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handoutMasterIdLst>
    <p:handoutMasterId r:id="rId138"/>
  </p:handoutMasterIdLst>
  <p:sldIdLst>
    <p:sldId id="355" r:id="rId2"/>
    <p:sldId id="356" r:id="rId3"/>
    <p:sldId id="258" r:id="rId4"/>
    <p:sldId id="259" r:id="rId5"/>
    <p:sldId id="260" r:id="rId6"/>
    <p:sldId id="359" r:id="rId7"/>
    <p:sldId id="261" r:id="rId8"/>
    <p:sldId id="262" r:id="rId9"/>
    <p:sldId id="263" r:id="rId10"/>
    <p:sldId id="264" r:id="rId11"/>
    <p:sldId id="360" r:id="rId12"/>
    <p:sldId id="265" r:id="rId13"/>
    <p:sldId id="361"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362" r:id="rId27"/>
    <p:sldId id="278" r:id="rId28"/>
    <p:sldId id="279" r:id="rId29"/>
    <p:sldId id="280" r:id="rId30"/>
    <p:sldId id="368" r:id="rId31"/>
    <p:sldId id="281" r:id="rId32"/>
    <p:sldId id="282" r:id="rId33"/>
    <p:sldId id="283" r:id="rId34"/>
    <p:sldId id="363" r:id="rId35"/>
    <p:sldId id="284" r:id="rId36"/>
    <p:sldId id="285" r:id="rId37"/>
    <p:sldId id="366" r:id="rId38"/>
    <p:sldId id="286" r:id="rId39"/>
    <p:sldId id="288" r:id="rId40"/>
    <p:sldId id="289" r:id="rId41"/>
    <p:sldId id="364" r:id="rId42"/>
    <p:sldId id="290" r:id="rId43"/>
    <p:sldId id="291" r:id="rId44"/>
    <p:sldId id="292" r:id="rId45"/>
    <p:sldId id="294" r:id="rId46"/>
    <p:sldId id="295" r:id="rId47"/>
    <p:sldId id="296" r:id="rId48"/>
    <p:sldId id="297" r:id="rId49"/>
    <p:sldId id="365" r:id="rId50"/>
    <p:sldId id="298" r:id="rId51"/>
    <p:sldId id="299" r:id="rId52"/>
    <p:sldId id="300" r:id="rId53"/>
    <p:sldId id="369" r:id="rId54"/>
    <p:sldId id="302" r:id="rId55"/>
    <p:sldId id="372" r:id="rId56"/>
    <p:sldId id="371" r:id="rId57"/>
    <p:sldId id="303" r:id="rId58"/>
    <p:sldId id="370"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74" r:id="rId87"/>
    <p:sldId id="375" r:id="rId88"/>
    <p:sldId id="376" r:id="rId89"/>
    <p:sldId id="331" r:id="rId90"/>
    <p:sldId id="332" r:id="rId91"/>
    <p:sldId id="378" r:id="rId92"/>
    <p:sldId id="377" r:id="rId93"/>
    <p:sldId id="333" r:id="rId94"/>
    <p:sldId id="367" r:id="rId95"/>
    <p:sldId id="335" r:id="rId96"/>
    <p:sldId id="379" r:id="rId97"/>
    <p:sldId id="380" r:id="rId98"/>
    <p:sldId id="381" r:id="rId99"/>
    <p:sldId id="382" r:id="rId100"/>
    <p:sldId id="383" r:id="rId101"/>
    <p:sldId id="386" r:id="rId102"/>
    <p:sldId id="384" r:id="rId103"/>
    <p:sldId id="387" r:id="rId104"/>
    <p:sldId id="388" r:id="rId105"/>
    <p:sldId id="385" r:id="rId106"/>
    <p:sldId id="336" r:id="rId107"/>
    <p:sldId id="389" r:id="rId108"/>
    <p:sldId id="390" r:id="rId109"/>
    <p:sldId id="391" r:id="rId110"/>
    <p:sldId id="337" r:id="rId111"/>
    <p:sldId id="392" r:id="rId112"/>
    <p:sldId id="338" r:id="rId113"/>
    <p:sldId id="393" r:id="rId114"/>
    <p:sldId id="394" r:id="rId115"/>
    <p:sldId id="397" r:id="rId116"/>
    <p:sldId id="395" r:id="rId117"/>
    <p:sldId id="396" r:id="rId118"/>
    <p:sldId id="339" r:id="rId119"/>
    <p:sldId id="340" r:id="rId120"/>
    <p:sldId id="341" r:id="rId121"/>
    <p:sldId id="342" r:id="rId122"/>
    <p:sldId id="343" r:id="rId123"/>
    <p:sldId id="344" r:id="rId124"/>
    <p:sldId id="345" r:id="rId125"/>
    <p:sldId id="346" r:id="rId126"/>
    <p:sldId id="347" r:id="rId127"/>
    <p:sldId id="348" r:id="rId128"/>
    <p:sldId id="349" r:id="rId129"/>
    <p:sldId id="350" r:id="rId130"/>
    <p:sldId id="351" r:id="rId131"/>
    <p:sldId id="357" r:id="rId132"/>
    <p:sldId id="353" r:id="rId133"/>
    <p:sldId id="354" r:id="rId134"/>
    <p:sldId id="358" r:id="rId135"/>
    <p:sldId id="373"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1128A4-6DE2-4A2A-8453-581D0472CA4F}">
          <p14:sldIdLst>
            <p14:sldId id="355"/>
            <p14:sldId id="356"/>
          </p14:sldIdLst>
        </p14:section>
        <p14:section name="Intro" id="{9DCD65E4-C4AB-4F36-A68D-08D788251C59}">
          <p14:sldIdLst>
            <p14:sldId id="258"/>
            <p14:sldId id="259"/>
            <p14:sldId id="260"/>
            <p14:sldId id="359"/>
            <p14:sldId id="261"/>
            <p14:sldId id="262"/>
            <p14:sldId id="263"/>
            <p14:sldId id="264"/>
            <p14:sldId id="360"/>
            <p14:sldId id="265"/>
            <p14:sldId id="361"/>
            <p14:sldId id="266"/>
            <p14:sldId id="267"/>
            <p14:sldId id="268"/>
            <p14:sldId id="269"/>
            <p14:sldId id="270"/>
            <p14:sldId id="271"/>
            <p14:sldId id="272"/>
            <p14:sldId id="273"/>
            <p14:sldId id="274"/>
            <p14:sldId id="275"/>
            <p14:sldId id="276"/>
            <p14:sldId id="277"/>
            <p14:sldId id="362"/>
            <p14:sldId id="278"/>
            <p14:sldId id="279"/>
            <p14:sldId id="280"/>
            <p14:sldId id="368"/>
            <p14:sldId id="281"/>
            <p14:sldId id="282"/>
            <p14:sldId id="283"/>
            <p14:sldId id="363"/>
            <p14:sldId id="284"/>
            <p14:sldId id="285"/>
            <p14:sldId id="366"/>
            <p14:sldId id="286"/>
            <p14:sldId id="288"/>
            <p14:sldId id="289"/>
            <p14:sldId id="364"/>
            <p14:sldId id="290"/>
            <p14:sldId id="291"/>
            <p14:sldId id="292"/>
            <p14:sldId id="294"/>
            <p14:sldId id="295"/>
            <p14:sldId id="296"/>
            <p14:sldId id="297"/>
            <p14:sldId id="365"/>
          </p14:sldIdLst>
        </p14:section>
        <p14:section name="ng Building Blocks I" id="{9C4E3E49-6D03-4A9F-8CC0-F44F779E0B5E}">
          <p14:sldIdLst>
            <p14:sldId id="298"/>
            <p14:sldId id="299"/>
            <p14:sldId id="300"/>
            <p14:sldId id="369"/>
            <p14:sldId id="302"/>
            <p14:sldId id="372"/>
            <p14:sldId id="371"/>
            <p14:sldId id="303"/>
            <p14:sldId id="370"/>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74"/>
            <p14:sldId id="375"/>
            <p14:sldId id="376"/>
            <p14:sldId id="331"/>
            <p14:sldId id="332"/>
            <p14:sldId id="378"/>
            <p14:sldId id="377"/>
          </p14:sldIdLst>
        </p14:section>
        <p14:section name="ng Building Blocks II" id="{9E4A788C-FC9D-4476-968D-93EC4D61BE63}">
          <p14:sldIdLst>
            <p14:sldId id="333"/>
            <p14:sldId id="367"/>
            <p14:sldId id="335"/>
            <p14:sldId id="379"/>
            <p14:sldId id="380"/>
            <p14:sldId id="381"/>
            <p14:sldId id="382"/>
            <p14:sldId id="383"/>
            <p14:sldId id="386"/>
            <p14:sldId id="384"/>
            <p14:sldId id="387"/>
            <p14:sldId id="388"/>
            <p14:sldId id="385"/>
            <p14:sldId id="336"/>
            <p14:sldId id="389"/>
            <p14:sldId id="390"/>
            <p14:sldId id="391"/>
            <p14:sldId id="337"/>
            <p14:sldId id="392"/>
            <p14:sldId id="338"/>
            <p14:sldId id="393"/>
            <p14:sldId id="394"/>
            <p14:sldId id="397"/>
            <p14:sldId id="395"/>
            <p14:sldId id="396"/>
            <p14:sldId id="339"/>
            <p14:sldId id="340"/>
          </p14:sldIdLst>
        </p14:section>
        <p14:section name="TypeScript" id="{9E2563E0-D6D4-45FD-9F08-60967F85151C}">
          <p14:sldIdLst>
            <p14:sldId id="341"/>
            <p14:sldId id="342"/>
            <p14:sldId id="343"/>
            <p14:sldId id="344"/>
            <p14:sldId id="345"/>
            <p14:sldId id="346"/>
            <p14:sldId id="347"/>
            <p14:sldId id="348"/>
            <p14:sldId id="349"/>
            <p14:sldId id="350"/>
            <p14:sldId id="351"/>
          </p14:sldIdLst>
        </p14:section>
        <p14:section name="Appendix Section" id="{6DBC398B-755D-4F13-88A9-D47AD7CC811F}">
          <p14:sldIdLst>
            <p14:sldId id="357"/>
            <p14:sldId id="353"/>
            <p14:sldId id="354"/>
            <p14:sldId id="358"/>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110" d="100"/>
          <a:sy n="110" d="100"/>
        </p:scale>
        <p:origin x="360" y="4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01 Mar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3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ngular.io/docs/ts/latest/guide/style-guide.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Angular 4 </a:t>
            </a:r>
            <a:r>
              <a:rPr lang="en-US" dirty="0" smtClean="0"/>
              <a:t>.</a:t>
            </a:r>
            <a:r>
              <a:rPr lang="en-US" dirty="0"/>
              <a:t>NET </a:t>
            </a:r>
            <a:r>
              <a:rPr lang="en-US" dirty="0" smtClean="0"/>
              <a:t>Developers</a:t>
            </a:r>
            <a:endParaRPr lang="en-US" dirty="0"/>
          </a:p>
        </p:txBody>
      </p:sp>
      <p:sp>
        <p:nvSpPr>
          <p:cNvPr id="3" name="Date Placeholder 2"/>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2327971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01 Mar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12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3-49</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12 May 18</a:t>
                      </a:r>
                    </a:p>
                  </a:txBody>
                  <a:tcPr/>
                </a:tc>
                <a:tc>
                  <a:txBody>
                    <a:bodyPr/>
                    <a:lstStyle/>
                    <a:p>
                      <a:r>
                        <a:rPr lang="en-US" sz="1400" kern="1200" smtClean="0">
                          <a:solidFill>
                            <a:schemeClr val="dk1"/>
                          </a:solidFill>
                          <a:latin typeface="Gill Sans MT" panose="020B0502020104020203" pitchFamily="34" charset="0"/>
                          <a:ea typeface="+mn-ea"/>
                          <a:cs typeface="+mn-cs"/>
                        </a:rPr>
                        <a:t>2: 50-54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2815610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Angular 2</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Since the first release of </a:t>
            </a:r>
            <a:r>
              <a:rPr lang="en-US" sz="2000" dirty="0" smtClean="0">
                <a:solidFill>
                  <a:srgbClr val="FF0000"/>
                </a:solidFill>
              </a:rPr>
              <a:t>AngularJS</a:t>
            </a:r>
            <a:r>
              <a:rPr lang="en-US" sz="2000" dirty="0"/>
              <a:t> </a:t>
            </a:r>
            <a:r>
              <a:rPr lang="en-US" sz="2000" dirty="0" smtClean="0"/>
              <a:t>in Oct 2010, </a:t>
            </a:r>
            <a:r>
              <a:rPr lang="en-US" sz="2000" dirty="0"/>
              <a:t>a lot of things that have changed in </a:t>
            </a:r>
            <a:r>
              <a:rPr lang="en-US" sz="2000" dirty="0" smtClean="0"/>
              <a:t>the </a:t>
            </a:r>
            <a:r>
              <a:rPr lang="en-US" sz="2000" dirty="0"/>
              <a:t>web </a:t>
            </a:r>
            <a:r>
              <a:rPr lang="en-US" sz="2000" dirty="0" smtClean="0"/>
              <a:t>world.</a:t>
            </a:r>
          </a:p>
          <a:p>
            <a:pPr marL="457200">
              <a:buFont typeface="Wingdings" panose="05000000000000000000" pitchFamily="2" charset="2"/>
              <a:buChar char="§"/>
            </a:pPr>
            <a:r>
              <a:rPr lang="en-US" sz="2000" dirty="0" smtClean="0"/>
              <a:t>To </a:t>
            </a:r>
            <a:r>
              <a:rPr lang="en-US" sz="2000" dirty="0"/>
              <a:t>accommodate all these modern happenings in AngularJS, it would have to undergo many changes in the existing implementation, and this made the </a:t>
            </a:r>
            <a:r>
              <a:rPr lang="en-US" sz="2000" dirty="0">
                <a:solidFill>
                  <a:srgbClr val="FF0000"/>
                </a:solidFill>
              </a:rPr>
              <a:t>Angular</a:t>
            </a:r>
            <a:r>
              <a:rPr lang="en-US" sz="2000" dirty="0"/>
              <a:t> team </a:t>
            </a:r>
            <a:r>
              <a:rPr lang="en-US" sz="2000" dirty="0">
                <a:solidFill>
                  <a:srgbClr val="0070C0"/>
                </a:solidFill>
              </a:rPr>
              <a:t>write AngularJS from </a:t>
            </a:r>
            <a:r>
              <a:rPr lang="en-US" sz="2000" dirty="0" smtClean="0">
                <a:solidFill>
                  <a:srgbClr val="0070C0"/>
                </a:solidFill>
              </a:rPr>
              <a:t>scratch</a:t>
            </a:r>
            <a:r>
              <a:rPr lang="en-US" sz="2000" dirty="0" smtClean="0"/>
              <a:t>.</a:t>
            </a:r>
          </a:p>
          <a:p>
            <a:pPr marL="457200">
              <a:buFont typeface="Wingdings" panose="05000000000000000000" pitchFamily="2" charset="2"/>
              <a:buChar char="§"/>
            </a:pPr>
            <a:r>
              <a:rPr lang="en-US" sz="2000" dirty="0" smtClean="0"/>
              <a:t>At </a:t>
            </a:r>
            <a:r>
              <a:rPr lang="en-US" sz="2000" dirty="0"/>
              <a:t>the </a:t>
            </a:r>
            <a:r>
              <a:rPr lang="en-US" sz="2000" dirty="0">
                <a:solidFill>
                  <a:srgbClr val="FF0000"/>
                </a:solidFill>
              </a:rPr>
              <a:t>ngEurope</a:t>
            </a:r>
            <a:r>
              <a:rPr lang="en-US" sz="2000" dirty="0"/>
              <a:t> conference held in </a:t>
            </a:r>
            <a:r>
              <a:rPr lang="en-US" sz="2000" dirty="0">
                <a:solidFill>
                  <a:srgbClr val="FF0000"/>
                </a:solidFill>
              </a:rPr>
              <a:t>October 2014</a:t>
            </a:r>
            <a:r>
              <a:rPr lang="en-US" sz="2000" dirty="0"/>
              <a:t>, Angular 2 was announced as a massive update to </a:t>
            </a:r>
            <a:r>
              <a:rPr lang="en-US" sz="2000" dirty="0">
                <a:solidFill>
                  <a:srgbClr val="FF0000"/>
                </a:solidFill>
              </a:rPr>
              <a:t>Angular 1</a:t>
            </a:r>
            <a:r>
              <a:rPr lang="en-US" sz="2000" dirty="0"/>
              <a:t> for building complex web </a:t>
            </a:r>
            <a:r>
              <a:rPr lang="en-US" sz="2000" dirty="0" smtClean="0"/>
              <a:t>applications.</a:t>
            </a:r>
          </a:p>
          <a:p>
            <a:pPr marL="457200">
              <a:buFont typeface="Wingdings" panose="05000000000000000000" pitchFamily="2" charset="2"/>
              <a:buChar char="§"/>
            </a:pPr>
            <a:r>
              <a:rPr lang="en-US" sz="2000" dirty="0" smtClean="0"/>
              <a:t>The </a:t>
            </a:r>
            <a:r>
              <a:rPr lang="en-US" sz="2000" dirty="0">
                <a:solidFill>
                  <a:srgbClr val="FF0000"/>
                </a:solidFill>
              </a:rPr>
              <a:t>ngCommunity</a:t>
            </a:r>
            <a:r>
              <a:rPr lang="en-US" sz="2000" dirty="0"/>
              <a:t> was a little upset as they invested a lot of time in learning and implementing Angular 1, and now they had to redo the process of learning and implementing Angular </a:t>
            </a:r>
            <a:r>
              <a:rPr lang="en-US" sz="2000" dirty="0" smtClean="0"/>
              <a:t>again.</a:t>
            </a:r>
          </a:p>
          <a:p>
            <a:pPr marL="457200">
              <a:buFont typeface="Wingdings" panose="05000000000000000000" pitchFamily="2" charset="2"/>
              <a:buChar char="§"/>
            </a:pPr>
            <a:r>
              <a:rPr lang="en-US" sz="2000" dirty="0" smtClean="0"/>
              <a:t>However</a:t>
            </a:r>
            <a:r>
              <a:rPr lang="en-US" sz="2000" dirty="0"/>
              <a:t>, Google invested a lot in the migration and upgrade process from Angular 1 to 2 by introducing </a:t>
            </a:r>
            <a:r>
              <a:rPr lang="en-US" sz="2000" dirty="0">
                <a:solidFill>
                  <a:srgbClr val="FF0000"/>
                </a:solidFill>
              </a:rPr>
              <a:t>ngUpgrade</a:t>
            </a:r>
            <a:r>
              <a:rPr lang="en-US" sz="2000" dirty="0"/>
              <a:t> and </a:t>
            </a:r>
            <a:r>
              <a:rPr lang="en-US" sz="2000" dirty="0" smtClean="0">
                <a:solidFill>
                  <a:srgbClr val="FF0000"/>
                </a:solidFill>
              </a:rPr>
              <a:t>ngForward</a:t>
            </a:r>
            <a:r>
              <a:rPr lang="en-US" sz="2000" dirty="0" smtClean="0"/>
              <a:t>.</a:t>
            </a:r>
          </a:p>
          <a:p>
            <a:pPr marL="457200">
              <a:buFont typeface="Wingdings" panose="05000000000000000000" pitchFamily="2" charset="2"/>
              <a:buChar char="§"/>
            </a:pPr>
            <a:r>
              <a:rPr lang="en-US" sz="2000" dirty="0" smtClean="0"/>
              <a:t>Once </a:t>
            </a:r>
            <a:r>
              <a:rPr lang="en-US" sz="2000" dirty="0"/>
              <a:t>the developers started learning and building products in Angular 2, they realized the power of cleaner, faster, and easier Angular </a:t>
            </a:r>
            <a:r>
              <a:rPr lang="en-US" sz="2000" dirty="0" smtClean="0"/>
              <a:t>2.</a:t>
            </a:r>
          </a:p>
          <a:p>
            <a:pPr marL="457200">
              <a:buFont typeface="Wingdings" panose="05000000000000000000" pitchFamily="2" charset="2"/>
              <a:buChar char="§"/>
            </a:pPr>
            <a:r>
              <a:rPr lang="en-US" sz="2000" dirty="0" smtClean="0"/>
              <a:t>Angular </a:t>
            </a:r>
            <a:r>
              <a:rPr lang="en-US" sz="2000" dirty="0"/>
              <a:t>2 was rewritten from scratch. It helped us write clean and testable code that can run on any device and </a:t>
            </a:r>
            <a:r>
              <a:rPr lang="en-US" sz="2000" dirty="0" smtClean="0"/>
              <a:t>platform. Angular </a:t>
            </a:r>
            <a:r>
              <a:rPr lang="en-US" sz="2000" dirty="0"/>
              <a:t>2 eliminated many concepts from Angular </a:t>
            </a:r>
            <a:r>
              <a:rPr lang="en-US" sz="2000" dirty="0" smtClean="0"/>
              <a:t>1.</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10</a:t>
            </a:fld>
            <a:endParaRPr lang="en-US"/>
          </a:p>
        </p:txBody>
      </p:sp>
    </p:spTree>
    <p:extLst>
      <p:ext uri="{BB962C8B-B14F-4D97-AF65-F5344CB8AC3E}">
        <p14:creationId xmlns:p14="http://schemas.microsoft.com/office/powerpoint/2010/main" val="35038022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 </a:t>
            </a:r>
            <a:r>
              <a:rPr lang="en-US" dirty="0"/>
              <a:t>driven forms</a:t>
            </a:r>
          </a:p>
        </p:txBody>
      </p:sp>
      <p:sp>
        <p:nvSpPr>
          <p:cNvPr id="7" name="Content Placeholder 6"/>
          <p:cNvSpPr>
            <a:spLocks noGrp="1"/>
          </p:cNvSpPr>
          <p:nvPr>
            <p:ph idx="1"/>
          </p:nvPr>
        </p:nvSpPr>
        <p:spPr/>
        <p:txBody>
          <a:bodyPr/>
          <a:lstStyle/>
          <a:p>
            <a:r>
              <a:rPr lang="en-US" dirty="0" smtClean="0">
                <a:solidFill>
                  <a:srgbClr val="FF0000"/>
                </a:solidFill>
              </a:rPr>
              <a:t>AngularJS</a:t>
            </a:r>
            <a:r>
              <a:rPr lang="en-US" dirty="0" smtClean="0"/>
              <a:t> </a:t>
            </a:r>
            <a:r>
              <a:rPr lang="en-US" dirty="0"/>
              <a:t>handled forms using the </a:t>
            </a:r>
            <a:r>
              <a:rPr lang="en-US" dirty="0">
                <a:solidFill>
                  <a:srgbClr val="FF0000"/>
                </a:solidFill>
              </a:rPr>
              <a:t>ng-model</a:t>
            </a:r>
            <a:r>
              <a:rPr lang="en-US" dirty="0"/>
              <a:t> directive, and it leveraged the power of </a:t>
            </a:r>
            <a:r>
              <a:rPr lang="en-US" dirty="0" smtClean="0">
                <a:solidFill>
                  <a:srgbClr val="FF0000"/>
                </a:solidFill>
              </a:rPr>
              <a:t>two-way </a:t>
            </a:r>
            <a:r>
              <a:rPr lang="en-US" dirty="0">
                <a:solidFill>
                  <a:srgbClr val="FF0000"/>
                </a:solidFill>
              </a:rPr>
              <a:t>binding</a:t>
            </a:r>
            <a:r>
              <a:rPr lang="en-US" dirty="0"/>
              <a:t> that made the lives of developers </a:t>
            </a:r>
            <a:r>
              <a:rPr lang="en-US" dirty="0" smtClean="0"/>
              <a:t>easier.</a:t>
            </a:r>
          </a:p>
          <a:p>
            <a:pPr lvl="1"/>
            <a:r>
              <a:rPr lang="en-US" dirty="0" smtClean="0"/>
              <a:t>Angular </a:t>
            </a:r>
            <a:r>
              <a:rPr lang="en-US" dirty="0"/>
              <a:t>enables developers to build </a:t>
            </a:r>
            <a:r>
              <a:rPr lang="en-US" dirty="0">
                <a:solidFill>
                  <a:srgbClr val="FF0000"/>
                </a:solidFill>
              </a:rPr>
              <a:t>template-driven</a:t>
            </a:r>
            <a:r>
              <a:rPr lang="en-US" dirty="0"/>
              <a:t> forms using </a:t>
            </a:r>
            <a:r>
              <a:rPr lang="en-US" dirty="0">
                <a:solidFill>
                  <a:srgbClr val="FF0000"/>
                </a:solidFill>
              </a:rPr>
              <a:t>ngModel</a:t>
            </a:r>
            <a:r>
              <a:rPr lang="en-US" dirty="0"/>
              <a:t>, which is similar to </a:t>
            </a:r>
            <a:r>
              <a:rPr lang="en-US" dirty="0">
                <a:solidFill>
                  <a:srgbClr val="FF0000"/>
                </a:solidFill>
              </a:rPr>
              <a:t>ng-model</a:t>
            </a:r>
            <a:r>
              <a:rPr lang="en-US" dirty="0"/>
              <a:t> in </a:t>
            </a:r>
            <a:r>
              <a:rPr lang="en-US" dirty="0" smtClean="0"/>
              <a:t>AngularJS.</a:t>
            </a:r>
          </a:p>
          <a:p>
            <a:pPr lvl="1"/>
            <a:r>
              <a:rPr lang="en-US" dirty="0" smtClean="0"/>
              <a:t>The </a:t>
            </a:r>
            <a:r>
              <a:rPr lang="en-US" dirty="0"/>
              <a:t>following is the implementation of template-driven </a:t>
            </a:r>
            <a:r>
              <a:rPr lang="en-US" dirty="0" smtClean="0"/>
              <a:t>forms:</a:t>
            </a:r>
          </a:p>
          <a:p>
            <a:pPr lvl="2"/>
            <a:r>
              <a:rPr lang="en-US" dirty="0" smtClean="0"/>
              <a:t>Let's </a:t>
            </a:r>
            <a:r>
              <a:rPr lang="en-US" dirty="0"/>
              <a:t>create an app named First Template Form in Visual Studio Code (VS Code</a:t>
            </a:r>
            <a:r>
              <a:rPr lang="en-US" dirty="0" smtClean="0"/>
              <a:t>).</a:t>
            </a:r>
          </a:p>
          <a:p>
            <a:pPr lvl="2"/>
            <a:r>
              <a:rPr lang="en-US" dirty="0" smtClean="0"/>
              <a:t>Add </a:t>
            </a:r>
            <a:r>
              <a:rPr lang="en-US" dirty="0"/>
              <a:t>the required packages and dependency details in package.json, and install them using the npm install </a:t>
            </a:r>
            <a:r>
              <a:rPr lang="en-US" dirty="0" smtClean="0"/>
              <a:t>command.</a:t>
            </a:r>
            <a:endParaRPr lang="en-US" dirty="0"/>
          </a:p>
          <a:p>
            <a:pPr lvl="2"/>
            <a:r>
              <a:rPr lang="en-US" dirty="0"/>
              <a:t>Create a class book and add the following code </a:t>
            </a:r>
            <a:r>
              <a:rPr lang="en-US" dirty="0" smtClean="0"/>
              <a:t>snippet: </a:t>
            </a:r>
            <a:r>
              <a:rPr lang="en-US" dirty="0" smtClean="0">
                <a:solidFill>
                  <a:srgbClr val="FF0000"/>
                </a:solidFill>
              </a:rPr>
              <a:t>Code 3-1.</a:t>
            </a:r>
            <a:endParaRPr lang="en-US" dirty="0"/>
          </a:p>
          <a:p>
            <a:pPr lvl="2"/>
            <a:r>
              <a:rPr lang="en-US" dirty="0"/>
              <a:t>Create AppComponent and add the following code</a:t>
            </a:r>
            <a:r>
              <a:rPr lang="en-US" dirty="0" smtClean="0"/>
              <a:t>: </a:t>
            </a:r>
            <a:r>
              <a:rPr lang="en-US" dirty="0">
                <a:solidFill>
                  <a:srgbClr val="FF0000"/>
                </a:solidFill>
              </a:rPr>
              <a:t>Code </a:t>
            </a:r>
            <a:r>
              <a:rPr lang="en-US" dirty="0" smtClean="0">
                <a:solidFill>
                  <a:srgbClr val="FF0000"/>
                </a:solidFill>
              </a:rPr>
              <a:t>3-2</a:t>
            </a:r>
            <a:r>
              <a:rPr lang="en-US" dirty="0" smtClean="0"/>
              <a:t>.</a:t>
            </a:r>
            <a:endParaRPr lang="en-US" dirty="0"/>
          </a:p>
          <a:p>
            <a:pPr lvl="3"/>
            <a:r>
              <a:rPr lang="en-US" dirty="0"/>
              <a:t>This AppComponent shown earlier is the </a:t>
            </a:r>
            <a:r>
              <a:rPr lang="en-US" dirty="0">
                <a:solidFill>
                  <a:srgbClr val="FF0000"/>
                </a:solidFill>
              </a:rPr>
              <a:t>root component</a:t>
            </a:r>
            <a:r>
              <a:rPr lang="en-US" dirty="0"/>
              <a:t> of the </a:t>
            </a:r>
            <a:r>
              <a:rPr lang="en-US" dirty="0">
                <a:solidFill>
                  <a:srgbClr val="FF0000"/>
                </a:solidFill>
              </a:rPr>
              <a:t>application</a:t>
            </a:r>
            <a:r>
              <a:rPr lang="en-US" dirty="0"/>
              <a:t> that will host the </a:t>
            </a:r>
            <a:r>
              <a:rPr lang="en-US" dirty="0" smtClean="0"/>
              <a:t>BookFormComponent.</a:t>
            </a:r>
          </a:p>
          <a:p>
            <a:pPr lvl="3"/>
            <a:r>
              <a:rPr lang="en-US" dirty="0" smtClean="0">
                <a:solidFill>
                  <a:srgbClr val="FF0000"/>
                </a:solidFill>
              </a:rPr>
              <a:t>AppComponent</a:t>
            </a:r>
            <a:r>
              <a:rPr lang="en-US" dirty="0" smtClean="0"/>
              <a:t> </a:t>
            </a:r>
            <a:r>
              <a:rPr lang="en-US" dirty="0"/>
              <a:t>is decorated with the </a:t>
            </a:r>
            <a:r>
              <a:rPr lang="en-US" dirty="0">
                <a:solidFill>
                  <a:srgbClr val="FF0000"/>
                </a:solidFill>
              </a:rPr>
              <a:t>first-template-form</a:t>
            </a:r>
            <a:r>
              <a:rPr lang="en-US" dirty="0"/>
              <a:t> selector and template that has the </a:t>
            </a:r>
            <a:r>
              <a:rPr lang="en-US" dirty="0">
                <a:solidFill>
                  <a:srgbClr val="FF0000"/>
                </a:solidFill>
              </a:rPr>
              <a:t>inline HTML</a:t>
            </a:r>
            <a:r>
              <a:rPr lang="en-US" dirty="0"/>
              <a:t> with the </a:t>
            </a:r>
            <a:r>
              <a:rPr lang="en-US" dirty="0">
                <a:solidFill>
                  <a:srgbClr val="FF0000"/>
                </a:solidFill>
              </a:rPr>
              <a:t>&lt;book-form/&gt;</a:t>
            </a:r>
            <a:r>
              <a:rPr lang="en-US" dirty="0"/>
              <a:t> </a:t>
            </a:r>
            <a:r>
              <a:rPr lang="en-US" dirty="0">
                <a:solidFill>
                  <a:srgbClr val="FF0000"/>
                </a:solidFill>
              </a:rPr>
              <a:t>special </a:t>
            </a:r>
            <a:r>
              <a:rPr lang="en-US" dirty="0" smtClean="0">
                <a:solidFill>
                  <a:srgbClr val="FF0000"/>
                </a:solidFill>
              </a:rPr>
              <a:t>tag</a:t>
            </a:r>
            <a:r>
              <a:rPr lang="en-US" dirty="0" smtClean="0"/>
              <a:t>.</a:t>
            </a:r>
          </a:p>
          <a:p>
            <a:pPr lvl="3"/>
            <a:r>
              <a:rPr lang="en-US" dirty="0" smtClean="0"/>
              <a:t>This </a:t>
            </a:r>
            <a:r>
              <a:rPr lang="en-US" dirty="0">
                <a:solidFill>
                  <a:srgbClr val="FF0000"/>
                </a:solidFill>
              </a:rPr>
              <a:t>tag</a:t>
            </a:r>
            <a:r>
              <a:rPr lang="en-US" dirty="0"/>
              <a:t> will be </a:t>
            </a:r>
            <a:r>
              <a:rPr lang="en-US" dirty="0">
                <a:solidFill>
                  <a:srgbClr val="FF0000"/>
                </a:solidFill>
              </a:rPr>
              <a:t>updated</a:t>
            </a:r>
            <a:r>
              <a:rPr lang="en-US" dirty="0"/>
              <a:t> with the </a:t>
            </a:r>
            <a:r>
              <a:rPr lang="en-US" dirty="0">
                <a:solidFill>
                  <a:srgbClr val="0070C0"/>
                </a:solidFill>
              </a:rPr>
              <a:t>actual</a:t>
            </a:r>
            <a:r>
              <a:rPr lang="en-US" dirty="0">
                <a:solidFill>
                  <a:srgbClr val="FF0000"/>
                </a:solidFill>
              </a:rPr>
              <a:t> template</a:t>
            </a:r>
            <a:r>
              <a:rPr lang="en-US" dirty="0"/>
              <a:t> during </a:t>
            </a:r>
            <a:r>
              <a:rPr lang="en-US" dirty="0">
                <a:solidFill>
                  <a:srgbClr val="FF0000"/>
                </a:solidFill>
              </a:rPr>
              <a:t>runtime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23363943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 </a:t>
            </a:r>
            <a:r>
              <a:rPr lang="en-US" dirty="0"/>
              <a:t>driven </a:t>
            </a:r>
            <a:r>
              <a:rPr lang="en-US" dirty="0" smtClean="0"/>
              <a:t>forms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2"/>
            <a:r>
              <a:rPr lang="en-US" dirty="0"/>
              <a:t>Now, let's add the book-form.component.ts with the following code snippet</a:t>
            </a:r>
            <a:r>
              <a:rPr lang="en-US" dirty="0" smtClean="0"/>
              <a:t>: </a:t>
            </a:r>
            <a:r>
              <a:rPr lang="en-US" dirty="0" smtClean="0">
                <a:solidFill>
                  <a:srgbClr val="FF0000"/>
                </a:solidFill>
              </a:rPr>
              <a:t>Code 3-3</a:t>
            </a:r>
            <a:r>
              <a:rPr lang="en-US" dirty="0" smtClean="0"/>
              <a:t>.</a:t>
            </a:r>
            <a:endParaRPr lang="en-US" dirty="0"/>
          </a:p>
          <a:p>
            <a:pPr lvl="3"/>
            <a:r>
              <a:rPr lang="en-US" dirty="0"/>
              <a:t>Here, note that we have </a:t>
            </a:r>
            <a:r>
              <a:rPr lang="en-US" dirty="0">
                <a:solidFill>
                  <a:srgbClr val="FF0000"/>
                </a:solidFill>
              </a:rPr>
              <a:t>imported Book </a:t>
            </a:r>
            <a:r>
              <a:rPr lang="en-US" dirty="0"/>
              <a:t>from </a:t>
            </a:r>
            <a:r>
              <a:rPr lang="en-US" dirty="0" smtClean="0">
                <a:solidFill>
                  <a:srgbClr val="FF0000"/>
                </a:solidFill>
              </a:rPr>
              <a:t>book.ts</a:t>
            </a:r>
            <a:r>
              <a:rPr lang="en-US" dirty="0" smtClean="0"/>
              <a:t>.</a:t>
            </a:r>
          </a:p>
          <a:p>
            <a:pPr lvl="3"/>
            <a:r>
              <a:rPr lang="en-US" dirty="0" smtClean="0"/>
              <a:t>Book </a:t>
            </a:r>
            <a:r>
              <a:rPr lang="en-US" dirty="0"/>
              <a:t>is the </a:t>
            </a:r>
            <a:r>
              <a:rPr lang="en-US" dirty="0">
                <a:solidFill>
                  <a:srgbClr val="FF0000"/>
                </a:solidFill>
              </a:rPr>
              <a:t>data model</a:t>
            </a:r>
            <a:r>
              <a:rPr lang="en-US" dirty="0"/>
              <a:t> for this </a:t>
            </a:r>
            <a:r>
              <a:rPr lang="en-US" dirty="0" smtClean="0">
                <a:solidFill>
                  <a:srgbClr val="FF0000"/>
                </a:solidFill>
              </a:rPr>
              <a:t>form</a:t>
            </a:r>
            <a:r>
              <a:rPr lang="en-US" dirty="0" smtClean="0"/>
              <a:t>.</a:t>
            </a:r>
          </a:p>
          <a:p>
            <a:pPr lvl="3"/>
            <a:r>
              <a:rPr lang="en-US" dirty="0" smtClean="0"/>
              <a:t>BookFormComponent </a:t>
            </a:r>
            <a:r>
              <a:rPr lang="en-US" dirty="0"/>
              <a:t>is decorated with the @Component directive that was imported from @</a:t>
            </a:r>
            <a:r>
              <a:rPr lang="en-US" dirty="0" smtClean="0"/>
              <a:t>angular/core.</a:t>
            </a:r>
          </a:p>
          <a:p>
            <a:pPr lvl="3"/>
            <a:r>
              <a:rPr lang="en-US" dirty="0" smtClean="0"/>
              <a:t>Selector </a:t>
            </a:r>
            <a:r>
              <a:rPr lang="en-US" dirty="0"/>
              <a:t>value is set to book-form and the templateUrl is assigned with the template HTML </a:t>
            </a:r>
            <a:r>
              <a:rPr lang="en-US" dirty="0" smtClean="0"/>
              <a:t>file.</a:t>
            </a:r>
          </a:p>
          <a:p>
            <a:pPr lvl="3"/>
            <a:r>
              <a:rPr lang="en-US" dirty="0" smtClean="0"/>
              <a:t>In </a:t>
            </a:r>
            <a:r>
              <a:rPr lang="en-US" dirty="0"/>
              <a:t>the BookFormCompoent, we have instantiated Book model with the dummy </a:t>
            </a:r>
            <a:r>
              <a:rPr lang="en-US" dirty="0" smtClean="0"/>
              <a:t>data.</a:t>
            </a:r>
          </a:p>
          <a:p>
            <a:pPr lvl="3"/>
            <a:r>
              <a:rPr lang="en-US" dirty="0" smtClean="0"/>
              <a:t>We </a:t>
            </a:r>
            <a:r>
              <a:rPr lang="en-US" dirty="0"/>
              <a:t>have two methods--</a:t>
            </a:r>
            <a:r>
              <a:rPr lang="en-US" dirty="0">
                <a:solidFill>
                  <a:srgbClr val="FF0000"/>
                </a:solidFill>
              </a:rPr>
              <a:t>onSubmit</a:t>
            </a:r>
            <a:r>
              <a:rPr lang="en-US" dirty="0" smtClean="0">
                <a:solidFill>
                  <a:srgbClr val="FF0000"/>
                </a:solidFill>
              </a:rPr>
              <a:t>( )</a:t>
            </a:r>
            <a:r>
              <a:rPr lang="en-US" dirty="0" smtClean="0"/>
              <a:t> </a:t>
            </a:r>
            <a:r>
              <a:rPr lang="en-US" dirty="0"/>
              <a:t>and </a:t>
            </a:r>
            <a:r>
              <a:rPr lang="en-US" dirty="0">
                <a:solidFill>
                  <a:srgbClr val="FF0000"/>
                </a:solidFill>
              </a:rPr>
              <a:t>newBook</a:t>
            </a:r>
            <a:r>
              <a:rPr lang="en-US" dirty="0" smtClean="0">
                <a:solidFill>
                  <a:srgbClr val="FF0000"/>
                </a:solidFill>
              </a:rPr>
              <a:t>( )</a:t>
            </a:r>
            <a:r>
              <a:rPr lang="en-US" dirty="0" smtClean="0"/>
              <a:t>--</a:t>
            </a:r>
            <a:r>
              <a:rPr lang="en-US" dirty="0"/>
              <a:t>one to post the data submitted to API and the other to clear the form</a:t>
            </a:r>
            <a:r>
              <a:rPr lang="en-US" dirty="0" smtClean="0"/>
              <a:t>.</a:t>
            </a:r>
            <a:endParaRPr lang="en-US" dirty="0"/>
          </a:p>
          <a:p>
            <a:pPr lvl="2"/>
            <a:r>
              <a:rPr lang="en-US" dirty="0"/>
              <a:t>Now, let's add the book-form.component.html template file to the following HTML content</a:t>
            </a:r>
            <a:r>
              <a:rPr lang="en-US" dirty="0" smtClean="0"/>
              <a:t>: </a:t>
            </a:r>
            <a:r>
              <a:rPr lang="en-US" dirty="0" smtClean="0">
                <a:solidFill>
                  <a:srgbClr val="FF0000"/>
                </a:solidFill>
              </a:rPr>
              <a:t>Code 3-4</a:t>
            </a:r>
            <a:r>
              <a:rPr lang="en-US" dirty="0" smtClean="0"/>
              <a:t>.</a:t>
            </a:r>
            <a:endParaRPr lang="en-US" dirty="0"/>
          </a:p>
          <a:p>
            <a:pPr lvl="2"/>
            <a:endParaRPr lang="en-US" dirty="0"/>
          </a:p>
          <a:p>
            <a:pPr lvl="2"/>
            <a:r>
              <a:rPr lang="en-US" dirty="0"/>
              <a:t>(Page 49). </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9179917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3-1 ||  3-2</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pic>
        <p:nvPicPr>
          <p:cNvPr id="8" name="Picture 7"/>
          <p:cNvPicPr>
            <a:picLocks noChangeAspect="1"/>
          </p:cNvPicPr>
          <p:nvPr/>
        </p:nvPicPr>
        <p:blipFill>
          <a:blip r:embed="rId2"/>
          <a:stretch>
            <a:fillRect/>
          </a:stretch>
        </p:blipFill>
        <p:spPr>
          <a:xfrm>
            <a:off x="152400" y="1262743"/>
            <a:ext cx="3434057" cy="1979839"/>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4086225" y="1262743"/>
            <a:ext cx="5513741" cy="1567543"/>
          </a:xfrm>
          <a:prstGeom prst="rect">
            <a:avLst/>
          </a:prstGeom>
          <a:ln>
            <a:solidFill>
              <a:schemeClr val="accent1"/>
            </a:solidFill>
          </a:ln>
        </p:spPr>
      </p:pic>
    </p:spTree>
    <p:extLst>
      <p:ext uri="{BB962C8B-B14F-4D97-AF65-F5344CB8AC3E}">
        <p14:creationId xmlns:p14="http://schemas.microsoft.com/office/powerpoint/2010/main" val="28131965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3-3</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pic>
        <p:nvPicPr>
          <p:cNvPr id="7" name="Picture 6"/>
          <p:cNvPicPr>
            <a:picLocks noChangeAspect="1"/>
          </p:cNvPicPr>
          <p:nvPr/>
        </p:nvPicPr>
        <p:blipFill>
          <a:blip r:embed="rId2"/>
          <a:stretch>
            <a:fillRect/>
          </a:stretch>
        </p:blipFill>
        <p:spPr>
          <a:xfrm>
            <a:off x="152400" y="1280159"/>
            <a:ext cx="4908653" cy="3742644"/>
          </a:xfrm>
          <a:prstGeom prst="rect">
            <a:avLst/>
          </a:prstGeom>
          <a:ln>
            <a:solidFill>
              <a:schemeClr val="accent1"/>
            </a:solidFill>
          </a:ln>
        </p:spPr>
      </p:pic>
    </p:spTree>
    <p:extLst>
      <p:ext uri="{BB962C8B-B14F-4D97-AF65-F5344CB8AC3E}">
        <p14:creationId xmlns:p14="http://schemas.microsoft.com/office/powerpoint/2010/main" val="39405411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3-4</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104</a:t>
            </a:fld>
            <a:endParaRPr lang="en-US" dirty="0"/>
          </a:p>
        </p:txBody>
      </p:sp>
      <p:pic>
        <p:nvPicPr>
          <p:cNvPr id="2" name="Picture 1"/>
          <p:cNvPicPr>
            <a:picLocks noChangeAspect="1"/>
          </p:cNvPicPr>
          <p:nvPr/>
        </p:nvPicPr>
        <p:blipFill>
          <a:blip r:embed="rId2"/>
          <a:stretch>
            <a:fillRect/>
          </a:stretch>
        </p:blipFill>
        <p:spPr>
          <a:xfrm>
            <a:off x="152400" y="1279594"/>
            <a:ext cx="10051052" cy="4777352"/>
          </a:xfrm>
          <a:prstGeom prst="rect">
            <a:avLst/>
          </a:prstGeom>
          <a:ln>
            <a:solidFill>
              <a:schemeClr val="accent1"/>
            </a:solidFill>
          </a:ln>
        </p:spPr>
      </p:pic>
    </p:spTree>
    <p:extLst>
      <p:ext uri="{BB962C8B-B14F-4D97-AF65-F5344CB8AC3E}">
        <p14:creationId xmlns:p14="http://schemas.microsoft.com/office/powerpoint/2010/main" val="28363539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Model-driven forms</a:t>
            </a:r>
          </a:p>
        </p:txBody>
      </p:sp>
      <p:sp>
        <p:nvSpPr>
          <p:cNvPr id="3" name="Content Placeholder 2"/>
          <p:cNvSpPr>
            <a:spLocks noGrp="1"/>
          </p:cNvSpPr>
          <p:nvPr>
            <p:ph idx="1"/>
          </p:nvPr>
        </p:nvSpPr>
        <p:spPr/>
        <p:txBody>
          <a:bodyPr/>
          <a:lstStyle/>
          <a:p>
            <a:r>
              <a:rPr lang="en-US" dirty="0" smtClean="0"/>
              <a:t>Angular </a:t>
            </a:r>
            <a:r>
              <a:rPr lang="en-US" dirty="0"/>
              <a:t>provides the FormGroup and FormControl attributes to implement model-driven forms.</a:t>
            </a:r>
          </a:p>
          <a:p>
            <a:endParaRPr lang="en-US" dirty="0"/>
          </a:p>
          <a:p>
            <a:r>
              <a:rPr lang="en-US" dirty="0"/>
              <a:t>(Page 55). </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4856745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Pipes</a:t>
            </a:r>
            <a:endParaRPr lang="en-US" dirty="0">
              <a:solidFill>
                <a:schemeClr val="bg1"/>
              </a:solidFill>
            </a:endParaRPr>
          </a:p>
        </p:txBody>
      </p:sp>
      <p:sp>
        <p:nvSpPr>
          <p:cNvPr id="4" name="Content Placeholder 3"/>
          <p:cNvSpPr>
            <a:spLocks noGrp="1"/>
          </p:cNvSpPr>
          <p:nvPr>
            <p:ph idx="1"/>
          </p:nvPr>
        </p:nvSpPr>
        <p:spPr/>
        <p:txBody>
          <a:bodyPr/>
          <a:lstStyle/>
          <a:p>
            <a:r>
              <a:rPr lang="en-US" dirty="0"/>
              <a:t>Pipes in Angular are a </a:t>
            </a:r>
            <a:r>
              <a:rPr lang="en-US" dirty="0">
                <a:solidFill>
                  <a:srgbClr val="FF0000"/>
                </a:solidFill>
              </a:rPr>
              <a:t>replacement</a:t>
            </a:r>
            <a:r>
              <a:rPr lang="en-US" dirty="0"/>
              <a:t> of </a:t>
            </a:r>
            <a:r>
              <a:rPr lang="en-US" dirty="0">
                <a:solidFill>
                  <a:srgbClr val="FF0000"/>
                </a:solidFill>
              </a:rPr>
              <a:t>filters</a:t>
            </a:r>
            <a:r>
              <a:rPr lang="en-US" dirty="0"/>
              <a:t> in </a:t>
            </a:r>
            <a:r>
              <a:rPr lang="en-US" dirty="0">
                <a:solidFill>
                  <a:srgbClr val="FF0000"/>
                </a:solidFill>
              </a:rPr>
              <a:t>AngularJS 1.x</a:t>
            </a:r>
            <a:r>
              <a:rPr lang="en-US" dirty="0"/>
              <a:t>. </a:t>
            </a:r>
            <a:endParaRPr lang="en-US" dirty="0" smtClean="0"/>
          </a:p>
          <a:p>
            <a:pPr lvl="1"/>
            <a:r>
              <a:rPr lang="en-US" dirty="0" smtClean="0"/>
              <a:t>Pipes </a:t>
            </a:r>
            <a:r>
              <a:rPr lang="en-US" dirty="0"/>
              <a:t>are an improved version of </a:t>
            </a:r>
            <a:r>
              <a:rPr lang="en-US" dirty="0">
                <a:solidFill>
                  <a:srgbClr val="FF0000"/>
                </a:solidFill>
              </a:rPr>
              <a:t>filters</a:t>
            </a:r>
            <a:r>
              <a:rPr lang="en-US" dirty="0"/>
              <a:t> that </a:t>
            </a:r>
            <a:r>
              <a:rPr lang="en-US" dirty="0">
                <a:solidFill>
                  <a:srgbClr val="FF0000"/>
                </a:solidFill>
              </a:rPr>
              <a:t>transform</a:t>
            </a:r>
            <a:r>
              <a:rPr lang="en-US" dirty="0"/>
              <a:t> common </a:t>
            </a:r>
            <a:r>
              <a:rPr lang="en-US" dirty="0" smtClean="0">
                <a:solidFill>
                  <a:srgbClr val="FF0000"/>
                </a:solidFill>
              </a:rPr>
              <a:t>data</a:t>
            </a:r>
            <a:r>
              <a:rPr lang="en-US" dirty="0" smtClean="0"/>
              <a:t>.</a:t>
            </a:r>
          </a:p>
          <a:p>
            <a:pPr lvl="1"/>
            <a:r>
              <a:rPr lang="en-US" dirty="0" smtClean="0"/>
              <a:t>Most </a:t>
            </a:r>
            <a:r>
              <a:rPr lang="en-US" dirty="0"/>
              <a:t>of the applications fetch data from a server and transform it before displaying the data on the frontend. </a:t>
            </a:r>
            <a:endParaRPr lang="en-US" dirty="0" smtClean="0"/>
          </a:p>
          <a:p>
            <a:pPr lvl="1"/>
            <a:r>
              <a:rPr lang="en-US" dirty="0" smtClean="0"/>
              <a:t>In </a:t>
            </a:r>
            <a:r>
              <a:rPr lang="en-US" dirty="0"/>
              <a:t>such cases, pipes are very useful in transforming the data on rendering the </a:t>
            </a:r>
            <a:r>
              <a:rPr lang="en-US" dirty="0" smtClean="0"/>
              <a:t>template.</a:t>
            </a:r>
          </a:p>
          <a:p>
            <a:pPr lvl="1"/>
            <a:r>
              <a:rPr lang="en-US" dirty="0" smtClean="0"/>
              <a:t>Angular </a:t>
            </a:r>
            <a:r>
              <a:rPr lang="en-US" dirty="0"/>
              <a:t>provides these </a:t>
            </a:r>
            <a:r>
              <a:rPr lang="en-US" dirty="0">
                <a:solidFill>
                  <a:srgbClr val="FF0000"/>
                </a:solidFill>
              </a:rPr>
              <a:t>cool</a:t>
            </a:r>
            <a:r>
              <a:rPr lang="en-US" dirty="0"/>
              <a:t> </a:t>
            </a:r>
            <a:r>
              <a:rPr lang="en-US" dirty="0">
                <a:solidFill>
                  <a:srgbClr val="FF0000"/>
                </a:solidFill>
              </a:rPr>
              <a:t>API pipes</a:t>
            </a:r>
            <a:r>
              <a:rPr lang="en-US" dirty="0"/>
              <a:t> for this </a:t>
            </a:r>
            <a:r>
              <a:rPr lang="en-US" dirty="0" smtClean="0"/>
              <a:t>purpose.</a:t>
            </a:r>
          </a:p>
          <a:p>
            <a:pPr lvl="1"/>
            <a:r>
              <a:rPr lang="en-US" dirty="0" smtClean="0"/>
              <a:t>Pipes </a:t>
            </a:r>
            <a:r>
              <a:rPr lang="en-US" dirty="0"/>
              <a:t>take data as input and output transformed data as needed</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106</a:t>
            </a:fld>
            <a:endParaRPr lang="en-US"/>
          </a:p>
        </p:txBody>
      </p:sp>
    </p:spTree>
    <p:extLst>
      <p:ext uri="{BB962C8B-B14F-4D97-AF65-F5344CB8AC3E}">
        <p14:creationId xmlns:p14="http://schemas.microsoft.com/office/powerpoint/2010/main" val="30598415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Common pipes</a:t>
            </a:r>
          </a:p>
        </p:txBody>
      </p:sp>
      <p:sp>
        <p:nvSpPr>
          <p:cNvPr id="7" name="Content Placeholder 6"/>
          <p:cNvSpPr>
            <a:spLocks noGrp="1"/>
          </p:cNvSpPr>
          <p:nvPr>
            <p:ph idx="1"/>
          </p:nvPr>
        </p:nvSpPr>
        <p:spPr/>
        <p:txBody>
          <a:bodyPr/>
          <a:lstStyle/>
          <a:p>
            <a:r>
              <a:rPr lang="en-US" dirty="0" smtClean="0"/>
              <a:t>The </a:t>
            </a:r>
            <a:r>
              <a:rPr lang="en-US" dirty="0"/>
              <a:t>following are the </a:t>
            </a:r>
            <a:r>
              <a:rPr lang="en-US" dirty="0">
                <a:solidFill>
                  <a:srgbClr val="FF0000"/>
                </a:solidFill>
              </a:rPr>
              <a:t>built-in</a:t>
            </a:r>
            <a:r>
              <a:rPr lang="en-US" dirty="0"/>
              <a:t> </a:t>
            </a:r>
            <a:r>
              <a:rPr lang="en-US" dirty="0">
                <a:solidFill>
                  <a:srgbClr val="FF0000"/>
                </a:solidFill>
              </a:rPr>
              <a:t>pipes</a:t>
            </a:r>
            <a:r>
              <a:rPr lang="en-US" dirty="0"/>
              <a:t> available in </a:t>
            </a:r>
            <a:r>
              <a:rPr lang="en-US" dirty="0">
                <a:solidFill>
                  <a:srgbClr val="FF0000"/>
                </a:solidFill>
              </a:rPr>
              <a:t>@angular/core</a:t>
            </a:r>
            <a:r>
              <a:rPr lang="en-US" dirty="0"/>
              <a:t>, and we will see a few pipes with examples: </a:t>
            </a:r>
            <a:endParaRPr lang="en-US" dirty="0" smtClean="0"/>
          </a:p>
          <a:p>
            <a:pPr lvl="1"/>
            <a:r>
              <a:rPr lang="en-US" dirty="0" smtClean="0"/>
              <a:t>AsyncPipe</a:t>
            </a:r>
            <a:endParaRPr lang="en-US" dirty="0"/>
          </a:p>
          <a:p>
            <a:pPr lvl="1"/>
            <a:r>
              <a:rPr lang="en-US" dirty="0" smtClean="0"/>
              <a:t>CurrencyPipe</a:t>
            </a:r>
            <a:endParaRPr lang="en-US" dirty="0"/>
          </a:p>
          <a:p>
            <a:pPr lvl="1"/>
            <a:r>
              <a:rPr lang="en-US" dirty="0" smtClean="0"/>
              <a:t>DatePipe</a:t>
            </a:r>
            <a:endParaRPr lang="en-US" dirty="0"/>
          </a:p>
          <a:p>
            <a:pPr lvl="1"/>
            <a:r>
              <a:rPr lang="en-US" dirty="0" smtClean="0"/>
              <a:t>DecimalPipe</a:t>
            </a:r>
          </a:p>
          <a:p>
            <a:pPr lvl="1"/>
            <a:r>
              <a:rPr lang="en-US" dirty="0" smtClean="0"/>
              <a:t>I18nPluralPipe</a:t>
            </a:r>
          </a:p>
          <a:p>
            <a:pPr lvl="1"/>
            <a:r>
              <a:rPr lang="en-US" dirty="0" smtClean="0"/>
              <a:t>I18nSelectPipe</a:t>
            </a:r>
          </a:p>
          <a:p>
            <a:pPr lvl="1"/>
            <a:r>
              <a:rPr lang="en-US" dirty="0" smtClean="0"/>
              <a:t>JsonPipe</a:t>
            </a:r>
          </a:p>
          <a:p>
            <a:pPr lvl="1"/>
            <a:r>
              <a:rPr lang="en-US" dirty="0" smtClean="0"/>
              <a:t>LowerCasePipe</a:t>
            </a:r>
            <a:endParaRPr lang="en-US" dirty="0"/>
          </a:p>
          <a:p>
            <a:pPr lvl="1"/>
            <a:r>
              <a:rPr lang="en-US" dirty="0" smtClean="0"/>
              <a:t>PercentPipe</a:t>
            </a:r>
            <a:endParaRPr lang="en-US" dirty="0"/>
          </a:p>
          <a:p>
            <a:pPr lvl="1"/>
            <a:r>
              <a:rPr lang="en-US" dirty="0" smtClean="0"/>
              <a:t>SlicePipe</a:t>
            </a:r>
            <a:endParaRPr lang="en-US" dirty="0"/>
          </a:p>
          <a:p>
            <a:pPr lvl="1"/>
            <a:r>
              <a:rPr lang="en-US" dirty="0" smtClean="0"/>
              <a:t>TitleCasePipe</a:t>
            </a:r>
            <a:endParaRPr lang="en-US" dirty="0"/>
          </a:p>
          <a:p>
            <a:pPr lvl="1"/>
            <a:r>
              <a:rPr lang="en-US" dirty="0" smtClean="0"/>
              <a:t>UpperCasePipe</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321868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Pipe with parameters</a:t>
            </a:r>
          </a:p>
        </p:txBody>
      </p:sp>
      <p:sp>
        <p:nvSpPr>
          <p:cNvPr id="7" name="Content Placeholder 6"/>
          <p:cNvSpPr>
            <a:spLocks noGrp="1"/>
          </p:cNvSpPr>
          <p:nvPr>
            <p:ph idx="1"/>
          </p:nvPr>
        </p:nvSpPr>
        <p:spPr/>
        <p:txBody>
          <a:bodyPr/>
          <a:lstStyle/>
          <a:p>
            <a:r>
              <a:rPr lang="en-US" dirty="0" smtClean="0"/>
              <a:t>We </a:t>
            </a:r>
            <a:r>
              <a:rPr lang="en-US" dirty="0"/>
              <a:t>can pass parameters to a pipe followed by a </a:t>
            </a:r>
            <a:r>
              <a:rPr lang="en-US" dirty="0">
                <a:solidFill>
                  <a:srgbClr val="FF0000"/>
                </a:solidFill>
              </a:rPr>
              <a:t>colon (:) </a:t>
            </a:r>
            <a:r>
              <a:rPr lang="en-US" dirty="0">
                <a:solidFill>
                  <a:srgbClr val="0070C0"/>
                </a:solidFill>
              </a:rPr>
              <a:t>symbol</a:t>
            </a:r>
            <a:r>
              <a:rPr lang="en-US" dirty="0"/>
              <a:t>, as follows:</a:t>
            </a:r>
          </a:p>
          <a:p>
            <a:pPr marL="233363" lvl="1" indent="0">
              <a:buNone/>
            </a:pPr>
            <a:endParaRPr lang="en-US" dirty="0" smtClean="0"/>
          </a:p>
          <a:p>
            <a:pPr marL="233363" lvl="1" indent="0">
              <a:buNone/>
            </a:pPr>
            <a:endParaRPr lang="en-US" dirty="0" smtClean="0"/>
          </a:p>
          <a:p>
            <a:pPr lvl="1"/>
            <a:r>
              <a:rPr lang="en-US" dirty="0"/>
              <a:t>Multiple inputs to a pipe can be added by separating the values by (:), as shown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108</a:t>
            </a:fld>
            <a:endParaRPr lang="en-US" dirty="0"/>
          </a:p>
        </p:txBody>
      </p:sp>
      <p:pic>
        <p:nvPicPr>
          <p:cNvPr id="8" name="Picture 7"/>
          <p:cNvPicPr>
            <a:picLocks noChangeAspect="1"/>
          </p:cNvPicPr>
          <p:nvPr/>
        </p:nvPicPr>
        <p:blipFill>
          <a:blip r:embed="rId2"/>
          <a:stretch>
            <a:fillRect/>
          </a:stretch>
        </p:blipFill>
        <p:spPr>
          <a:xfrm>
            <a:off x="836839" y="1826214"/>
            <a:ext cx="7512179" cy="298677"/>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836839" y="2820624"/>
            <a:ext cx="7372350" cy="276225"/>
          </a:xfrm>
          <a:prstGeom prst="rect">
            <a:avLst/>
          </a:prstGeom>
          <a:ln>
            <a:solidFill>
              <a:schemeClr val="accent1"/>
            </a:solidFill>
          </a:ln>
        </p:spPr>
      </p:pic>
    </p:spTree>
    <p:extLst>
      <p:ext uri="{BB962C8B-B14F-4D97-AF65-F5344CB8AC3E}">
        <p14:creationId xmlns:p14="http://schemas.microsoft.com/office/powerpoint/2010/main" val="17566527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Chaining pipes</a:t>
            </a:r>
          </a:p>
        </p:txBody>
      </p:sp>
      <p:sp>
        <p:nvSpPr>
          <p:cNvPr id="3" name="Content Placeholder 2"/>
          <p:cNvSpPr>
            <a:spLocks noGrp="1"/>
          </p:cNvSpPr>
          <p:nvPr>
            <p:ph idx="1"/>
          </p:nvPr>
        </p:nvSpPr>
        <p:spPr/>
        <p:txBody>
          <a:bodyPr/>
          <a:lstStyle/>
          <a:p>
            <a:r>
              <a:rPr lang="en-US" dirty="0" smtClean="0"/>
              <a:t>In </a:t>
            </a:r>
            <a:r>
              <a:rPr lang="en-US" dirty="0"/>
              <a:t>some scenarios, it may be necessary to use </a:t>
            </a:r>
            <a:r>
              <a:rPr lang="en-US" dirty="0">
                <a:solidFill>
                  <a:srgbClr val="FF0000"/>
                </a:solidFill>
              </a:rPr>
              <a:t>more </a:t>
            </a:r>
            <a:r>
              <a:rPr lang="en-US" dirty="0">
                <a:solidFill>
                  <a:srgbClr val="0070C0"/>
                </a:solidFill>
              </a:rPr>
              <a:t>than</a:t>
            </a:r>
            <a:r>
              <a:rPr lang="en-US" dirty="0">
                <a:solidFill>
                  <a:srgbClr val="FF0000"/>
                </a:solidFill>
              </a:rPr>
              <a:t> one </a:t>
            </a:r>
            <a:r>
              <a:rPr lang="en-US" dirty="0" smtClean="0">
                <a:solidFill>
                  <a:srgbClr val="FF0000"/>
                </a:solidFill>
              </a:rPr>
              <a:t>pipe</a:t>
            </a:r>
            <a:r>
              <a:rPr lang="en-US" dirty="0" smtClean="0"/>
              <a:t>.</a:t>
            </a:r>
          </a:p>
          <a:p>
            <a:pPr lvl="1"/>
            <a:r>
              <a:rPr lang="en-US" dirty="0" smtClean="0"/>
              <a:t>For </a:t>
            </a:r>
            <a:r>
              <a:rPr lang="en-US" dirty="0"/>
              <a:t>example, consider a scenario to display data in uppercase, long formatted </a:t>
            </a:r>
            <a:r>
              <a:rPr lang="en-US" dirty="0" smtClean="0"/>
              <a:t>date.</a:t>
            </a:r>
          </a:p>
          <a:p>
            <a:pPr lvl="1"/>
            <a:r>
              <a:rPr lang="en-US" dirty="0" smtClean="0"/>
              <a:t>The </a:t>
            </a:r>
            <a:r>
              <a:rPr lang="en-US" dirty="0"/>
              <a:t>following code displays the publishing date of a book in uppercase and in long formatted date</a:t>
            </a:r>
            <a:r>
              <a:rPr lang="en-US" dirty="0" smtClean="0"/>
              <a:t>:</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109</a:t>
            </a:fld>
            <a:endParaRPr lang="en-US" dirty="0"/>
          </a:p>
        </p:txBody>
      </p:sp>
      <p:pic>
        <p:nvPicPr>
          <p:cNvPr id="6" name="Picture 5"/>
          <p:cNvPicPr>
            <a:picLocks noChangeAspect="1"/>
          </p:cNvPicPr>
          <p:nvPr/>
        </p:nvPicPr>
        <p:blipFill>
          <a:blip r:embed="rId2"/>
          <a:stretch>
            <a:fillRect/>
          </a:stretch>
        </p:blipFill>
        <p:spPr>
          <a:xfrm>
            <a:off x="827722" y="2427401"/>
            <a:ext cx="6638925" cy="333375"/>
          </a:xfrm>
          <a:prstGeom prst="rect">
            <a:avLst/>
          </a:prstGeom>
          <a:ln>
            <a:solidFill>
              <a:schemeClr val="accent1"/>
            </a:solidFill>
          </a:ln>
        </p:spPr>
      </p:pic>
    </p:spTree>
    <p:extLst>
      <p:ext uri="{BB962C8B-B14F-4D97-AF65-F5344CB8AC3E}">
        <p14:creationId xmlns:p14="http://schemas.microsoft.com/office/powerpoint/2010/main" val="290524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Angular </a:t>
            </a:r>
            <a:r>
              <a:rPr lang="en-US" dirty="0" smtClean="0"/>
              <a:t>2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Angular 2 follows the standardization of </a:t>
            </a:r>
            <a:r>
              <a:rPr lang="en-US" dirty="0">
                <a:solidFill>
                  <a:srgbClr val="FF0000"/>
                </a:solidFill>
              </a:rPr>
              <a:t>ECMAScript </a:t>
            </a:r>
            <a:r>
              <a:rPr lang="en-US" dirty="0" smtClean="0">
                <a:solidFill>
                  <a:srgbClr val="FF0000"/>
                </a:solidFill>
              </a:rPr>
              <a:t>2015</a:t>
            </a:r>
            <a:r>
              <a:rPr lang="en-US" dirty="0" smtClean="0"/>
              <a:t>.</a:t>
            </a:r>
          </a:p>
          <a:p>
            <a:pPr marL="457200">
              <a:buFont typeface="Wingdings" panose="05000000000000000000" pitchFamily="2" charset="2"/>
              <a:buChar char="§"/>
            </a:pPr>
            <a:r>
              <a:rPr lang="en-US" dirty="0" smtClean="0"/>
              <a:t>With </a:t>
            </a:r>
            <a:r>
              <a:rPr lang="en-US" dirty="0"/>
              <a:t>the recent web </a:t>
            </a:r>
            <a:r>
              <a:rPr lang="en-US" dirty="0" smtClean="0"/>
              <a:t>standardization</a:t>
            </a:r>
          </a:p>
          <a:p>
            <a:pPr marL="687388" lvl="1" indent="-225425">
              <a:buFont typeface="Wingdings" panose="05000000000000000000" pitchFamily="2" charset="2"/>
              <a:buChar char="ü"/>
            </a:pPr>
            <a:r>
              <a:rPr lang="en-US" dirty="0" smtClean="0"/>
              <a:t>the </a:t>
            </a:r>
            <a:r>
              <a:rPr lang="en-US" dirty="0">
                <a:solidFill>
                  <a:srgbClr val="FF0000"/>
                </a:solidFill>
              </a:rPr>
              <a:t>shadow DOM</a:t>
            </a:r>
            <a:r>
              <a:rPr lang="en-US" dirty="0"/>
              <a:t> replaced </a:t>
            </a:r>
            <a:r>
              <a:rPr lang="en-US" dirty="0" smtClean="0">
                <a:solidFill>
                  <a:srgbClr val="FF0000"/>
                </a:solidFill>
              </a:rPr>
              <a:t>transclusion</a:t>
            </a:r>
          </a:p>
          <a:p>
            <a:pPr marL="687388" lvl="1" indent="-225425">
              <a:buFont typeface="Wingdings" panose="05000000000000000000" pitchFamily="2" charset="2"/>
              <a:buChar char="ü"/>
            </a:pPr>
            <a:r>
              <a:rPr lang="en-US" dirty="0" smtClean="0"/>
              <a:t>the </a:t>
            </a:r>
            <a:r>
              <a:rPr lang="en-US" dirty="0"/>
              <a:t>ECMAScript 6 modules replaced Angular </a:t>
            </a:r>
            <a:r>
              <a:rPr lang="en-US" dirty="0" smtClean="0"/>
              <a:t>modules</a:t>
            </a:r>
            <a:endParaRPr lang="en-US" dirty="0"/>
          </a:p>
          <a:p>
            <a:pPr marL="457200">
              <a:buFont typeface="Wingdings" panose="05000000000000000000" pitchFamily="2" charset="2"/>
              <a:buChar char="§"/>
            </a:pPr>
            <a:r>
              <a:rPr lang="en-US" dirty="0"/>
              <a:t>Angular 2 is </a:t>
            </a:r>
            <a:r>
              <a:rPr lang="en-US" dirty="0">
                <a:solidFill>
                  <a:srgbClr val="FF0000"/>
                </a:solidFill>
              </a:rPr>
              <a:t>five times faster</a:t>
            </a:r>
            <a:r>
              <a:rPr lang="en-US" dirty="0"/>
              <a:t> than Angular 1.x.</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11</a:t>
            </a:fld>
            <a:endParaRPr lang="en-US"/>
          </a:p>
        </p:txBody>
      </p:sp>
    </p:spTree>
    <p:extLst>
      <p:ext uri="{BB962C8B-B14F-4D97-AF65-F5344CB8AC3E}">
        <p14:creationId xmlns:p14="http://schemas.microsoft.com/office/powerpoint/2010/main" val="9938061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AppComponent</a:t>
            </a:r>
            <a:endParaRPr lang="en-US" dirty="0">
              <a:solidFill>
                <a:schemeClr val="bg1"/>
              </a:solidFill>
            </a:endParaRPr>
          </a:p>
        </p:txBody>
      </p:sp>
      <p:sp>
        <p:nvSpPr>
          <p:cNvPr id="4" name="Content Placeholder 3"/>
          <p:cNvSpPr>
            <a:spLocks noGrp="1"/>
          </p:cNvSpPr>
          <p:nvPr>
            <p:ph idx="1"/>
          </p:nvPr>
        </p:nvSpPr>
        <p:spPr/>
        <p:txBody>
          <a:bodyPr/>
          <a:lstStyle/>
          <a:p>
            <a:r>
              <a:rPr lang="en-US" dirty="0">
                <a:solidFill>
                  <a:srgbClr val="FF0000"/>
                </a:solidFill>
              </a:rPr>
              <a:t>AppComponent</a:t>
            </a:r>
            <a:r>
              <a:rPr lang="en-US" dirty="0"/>
              <a:t> is the </a:t>
            </a:r>
            <a:r>
              <a:rPr lang="en-US" dirty="0">
                <a:solidFill>
                  <a:srgbClr val="FF0000"/>
                </a:solidFill>
              </a:rPr>
              <a:t>component</a:t>
            </a:r>
            <a:r>
              <a:rPr lang="en-US" dirty="0"/>
              <a:t> of an </a:t>
            </a:r>
            <a:r>
              <a:rPr lang="en-US" dirty="0">
                <a:solidFill>
                  <a:srgbClr val="FF0000"/>
                </a:solidFill>
              </a:rPr>
              <a:t>application</a:t>
            </a:r>
            <a:r>
              <a:rPr lang="en-US" dirty="0"/>
              <a:t> that is configured as </a:t>
            </a:r>
            <a:r>
              <a:rPr lang="en-US" dirty="0">
                <a:solidFill>
                  <a:srgbClr val="FF0000"/>
                </a:solidFill>
              </a:rPr>
              <a:t>root component</a:t>
            </a:r>
            <a:r>
              <a:rPr lang="en-US" dirty="0"/>
              <a:t>, and it handles the </a:t>
            </a:r>
            <a:r>
              <a:rPr lang="en-US" dirty="0">
                <a:solidFill>
                  <a:srgbClr val="FF0000"/>
                </a:solidFill>
              </a:rPr>
              <a:t>rendering</a:t>
            </a:r>
            <a:r>
              <a:rPr lang="en-US" dirty="0"/>
              <a:t> of the </a:t>
            </a:r>
            <a:r>
              <a:rPr lang="en-US" dirty="0">
                <a:solidFill>
                  <a:srgbClr val="FF0000"/>
                </a:solidFill>
              </a:rPr>
              <a:t>app.component.html</a:t>
            </a:r>
            <a:r>
              <a:rPr lang="en-US" dirty="0"/>
              <a:t> </a:t>
            </a:r>
            <a:r>
              <a:rPr lang="en-US" dirty="0" smtClean="0">
                <a:solidFill>
                  <a:srgbClr val="0070C0"/>
                </a:solidFill>
              </a:rPr>
              <a:t>template</a:t>
            </a:r>
            <a:r>
              <a:rPr lang="en-US" dirty="0" smtClean="0"/>
              <a:t>.</a:t>
            </a:r>
          </a:p>
          <a:p>
            <a:pPr lvl="1"/>
            <a:r>
              <a:rPr lang="en-US" dirty="0" smtClean="0"/>
              <a:t>In </a:t>
            </a:r>
            <a:r>
              <a:rPr lang="en-US" dirty="0"/>
              <a:t>the preceding sections, we saw the template code that implemented various pipes and their respective </a:t>
            </a:r>
            <a:r>
              <a:rPr lang="en-US" dirty="0" smtClean="0"/>
              <a:t>output.</a:t>
            </a:r>
          </a:p>
          <a:p>
            <a:pPr lvl="1"/>
            <a:r>
              <a:rPr lang="en-US" dirty="0" smtClean="0"/>
              <a:t>The </a:t>
            </a:r>
            <a:r>
              <a:rPr lang="en-US" dirty="0"/>
              <a:t>following code snippet shows the component for the template</a:t>
            </a:r>
            <a:r>
              <a:rPr lang="en-US" dirty="0" smtClean="0"/>
              <a:t>: </a:t>
            </a:r>
            <a:r>
              <a:rPr lang="en-US" dirty="0" smtClean="0">
                <a:solidFill>
                  <a:srgbClr val="FF0000"/>
                </a:solidFill>
              </a:rPr>
              <a:t>Code 3A-1</a:t>
            </a:r>
            <a:r>
              <a:rPr lang="en-US" dirty="0" smtClean="0"/>
              <a:t>.</a:t>
            </a:r>
          </a:p>
          <a:p>
            <a:pPr lvl="1"/>
            <a:r>
              <a:rPr lang="en-US" dirty="0" smtClean="0"/>
              <a:t>Pipes are very </a:t>
            </a:r>
            <a:r>
              <a:rPr lang="en-US" dirty="0"/>
              <a:t>powerful and simple-to-use APIs provided by Angular, ease our process of formatting data before displaying it on the screen</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110</a:t>
            </a:fld>
            <a:endParaRPr lang="en-US"/>
          </a:p>
        </p:txBody>
      </p:sp>
    </p:spTree>
    <p:extLst>
      <p:ext uri="{BB962C8B-B14F-4D97-AF65-F5344CB8AC3E}">
        <p14:creationId xmlns:p14="http://schemas.microsoft.com/office/powerpoint/2010/main" val="400431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3A-1</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pic>
        <p:nvPicPr>
          <p:cNvPr id="6" name="Picture 5"/>
          <p:cNvPicPr>
            <a:picLocks noChangeAspect="1"/>
          </p:cNvPicPr>
          <p:nvPr/>
        </p:nvPicPr>
        <p:blipFill>
          <a:blip r:embed="rId2"/>
          <a:stretch>
            <a:fillRect/>
          </a:stretch>
        </p:blipFill>
        <p:spPr>
          <a:xfrm>
            <a:off x="152400" y="1271451"/>
            <a:ext cx="6628152" cy="4660038"/>
          </a:xfrm>
          <a:prstGeom prst="rect">
            <a:avLst/>
          </a:prstGeom>
          <a:ln>
            <a:solidFill>
              <a:schemeClr val="accent1"/>
            </a:solidFill>
          </a:ln>
        </p:spPr>
      </p:pic>
    </p:spTree>
    <p:extLst>
      <p:ext uri="{BB962C8B-B14F-4D97-AF65-F5344CB8AC3E}">
        <p14:creationId xmlns:p14="http://schemas.microsoft.com/office/powerpoint/2010/main" val="25550035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Routers</a:t>
            </a:r>
            <a:endParaRPr lang="en-US" dirty="0">
              <a:solidFill>
                <a:schemeClr val="bg1"/>
              </a:solidFill>
            </a:endParaRPr>
          </a:p>
        </p:txBody>
      </p:sp>
      <p:sp>
        <p:nvSpPr>
          <p:cNvPr id="4" name="Content Placeholder 3"/>
          <p:cNvSpPr>
            <a:spLocks noGrp="1"/>
          </p:cNvSpPr>
          <p:nvPr>
            <p:ph idx="1"/>
          </p:nvPr>
        </p:nvSpPr>
        <p:spPr/>
        <p:txBody>
          <a:bodyPr/>
          <a:lstStyle/>
          <a:p>
            <a:r>
              <a:rPr lang="en-US" dirty="0"/>
              <a:t>AngularJS used the </a:t>
            </a:r>
            <a:r>
              <a:rPr lang="en-US" dirty="0">
                <a:solidFill>
                  <a:srgbClr val="FF0000"/>
                </a:solidFill>
              </a:rPr>
              <a:t>ngRoute</a:t>
            </a:r>
            <a:r>
              <a:rPr lang="en-US" dirty="0"/>
              <a:t> </a:t>
            </a:r>
            <a:r>
              <a:rPr lang="en-US" dirty="0">
                <a:solidFill>
                  <a:srgbClr val="0070C0"/>
                </a:solidFill>
              </a:rPr>
              <a:t>module</a:t>
            </a:r>
            <a:r>
              <a:rPr lang="en-US" dirty="0"/>
              <a:t> to run simple </a:t>
            </a:r>
            <a:r>
              <a:rPr lang="en-US" dirty="0">
                <a:solidFill>
                  <a:srgbClr val="FF0000"/>
                </a:solidFill>
              </a:rPr>
              <a:t>routers</a:t>
            </a:r>
            <a:r>
              <a:rPr lang="en-US" dirty="0"/>
              <a:t> with basic </a:t>
            </a:r>
            <a:r>
              <a:rPr lang="en-US" dirty="0" smtClean="0"/>
              <a:t>features.</a:t>
            </a:r>
          </a:p>
          <a:p>
            <a:pPr lvl="1"/>
            <a:r>
              <a:rPr lang="en-US" dirty="0" smtClean="0"/>
              <a:t>It </a:t>
            </a:r>
            <a:r>
              <a:rPr lang="en-US" dirty="0"/>
              <a:t>enables deep linking of URLs to components and views by mapping the path to the routes configured using the </a:t>
            </a:r>
            <a:r>
              <a:rPr lang="en-US" dirty="0">
                <a:solidFill>
                  <a:srgbClr val="FF0000"/>
                </a:solidFill>
              </a:rPr>
              <a:t>$routeProvider</a:t>
            </a:r>
            <a:r>
              <a:rPr lang="en-US" dirty="0"/>
              <a:t> </a:t>
            </a:r>
            <a:r>
              <a:rPr lang="en-US" dirty="0" smtClean="0">
                <a:solidFill>
                  <a:srgbClr val="0070C0"/>
                </a:solidFill>
              </a:rPr>
              <a:t>service</a:t>
            </a:r>
            <a:r>
              <a:rPr lang="en-US" dirty="0" smtClean="0"/>
              <a:t>.</a:t>
            </a:r>
          </a:p>
          <a:p>
            <a:pPr lvl="2"/>
            <a:r>
              <a:rPr lang="en-US" dirty="0" smtClean="0"/>
              <a:t>AngularJS </a:t>
            </a:r>
            <a:r>
              <a:rPr lang="en-US" dirty="0"/>
              <a:t>1.x needs the </a:t>
            </a:r>
            <a:r>
              <a:rPr lang="en-US" dirty="0">
                <a:solidFill>
                  <a:srgbClr val="FF0000"/>
                </a:solidFill>
              </a:rPr>
              <a:t>ngRoute</a:t>
            </a:r>
            <a:r>
              <a:rPr lang="en-US" dirty="0"/>
              <a:t> </a:t>
            </a:r>
            <a:r>
              <a:rPr lang="en-US" dirty="0">
                <a:solidFill>
                  <a:srgbClr val="0070C0"/>
                </a:solidFill>
              </a:rPr>
              <a:t>module</a:t>
            </a:r>
            <a:r>
              <a:rPr lang="en-US" dirty="0"/>
              <a:t> to be </a:t>
            </a:r>
            <a:r>
              <a:rPr lang="en-US" dirty="0">
                <a:solidFill>
                  <a:srgbClr val="FF0000"/>
                </a:solidFill>
              </a:rPr>
              <a:t>installed</a:t>
            </a:r>
            <a:r>
              <a:rPr lang="en-US" dirty="0"/>
              <a:t> to implement routing in an </a:t>
            </a:r>
            <a:r>
              <a:rPr lang="en-US" dirty="0" smtClean="0"/>
              <a:t>application.</a:t>
            </a:r>
          </a:p>
          <a:p>
            <a:pPr lvl="1"/>
            <a:r>
              <a:rPr lang="en-US" dirty="0" smtClean="0"/>
              <a:t>Angular </a:t>
            </a:r>
            <a:r>
              <a:rPr lang="en-US" dirty="0"/>
              <a:t>introduced a </a:t>
            </a:r>
            <a:r>
              <a:rPr lang="en-US" dirty="0">
                <a:solidFill>
                  <a:srgbClr val="0070C0"/>
                </a:solidFill>
              </a:rPr>
              <a:t>Component</a:t>
            </a:r>
            <a:r>
              <a:rPr lang="en-US" dirty="0"/>
              <a:t> </a:t>
            </a:r>
            <a:r>
              <a:rPr lang="en-US" dirty="0">
                <a:solidFill>
                  <a:srgbClr val="FF0000"/>
                </a:solidFill>
              </a:rPr>
              <a:t>Router</a:t>
            </a:r>
            <a:r>
              <a:rPr lang="en-US" dirty="0"/>
              <a:t> that </a:t>
            </a:r>
            <a:endParaRPr lang="en-US" dirty="0" smtClean="0"/>
          </a:p>
          <a:p>
            <a:pPr lvl="2"/>
            <a:r>
              <a:rPr lang="en-US" dirty="0" smtClean="0">
                <a:solidFill>
                  <a:srgbClr val="0070C0"/>
                </a:solidFill>
              </a:rPr>
              <a:t>deep </a:t>
            </a:r>
            <a:r>
              <a:rPr lang="en-US" dirty="0">
                <a:solidFill>
                  <a:srgbClr val="0070C0"/>
                </a:solidFill>
              </a:rPr>
              <a:t>links</a:t>
            </a:r>
            <a:r>
              <a:rPr lang="en-US" dirty="0"/>
              <a:t> the </a:t>
            </a:r>
            <a:r>
              <a:rPr lang="en-US" dirty="0">
                <a:solidFill>
                  <a:srgbClr val="FF0000"/>
                </a:solidFill>
              </a:rPr>
              <a:t>URL </a:t>
            </a:r>
            <a:r>
              <a:rPr lang="en-US" dirty="0" smtClean="0">
                <a:solidFill>
                  <a:srgbClr val="FF0000"/>
                </a:solidFill>
              </a:rPr>
              <a:t>request</a:t>
            </a:r>
            <a:endParaRPr lang="en-US" dirty="0" smtClean="0"/>
          </a:p>
          <a:p>
            <a:pPr lvl="2"/>
            <a:r>
              <a:rPr lang="en-US" dirty="0" smtClean="0"/>
              <a:t>navigates </a:t>
            </a:r>
            <a:r>
              <a:rPr lang="en-US" dirty="0"/>
              <a:t>to the template or </a:t>
            </a:r>
            <a:r>
              <a:rPr lang="en-US" dirty="0" smtClean="0"/>
              <a:t>view</a:t>
            </a:r>
          </a:p>
          <a:p>
            <a:pPr lvl="1"/>
            <a:r>
              <a:rPr lang="en-US" dirty="0" smtClean="0"/>
              <a:t>It </a:t>
            </a:r>
            <a:r>
              <a:rPr lang="en-US" dirty="0"/>
              <a:t>passes parameters, if any, to the respective component that is annotated for this route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112</a:t>
            </a:fld>
            <a:endParaRPr lang="en-US"/>
          </a:p>
        </p:txBody>
      </p:sp>
    </p:spTree>
    <p:extLst>
      <p:ext uri="{BB962C8B-B14F-4D97-AF65-F5344CB8AC3E}">
        <p14:creationId xmlns:p14="http://schemas.microsoft.com/office/powerpoint/2010/main" val="4668443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core concept of Component Routers</a:t>
            </a:r>
          </a:p>
        </p:txBody>
      </p:sp>
      <p:sp>
        <p:nvSpPr>
          <p:cNvPr id="3" name="Content Placeholder 2"/>
          <p:cNvSpPr>
            <a:spLocks noGrp="1"/>
          </p:cNvSpPr>
          <p:nvPr>
            <p:ph idx="1"/>
          </p:nvPr>
        </p:nvSpPr>
        <p:spPr/>
        <p:txBody>
          <a:bodyPr/>
          <a:lstStyle/>
          <a:p>
            <a:r>
              <a:rPr lang="en-US" dirty="0" smtClean="0"/>
              <a:t>Angular </a:t>
            </a:r>
            <a:r>
              <a:rPr lang="en-US" dirty="0"/>
              <a:t>uses a Component </a:t>
            </a:r>
            <a:r>
              <a:rPr lang="en-US" dirty="0">
                <a:solidFill>
                  <a:srgbClr val="FF0000"/>
                </a:solidFill>
              </a:rPr>
              <a:t>Router</a:t>
            </a:r>
            <a:r>
              <a:rPr lang="en-US" dirty="0"/>
              <a:t> for a </a:t>
            </a:r>
            <a:r>
              <a:rPr lang="en-US" dirty="0">
                <a:solidFill>
                  <a:srgbClr val="FF0000"/>
                </a:solidFill>
              </a:rPr>
              <a:t>view </a:t>
            </a:r>
            <a:r>
              <a:rPr lang="en-US" dirty="0" smtClean="0">
                <a:solidFill>
                  <a:srgbClr val="FF0000"/>
                </a:solidFill>
              </a:rPr>
              <a:t>system</a:t>
            </a:r>
            <a:r>
              <a:rPr lang="en-US" dirty="0" smtClean="0"/>
              <a:t>.</a:t>
            </a:r>
          </a:p>
          <a:p>
            <a:pPr lvl="1"/>
            <a:r>
              <a:rPr lang="en-US" dirty="0" smtClean="0"/>
              <a:t>It </a:t>
            </a:r>
            <a:r>
              <a:rPr lang="en-US" dirty="0">
                <a:solidFill>
                  <a:srgbClr val="FF0000"/>
                </a:solidFill>
              </a:rPr>
              <a:t>also</a:t>
            </a:r>
            <a:r>
              <a:rPr lang="en-US" dirty="0"/>
              <a:t> </a:t>
            </a:r>
            <a:r>
              <a:rPr lang="en-US" dirty="0">
                <a:solidFill>
                  <a:srgbClr val="FF0000"/>
                </a:solidFill>
              </a:rPr>
              <a:t>works</a:t>
            </a:r>
            <a:r>
              <a:rPr lang="en-US" dirty="0"/>
              <a:t> on </a:t>
            </a:r>
            <a:r>
              <a:rPr lang="en-US" dirty="0">
                <a:solidFill>
                  <a:srgbClr val="FF0000"/>
                </a:solidFill>
              </a:rPr>
              <a:t>AngularJS </a:t>
            </a:r>
            <a:r>
              <a:rPr lang="en-US" dirty="0" smtClean="0">
                <a:solidFill>
                  <a:srgbClr val="FF0000"/>
                </a:solidFill>
              </a:rPr>
              <a:t>1.x</a:t>
            </a:r>
            <a:r>
              <a:rPr lang="en-US" dirty="0" smtClean="0"/>
              <a:t>.</a:t>
            </a:r>
          </a:p>
          <a:p>
            <a:pPr lvl="1"/>
            <a:r>
              <a:rPr lang="en-US" dirty="0" smtClean="0"/>
              <a:t>It supports</a:t>
            </a:r>
          </a:p>
          <a:p>
            <a:pPr lvl="2"/>
            <a:r>
              <a:rPr lang="en-US" dirty="0" smtClean="0"/>
              <a:t>intercepting </a:t>
            </a:r>
            <a:r>
              <a:rPr lang="en-US" dirty="0"/>
              <a:t>routes and providing </a:t>
            </a:r>
            <a:r>
              <a:rPr lang="en-US" dirty="0">
                <a:solidFill>
                  <a:srgbClr val="FF0000"/>
                </a:solidFill>
              </a:rPr>
              <a:t>route-specific values</a:t>
            </a:r>
            <a:r>
              <a:rPr lang="en-US" dirty="0"/>
              <a:t> to the loaded </a:t>
            </a:r>
            <a:r>
              <a:rPr lang="en-US" dirty="0" smtClean="0"/>
              <a:t>component</a:t>
            </a:r>
          </a:p>
          <a:p>
            <a:pPr lvl="2"/>
            <a:r>
              <a:rPr lang="en-US" dirty="0" smtClean="0"/>
              <a:t>automatic </a:t>
            </a:r>
            <a:r>
              <a:rPr lang="en-US" dirty="0"/>
              <a:t>deep </a:t>
            </a:r>
            <a:r>
              <a:rPr lang="en-US" dirty="0" smtClean="0"/>
              <a:t>linking</a:t>
            </a:r>
          </a:p>
          <a:p>
            <a:pPr lvl="2"/>
            <a:r>
              <a:rPr lang="en-US" dirty="0" smtClean="0"/>
              <a:t>Nested</a:t>
            </a:r>
          </a:p>
          <a:p>
            <a:pPr lvl="2"/>
            <a:r>
              <a:rPr lang="en-US" dirty="0" smtClean="0"/>
              <a:t>sibling routes</a:t>
            </a:r>
          </a:p>
          <a:p>
            <a:pPr lvl="1"/>
            <a:r>
              <a:rPr lang="en-US" dirty="0" smtClean="0"/>
              <a:t>Let's </a:t>
            </a:r>
            <a:r>
              <a:rPr lang="en-US" dirty="0"/>
              <a:t>go through some of the core features of Component Routers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113</a:t>
            </a:fld>
            <a:endParaRPr lang="en-US" dirty="0"/>
          </a:p>
        </p:txBody>
      </p:sp>
    </p:spTree>
    <p:extLst>
      <p:ext uri="{BB962C8B-B14F-4D97-AF65-F5344CB8AC3E}">
        <p14:creationId xmlns:p14="http://schemas.microsoft.com/office/powerpoint/2010/main" val="3677532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up a Component Router</a:t>
            </a:r>
          </a:p>
        </p:txBody>
      </p:sp>
      <p:sp>
        <p:nvSpPr>
          <p:cNvPr id="3" name="Content Placeholder 2"/>
          <p:cNvSpPr>
            <a:spLocks noGrp="1"/>
          </p:cNvSpPr>
          <p:nvPr>
            <p:ph idx="1"/>
          </p:nvPr>
        </p:nvSpPr>
        <p:spPr/>
        <p:txBody>
          <a:bodyPr/>
          <a:lstStyle/>
          <a:p>
            <a:r>
              <a:rPr lang="en-US" dirty="0" smtClean="0"/>
              <a:t>A </a:t>
            </a:r>
            <a:r>
              <a:rPr lang="en-US" dirty="0"/>
              <a:t>Component </a:t>
            </a:r>
            <a:r>
              <a:rPr lang="en-US" dirty="0">
                <a:solidFill>
                  <a:srgbClr val="FF0000"/>
                </a:solidFill>
              </a:rPr>
              <a:t>Router</a:t>
            </a:r>
            <a:r>
              <a:rPr lang="en-US" dirty="0"/>
              <a:t> is not part of the core Angular </a:t>
            </a:r>
            <a:r>
              <a:rPr lang="en-US" dirty="0" smtClean="0"/>
              <a:t>framework.</a:t>
            </a:r>
          </a:p>
          <a:p>
            <a:pPr lvl="1"/>
            <a:r>
              <a:rPr lang="en-US" dirty="0" smtClean="0"/>
              <a:t>It </a:t>
            </a:r>
            <a:r>
              <a:rPr lang="en-US" dirty="0"/>
              <a:t>comes as part of the </a:t>
            </a:r>
            <a:r>
              <a:rPr lang="en-US" dirty="0">
                <a:solidFill>
                  <a:srgbClr val="FF0000"/>
                </a:solidFill>
              </a:rPr>
              <a:t>Angular NPM bundle</a:t>
            </a:r>
            <a:r>
              <a:rPr lang="en-US" dirty="0"/>
              <a:t> as an individual library, </a:t>
            </a:r>
            <a:r>
              <a:rPr lang="en-US" dirty="0">
                <a:solidFill>
                  <a:srgbClr val="FF0000"/>
                </a:solidFill>
              </a:rPr>
              <a:t>@</a:t>
            </a:r>
            <a:r>
              <a:rPr lang="en-US" dirty="0" smtClean="0">
                <a:solidFill>
                  <a:srgbClr val="FF0000"/>
                </a:solidFill>
              </a:rPr>
              <a:t>angular/router</a:t>
            </a:r>
            <a:r>
              <a:rPr lang="en-US" dirty="0" smtClean="0"/>
              <a:t>.</a:t>
            </a:r>
          </a:p>
          <a:p>
            <a:pPr lvl="1"/>
            <a:r>
              <a:rPr lang="en-US" dirty="0" smtClean="0"/>
              <a:t>We </a:t>
            </a:r>
            <a:r>
              <a:rPr lang="en-US" dirty="0"/>
              <a:t>need to add @angular/router to the packages.json under the dependencies </a:t>
            </a:r>
            <a:r>
              <a:rPr lang="en-US" dirty="0" smtClean="0"/>
              <a:t>section.</a:t>
            </a:r>
          </a:p>
          <a:p>
            <a:pPr lvl="1"/>
            <a:r>
              <a:rPr lang="en-US" dirty="0" smtClean="0"/>
              <a:t>Then</a:t>
            </a:r>
            <a:r>
              <a:rPr lang="en-US" dirty="0"/>
              <a:t>, in the </a:t>
            </a:r>
            <a:r>
              <a:rPr lang="en-US" dirty="0">
                <a:solidFill>
                  <a:srgbClr val="FF0000"/>
                </a:solidFill>
              </a:rPr>
              <a:t>app.routing.ts</a:t>
            </a:r>
            <a:r>
              <a:rPr lang="en-US" dirty="0"/>
              <a:t>, we need to </a:t>
            </a:r>
            <a:r>
              <a:rPr lang="en-US" dirty="0">
                <a:solidFill>
                  <a:srgbClr val="0070C0"/>
                </a:solidFill>
              </a:rPr>
              <a:t>import</a:t>
            </a:r>
            <a:r>
              <a:rPr lang="en-US" dirty="0"/>
              <a:t> </a:t>
            </a:r>
            <a:r>
              <a:rPr lang="en-US" dirty="0">
                <a:solidFill>
                  <a:srgbClr val="FF0000"/>
                </a:solidFill>
              </a:rPr>
              <a:t>Routes</a:t>
            </a:r>
            <a:r>
              <a:rPr lang="en-US" dirty="0"/>
              <a:t> and </a:t>
            </a:r>
            <a:r>
              <a:rPr lang="en-US" dirty="0">
                <a:solidFill>
                  <a:srgbClr val="FF0000"/>
                </a:solidFill>
              </a:rPr>
              <a:t>RouterModule</a:t>
            </a:r>
            <a:r>
              <a:rPr lang="en-US" dirty="0"/>
              <a:t> from @</a:t>
            </a:r>
            <a:r>
              <a:rPr lang="en-US" dirty="0" smtClean="0"/>
              <a:t>angular/router.</a:t>
            </a:r>
          </a:p>
          <a:p>
            <a:pPr lvl="1"/>
            <a:r>
              <a:rPr lang="en-US" dirty="0" smtClean="0"/>
              <a:t>The </a:t>
            </a:r>
            <a:r>
              <a:rPr lang="en-US" dirty="0"/>
              <a:t>router constitutes directives such </a:t>
            </a:r>
            <a:r>
              <a:rPr lang="en-US" dirty="0" smtClean="0"/>
              <a:t>as</a:t>
            </a:r>
          </a:p>
          <a:p>
            <a:pPr lvl="2"/>
            <a:r>
              <a:rPr lang="en-US" dirty="0" smtClean="0"/>
              <a:t>RouterOutlet</a:t>
            </a:r>
          </a:p>
          <a:p>
            <a:pPr lvl="2"/>
            <a:r>
              <a:rPr lang="en-US" dirty="0" smtClean="0"/>
              <a:t>RouterLink</a:t>
            </a:r>
          </a:p>
          <a:p>
            <a:pPr lvl="2"/>
            <a:r>
              <a:rPr lang="en-US" dirty="0" smtClean="0"/>
              <a:t>RouterLinkActive,</a:t>
            </a:r>
          </a:p>
          <a:p>
            <a:pPr lvl="2"/>
            <a:r>
              <a:rPr lang="en-US" dirty="0" smtClean="0"/>
              <a:t>a </a:t>
            </a:r>
            <a:r>
              <a:rPr lang="en-US" dirty="0"/>
              <a:t>service RouterModule </a:t>
            </a:r>
            <a:endParaRPr lang="en-US" dirty="0" smtClean="0"/>
          </a:p>
          <a:p>
            <a:pPr lvl="2"/>
            <a:r>
              <a:rPr lang="en-US" dirty="0" smtClean="0"/>
              <a:t>the </a:t>
            </a:r>
            <a:r>
              <a:rPr lang="en-US" dirty="0"/>
              <a:t>configuration for </a:t>
            </a:r>
            <a:r>
              <a:rPr lang="en-US" dirty="0" smtClean="0">
                <a:solidFill>
                  <a:srgbClr val="FF0000"/>
                </a:solidFill>
              </a:rPr>
              <a:t>Routes</a:t>
            </a:r>
            <a:r>
              <a:rPr lang="en-US" dirty="0" smtClean="0"/>
              <a:t>.</a:t>
            </a:r>
          </a:p>
          <a:p>
            <a:pPr lvl="1"/>
            <a:r>
              <a:rPr lang="en-US" dirty="0" smtClean="0"/>
              <a:t>Then</a:t>
            </a:r>
            <a:r>
              <a:rPr lang="en-US" dirty="0"/>
              <a:t>, we need to add the </a:t>
            </a:r>
            <a:r>
              <a:rPr lang="en-US" dirty="0">
                <a:solidFill>
                  <a:srgbClr val="FF0000"/>
                </a:solidFill>
              </a:rPr>
              <a:t>&lt;base&gt; element</a:t>
            </a:r>
            <a:r>
              <a:rPr lang="en-US" dirty="0"/>
              <a:t> under </a:t>
            </a:r>
            <a:r>
              <a:rPr lang="en-US" dirty="0">
                <a:solidFill>
                  <a:srgbClr val="FF0000"/>
                </a:solidFill>
              </a:rPr>
              <a:t>&lt;head&gt;</a:t>
            </a:r>
            <a:r>
              <a:rPr lang="en-US" dirty="0"/>
              <a:t> to instruct the </a:t>
            </a:r>
            <a:r>
              <a:rPr lang="en-US" dirty="0">
                <a:solidFill>
                  <a:srgbClr val="FF0000"/>
                </a:solidFill>
              </a:rPr>
              <a:t>router</a:t>
            </a:r>
            <a:r>
              <a:rPr lang="en-US" dirty="0"/>
              <a:t> to </a:t>
            </a:r>
            <a:r>
              <a:rPr lang="en-US" dirty="0">
                <a:solidFill>
                  <a:srgbClr val="0070C0"/>
                </a:solidFill>
              </a:rPr>
              <a:t>set up</a:t>
            </a:r>
            <a:r>
              <a:rPr lang="en-US" dirty="0"/>
              <a:t> </a:t>
            </a:r>
            <a:r>
              <a:rPr lang="en-US" dirty="0">
                <a:solidFill>
                  <a:srgbClr val="FF0000"/>
                </a:solidFill>
              </a:rPr>
              <a:t>navigation URLs</a:t>
            </a:r>
            <a:r>
              <a:rPr lang="en-US" dirty="0"/>
              <a:t>. </a:t>
            </a:r>
            <a:endParaRPr lang="en-US" dirty="0" smtClean="0"/>
          </a:p>
          <a:p>
            <a:pPr lvl="1"/>
            <a:r>
              <a:rPr lang="en-US" dirty="0" smtClean="0"/>
              <a:t>The </a:t>
            </a:r>
            <a:r>
              <a:rPr lang="en-US" dirty="0"/>
              <a:t>following code snippet shows the &lt;base&gt; tag with the href attribute that is to be added to the head tag in the index file, considering that the app folder is the root of the </a:t>
            </a:r>
            <a:r>
              <a:rPr lang="en-US" dirty="0" smtClean="0"/>
              <a:t>application.</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114</a:t>
            </a:fld>
            <a:endParaRPr lang="en-US" dirty="0"/>
          </a:p>
        </p:txBody>
      </p:sp>
    </p:spTree>
    <p:extLst>
      <p:ext uri="{BB962C8B-B14F-4D97-AF65-F5344CB8AC3E}">
        <p14:creationId xmlns:p14="http://schemas.microsoft.com/office/powerpoint/2010/main" val="12426384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Component </a:t>
            </a:r>
            <a:r>
              <a:rPr lang="en-US" dirty="0" smtClean="0"/>
              <a:t>Router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is required when you run your application in HTML5 mode. It helps resolve all the relative URLs in the application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115</a:t>
            </a:fld>
            <a:endParaRPr lang="en-US" dirty="0"/>
          </a:p>
        </p:txBody>
      </p:sp>
      <p:pic>
        <p:nvPicPr>
          <p:cNvPr id="6" name="Picture 5"/>
          <p:cNvPicPr>
            <a:picLocks noChangeAspect="1"/>
          </p:cNvPicPr>
          <p:nvPr/>
        </p:nvPicPr>
        <p:blipFill>
          <a:blip r:embed="rId2"/>
          <a:stretch>
            <a:fillRect/>
          </a:stretch>
        </p:blipFill>
        <p:spPr>
          <a:xfrm>
            <a:off x="746896" y="2049508"/>
            <a:ext cx="2181225" cy="285750"/>
          </a:xfrm>
          <a:prstGeom prst="rect">
            <a:avLst/>
          </a:prstGeom>
          <a:ln>
            <a:solidFill>
              <a:schemeClr val="accent1"/>
            </a:solidFill>
          </a:ln>
        </p:spPr>
      </p:pic>
    </p:spTree>
    <p:extLst>
      <p:ext uri="{BB962C8B-B14F-4D97-AF65-F5344CB8AC3E}">
        <p14:creationId xmlns:p14="http://schemas.microsoft.com/office/powerpoint/2010/main" val="39119963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routes</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routes</a:t>
            </a:r>
            <a:r>
              <a:rPr lang="en-US" dirty="0"/>
              <a:t> have information about </a:t>
            </a:r>
            <a:r>
              <a:rPr lang="en-US" dirty="0">
                <a:solidFill>
                  <a:srgbClr val="FF0000"/>
                </a:solidFill>
              </a:rPr>
              <a:t>selecting the view</a:t>
            </a:r>
            <a:r>
              <a:rPr lang="en-US" dirty="0"/>
              <a:t> to render when a user </a:t>
            </a:r>
            <a:r>
              <a:rPr lang="en-US" dirty="0">
                <a:solidFill>
                  <a:srgbClr val="FF0000"/>
                </a:solidFill>
              </a:rPr>
              <a:t>clicks</a:t>
            </a:r>
            <a:r>
              <a:rPr lang="en-US" dirty="0"/>
              <a:t> on a link for </a:t>
            </a:r>
            <a:r>
              <a:rPr lang="en-US" dirty="0" smtClean="0"/>
              <a:t>navigation.</a:t>
            </a:r>
          </a:p>
          <a:p>
            <a:pPr lvl="1"/>
            <a:r>
              <a:rPr lang="en-US" dirty="0" smtClean="0"/>
              <a:t>The </a:t>
            </a:r>
            <a:r>
              <a:rPr lang="en-US" dirty="0"/>
              <a:t>following code snippet shows how to configure routes in </a:t>
            </a:r>
            <a:r>
              <a:rPr lang="en-US" dirty="0">
                <a:solidFill>
                  <a:srgbClr val="FF0000"/>
                </a:solidFill>
              </a:rPr>
              <a:t>app.module.ts</a:t>
            </a:r>
            <a:r>
              <a:rPr lang="en-US" dirty="0"/>
              <a:t>:</a:t>
            </a:r>
          </a:p>
          <a:p>
            <a:endParaRPr lang="en-US" dirty="0"/>
          </a:p>
          <a:p>
            <a:r>
              <a:rPr lang="en-US" dirty="0"/>
              <a:t>(Page 71).</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116</a:t>
            </a:fld>
            <a:endParaRPr lang="en-US" dirty="0"/>
          </a:p>
        </p:txBody>
      </p:sp>
      <p:pic>
        <p:nvPicPr>
          <p:cNvPr id="6" name="Picture 5"/>
          <p:cNvPicPr>
            <a:picLocks noChangeAspect="1"/>
          </p:cNvPicPr>
          <p:nvPr/>
        </p:nvPicPr>
        <p:blipFill>
          <a:blip r:embed="rId2"/>
          <a:stretch>
            <a:fillRect/>
          </a:stretch>
        </p:blipFill>
        <p:spPr>
          <a:xfrm>
            <a:off x="2867025" y="1938337"/>
            <a:ext cx="6457950" cy="2981325"/>
          </a:xfrm>
          <a:prstGeom prst="rect">
            <a:avLst/>
          </a:prstGeom>
        </p:spPr>
      </p:pic>
    </p:spTree>
    <p:extLst>
      <p:ext uri="{BB962C8B-B14F-4D97-AF65-F5344CB8AC3E}">
        <p14:creationId xmlns:p14="http://schemas.microsoft.com/office/powerpoint/2010/main" val="25552822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117</a:t>
            </a:fld>
            <a:endParaRPr lang="en-US" dirty="0"/>
          </a:p>
        </p:txBody>
      </p:sp>
    </p:spTree>
    <p:extLst>
      <p:ext uri="{BB962C8B-B14F-4D97-AF65-F5344CB8AC3E}">
        <p14:creationId xmlns:p14="http://schemas.microsoft.com/office/powerpoint/2010/main" val="14218039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Services</a:t>
            </a:r>
            <a:endParaRPr lang="en-US" dirty="0">
              <a:solidFill>
                <a:schemeClr val="bg1"/>
              </a:solidFill>
            </a:endParaRPr>
          </a:p>
        </p:txBody>
      </p:sp>
      <p:sp>
        <p:nvSpPr>
          <p:cNvPr id="4" name="Content Placeholder 3"/>
          <p:cNvSpPr>
            <a:spLocks noGrp="1"/>
          </p:cNvSpPr>
          <p:nvPr>
            <p:ph idx="1"/>
          </p:nvPr>
        </p:nvSpPr>
        <p:spPr/>
        <p:txBody>
          <a:bodyPr/>
          <a:lstStyle/>
          <a:p>
            <a:r>
              <a:rPr lang="en-US" dirty="0"/>
              <a:t>The applications we create handle </a:t>
            </a:r>
            <a:r>
              <a:rPr lang="en-US" dirty="0">
                <a:solidFill>
                  <a:srgbClr val="FF0000"/>
                </a:solidFill>
              </a:rPr>
              <a:t>volumes of </a:t>
            </a:r>
            <a:r>
              <a:rPr lang="en-US" dirty="0" smtClean="0">
                <a:solidFill>
                  <a:srgbClr val="FF0000"/>
                </a:solidFill>
              </a:rPr>
              <a:t>data</a:t>
            </a:r>
            <a:r>
              <a:rPr lang="en-US" dirty="0" smtClean="0"/>
              <a:t>.</a:t>
            </a:r>
          </a:p>
          <a:p>
            <a:pPr lvl="1"/>
            <a:r>
              <a:rPr lang="en-US" dirty="0" smtClean="0"/>
              <a:t>Most </a:t>
            </a:r>
            <a:r>
              <a:rPr lang="en-US" dirty="0"/>
              <a:t>of the data will be retrieved from </a:t>
            </a:r>
            <a:r>
              <a:rPr lang="en-US" dirty="0">
                <a:solidFill>
                  <a:srgbClr val="FF0000"/>
                </a:solidFill>
              </a:rPr>
              <a:t>services</a:t>
            </a:r>
            <a:r>
              <a:rPr lang="en-US" dirty="0"/>
              <a:t> and will be </a:t>
            </a:r>
            <a:r>
              <a:rPr lang="en-US" dirty="0">
                <a:solidFill>
                  <a:srgbClr val="FF0000"/>
                </a:solidFill>
              </a:rPr>
              <a:t>reused</a:t>
            </a:r>
            <a:r>
              <a:rPr lang="en-US" dirty="0"/>
              <a:t> in various parts of the </a:t>
            </a:r>
            <a:r>
              <a:rPr lang="en-US" dirty="0" smtClean="0"/>
              <a:t>application.</a:t>
            </a:r>
          </a:p>
          <a:p>
            <a:pPr lvl="1"/>
            <a:r>
              <a:rPr lang="en-US" dirty="0" smtClean="0"/>
              <a:t>Let's </a:t>
            </a:r>
            <a:r>
              <a:rPr lang="en-US" dirty="0"/>
              <a:t>create a service that can </a:t>
            </a:r>
            <a:r>
              <a:rPr lang="en-US" dirty="0">
                <a:solidFill>
                  <a:srgbClr val="FF0000"/>
                </a:solidFill>
              </a:rPr>
              <a:t>retrieve data</a:t>
            </a:r>
            <a:r>
              <a:rPr lang="en-US" dirty="0"/>
              <a:t> using </a:t>
            </a:r>
            <a:r>
              <a:rPr lang="en-US" dirty="0" smtClean="0">
                <a:solidFill>
                  <a:srgbClr val="FF0000"/>
                </a:solidFill>
              </a:rPr>
              <a:t>http</a:t>
            </a:r>
            <a:r>
              <a:rPr lang="en-US" dirty="0" smtClean="0"/>
              <a:t>.</a:t>
            </a:r>
          </a:p>
          <a:p>
            <a:pPr lvl="1"/>
            <a:r>
              <a:rPr lang="en-US" dirty="0" smtClean="0"/>
              <a:t>The </a:t>
            </a:r>
            <a:r>
              <a:rPr lang="en-US" dirty="0"/>
              <a:t>service should be loosely coupled with components, as the primary focus of the component should be to support the </a:t>
            </a:r>
            <a:r>
              <a:rPr lang="en-US" dirty="0" smtClean="0"/>
              <a:t>view.</a:t>
            </a:r>
          </a:p>
          <a:p>
            <a:pPr lvl="1"/>
            <a:r>
              <a:rPr lang="en-US" dirty="0" smtClean="0"/>
              <a:t>So</a:t>
            </a:r>
            <a:r>
              <a:rPr lang="en-US" dirty="0"/>
              <a:t>, the </a:t>
            </a:r>
            <a:r>
              <a:rPr lang="en-US" dirty="0">
                <a:solidFill>
                  <a:srgbClr val="FF0000"/>
                </a:solidFill>
              </a:rPr>
              <a:t>service</a:t>
            </a:r>
            <a:r>
              <a:rPr lang="en-US" dirty="0"/>
              <a:t> can be </a:t>
            </a:r>
            <a:r>
              <a:rPr lang="en-US" dirty="0">
                <a:solidFill>
                  <a:srgbClr val="FF0000"/>
                </a:solidFill>
              </a:rPr>
              <a:t>injected</a:t>
            </a:r>
            <a:r>
              <a:rPr lang="en-US" dirty="0"/>
              <a:t> to components using a dependency </a:t>
            </a:r>
            <a:r>
              <a:rPr lang="en-US" dirty="0" smtClean="0"/>
              <a:t>injection.</a:t>
            </a:r>
          </a:p>
          <a:p>
            <a:pPr lvl="1"/>
            <a:r>
              <a:rPr lang="en-US" dirty="0" smtClean="0"/>
              <a:t>This </a:t>
            </a:r>
            <a:r>
              <a:rPr lang="en-US" dirty="0"/>
              <a:t>approach will enable us to mock the </a:t>
            </a:r>
            <a:r>
              <a:rPr lang="en-US" dirty="0">
                <a:solidFill>
                  <a:srgbClr val="FF0000"/>
                </a:solidFill>
              </a:rPr>
              <a:t>service</a:t>
            </a:r>
            <a:r>
              <a:rPr lang="en-US" dirty="0"/>
              <a:t> in order to </a:t>
            </a:r>
            <a:r>
              <a:rPr lang="en-US" dirty="0">
                <a:solidFill>
                  <a:srgbClr val="FF0000"/>
                </a:solidFill>
              </a:rPr>
              <a:t>unit test</a:t>
            </a:r>
            <a:r>
              <a:rPr lang="en-US" dirty="0"/>
              <a:t> the </a:t>
            </a:r>
            <a:r>
              <a:rPr lang="en-US" dirty="0" smtClean="0"/>
              <a:t>component.</a:t>
            </a:r>
          </a:p>
          <a:p>
            <a:pPr lvl="1"/>
            <a:r>
              <a:rPr lang="en-US" dirty="0" smtClean="0"/>
              <a:t>Let's </a:t>
            </a:r>
            <a:r>
              <a:rPr lang="en-US" dirty="0"/>
              <a:t>create a simple TodoService that returns a list of Todo </a:t>
            </a:r>
            <a:r>
              <a:rPr lang="en-US" dirty="0" smtClean="0"/>
              <a:t>items.</a:t>
            </a:r>
          </a:p>
          <a:p>
            <a:pPr lvl="2"/>
            <a:r>
              <a:rPr lang="en-US" dirty="0" smtClean="0"/>
              <a:t>The </a:t>
            </a:r>
            <a:r>
              <a:rPr lang="en-US" dirty="0"/>
              <a:t>code snippet of TodoService is shown </a:t>
            </a:r>
            <a:r>
              <a:rPr lang="en-US" dirty="0" smtClean="0"/>
              <a:t>here.</a:t>
            </a:r>
          </a:p>
          <a:p>
            <a:pPr lvl="2"/>
            <a:r>
              <a:rPr lang="en-US" dirty="0" smtClean="0"/>
              <a:t>TodoService </a:t>
            </a:r>
            <a:r>
              <a:rPr lang="en-US" dirty="0"/>
              <a:t>has a property named todos of the type array that can hold a collection of Todo items and is hardcoded with the Todo items in the constructor</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118</a:t>
            </a:fld>
            <a:endParaRPr lang="en-US"/>
          </a:p>
        </p:txBody>
      </p:sp>
    </p:spTree>
    <p:extLst>
      <p:ext uri="{BB962C8B-B14F-4D97-AF65-F5344CB8AC3E}">
        <p14:creationId xmlns:p14="http://schemas.microsoft.com/office/powerpoint/2010/main" val="2328083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Observables</a:t>
            </a:r>
            <a:endParaRPr lang="en-US" dirty="0">
              <a:solidFill>
                <a:schemeClr val="bg1"/>
              </a:solidFill>
            </a:endParaRPr>
          </a:p>
        </p:txBody>
      </p:sp>
      <p:sp>
        <p:nvSpPr>
          <p:cNvPr id="4" name="Content Placeholder 3"/>
          <p:cNvSpPr>
            <a:spLocks noGrp="1"/>
          </p:cNvSpPr>
          <p:nvPr>
            <p:ph idx="1"/>
          </p:nvPr>
        </p:nvSpPr>
        <p:spPr/>
        <p:txBody>
          <a:bodyPr/>
          <a:lstStyle/>
          <a:p>
            <a:r>
              <a:rPr lang="en-US" dirty="0"/>
              <a:t>In AngularJS, we </a:t>
            </a:r>
            <a:r>
              <a:rPr lang="en-US" dirty="0">
                <a:solidFill>
                  <a:srgbClr val="FF0000"/>
                </a:solidFill>
              </a:rPr>
              <a:t>consumed services</a:t>
            </a:r>
            <a:r>
              <a:rPr lang="en-US" dirty="0"/>
              <a:t> to retrieve data asynchronously using promises in </a:t>
            </a:r>
            <a:r>
              <a:rPr lang="en-US" dirty="0">
                <a:solidFill>
                  <a:srgbClr val="FF0000"/>
                </a:solidFill>
              </a:rPr>
              <a:t>$</a:t>
            </a:r>
            <a:r>
              <a:rPr lang="en-US" dirty="0" smtClean="0">
                <a:solidFill>
                  <a:srgbClr val="FF0000"/>
                </a:solidFill>
              </a:rPr>
              <a:t>http</a:t>
            </a:r>
            <a:r>
              <a:rPr lang="en-US" dirty="0" smtClean="0"/>
              <a:t>.</a:t>
            </a:r>
          </a:p>
          <a:p>
            <a:pPr lvl="1"/>
            <a:r>
              <a:rPr lang="en-US" dirty="0" smtClean="0"/>
              <a:t>In </a:t>
            </a:r>
            <a:r>
              <a:rPr lang="en-US" dirty="0"/>
              <a:t>Angular, we have the </a:t>
            </a:r>
            <a:r>
              <a:rPr lang="en-US" dirty="0">
                <a:solidFill>
                  <a:srgbClr val="FF0000"/>
                </a:solidFill>
              </a:rPr>
              <a:t>Http service</a:t>
            </a:r>
            <a:r>
              <a:rPr lang="en-US" dirty="0"/>
              <a:t> </a:t>
            </a:r>
            <a:r>
              <a:rPr lang="en-US" dirty="0">
                <a:solidFill>
                  <a:srgbClr val="0070C0"/>
                </a:solidFill>
              </a:rPr>
              <a:t>over</a:t>
            </a:r>
            <a:r>
              <a:rPr lang="en-US" dirty="0"/>
              <a:t> </a:t>
            </a:r>
            <a:r>
              <a:rPr lang="en-US" dirty="0">
                <a:solidFill>
                  <a:srgbClr val="FF0000"/>
                </a:solidFill>
              </a:rPr>
              <a:t>$http</a:t>
            </a:r>
            <a:r>
              <a:rPr lang="en-US" dirty="0"/>
              <a:t>, and it returns an </a:t>
            </a:r>
            <a:r>
              <a:rPr lang="en-US" dirty="0">
                <a:solidFill>
                  <a:srgbClr val="FF0000"/>
                </a:solidFill>
              </a:rPr>
              <a:t>observable</a:t>
            </a:r>
            <a:r>
              <a:rPr lang="en-US" dirty="0">
                <a:solidFill>
                  <a:srgbClr val="0070C0"/>
                </a:solidFill>
              </a:rPr>
              <a:t> object</a:t>
            </a:r>
            <a:r>
              <a:rPr lang="en-US" dirty="0"/>
              <a:t> instead of a </a:t>
            </a:r>
            <a:r>
              <a:rPr lang="en-US" dirty="0">
                <a:solidFill>
                  <a:srgbClr val="FF0000"/>
                </a:solidFill>
              </a:rPr>
              <a:t>promise</a:t>
            </a:r>
            <a:r>
              <a:rPr lang="en-US" dirty="0"/>
              <a:t> as it applies a </a:t>
            </a:r>
            <a:r>
              <a:rPr lang="en-US" dirty="0">
                <a:solidFill>
                  <a:srgbClr val="FF0000"/>
                </a:solidFill>
              </a:rPr>
              <a:t>pattern</a:t>
            </a:r>
            <a:r>
              <a:rPr lang="en-US" dirty="0"/>
              <a:t> called the </a:t>
            </a:r>
            <a:r>
              <a:rPr lang="en-US" dirty="0">
                <a:solidFill>
                  <a:srgbClr val="FF0000"/>
                </a:solidFill>
              </a:rPr>
              <a:t>analogous </a:t>
            </a:r>
            <a:r>
              <a:rPr lang="en-US" dirty="0" smtClean="0">
                <a:solidFill>
                  <a:srgbClr val="FF0000"/>
                </a:solidFill>
              </a:rPr>
              <a:t>pattern</a:t>
            </a:r>
            <a:r>
              <a:rPr lang="en-US" dirty="0" smtClean="0"/>
              <a:t>.</a:t>
            </a:r>
          </a:p>
          <a:p>
            <a:pPr lvl="1"/>
            <a:r>
              <a:rPr lang="en-US" dirty="0" smtClean="0"/>
              <a:t>Angular </a:t>
            </a:r>
            <a:r>
              <a:rPr lang="en-US" dirty="0"/>
              <a:t>leverages the </a:t>
            </a:r>
            <a:r>
              <a:rPr lang="en-US" dirty="0">
                <a:solidFill>
                  <a:srgbClr val="FF0000"/>
                </a:solidFill>
              </a:rPr>
              <a:t>Observable</a:t>
            </a:r>
            <a:r>
              <a:rPr lang="en-US" dirty="0"/>
              <a:t> class adopted from the </a:t>
            </a:r>
            <a:r>
              <a:rPr lang="en-US" dirty="0">
                <a:solidFill>
                  <a:srgbClr val="FF0000"/>
                </a:solidFill>
              </a:rPr>
              <a:t>ReactiveX</a:t>
            </a:r>
            <a:r>
              <a:rPr lang="en-US" dirty="0"/>
              <a:t> </a:t>
            </a:r>
            <a:r>
              <a:rPr lang="en-US" dirty="0" smtClean="0">
                <a:solidFill>
                  <a:srgbClr val="0070C0"/>
                </a:solidFill>
              </a:rPr>
              <a:t>library</a:t>
            </a:r>
            <a:r>
              <a:rPr lang="en-US" dirty="0" smtClean="0"/>
              <a:t>.</a:t>
            </a:r>
          </a:p>
          <a:p>
            <a:pPr lvl="1"/>
            <a:r>
              <a:rPr lang="en-US" dirty="0" smtClean="0"/>
              <a:t>ReactiveX </a:t>
            </a:r>
            <a:r>
              <a:rPr lang="en-US" dirty="0"/>
              <a:t>is an API for asynchronous programming with Observables that is done by applying </a:t>
            </a:r>
            <a:endParaRPr lang="en-US" dirty="0" smtClean="0"/>
          </a:p>
          <a:p>
            <a:pPr lvl="2"/>
            <a:r>
              <a:rPr lang="en-US" dirty="0" smtClean="0"/>
              <a:t>the </a:t>
            </a:r>
            <a:r>
              <a:rPr lang="en-US" dirty="0">
                <a:solidFill>
                  <a:srgbClr val="FF0000"/>
                </a:solidFill>
              </a:rPr>
              <a:t>observer</a:t>
            </a:r>
            <a:r>
              <a:rPr lang="en-US" dirty="0"/>
              <a:t> and </a:t>
            </a:r>
            <a:r>
              <a:rPr lang="en-US" dirty="0">
                <a:solidFill>
                  <a:srgbClr val="FF0000"/>
                </a:solidFill>
              </a:rPr>
              <a:t>iterator</a:t>
            </a:r>
            <a:r>
              <a:rPr lang="en-US" dirty="0"/>
              <a:t> </a:t>
            </a:r>
            <a:r>
              <a:rPr lang="en-US" dirty="0" smtClean="0"/>
              <a:t>patterns</a:t>
            </a:r>
          </a:p>
          <a:p>
            <a:pPr lvl="2"/>
            <a:r>
              <a:rPr lang="en-US" smtClean="0"/>
              <a:t>functional programming</a:t>
            </a:r>
            <a:endParaRPr lang="en-US" dirty="0" smtClean="0"/>
          </a:p>
          <a:p>
            <a:pPr lvl="1"/>
            <a:r>
              <a:rPr lang="en-US" dirty="0" smtClean="0"/>
              <a:t>You </a:t>
            </a:r>
            <a:r>
              <a:rPr lang="en-US" dirty="0"/>
              <a:t>can find more information about Reactive programming at http://reactivex.io</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119</a:t>
            </a:fld>
            <a:endParaRPr lang="en-US"/>
          </a:p>
        </p:txBody>
      </p:sp>
    </p:spTree>
    <p:extLst>
      <p:ext uri="{BB962C8B-B14F-4D97-AF65-F5344CB8AC3E}">
        <p14:creationId xmlns:p14="http://schemas.microsoft.com/office/powerpoint/2010/main" val="31536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benefits of Angular </a:t>
            </a:r>
            <a:r>
              <a:rPr lang="en-US" dirty="0" smtClean="0"/>
              <a:t>2</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following are the features and benefits of Angular </a:t>
            </a:r>
            <a:r>
              <a:rPr lang="en-US" sz="2000" dirty="0" smtClean="0"/>
              <a:t>2:</a:t>
            </a:r>
          </a:p>
          <a:p>
            <a:pPr marL="457200">
              <a:buFont typeface="Wingdings" panose="05000000000000000000" pitchFamily="2" charset="2"/>
              <a:buChar char="§"/>
            </a:pPr>
            <a:r>
              <a:rPr lang="en-US" sz="2000" dirty="0" smtClean="0"/>
              <a:t>It </a:t>
            </a:r>
            <a:r>
              <a:rPr lang="en-US" sz="2000" dirty="0"/>
              <a:t>supports cross-platform application development, such as high performing apps </a:t>
            </a:r>
            <a:r>
              <a:rPr lang="en-US" sz="2000" dirty="0" smtClean="0"/>
              <a:t>like</a:t>
            </a:r>
          </a:p>
          <a:p>
            <a:pPr marL="687388" lvl="1" indent="-225425">
              <a:buFont typeface="Wingdings" panose="05000000000000000000" pitchFamily="2" charset="2"/>
              <a:buChar char="ü"/>
            </a:pPr>
            <a:r>
              <a:rPr lang="en-US" dirty="0" smtClean="0"/>
              <a:t>web apps</a:t>
            </a:r>
          </a:p>
          <a:p>
            <a:pPr marL="687388" lvl="1" indent="-225425">
              <a:buFont typeface="Wingdings" panose="05000000000000000000" pitchFamily="2" charset="2"/>
              <a:buChar char="ü"/>
            </a:pPr>
            <a:r>
              <a:rPr lang="en-US" dirty="0" smtClean="0"/>
              <a:t>native </a:t>
            </a:r>
            <a:r>
              <a:rPr lang="en-US" dirty="0"/>
              <a:t>apps using Ionic </a:t>
            </a:r>
            <a:r>
              <a:rPr lang="en-US" dirty="0" smtClean="0"/>
              <a:t>Framework</a:t>
            </a:r>
          </a:p>
          <a:p>
            <a:pPr marL="687388" lvl="1" indent="-225425">
              <a:buFont typeface="Wingdings" panose="05000000000000000000" pitchFamily="2" charset="2"/>
              <a:buChar char="ü"/>
            </a:pPr>
            <a:r>
              <a:rPr lang="en-US" dirty="0" smtClean="0">
                <a:solidFill>
                  <a:srgbClr val="FF0000"/>
                </a:solidFill>
              </a:rPr>
              <a:t>NativeScript</a:t>
            </a:r>
          </a:p>
          <a:p>
            <a:pPr marL="687388" lvl="1" indent="-225425">
              <a:buFont typeface="Wingdings" panose="05000000000000000000" pitchFamily="2" charset="2"/>
              <a:buChar char="ü"/>
            </a:pPr>
            <a:r>
              <a:rPr lang="en-US" sz="2000" dirty="0" smtClean="0"/>
              <a:t>React Native</a:t>
            </a:r>
          </a:p>
          <a:p>
            <a:pPr marL="687388" lvl="1" indent="-225425">
              <a:buFont typeface="Wingdings" panose="05000000000000000000" pitchFamily="2" charset="2"/>
              <a:buChar char="ü"/>
            </a:pPr>
            <a:r>
              <a:rPr lang="en-US" sz="2000" dirty="0" smtClean="0"/>
              <a:t>creating </a:t>
            </a:r>
            <a:r>
              <a:rPr lang="en-US" sz="2000" dirty="0"/>
              <a:t>desktop-installed apps by accessing </a:t>
            </a:r>
            <a:r>
              <a:rPr lang="en-US" sz="2000" dirty="0">
                <a:solidFill>
                  <a:srgbClr val="FF0000"/>
                </a:solidFill>
              </a:rPr>
              <a:t>native OS </a:t>
            </a:r>
            <a:r>
              <a:rPr lang="en-US" sz="2000" dirty="0" smtClean="0">
                <a:solidFill>
                  <a:srgbClr val="FF0000"/>
                </a:solidFill>
              </a:rPr>
              <a:t>APIs</a:t>
            </a:r>
          </a:p>
          <a:p>
            <a:pPr marL="461963" indent="0">
              <a:buNone/>
            </a:pPr>
            <a:r>
              <a:rPr lang="en-US" sz="2000" dirty="0" smtClean="0"/>
              <a:t>using </a:t>
            </a:r>
            <a:r>
              <a:rPr lang="en-US" sz="2000" dirty="0"/>
              <a:t>Angular </a:t>
            </a:r>
            <a:r>
              <a:rPr lang="en-US" sz="2000" dirty="0" smtClean="0"/>
              <a:t>methods.</a:t>
            </a:r>
          </a:p>
          <a:p>
            <a:pPr marL="457200">
              <a:buFont typeface="Wingdings" panose="05000000000000000000" pitchFamily="2" charset="2"/>
              <a:buChar char="§"/>
            </a:pPr>
            <a:r>
              <a:rPr lang="en-US" sz="2000" dirty="0" smtClean="0"/>
              <a:t>Angular </a:t>
            </a:r>
            <a:r>
              <a:rPr lang="en-US" sz="2000" dirty="0"/>
              <a:t>2 inherits all the benefits of Angular </a:t>
            </a:r>
            <a:r>
              <a:rPr lang="en-US" sz="2000" dirty="0" smtClean="0"/>
              <a:t>1.</a:t>
            </a:r>
          </a:p>
          <a:p>
            <a:pPr marL="687388" lvl="1" indent="-225425">
              <a:buFont typeface="Wingdings" panose="05000000000000000000" pitchFamily="2" charset="2"/>
              <a:buChar char="ü"/>
            </a:pPr>
            <a:r>
              <a:rPr lang="en-US" dirty="0" smtClean="0"/>
              <a:t>It </a:t>
            </a:r>
            <a:r>
              <a:rPr lang="en-US" dirty="0"/>
              <a:t>replaced </a:t>
            </a:r>
            <a:r>
              <a:rPr lang="en-US" dirty="0">
                <a:solidFill>
                  <a:srgbClr val="FF0000"/>
                </a:solidFill>
              </a:rPr>
              <a:t>controllers </a:t>
            </a:r>
            <a:r>
              <a:rPr lang="en-US" dirty="0">
                <a:solidFill>
                  <a:srgbClr val="0070C0"/>
                </a:solidFill>
              </a:rPr>
              <a:t>and</a:t>
            </a:r>
            <a:r>
              <a:rPr lang="en-US" dirty="0">
                <a:solidFill>
                  <a:srgbClr val="FF0000"/>
                </a:solidFill>
              </a:rPr>
              <a:t> directives</a:t>
            </a:r>
            <a:r>
              <a:rPr lang="en-US" dirty="0"/>
              <a:t> with </a:t>
            </a:r>
            <a:r>
              <a:rPr lang="en-US" dirty="0">
                <a:solidFill>
                  <a:srgbClr val="FF0000"/>
                </a:solidFill>
              </a:rPr>
              <a:t>components</a:t>
            </a:r>
            <a:r>
              <a:rPr lang="en-US" dirty="0"/>
              <a:t>. </a:t>
            </a:r>
            <a:endParaRPr lang="en-US" dirty="0" smtClean="0"/>
          </a:p>
          <a:p>
            <a:pPr marL="461963" indent="-233363">
              <a:buFont typeface="Wingdings" panose="05000000000000000000" pitchFamily="2" charset="2"/>
              <a:buChar char="§"/>
            </a:pPr>
            <a:r>
              <a:rPr lang="en-US" dirty="0" smtClean="0"/>
              <a:t>Angular </a:t>
            </a:r>
            <a:r>
              <a:rPr lang="en-US" dirty="0"/>
              <a:t>2 was written in </a:t>
            </a:r>
            <a:r>
              <a:rPr lang="en-US" dirty="0">
                <a:solidFill>
                  <a:srgbClr val="FF0000"/>
                </a:solidFill>
              </a:rPr>
              <a:t>TypeScript</a:t>
            </a:r>
            <a:r>
              <a:rPr lang="en-US" dirty="0"/>
              <a:t> and also, it enabled developers to write Angular 2 applications using TypeScript</a:t>
            </a:r>
            <a:r>
              <a:rPr lang="en-US" dirty="0" smtClean="0"/>
              <a:t>.</a:t>
            </a:r>
          </a:p>
          <a:p>
            <a:pPr marL="457200">
              <a:buFont typeface="Wingdings" panose="05000000000000000000" pitchFamily="2" charset="2"/>
              <a:buChar char="§"/>
            </a:pPr>
            <a:r>
              <a:rPr lang="en-US" sz="2000" dirty="0"/>
              <a:t>Angular 2 is significantly faster than Angular 1. The new component </a:t>
            </a:r>
            <a:r>
              <a:rPr lang="en-US" sz="2000" dirty="0">
                <a:solidFill>
                  <a:srgbClr val="FF0000"/>
                </a:solidFill>
              </a:rPr>
              <a:t>router</a:t>
            </a:r>
            <a:r>
              <a:rPr lang="en-US" sz="2000" dirty="0"/>
              <a:t> only loads code required to render a view that is </a:t>
            </a:r>
            <a:r>
              <a:rPr lang="en-US" sz="2000" dirty="0" smtClean="0"/>
              <a:t>requested.</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12</a:t>
            </a:fld>
            <a:endParaRPr lang="en-US"/>
          </a:p>
        </p:txBody>
      </p:sp>
    </p:spTree>
    <p:extLst>
      <p:ext uri="{BB962C8B-B14F-4D97-AF65-F5344CB8AC3E}">
        <p14:creationId xmlns:p14="http://schemas.microsoft.com/office/powerpoint/2010/main" val="15519605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29664" y="3135086"/>
            <a:ext cx="2228961" cy="3372660"/>
          </a:xfrm>
          <a:prstGeom prst="rect">
            <a:avLst/>
          </a:prstGeom>
          <a:ln>
            <a:solidFill>
              <a:schemeClr val="accent1"/>
            </a:solidFill>
          </a:ln>
        </p:spPr>
      </p:pic>
      <p:sp>
        <p:nvSpPr>
          <p:cNvPr id="9" name="Text Placeholder 8"/>
          <p:cNvSpPr>
            <a:spLocks noGrp="1"/>
          </p:cNvSpPr>
          <p:nvPr>
            <p:ph type="body" sz="quarter" idx="13"/>
          </p:nvPr>
        </p:nvSpPr>
        <p:spPr/>
        <p:txBody>
          <a:bodyPr/>
          <a:lstStyle/>
          <a:p>
            <a:r>
              <a:rPr lang="en-US" dirty="0"/>
              <a:t>Using TypeScript with Angular</a:t>
            </a:r>
          </a:p>
        </p:txBody>
      </p:sp>
      <p:sp>
        <p:nvSpPr>
          <p:cNvPr id="5" name="Date Placeholder 4"/>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120</a:t>
            </a:fld>
            <a:endParaRPr lang="en-US"/>
          </a:p>
        </p:txBody>
      </p:sp>
      <p:sp>
        <p:nvSpPr>
          <p:cNvPr id="10" name="Text Placeholder 9"/>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239189108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chapter discusses the fundamentals of </a:t>
            </a:r>
            <a:r>
              <a:rPr lang="en-US" sz="2000" dirty="0">
                <a:solidFill>
                  <a:srgbClr val="FF0000"/>
                </a:solidFill>
              </a:rPr>
              <a:t>TypeScript</a:t>
            </a:r>
            <a:r>
              <a:rPr lang="en-US" sz="2000" dirty="0"/>
              <a:t> and the benefits of using TypeScript to write Angular </a:t>
            </a:r>
            <a:r>
              <a:rPr lang="en-US" sz="2000" dirty="0" smtClean="0"/>
              <a:t>applications.</a:t>
            </a:r>
          </a:p>
          <a:p>
            <a:pPr marL="461963">
              <a:buFont typeface="Wingdings" panose="05000000000000000000" pitchFamily="2" charset="2"/>
              <a:buChar char="§"/>
            </a:pPr>
            <a:r>
              <a:rPr lang="en-US" sz="2000" dirty="0" smtClean="0"/>
              <a:t>In </a:t>
            </a:r>
            <a:r>
              <a:rPr lang="en-US" sz="2000" dirty="0"/>
              <a:t>this chapter, we will cover the following </a:t>
            </a:r>
            <a:r>
              <a:rPr lang="en-US" sz="2000" dirty="0" smtClean="0"/>
              <a:t>topics:</a:t>
            </a:r>
          </a:p>
          <a:p>
            <a:pPr marL="687388" indent="-225425">
              <a:buFont typeface="Wingdings" panose="05000000000000000000" pitchFamily="2" charset="2"/>
              <a:buChar char="ü"/>
            </a:pPr>
            <a:r>
              <a:rPr lang="en-US" sz="2000" dirty="0" smtClean="0"/>
              <a:t>What </a:t>
            </a:r>
            <a:r>
              <a:rPr lang="en-US" sz="2000" dirty="0"/>
              <a:t>is </a:t>
            </a:r>
            <a:r>
              <a:rPr lang="en-US" sz="2000" dirty="0" smtClean="0"/>
              <a:t>TypeScript?</a:t>
            </a:r>
          </a:p>
          <a:p>
            <a:pPr marL="687388" indent="-225425">
              <a:buFont typeface="Wingdings" panose="05000000000000000000" pitchFamily="2" charset="2"/>
              <a:buChar char="ü"/>
            </a:pPr>
            <a:r>
              <a:rPr lang="en-US" sz="2000" dirty="0" smtClean="0"/>
              <a:t>Basic types</a:t>
            </a:r>
          </a:p>
          <a:p>
            <a:pPr marL="687388" indent="-225425">
              <a:buFont typeface="Wingdings" panose="05000000000000000000" pitchFamily="2" charset="2"/>
              <a:buChar char="ü"/>
            </a:pPr>
            <a:r>
              <a:rPr lang="en-US" sz="2000" dirty="0" smtClean="0"/>
              <a:t>Interfaces</a:t>
            </a:r>
          </a:p>
          <a:p>
            <a:pPr marL="687388" indent="-225425">
              <a:buFont typeface="Wingdings" panose="05000000000000000000" pitchFamily="2" charset="2"/>
              <a:buChar char="ü"/>
            </a:pPr>
            <a:r>
              <a:rPr lang="en-US" sz="2000" dirty="0" smtClean="0"/>
              <a:t>Classes</a:t>
            </a:r>
          </a:p>
          <a:p>
            <a:pPr marL="687388" indent="-225425">
              <a:buFont typeface="Wingdings" panose="05000000000000000000" pitchFamily="2" charset="2"/>
              <a:buChar char="ü"/>
            </a:pPr>
            <a:r>
              <a:rPr lang="en-US" sz="2000" dirty="0" smtClean="0"/>
              <a:t>Modules</a:t>
            </a:r>
          </a:p>
          <a:p>
            <a:pPr marL="687388" indent="-225425">
              <a:buFont typeface="Wingdings" panose="05000000000000000000" pitchFamily="2" charset="2"/>
              <a:buChar char="ü"/>
            </a:pPr>
            <a:r>
              <a:rPr lang="en-US" sz="2000" dirty="0" smtClean="0"/>
              <a:t>Functions</a:t>
            </a:r>
          </a:p>
          <a:p>
            <a:pPr marL="687388" indent="-225425">
              <a:buFont typeface="Wingdings" panose="05000000000000000000" pitchFamily="2" charset="2"/>
              <a:buChar char="ü"/>
            </a:pPr>
            <a:r>
              <a:rPr lang="en-US" sz="2000" dirty="0" smtClean="0"/>
              <a:t>Generics Decorators</a:t>
            </a:r>
          </a:p>
          <a:p>
            <a:pPr marL="687388" indent="-225425">
              <a:buFont typeface="Wingdings" panose="05000000000000000000" pitchFamily="2" charset="2"/>
              <a:buChar char="ü"/>
            </a:pPr>
            <a:r>
              <a:rPr lang="en-US" sz="2000" dirty="0" smtClean="0"/>
              <a:t>TypeScript </a:t>
            </a:r>
            <a:r>
              <a:rPr lang="en-US" sz="2000" dirty="0"/>
              <a:t>and </a:t>
            </a:r>
            <a:r>
              <a:rPr lang="en-US" sz="2000" dirty="0" smtClean="0"/>
              <a:t>Angular</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121</a:t>
            </a:fld>
            <a:endParaRPr lang="en-US" dirty="0"/>
          </a:p>
        </p:txBody>
      </p:sp>
    </p:spTree>
    <p:extLst>
      <p:ext uri="{BB962C8B-B14F-4D97-AF65-F5344CB8AC3E}">
        <p14:creationId xmlns:p14="http://schemas.microsoft.com/office/powerpoint/2010/main" val="34399670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TypeScript</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122</a:t>
            </a:fld>
            <a:endParaRPr lang="en-US" dirty="0"/>
          </a:p>
        </p:txBody>
      </p:sp>
    </p:spTree>
    <p:extLst>
      <p:ext uri="{BB962C8B-B14F-4D97-AF65-F5344CB8AC3E}">
        <p14:creationId xmlns:p14="http://schemas.microsoft.com/office/powerpoint/2010/main" val="595868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Basic Types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123</a:t>
            </a:fld>
            <a:endParaRPr lang="en-US" dirty="0"/>
          </a:p>
        </p:txBody>
      </p:sp>
    </p:spTree>
    <p:extLst>
      <p:ext uri="{BB962C8B-B14F-4D97-AF65-F5344CB8AC3E}">
        <p14:creationId xmlns:p14="http://schemas.microsoft.com/office/powerpoint/2010/main" val="21737671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Interfaces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124</a:t>
            </a:fld>
            <a:endParaRPr lang="en-US" dirty="0"/>
          </a:p>
        </p:txBody>
      </p:sp>
    </p:spTree>
    <p:extLst>
      <p:ext uri="{BB962C8B-B14F-4D97-AF65-F5344CB8AC3E}">
        <p14:creationId xmlns:p14="http://schemas.microsoft.com/office/powerpoint/2010/main" val="9167422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Classes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125</a:t>
            </a:fld>
            <a:endParaRPr lang="en-US" dirty="0"/>
          </a:p>
        </p:txBody>
      </p:sp>
    </p:spTree>
    <p:extLst>
      <p:ext uri="{BB962C8B-B14F-4D97-AF65-F5344CB8AC3E}">
        <p14:creationId xmlns:p14="http://schemas.microsoft.com/office/powerpoint/2010/main" val="6405843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Inheritance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126</a:t>
            </a:fld>
            <a:endParaRPr lang="en-US" dirty="0"/>
          </a:p>
        </p:txBody>
      </p:sp>
    </p:spTree>
    <p:extLst>
      <p:ext uri="{BB962C8B-B14F-4D97-AF65-F5344CB8AC3E}">
        <p14:creationId xmlns:p14="http://schemas.microsoft.com/office/powerpoint/2010/main" val="9916753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Modules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127</a:t>
            </a:fld>
            <a:endParaRPr lang="en-US" dirty="0"/>
          </a:p>
        </p:txBody>
      </p:sp>
    </p:spTree>
    <p:extLst>
      <p:ext uri="{BB962C8B-B14F-4D97-AF65-F5344CB8AC3E}">
        <p14:creationId xmlns:p14="http://schemas.microsoft.com/office/powerpoint/2010/main" val="474329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Generics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128</a:t>
            </a:fld>
            <a:endParaRPr lang="en-US" dirty="0"/>
          </a:p>
        </p:txBody>
      </p:sp>
    </p:spTree>
    <p:extLst>
      <p:ext uri="{BB962C8B-B14F-4D97-AF65-F5344CB8AC3E}">
        <p14:creationId xmlns:p14="http://schemas.microsoft.com/office/powerpoint/2010/main" val="37111947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Decorators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129</a:t>
            </a:fld>
            <a:endParaRPr lang="en-US" dirty="0"/>
          </a:p>
        </p:txBody>
      </p:sp>
    </p:spTree>
    <p:extLst>
      <p:ext uri="{BB962C8B-B14F-4D97-AF65-F5344CB8AC3E}">
        <p14:creationId xmlns:p14="http://schemas.microsoft.com/office/powerpoint/2010/main" val="63249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benefits of Angular </a:t>
            </a:r>
            <a:r>
              <a:rPr lang="en-US" dirty="0" smtClean="0"/>
              <a:t>2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The </a:t>
            </a:r>
            <a:r>
              <a:rPr lang="en-US" sz="2000" dirty="0">
                <a:solidFill>
                  <a:srgbClr val="FF0000"/>
                </a:solidFill>
              </a:rPr>
              <a:t>template syntax</a:t>
            </a:r>
            <a:r>
              <a:rPr lang="en-US" sz="2000" dirty="0"/>
              <a:t> enables a developer to quickly create </a:t>
            </a:r>
            <a:r>
              <a:rPr lang="en-US" sz="2000" dirty="0">
                <a:solidFill>
                  <a:srgbClr val="FF0000"/>
                </a:solidFill>
              </a:rPr>
              <a:t>views</a:t>
            </a:r>
            <a:r>
              <a:rPr lang="en-US" sz="2000" dirty="0"/>
              <a:t> with the powerful template </a:t>
            </a:r>
            <a:r>
              <a:rPr lang="en-US" sz="2000" dirty="0" smtClean="0"/>
              <a:t>syntax.</a:t>
            </a:r>
          </a:p>
          <a:p>
            <a:pPr marL="457200">
              <a:buFont typeface="Wingdings" panose="05000000000000000000" pitchFamily="2" charset="2"/>
              <a:buChar char="§"/>
            </a:pPr>
            <a:r>
              <a:rPr lang="en-US" sz="2000" dirty="0" smtClean="0"/>
              <a:t>Angular </a:t>
            </a:r>
            <a:r>
              <a:rPr lang="en-US" sz="2000" dirty="0"/>
              <a:t>2 enables us to use </a:t>
            </a:r>
            <a:r>
              <a:rPr lang="en-US" sz="2000" dirty="0">
                <a:solidFill>
                  <a:srgbClr val="FF0000"/>
                </a:solidFill>
              </a:rPr>
              <a:t>shadow Document Object Model</a:t>
            </a:r>
            <a:r>
              <a:rPr lang="en-US" sz="2000" dirty="0"/>
              <a:t> (DOM</a:t>
            </a:r>
            <a:r>
              <a:rPr lang="en-US" sz="2000" dirty="0" smtClean="0"/>
              <a:t>).</a:t>
            </a:r>
          </a:p>
          <a:p>
            <a:pPr marL="687388" lvl="1" indent="-225425">
              <a:buFont typeface="Wingdings" panose="05000000000000000000" pitchFamily="2" charset="2"/>
              <a:buChar char="ü"/>
            </a:pPr>
            <a:r>
              <a:rPr lang="en-US" dirty="0" smtClean="0">
                <a:solidFill>
                  <a:srgbClr val="FF0000"/>
                </a:solidFill>
              </a:rPr>
              <a:t>Shadow </a:t>
            </a:r>
            <a:r>
              <a:rPr lang="en-US" dirty="0">
                <a:solidFill>
                  <a:srgbClr val="FF0000"/>
                </a:solidFill>
              </a:rPr>
              <a:t>DOM</a:t>
            </a:r>
            <a:r>
              <a:rPr lang="en-US" dirty="0"/>
              <a:t> encapsulates CSS, template, and the </a:t>
            </a:r>
            <a:r>
              <a:rPr lang="en-US" dirty="0" smtClean="0"/>
              <a:t>component.</a:t>
            </a:r>
          </a:p>
          <a:p>
            <a:pPr marL="687388" lvl="1" indent="-225425">
              <a:buFont typeface="Wingdings" panose="05000000000000000000" pitchFamily="2" charset="2"/>
              <a:buChar char="ü"/>
            </a:pPr>
            <a:r>
              <a:rPr lang="en-US" dirty="0" smtClean="0"/>
              <a:t>This </a:t>
            </a:r>
            <a:r>
              <a:rPr lang="en-US" dirty="0"/>
              <a:t>enables </a:t>
            </a:r>
            <a:r>
              <a:rPr lang="en-US" dirty="0">
                <a:solidFill>
                  <a:srgbClr val="FF0000"/>
                </a:solidFill>
              </a:rPr>
              <a:t>decoupling</a:t>
            </a:r>
            <a:r>
              <a:rPr lang="en-US" dirty="0"/>
              <a:t> from the </a:t>
            </a:r>
            <a:r>
              <a:rPr lang="en-US" dirty="0">
                <a:solidFill>
                  <a:srgbClr val="FF0000"/>
                </a:solidFill>
              </a:rPr>
              <a:t>DOM</a:t>
            </a:r>
            <a:r>
              <a:rPr lang="en-US" dirty="0"/>
              <a:t> of the </a:t>
            </a:r>
            <a:r>
              <a:rPr lang="en-US" dirty="0">
                <a:solidFill>
                  <a:srgbClr val="FF0000"/>
                </a:solidFill>
              </a:rPr>
              <a:t>main </a:t>
            </a:r>
            <a:r>
              <a:rPr lang="en-US" dirty="0" smtClean="0">
                <a:solidFill>
                  <a:srgbClr val="FF0000"/>
                </a:solidFill>
              </a:rPr>
              <a:t>document</a:t>
            </a:r>
            <a:r>
              <a:rPr lang="en-US" dirty="0" smtClean="0"/>
              <a:t>.</a:t>
            </a:r>
          </a:p>
          <a:p>
            <a:pPr marL="457200">
              <a:buFont typeface="Wingdings" panose="05000000000000000000" pitchFamily="2" charset="2"/>
              <a:buChar char="§"/>
            </a:pPr>
            <a:r>
              <a:rPr lang="en-US" sz="2000" dirty="0" smtClean="0"/>
              <a:t>It </a:t>
            </a:r>
            <a:r>
              <a:rPr lang="en-US" sz="2000" dirty="0"/>
              <a:t>is the </a:t>
            </a:r>
            <a:r>
              <a:rPr lang="en-US" sz="2000" dirty="0">
                <a:solidFill>
                  <a:srgbClr val="FF0000"/>
                </a:solidFill>
              </a:rPr>
              <a:t>simpler</a:t>
            </a:r>
            <a:r>
              <a:rPr lang="en-US" sz="2000" dirty="0"/>
              <a:t> </a:t>
            </a:r>
            <a:r>
              <a:rPr lang="en-US" sz="2000" dirty="0">
                <a:solidFill>
                  <a:srgbClr val="FF0000"/>
                </a:solidFill>
              </a:rPr>
              <a:t>cognitive </a:t>
            </a:r>
            <a:r>
              <a:rPr lang="en-US" sz="2000" dirty="0" smtClean="0">
                <a:solidFill>
                  <a:srgbClr val="FF0000"/>
                </a:solidFill>
              </a:rPr>
              <a:t>model</a:t>
            </a:r>
            <a:r>
              <a:rPr lang="en-US" sz="2000" dirty="0" smtClean="0"/>
              <a:t>.</a:t>
            </a:r>
          </a:p>
          <a:p>
            <a:pPr marL="687388" lvl="1" indent="-225425">
              <a:buFont typeface="Wingdings" panose="05000000000000000000" pitchFamily="2" charset="2"/>
              <a:buChar char="ü"/>
            </a:pPr>
            <a:r>
              <a:rPr lang="en-US" dirty="0" smtClean="0"/>
              <a:t>A </a:t>
            </a:r>
            <a:r>
              <a:rPr lang="en-US" dirty="0"/>
              <a:t>lot of directives were removed in Angular 2 and this means that Angular 2 has </a:t>
            </a:r>
            <a:r>
              <a:rPr lang="en-US" dirty="0">
                <a:solidFill>
                  <a:srgbClr val="FF0000"/>
                </a:solidFill>
              </a:rPr>
              <a:t>fewer pieces</a:t>
            </a:r>
            <a:r>
              <a:rPr lang="en-US" dirty="0"/>
              <a:t> and fewer </a:t>
            </a:r>
            <a:r>
              <a:rPr lang="en-US" dirty="0">
                <a:solidFill>
                  <a:srgbClr val="FF0000"/>
                </a:solidFill>
              </a:rPr>
              <a:t>moving parts</a:t>
            </a:r>
            <a:r>
              <a:rPr lang="en-US" dirty="0"/>
              <a:t> so that it is </a:t>
            </a:r>
            <a:r>
              <a:rPr lang="en-US" dirty="0">
                <a:solidFill>
                  <a:srgbClr val="FF0000"/>
                </a:solidFill>
              </a:rPr>
              <a:t>easier</a:t>
            </a:r>
            <a:r>
              <a:rPr lang="en-US" dirty="0"/>
              <a:t> to build </a:t>
            </a:r>
            <a:r>
              <a:rPr lang="en-US" dirty="0">
                <a:solidFill>
                  <a:srgbClr val="FF0000"/>
                </a:solidFill>
              </a:rPr>
              <a:t>larger applications</a:t>
            </a:r>
            <a:r>
              <a:rPr lang="en-US" dirty="0"/>
              <a:t> with Angular 2 than with Angular 1</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13</a:t>
            </a:fld>
            <a:endParaRPr lang="en-US"/>
          </a:p>
        </p:txBody>
      </p:sp>
    </p:spTree>
    <p:extLst>
      <p:ext uri="{BB962C8B-B14F-4D97-AF65-F5344CB8AC3E}">
        <p14:creationId xmlns:p14="http://schemas.microsoft.com/office/powerpoint/2010/main" val="1226098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TypeScript and Angular</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130</a:t>
            </a:fld>
            <a:endParaRPr lang="en-US" dirty="0"/>
          </a:p>
        </p:txBody>
      </p:sp>
    </p:spTree>
    <p:extLst>
      <p:ext uri="{BB962C8B-B14F-4D97-AF65-F5344CB8AC3E}">
        <p14:creationId xmlns:p14="http://schemas.microsoft.com/office/powerpoint/2010/main" val="8789276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01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34791542"/>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sz="1800" kern="1200" dirty="0" smtClean="0">
                          <a:solidFill>
                            <a:schemeClr val="tx1"/>
                          </a:solidFill>
                          <a:latin typeface="Gill Sans MT" panose="020B0502020104020203" pitchFamily="34" charset="0"/>
                          <a:ea typeface="+mn-ea"/>
                          <a:cs typeface="+mn-cs"/>
                        </a:rPr>
                        <a:t>Angular Development History</a:t>
                      </a:r>
                    </a:p>
                  </a:txBody>
                  <a:tcPr/>
                </a:tc>
                <a:extLst>
                  <a:ext uri="{0D108BD9-81ED-4DB2-BD59-A6C34878D82A}">
                    <a16:rowId xmlns:a16="http://schemas.microsoft.com/office/drawing/2014/main" val="1817161940"/>
                  </a:ext>
                </a:extLst>
              </a:tr>
              <a:tr h="370840">
                <a:tc>
                  <a:txBody>
                    <a:bodyPr/>
                    <a:lstStyle/>
                    <a:p>
                      <a:r>
                        <a:rPr lang="en-US" sz="1800" kern="1200" dirty="0" smtClean="0">
                          <a:solidFill>
                            <a:schemeClr val="tx1"/>
                          </a:solidFill>
                          <a:latin typeface="Gill Sans MT" panose="020B0502020104020203" pitchFamily="34" charset="0"/>
                          <a:ea typeface="+mn-ea"/>
                          <a:cs typeface="+mn-cs"/>
                        </a:rPr>
                        <a:t>Controllers in Angular</a:t>
                      </a: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9667231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Angular Development History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AngularJS was originally developed in </a:t>
            </a:r>
            <a:r>
              <a:rPr lang="en-US" sz="2000" dirty="0">
                <a:solidFill>
                  <a:srgbClr val="FF0000"/>
                </a:solidFill>
              </a:rPr>
              <a:t>2009</a:t>
            </a:r>
            <a:r>
              <a:rPr lang="en-US" sz="2000" dirty="0"/>
              <a:t> by </a:t>
            </a:r>
            <a:r>
              <a:rPr lang="en-US" sz="2000" dirty="0">
                <a:solidFill>
                  <a:srgbClr val="FF0000"/>
                </a:solidFill>
              </a:rPr>
              <a:t>Miško </a:t>
            </a:r>
            <a:r>
              <a:rPr lang="en-US" sz="2000" dirty="0" smtClean="0">
                <a:solidFill>
                  <a:srgbClr val="FF0000"/>
                </a:solidFill>
              </a:rPr>
              <a:t>Hevery</a:t>
            </a:r>
            <a:r>
              <a:rPr lang="en-US" sz="2000" dirty="0" smtClean="0"/>
              <a:t> </a:t>
            </a:r>
            <a:r>
              <a:rPr lang="en-US" sz="2000" dirty="0"/>
              <a:t>at Brat Tech </a:t>
            </a:r>
            <a:r>
              <a:rPr lang="en-US" sz="2000" dirty="0" smtClean="0"/>
              <a:t>LLC </a:t>
            </a:r>
            <a:r>
              <a:rPr lang="en-US" sz="2000" dirty="0"/>
              <a:t>as the software behind an </a:t>
            </a:r>
            <a:r>
              <a:rPr lang="en-US" sz="2000" dirty="0">
                <a:solidFill>
                  <a:srgbClr val="FF0000"/>
                </a:solidFill>
              </a:rPr>
              <a:t>online JSON </a:t>
            </a:r>
            <a:r>
              <a:rPr lang="en-US" sz="2000" dirty="0">
                <a:solidFill>
                  <a:srgbClr val="0070C0"/>
                </a:solidFill>
              </a:rPr>
              <a:t>storage service</a:t>
            </a:r>
            <a:r>
              <a:rPr lang="en-US" sz="2000" dirty="0"/>
              <a:t>, that would have been priced by the megabyte, for easy-to-make applications for the </a:t>
            </a:r>
            <a:r>
              <a:rPr lang="en-US" sz="2000" dirty="0" smtClean="0"/>
              <a:t>enterprise.</a:t>
            </a:r>
          </a:p>
          <a:p>
            <a:pPr marL="461963">
              <a:buFont typeface="Wingdings" panose="05000000000000000000" pitchFamily="2" charset="2"/>
              <a:buChar char="§"/>
            </a:pPr>
            <a:r>
              <a:rPr lang="en-US" sz="2000" dirty="0" smtClean="0"/>
              <a:t>This </a:t>
            </a:r>
            <a:r>
              <a:rPr lang="en-US" sz="2000" dirty="0"/>
              <a:t>venture was located at the web domain "</a:t>
            </a:r>
            <a:r>
              <a:rPr lang="en-US" sz="2000" dirty="0">
                <a:solidFill>
                  <a:srgbClr val="FF0000"/>
                </a:solidFill>
              </a:rPr>
              <a:t>GetAngular.com</a:t>
            </a:r>
            <a:r>
              <a:rPr lang="en-US" sz="2000" dirty="0" smtClean="0"/>
              <a:t>", and </a:t>
            </a:r>
            <a:r>
              <a:rPr lang="en-US" sz="2000" dirty="0"/>
              <a:t>had a few subscribers, before the two decided to abandon the business idea and release Angular as an open-source </a:t>
            </a:r>
            <a:r>
              <a:rPr lang="en-US" sz="2000" dirty="0" smtClean="0"/>
              <a:t>library.</a:t>
            </a:r>
          </a:p>
          <a:p>
            <a:pPr marL="461963">
              <a:buFont typeface="Wingdings" panose="05000000000000000000" pitchFamily="2" charset="2"/>
              <a:buChar char="§"/>
            </a:pPr>
            <a:r>
              <a:rPr lang="en-US" sz="2000" dirty="0" smtClean="0"/>
              <a:t>The </a:t>
            </a:r>
            <a:r>
              <a:rPr lang="en-US" sz="2000" dirty="0"/>
              <a:t>1.6 release added many of the concepts of Angular to AngularJS, including the concept of a </a:t>
            </a:r>
            <a:r>
              <a:rPr lang="en-US" sz="2000" dirty="0">
                <a:solidFill>
                  <a:srgbClr val="FF0000"/>
                </a:solidFill>
              </a:rPr>
              <a:t>component-based</a:t>
            </a:r>
            <a:r>
              <a:rPr lang="en-US" sz="2000" dirty="0"/>
              <a:t> </a:t>
            </a:r>
            <a:r>
              <a:rPr lang="en-US" sz="2000" dirty="0">
                <a:solidFill>
                  <a:srgbClr val="0070C0"/>
                </a:solidFill>
              </a:rPr>
              <a:t>application architecture</a:t>
            </a:r>
            <a:r>
              <a:rPr lang="en-US" sz="2000" dirty="0" smtClean="0"/>
              <a:t>.</a:t>
            </a:r>
          </a:p>
          <a:p>
            <a:pPr marL="461963">
              <a:buFont typeface="Wingdings" panose="05000000000000000000" pitchFamily="2" charset="2"/>
              <a:buChar char="§"/>
            </a:pPr>
            <a:r>
              <a:rPr lang="en-US" sz="2000" dirty="0" smtClean="0"/>
              <a:t>This </a:t>
            </a:r>
            <a:r>
              <a:rPr lang="en-US" sz="2000" dirty="0"/>
              <a:t>release among others removed the Sandbox, which many developers believed provided additional security, despite numerous vulnerabilities that had been discovered that bypassed the </a:t>
            </a:r>
            <a:r>
              <a:rPr lang="en-US" sz="2000" dirty="0" smtClean="0"/>
              <a:t>sandbox.</a:t>
            </a:r>
          </a:p>
          <a:p>
            <a:pPr marL="461963">
              <a:buFont typeface="Wingdings" panose="05000000000000000000" pitchFamily="2" charset="2"/>
              <a:buChar char="§"/>
            </a:pPr>
            <a:r>
              <a:rPr lang="en-US" sz="2000" dirty="0" smtClean="0"/>
              <a:t>The </a:t>
            </a:r>
            <a:r>
              <a:rPr lang="en-US" sz="2000" dirty="0"/>
              <a:t>current (as of February 2018) stable release of AngularJS is </a:t>
            </a:r>
            <a:r>
              <a:rPr lang="en-US" sz="2000" dirty="0" smtClean="0"/>
              <a:t>1.6.9.</a:t>
            </a:r>
          </a:p>
          <a:p>
            <a:pPr marL="461963">
              <a:buFont typeface="Wingdings" panose="05000000000000000000" pitchFamily="2" charset="2"/>
              <a:buChar char="§"/>
            </a:pPr>
            <a:r>
              <a:rPr lang="en-US" sz="2000" dirty="0" smtClean="0"/>
              <a:t>In </a:t>
            </a:r>
            <a:r>
              <a:rPr lang="en-US" sz="2000" dirty="0"/>
              <a:t>January 2018, a schedule was announced for phasing-out AngularJS: after releasing 1.7.0, the active development on AngularJS will continue till June 30, </a:t>
            </a:r>
            <a:r>
              <a:rPr lang="en-US" sz="2000" dirty="0" smtClean="0"/>
              <a:t>2018.</a:t>
            </a:r>
          </a:p>
          <a:p>
            <a:pPr marL="461963">
              <a:buFont typeface="Wingdings" panose="05000000000000000000" pitchFamily="2" charset="2"/>
              <a:buChar char="§"/>
            </a:pPr>
            <a:r>
              <a:rPr lang="en-US" sz="2000" dirty="0" smtClean="0"/>
              <a:t>Afterwards</a:t>
            </a:r>
            <a:r>
              <a:rPr lang="en-US" sz="2000" dirty="0"/>
              <a:t>, 1.7 will be supported till  June 30, 2021 as long-term </a:t>
            </a:r>
            <a:r>
              <a:rPr lang="en-US" sz="2000" dirty="0" smtClean="0"/>
              <a:t>support.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132</a:t>
            </a:fld>
            <a:endParaRPr lang="en-US" dirty="0"/>
          </a:p>
        </p:txBody>
      </p:sp>
    </p:spTree>
    <p:extLst>
      <p:ext uri="{BB962C8B-B14F-4D97-AF65-F5344CB8AC3E}">
        <p14:creationId xmlns:p14="http://schemas.microsoft.com/office/powerpoint/2010/main" val="4708492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Angular and AngularDart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 2+ versions are simply called </a:t>
            </a:r>
            <a:r>
              <a:rPr lang="en-US" sz="2000" dirty="0" smtClean="0"/>
              <a:t>Angular.</a:t>
            </a:r>
          </a:p>
          <a:p>
            <a:pPr marL="461963">
              <a:buFont typeface="Wingdings" panose="05000000000000000000" pitchFamily="2" charset="2"/>
              <a:buChar char="§"/>
            </a:pPr>
            <a:r>
              <a:rPr lang="en-US" sz="2000" dirty="0" smtClean="0"/>
              <a:t>Angular </a:t>
            </a:r>
            <a:r>
              <a:rPr lang="en-US" sz="2000" dirty="0"/>
              <a:t>is an incompatible rewrite of </a:t>
            </a:r>
            <a:r>
              <a:rPr lang="en-US" sz="2000" dirty="0" smtClean="0"/>
              <a:t>AngularJS.</a:t>
            </a:r>
          </a:p>
          <a:p>
            <a:pPr marL="461963">
              <a:buFont typeface="Wingdings" panose="05000000000000000000" pitchFamily="2" charset="2"/>
              <a:buChar char="§"/>
            </a:pPr>
            <a:r>
              <a:rPr lang="en-US" sz="2000" dirty="0" smtClean="0"/>
              <a:t>It is a TypeScript-based open-source front-end web application platform.</a:t>
            </a:r>
          </a:p>
          <a:p>
            <a:pPr marL="461963">
              <a:buFont typeface="Wingdings" panose="05000000000000000000" pitchFamily="2" charset="2"/>
              <a:buChar char="§"/>
            </a:pPr>
            <a:r>
              <a:rPr lang="en-US" sz="2000" dirty="0" smtClean="0"/>
              <a:t>Angular </a:t>
            </a:r>
            <a:r>
              <a:rPr lang="en-US" sz="2000" dirty="0"/>
              <a:t>4 was announced on </a:t>
            </a:r>
            <a:r>
              <a:rPr lang="en-US" sz="2000" dirty="0">
                <a:solidFill>
                  <a:srgbClr val="FF0000"/>
                </a:solidFill>
              </a:rPr>
              <a:t>13 December 2016</a:t>
            </a:r>
            <a:r>
              <a:rPr lang="en-US" sz="2000" dirty="0"/>
              <a:t>, skipping 3 to avoid a confusion due to the misalignment of the router package's version which was already distributed as </a:t>
            </a:r>
            <a:r>
              <a:rPr lang="en-US" sz="2000" dirty="0" smtClean="0"/>
              <a:t>v3.3.0.</a:t>
            </a:r>
          </a:p>
          <a:p>
            <a:pPr marL="461963">
              <a:buFont typeface="Wingdings" panose="05000000000000000000" pitchFamily="2" charset="2"/>
              <a:buChar char="§"/>
            </a:pPr>
            <a:r>
              <a:rPr lang="en-US" sz="2000" dirty="0">
                <a:solidFill>
                  <a:srgbClr val="FF0000"/>
                </a:solidFill>
              </a:rPr>
              <a:t>A</a:t>
            </a:r>
            <a:r>
              <a:rPr lang="en-US" sz="2000" dirty="0" smtClean="0">
                <a:solidFill>
                  <a:srgbClr val="FF0000"/>
                </a:solidFill>
              </a:rPr>
              <a:t>ngularDart</a:t>
            </a:r>
            <a:r>
              <a:rPr lang="en-US" sz="2000" dirty="0" smtClean="0"/>
              <a:t> </a:t>
            </a:r>
            <a:r>
              <a:rPr lang="en-US" sz="2000" dirty="0"/>
              <a:t>works on </a:t>
            </a:r>
            <a:r>
              <a:rPr lang="en-US" sz="2000" dirty="0">
                <a:solidFill>
                  <a:srgbClr val="FF0000"/>
                </a:solidFill>
              </a:rPr>
              <a:t>Dart</a:t>
            </a:r>
            <a:r>
              <a:rPr lang="en-US" sz="2000" dirty="0"/>
              <a:t>, which is an object-oriented, class defined, single inheritance using C# style syntax, that is different from Angular JS (which uses JavaScript) and Angular 2/ Angular 4 (which uses TypeScript</a:t>
            </a:r>
            <a:r>
              <a:rPr lang="en-US" sz="2000" dirty="0" smtClean="0"/>
              <a:t>).</a:t>
            </a:r>
          </a:p>
          <a:p>
            <a:pPr marL="461963">
              <a:buFont typeface="Wingdings" panose="05000000000000000000" pitchFamily="2" charset="2"/>
              <a:buChar char="§"/>
            </a:pPr>
            <a:r>
              <a:rPr lang="en-US" sz="2000" dirty="0" smtClean="0"/>
              <a:t>Angular </a:t>
            </a:r>
            <a:r>
              <a:rPr lang="en-US" sz="2000" dirty="0"/>
              <a:t>4 released in </a:t>
            </a:r>
            <a:r>
              <a:rPr lang="en-US" sz="2000" dirty="0">
                <a:solidFill>
                  <a:srgbClr val="FF0000"/>
                </a:solidFill>
              </a:rPr>
              <a:t>March 2017,</a:t>
            </a:r>
            <a:r>
              <a:rPr lang="en-US" sz="2000" dirty="0"/>
              <a:t> with the framework's version aligned with the version number of the router it </a:t>
            </a:r>
            <a:r>
              <a:rPr lang="en-US" sz="2000" dirty="0" smtClean="0"/>
              <a:t>used.</a:t>
            </a:r>
          </a:p>
          <a:p>
            <a:pPr marL="461963">
              <a:buFont typeface="Wingdings" panose="05000000000000000000" pitchFamily="2" charset="2"/>
              <a:buChar char="§"/>
            </a:pPr>
            <a:r>
              <a:rPr lang="en-US" sz="2000" dirty="0" smtClean="0"/>
              <a:t>Angular </a:t>
            </a:r>
            <a:r>
              <a:rPr lang="en-US" sz="2000" dirty="0"/>
              <a:t>5 was released on </a:t>
            </a:r>
            <a:r>
              <a:rPr lang="en-US" sz="2000" dirty="0">
                <a:solidFill>
                  <a:srgbClr val="FF0000"/>
                </a:solidFill>
              </a:rPr>
              <a:t>November 1, </a:t>
            </a:r>
            <a:r>
              <a:rPr lang="en-US" sz="2000" dirty="0" smtClean="0">
                <a:solidFill>
                  <a:srgbClr val="FF0000"/>
                </a:solidFill>
              </a:rPr>
              <a:t>2017</a:t>
            </a:r>
            <a:r>
              <a:rPr lang="en-US" sz="2000" dirty="0" smtClean="0"/>
              <a:t>. Key </a:t>
            </a:r>
            <a:r>
              <a:rPr lang="en-US" sz="2000" dirty="0"/>
              <a:t>improvements in Angular 5 include support for </a:t>
            </a:r>
            <a:r>
              <a:rPr lang="en-US" sz="2000" dirty="0">
                <a:solidFill>
                  <a:srgbClr val="FF0000"/>
                </a:solidFill>
              </a:rPr>
              <a:t>progressive Web apps</a:t>
            </a:r>
            <a:r>
              <a:rPr lang="en-US" sz="2000" dirty="0"/>
              <a:t>, a build optimizer and improvements related to Material </a:t>
            </a:r>
            <a:r>
              <a:rPr lang="en-US" sz="2000" dirty="0" smtClean="0"/>
              <a:t>Design</a:t>
            </a:r>
          </a:p>
        </p:txBody>
      </p:sp>
      <p:sp>
        <p:nvSpPr>
          <p:cNvPr id="5" name="Date Placeholder 4"/>
          <p:cNvSpPr>
            <a:spLocks noGrp="1"/>
          </p:cNvSpPr>
          <p:nvPr>
            <p:ph type="dt" sz="half" idx="2"/>
          </p:nvPr>
        </p:nvSpPr>
        <p:spPr/>
        <p:txBody>
          <a:bodyPr/>
          <a:lstStyle/>
          <a:p>
            <a:r>
              <a:rPr lang="en-US" smtClean="0"/>
              <a:t>01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133</a:t>
            </a:fld>
            <a:endParaRPr lang="en-US" dirty="0"/>
          </a:p>
        </p:txBody>
      </p:sp>
      <p:sp>
        <p:nvSpPr>
          <p:cNvPr id="3" name="Rectangle 2"/>
          <p:cNvSpPr/>
          <p:nvPr/>
        </p:nvSpPr>
        <p:spPr>
          <a:xfrm>
            <a:off x="10150678" y="1278466"/>
            <a:ext cx="1861691" cy="369332"/>
          </a:xfrm>
          <a:prstGeom prst="rect">
            <a:avLst/>
          </a:prstGeom>
          <a:ln>
            <a:solidFill>
              <a:schemeClr val="accent1"/>
            </a:solidFill>
          </a:ln>
        </p:spPr>
        <p:txBody>
          <a:bodyPr wrap="square">
            <a:spAutoFit/>
          </a:bodyPr>
          <a:lstStyle/>
          <a:p>
            <a:r>
              <a:rPr lang="en-US" dirty="0" smtClean="0"/>
              <a:t>As on:</a:t>
            </a:r>
            <a:r>
              <a:rPr lang="en-US" dirty="0" smtClean="0">
                <a:solidFill>
                  <a:srgbClr val="FF0000"/>
                </a:solidFill>
              </a:rPr>
              <a:t> 7 Apr 18</a:t>
            </a:r>
            <a:endParaRPr lang="en-US" dirty="0">
              <a:solidFill>
                <a:srgbClr val="FF0000"/>
              </a:solidFill>
            </a:endParaRPr>
          </a:p>
        </p:txBody>
      </p:sp>
    </p:spTree>
    <p:extLst>
      <p:ext uri="{BB962C8B-B14F-4D97-AF65-F5344CB8AC3E}">
        <p14:creationId xmlns:p14="http://schemas.microsoft.com/office/powerpoint/2010/main" val="36193653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Angular and AngularDart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Angular </a:t>
            </a:r>
            <a:r>
              <a:rPr lang="en-US" sz="2000" dirty="0"/>
              <a:t>6 release will be pushed back to March or April 2018, with Angular 7 showing up in September/October </a:t>
            </a:r>
            <a:r>
              <a:rPr lang="en-US" sz="2000" dirty="0" smtClean="0"/>
              <a:t>2018.</a:t>
            </a:r>
          </a:p>
          <a:p>
            <a:pPr marL="461963">
              <a:buFont typeface="Wingdings" panose="05000000000000000000" pitchFamily="2" charset="2"/>
              <a:buChar char="§"/>
            </a:pPr>
            <a:r>
              <a:rPr lang="en-US" sz="2000" dirty="0" smtClean="0"/>
              <a:t>Each version is expected to be backward-compatible with the prior release. Google pledged to do twice-a-year upgrades.</a:t>
            </a:r>
            <a:endParaRPr lang="en-US" sz="2000" dirty="0"/>
          </a:p>
        </p:txBody>
      </p:sp>
      <p:sp>
        <p:nvSpPr>
          <p:cNvPr id="5" name="Date Placeholder 4"/>
          <p:cNvSpPr>
            <a:spLocks noGrp="1"/>
          </p:cNvSpPr>
          <p:nvPr>
            <p:ph type="dt" sz="half" idx="2"/>
          </p:nvPr>
        </p:nvSpPr>
        <p:spPr/>
        <p:txBody>
          <a:bodyPr/>
          <a:lstStyle/>
          <a:p>
            <a:r>
              <a:rPr lang="en-US" smtClean="0"/>
              <a:t>01 Mar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134</a:t>
            </a:fld>
            <a:endParaRPr lang="en-US" dirty="0"/>
          </a:p>
        </p:txBody>
      </p:sp>
    </p:spTree>
    <p:extLst>
      <p:ext uri="{BB962C8B-B14F-4D97-AF65-F5344CB8AC3E}">
        <p14:creationId xmlns:p14="http://schemas.microsoft.com/office/powerpoint/2010/main" val="32296714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in Angular</a:t>
            </a:r>
            <a:endParaRPr lang="en-US" dirty="0"/>
          </a:p>
        </p:txBody>
      </p:sp>
      <p:sp>
        <p:nvSpPr>
          <p:cNvPr id="3" name="Content Placeholder 2"/>
          <p:cNvSpPr>
            <a:spLocks noGrp="1"/>
          </p:cNvSpPr>
          <p:nvPr>
            <p:ph idx="1"/>
          </p:nvPr>
        </p:nvSpPr>
        <p:spPr/>
        <p:txBody>
          <a:bodyPr/>
          <a:lstStyle/>
          <a:p>
            <a:r>
              <a:rPr lang="en-US" dirty="0"/>
              <a:t>AngularJS </a:t>
            </a:r>
            <a:r>
              <a:rPr lang="en-US" dirty="0" smtClean="0"/>
              <a:t>has</a:t>
            </a:r>
          </a:p>
          <a:p>
            <a:pPr lvl="2"/>
            <a:r>
              <a:rPr lang="en-US" dirty="0" smtClean="0"/>
              <a:t>Controllers</a:t>
            </a:r>
          </a:p>
          <a:p>
            <a:pPr lvl="2"/>
            <a:r>
              <a:rPr lang="en-US" dirty="0" smtClean="0"/>
              <a:t>Scopes</a:t>
            </a:r>
          </a:p>
          <a:p>
            <a:pPr lvl="2"/>
            <a:r>
              <a:rPr lang="en-US" dirty="0" smtClean="0"/>
              <a:t>Directives</a:t>
            </a:r>
          </a:p>
          <a:p>
            <a:pPr marL="460375" lvl="2" indent="0">
              <a:buNone/>
            </a:pPr>
            <a:r>
              <a:rPr lang="en-US" dirty="0" smtClean="0"/>
              <a:t>to </a:t>
            </a:r>
            <a:r>
              <a:rPr lang="en-US" dirty="0"/>
              <a:t>deal </a:t>
            </a:r>
            <a:r>
              <a:rPr lang="en-US" dirty="0" smtClean="0"/>
              <a:t>with</a:t>
            </a:r>
          </a:p>
          <a:p>
            <a:pPr lvl="2"/>
            <a:r>
              <a:rPr lang="en-US" dirty="0" smtClean="0"/>
              <a:t>Views</a:t>
            </a:r>
          </a:p>
          <a:p>
            <a:pPr lvl="2"/>
            <a:r>
              <a:rPr lang="en-US" dirty="0" smtClean="0"/>
              <a:t>bind data</a:t>
            </a:r>
          </a:p>
          <a:p>
            <a:pPr lvl="2"/>
            <a:r>
              <a:rPr lang="en-US" dirty="0" smtClean="0"/>
              <a:t>and respond to </a:t>
            </a:r>
            <a:r>
              <a:rPr lang="en-US" dirty="0">
                <a:solidFill>
                  <a:srgbClr val="FF0000"/>
                </a:solidFill>
              </a:rPr>
              <a:t>events</a:t>
            </a:r>
            <a:r>
              <a:rPr lang="en-US" dirty="0"/>
              <a:t> by </a:t>
            </a:r>
            <a:r>
              <a:rPr lang="en-US" dirty="0">
                <a:solidFill>
                  <a:srgbClr val="FF0000"/>
                </a:solidFill>
              </a:rPr>
              <a:t>updating</a:t>
            </a:r>
            <a:r>
              <a:rPr lang="en-US" dirty="0"/>
              <a:t> </a:t>
            </a:r>
            <a:r>
              <a:rPr lang="en-US" dirty="0">
                <a:solidFill>
                  <a:srgbClr val="0070C0"/>
                </a:solidFill>
              </a:rPr>
              <a:t>changes</a:t>
            </a:r>
            <a:r>
              <a:rPr lang="en-US" dirty="0"/>
              <a:t> to </a:t>
            </a:r>
            <a:r>
              <a:rPr lang="en-US" dirty="0" smtClean="0">
                <a:solidFill>
                  <a:srgbClr val="FF0000"/>
                </a:solidFill>
              </a:rPr>
              <a:t>data</a:t>
            </a:r>
          </a:p>
          <a:p>
            <a:pPr lvl="1"/>
            <a:r>
              <a:rPr lang="en-US" dirty="0" smtClean="0"/>
              <a:t>In </a:t>
            </a:r>
            <a:r>
              <a:rPr lang="en-US" dirty="0"/>
              <a:t>Angular, </a:t>
            </a:r>
            <a:r>
              <a:rPr lang="en-US" dirty="0">
                <a:solidFill>
                  <a:srgbClr val="FF0000"/>
                </a:solidFill>
              </a:rPr>
              <a:t>Components</a:t>
            </a:r>
            <a:r>
              <a:rPr lang="en-US" dirty="0"/>
              <a:t> </a:t>
            </a:r>
            <a:r>
              <a:rPr lang="en-US" dirty="0" smtClean="0"/>
              <a:t>replaced</a:t>
            </a:r>
          </a:p>
          <a:p>
            <a:pPr lvl="2"/>
            <a:r>
              <a:rPr lang="en-US" dirty="0" smtClean="0"/>
              <a:t>Controllers</a:t>
            </a:r>
          </a:p>
          <a:p>
            <a:pPr lvl="2"/>
            <a:r>
              <a:rPr lang="en-US" dirty="0" smtClean="0"/>
              <a:t>Scopes</a:t>
            </a:r>
          </a:p>
          <a:p>
            <a:pPr lvl="2"/>
            <a:r>
              <a:rPr lang="en-US" dirty="0" smtClean="0"/>
              <a:t>directives </a:t>
            </a:r>
            <a:r>
              <a:rPr lang="en-US" dirty="0"/>
              <a:t>from </a:t>
            </a:r>
            <a:r>
              <a:rPr lang="en-US" dirty="0" smtClean="0"/>
              <a:t>AngularJS</a:t>
            </a: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135</a:t>
            </a:fld>
            <a:endParaRPr lang="en-US" dirty="0"/>
          </a:p>
        </p:txBody>
      </p:sp>
    </p:spTree>
    <p:extLst>
      <p:ext uri="{BB962C8B-B14F-4D97-AF65-F5344CB8AC3E}">
        <p14:creationId xmlns:p14="http://schemas.microsoft.com/office/powerpoint/2010/main" val="36434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development process in Angular </a:t>
            </a:r>
            <a:r>
              <a:rPr lang="en-US" dirty="0" smtClean="0"/>
              <a:t>2</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 2 has two development processes, namely, the </a:t>
            </a:r>
            <a:r>
              <a:rPr lang="en-US" sz="2000" dirty="0" smtClean="0"/>
              <a:t>following:</a:t>
            </a:r>
          </a:p>
          <a:p>
            <a:pPr marL="457200">
              <a:buFont typeface="Wingdings" panose="05000000000000000000" pitchFamily="2" charset="2"/>
              <a:buChar char="§"/>
            </a:pPr>
            <a:r>
              <a:rPr lang="en-US" sz="2000" dirty="0" smtClean="0"/>
              <a:t>With </a:t>
            </a:r>
            <a:r>
              <a:rPr lang="en-US" sz="2000" dirty="0"/>
              <a:t>a </a:t>
            </a:r>
            <a:r>
              <a:rPr lang="en-US" sz="2000" dirty="0" smtClean="0">
                <a:solidFill>
                  <a:srgbClr val="FF0000"/>
                </a:solidFill>
              </a:rPr>
              <a:t>transpiler</a:t>
            </a:r>
          </a:p>
          <a:p>
            <a:pPr marL="457200">
              <a:buFont typeface="Wingdings" panose="05000000000000000000" pitchFamily="2" charset="2"/>
              <a:buChar char="§"/>
            </a:pPr>
            <a:r>
              <a:rPr lang="en-US" sz="2000" dirty="0" smtClean="0"/>
              <a:t>Without a </a:t>
            </a:r>
            <a:r>
              <a:rPr lang="en-US" sz="2000" dirty="0" smtClean="0">
                <a:solidFill>
                  <a:srgbClr val="FF0000"/>
                </a:solidFill>
              </a:rPr>
              <a:t>transpiler</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14</a:t>
            </a:fld>
            <a:endParaRPr lang="en-US"/>
          </a:p>
        </p:txBody>
      </p:sp>
    </p:spTree>
    <p:extLst>
      <p:ext uri="{BB962C8B-B14F-4D97-AF65-F5344CB8AC3E}">
        <p14:creationId xmlns:p14="http://schemas.microsoft.com/office/powerpoint/2010/main" val="169941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 is ECMAScript 6</a:t>
            </a:r>
            <a:r>
              <a:rPr lang="en-US" dirty="0" smtClean="0"/>
              <a:t>?</a:t>
            </a:r>
            <a:endParaRPr lang="en-US" dirty="0"/>
          </a:p>
        </p:txBody>
      </p:sp>
      <p:sp>
        <p:nvSpPr>
          <p:cNvPr id="4" name="Content Placeholder 3"/>
          <p:cNvSpPr>
            <a:spLocks noGrp="1"/>
          </p:cNvSpPr>
          <p:nvPr>
            <p:ph idx="1"/>
          </p:nvPr>
        </p:nvSpPr>
        <p:spPr/>
        <p:txBody>
          <a:bodyPr>
            <a:normAutofit/>
          </a:bodyPr>
          <a:lstStyle/>
          <a:p>
            <a:pPr marL="227013" indent="-227013">
              <a:buFont typeface="Wingdings" panose="05000000000000000000" pitchFamily="2" charset="2"/>
              <a:buChar char="v"/>
            </a:pPr>
            <a:r>
              <a:rPr lang="en-US" sz="2000" dirty="0" smtClean="0"/>
              <a:t>ES6 </a:t>
            </a:r>
            <a:r>
              <a:rPr lang="en-US" sz="2000" dirty="0"/>
              <a:t>is the latest version of scripting language specification.</a:t>
            </a:r>
          </a:p>
          <a:p>
            <a:pPr marL="457200">
              <a:buFont typeface="Wingdings" panose="05000000000000000000" pitchFamily="2" charset="2"/>
              <a:buChar char="§"/>
            </a:pPr>
            <a:r>
              <a:rPr lang="en-US" sz="2000" dirty="0"/>
              <a:t>It is a </a:t>
            </a:r>
            <a:r>
              <a:rPr lang="en-US" sz="2000" dirty="0">
                <a:solidFill>
                  <a:srgbClr val="FF0000"/>
                </a:solidFill>
              </a:rPr>
              <a:t>JavaScript language</a:t>
            </a:r>
            <a:r>
              <a:rPr lang="en-US" sz="2000" dirty="0"/>
              <a:t> used on the </a:t>
            </a:r>
            <a:r>
              <a:rPr lang="en-US" sz="2000" dirty="0">
                <a:solidFill>
                  <a:srgbClr val="FF0000"/>
                </a:solidFill>
              </a:rPr>
              <a:t>world wide web</a:t>
            </a:r>
            <a:r>
              <a:rPr lang="en-US" sz="2000" dirty="0"/>
              <a:t> for </a:t>
            </a:r>
            <a:r>
              <a:rPr lang="en-US" sz="2000" dirty="0">
                <a:solidFill>
                  <a:srgbClr val="FF0000"/>
                </a:solidFill>
              </a:rPr>
              <a:t>client-side scripting</a:t>
            </a:r>
            <a:r>
              <a:rPr lang="en-US" sz="2000" dirty="0"/>
              <a:t>.</a:t>
            </a:r>
          </a:p>
          <a:p>
            <a:pPr marL="457200">
              <a:buFont typeface="Wingdings" panose="05000000000000000000" pitchFamily="2" charset="2"/>
              <a:buChar char="§"/>
            </a:pPr>
            <a:r>
              <a:rPr lang="en-US" sz="2000" dirty="0"/>
              <a:t>ECMAScript 6 is a </a:t>
            </a:r>
            <a:r>
              <a:rPr lang="en-US" sz="2000" dirty="0">
                <a:solidFill>
                  <a:srgbClr val="FF0000"/>
                </a:solidFill>
              </a:rPr>
              <a:t>great update</a:t>
            </a:r>
            <a:r>
              <a:rPr lang="en-US" sz="2000" dirty="0"/>
              <a:t> to </a:t>
            </a:r>
            <a:r>
              <a:rPr lang="en-US" sz="2000" dirty="0">
                <a:solidFill>
                  <a:srgbClr val="FF0000"/>
                </a:solidFill>
              </a:rPr>
              <a:t>JavaScript language</a:t>
            </a:r>
            <a:r>
              <a:rPr lang="en-US" sz="2000" dirty="0"/>
              <a:t> and the process of </a:t>
            </a:r>
            <a:r>
              <a:rPr lang="en-US" sz="2000" dirty="0">
                <a:solidFill>
                  <a:srgbClr val="FF0000"/>
                </a:solidFill>
              </a:rPr>
              <a:t>implementation</a:t>
            </a:r>
            <a:r>
              <a:rPr lang="en-US" sz="2000" dirty="0"/>
              <a:t> of these </a:t>
            </a:r>
            <a:r>
              <a:rPr lang="en-US" sz="2000" dirty="0">
                <a:solidFill>
                  <a:srgbClr val="FF0000"/>
                </a:solidFill>
              </a:rPr>
              <a:t>features</a:t>
            </a:r>
            <a:r>
              <a:rPr lang="en-US" sz="2000" dirty="0"/>
              <a:t> in </a:t>
            </a:r>
            <a:r>
              <a:rPr lang="en-US" sz="2000" dirty="0">
                <a:solidFill>
                  <a:srgbClr val="FF0000"/>
                </a:solidFill>
              </a:rPr>
              <a:t>JavaScript engine</a:t>
            </a:r>
            <a:r>
              <a:rPr lang="en-US" sz="2000" dirty="0"/>
              <a:t> is in progress.</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15</a:t>
            </a:fld>
            <a:endParaRPr lang="en-US"/>
          </a:p>
        </p:txBody>
      </p:sp>
    </p:spTree>
    <p:extLst>
      <p:ext uri="{BB962C8B-B14F-4D97-AF65-F5344CB8AC3E}">
        <p14:creationId xmlns:p14="http://schemas.microsoft.com/office/powerpoint/2010/main" val="271309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 is </a:t>
            </a:r>
            <a:r>
              <a:rPr lang="en-US" dirty="0" smtClean="0"/>
              <a:t>a Transpiler?</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transpiler basically </a:t>
            </a:r>
            <a:r>
              <a:rPr lang="en-US" sz="2000" dirty="0">
                <a:solidFill>
                  <a:srgbClr val="FF0000"/>
                </a:solidFill>
              </a:rPr>
              <a:t>converts</a:t>
            </a:r>
            <a:r>
              <a:rPr lang="en-US" sz="2000" dirty="0"/>
              <a:t> any </a:t>
            </a:r>
            <a:r>
              <a:rPr lang="en-US" sz="2000" dirty="0">
                <a:solidFill>
                  <a:srgbClr val="FF0000"/>
                </a:solidFill>
              </a:rPr>
              <a:t>specific language</a:t>
            </a:r>
            <a:r>
              <a:rPr lang="en-US" sz="2000" dirty="0"/>
              <a:t> to </a:t>
            </a:r>
            <a:r>
              <a:rPr lang="en-US" sz="2000" dirty="0">
                <a:solidFill>
                  <a:srgbClr val="FF0000"/>
                </a:solidFill>
              </a:rPr>
              <a:t>JavaScript</a:t>
            </a:r>
            <a:r>
              <a:rPr lang="en-US" sz="2000" dirty="0"/>
              <a:t>.</a:t>
            </a:r>
          </a:p>
          <a:p>
            <a:pPr marL="457200">
              <a:buFont typeface="Wingdings" panose="05000000000000000000" pitchFamily="2" charset="2"/>
              <a:buChar char="§"/>
            </a:pPr>
            <a:r>
              <a:rPr lang="en-US" sz="2000" dirty="0"/>
              <a:t>A good example of this is the </a:t>
            </a:r>
            <a:r>
              <a:rPr lang="en-US" sz="2000" dirty="0">
                <a:solidFill>
                  <a:srgbClr val="FF0000"/>
                </a:solidFill>
              </a:rPr>
              <a:t>Typescript transpiler</a:t>
            </a:r>
            <a:r>
              <a:rPr lang="en-US" sz="2000" dirty="0"/>
              <a:t>, which converts </a:t>
            </a:r>
            <a:r>
              <a:rPr lang="en-US" sz="2000" dirty="0">
                <a:solidFill>
                  <a:srgbClr val="FF0000"/>
                </a:solidFill>
              </a:rPr>
              <a:t>Typescript</a:t>
            </a:r>
            <a:r>
              <a:rPr lang="en-US" sz="2000" dirty="0"/>
              <a:t> </a:t>
            </a:r>
            <a:r>
              <a:rPr lang="en-US" sz="2000" dirty="0">
                <a:solidFill>
                  <a:srgbClr val="0070C0"/>
                </a:solidFill>
              </a:rPr>
              <a:t>code</a:t>
            </a:r>
            <a:r>
              <a:rPr lang="en-US" sz="2000" dirty="0"/>
              <a:t> to </a:t>
            </a:r>
            <a:r>
              <a:rPr lang="en-US" sz="2000" dirty="0">
                <a:solidFill>
                  <a:srgbClr val="FF0000"/>
                </a:solidFill>
              </a:rPr>
              <a:t>JavaScript</a:t>
            </a:r>
            <a:r>
              <a:rPr lang="en-US" sz="2000" dirty="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16</a:t>
            </a:fld>
            <a:endParaRPr lang="en-US"/>
          </a:p>
        </p:txBody>
      </p:sp>
    </p:spTree>
    <p:extLst>
      <p:ext uri="{BB962C8B-B14F-4D97-AF65-F5344CB8AC3E}">
        <p14:creationId xmlns:p14="http://schemas.microsoft.com/office/powerpoint/2010/main" val="45122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 is </a:t>
            </a:r>
            <a:r>
              <a:rPr lang="en-US" dirty="0" smtClean="0"/>
              <a:t>TypeScript?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TypeScript </a:t>
            </a:r>
            <a:r>
              <a:rPr lang="en-US" sz="2000" dirty="0"/>
              <a:t>is an </a:t>
            </a:r>
            <a:r>
              <a:rPr lang="en-US" sz="2000" dirty="0">
                <a:solidFill>
                  <a:srgbClr val="FF0000"/>
                </a:solidFill>
              </a:rPr>
              <a:t>open source</a:t>
            </a:r>
            <a:r>
              <a:rPr lang="en-US" sz="2000" dirty="0">
                <a:solidFill>
                  <a:srgbClr val="0070C0"/>
                </a:solidFill>
              </a:rPr>
              <a:t> programming </a:t>
            </a:r>
            <a:r>
              <a:rPr lang="en-US" sz="2000" dirty="0">
                <a:solidFill>
                  <a:srgbClr val="FF0000"/>
                </a:solidFill>
              </a:rPr>
              <a:t>language</a:t>
            </a:r>
            <a:r>
              <a:rPr lang="en-US" sz="2000" dirty="0"/>
              <a:t> developed by </a:t>
            </a:r>
            <a:r>
              <a:rPr lang="en-US" sz="2000" dirty="0">
                <a:solidFill>
                  <a:srgbClr val="FF0000"/>
                </a:solidFill>
              </a:rPr>
              <a:t>Microsoft</a:t>
            </a:r>
            <a:r>
              <a:rPr lang="en-US" sz="2000" dirty="0"/>
              <a:t>.</a:t>
            </a:r>
          </a:p>
          <a:p>
            <a:pPr marL="457200">
              <a:buFont typeface="Wingdings" panose="05000000000000000000" pitchFamily="2" charset="2"/>
              <a:buChar char="§"/>
            </a:pPr>
            <a:r>
              <a:rPr lang="en-US" sz="2000" dirty="0"/>
              <a:t>It is a </a:t>
            </a:r>
            <a:r>
              <a:rPr lang="en-US" sz="2000" dirty="0">
                <a:solidFill>
                  <a:srgbClr val="FF0000"/>
                </a:solidFill>
              </a:rPr>
              <a:t>superset of JavaScript</a:t>
            </a:r>
            <a:r>
              <a:rPr lang="en-US" sz="2000" dirty="0"/>
              <a:t>, and it enables programmers to write </a:t>
            </a:r>
            <a:r>
              <a:rPr lang="en-US" sz="2000" dirty="0">
                <a:solidFill>
                  <a:srgbClr val="FF0000"/>
                </a:solidFill>
              </a:rPr>
              <a:t>object-oriented programs</a:t>
            </a:r>
            <a:r>
              <a:rPr lang="en-US" sz="2000" dirty="0"/>
              <a:t> in </a:t>
            </a:r>
            <a:r>
              <a:rPr lang="en-US" sz="2000" dirty="0">
                <a:solidFill>
                  <a:srgbClr val="FF0000"/>
                </a:solidFill>
              </a:rPr>
              <a:t>JavaScript</a:t>
            </a:r>
            <a:r>
              <a:rPr lang="en-US" sz="2000" dirty="0"/>
              <a:t>. </a:t>
            </a:r>
          </a:p>
          <a:p>
            <a:pPr marL="457200">
              <a:buFont typeface="Wingdings" panose="05000000000000000000" pitchFamily="2" charset="2"/>
              <a:buChar char="§"/>
            </a:pPr>
            <a:r>
              <a:rPr lang="en-US" sz="2000" dirty="0"/>
              <a:t>TypeScript is also used to </a:t>
            </a:r>
            <a:r>
              <a:rPr lang="en-US" sz="2000" dirty="0">
                <a:solidFill>
                  <a:srgbClr val="FF0000"/>
                </a:solidFill>
              </a:rPr>
              <a:t>develop transpiler</a:t>
            </a:r>
            <a:r>
              <a:rPr lang="en-US" sz="2000" dirty="0"/>
              <a:t>, which converts TypeScript to </a:t>
            </a:r>
            <a:r>
              <a:rPr lang="en-US" sz="2000" dirty="0" smtClean="0"/>
              <a:t>JavaScript.</a:t>
            </a:r>
          </a:p>
          <a:p>
            <a:pPr marL="457200">
              <a:buFont typeface="Wingdings" panose="05000000000000000000" pitchFamily="2" charset="2"/>
              <a:buChar char="§"/>
            </a:pPr>
            <a:r>
              <a:rPr lang="en-US" sz="2000" dirty="0" smtClean="0"/>
              <a:t>It </a:t>
            </a:r>
            <a:r>
              <a:rPr lang="en-US" sz="2000" dirty="0"/>
              <a:t>is designed to develop </a:t>
            </a:r>
            <a:r>
              <a:rPr lang="en-US" sz="2000" dirty="0">
                <a:solidFill>
                  <a:srgbClr val="FF0000"/>
                </a:solidFill>
              </a:rPr>
              <a:t>larger applications</a:t>
            </a:r>
            <a:r>
              <a:rPr lang="en-US" sz="2000" dirty="0" smtClean="0"/>
              <a:t>.</a:t>
            </a:r>
          </a:p>
          <a:p>
            <a:pPr marL="457200">
              <a:buFont typeface="Wingdings" panose="05000000000000000000" pitchFamily="2" charset="2"/>
              <a:buChar char="§"/>
            </a:pPr>
            <a:r>
              <a:rPr lang="en-US" sz="2000" dirty="0"/>
              <a:t>TypeScript was </a:t>
            </a:r>
            <a:r>
              <a:rPr lang="en-US" sz="2000" dirty="0">
                <a:solidFill>
                  <a:srgbClr val="FF0000"/>
                </a:solidFill>
              </a:rPr>
              <a:t>developed</a:t>
            </a:r>
            <a:r>
              <a:rPr lang="en-US" sz="2000" dirty="0"/>
              <a:t> as per the proposal of </a:t>
            </a:r>
            <a:r>
              <a:rPr lang="en-US" sz="2000" dirty="0">
                <a:solidFill>
                  <a:srgbClr val="FF0000"/>
                </a:solidFill>
              </a:rPr>
              <a:t>ECMAScript </a:t>
            </a:r>
            <a:r>
              <a:rPr lang="en-US" sz="2000" dirty="0" smtClean="0">
                <a:solidFill>
                  <a:srgbClr val="FF0000"/>
                </a:solidFill>
              </a:rPr>
              <a:t>standard</a:t>
            </a:r>
            <a:r>
              <a:rPr lang="en-US" sz="2000" dirty="0" smtClean="0"/>
              <a:t>.</a:t>
            </a:r>
          </a:p>
          <a:p>
            <a:pPr marL="457200">
              <a:buFont typeface="Wingdings" panose="05000000000000000000" pitchFamily="2" charset="2"/>
              <a:buChar char="§"/>
            </a:pPr>
            <a:r>
              <a:rPr lang="en-US" sz="2000" dirty="0" smtClean="0"/>
              <a:t>TypeScript </a:t>
            </a:r>
            <a:r>
              <a:rPr lang="en-US" sz="2000" dirty="0"/>
              <a:t>has features such </a:t>
            </a:r>
            <a:r>
              <a:rPr lang="en-US" sz="2000" dirty="0" smtClean="0"/>
              <a:t>as</a:t>
            </a:r>
          </a:p>
          <a:p>
            <a:pPr marL="687388" lvl="1" indent="-225425">
              <a:buFont typeface="Wingdings" panose="05000000000000000000" pitchFamily="2" charset="2"/>
              <a:buChar char="ü"/>
            </a:pPr>
            <a:r>
              <a:rPr lang="en-US" dirty="0" smtClean="0"/>
              <a:t>Classes</a:t>
            </a:r>
          </a:p>
          <a:p>
            <a:pPr marL="687388" lvl="1" indent="-225425">
              <a:buFont typeface="Wingdings" panose="05000000000000000000" pitchFamily="2" charset="2"/>
              <a:buChar char="ü"/>
            </a:pPr>
            <a:r>
              <a:rPr lang="en-US" dirty="0" smtClean="0"/>
              <a:t>Modules</a:t>
            </a:r>
          </a:p>
          <a:p>
            <a:pPr marL="687388" lvl="1" indent="-225425">
              <a:buFont typeface="Wingdings" panose="05000000000000000000" pitchFamily="2" charset="2"/>
              <a:buChar char="ü"/>
            </a:pPr>
            <a:r>
              <a:rPr lang="en-US" dirty="0" smtClean="0"/>
              <a:t>an </a:t>
            </a:r>
            <a:r>
              <a:rPr lang="en-US" dirty="0"/>
              <a:t>arrow function </a:t>
            </a:r>
            <a:r>
              <a:rPr lang="en-US" dirty="0" smtClean="0"/>
              <a:t>syntax</a:t>
            </a:r>
          </a:p>
          <a:p>
            <a:pPr lvl="1" indent="0">
              <a:buNone/>
            </a:pPr>
            <a:r>
              <a:rPr lang="en-US" dirty="0" smtClean="0"/>
              <a:t>as </a:t>
            </a:r>
            <a:r>
              <a:rPr lang="en-US" dirty="0"/>
              <a:t>proposed in ECMAScript 6 standard</a:t>
            </a:r>
            <a:r>
              <a:rPr lang="en-US" dirty="0" smtClean="0"/>
              <a:t>.</a:t>
            </a:r>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17</a:t>
            </a:fld>
            <a:endParaRPr lang="en-US"/>
          </a:p>
        </p:txBody>
      </p:sp>
    </p:spTree>
    <p:extLst>
      <p:ext uri="{BB962C8B-B14F-4D97-AF65-F5344CB8AC3E}">
        <p14:creationId xmlns:p14="http://schemas.microsoft.com/office/powerpoint/2010/main" val="107978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development process in </a:t>
            </a:r>
            <a:r>
              <a:rPr lang="en-US" dirty="0" smtClean="0"/>
              <a:t>JavaScript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discussing the development process with a </a:t>
            </a:r>
            <a:r>
              <a:rPr lang="en-US" sz="2000" dirty="0">
                <a:solidFill>
                  <a:srgbClr val="FF0000"/>
                </a:solidFill>
              </a:rPr>
              <a:t>transpiler</a:t>
            </a:r>
            <a:r>
              <a:rPr lang="en-US" sz="2000" dirty="0"/>
              <a:t>, let's look at the development process specific to </a:t>
            </a:r>
            <a:r>
              <a:rPr lang="en-US" sz="2000" dirty="0">
                <a:solidFill>
                  <a:srgbClr val="FF0000"/>
                </a:solidFill>
              </a:rPr>
              <a:t>JavaScript</a:t>
            </a:r>
            <a:r>
              <a:rPr lang="en-US" sz="2000" dirty="0"/>
              <a:t> to </a:t>
            </a:r>
            <a:r>
              <a:rPr lang="en-US" sz="2000" dirty="0">
                <a:solidFill>
                  <a:srgbClr val="0070C0"/>
                </a:solidFill>
              </a:rPr>
              <a:t>build</a:t>
            </a:r>
            <a:r>
              <a:rPr lang="en-US" sz="2000" dirty="0"/>
              <a:t> a </a:t>
            </a:r>
            <a:r>
              <a:rPr lang="en-US" sz="2000" dirty="0">
                <a:solidFill>
                  <a:srgbClr val="FF0000"/>
                </a:solidFill>
              </a:rPr>
              <a:t>web app</a:t>
            </a:r>
            <a:r>
              <a:rPr lang="en-US" sz="2000" dirty="0"/>
              <a:t>.</a:t>
            </a:r>
          </a:p>
          <a:p>
            <a:pPr marL="457200">
              <a:buFont typeface="Wingdings" panose="05000000000000000000" pitchFamily="2" charset="2"/>
              <a:buChar char="§"/>
            </a:pPr>
            <a:r>
              <a:rPr lang="en-US" sz="2000" dirty="0" smtClean="0"/>
              <a:t>We </a:t>
            </a:r>
            <a:r>
              <a:rPr lang="en-US" sz="2000" dirty="0"/>
              <a:t>will </a:t>
            </a:r>
            <a:r>
              <a:rPr lang="en-US" sz="2000" dirty="0">
                <a:solidFill>
                  <a:srgbClr val="FF0000"/>
                </a:solidFill>
              </a:rPr>
              <a:t>write</a:t>
            </a:r>
            <a:r>
              <a:rPr lang="en-US" sz="2000" dirty="0"/>
              <a:t> our </a:t>
            </a:r>
            <a:r>
              <a:rPr lang="en-US" sz="2000" dirty="0">
                <a:solidFill>
                  <a:srgbClr val="0070C0"/>
                </a:solidFill>
              </a:rPr>
              <a:t>code</a:t>
            </a:r>
            <a:r>
              <a:rPr lang="en-US" sz="2000" dirty="0"/>
              <a:t> in </a:t>
            </a:r>
            <a:r>
              <a:rPr lang="en-US" sz="2000" dirty="0">
                <a:solidFill>
                  <a:srgbClr val="FF0000"/>
                </a:solidFill>
              </a:rPr>
              <a:t>ECMAScript 5 </a:t>
            </a:r>
            <a:r>
              <a:rPr lang="en-US" sz="2000" dirty="0"/>
              <a:t>and </a:t>
            </a:r>
            <a:r>
              <a:rPr lang="en-US" sz="2000" dirty="0">
                <a:solidFill>
                  <a:srgbClr val="0070C0"/>
                </a:solidFill>
              </a:rPr>
              <a:t>Deploy</a:t>
            </a:r>
            <a:r>
              <a:rPr lang="en-US" sz="2000" dirty="0"/>
              <a:t> it to the </a:t>
            </a:r>
            <a:r>
              <a:rPr lang="en-US" sz="2000" dirty="0" smtClean="0">
                <a:solidFill>
                  <a:srgbClr val="FF0000"/>
                </a:solidFill>
              </a:rPr>
              <a:t>Server</a:t>
            </a:r>
            <a:r>
              <a:rPr lang="en-US" sz="2000" dirty="0" smtClean="0"/>
              <a:t>.</a:t>
            </a:r>
          </a:p>
          <a:p>
            <a:pPr marL="457200">
              <a:buFont typeface="Wingdings" panose="05000000000000000000" pitchFamily="2" charset="2"/>
              <a:buChar char="§"/>
            </a:pPr>
            <a:r>
              <a:rPr lang="en-US" sz="2000" dirty="0" smtClean="0"/>
              <a:t>ECMAScript </a:t>
            </a:r>
            <a:r>
              <a:rPr lang="en-US" sz="2000" dirty="0"/>
              <a:t>5 is the script that </a:t>
            </a:r>
            <a:r>
              <a:rPr lang="en-US" sz="2000" dirty="0">
                <a:solidFill>
                  <a:srgbClr val="0070C0"/>
                </a:solidFill>
              </a:rPr>
              <a:t>every browser understands </a:t>
            </a:r>
            <a:r>
              <a:rPr lang="en-US" sz="2000" dirty="0" smtClean="0">
                <a:solidFill>
                  <a:srgbClr val="0070C0"/>
                </a:solidFill>
              </a:rPr>
              <a:t>today</a:t>
            </a:r>
            <a:r>
              <a:rPr lang="en-US" sz="2000" dirty="0" smtClean="0"/>
              <a:t>.</a:t>
            </a:r>
          </a:p>
          <a:p>
            <a:pPr marL="457200">
              <a:buFont typeface="Wingdings" panose="05000000000000000000" pitchFamily="2" charset="2"/>
              <a:buChar char="§"/>
            </a:pPr>
            <a:r>
              <a:rPr lang="en-US" sz="2000" dirty="0" smtClean="0"/>
              <a:t>When </a:t>
            </a:r>
            <a:r>
              <a:rPr lang="en-US" sz="2000" dirty="0"/>
              <a:t>a </a:t>
            </a:r>
            <a:r>
              <a:rPr lang="en-US" sz="2000" dirty="0">
                <a:solidFill>
                  <a:srgbClr val="FF0000"/>
                </a:solidFill>
              </a:rPr>
              <a:t>Request</a:t>
            </a:r>
            <a:r>
              <a:rPr lang="en-US" sz="2000" dirty="0"/>
              <a:t> </a:t>
            </a:r>
            <a:r>
              <a:rPr lang="en-US" sz="2000" dirty="0">
                <a:solidFill>
                  <a:srgbClr val="0070C0"/>
                </a:solidFill>
              </a:rPr>
              <a:t>comes</a:t>
            </a:r>
            <a:r>
              <a:rPr lang="en-US" sz="2000" dirty="0"/>
              <a:t> from the </a:t>
            </a:r>
            <a:r>
              <a:rPr lang="en-US" sz="2000" dirty="0">
                <a:solidFill>
                  <a:srgbClr val="FF0000"/>
                </a:solidFill>
              </a:rPr>
              <a:t>Browser</a:t>
            </a:r>
            <a:r>
              <a:rPr lang="en-US" sz="2000" dirty="0"/>
              <a:t>, the </a:t>
            </a:r>
            <a:r>
              <a:rPr lang="en-US" sz="2000" dirty="0">
                <a:solidFill>
                  <a:srgbClr val="FF0000"/>
                </a:solidFill>
              </a:rPr>
              <a:t>server</a:t>
            </a:r>
            <a:r>
              <a:rPr lang="en-US" sz="2000" dirty="0"/>
              <a:t> will </a:t>
            </a:r>
            <a:r>
              <a:rPr lang="en-US" sz="2000" dirty="0">
                <a:solidFill>
                  <a:srgbClr val="0070C0"/>
                </a:solidFill>
              </a:rPr>
              <a:t>serve the </a:t>
            </a:r>
            <a:r>
              <a:rPr lang="en-US" sz="2000" dirty="0">
                <a:solidFill>
                  <a:srgbClr val="FF0000"/>
                </a:solidFill>
              </a:rPr>
              <a:t>script</a:t>
            </a:r>
            <a:r>
              <a:rPr lang="en-US" sz="2000" dirty="0"/>
              <a:t> and the </a:t>
            </a:r>
            <a:r>
              <a:rPr lang="en-US" sz="2000" dirty="0">
                <a:solidFill>
                  <a:srgbClr val="FF0000"/>
                </a:solidFill>
              </a:rPr>
              <a:t>browser</a:t>
            </a:r>
            <a:r>
              <a:rPr lang="en-US" sz="2000" dirty="0"/>
              <a:t> </a:t>
            </a:r>
            <a:r>
              <a:rPr lang="en-US" sz="2000" dirty="0">
                <a:solidFill>
                  <a:srgbClr val="0070C0"/>
                </a:solidFill>
              </a:rPr>
              <a:t>will</a:t>
            </a:r>
            <a:r>
              <a:rPr lang="en-US" sz="2000" dirty="0"/>
              <a:t> </a:t>
            </a:r>
            <a:r>
              <a:rPr lang="en-US" sz="2000" dirty="0">
                <a:solidFill>
                  <a:srgbClr val="FF0000"/>
                </a:solidFill>
              </a:rPr>
              <a:t>run it </a:t>
            </a:r>
            <a:r>
              <a:rPr lang="en-US" sz="2000" dirty="0"/>
              <a:t>in the </a:t>
            </a:r>
            <a:r>
              <a:rPr lang="en-US" sz="2000" dirty="0">
                <a:solidFill>
                  <a:srgbClr val="FF0000"/>
                </a:solidFill>
              </a:rPr>
              <a:t>client </a:t>
            </a:r>
            <a:r>
              <a:rPr lang="en-US" sz="2000" dirty="0" smtClean="0">
                <a:solidFill>
                  <a:srgbClr val="FF0000"/>
                </a:solidFill>
              </a:rPr>
              <a:t>side</a:t>
            </a:r>
            <a:r>
              <a:rPr lang="en-US" sz="2000" dirty="0" smtClean="0"/>
              <a:t>.</a:t>
            </a:r>
          </a:p>
          <a:p>
            <a:pPr marL="457200">
              <a:buFont typeface="Wingdings" panose="05000000000000000000" pitchFamily="2" charset="2"/>
              <a:buChar char="§"/>
            </a:pPr>
            <a:r>
              <a:rPr lang="en-US" sz="2000" dirty="0" smtClean="0"/>
              <a:t>The </a:t>
            </a:r>
            <a:r>
              <a:rPr lang="en-US" sz="2000" dirty="0" smtClean="0">
                <a:solidFill>
                  <a:srgbClr val="FF0000"/>
                </a:solidFill>
              </a:rPr>
              <a:t>Figure 1-1</a:t>
            </a:r>
            <a:r>
              <a:rPr lang="en-US" sz="2000" dirty="0" smtClean="0"/>
              <a:t> </a:t>
            </a:r>
            <a:r>
              <a:rPr lang="en-US" sz="2000" dirty="0"/>
              <a:t>shows the typical development process for JavaScript: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18</a:t>
            </a:fld>
            <a:endParaRPr lang="en-US"/>
          </a:p>
        </p:txBody>
      </p:sp>
    </p:spTree>
    <p:extLst>
      <p:ext uri="{BB962C8B-B14F-4D97-AF65-F5344CB8AC3E}">
        <p14:creationId xmlns:p14="http://schemas.microsoft.com/office/powerpoint/2010/main" val="22916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Figure 1-1</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19</a:t>
            </a:fld>
            <a:endParaRPr lang="en-US"/>
          </a:p>
        </p:txBody>
      </p:sp>
      <p:pic>
        <p:nvPicPr>
          <p:cNvPr id="5" name="Picture 4"/>
          <p:cNvPicPr>
            <a:picLocks noChangeAspect="1"/>
          </p:cNvPicPr>
          <p:nvPr/>
        </p:nvPicPr>
        <p:blipFill>
          <a:blip r:embed="rId2"/>
          <a:stretch>
            <a:fillRect/>
          </a:stretch>
        </p:blipFill>
        <p:spPr>
          <a:xfrm>
            <a:off x="160836" y="1268362"/>
            <a:ext cx="2364377" cy="4695763"/>
          </a:xfrm>
          <a:prstGeom prst="rect">
            <a:avLst/>
          </a:prstGeom>
          <a:ln>
            <a:solidFill>
              <a:schemeClr val="accent1"/>
            </a:solidFill>
          </a:ln>
        </p:spPr>
      </p:pic>
    </p:spTree>
    <p:extLst>
      <p:ext uri="{BB962C8B-B14F-4D97-AF65-F5344CB8AC3E}">
        <p14:creationId xmlns:p14="http://schemas.microsoft.com/office/powerpoint/2010/main" val="387895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7962900" cy="1371600"/>
          </a:xfrm>
        </p:spPr>
        <p:txBody>
          <a:bodyPr/>
          <a:lstStyle/>
          <a:p>
            <a:r>
              <a:rPr lang="en-US" dirty="0" smtClean="0"/>
              <a:t>Angular 4 - .NET</a:t>
            </a:r>
            <a:endParaRPr lang="en-US" dirty="0"/>
          </a:p>
        </p:txBody>
      </p:sp>
      <p:sp>
        <p:nvSpPr>
          <p:cNvPr id="3" name="Text Placeholder 2"/>
          <p:cNvSpPr>
            <a:spLocks noGrp="1"/>
          </p:cNvSpPr>
          <p:nvPr>
            <p:ph type="body" sz="quarter" idx="14"/>
          </p:nvPr>
        </p:nvSpPr>
        <p:spPr>
          <a:xfrm>
            <a:off x="2762250" y="2556686"/>
            <a:ext cx="4544241" cy="365760"/>
          </a:xfrm>
        </p:spPr>
        <p:txBody>
          <a:bodyPr/>
          <a:lstStyle/>
          <a:p>
            <a:r>
              <a:rPr lang="en-US" dirty="0">
                <a:latin typeface="Gill Sans MT" panose="020B0502020104020203" pitchFamily="34" charset="0"/>
              </a:rPr>
              <a:t>Learning Angular for .NET Developers 06 2017</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01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84385467"/>
              </p:ext>
            </p:extLst>
          </p:nvPr>
        </p:nvGraphicFramePr>
        <p:xfrm>
          <a:off x="10785021" y="1104900"/>
          <a:ext cx="1292952" cy="3012280"/>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14-Apr-18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dirty="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13240259"/>
                  </a:ext>
                </a:extLst>
              </a:tr>
            </a:tbl>
          </a:graphicData>
        </a:graphic>
      </p:graphicFrame>
      <p:pic>
        <p:nvPicPr>
          <p:cNvPr id="9" name="Picture 8"/>
          <p:cNvPicPr>
            <a:picLocks noChangeAspect="1"/>
          </p:cNvPicPr>
          <p:nvPr/>
        </p:nvPicPr>
        <p:blipFill>
          <a:blip r:embed="rId2"/>
          <a:stretch>
            <a:fillRect/>
          </a:stretch>
        </p:blipFill>
        <p:spPr>
          <a:xfrm>
            <a:off x="1152525" y="3524591"/>
            <a:ext cx="5495925" cy="2781300"/>
          </a:xfrm>
          <a:prstGeom prst="rect">
            <a:avLst/>
          </a:prstGeom>
          <a:ln>
            <a:solidFill>
              <a:schemeClr val="accent1"/>
            </a:solidFill>
          </a:ln>
        </p:spPr>
      </p:pic>
    </p:spTree>
    <p:extLst>
      <p:ext uri="{BB962C8B-B14F-4D97-AF65-F5344CB8AC3E}">
        <p14:creationId xmlns:p14="http://schemas.microsoft.com/office/powerpoint/2010/main" val="2023666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Development with build-time transpiler</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Instead of writing scripts in the current version of JavaScript, </a:t>
            </a:r>
            <a:r>
              <a:rPr lang="en-US" sz="2000" dirty="0">
                <a:solidFill>
                  <a:srgbClr val="FF0000"/>
                </a:solidFill>
              </a:rPr>
              <a:t>ECMAScript 5</a:t>
            </a:r>
            <a:r>
              <a:rPr lang="en-US" sz="2000" dirty="0"/>
              <a:t>, we can also write scripts in </a:t>
            </a:r>
            <a:r>
              <a:rPr lang="en-US" sz="2000" dirty="0">
                <a:solidFill>
                  <a:srgbClr val="FF0000"/>
                </a:solidFill>
              </a:rPr>
              <a:t>ECMAScript 6+ </a:t>
            </a:r>
            <a:r>
              <a:rPr lang="en-US" sz="2000" dirty="0"/>
              <a:t>using </a:t>
            </a:r>
            <a:r>
              <a:rPr lang="en-US" sz="2000" dirty="0">
                <a:solidFill>
                  <a:srgbClr val="FF0000"/>
                </a:solidFill>
              </a:rPr>
              <a:t>Typescript</a:t>
            </a:r>
            <a:r>
              <a:rPr lang="en-US" sz="2000" dirty="0"/>
              <a:t> and </a:t>
            </a:r>
            <a:r>
              <a:rPr lang="en-US" sz="2000" dirty="0">
                <a:solidFill>
                  <a:srgbClr val="FF0000"/>
                </a:solidFill>
              </a:rPr>
              <a:t>Transpile</a:t>
            </a:r>
            <a:r>
              <a:rPr lang="en-US" sz="2000" dirty="0"/>
              <a:t> them into </a:t>
            </a:r>
            <a:r>
              <a:rPr lang="en-US" sz="2000" dirty="0">
                <a:solidFill>
                  <a:srgbClr val="FF0000"/>
                </a:solidFill>
              </a:rPr>
              <a:t>ECMAScript </a:t>
            </a:r>
            <a:r>
              <a:rPr lang="en-US" sz="2000" dirty="0" smtClean="0">
                <a:solidFill>
                  <a:srgbClr val="FF0000"/>
                </a:solidFill>
              </a:rPr>
              <a:t>5</a:t>
            </a:r>
            <a:r>
              <a:rPr lang="en-US" sz="2000" dirty="0" smtClean="0"/>
              <a:t>.</a:t>
            </a:r>
          </a:p>
          <a:p>
            <a:pPr marL="457200">
              <a:buFont typeface="Wingdings" panose="05000000000000000000" pitchFamily="2" charset="2"/>
              <a:buChar char="§"/>
            </a:pPr>
            <a:r>
              <a:rPr lang="en-US" sz="2000" dirty="0" smtClean="0"/>
              <a:t>Then</a:t>
            </a:r>
            <a:r>
              <a:rPr lang="en-US" sz="2000" dirty="0"/>
              <a:t>, </a:t>
            </a:r>
            <a:r>
              <a:rPr lang="en-US" sz="2000" dirty="0">
                <a:solidFill>
                  <a:srgbClr val="FF0000"/>
                </a:solidFill>
              </a:rPr>
              <a:t>Deploy</a:t>
            </a:r>
            <a:r>
              <a:rPr lang="en-US" sz="2000" dirty="0"/>
              <a:t> the </a:t>
            </a:r>
            <a:r>
              <a:rPr lang="en-US" sz="2000" dirty="0">
                <a:solidFill>
                  <a:srgbClr val="0070C0"/>
                </a:solidFill>
              </a:rPr>
              <a:t>transpiled script</a:t>
            </a:r>
            <a:r>
              <a:rPr lang="en-US" sz="2000" dirty="0"/>
              <a:t> to the </a:t>
            </a:r>
            <a:r>
              <a:rPr lang="en-US" sz="2000" dirty="0">
                <a:solidFill>
                  <a:srgbClr val="FF0000"/>
                </a:solidFill>
              </a:rPr>
              <a:t>Server</a:t>
            </a:r>
            <a:r>
              <a:rPr lang="en-US" sz="2000" dirty="0"/>
              <a:t>, and the </a:t>
            </a:r>
            <a:r>
              <a:rPr lang="en-US" sz="2000" dirty="0">
                <a:solidFill>
                  <a:srgbClr val="FF0000"/>
                </a:solidFill>
              </a:rPr>
              <a:t>Browser Request</a:t>
            </a:r>
            <a:r>
              <a:rPr lang="en-US" sz="2000" dirty="0"/>
              <a:t> will be served with the </a:t>
            </a:r>
            <a:r>
              <a:rPr lang="en-US" sz="2000" dirty="0">
                <a:solidFill>
                  <a:srgbClr val="0070C0"/>
                </a:solidFill>
              </a:rPr>
              <a:t>Transpiled script</a:t>
            </a:r>
            <a:r>
              <a:rPr lang="en-US" sz="2000" dirty="0"/>
              <a:t>, which is </a:t>
            </a:r>
            <a:r>
              <a:rPr lang="en-US" sz="2000" dirty="0">
                <a:solidFill>
                  <a:srgbClr val="FF0000"/>
                </a:solidFill>
              </a:rPr>
              <a:t>ECMAScript 5</a:t>
            </a:r>
            <a:r>
              <a:rPr lang="en-US" sz="2000" dirty="0"/>
              <a:t>, that is to be </a:t>
            </a:r>
            <a:r>
              <a:rPr lang="en-US" sz="2000" dirty="0">
                <a:solidFill>
                  <a:srgbClr val="0070C0"/>
                </a:solidFill>
              </a:rPr>
              <a:t>executed</a:t>
            </a:r>
            <a:r>
              <a:rPr lang="en-US" sz="2000" dirty="0"/>
              <a:t> on the </a:t>
            </a:r>
            <a:r>
              <a:rPr lang="en-US" sz="2000" dirty="0">
                <a:solidFill>
                  <a:srgbClr val="FF0000"/>
                </a:solidFill>
              </a:rPr>
              <a:t>client side</a:t>
            </a:r>
            <a:r>
              <a:rPr lang="en-US" sz="2000" dirty="0" smtClean="0"/>
              <a:t>.</a:t>
            </a:r>
          </a:p>
          <a:p>
            <a:pPr marL="457200">
              <a:buFont typeface="Wingdings" panose="05000000000000000000" pitchFamily="2" charset="2"/>
              <a:buChar char="§"/>
            </a:pPr>
            <a:r>
              <a:rPr lang="en-US" sz="2000" dirty="0"/>
              <a:t>The benefit of this is that we can use the new features of the latest version of JavaScript or ECMAScript</a:t>
            </a:r>
            <a:r>
              <a:rPr lang="en-US" sz="2000" dirty="0" smtClean="0"/>
              <a:t>.</a:t>
            </a:r>
            <a:endParaRPr lang="en-US" sz="2000" dirty="0"/>
          </a:p>
          <a:p>
            <a:pPr marL="457200">
              <a:buFont typeface="Wingdings" panose="05000000000000000000" pitchFamily="2" charset="2"/>
              <a:buChar char="§"/>
            </a:pPr>
            <a:r>
              <a:rPr lang="en-US" sz="2000" dirty="0" smtClean="0"/>
              <a:t>Consider </a:t>
            </a:r>
            <a:r>
              <a:rPr lang="en-US" sz="2000" dirty="0" smtClean="0">
                <a:solidFill>
                  <a:srgbClr val="FF0000"/>
                </a:solidFill>
              </a:rPr>
              <a:t>Figure 1-2</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20</a:t>
            </a:fld>
            <a:endParaRPr lang="en-US"/>
          </a:p>
        </p:txBody>
      </p:sp>
    </p:spTree>
    <p:extLst>
      <p:ext uri="{BB962C8B-B14F-4D97-AF65-F5344CB8AC3E}">
        <p14:creationId xmlns:p14="http://schemas.microsoft.com/office/powerpoint/2010/main" val="2453129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Figure </a:t>
            </a:r>
            <a:r>
              <a:rPr lang="en-US" dirty="0" smtClean="0"/>
              <a:t>1-2</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21</a:t>
            </a:fld>
            <a:endParaRPr lang="en-US"/>
          </a:p>
        </p:txBody>
      </p:sp>
      <p:pic>
        <p:nvPicPr>
          <p:cNvPr id="4" name="Picture 3"/>
          <p:cNvPicPr>
            <a:picLocks noChangeAspect="1"/>
          </p:cNvPicPr>
          <p:nvPr/>
        </p:nvPicPr>
        <p:blipFill>
          <a:blip r:embed="rId2"/>
          <a:stretch>
            <a:fillRect/>
          </a:stretch>
        </p:blipFill>
        <p:spPr>
          <a:xfrm>
            <a:off x="152400" y="1268362"/>
            <a:ext cx="3241927" cy="5019227"/>
          </a:xfrm>
          <a:prstGeom prst="rect">
            <a:avLst/>
          </a:prstGeom>
          <a:ln>
            <a:solidFill>
              <a:schemeClr val="accent1"/>
            </a:solidFill>
          </a:ln>
        </p:spPr>
      </p:pic>
    </p:spTree>
    <p:extLst>
      <p:ext uri="{BB962C8B-B14F-4D97-AF65-F5344CB8AC3E}">
        <p14:creationId xmlns:p14="http://schemas.microsoft.com/office/powerpoint/2010/main" val="43263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Development with Runtime Transpiler</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another development option called </a:t>
            </a:r>
            <a:r>
              <a:rPr lang="en-US" sz="2000" dirty="0">
                <a:solidFill>
                  <a:srgbClr val="FF0000"/>
                </a:solidFill>
              </a:rPr>
              <a:t>runtime </a:t>
            </a:r>
            <a:r>
              <a:rPr lang="en-US" sz="2000" dirty="0" smtClean="0">
                <a:solidFill>
                  <a:srgbClr val="FF0000"/>
                </a:solidFill>
              </a:rPr>
              <a:t>transpiler</a:t>
            </a:r>
            <a:r>
              <a:rPr lang="en-US" sz="2000" dirty="0" smtClean="0"/>
              <a:t>.</a:t>
            </a:r>
          </a:p>
          <a:p>
            <a:pPr marL="457200">
              <a:buFont typeface="Wingdings" panose="05000000000000000000" pitchFamily="2" charset="2"/>
              <a:buChar char="§"/>
            </a:pPr>
            <a:r>
              <a:rPr lang="en-US" sz="2000" dirty="0" smtClean="0"/>
              <a:t>In </a:t>
            </a:r>
            <a:r>
              <a:rPr lang="en-US" sz="2000" dirty="0"/>
              <a:t>this case, we </a:t>
            </a:r>
            <a:r>
              <a:rPr lang="en-US" sz="2000" dirty="0">
                <a:solidFill>
                  <a:srgbClr val="FF0000"/>
                </a:solidFill>
              </a:rPr>
              <a:t>start off</a:t>
            </a:r>
            <a:r>
              <a:rPr lang="en-US" sz="2000" dirty="0"/>
              <a:t> by </a:t>
            </a:r>
            <a:r>
              <a:rPr lang="en-US" sz="2000" dirty="0">
                <a:solidFill>
                  <a:srgbClr val="0070C0"/>
                </a:solidFill>
              </a:rPr>
              <a:t>writing</a:t>
            </a:r>
            <a:r>
              <a:rPr lang="en-US" sz="2000" dirty="0"/>
              <a:t> </a:t>
            </a:r>
            <a:r>
              <a:rPr lang="en-US" sz="2000" dirty="0">
                <a:solidFill>
                  <a:srgbClr val="0070C0"/>
                </a:solidFill>
              </a:rPr>
              <a:t>scripts</a:t>
            </a:r>
            <a:r>
              <a:rPr lang="en-US" sz="2000" dirty="0"/>
              <a:t> in </a:t>
            </a:r>
            <a:r>
              <a:rPr lang="en-US" sz="2000" dirty="0">
                <a:solidFill>
                  <a:srgbClr val="FF0000"/>
                </a:solidFill>
              </a:rPr>
              <a:t>ECMAScript 6+</a:t>
            </a:r>
            <a:r>
              <a:rPr lang="en-US" sz="2000" dirty="0"/>
              <a:t> using </a:t>
            </a:r>
            <a:r>
              <a:rPr lang="en-US" sz="2000" dirty="0">
                <a:solidFill>
                  <a:srgbClr val="FF0000"/>
                </a:solidFill>
              </a:rPr>
              <a:t>Typescript</a:t>
            </a:r>
            <a:r>
              <a:rPr lang="en-US" sz="2000" dirty="0"/>
              <a:t> or </a:t>
            </a:r>
            <a:r>
              <a:rPr lang="en-US" sz="2000" dirty="0">
                <a:solidFill>
                  <a:srgbClr val="FF0000"/>
                </a:solidFill>
              </a:rPr>
              <a:t>CoffeeScript</a:t>
            </a:r>
            <a:r>
              <a:rPr lang="en-US" sz="2000" dirty="0"/>
              <a:t> and then </a:t>
            </a:r>
            <a:r>
              <a:rPr lang="en-US" sz="2000" dirty="0">
                <a:solidFill>
                  <a:srgbClr val="FF0000"/>
                </a:solidFill>
              </a:rPr>
              <a:t>Deploy</a:t>
            </a:r>
            <a:r>
              <a:rPr lang="en-US" sz="2000" dirty="0"/>
              <a:t> the </a:t>
            </a:r>
            <a:r>
              <a:rPr lang="en-US" sz="2000" dirty="0">
                <a:solidFill>
                  <a:srgbClr val="0070C0"/>
                </a:solidFill>
              </a:rPr>
              <a:t>scripts</a:t>
            </a:r>
            <a:r>
              <a:rPr lang="en-US" sz="2000" dirty="0"/>
              <a:t> to the </a:t>
            </a:r>
            <a:r>
              <a:rPr lang="en-US" sz="2000" dirty="0" smtClean="0">
                <a:solidFill>
                  <a:srgbClr val="FF0000"/>
                </a:solidFill>
              </a:rPr>
              <a:t>Server</a:t>
            </a:r>
            <a:r>
              <a:rPr lang="en-US" sz="2000" dirty="0" smtClean="0"/>
              <a:t>.</a:t>
            </a:r>
          </a:p>
          <a:p>
            <a:pPr marL="457200">
              <a:buFont typeface="Wingdings" panose="05000000000000000000" pitchFamily="2" charset="2"/>
              <a:buChar char="§"/>
            </a:pPr>
            <a:r>
              <a:rPr lang="en-US" sz="2000" dirty="0" smtClean="0"/>
              <a:t>When </a:t>
            </a:r>
            <a:r>
              <a:rPr lang="en-US" sz="2000" dirty="0"/>
              <a:t>a </a:t>
            </a:r>
            <a:r>
              <a:rPr lang="en-US" sz="2000" dirty="0">
                <a:solidFill>
                  <a:srgbClr val="FF0000"/>
                </a:solidFill>
              </a:rPr>
              <a:t>Request</a:t>
            </a:r>
            <a:r>
              <a:rPr lang="en-US" sz="2000" dirty="0"/>
              <a:t> </a:t>
            </a:r>
            <a:r>
              <a:rPr lang="en-US" sz="2000" dirty="0">
                <a:solidFill>
                  <a:srgbClr val="0070C0"/>
                </a:solidFill>
              </a:rPr>
              <a:t>comes to</a:t>
            </a:r>
            <a:r>
              <a:rPr lang="en-US" sz="2000" dirty="0"/>
              <a:t> the </a:t>
            </a:r>
            <a:r>
              <a:rPr lang="en-US" sz="2000" dirty="0">
                <a:solidFill>
                  <a:srgbClr val="FF0000"/>
                </a:solidFill>
              </a:rPr>
              <a:t>Server</a:t>
            </a:r>
            <a:r>
              <a:rPr lang="en-US" sz="2000" dirty="0"/>
              <a:t>, it </a:t>
            </a:r>
            <a:r>
              <a:rPr lang="en-US" sz="2000" dirty="0">
                <a:solidFill>
                  <a:srgbClr val="0070C0"/>
                </a:solidFill>
              </a:rPr>
              <a:t>simply serves</a:t>
            </a:r>
            <a:r>
              <a:rPr lang="en-US" sz="2000" dirty="0"/>
              <a:t> </a:t>
            </a:r>
            <a:r>
              <a:rPr lang="en-US" sz="2000" dirty="0">
                <a:solidFill>
                  <a:srgbClr val="FF0000"/>
                </a:solidFill>
              </a:rPr>
              <a:t>ECMAScript 6+</a:t>
            </a:r>
            <a:r>
              <a:rPr lang="en-US" sz="2000" dirty="0"/>
              <a:t> </a:t>
            </a:r>
            <a:r>
              <a:rPr lang="en-US" sz="2000" dirty="0">
                <a:solidFill>
                  <a:srgbClr val="0070C0"/>
                </a:solidFill>
              </a:rPr>
              <a:t>code</a:t>
            </a:r>
            <a:r>
              <a:rPr lang="en-US" sz="2000" dirty="0"/>
              <a:t> </a:t>
            </a:r>
            <a:r>
              <a:rPr lang="en-US" sz="2000" dirty="0">
                <a:solidFill>
                  <a:srgbClr val="0070C0"/>
                </a:solidFill>
              </a:rPr>
              <a:t>without</a:t>
            </a:r>
            <a:r>
              <a:rPr lang="en-US" sz="2000" dirty="0"/>
              <a:t> </a:t>
            </a:r>
            <a:r>
              <a:rPr lang="en-US" sz="2000" dirty="0">
                <a:solidFill>
                  <a:srgbClr val="FF0000"/>
                </a:solidFill>
              </a:rPr>
              <a:t>Transpiling</a:t>
            </a:r>
            <a:r>
              <a:rPr lang="en-US" sz="2000" dirty="0"/>
              <a:t> to the </a:t>
            </a:r>
            <a:r>
              <a:rPr lang="en-US" sz="2000" dirty="0" smtClean="0">
                <a:solidFill>
                  <a:srgbClr val="FF0000"/>
                </a:solidFill>
              </a:rPr>
              <a:t>Browser</a:t>
            </a:r>
            <a:r>
              <a:rPr lang="en-US" sz="2000" dirty="0" smtClean="0"/>
              <a:t>.</a:t>
            </a:r>
          </a:p>
          <a:p>
            <a:pPr marL="457200">
              <a:buFont typeface="Wingdings" panose="05000000000000000000" pitchFamily="2" charset="2"/>
              <a:buChar char="§"/>
            </a:pPr>
            <a:r>
              <a:rPr lang="en-US" sz="2000" dirty="0" smtClean="0"/>
              <a:t>Then</a:t>
            </a:r>
            <a:r>
              <a:rPr lang="en-US" sz="2000" dirty="0"/>
              <a:t>, the browser </a:t>
            </a:r>
            <a:r>
              <a:rPr lang="en-US" sz="2000" dirty="0">
                <a:solidFill>
                  <a:srgbClr val="FF0000"/>
                </a:solidFill>
              </a:rPr>
              <a:t>Transpiles</a:t>
            </a:r>
            <a:r>
              <a:rPr lang="en-US" sz="2000" dirty="0"/>
              <a:t> the scripts to </a:t>
            </a:r>
            <a:r>
              <a:rPr lang="en-US" sz="2000" dirty="0">
                <a:solidFill>
                  <a:srgbClr val="FF0000"/>
                </a:solidFill>
              </a:rPr>
              <a:t>ECMAScript 5</a:t>
            </a:r>
            <a:r>
              <a:rPr lang="en-US" sz="2000" dirty="0"/>
              <a:t> using a </a:t>
            </a:r>
            <a:r>
              <a:rPr lang="en-US" sz="2000" dirty="0">
                <a:solidFill>
                  <a:srgbClr val="FF0000"/>
                </a:solidFill>
              </a:rPr>
              <a:t>runtime transpiler</a:t>
            </a:r>
            <a:r>
              <a:rPr lang="en-US" sz="2000" dirty="0"/>
              <a:t> to execute it in the client </a:t>
            </a:r>
            <a:r>
              <a:rPr lang="en-US" sz="2000" dirty="0" smtClean="0"/>
              <a:t>side.</a:t>
            </a:r>
          </a:p>
          <a:p>
            <a:pPr marL="457200">
              <a:buFont typeface="Wingdings" panose="05000000000000000000" pitchFamily="2" charset="2"/>
              <a:buChar char="§"/>
            </a:pPr>
            <a:r>
              <a:rPr lang="en-US" sz="2000" dirty="0" smtClean="0"/>
              <a:t>This </a:t>
            </a:r>
            <a:r>
              <a:rPr lang="en-US" sz="2000" dirty="0"/>
              <a:t>type of option is </a:t>
            </a:r>
            <a:r>
              <a:rPr lang="en-US" sz="2000" dirty="0">
                <a:solidFill>
                  <a:srgbClr val="FF0000"/>
                </a:solidFill>
              </a:rPr>
              <a:t>not good</a:t>
            </a:r>
            <a:r>
              <a:rPr lang="en-US" sz="2000" dirty="0">
                <a:solidFill>
                  <a:srgbClr val="0070C0"/>
                </a:solidFill>
              </a:rPr>
              <a:t> for </a:t>
            </a:r>
            <a:r>
              <a:rPr lang="en-US" sz="2000" dirty="0">
                <a:solidFill>
                  <a:srgbClr val="FF0000"/>
                </a:solidFill>
              </a:rPr>
              <a:t>production</a:t>
            </a:r>
            <a:r>
              <a:rPr lang="en-US" sz="2000" dirty="0">
                <a:solidFill>
                  <a:srgbClr val="0070C0"/>
                </a:solidFill>
              </a:rPr>
              <a:t> applications</a:t>
            </a:r>
            <a:r>
              <a:rPr lang="en-US" sz="2000" dirty="0"/>
              <a:t> as it puts </a:t>
            </a:r>
            <a:r>
              <a:rPr lang="en-US" sz="2000" dirty="0">
                <a:solidFill>
                  <a:srgbClr val="FF0000"/>
                </a:solidFill>
              </a:rPr>
              <a:t>extra load </a:t>
            </a:r>
            <a:r>
              <a:rPr lang="en-US" sz="2000" dirty="0"/>
              <a:t>on the </a:t>
            </a:r>
            <a:r>
              <a:rPr lang="en-US" sz="2000" dirty="0">
                <a:solidFill>
                  <a:srgbClr val="FF0000"/>
                </a:solidFill>
              </a:rPr>
              <a:t>browser</a:t>
            </a:r>
            <a:r>
              <a:rPr lang="en-US" sz="2000" dirty="0" smtClean="0"/>
              <a:t>.</a:t>
            </a:r>
          </a:p>
          <a:p>
            <a:pPr marL="457200">
              <a:buFont typeface="Wingdings" panose="05000000000000000000" pitchFamily="2" charset="2"/>
              <a:buChar char="§"/>
            </a:pPr>
            <a:r>
              <a:rPr lang="en-US" sz="2000" dirty="0"/>
              <a:t>Consider </a:t>
            </a:r>
            <a:r>
              <a:rPr lang="en-US" sz="2000" dirty="0">
                <a:solidFill>
                  <a:srgbClr val="FF0000"/>
                </a:solidFill>
              </a:rPr>
              <a:t>Figure </a:t>
            </a:r>
            <a:r>
              <a:rPr lang="en-US" sz="2000" dirty="0" smtClean="0">
                <a:solidFill>
                  <a:srgbClr val="FF0000"/>
                </a:solidFill>
              </a:rPr>
              <a:t>1-3</a:t>
            </a:r>
            <a:r>
              <a:rPr lang="en-US" sz="2000" dirty="0" smtClean="0"/>
              <a:t>.</a:t>
            </a:r>
            <a:endParaRPr lang="en-US" sz="2000" dirty="0"/>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22</a:t>
            </a:fld>
            <a:endParaRPr lang="en-US"/>
          </a:p>
        </p:txBody>
      </p:sp>
    </p:spTree>
    <p:extLst>
      <p:ext uri="{BB962C8B-B14F-4D97-AF65-F5344CB8AC3E}">
        <p14:creationId xmlns:p14="http://schemas.microsoft.com/office/powerpoint/2010/main" val="605742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Figure </a:t>
            </a:r>
            <a:r>
              <a:rPr lang="en-US" dirty="0" smtClean="0"/>
              <a:t>1-3</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23</a:t>
            </a:fld>
            <a:endParaRPr lang="en-US"/>
          </a:p>
        </p:txBody>
      </p:sp>
      <p:pic>
        <p:nvPicPr>
          <p:cNvPr id="5" name="Picture 4"/>
          <p:cNvPicPr>
            <a:picLocks noChangeAspect="1"/>
          </p:cNvPicPr>
          <p:nvPr/>
        </p:nvPicPr>
        <p:blipFill>
          <a:blip r:embed="rId2"/>
          <a:stretch>
            <a:fillRect/>
          </a:stretch>
        </p:blipFill>
        <p:spPr>
          <a:xfrm>
            <a:off x="152400" y="1268362"/>
            <a:ext cx="3175532" cy="4923432"/>
          </a:xfrm>
          <a:prstGeom prst="rect">
            <a:avLst/>
          </a:prstGeom>
          <a:ln>
            <a:solidFill>
              <a:schemeClr val="accent1"/>
            </a:solidFill>
          </a:ln>
        </p:spPr>
      </p:pic>
    </p:spTree>
    <p:extLst>
      <p:ext uri="{BB962C8B-B14F-4D97-AF65-F5344CB8AC3E}">
        <p14:creationId xmlns:p14="http://schemas.microsoft.com/office/powerpoint/2010/main" val="375702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Transpiler Options</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Angular 2, we have two </a:t>
            </a:r>
            <a:r>
              <a:rPr lang="en-US" sz="2000" dirty="0" smtClean="0"/>
              <a:t>options-</a:t>
            </a:r>
          </a:p>
          <a:p>
            <a:pPr marL="687388" indent="-225425">
              <a:buFont typeface="Wingdings" panose="05000000000000000000" pitchFamily="2" charset="2"/>
              <a:buChar char="ü"/>
            </a:pPr>
            <a:r>
              <a:rPr lang="en-US" sz="2000" dirty="0" smtClean="0"/>
              <a:t>to </a:t>
            </a:r>
            <a:r>
              <a:rPr lang="en-US" sz="2000" dirty="0"/>
              <a:t>use a transpiler </a:t>
            </a:r>
            <a:r>
              <a:rPr lang="en-US" sz="2000" dirty="0" smtClean="0"/>
              <a:t>or</a:t>
            </a:r>
          </a:p>
          <a:p>
            <a:pPr marL="687388" indent="-225425">
              <a:buFont typeface="Wingdings" panose="05000000000000000000" pitchFamily="2" charset="2"/>
              <a:buChar char="ü"/>
            </a:pPr>
            <a:r>
              <a:rPr lang="en-US" sz="2000" dirty="0" smtClean="0"/>
              <a:t>to </a:t>
            </a:r>
            <a:r>
              <a:rPr lang="en-US" sz="2000" dirty="0"/>
              <a:t>not use a </a:t>
            </a:r>
            <a:r>
              <a:rPr lang="en-US" sz="2000" dirty="0" smtClean="0"/>
              <a:t>transpiler</a:t>
            </a:r>
          </a:p>
          <a:p>
            <a:pPr marL="457200">
              <a:buFont typeface="Wingdings" panose="05000000000000000000" pitchFamily="2" charset="2"/>
              <a:buChar char="§"/>
            </a:pPr>
            <a:r>
              <a:rPr lang="en-US" sz="2000" dirty="0" smtClean="0"/>
              <a:t>The </a:t>
            </a:r>
            <a:r>
              <a:rPr lang="en-US" sz="2000" dirty="0"/>
              <a:t>following are a few </a:t>
            </a:r>
            <a:r>
              <a:rPr lang="en-US" sz="2000" dirty="0">
                <a:solidFill>
                  <a:srgbClr val="0070C0"/>
                </a:solidFill>
              </a:rPr>
              <a:t>types of</a:t>
            </a:r>
            <a:r>
              <a:rPr lang="en-US" sz="2000" dirty="0"/>
              <a:t> </a:t>
            </a:r>
            <a:r>
              <a:rPr lang="en-US" sz="2000" dirty="0">
                <a:solidFill>
                  <a:srgbClr val="FF0000"/>
                </a:solidFill>
              </a:rPr>
              <a:t>transpilers</a:t>
            </a:r>
            <a:r>
              <a:rPr lang="en-US" sz="2000" dirty="0"/>
              <a:t> that are </a:t>
            </a:r>
            <a:r>
              <a:rPr lang="en-US" sz="2000" dirty="0" smtClean="0"/>
              <a:t>available:</a:t>
            </a:r>
          </a:p>
          <a:p>
            <a:pPr marL="687388" indent="-225425">
              <a:buFont typeface="Wingdings" panose="05000000000000000000" pitchFamily="2" charset="2"/>
              <a:buChar char="ü"/>
            </a:pPr>
            <a:r>
              <a:rPr lang="en-US" sz="2000" dirty="0" smtClean="0">
                <a:solidFill>
                  <a:srgbClr val="0070C0"/>
                </a:solidFill>
              </a:rPr>
              <a:t>Traceur</a:t>
            </a:r>
            <a:r>
              <a:rPr lang="en-US" sz="2000" dirty="0"/>
              <a:t>: It is the </a:t>
            </a:r>
            <a:r>
              <a:rPr lang="en-US" sz="2000" dirty="0">
                <a:solidFill>
                  <a:srgbClr val="FF0000"/>
                </a:solidFill>
              </a:rPr>
              <a:t>most popular</a:t>
            </a:r>
            <a:r>
              <a:rPr lang="en-US" sz="2000" dirty="0"/>
              <a:t> transpiler by </a:t>
            </a:r>
            <a:r>
              <a:rPr lang="en-US" sz="2000" dirty="0">
                <a:solidFill>
                  <a:srgbClr val="FF0000"/>
                </a:solidFill>
              </a:rPr>
              <a:t>Google</a:t>
            </a:r>
            <a:r>
              <a:rPr lang="en-US" sz="2000" dirty="0"/>
              <a:t>, and it can be used both in </a:t>
            </a:r>
            <a:r>
              <a:rPr lang="en-US" sz="2000" dirty="0">
                <a:solidFill>
                  <a:srgbClr val="FF0000"/>
                </a:solidFill>
              </a:rPr>
              <a:t>build-time</a:t>
            </a:r>
            <a:r>
              <a:rPr lang="en-US" sz="2000" dirty="0"/>
              <a:t> </a:t>
            </a:r>
            <a:r>
              <a:rPr lang="en-US" sz="2000" dirty="0">
                <a:solidFill>
                  <a:srgbClr val="0070C0"/>
                </a:solidFill>
              </a:rPr>
              <a:t>mode</a:t>
            </a:r>
            <a:r>
              <a:rPr lang="en-US" sz="2000" dirty="0"/>
              <a:t> and </a:t>
            </a:r>
            <a:r>
              <a:rPr lang="en-US" sz="2000" dirty="0">
                <a:solidFill>
                  <a:srgbClr val="FF0000"/>
                </a:solidFill>
              </a:rPr>
              <a:t>runtime</a:t>
            </a:r>
            <a:r>
              <a:rPr lang="en-US" sz="2000" dirty="0"/>
              <a:t> </a:t>
            </a:r>
            <a:r>
              <a:rPr lang="en-US" sz="2000" dirty="0" smtClean="0">
                <a:solidFill>
                  <a:srgbClr val="0070C0"/>
                </a:solidFill>
              </a:rPr>
              <a:t>mode</a:t>
            </a:r>
            <a:r>
              <a:rPr lang="en-US" sz="2000" dirty="0" smtClean="0"/>
              <a:t>.</a:t>
            </a:r>
          </a:p>
          <a:p>
            <a:pPr marL="687388" indent="-225425">
              <a:buFont typeface="Wingdings" panose="05000000000000000000" pitchFamily="2" charset="2"/>
              <a:buChar char="ü"/>
            </a:pPr>
            <a:r>
              <a:rPr lang="en-US" sz="2000" dirty="0" smtClean="0">
                <a:solidFill>
                  <a:srgbClr val="0070C0"/>
                </a:solidFill>
              </a:rPr>
              <a:t>Babel</a:t>
            </a:r>
            <a:r>
              <a:rPr lang="en-US" sz="2000" dirty="0"/>
              <a:t>: This transpiler works on the </a:t>
            </a:r>
            <a:r>
              <a:rPr lang="en-US" sz="2000" dirty="0">
                <a:solidFill>
                  <a:srgbClr val="0070C0"/>
                </a:solidFill>
              </a:rPr>
              <a:t>most latest </a:t>
            </a:r>
            <a:r>
              <a:rPr lang="en-US" sz="2000" dirty="0">
                <a:solidFill>
                  <a:srgbClr val="FF0000"/>
                </a:solidFill>
              </a:rPr>
              <a:t>version</a:t>
            </a:r>
            <a:r>
              <a:rPr lang="en-US" sz="2000" dirty="0"/>
              <a:t> of </a:t>
            </a:r>
            <a:r>
              <a:rPr lang="en-US" sz="2000" dirty="0" smtClean="0">
                <a:solidFill>
                  <a:srgbClr val="FF0000"/>
                </a:solidFill>
              </a:rPr>
              <a:t>ECMAScript</a:t>
            </a:r>
            <a:r>
              <a:rPr lang="en-US" sz="2000" dirty="0" smtClean="0"/>
              <a:t>.</a:t>
            </a:r>
          </a:p>
          <a:p>
            <a:pPr marL="687388" indent="-225425">
              <a:buFont typeface="Wingdings" panose="05000000000000000000" pitchFamily="2" charset="2"/>
              <a:buChar char="ü"/>
            </a:pPr>
            <a:r>
              <a:rPr lang="en-US" sz="2000" dirty="0" smtClean="0">
                <a:solidFill>
                  <a:srgbClr val="0070C0"/>
                </a:solidFill>
              </a:rPr>
              <a:t>Typescript</a:t>
            </a:r>
            <a:r>
              <a:rPr lang="en-US" sz="2000" dirty="0"/>
              <a:t>: This is one of the most </a:t>
            </a:r>
            <a:r>
              <a:rPr lang="en-US" sz="2000" dirty="0">
                <a:solidFill>
                  <a:srgbClr val="FF0000"/>
                </a:solidFill>
              </a:rPr>
              <a:t>popular</a:t>
            </a:r>
            <a:r>
              <a:rPr lang="en-US" sz="2000" dirty="0">
                <a:solidFill>
                  <a:srgbClr val="0070C0"/>
                </a:solidFill>
              </a:rPr>
              <a:t> and </a:t>
            </a:r>
            <a:r>
              <a:rPr lang="en-US" sz="2000" dirty="0">
                <a:solidFill>
                  <a:srgbClr val="FF0000"/>
                </a:solidFill>
              </a:rPr>
              <a:t>preferred</a:t>
            </a:r>
            <a:r>
              <a:rPr lang="en-US" sz="2000" dirty="0">
                <a:solidFill>
                  <a:srgbClr val="0070C0"/>
                </a:solidFill>
              </a:rPr>
              <a:t> transpiler for </a:t>
            </a:r>
            <a:r>
              <a:rPr lang="en-US" sz="2000" dirty="0" smtClean="0">
                <a:solidFill>
                  <a:srgbClr val="FF0000"/>
                </a:solidFill>
              </a:rPr>
              <a:t>Angular</a:t>
            </a:r>
            <a:r>
              <a:rPr lang="en-US" sz="2000" dirty="0" smtClean="0"/>
              <a:t>. </a:t>
            </a:r>
          </a:p>
          <a:p>
            <a:pPr marL="687388" indent="0">
              <a:buNone/>
            </a:pPr>
            <a:r>
              <a:rPr lang="en-US" sz="2000" dirty="0" smtClean="0"/>
              <a:t>The </a:t>
            </a:r>
            <a:r>
              <a:rPr lang="en-US" sz="2000" dirty="0">
                <a:solidFill>
                  <a:srgbClr val="FF0000"/>
                </a:solidFill>
              </a:rPr>
              <a:t>Angular team</a:t>
            </a:r>
            <a:r>
              <a:rPr lang="en-US" sz="2000" dirty="0"/>
              <a:t> collaborated with the </a:t>
            </a:r>
            <a:r>
              <a:rPr lang="en-US" sz="2000" dirty="0">
                <a:solidFill>
                  <a:srgbClr val="FF0000"/>
                </a:solidFill>
              </a:rPr>
              <a:t>Typescript team</a:t>
            </a:r>
            <a:r>
              <a:rPr lang="en-US" sz="2000" dirty="0"/>
              <a:t> and they have worked together to build </a:t>
            </a:r>
            <a:r>
              <a:rPr lang="en-US" sz="2000" dirty="0">
                <a:solidFill>
                  <a:srgbClr val="FF0000"/>
                </a:solidFill>
              </a:rPr>
              <a:t>Angular 2</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24</a:t>
            </a:fld>
            <a:endParaRPr lang="en-US"/>
          </a:p>
        </p:txBody>
      </p:sp>
    </p:spTree>
    <p:extLst>
      <p:ext uri="{BB962C8B-B14F-4D97-AF65-F5344CB8AC3E}">
        <p14:creationId xmlns:p14="http://schemas.microsoft.com/office/powerpoint/2010/main" val="22991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What happened to Angular 3?</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After the release of </a:t>
            </a:r>
            <a:r>
              <a:rPr lang="en-US" sz="2000" dirty="0">
                <a:solidFill>
                  <a:srgbClr val="FF0000"/>
                </a:solidFill>
              </a:rPr>
              <a:t>Angular 2</a:t>
            </a:r>
            <a:r>
              <a:rPr lang="en-US" sz="2000" dirty="0"/>
              <a:t>, the team decided to go with </a:t>
            </a:r>
            <a:r>
              <a:rPr lang="en-US" sz="2000" dirty="0">
                <a:solidFill>
                  <a:srgbClr val="FF0000"/>
                </a:solidFill>
              </a:rPr>
              <a:t>semantic </a:t>
            </a:r>
            <a:r>
              <a:rPr lang="en-US" sz="2000" dirty="0" smtClean="0">
                <a:solidFill>
                  <a:srgbClr val="FF0000"/>
                </a:solidFill>
              </a:rPr>
              <a:t>versioning</a:t>
            </a:r>
            <a:r>
              <a:rPr lang="en-US" sz="2000" dirty="0" smtClean="0"/>
              <a:t>.</a:t>
            </a:r>
          </a:p>
          <a:p>
            <a:pPr marL="457200">
              <a:buFont typeface="Wingdings" panose="05000000000000000000" pitchFamily="2" charset="2"/>
              <a:buChar char="§"/>
            </a:pPr>
            <a:r>
              <a:rPr lang="en-US" sz="2000" dirty="0" smtClean="0"/>
              <a:t>Semantic </a:t>
            </a:r>
            <a:r>
              <a:rPr lang="en-US" sz="2000" dirty="0"/>
              <a:t>versioning follows three number versioning, </a:t>
            </a:r>
            <a:r>
              <a:rPr lang="en-US" sz="2000" dirty="0" smtClean="0"/>
              <a:t>representing</a:t>
            </a:r>
          </a:p>
          <a:p>
            <a:pPr marL="687388" lvl="1" indent="-225425">
              <a:buFont typeface="Wingdings" panose="05000000000000000000" pitchFamily="2" charset="2"/>
              <a:buChar char="ü"/>
            </a:pPr>
            <a:r>
              <a:rPr lang="en-US" dirty="0" smtClean="0">
                <a:solidFill>
                  <a:srgbClr val="0070C0"/>
                </a:solidFill>
              </a:rPr>
              <a:t>Major</a:t>
            </a:r>
          </a:p>
          <a:p>
            <a:pPr marL="687388" lvl="1" indent="-225425">
              <a:buFont typeface="Wingdings" panose="05000000000000000000" pitchFamily="2" charset="2"/>
              <a:buChar char="ü"/>
            </a:pPr>
            <a:r>
              <a:rPr lang="en-US" dirty="0" smtClean="0">
                <a:solidFill>
                  <a:srgbClr val="0070C0"/>
                </a:solidFill>
              </a:rPr>
              <a:t>Minor</a:t>
            </a:r>
          </a:p>
          <a:p>
            <a:pPr marL="687388" lvl="1" indent="-225425">
              <a:buFont typeface="Wingdings" panose="05000000000000000000" pitchFamily="2" charset="2"/>
              <a:buChar char="ü"/>
            </a:pPr>
            <a:r>
              <a:rPr lang="en-US" dirty="0" smtClean="0">
                <a:solidFill>
                  <a:srgbClr val="0070C0"/>
                </a:solidFill>
              </a:rPr>
              <a:t>Patch</a:t>
            </a:r>
            <a:endParaRPr lang="en-US" dirty="0" smtClean="0"/>
          </a:p>
          <a:p>
            <a:pPr marL="457200">
              <a:buFont typeface="Wingdings" panose="05000000000000000000" pitchFamily="2" charset="2"/>
              <a:buChar char="§"/>
            </a:pPr>
            <a:r>
              <a:rPr lang="en-US" sz="2000" dirty="0" smtClean="0">
                <a:solidFill>
                  <a:srgbClr val="FF0000"/>
                </a:solidFill>
              </a:rPr>
              <a:t>Patch</a:t>
            </a:r>
            <a:r>
              <a:rPr lang="en-US" sz="2000" dirty="0" smtClean="0"/>
              <a:t> </a:t>
            </a:r>
            <a:r>
              <a:rPr lang="en-US" sz="2000" dirty="0"/>
              <a:t>version is the </a:t>
            </a:r>
            <a:r>
              <a:rPr lang="en-US" sz="2000" dirty="0">
                <a:solidFill>
                  <a:srgbClr val="FF0000"/>
                </a:solidFill>
              </a:rPr>
              <a:t>last</a:t>
            </a:r>
            <a:r>
              <a:rPr lang="en-US" sz="2000" dirty="0"/>
              <a:t> </a:t>
            </a:r>
            <a:r>
              <a:rPr lang="en-US" sz="2000" dirty="0">
                <a:solidFill>
                  <a:srgbClr val="FF0000"/>
                </a:solidFill>
              </a:rPr>
              <a:t>number</a:t>
            </a:r>
            <a:r>
              <a:rPr lang="en-US" sz="2000" dirty="0"/>
              <a:t> in the version that will be incremented for every patch release, usually </a:t>
            </a:r>
            <a:r>
              <a:rPr lang="en-US" sz="2000" dirty="0">
                <a:solidFill>
                  <a:srgbClr val="FF0000"/>
                </a:solidFill>
              </a:rPr>
              <a:t>bug </a:t>
            </a:r>
            <a:r>
              <a:rPr lang="en-US" sz="2000" dirty="0" smtClean="0">
                <a:solidFill>
                  <a:srgbClr val="FF0000"/>
                </a:solidFill>
              </a:rPr>
              <a:t>fixes</a:t>
            </a:r>
            <a:r>
              <a:rPr lang="en-US" sz="2000" dirty="0" smtClean="0"/>
              <a:t>.</a:t>
            </a:r>
          </a:p>
          <a:p>
            <a:pPr marL="457200">
              <a:buFont typeface="Wingdings" panose="05000000000000000000" pitchFamily="2" charset="2"/>
              <a:buChar char="§"/>
            </a:pPr>
            <a:r>
              <a:rPr lang="en-US" sz="2000" dirty="0" smtClean="0">
                <a:solidFill>
                  <a:srgbClr val="FF0000"/>
                </a:solidFill>
              </a:rPr>
              <a:t>Minor</a:t>
            </a:r>
            <a:r>
              <a:rPr lang="en-US" sz="2000" dirty="0" smtClean="0"/>
              <a:t> </a:t>
            </a:r>
            <a:r>
              <a:rPr lang="en-US" sz="2000" dirty="0"/>
              <a:t>version is the </a:t>
            </a:r>
            <a:r>
              <a:rPr lang="en-US" sz="2000" dirty="0">
                <a:solidFill>
                  <a:srgbClr val="FF0000"/>
                </a:solidFill>
              </a:rPr>
              <a:t>middle</a:t>
            </a:r>
            <a:r>
              <a:rPr lang="en-US" sz="2000" dirty="0"/>
              <a:t> </a:t>
            </a:r>
            <a:r>
              <a:rPr lang="en-US" sz="2000" dirty="0">
                <a:solidFill>
                  <a:srgbClr val="FF0000"/>
                </a:solidFill>
              </a:rPr>
              <a:t>number</a:t>
            </a:r>
            <a:r>
              <a:rPr lang="en-US" sz="2000" dirty="0"/>
              <a:t> in the version that deals with the release of </a:t>
            </a:r>
            <a:r>
              <a:rPr lang="en-US" sz="2000" dirty="0">
                <a:solidFill>
                  <a:srgbClr val="FF0000"/>
                </a:solidFill>
              </a:rPr>
              <a:t>new features</a:t>
            </a:r>
            <a:r>
              <a:rPr lang="en-US" sz="2000" dirty="0"/>
              <a:t> or </a:t>
            </a:r>
            <a:r>
              <a:rPr lang="en-US" sz="2000" dirty="0" smtClean="0">
                <a:solidFill>
                  <a:srgbClr val="FF0000"/>
                </a:solidFill>
              </a:rPr>
              <a:t>enhancements</a:t>
            </a:r>
            <a:r>
              <a:rPr lang="en-US" sz="2000" dirty="0" smtClean="0"/>
              <a:t>.</a:t>
            </a:r>
          </a:p>
          <a:p>
            <a:pPr marL="457200">
              <a:buFont typeface="Wingdings" panose="05000000000000000000" pitchFamily="2" charset="2"/>
              <a:buChar char="§"/>
            </a:pPr>
            <a:r>
              <a:rPr lang="en-US" sz="2000" dirty="0" smtClean="0"/>
              <a:t>Finally</a:t>
            </a:r>
            <a:r>
              <a:rPr lang="en-US" sz="2000" dirty="0"/>
              <a:t>, the </a:t>
            </a:r>
            <a:r>
              <a:rPr lang="en-US" sz="2000" dirty="0">
                <a:solidFill>
                  <a:srgbClr val="FF0000"/>
                </a:solidFill>
              </a:rPr>
              <a:t>major</a:t>
            </a:r>
            <a:r>
              <a:rPr lang="en-US" sz="2000" dirty="0"/>
              <a:t> version is the </a:t>
            </a:r>
            <a:r>
              <a:rPr lang="en-US" sz="2000" dirty="0">
                <a:solidFill>
                  <a:srgbClr val="FF0000"/>
                </a:solidFill>
              </a:rPr>
              <a:t>first number</a:t>
            </a:r>
            <a:r>
              <a:rPr lang="en-US" sz="2000" dirty="0"/>
              <a:t> in the version that is incremented for the </a:t>
            </a:r>
            <a:r>
              <a:rPr lang="en-US" sz="2000" dirty="0">
                <a:solidFill>
                  <a:srgbClr val="FF0000"/>
                </a:solidFill>
              </a:rPr>
              <a:t>release</a:t>
            </a:r>
            <a:r>
              <a:rPr lang="en-US" sz="2000" dirty="0"/>
              <a:t> with </a:t>
            </a:r>
            <a:r>
              <a:rPr lang="en-US" sz="2000" dirty="0">
                <a:solidFill>
                  <a:srgbClr val="FF0000"/>
                </a:solidFill>
              </a:rPr>
              <a:t>breaking </a:t>
            </a:r>
            <a:r>
              <a:rPr lang="en-US" sz="2000" dirty="0" smtClean="0">
                <a:solidFill>
                  <a:srgbClr val="FF0000"/>
                </a:solidFill>
              </a:rPr>
              <a:t>changes</a:t>
            </a:r>
            <a:r>
              <a:rPr lang="en-US" sz="2000" dirty="0" smtClean="0"/>
              <a:t>.</a:t>
            </a:r>
          </a:p>
          <a:p>
            <a:pPr marL="457200">
              <a:buFont typeface="Wingdings" panose="05000000000000000000" pitchFamily="2" charset="2"/>
              <a:buChar char="§"/>
            </a:pPr>
            <a:r>
              <a:rPr lang="en-US" sz="2000" dirty="0" smtClean="0"/>
              <a:t>Angular </a:t>
            </a:r>
            <a:r>
              <a:rPr lang="en-US" sz="2000" dirty="0"/>
              <a:t>team switched to use </a:t>
            </a:r>
            <a:r>
              <a:rPr lang="en-US" sz="2000" dirty="0">
                <a:solidFill>
                  <a:srgbClr val="FF0000"/>
                </a:solidFill>
              </a:rPr>
              <a:t>TypeScript 2.2</a:t>
            </a:r>
            <a:r>
              <a:rPr lang="en-US" sz="2000" dirty="0"/>
              <a:t> from </a:t>
            </a:r>
            <a:r>
              <a:rPr lang="en-US" sz="2000" dirty="0">
                <a:solidFill>
                  <a:srgbClr val="FF0000"/>
                </a:solidFill>
              </a:rPr>
              <a:t>TypeScript 1.8</a:t>
            </a:r>
            <a:r>
              <a:rPr lang="en-US" sz="2000" dirty="0"/>
              <a:t> that is used in </a:t>
            </a:r>
            <a:r>
              <a:rPr lang="en-US" sz="2000" dirty="0">
                <a:solidFill>
                  <a:srgbClr val="FF0000"/>
                </a:solidFill>
              </a:rPr>
              <a:t>Angular </a:t>
            </a:r>
            <a:r>
              <a:rPr lang="en-US" sz="2000" dirty="0" smtClean="0">
                <a:solidFill>
                  <a:srgbClr val="FF0000"/>
                </a:solidFill>
              </a:rPr>
              <a:t>2</a:t>
            </a:r>
            <a:r>
              <a:rPr lang="en-US" sz="2000" dirty="0" smtClean="0"/>
              <a:t>.</a:t>
            </a:r>
          </a:p>
          <a:p>
            <a:pPr marL="687388" lvl="1" indent="-225425">
              <a:buFont typeface="Wingdings" panose="05000000000000000000" pitchFamily="2" charset="2"/>
              <a:buChar char="ü"/>
            </a:pPr>
            <a:r>
              <a:rPr lang="en-US" dirty="0" smtClean="0"/>
              <a:t>This </a:t>
            </a:r>
            <a:r>
              <a:rPr lang="en-US" dirty="0"/>
              <a:t>introduces some breaking change that obviously leads to </a:t>
            </a:r>
            <a:r>
              <a:rPr lang="en-US" dirty="0">
                <a:solidFill>
                  <a:srgbClr val="FF0000"/>
                </a:solidFill>
              </a:rPr>
              <a:t>increment</a:t>
            </a:r>
            <a:r>
              <a:rPr lang="en-US" dirty="0"/>
              <a:t> the </a:t>
            </a:r>
            <a:r>
              <a:rPr lang="en-US" dirty="0">
                <a:solidFill>
                  <a:srgbClr val="FF0000"/>
                </a:solidFill>
              </a:rPr>
              <a:t>major version</a:t>
            </a:r>
            <a:r>
              <a:rPr lang="en-US" dirty="0"/>
              <a:t> </a:t>
            </a:r>
            <a:r>
              <a:rPr lang="en-US" dirty="0" smtClean="0"/>
              <a:t>number.</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25</a:t>
            </a:fld>
            <a:endParaRPr lang="en-US"/>
          </a:p>
        </p:txBody>
      </p:sp>
    </p:spTree>
    <p:extLst>
      <p:ext uri="{BB962C8B-B14F-4D97-AF65-F5344CB8AC3E}">
        <p14:creationId xmlns:p14="http://schemas.microsoft.com/office/powerpoint/2010/main" val="74953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What happened to Angular 3?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Also</a:t>
            </a:r>
            <a:r>
              <a:rPr lang="en-US" sz="2000" dirty="0"/>
              <a:t>, the current version of </a:t>
            </a:r>
            <a:r>
              <a:rPr lang="en-US" sz="2000" dirty="0">
                <a:solidFill>
                  <a:srgbClr val="FF0000"/>
                </a:solidFill>
              </a:rPr>
              <a:t>router module </a:t>
            </a:r>
            <a:r>
              <a:rPr lang="en-US" sz="2000" dirty="0">
                <a:solidFill>
                  <a:srgbClr val="0070C0"/>
                </a:solidFill>
              </a:rPr>
              <a:t>is </a:t>
            </a:r>
            <a:r>
              <a:rPr lang="en-US" sz="2000" dirty="0">
                <a:solidFill>
                  <a:srgbClr val="FF0000"/>
                </a:solidFill>
              </a:rPr>
              <a:t>3.3.0</a:t>
            </a:r>
            <a:r>
              <a:rPr lang="en-US" sz="2000" dirty="0"/>
              <a:t>, which is </a:t>
            </a:r>
            <a:r>
              <a:rPr lang="en-US" sz="2000" dirty="0">
                <a:solidFill>
                  <a:srgbClr val="FF0000"/>
                </a:solidFill>
              </a:rPr>
              <a:t>not</a:t>
            </a:r>
            <a:r>
              <a:rPr lang="en-US" sz="2000" dirty="0">
                <a:solidFill>
                  <a:srgbClr val="0070C0"/>
                </a:solidFill>
              </a:rPr>
              <a:t> in </a:t>
            </a:r>
            <a:r>
              <a:rPr lang="en-US" sz="2000" dirty="0">
                <a:solidFill>
                  <a:srgbClr val="FF0000"/>
                </a:solidFill>
              </a:rPr>
              <a:t>alignment</a:t>
            </a:r>
            <a:r>
              <a:rPr lang="en-US" sz="2000" dirty="0"/>
              <a:t> with the </a:t>
            </a:r>
            <a:r>
              <a:rPr lang="en-US" sz="2000" dirty="0">
                <a:solidFill>
                  <a:srgbClr val="FF0000"/>
                </a:solidFill>
              </a:rPr>
              <a:t>other modules</a:t>
            </a:r>
            <a:r>
              <a:rPr lang="en-US" sz="2000" dirty="0"/>
              <a:t> of Angular that are still in </a:t>
            </a:r>
            <a:r>
              <a:rPr lang="en-US" sz="2000" dirty="0" smtClean="0">
                <a:solidFill>
                  <a:srgbClr val="FF0000"/>
                </a:solidFill>
              </a:rPr>
              <a:t>2.3.0</a:t>
            </a:r>
            <a:r>
              <a:rPr lang="en-US" sz="2000" dirty="0" smtClean="0"/>
              <a:t>.</a:t>
            </a:r>
          </a:p>
          <a:p>
            <a:pPr marL="457200">
              <a:buFont typeface="Wingdings" panose="05000000000000000000" pitchFamily="2" charset="2"/>
              <a:buChar char="§"/>
            </a:pPr>
            <a:r>
              <a:rPr lang="en-US" sz="2000" dirty="0" smtClean="0"/>
              <a:t>So, in order to keep all the </a:t>
            </a:r>
            <a:r>
              <a:rPr lang="en-US" sz="2000" dirty="0" smtClean="0">
                <a:solidFill>
                  <a:srgbClr val="FF0000"/>
                </a:solidFill>
              </a:rPr>
              <a:t>module versions</a:t>
            </a:r>
            <a:r>
              <a:rPr lang="en-US" sz="2000" dirty="0" smtClean="0">
                <a:solidFill>
                  <a:srgbClr val="0070C0"/>
                </a:solidFill>
              </a:rPr>
              <a:t> in </a:t>
            </a:r>
            <a:r>
              <a:rPr lang="en-US" sz="2000" dirty="0" smtClean="0">
                <a:solidFill>
                  <a:srgbClr val="FF0000"/>
                </a:solidFill>
              </a:rPr>
              <a:t>sync</a:t>
            </a:r>
            <a:r>
              <a:rPr lang="en-US" sz="2000" dirty="0" smtClean="0"/>
              <a:t> and follow semantic versioning, the Angular team decided to go with </a:t>
            </a:r>
            <a:r>
              <a:rPr lang="en-US" sz="2000" dirty="0" smtClean="0">
                <a:solidFill>
                  <a:srgbClr val="FF0000"/>
                </a:solidFill>
              </a:rPr>
              <a:t>Angular</a:t>
            </a:r>
            <a:r>
              <a:rPr lang="en-US" sz="2000" dirty="0" smtClean="0"/>
              <a:t> </a:t>
            </a:r>
            <a:r>
              <a:rPr lang="en-US" sz="2000" dirty="0" smtClean="0">
                <a:solidFill>
                  <a:srgbClr val="0070C0"/>
                </a:solidFill>
              </a:rPr>
              <a:t>instead of</a:t>
            </a:r>
            <a:r>
              <a:rPr lang="en-US" sz="2000" dirty="0" smtClean="0"/>
              <a:t> </a:t>
            </a:r>
            <a:r>
              <a:rPr lang="en-US" sz="2000" dirty="0" smtClean="0">
                <a:solidFill>
                  <a:srgbClr val="FF0000"/>
                </a:solidFill>
              </a:rPr>
              <a:t>Angular 3</a:t>
            </a:r>
            <a:r>
              <a:rPr lang="en-US" sz="2000" dirty="0" smtClean="0"/>
              <a:t> for their next major release.</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26</a:t>
            </a:fld>
            <a:endParaRPr lang="en-US"/>
          </a:p>
        </p:txBody>
      </p:sp>
    </p:spTree>
    <p:extLst>
      <p:ext uri="{BB962C8B-B14F-4D97-AF65-F5344CB8AC3E}">
        <p14:creationId xmlns:p14="http://schemas.microsoft.com/office/powerpoint/2010/main" val="18567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What’s new in Angular?</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following are the new features in </a:t>
            </a:r>
            <a:r>
              <a:rPr lang="en-US" sz="2000" dirty="0" smtClean="0"/>
              <a:t>Angular:</a:t>
            </a:r>
          </a:p>
          <a:p>
            <a:pPr marL="457200">
              <a:buFont typeface="Wingdings" panose="05000000000000000000" pitchFamily="2" charset="2"/>
              <a:buChar char="§"/>
            </a:pPr>
            <a:r>
              <a:rPr lang="en-US" sz="2000" dirty="0" smtClean="0">
                <a:solidFill>
                  <a:srgbClr val="FF0000"/>
                </a:solidFill>
              </a:rPr>
              <a:t>TyepScript </a:t>
            </a:r>
            <a:r>
              <a:rPr lang="en-US" sz="2000" dirty="0">
                <a:solidFill>
                  <a:srgbClr val="FF0000"/>
                </a:solidFill>
              </a:rPr>
              <a:t>2.1+</a:t>
            </a:r>
            <a:r>
              <a:rPr lang="en-US" sz="2000" dirty="0"/>
              <a:t> is the required scripting language for </a:t>
            </a:r>
            <a:r>
              <a:rPr lang="en-US" sz="2000" dirty="0" smtClean="0"/>
              <a:t>Angular.</a:t>
            </a:r>
          </a:p>
          <a:p>
            <a:pPr marL="457200">
              <a:buFont typeface="Wingdings" panose="05000000000000000000" pitchFamily="2" charset="2"/>
              <a:buChar char="§"/>
            </a:pPr>
            <a:r>
              <a:rPr lang="en-US" sz="2000" dirty="0" smtClean="0">
                <a:solidFill>
                  <a:srgbClr val="FF0000"/>
                </a:solidFill>
              </a:rPr>
              <a:t>Ahead </a:t>
            </a:r>
            <a:r>
              <a:rPr lang="en-US" sz="2000" dirty="0">
                <a:solidFill>
                  <a:srgbClr val="FF0000"/>
                </a:solidFill>
              </a:rPr>
              <a:t>of Time</a:t>
            </a:r>
            <a:r>
              <a:rPr lang="en-US" sz="2000" dirty="0"/>
              <a:t> </a:t>
            </a:r>
            <a:r>
              <a:rPr lang="en-US" sz="2000" dirty="0">
                <a:solidFill>
                  <a:srgbClr val="0070C0"/>
                </a:solidFill>
              </a:rPr>
              <a:t>compilation mode</a:t>
            </a:r>
            <a:r>
              <a:rPr lang="en-US" sz="2000" dirty="0"/>
              <a:t> enables Angular to compile the templates and generates JavaScript code during the build </a:t>
            </a:r>
            <a:r>
              <a:rPr lang="en-US" sz="2000" dirty="0" smtClean="0"/>
              <a:t>process.</a:t>
            </a:r>
          </a:p>
          <a:p>
            <a:pPr marL="457200" indent="0">
              <a:buNone/>
            </a:pPr>
            <a:r>
              <a:rPr lang="en-US" sz="2000" dirty="0" smtClean="0"/>
              <a:t>This </a:t>
            </a:r>
            <a:r>
              <a:rPr lang="en-US" sz="2000" dirty="0"/>
              <a:t>helps us identify the </a:t>
            </a:r>
            <a:r>
              <a:rPr lang="en-US" sz="2000" dirty="0">
                <a:solidFill>
                  <a:srgbClr val="FF0000"/>
                </a:solidFill>
              </a:rPr>
              <a:t>errors in templates</a:t>
            </a:r>
            <a:r>
              <a:rPr lang="en-US" sz="2000" dirty="0"/>
              <a:t> during the </a:t>
            </a:r>
            <a:r>
              <a:rPr lang="en-US" sz="2000" dirty="0">
                <a:solidFill>
                  <a:srgbClr val="FF0000"/>
                </a:solidFill>
              </a:rPr>
              <a:t>build-time</a:t>
            </a:r>
            <a:r>
              <a:rPr lang="en-US" sz="2000" dirty="0"/>
              <a:t> rather than at </a:t>
            </a:r>
            <a:r>
              <a:rPr lang="en-US" sz="2000" dirty="0" smtClean="0">
                <a:solidFill>
                  <a:srgbClr val="FF0000"/>
                </a:solidFill>
              </a:rPr>
              <a:t>runtime</a:t>
            </a:r>
            <a:r>
              <a:rPr lang="en-US" sz="2000" dirty="0" smtClean="0"/>
              <a:t>.</a:t>
            </a:r>
          </a:p>
          <a:p>
            <a:pPr marL="457200">
              <a:buFont typeface="Wingdings" panose="05000000000000000000" pitchFamily="2" charset="2"/>
              <a:buChar char="§"/>
            </a:pPr>
            <a:r>
              <a:rPr lang="en-US" sz="2000" dirty="0" smtClean="0">
                <a:solidFill>
                  <a:srgbClr val="FF0000"/>
                </a:solidFill>
              </a:rPr>
              <a:t>Angular </a:t>
            </a:r>
            <a:r>
              <a:rPr lang="en-US" sz="2000" dirty="0">
                <a:solidFill>
                  <a:srgbClr val="FF0000"/>
                </a:solidFill>
              </a:rPr>
              <a:t>animation</a:t>
            </a:r>
            <a:r>
              <a:rPr lang="en-US" sz="2000" dirty="0"/>
              <a:t> has its own package, and it means that you don't need to ship animation packages to the projects that don't need </a:t>
            </a:r>
            <a:r>
              <a:rPr lang="en-US" sz="2000" dirty="0" smtClean="0"/>
              <a:t>animation.</a:t>
            </a:r>
          </a:p>
          <a:p>
            <a:pPr marL="457200">
              <a:buFont typeface="Wingdings" panose="05000000000000000000" pitchFamily="2" charset="2"/>
              <a:buChar char="§"/>
            </a:pPr>
            <a:r>
              <a:rPr lang="en-US" sz="2000" dirty="0" smtClean="0">
                <a:solidFill>
                  <a:srgbClr val="FF0000"/>
                </a:solidFill>
              </a:rPr>
              <a:t>Template </a:t>
            </a:r>
            <a:r>
              <a:rPr lang="en-US" sz="2000" dirty="0">
                <a:solidFill>
                  <a:srgbClr val="FF0000"/>
                </a:solidFill>
              </a:rPr>
              <a:t>tag </a:t>
            </a:r>
            <a:r>
              <a:rPr lang="en-US" sz="2000" dirty="0">
                <a:solidFill>
                  <a:srgbClr val="0070C0"/>
                </a:solidFill>
              </a:rPr>
              <a:t>is now</a:t>
            </a:r>
            <a:r>
              <a:rPr lang="en-US" sz="2000" dirty="0">
                <a:solidFill>
                  <a:srgbClr val="FF0000"/>
                </a:solidFill>
              </a:rPr>
              <a:t> deprecated </a:t>
            </a:r>
            <a:r>
              <a:rPr lang="en-US" sz="2000" dirty="0"/>
              <a:t>as it leads to confusion with the </a:t>
            </a:r>
            <a:r>
              <a:rPr lang="en-US" sz="2000" dirty="0">
                <a:solidFill>
                  <a:srgbClr val="FF0000"/>
                </a:solidFill>
              </a:rPr>
              <a:t>template HTML tag</a:t>
            </a:r>
            <a:r>
              <a:rPr lang="en-US" sz="2000" dirty="0"/>
              <a:t> that is used in </a:t>
            </a:r>
            <a:r>
              <a:rPr lang="en-US" sz="2000" dirty="0">
                <a:solidFill>
                  <a:srgbClr val="FF0000"/>
                </a:solidFill>
              </a:rPr>
              <a:t>web </a:t>
            </a:r>
            <a:r>
              <a:rPr lang="en-US" sz="2000" dirty="0" smtClean="0">
                <a:solidFill>
                  <a:srgbClr val="FF0000"/>
                </a:solidFill>
              </a:rPr>
              <a:t>components</a:t>
            </a:r>
            <a:r>
              <a:rPr lang="en-US" sz="2000" dirty="0" smtClean="0"/>
              <a:t>.</a:t>
            </a:r>
          </a:p>
          <a:p>
            <a:pPr marL="461963" indent="0">
              <a:buNone/>
            </a:pPr>
            <a:r>
              <a:rPr lang="en-US" sz="2000" dirty="0" smtClean="0"/>
              <a:t>So</a:t>
            </a:r>
            <a:r>
              <a:rPr lang="en-US" sz="2000" dirty="0"/>
              <a:t>, </a:t>
            </a:r>
            <a:r>
              <a:rPr lang="en-US" sz="2000" dirty="0">
                <a:solidFill>
                  <a:srgbClr val="FF0000"/>
                </a:solidFill>
              </a:rPr>
              <a:t>ng-template</a:t>
            </a:r>
            <a:r>
              <a:rPr lang="en-US" sz="2000" dirty="0"/>
              <a:t> is introduced for </a:t>
            </a:r>
            <a:r>
              <a:rPr lang="en-US" sz="2000" dirty="0">
                <a:solidFill>
                  <a:srgbClr val="FF0000"/>
                </a:solidFill>
              </a:rPr>
              <a:t>templates</a:t>
            </a:r>
            <a:r>
              <a:rPr lang="en-US" sz="2000" dirty="0"/>
              <a:t> in </a:t>
            </a:r>
            <a:r>
              <a:rPr lang="en-US" sz="2000" dirty="0">
                <a:solidFill>
                  <a:srgbClr val="FF0000"/>
                </a:solidFill>
              </a:rPr>
              <a:t>Angular</a:t>
            </a:r>
            <a:r>
              <a:rPr lang="en-US" sz="2000" dirty="0"/>
              <a:t>. </a:t>
            </a:r>
          </a:p>
          <a:p>
            <a:pPr marL="457200">
              <a:buFont typeface="Wingdings" panose="05000000000000000000" pitchFamily="2" charset="2"/>
              <a:buChar char="§"/>
            </a:pPr>
            <a:r>
              <a:rPr lang="en-US" sz="2000" dirty="0" smtClean="0"/>
              <a:t>Apart </a:t>
            </a:r>
            <a:r>
              <a:rPr lang="en-US" sz="2000" dirty="0"/>
              <a:t>from these, other new features have been introduced in </a:t>
            </a:r>
            <a:r>
              <a:rPr lang="en-US" sz="2000" dirty="0">
                <a:solidFill>
                  <a:srgbClr val="FF0000"/>
                </a:solidFill>
              </a:rPr>
              <a:t>code level</a:t>
            </a:r>
            <a:r>
              <a:rPr lang="en-US" sz="2000" dirty="0"/>
              <a: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27</a:t>
            </a:fld>
            <a:endParaRPr lang="en-US"/>
          </a:p>
        </p:txBody>
      </p:sp>
    </p:spTree>
    <p:extLst>
      <p:ext uri="{BB962C8B-B14F-4D97-AF65-F5344CB8AC3E}">
        <p14:creationId xmlns:p14="http://schemas.microsoft.com/office/powerpoint/2010/main" val="41139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Angular for .NET developers?</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FF0000"/>
                </a:solidFill>
              </a:rPr>
              <a:t>complexity</a:t>
            </a:r>
            <a:r>
              <a:rPr lang="en-US" sz="2000" dirty="0"/>
              <a:t> of writing </a:t>
            </a:r>
            <a:r>
              <a:rPr lang="en-US" sz="2000" dirty="0">
                <a:solidFill>
                  <a:srgbClr val="FF0000"/>
                </a:solidFill>
              </a:rPr>
              <a:t>client-side</a:t>
            </a:r>
            <a:r>
              <a:rPr lang="en-US" sz="2000" dirty="0"/>
              <a:t> </a:t>
            </a:r>
            <a:r>
              <a:rPr lang="en-US" sz="2000" dirty="0">
                <a:solidFill>
                  <a:srgbClr val="0070C0"/>
                </a:solidFill>
              </a:rPr>
              <a:t>code</a:t>
            </a:r>
            <a:r>
              <a:rPr lang="en-US" sz="2000" dirty="0"/>
              <a:t> using </a:t>
            </a:r>
            <a:r>
              <a:rPr lang="en-US" sz="2000" dirty="0">
                <a:solidFill>
                  <a:srgbClr val="FF0000"/>
                </a:solidFill>
              </a:rPr>
              <a:t>JavaScript</a:t>
            </a:r>
            <a:r>
              <a:rPr lang="en-US" sz="2000" dirty="0"/>
              <a:t> in </a:t>
            </a:r>
            <a:r>
              <a:rPr lang="en-US" sz="2000" dirty="0">
                <a:solidFill>
                  <a:srgbClr val="FF0000"/>
                </a:solidFill>
              </a:rPr>
              <a:t>.NET</a:t>
            </a:r>
            <a:r>
              <a:rPr lang="en-US" sz="2000" dirty="0">
                <a:solidFill>
                  <a:srgbClr val="0070C0"/>
                </a:solidFill>
              </a:rPr>
              <a:t> web applications</a:t>
            </a:r>
            <a:r>
              <a:rPr lang="en-US" sz="2000" dirty="0"/>
              <a:t> kept increasing in scenarios such </a:t>
            </a:r>
            <a:r>
              <a:rPr lang="en-US" sz="2000" dirty="0" smtClean="0"/>
              <a:t>as</a:t>
            </a:r>
          </a:p>
          <a:p>
            <a:pPr lvl="2"/>
            <a:r>
              <a:rPr lang="en-US" dirty="0" smtClean="0">
                <a:solidFill>
                  <a:srgbClr val="0070C0"/>
                </a:solidFill>
              </a:rPr>
              <a:t>data-binding</a:t>
            </a:r>
          </a:p>
          <a:p>
            <a:pPr lvl="2"/>
            <a:r>
              <a:rPr lang="en-US" dirty="0" smtClean="0">
                <a:solidFill>
                  <a:srgbClr val="0070C0"/>
                </a:solidFill>
              </a:rPr>
              <a:t>server calls</a:t>
            </a:r>
          </a:p>
          <a:p>
            <a:pPr lvl="2"/>
            <a:r>
              <a:rPr lang="en-US" dirty="0" smtClean="0">
                <a:solidFill>
                  <a:srgbClr val="0070C0"/>
                </a:solidFill>
              </a:rPr>
              <a:t>validations</a:t>
            </a:r>
            <a:endParaRPr lang="en-US" dirty="0" smtClean="0"/>
          </a:p>
          <a:p>
            <a:pPr marL="457200">
              <a:buFont typeface="Wingdings" panose="05000000000000000000" pitchFamily="2" charset="2"/>
              <a:buChar char="§"/>
            </a:pPr>
            <a:r>
              <a:rPr lang="en-US" sz="2000" dirty="0" smtClean="0"/>
              <a:t>.</a:t>
            </a:r>
            <a:r>
              <a:rPr lang="en-US" sz="2000" dirty="0"/>
              <a:t>NET developers faced difficulties in writing </a:t>
            </a:r>
            <a:r>
              <a:rPr lang="en-US" sz="2000" dirty="0">
                <a:solidFill>
                  <a:srgbClr val="0070C0"/>
                </a:solidFill>
              </a:rPr>
              <a:t>client-side</a:t>
            </a:r>
            <a:r>
              <a:rPr lang="en-US" sz="2000" dirty="0">
                <a:solidFill>
                  <a:srgbClr val="FF0000"/>
                </a:solidFill>
              </a:rPr>
              <a:t> validations</a:t>
            </a:r>
            <a:r>
              <a:rPr lang="en-US" sz="2000" dirty="0"/>
              <a:t> using </a:t>
            </a:r>
            <a:r>
              <a:rPr lang="en-US" sz="2000" dirty="0" smtClean="0"/>
              <a:t>JavaScript.</a:t>
            </a:r>
          </a:p>
          <a:p>
            <a:pPr marL="687388" lvl="1" indent="-225425">
              <a:buFont typeface="Wingdings" panose="05000000000000000000" pitchFamily="2" charset="2"/>
              <a:buChar char="ü"/>
            </a:pPr>
            <a:r>
              <a:rPr lang="en-US" dirty="0" smtClean="0"/>
              <a:t>So</a:t>
            </a:r>
            <a:r>
              <a:rPr lang="en-US" dirty="0"/>
              <a:t>, they discovered and started using </a:t>
            </a:r>
            <a:r>
              <a:rPr lang="en-US" dirty="0">
                <a:solidFill>
                  <a:srgbClr val="FF0000"/>
                </a:solidFill>
              </a:rPr>
              <a:t>jQuery plugins</a:t>
            </a:r>
            <a:r>
              <a:rPr lang="en-US" dirty="0"/>
              <a:t> for </a:t>
            </a:r>
            <a:r>
              <a:rPr lang="en-US" dirty="0">
                <a:solidFill>
                  <a:srgbClr val="0070C0"/>
                </a:solidFill>
              </a:rPr>
              <a:t>validations</a:t>
            </a:r>
            <a:r>
              <a:rPr lang="en-US" dirty="0"/>
              <a:t> and mostly, just to change the views according to user </a:t>
            </a:r>
            <a:r>
              <a:rPr lang="en-US" dirty="0" smtClean="0"/>
              <a:t>actions.</a:t>
            </a:r>
          </a:p>
          <a:p>
            <a:pPr marL="687388" lvl="1" indent="-225425">
              <a:buFont typeface="Wingdings" panose="05000000000000000000" pitchFamily="2" charset="2"/>
              <a:buChar char="ü"/>
            </a:pPr>
            <a:r>
              <a:rPr lang="en-US" sz="2000" dirty="0" smtClean="0"/>
              <a:t>In </a:t>
            </a:r>
            <a:r>
              <a:rPr lang="en-US" sz="2000" dirty="0"/>
              <a:t>the later stages, .NET developers were looked after by </a:t>
            </a:r>
            <a:r>
              <a:rPr lang="en-US" sz="2000" dirty="0">
                <a:solidFill>
                  <a:srgbClr val="FF0000"/>
                </a:solidFill>
              </a:rPr>
              <a:t>JavaScript libraries</a:t>
            </a:r>
            <a:r>
              <a:rPr lang="en-US" sz="2000" dirty="0"/>
              <a:t> that ensure the structure of the code and provide good features to simplify the client-side </a:t>
            </a:r>
            <a:r>
              <a:rPr lang="en-US" sz="2000" dirty="0" smtClean="0"/>
              <a:t>code.</a:t>
            </a:r>
          </a:p>
          <a:p>
            <a:pPr marL="687388" lvl="1" indent="-225425">
              <a:buFont typeface="Wingdings" panose="05000000000000000000" pitchFamily="2" charset="2"/>
              <a:buChar char="ü"/>
            </a:pPr>
            <a:r>
              <a:rPr lang="en-US" sz="2000" dirty="0" smtClean="0"/>
              <a:t>Then</a:t>
            </a:r>
            <a:r>
              <a:rPr lang="en-US" sz="2000" dirty="0"/>
              <a:t>, they ended up using a few </a:t>
            </a:r>
            <a:r>
              <a:rPr lang="en-US" sz="2000" dirty="0">
                <a:solidFill>
                  <a:srgbClr val="FF0000"/>
                </a:solidFill>
              </a:rPr>
              <a:t>client-side MVC frameworks </a:t>
            </a:r>
            <a:r>
              <a:rPr lang="en-US" sz="2000" dirty="0"/>
              <a:t>in the </a:t>
            </a:r>
            <a:r>
              <a:rPr lang="en-US" sz="2000" dirty="0" smtClean="0"/>
              <a:t>market.</a:t>
            </a:r>
          </a:p>
          <a:p>
            <a:pPr marL="457200">
              <a:buFont typeface="Wingdings" panose="05000000000000000000" pitchFamily="2" charset="2"/>
              <a:buChar char="§"/>
            </a:pPr>
            <a:r>
              <a:rPr lang="en-US" sz="2000" dirty="0" smtClean="0"/>
              <a:t>However</a:t>
            </a:r>
            <a:r>
              <a:rPr lang="en-US" sz="2000" dirty="0"/>
              <a:t>, they only used the </a:t>
            </a:r>
            <a:r>
              <a:rPr lang="en-US" sz="2000" dirty="0">
                <a:solidFill>
                  <a:srgbClr val="FF0000"/>
                </a:solidFill>
              </a:rPr>
              <a:t>MVC frameworks</a:t>
            </a:r>
            <a:r>
              <a:rPr lang="en-US" sz="2000" dirty="0"/>
              <a:t> to </a:t>
            </a:r>
            <a:r>
              <a:rPr lang="en-US" sz="2000" dirty="0">
                <a:solidFill>
                  <a:srgbClr val="FF0000"/>
                </a:solidFill>
              </a:rPr>
              <a:t>communicate</a:t>
            </a:r>
            <a:r>
              <a:rPr lang="en-US" sz="2000" dirty="0"/>
              <a:t> with the </a:t>
            </a:r>
            <a:r>
              <a:rPr lang="en-US" sz="2000" dirty="0">
                <a:solidFill>
                  <a:srgbClr val="FF0000"/>
                </a:solidFill>
              </a:rPr>
              <a:t>server</a:t>
            </a:r>
            <a:r>
              <a:rPr lang="en-US" sz="2000" dirty="0"/>
              <a:t> and to </a:t>
            </a:r>
            <a:r>
              <a:rPr lang="en-US" sz="2000" dirty="0">
                <a:solidFill>
                  <a:srgbClr val="FF0000"/>
                </a:solidFill>
              </a:rPr>
              <a:t>update </a:t>
            </a:r>
            <a:r>
              <a:rPr lang="en-US" sz="2000" dirty="0" smtClean="0">
                <a:solidFill>
                  <a:srgbClr val="FF0000"/>
                </a:solidFill>
              </a:rPr>
              <a:t>views</a:t>
            </a:r>
            <a:r>
              <a:rPr lang="en-US" sz="2000" dirty="0" smtClean="0"/>
              <a:t>.</a:t>
            </a:r>
          </a:p>
          <a:p>
            <a:pPr marL="687388" lvl="1" indent="-225425">
              <a:buFont typeface="Wingdings" panose="05000000000000000000" pitchFamily="2" charset="2"/>
              <a:buChar char="ü"/>
            </a:pPr>
            <a:r>
              <a:rPr lang="en-US" dirty="0" smtClean="0"/>
              <a:t>The </a:t>
            </a:r>
            <a:r>
              <a:rPr lang="en-US" dirty="0"/>
              <a:t>trend of </a:t>
            </a:r>
            <a:r>
              <a:rPr lang="en-US" dirty="0">
                <a:solidFill>
                  <a:srgbClr val="FF0000"/>
                </a:solidFill>
              </a:rPr>
              <a:t>SPA</a:t>
            </a:r>
            <a:r>
              <a:rPr lang="en-US" dirty="0"/>
              <a:t> (Single Page Applications) came into picture in the web development </a:t>
            </a:r>
            <a:r>
              <a:rPr lang="en-US" dirty="0" smtClean="0"/>
              <a:t>scenario.</a:t>
            </a:r>
          </a:p>
          <a:p>
            <a:pPr marL="687388" lvl="1" indent="-225425">
              <a:buFont typeface="Wingdings" panose="05000000000000000000" pitchFamily="2" charset="2"/>
              <a:buChar char="ü"/>
            </a:pPr>
            <a:r>
              <a:rPr lang="en-US" sz="2000" dirty="0" smtClean="0"/>
              <a:t>These kinds of applications will be served with an </a:t>
            </a:r>
            <a:r>
              <a:rPr lang="en-US" sz="2000" dirty="0">
                <a:solidFill>
                  <a:srgbClr val="FF0000"/>
                </a:solidFill>
              </a:rPr>
              <a:t>initial page</a:t>
            </a:r>
            <a:r>
              <a:rPr lang="en-US" sz="2000" dirty="0" smtClean="0"/>
              <a:t>, possibly in a </a:t>
            </a:r>
            <a:r>
              <a:rPr lang="en-US" sz="2000" dirty="0" smtClean="0">
                <a:solidFill>
                  <a:srgbClr val="FF0000"/>
                </a:solidFill>
              </a:rPr>
              <a:t>layout view</a:t>
            </a:r>
            <a:r>
              <a:rPr lang="en-US" sz="2000" dirty="0" smtClean="0"/>
              <a:t> or </a:t>
            </a:r>
            <a:r>
              <a:rPr lang="en-US" sz="2000" dirty="0" smtClean="0">
                <a:solidFill>
                  <a:srgbClr val="FF0000"/>
                </a:solidFill>
              </a:rPr>
              <a:t>master view</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28</a:t>
            </a:fld>
            <a:endParaRPr lang="en-US"/>
          </a:p>
        </p:txBody>
      </p:sp>
    </p:spTree>
    <p:extLst>
      <p:ext uri="{BB962C8B-B14F-4D97-AF65-F5344CB8AC3E}">
        <p14:creationId xmlns:p14="http://schemas.microsoft.com/office/powerpoint/2010/main" val="237590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Angular for .NET developers</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dirty="0"/>
              <a:t>Then, the </a:t>
            </a:r>
            <a:r>
              <a:rPr lang="en-US" dirty="0">
                <a:solidFill>
                  <a:srgbClr val="FF0000"/>
                </a:solidFill>
              </a:rPr>
              <a:t>other views</a:t>
            </a:r>
            <a:r>
              <a:rPr lang="en-US" dirty="0"/>
              <a:t> will be </a:t>
            </a:r>
            <a:r>
              <a:rPr lang="en-US" dirty="0">
                <a:solidFill>
                  <a:srgbClr val="FF0000"/>
                </a:solidFill>
              </a:rPr>
              <a:t>loaded</a:t>
            </a:r>
            <a:r>
              <a:rPr lang="en-US" dirty="0"/>
              <a:t> onto the master view as and when </a:t>
            </a:r>
            <a:r>
              <a:rPr lang="en-US" dirty="0" smtClean="0">
                <a:solidFill>
                  <a:srgbClr val="FF0000"/>
                </a:solidFill>
              </a:rPr>
              <a:t>requested</a:t>
            </a:r>
            <a:r>
              <a:rPr lang="en-US" dirty="0" smtClean="0"/>
              <a:t>.</a:t>
            </a:r>
          </a:p>
          <a:p>
            <a:pPr marL="687388" indent="-225425">
              <a:buFont typeface="Wingdings" panose="05000000000000000000" pitchFamily="2" charset="2"/>
              <a:buChar char="ü"/>
            </a:pPr>
            <a:r>
              <a:rPr lang="en-US" dirty="0" smtClean="0"/>
              <a:t>This </a:t>
            </a:r>
            <a:r>
              <a:rPr lang="en-US" dirty="0"/>
              <a:t>scenario will be achieved by implementing </a:t>
            </a:r>
            <a:r>
              <a:rPr lang="en-US" dirty="0">
                <a:solidFill>
                  <a:srgbClr val="FF0000"/>
                </a:solidFill>
              </a:rPr>
              <a:t>client-side routing</a:t>
            </a:r>
            <a:r>
              <a:rPr lang="en-US" dirty="0"/>
              <a:t> so that the client will request a </a:t>
            </a:r>
            <a:r>
              <a:rPr lang="en-US" dirty="0">
                <a:solidFill>
                  <a:srgbClr val="FF0000"/>
                </a:solidFill>
              </a:rPr>
              <a:t>small part</a:t>
            </a:r>
            <a:r>
              <a:rPr lang="en-US" dirty="0"/>
              <a:t> of the view rather than the </a:t>
            </a:r>
            <a:r>
              <a:rPr lang="en-US" dirty="0">
                <a:solidFill>
                  <a:srgbClr val="FF0000"/>
                </a:solidFill>
              </a:rPr>
              <a:t>entire view</a:t>
            </a:r>
            <a:r>
              <a:rPr lang="en-US" dirty="0"/>
              <a:t> from the </a:t>
            </a:r>
            <a:r>
              <a:rPr lang="en-US" dirty="0" smtClean="0">
                <a:solidFill>
                  <a:srgbClr val="FF0000"/>
                </a:solidFill>
              </a:rPr>
              <a:t>server</a:t>
            </a:r>
            <a:r>
              <a:rPr lang="en-US" dirty="0" smtClean="0"/>
              <a:t>.</a:t>
            </a:r>
          </a:p>
          <a:p>
            <a:pPr marL="687388" indent="-225425">
              <a:buFont typeface="Wingdings" panose="05000000000000000000" pitchFamily="2" charset="2"/>
              <a:buChar char="ü"/>
            </a:pPr>
            <a:r>
              <a:rPr lang="en-US" dirty="0" smtClean="0"/>
              <a:t>Achieving </a:t>
            </a:r>
            <a:r>
              <a:rPr lang="en-US" dirty="0"/>
              <a:t>these steps created more </a:t>
            </a:r>
            <a:r>
              <a:rPr lang="en-US" dirty="0">
                <a:solidFill>
                  <a:srgbClr val="FF0000"/>
                </a:solidFill>
              </a:rPr>
              <a:t>complexities</a:t>
            </a:r>
            <a:r>
              <a:rPr lang="en-US" dirty="0"/>
              <a:t> in </a:t>
            </a:r>
            <a:r>
              <a:rPr lang="en-US" dirty="0">
                <a:solidFill>
                  <a:srgbClr val="FF0000"/>
                </a:solidFill>
              </a:rPr>
              <a:t>client-side </a:t>
            </a:r>
            <a:r>
              <a:rPr lang="en-US" dirty="0" smtClean="0">
                <a:solidFill>
                  <a:srgbClr val="FF0000"/>
                </a:solidFill>
              </a:rPr>
              <a:t>development</a:t>
            </a:r>
            <a:r>
              <a:rPr lang="en-US" dirty="0" smtClean="0"/>
              <a:t>.</a:t>
            </a:r>
          </a:p>
          <a:p>
            <a:pPr marL="457200">
              <a:buFont typeface="Wingdings" panose="05000000000000000000" pitchFamily="2" charset="2"/>
              <a:buChar char="§"/>
            </a:pPr>
            <a:r>
              <a:rPr lang="en-US" sz="2000" dirty="0" smtClean="0">
                <a:solidFill>
                  <a:srgbClr val="FF0000"/>
                </a:solidFill>
              </a:rPr>
              <a:t>AngularJS</a:t>
            </a:r>
            <a:r>
              <a:rPr lang="en-US" sz="2000" dirty="0" smtClean="0"/>
              <a:t> </a:t>
            </a:r>
            <a:r>
              <a:rPr lang="en-US" sz="2000" dirty="0"/>
              <a:t>came as a </a:t>
            </a:r>
            <a:r>
              <a:rPr lang="en-US" sz="2000" dirty="0">
                <a:solidFill>
                  <a:srgbClr val="FF0000"/>
                </a:solidFill>
              </a:rPr>
              <a:t>life saver</a:t>
            </a:r>
            <a:r>
              <a:rPr lang="en-US" sz="2000" dirty="0"/>
              <a:t> for .NET developers by enabling them to reduce their efforts in performing client-side development of handling applications, such as </a:t>
            </a:r>
            <a:r>
              <a:rPr lang="en-US" sz="2000" dirty="0" smtClean="0"/>
              <a:t>SPA.</a:t>
            </a:r>
          </a:p>
          <a:p>
            <a:pPr marL="687388" indent="-225425">
              <a:buFont typeface="Wingdings" panose="05000000000000000000" pitchFamily="2" charset="2"/>
              <a:buChar char="ü"/>
            </a:pPr>
            <a:r>
              <a:rPr lang="en-US" sz="2000" dirty="0" smtClean="0">
                <a:solidFill>
                  <a:srgbClr val="FF0000"/>
                </a:solidFill>
              </a:rPr>
              <a:t>Data </a:t>
            </a:r>
            <a:r>
              <a:rPr lang="en-US" sz="2000" dirty="0">
                <a:solidFill>
                  <a:srgbClr val="FF0000"/>
                </a:solidFill>
              </a:rPr>
              <a:t>binding</a:t>
            </a:r>
            <a:r>
              <a:rPr lang="en-US" sz="2000" dirty="0"/>
              <a:t> is the </a:t>
            </a:r>
            <a:r>
              <a:rPr lang="en-US" sz="2000" dirty="0">
                <a:solidFill>
                  <a:srgbClr val="0070C0"/>
                </a:solidFill>
              </a:rPr>
              <a:t>coolest feature of </a:t>
            </a:r>
            <a:r>
              <a:rPr lang="en-US" sz="2000" dirty="0">
                <a:solidFill>
                  <a:srgbClr val="FF0000"/>
                </a:solidFill>
              </a:rPr>
              <a:t>Angular</a:t>
            </a:r>
            <a:r>
              <a:rPr lang="en-US" sz="2000" dirty="0"/>
              <a:t> that enables the developer to concentrate on other parts of the application instead of writing huge code to </a:t>
            </a:r>
            <a:r>
              <a:rPr lang="en-US" sz="2000" dirty="0" smtClean="0"/>
              <a:t>handle</a:t>
            </a:r>
          </a:p>
          <a:p>
            <a:pPr marL="914400" lvl="1" indent="-227013">
              <a:buFont typeface="Courier New" panose="02070309020205020404" pitchFamily="49" charset="0"/>
              <a:buChar char="o"/>
            </a:pPr>
            <a:r>
              <a:rPr lang="en-US" dirty="0" smtClean="0"/>
              <a:t>data binding</a:t>
            </a:r>
          </a:p>
          <a:p>
            <a:pPr marL="914400" lvl="1" indent="-227013">
              <a:buFont typeface="Courier New" panose="02070309020205020404" pitchFamily="49" charset="0"/>
              <a:buChar char="o"/>
            </a:pPr>
            <a:r>
              <a:rPr lang="en-US" dirty="0" smtClean="0"/>
              <a:t>Traversing</a:t>
            </a:r>
          </a:p>
          <a:p>
            <a:pPr marL="914400" lvl="1" indent="-227013">
              <a:buFont typeface="Courier New" panose="02070309020205020404" pitchFamily="49" charset="0"/>
              <a:buChar char="o"/>
            </a:pPr>
            <a:r>
              <a:rPr lang="en-US" dirty="0" smtClean="0"/>
              <a:t>Manipulating</a:t>
            </a:r>
          </a:p>
          <a:p>
            <a:pPr marL="914400" lvl="1" indent="-227013">
              <a:buFont typeface="Courier New" panose="02070309020205020404" pitchFamily="49" charset="0"/>
              <a:buChar char="o"/>
            </a:pPr>
            <a:r>
              <a:rPr lang="en-US" dirty="0" smtClean="0"/>
              <a:t>Listening </a:t>
            </a:r>
            <a:r>
              <a:rPr lang="en-US" dirty="0"/>
              <a:t>to the </a:t>
            </a:r>
            <a:r>
              <a:rPr lang="en-US" dirty="0" smtClean="0"/>
              <a:t>DOM</a:t>
            </a:r>
          </a:p>
          <a:p>
            <a:pPr marL="687388" indent="-225425">
              <a:buFont typeface="Wingdings" panose="05000000000000000000" pitchFamily="2" charset="2"/>
              <a:buChar char="ü"/>
            </a:pPr>
            <a:r>
              <a:rPr lang="en-US" sz="2000" dirty="0" smtClean="0"/>
              <a:t>The </a:t>
            </a:r>
            <a:r>
              <a:rPr lang="en-US" sz="2000" dirty="0"/>
              <a:t>templates in Angular are simple </a:t>
            </a:r>
            <a:r>
              <a:rPr lang="en-US" sz="2000" dirty="0">
                <a:solidFill>
                  <a:srgbClr val="FF0000"/>
                </a:solidFill>
              </a:rPr>
              <a:t>plain HTML strings</a:t>
            </a:r>
            <a:r>
              <a:rPr lang="en-US" sz="2000" dirty="0"/>
              <a:t> that will be </a:t>
            </a:r>
            <a:r>
              <a:rPr lang="en-US" sz="2000" dirty="0">
                <a:solidFill>
                  <a:srgbClr val="0070C0"/>
                </a:solidFill>
              </a:rPr>
              <a:t>parsed into</a:t>
            </a:r>
            <a:r>
              <a:rPr lang="en-US" sz="2000" dirty="0"/>
              <a:t> </a:t>
            </a:r>
            <a:r>
              <a:rPr lang="en-US" sz="2000" dirty="0">
                <a:solidFill>
                  <a:srgbClr val="FF0000"/>
                </a:solidFill>
              </a:rPr>
              <a:t>DOM</a:t>
            </a:r>
            <a:r>
              <a:rPr lang="en-US" sz="2000" dirty="0"/>
              <a:t> by the </a:t>
            </a:r>
            <a:r>
              <a:rPr lang="en-US" sz="2000" dirty="0" smtClean="0">
                <a:solidFill>
                  <a:srgbClr val="FF0000"/>
                </a:solidFill>
              </a:rPr>
              <a:t>browser</a:t>
            </a:r>
            <a:endParaRPr lang="en-US" dirty="0"/>
          </a:p>
          <a:p>
            <a:pPr marL="914400" indent="-227013">
              <a:buFont typeface="Courier New" panose="02070309020205020404" pitchFamily="49" charset="0"/>
              <a:buChar char="o"/>
            </a:pPr>
            <a:r>
              <a:rPr lang="en-US" sz="2000" dirty="0" smtClean="0"/>
              <a:t>the </a:t>
            </a:r>
            <a:r>
              <a:rPr lang="en-US" sz="2000" dirty="0">
                <a:solidFill>
                  <a:srgbClr val="FF0000"/>
                </a:solidFill>
              </a:rPr>
              <a:t>Angular compiler</a:t>
            </a:r>
            <a:r>
              <a:rPr lang="en-US" sz="2000" dirty="0"/>
              <a:t> </a:t>
            </a:r>
            <a:r>
              <a:rPr lang="en-US" sz="2000" dirty="0">
                <a:solidFill>
                  <a:srgbClr val="0070C0"/>
                </a:solidFill>
              </a:rPr>
              <a:t>traverses</a:t>
            </a:r>
            <a:r>
              <a:rPr lang="en-US" sz="2000" dirty="0"/>
              <a:t> the DOM to </a:t>
            </a:r>
            <a:r>
              <a:rPr lang="en-US" sz="2000" dirty="0">
                <a:solidFill>
                  <a:srgbClr val="FF0000"/>
                </a:solidFill>
              </a:rPr>
              <a:t>data bind</a:t>
            </a:r>
            <a:r>
              <a:rPr lang="en-US" sz="2000" dirty="0"/>
              <a:t> and </a:t>
            </a:r>
            <a:r>
              <a:rPr lang="en-US" sz="2000" dirty="0">
                <a:solidFill>
                  <a:srgbClr val="FF0000"/>
                </a:solidFill>
              </a:rPr>
              <a:t>render</a:t>
            </a:r>
            <a:r>
              <a:rPr lang="en-US" sz="2000" dirty="0"/>
              <a:t> </a:t>
            </a:r>
            <a:r>
              <a:rPr lang="en-US" sz="2000" dirty="0" smtClean="0">
                <a:solidFill>
                  <a:srgbClr val="0070C0"/>
                </a:solidFill>
              </a:rPr>
              <a:t>instructions</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29</a:t>
            </a:fld>
            <a:endParaRPr lang="en-US"/>
          </a:p>
        </p:txBody>
      </p:sp>
    </p:spTree>
    <p:extLst>
      <p:ext uri="{BB962C8B-B14F-4D97-AF65-F5344CB8AC3E}">
        <p14:creationId xmlns:p14="http://schemas.microsoft.com/office/powerpoint/2010/main" val="363569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Getting Started with Angular</a:t>
            </a:r>
          </a:p>
        </p:txBody>
      </p:sp>
      <p:sp>
        <p:nvSpPr>
          <p:cNvPr id="8" name="Text Placeholder 7"/>
          <p:cNvSpPr>
            <a:spLocks noGrp="1"/>
          </p:cNvSpPr>
          <p:nvPr>
            <p:ph type="body" sz="quarter" idx="16"/>
          </p:nvPr>
        </p:nvSpPr>
        <p:spPr/>
        <p:txBody>
          <a:bodyPr/>
          <a:lstStyle/>
          <a:p>
            <a:r>
              <a:rPr lang="en-US" dirty="0" smtClean="0"/>
              <a:t>1</a:t>
            </a:r>
            <a:endParaRPr lang="en-US" dirty="0"/>
          </a:p>
        </p:txBody>
      </p:sp>
      <p:sp>
        <p:nvSpPr>
          <p:cNvPr id="5" name="Date Placeholder 4"/>
          <p:cNvSpPr>
            <a:spLocks noGrp="1"/>
          </p:cNvSpPr>
          <p:nvPr>
            <p:ph type="dt" sz="half" idx="4294967295"/>
          </p:nvPr>
        </p:nvSpPr>
        <p:spPr>
          <a:xfrm>
            <a:off x="0" y="6538913"/>
            <a:ext cx="2743200" cy="254000"/>
          </a:xfrm>
        </p:spPr>
        <p:txBody>
          <a:bodyPr/>
          <a:lstStyle/>
          <a:p>
            <a:r>
              <a:rPr lang="en-US" smtClean="0"/>
              <a:t>01 Mar 2018</a:t>
            </a:r>
            <a:endParaRPr lang="en-US"/>
          </a:p>
        </p:txBody>
      </p:sp>
      <p:sp>
        <p:nvSpPr>
          <p:cNvPr id="6" name="Slide Number Placeholder 5"/>
          <p:cNvSpPr>
            <a:spLocks noGrp="1"/>
          </p:cNvSpPr>
          <p:nvPr>
            <p:ph type="sldNum" sz="quarter" idx="4294967295"/>
          </p:nvPr>
        </p:nvSpPr>
        <p:spPr>
          <a:xfrm>
            <a:off x="9448800" y="6538913"/>
            <a:ext cx="2743200" cy="254000"/>
          </a:xfrm>
        </p:spPr>
        <p:txBody>
          <a:bodyPr/>
          <a:lstStyle/>
          <a:p>
            <a:fld id="{062D6987-FB6D-4DB8-81B8-AD0F35E3BB5F}" type="slidenum">
              <a:rPr lang="en-US" smtClean="0"/>
              <a:t>3</a:t>
            </a:fld>
            <a:endParaRPr lang="en-US"/>
          </a:p>
        </p:txBody>
      </p:sp>
      <p:pic>
        <p:nvPicPr>
          <p:cNvPr id="3" name="Picture 2"/>
          <p:cNvPicPr>
            <a:picLocks noChangeAspect="1"/>
          </p:cNvPicPr>
          <p:nvPr/>
        </p:nvPicPr>
        <p:blipFill>
          <a:blip r:embed="rId2"/>
          <a:stretch>
            <a:fillRect/>
          </a:stretch>
        </p:blipFill>
        <p:spPr>
          <a:xfrm>
            <a:off x="8505825" y="5345696"/>
            <a:ext cx="3352800" cy="1162050"/>
          </a:xfrm>
          <a:prstGeom prst="rect">
            <a:avLst/>
          </a:prstGeom>
          <a:ln>
            <a:solidFill>
              <a:schemeClr val="accent1"/>
            </a:solidFill>
          </a:ln>
        </p:spPr>
      </p:pic>
    </p:spTree>
    <p:extLst>
      <p:ext uri="{BB962C8B-B14F-4D97-AF65-F5344CB8AC3E}">
        <p14:creationId xmlns:p14="http://schemas.microsoft.com/office/powerpoint/2010/main" val="3625285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Angular for .NET developers</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smtClean="0"/>
              <a:t>Angular </a:t>
            </a:r>
            <a:r>
              <a:rPr lang="en-US" sz="2000" dirty="0"/>
              <a:t>enables us to create custom HTML tags and </a:t>
            </a:r>
            <a:r>
              <a:rPr lang="en-US" sz="2000" dirty="0">
                <a:solidFill>
                  <a:srgbClr val="FF0000"/>
                </a:solidFill>
              </a:rPr>
              <a:t>extend</a:t>
            </a:r>
            <a:r>
              <a:rPr lang="en-US" sz="2000" dirty="0"/>
              <a:t> the </a:t>
            </a:r>
            <a:r>
              <a:rPr lang="en-US" sz="2000" dirty="0">
                <a:solidFill>
                  <a:srgbClr val="FF0000"/>
                </a:solidFill>
              </a:rPr>
              <a:t>behavior</a:t>
            </a:r>
            <a:r>
              <a:rPr lang="en-US" sz="2000" dirty="0"/>
              <a:t> of the </a:t>
            </a:r>
            <a:r>
              <a:rPr lang="en-US" sz="2000" dirty="0">
                <a:solidFill>
                  <a:srgbClr val="FF0000"/>
                </a:solidFill>
              </a:rPr>
              <a:t>existing </a:t>
            </a:r>
            <a:r>
              <a:rPr lang="en-US" sz="2000" dirty="0">
                <a:solidFill>
                  <a:srgbClr val="0070C0"/>
                </a:solidFill>
              </a:rPr>
              <a:t>elements of </a:t>
            </a:r>
            <a:r>
              <a:rPr lang="en-US" sz="2000" dirty="0">
                <a:solidFill>
                  <a:srgbClr val="FF0000"/>
                </a:solidFill>
              </a:rPr>
              <a:t>DOM</a:t>
            </a:r>
            <a:r>
              <a:rPr lang="en-US" sz="2000" dirty="0"/>
              <a:t>. </a:t>
            </a:r>
            <a:endParaRPr lang="en-US" sz="2000" dirty="0" smtClean="0"/>
          </a:p>
          <a:p>
            <a:pPr marL="687388" indent="-225425">
              <a:buFont typeface="Wingdings" panose="05000000000000000000" pitchFamily="2" charset="2"/>
              <a:buChar char="ü"/>
            </a:pPr>
            <a:r>
              <a:rPr lang="en-US" sz="2000" dirty="0" smtClean="0"/>
              <a:t>With </a:t>
            </a:r>
            <a:r>
              <a:rPr lang="en-US" sz="2000" dirty="0"/>
              <a:t>the </a:t>
            </a:r>
            <a:r>
              <a:rPr lang="en-US" sz="2000" dirty="0">
                <a:solidFill>
                  <a:srgbClr val="FF0000"/>
                </a:solidFill>
              </a:rPr>
              <a:t>built-in</a:t>
            </a:r>
            <a:r>
              <a:rPr lang="en-US" sz="2000" dirty="0"/>
              <a:t> support to </a:t>
            </a:r>
            <a:r>
              <a:rPr lang="en-US" sz="2000" dirty="0">
                <a:solidFill>
                  <a:srgbClr val="FF0000"/>
                </a:solidFill>
              </a:rPr>
              <a:t>dependency injection</a:t>
            </a:r>
            <a:r>
              <a:rPr lang="en-US" sz="2000" dirty="0"/>
              <a:t>, Angular </a:t>
            </a:r>
            <a:r>
              <a:rPr lang="en-US" sz="2000" dirty="0">
                <a:solidFill>
                  <a:srgbClr val="0070C0"/>
                </a:solidFill>
              </a:rPr>
              <a:t>resolves</a:t>
            </a:r>
            <a:r>
              <a:rPr lang="en-US" sz="2000" dirty="0"/>
              <a:t> </a:t>
            </a:r>
            <a:r>
              <a:rPr lang="en-US" sz="2000" dirty="0">
                <a:solidFill>
                  <a:srgbClr val="FF0000"/>
                </a:solidFill>
              </a:rPr>
              <a:t>dependent parameters</a:t>
            </a:r>
            <a:r>
              <a:rPr lang="en-US" sz="2000" dirty="0"/>
              <a:t> by providing their </a:t>
            </a:r>
            <a:r>
              <a:rPr lang="en-US" sz="2000" dirty="0">
                <a:solidFill>
                  <a:srgbClr val="FF0000"/>
                </a:solidFill>
              </a:rPr>
              <a:t>instances</a:t>
            </a:r>
            <a:r>
              <a:rPr lang="en-US" sz="2000" dirty="0"/>
              <a:t> </a:t>
            </a:r>
            <a:r>
              <a:rPr lang="en-US" sz="2000" dirty="0">
                <a:solidFill>
                  <a:srgbClr val="0070C0"/>
                </a:solidFill>
              </a:rPr>
              <a:t>implicitly</a:t>
            </a:r>
            <a:r>
              <a:rPr lang="en-US" sz="2000" dirty="0"/>
              <a: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30</a:t>
            </a:fld>
            <a:endParaRPr lang="en-US"/>
          </a:p>
        </p:txBody>
      </p:sp>
    </p:spTree>
    <p:extLst>
      <p:ext uri="{BB962C8B-B14F-4D97-AF65-F5344CB8AC3E}">
        <p14:creationId xmlns:p14="http://schemas.microsoft.com/office/powerpoint/2010/main" val="2185344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Building a Hello World app with </a:t>
            </a:r>
            <a:r>
              <a:rPr lang="en-US" dirty="0" smtClean="0">
                <a:solidFill>
                  <a:schemeClr val="bg1"/>
                </a:solidFill>
              </a:rPr>
              <a:t>Angular</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we start building our first Angular application, let's set up the </a:t>
            </a:r>
            <a:r>
              <a:rPr lang="en-US" sz="2000" dirty="0">
                <a:solidFill>
                  <a:srgbClr val="FF0000"/>
                </a:solidFill>
              </a:rPr>
              <a:t>development environment</a:t>
            </a:r>
            <a:r>
              <a:rPr lang="en-US" sz="2000" dirty="0"/>
              <a:t> to get started with Angular apps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31</a:t>
            </a:fld>
            <a:endParaRPr lang="en-US"/>
          </a:p>
        </p:txBody>
      </p:sp>
    </p:spTree>
    <p:extLst>
      <p:ext uri="{BB962C8B-B14F-4D97-AF65-F5344CB8AC3E}">
        <p14:creationId xmlns:p14="http://schemas.microsoft.com/office/powerpoint/2010/main" val="3288055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Setting up Dev Env for Angular</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first thing to do before writing any code is to set up the local development </a:t>
            </a:r>
            <a:r>
              <a:rPr lang="en-US" sz="2000" dirty="0" smtClean="0"/>
              <a:t>environment</a:t>
            </a:r>
          </a:p>
          <a:p>
            <a:pPr marL="461963">
              <a:buFont typeface="Wingdings" panose="05000000000000000000" pitchFamily="2" charset="2"/>
              <a:buChar char="§"/>
            </a:pPr>
            <a:r>
              <a:rPr lang="en-US" sz="2000" dirty="0" smtClean="0"/>
              <a:t>We </a:t>
            </a:r>
            <a:r>
              <a:rPr lang="en-US" sz="2000" dirty="0"/>
              <a:t>need an </a:t>
            </a:r>
            <a:r>
              <a:rPr lang="en-US" sz="2000" dirty="0">
                <a:solidFill>
                  <a:srgbClr val="FF0000"/>
                </a:solidFill>
              </a:rPr>
              <a:t>editor</a:t>
            </a:r>
            <a:r>
              <a:rPr lang="en-US" sz="2000" dirty="0"/>
              <a:t> to </a:t>
            </a:r>
            <a:r>
              <a:rPr lang="en-US" sz="2000" dirty="0">
                <a:solidFill>
                  <a:srgbClr val="0070C0"/>
                </a:solidFill>
              </a:rPr>
              <a:t>write</a:t>
            </a:r>
            <a:r>
              <a:rPr lang="en-US" sz="2000" dirty="0"/>
              <a:t> the </a:t>
            </a:r>
            <a:r>
              <a:rPr lang="en-US" sz="2000" dirty="0" smtClean="0">
                <a:solidFill>
                  <a:srgbClr val="FF0000"/>
                </a:solidFill>
              </a:rPr>
              <a:t>code</a:t>
            </a:r>
          </a:p>
          <a:p>
            <a:pPr marL="461963">
              <a:buFont typeface="Wingdings" panose="05000000000000000000" pitchFamily="2" charset="2"/>
              <a:buChar char="§"/>
            </a:pPr>
            <a:r>
              <a:rPr lang="en-US" sz="2000" dirty="0" smtClean="0"/>
              <a:t>a </a:t>
            </a:r>
            <a:r>
              <a:rPr lang="en-US" sz="2000" dirty="0">
                <a:solidFill>
                  <a:srgbClr val="FF0000"/>
                </a:solidFill>
              </a:rPr>
              <a:t>local server</a:t>
            </a:r>
            <a:r>
              <a:rPr lang="en-US" sz="2000" dirty="0"/>
              <a:t> to </a:t>
            </a:r>
            <a:r>
              <a:rPr lang="en-US" sz="2000" dirty="0">
                <a:solidFill>
                  <a:srgbClr val="0070C0"/>
                </a:solidFill>
              </a:rPr>
              <a:t>run</a:t>
            </a:r>
            <a:r>
              <a:rPr lang="en-US" sz="2000" dirty="0"/>
              <a:t> the </a:t>
            </a:r>
            <a:r>
              <a:rPr lang="en-US" sz="2000" dirty="0" smtClean="0">
                <a:solidFill>
                  <a:srgbClr val="FF0000"/>
                </a:solidFill>
              </a:rPr>
              <a:t>application</a:t>
            </a:r>
          </a:p>
          <a:p>
            <a:pPr marL="461963">
              <a:buFont typeface="Wingdings" panose="05000000000000000000" pitchFamily="2" charset="2"/>
              <a:buChar char="§"/>
            </a:pPr>
            <a:r>
              <a:rPr lang="en-US" sz="2000" dirty="0" smtClean="0">
                <a:solidFill>
                  <a:srgbClr val="FF0000"/>
                </a:solidFill>
              </a:rPr>
              <a:t>package </a:t>
            </a:r>
            <a:r>
              <a:rPr lang="en-US" sz="2000" dirty="0">
                <a:solidFill>
                  <a:srgbClr val="FF0000"/>
                </a:solidFill>
              </a:rPr>
              <a:t>managers</a:t>
            </a:r>
            <a:r>
              <a:rPr lang="en-US" sz="2000" dirty="0"/>
              <a:t> to </a:t>
            </a:r>
            <a:r>
              <a:rPr lang="en-US" sz="2000" dirty="0">
                <a:solidFill>
                  <a:srgbClr val="0070C0"/>
                </a:solidFill>
              </a:rPr>
              <a:t>manage</a:t>
            </a:r>
            <a:r>
              <a:rPr lang="en-US" sz="2000" dirty="0"/>
              <a:t> the </a:t>
            </a:r>
            <a:r>
              <a:rPr lang="en-US" sz="2000" dirty="0">
                <a:solidFill>
                  <a:srgbClr val="FF0000"/>
                </a:solidFill>
              </a:rPr>
              <a:t>external </a:t>
            </a:r>
            <a:r>
              <a:rPr lang="en-US" sz="2000" dirty="0" smtClean="0">
                <a:solidFill>
                  <a:srgbClr val="FF0000"/>
                </a:solidFill>
              </a:rPr>
              <a:t>libraries</a:t>
            </a:r>
          </a:p>
          <a:p>
            <a:pPr marL="461963">
              <a:buFont typeface="Wingdings" panose="05000000000000000000" pitchFamily="2" charset="2"/>
              <a:buChar char="§"/>
            </a:pPr>
            <a:r>
              <a:rPr lang="en-US" sz="2000" dirty="0" smtClean="0">
                <a:solidFill>
                  <a:srgbClr val="FF0000"/>
                </a:solidFill>
              </a:rPr>
              <a:t>compilers</a:t>
            </a:r>
            <a:r>
              <a:rPr lang="en-US" sz="2000" dirty="0" smtClean="0"/>
              <a:t> </a:t>
            </a:r>
            <a:r>
              <a:rPr lang="en-US" sz="2000" dirty="0"/>
              <a:t>to </a:t>
            </a:r>
            <a:r>
              <a:rPr lang="en-US" sz="2000" dirty="0">
                <a:solidFill>
                  <a:srgbClr val="0070C0"/>
                </a:solidFill>
              </a:rPr>
              <a:t>compile</a:t>
            </a:r>
            <a:r>
              <a:rPr lang="en-US" sz="2000" dirty="0"/>
              <a:t> the </a:t>
            </a:r>
            <a:r>
              <a:rPr lang="en-US" sz="2000" dirty="0">
                <a:solidFill>
                  <a:srgbClr val="FF0000"/>
                </a:solidFill>
              </a:rPr>
              <a:t>code</a:t>
            </a:r>
            <a:r>
              <a:rPr lang="en-US" sz="2000" dirty="0"/>
              <a:t>, and so </a:t>
            </a:r>
            <a:r>
              <a:rPr lang="en-US" sz="2000" dirty="0" smtClean="0"/>
              <a:t>on</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32</a:t>
            </a:fld>
            <a:endParaRPr lang="en-US"/>
          </a:p>
        </p:txBody>
      </p:sp>
    </p:spTree>
    <p:extLst>
      <p:ext uri="{BB962C8B-B14F-4D97-AF65-F5344CB8AC3E}">
        <p14:creationId xmlns:p14="http://schemas.microsoft.com/office/powerpoint/2010/main" val="2749966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Visual Studio Code</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Visual Studio Code is one of the greatest editors used to write Angular applications. </a:t>
            </a:r>
            <a:endParaRPr lang="en-US" sz="2000" dirty="0" smtClean="0"/>
          </a:p>
          <a:p>
            <a:pPr marL="461963">
              <a:buFont typeface="Wingdings" panose="05000000000000000000" pitchFamily="2" charset="2"/>
              <a:buChar char="§"/>
            </a:pPr>
            <a:r>
              <a:rPr lang="en-US" sz="2000" dirty="0"/>
              <a:t>Navigate to </a:t>
            </a:r>
            <a:r>
              <a:rPr lang="en-US" sz="2000" dirty="0">
                <a:hlinkClick r:id="rId2"/>
              </a:rPr>
              <a:t>https://code.visualstudio.com</a:t>
            </a:r>
            <a:r>
              <a:rPr lang="en-US" sz="2000" dirty="0" smtClean="0">
                <a:hlinkClick r:id="rId2"/>
              </a:rPr>
              <a:t>/</a:t>
            </a:r>
            <a:r>
              <a:rPr lang="en-US" sz="2000" dirty="0" smtClean="0"/>
              <a:t> and </a:t>
            </a:r>
            <a:r>
              <a:rPr lang="en-US" sz="2000" dirty="0"/>
              <a:t>click on Download Code for </a:t>
            </a:r>
            <a:r>
              <a:rPr lang="en-US" sz="2000" dirty="0" smtClean="0"/>
              <a:t>Windows (</a:t>
            </a:r>
            <a:r>
              <a:rPr lang="en-US" sz="2000" dirty="0" smtClean="0">
                <a:solidFill>
                  <a:srgbClr val="FF0000"/>
                </a:solidFill>
              </a:rPr>
              <a:t>Figure 1-4</a:t>
            </a:r>
            <a:r>
              <a:rPr lang="en-US" sz="2000" dirty="0" smtClean="0"/>
              <a:t>).</a:t>
            </a:r>
            <a:endParaRPr lang="en-US" sz="2000" dirty="0"/>
          </a:p>
          <a:p>
            <a:pPr marL="457200">
              <a:buFont typeface="Wingdings" panose="05000000000000000000" pitchFamily="2" charset="2"/>
              <a:buChar char="§"/>
            </a:pPr>
            <a:r>
              <a:rPr lang="en-US" sz="2000" dirty="0" smtClean="0"/>
              <a:t>Visual </a:t>
            </a:r>
            <a:r>
              <a:rPr lang="en-US" sz="2000" dirty="0"/>
              <a:t>Studio Code is an open source and cross-platform editor that supports Windows, Linux, and OS </a:t>
            </a:r>
            <a:r>
              <a:rPr lang="en-US" sz="2000" dirty="0" smtClean="0"/>
              <a:t>X.</a:t>
            </a:r>
          </a:p>
          <a:p>
            <a:pPr marL="457200">
              <a:buFont typeface="Wingdings" panose="05000000000000000000" pitchFamily="2" charset="2"/>
              <a:buChar char="§"/>
            </a:pPr>
            <a:r>
              <a:rPr lang="en-US" sz="2000" dirty="0" smtClean="0"/>
              <a:t>It </a:t>
            </a:r>
            <a:r>
              <a:rPr lang="en-US" sz="2000" dirty="0"/>
              <a:t>is one of the powerful text editors that includes features such </a:t>
            </a:r>
            <a:r>
              <a:rPr lang="en-US" sz="2000" dirty="0" smtClean="0"/>
              <a:t>as</a:t>
            </a:r>
          </a:p>
          <a:p>
            <a:pPr marL="687388" lvl="2" indent="-225425"/>
            <a:r>
              <a:rPr lang="en-US" dirty="0" smtClean="0"/>
              <a:t>Navigation</a:t>
            </a:r>
          </a:p>
          <a:p>
            <a:pPr marL="687388" lvl="2" indent="-225425"/>
            <a:r>
              <a:rPr lang="en-US" dirty="0" smtClean="0"/>
              <a:t>keyboard </a:t>
            </a:r>
            <a:r>
              <a:rPr lang="en-US" dirty="0"/>
              <a:t>support with customizable </a:t>
            </a:r>
            <a:r>
              <a:rPr lang="en-US" dirty="0" smtClean="0"/>
              <a:t>bindings</a:t>
            </a:r>
          </a:p>
          <a:p>
            <a:pPr marL="687388" lvl="2" indent="-225425"/>
            <a:r>
              <a:rPr lang="en-US" dirty="0" smtClean="0"/>
              <a:t>syntax highlighting</a:t>
            </a:r>
          </a:p>
          <a:p>
            <a:pPr marL="687388" lvl="2" indent="-225425"/>
            <a:r>
              <a:rPr lang="en-US" dirty="0" smtClean="0"/>
              <a:t>bracket matching</a:t>
            </a:r>
          </a:p>
          <a:p>
            <a:pPr marL="687388" lvl="2" indent="-225425"/>
            <a:r>
              <a:rPr lang="en-US" dirty="0" smtClean="0"/>
              <a:t>auto indentation</a:t>
            </a:r>
          </a:p>
          <a:p>
            <a:pPr marL="687388" lvl="2" indent="-225425"/>
            <a:r>
              <a:rPr lang="en-US" dirty="0" smtClean="0"/>
              <a:t>Snippets</a:t>
            </a:r>
          </a:p>
          <a:p>
            <a:pPr marL="461963" lvl="2" indent="0">
              <a:buNone/>
            </a:pPr>
            <a:r>
              <a:rPr lang="en-US" dirty="0" smtClean="0"/>
              <a:t>with </a:t>
            </a:r>
            <a:r>
              <a:rPr lang="en-US" dirty="0"/>
              <a:t>support for many programming </a:t>
            </a:r>
            <a:r>
              <a:rPr lang="en-US" dirty="0" smtClean="0"/>
              <a:t>languages.</a:t>
            </a:r>
          </a:p>
          <a:p>
            <a:pPr marL="457200">
              <a:buFont typeface="Wingdings" panose="05000000000000000000" pitchFamily="2" charset="2"/>
              <a:buChar char="§"/>
            </a:pPr>
            <a:r>
              <a:rPr lang="en-US" sz="2000" dirty="0" smtClean="0"/>
              <a:t>It has built-in support to </a:t>
            </a:r>
            <a:r>
              <a:rPr lang="en-US" sz="2000" dirty="0" smtClean="0">
                <a:solidFill>
                  <a:srgbClr val="FF0000"/>
                </a:solidFill>
              </a:rPr>
              <a:t>IntelliSense</a:t>
            </a:r>
            <a:r>
              <a:rPr lang="en-US" sz="2000" dirty="0" smtClean="0"/>
              <a:t> code completion, richer semantic code understanding and navigation, and code refactoring.</a:t>
            </a:r>
          </a:p>
          <a:p>
            <a:pPr marL="457200">
              <a:buFont typeface="Wingdings" panose="05000000000000000000" pitchFamily="2" charset="2"/>
              <a:buChar char="§"/>
            </a:pPr>
            <a:r>
              <a:rPr lang="en-US" sz="2000" dirty="0" smtClean="0"/>
              <a:t>It provides a streamlined, integrated debugging experience, with support for </a:t>
            </a:r>
            <a:r>
              <a:rPr lang="en-US" sz="2000" dirty="0" smtClean="0">
                <a:solidFill>
                  <a:srgbClr val="FF0000"/>
                </a:solidFill>
              </a:rPr>
              <a:t>Node.js</a:t>
            </a:r>
            <a:r>
              <a:rPr lang="en-US" sz="2000" dirty="0" smtClean="0">
                <a:solidFill>
                  <a:srgbClr val="0070C0"/>
                </a:solidFill>
              </a:rPr>
              <a:t> debugging</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33</a:t>
            </a:fld>
            <a:endParaRPr lang="en-US"/>
          </a:p>
        </p:txBody>
      </p:sp>
    </p:spTree>
    <p:extLst>
      <p:ext uri="{BB962C8B-B14F-4D97-AF65-F5344CB8AC3E}">
        <p14:creationId xmlns:p14="http://schemas.microsoft.com/office/powerpoint/2010/main" val="1339446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Visual Studio </a:t>
            </a:r>
            <a:r>
              <a:rPr lang="en-US" dirty="0" smtClean="0"/>
              <a:t>Code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It is a lighter version of Visual Studio. It doesn't contain any built-in development server, such as IIS Express. </a:t>
            </a:r>
          </a:p>
          <a:p>
            <a:pPr marL="457200">
              <a:buFont typeface="Wingdings" panose="05000000000000000000" pitchFamily="2" charset="2"/>
              <a:buChar char="§"/>
            </a:pPr>
            <a:r>
              <a:rPr lang="en-US" dirty="0"/>
              <a:t>However, it is very important to test a web application in a local web server as part of the development process. </a:t>
            </a:r>
          </a:p>
          <a:p>
            <a:pPr marL="457200">
              <a:buFont typeface="Wingdings" panose="05000000000000000000" pitchFamily="2" charset="2"/>
              <a:buChar char="§"/>
            </a:pPr>
            <a:r>
              <a:rPr lang="en-US" dirty="0"/>
              <a:t>There are several ways available in the market to set up a local web server.</a:t>
            </a:r>
          </a:p>
          <a:p>
            <a:pPr marL="457200">
              <a:buFont typeface="Wingdings" panose="05000000000000000000" pitchFamily="2" charset="2"/>
              <a:buChar char="§"/>
            </a:pPr>
            <a:r>
              <a:rPr lang="en-US" sz="2000" dirty="0" smtClean="0"/>
              <a:t>However, I chose lite-server as it is a lightweight, development-only node server that serves the static content, detects changes, refreshes the browser, and offers many customizations.</a:t>
            </a:r>
          </a:p>
          <a:p>
            <a:pPr marL="457200">
              <a:buFont typeface="Wingdings" panose="05000000000000000000" pitchFamily="2" charset="2"/>
              <a:buChar char="§"/>
            </a:pPr>
            <a:r>
              <a:rPr lang="en-US" sz="2000" dirty="0" smtClean="0"/>
              <a:t>Lite-server is available as an NPM package for Node.js. </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34</a:t>
            </a:fld>
            <a:endParaRPr lang="en-US"/>
          </a:p>
        </p:txBody>
      </p:sp>
    </p:spTree>
    <p:extLst>
      <p:ext uri="{BB962C8B-B14F-4D97-AF65-F5344CB8AC3E}">
        <p14:creationId xmlns:p14="http://schemas.microsoft.com/office/powerpoint/2010/main" val="3082064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1-4</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35</a:t>
            </a:fld>
            <a:endParaRPr lang="en-US"/>
          </a:p>
        </p:txBody>
      </p:sp>
      <p:pic>
        <p:nvPicPr>
          <p:cNvPr id="5" name="Picture 4"/>
          <p:cNvPicPr>
            <a:picLocks noChangeAspect="1"/>
          </p:cNvPicPr>
          <p:nvPr/>
        </p:nvPicPr>
        <p:blipFill>
          <a:blip r:embed="rId2"/>
          <a:stretch>
            <a:fillRect/>
          </a:stretch>
        </p:blipFill>
        <p:spPr>
          <a:xfrm>
            <a:off x="152400" y="1250589"/>
            <a:ext cx="8277497" cy="4959929"/>
          </a:xfrm>
          <a:prstGeom prst="rect">
            <a:avLst/>
          </a:prstGeom>
          <a:ln>
            <a:solidFill>
              <a:schemeClr val="accent1"/>
            </a:solidFill>
          </a:ln>
        </p:spPr>
      </p:pic>
    </p:spTree>
    <p:extLst>
      <p:ext uri="{BB962C8B-B14F-4D97-AF65-F5344CB8AC3E}">
        <p14:creationId xmlns:p14="http://schemas.microsoft.com/office/powerpoint/2010/main" val="402133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Node.js</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Node.js is used to develop </a:t>
            </a:r>
            <a:r>
              <a:rPr lang="en-US" sz="2000" dirty="0">
                <a:solidFill>
                  <a:srgbClr val="FF0000"/>
                </a:solidFill>
              </a:rPr>
              <a:t>server-side web </a:t>
            </a:r>
            <a:r>
              <a:rPr lang="en-US" sz="2000" dirty="0" smtClean="0">
                <a:solidFill>
                  <a:srgbClr val="FF0000"/>
                </a:solidFill>
              </a:rPr>
              <a:t>applications</a:t>
            </a:r>
            <a:r>
              <a:rPr lang="en-US" sz="2000" dirty="0" smtClean="0"/>
              <a:t>.</a:t>
            </a:r>
          </a:p>
          <a:p>
            <a:pPr marL="461963">
              <a:buFont typeface="Wingdings" panose="05000000000000000000" pitchFamily="2" charset="2"/>
              <a:buChar char="§"/>
            </a:pPr>
            <a:r>
              <a:rPr lang="en-US" sz="2000" dirty="0" smtClean="0"/>
              <a:t>It </a:t>
            </a:r>
            <a:r>
              <a:rPr lang="en-US" sz="2000" dirty="0"/>
              <a:t>is an open source and </a:t>
            </a:r>
            <a:r>
              <a:rPr lang="en-US" sz="2000" dirty="0" smtClean="0"/>
              <a:t>cross-platform </a:t>
            </a:r>
            <a:r>
              <a:rPr lang="en-US" sz="2000" dirty="0"/>
              <a:t>runtime </a:t>
            </a:r>
            <a:r>
              <a:rPr lang="en-US" sz="2000" dirty="0" smtClean="0"/>
              <a:t>environment.</a:t>
            </a:r>
          </a:p>
          <a:p>
            <a:pPr marL="461963">
              <a:buFont typeface="Wingdings" panose="05000000000000000000" pitchFamily="2" charset="2"/>
              <a:buChar char="§"/>
            </a:pPr>
            <a:r>
              <a:rPr lang="en-US" sz="2000" dirty="0" smtClean="0"/>
              <a:t>The </a:t>
            </a:r>
            <a:r>
              <a:rPr lang="en-US" sz="2000" dirty="0">
                <a:solidFill>
                  <a:srgbClr val="0070C0"/>
                </a:solidFill>
              </a:rPr>
              <a:t>built-in</a:t>
            </a:r>
            <a:r>
              <a:rPr lang="en-US" sz="2000" dirty="0"/>
              <a:t> </a:t>
            </a:r>
            <a:r>
              <a:rPr lang="en-US" sz="2000" dirty="0">
                <a:solidFill>
                  <a:srgbClr val="FF0000"/>
                </a:solidFill>
              </a:rPr>
              <a:t>libraries</a:t>
            </a:r>
            <a:r>
              <a:rPr lang="en-US" sz="2000" dirty="0"/>
              <a:t> in Node.js allow applications to act as a </a:t>
            </a:r>
            <a:r>
              <a:rPr lang="en-US" sz="2000" dirty="0">
                <a:solidFill>
                  <a:srgbClr val="0070C0"/>
                </a:solidFill>
              </a:rPr>
              <a:t>standalone</a:t>
            </a:r>
            <a:r>
              <a:rPr lang="en-US" sz="2000" dirty="0">
                <a:solidFill>
                  <a:srgbClr val="FF0000"/>
                </a:solidFill>
              </a:rPr>
              <a:t> web </a:t>
            </a:r>
            <a:r>
              <a:rPr lang="en-US" sz="2000" dirty="0" smtClean="0">
                <a:solidFill>
                  <a:srgbClr val="FF0000"/>
                </a:solidFill>
              </a:rPr>
              <a:t>server</a:t>
            </a:r>
            <a:r>
              <a:rPr lang="en-US" sz="2000" dirty="0" smtClean="0"/>
              <a:t>.</a:t>
            </a:r>
          </a:p>
          <a:p>
            <a:pPr marL="461963">
              <a:buFont typeface="Wingdings" panose="05000000000000000000" pitchFamily="2" charset="2"/>
              <a:buChar char="§"/>
            </a:pPr>
            <a:r>
              <a:rPr lang="en-US" sz="2000" dirty="0" smtClean="0"/>
              <a:t>Node.js </a:t>
            </a:r>
            <a:r>
              <a:rPr lang="en-US" sz="2000" dirty="0"/>
              <a:t>can be used in scenarios where lightweight, real-time response is needed, such </a:t>
            </a:r>
            <a:r>
              <a:rPr lang="en-US" sz="2000" dirty="0" smtClean="0"/>
              <a:t>as</a:t>
            </a:r>
          </a:p>
          <a:p>
            <a:pPr marL="687388" indent="-225425">
              <a:buFont typeface="Wingdings" panose="05000000000000000000" pitchFamily="2" charset="2"/>
              <a:buChar char="ü"/>
            </a:pPr>
            <a:r>
              <a:rPr lang="en-US" sz="2000" dirty="0" smtClean="0"/>
              <a:t>communication apps</a:t>
            </a:r>
          </a:p>
          <a:p>
            <a:pPr marL="687388" indent="-225425">
              <a:buFont typeface="Wingdings" panose="05000000000000000000" pitchFamily="2" charset="2"/>
              <a:buChar char="ü"/>
            </a:pPr>
            <a:r>
              <a:rPr lang="en-US" sz="2000" dirty="0" smtClean="0"/>
              <a:t>web-based gaming</a:t>
            </a:r>
          </a:p>
          <a:p>
            <a:pPr marL="461963">
              <a:buFont typeface="Wingdings" panose="05000000000000000000" pitchFamily="2" charset="2"/>
              <a:buChar char="§"/>
            </a:pPr>
            <a:r>
              <a:rPr lang="en-US" sz="2000" dirty="0" smtClean="0"/>
              <a:t>Node.js </a:t>
            </a:r>
            <a:r>
              <a:rPr lang="en-US" sz="2000" dirty="0"/>
              <a:t>is available for </a:t>
            </a:r>
            <a:r>
              <a:rPr lang="en-US" sz="2000" dirty="0">
                <a:solidFill>
                  <a:srgbClr val="0070C0"/>
                </a:solidFill>
              </a:rPr>
              <a:t>various</a:t>
            </a:r>
            <a:r>
              <a:rPr lang="en-US" sz="2000" dirty="0">
                <a:solidFill>
                  <a:srgbClr val="FF0000"/>
                </a:solidFill>
              </a:rPr>
              <a:t> platforms</a:t>
            </a:r>
            <a:r>
              <a:rPr lang="en-US" sz="2000" dirty="0"/>
              <a:t>, such as Windows, Linux, Mac OS X, Sun OS, and </a:t>
            </a:r>
            <a:r>
              <a:rPr lang="en-US" sz="2000" dirty="0" smtClean="0"/>
              <a:t>ARM.</a:t>
            </a:r>
          </a:p>
          <a:p>
            <a:pPr marL="461963">
              <a:buFont typeface="Wingdings" panose="05000000000000000000" pitchFamily="2" charset="2"/>
              <a:buChar char="§"/>
            </a:pPr>
            <a:r>
              <a:rPr lang="en-US" sz="2000" dirty="0"/>
              <a:t>You can also download the source code of Node.js and customize it according to your needs.</a:t>
            </a:r>
          </a:p>
          <a:p>
            <a:pPr marL="461963">
              <a:buFont typeface="Wingdings" panose="05000000000000000000" pitchFamily="2" charset="2"/>
              <a:buChar char="§"/>
            </a:pPr>
            <a:r>
              <a:rPr lang="en-US" sz="2000" dirty="0" smtClean="0"/>
              <a:t>Node.js </a:t>
            </a:r>
            <a:r>
              <a:rPr lang="en-US" sz="2000" dirty="0"/>
              <a:t>comes with </a:t>
            </a:r>
            <a:r>
              <a:rPr lang="en-US" sz="2000" dirty="0">
                <a:solidFill>
                  <a:srgbClr val="FF0000"/>
                </a:solidFill>
              </a:rPr>
              <a:t>NPM</a:t>
            </a:r>
            <a:r>
              <a:rPr lang="en-US" sz="2000" dirty="0"/>
              <a:t>, a package manager that is used to acquire and manage </a:t>
            </a:r>
            <a:r>
              <a:rPr lang="en-US" sz="2000" dirty="0">
                <a:solidFill>
                  <a:srgbClr val="FF0000"/>
                </a:solidFill>
              </a:rPr>
              <a:t>JavaScript libraries</a:t>
            </a:r>
            <a:r>
              <a:rPr lang="en-US" sz="2000" dirty="0"/>
              <a:t> for your development. </a:t>
            </a:r>
            <a:endParaRPr lang="en-US" sz="2000" dirty="0" smtClean="0"/>
          </a:p>
          <a:p>
            <a:pPr marL="461963">
              <a:buFont typeface="Wingdings" panose="05000000000000000000" pitchFamily="2" charset="2"/>
              <a:buChar char="§"/>
            </a:pPr>
            <a:r>
              <a:rPr lang="en-US" sz="2000" dirty="0"/>
              <a:t>In order to install Node.js, navigate to https://nodejs.org/en/ and download the mature and dependable LTS (long-term support) version for </a:t>
            </a:r>
            <a:r>
              <a:rPr lang="en-US" sz="2000" dirty="0" smtClean="0"/>
              <a:t>Windows (</a:t>
            </a:r>
            <a:r>
              <a:rPr lang="en-US" sz="2000" dirty="0" smtClean="0">
                <a:solidFill>
                  <a:srgbClr val="FF0000"/>
                </a:solidFill>
              </a:rPr>
              <a:t>Figure 1-5</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36</a:t>
            </a:fld>
            <a:endParaRPr lang="en-US"/>
          </a:p>
        </p:txBody>
      </p:sp>
    </p:spTree>
    <p:extLst>
      <p:ext uri="{BB962C8B-B14F-4D97-AF65-F5344CB8AC3E}">
        <p14:creationId xmlns:p14="http://schemas.microsoft.com/office/powerpoint/2010/main" val="2426676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a:t>
            </a:r>
            <a:r>
              <a:rPr lang="en-US" dirty="0" smtClean="0"/>
              <a:t>Node.js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dirty="0"/>
              <a:t>To verify that the installation of Node.js and NPM is successful, follow these steps:</a:t>
            </a:r>
          </a:p>
          <a:p>
            <a:pPr marL="687388" indent="-225425">
              <a:buFont typeface="Wingdings" panose="05000000000000000000" pitchFamily="2" charset="2"/>
              <a:buChar char="ü"/>
            </a:pPr>
            <a:r>
              <a:rPr lang="en-US" dirty="0"/>
              <a:t>Open Windows Command Prompt, type the </a:t>
            </a:r>
            <a:r>
              <a:rPr lang="en-US" dirty="0">
                <a:solidFill>
                  <a:srgbClr val="FF0000"/>
                </a:solidFill>
              </a:rPr>
              <a:t>node -v</a:t>
            </a:r>
            <a:r>
              <a:rPr lang="en-US" dirty="0"/>
              <a:t> command, and run it. You will get the version of Node.js that we installed.</a:t>
            </a:r>
          </a:p>
          <a:p>
            <a:pPr marL="687388" indent="-225425">
              <a:buFont typeface="Wingdings" panose="05000000000000000000" pitchFamily="2" charset="2"/>
              <a:buChar char="ü"/>
            </a:pPr>
            <a:r>
              <a:rPr lang="en-US" sz="2000" dirty="0" smtClean="0"/>
              <a:t>Now, check whether NPM is installed along with Node.js. Run the </a:t>
            </a:r>
            <a:r>
              <a:rPr lang="en-US" sz="2000" dirty="0" smtClean="0">
                <a:solidFill>
                  <a:srgbClr val="FF0000"/>
                </a:solidFill>
              </a:rPr>
              <a:t>NPM -v</a:t>
            </a:r>
            <a:r>
              <a:rPr lang="en-US" sz="2000" dirty="0" smtClean="0"/>
              <a:t> command, and you will get the version number of NPM that is installed.</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37</a:t>
            </a:fld>
            <a:endParaRPr lang="en-US"/>
          </a:p>
        </p:txBody>
      </p:sp>
      <p:pic>
        <p:nvPicPr>
          <p:cNvPr id="6" name="Picture 5"/>
          <p:cNvPicPr>
            <a:picLocks noChangeAspect="1"/>
          </p:cNvPicPr>
          <p:nvPr/>
        </p:nvPicPr>
        <p:blipFill>
          <a:blip r:embed="rId2"/>
          <a:stretch>
            <a:fillRect/>
          </a:stretch>
        </p:blipFill>
        <p:spPr>
          <a:xfrm>
            <a:off x="679268" y="3221333"/>
            <a:ext cx="6094505" cy="2826813"/>
          </a:xfrm>
          <a:prstGeom prst="rect">
            <a:avLst/>
          </a:prstGeom>
          <a:ln>
            <a:solidFill>
              <a:srgbClr val="5B9BD5"/>
            </a:solidFill>
          </a:ln>
        </p:spPr>
      </p:pic>
    </p:spTree>
    <p:extLst>
      <p:ext uri="{BB962C8B-B14F-4D97-AF65-F5344CB8AC3E}">
        <p14:creationId xmlns:p14="http://schemas.microsoft.com/office/powerpoint/2010/main" val="161124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1-5</a:t>
            </a:r>
            <a:endParaRPr lang="en-US"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38</a:t>
            </a:fld>
            <a:endParaRPr lang="en-US"/>
          </a:p>
        </p:txBody>
      </p:sp>
      <p:pic>
        <p:nvPicPr>
          <p:cNvPr id="3" name="Picture 2"/>
          <p:cNvPicPr>
            <a:picLocks noChangeAspect="1"/>
          </p:cNvPicPr>
          <p:nvPr/>
        </p:nvPicPr>
        <p:blipFill>
          <a:blip r:embed="rId2"/>
          <a:stretch>
            <a:fillRect/>
          </a:stretch>
        </p:blipFill>
        <p:spPr>
          <a:xfrm>
            <a:off x="152400" y="1250589"/>
            <a:ext cx="6675120" cy="4951253"/>
          </a:xfrm>
          <a:prstGeom prst="rect">
            <a:avLst/>
          </a:prstGeom>
          <a:ln>
            <a:solidFill>
              <a:schemeClr val="accent1"/>
            </a:solidFill>
          </a:ln>
        </p:spPr>
      </p:pic>
    </p:spTree>
    <p:extLst>
      <p:ext uri="{BB962C8B-B14F-4D97-AF65-F5344CB8AC3E}">
        <p14:creationId xmlns:p14="http://schemas.microsoft.com/office/powerpoint/2010/main" val="346653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an Angular Application</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Having installed </a:t>
            </a:r>
            <a:r>
              <a:rPr lang="en-US" sz="2000" dirty="0"/>
              <a:t>Node.js, NPM, and Visual Studio Code </a:t>
            </a:r>
            <a:r>
              <a:rPr lang="en-US" sz="2000" dirty="0" smtClean="0"/>
              <a:t>we </a:t>
            </a:r>
            <a:r>
              <a:rPr lang="en-US" sz="2000" dirty="0"/>
              <a:t>are ready to use them for </a:t>
            </a:r>
            <a:r>
              <a:rPr lang="en-US" sz="2000" dirty="0" smtClean="0"/>
              <a:t>development.</a:t>
            </a:r>
          </a:p>
          <a:p>
            <a:pPr marL="461963">
              <a:buFont typeface="Wingdings" panose="05000000000000000000" pitchFamily="2" charset="2"/>
              <a:buChar char="§"/>
            </a:pPr>
            <a:r>
              <a:rPr lang="en-US" sz="2000" dirty="0" smtClean="0"/>
              <a:t>Let's </a:t>
            </a:r>
            <a:r>
              <a:rPr lang="en-US" sz="2000" dirty="0"/>
              <a:t>create an Angular application by cloning the git repository with the following </a:t>
            </a:r>
            <a:r>
              <a:rPr lang="en-US" sz="2000" dirty="0" smtClean="0"/>
              <a:t>steps:</a:t>
            </a:r>
          </a:p>
          <a:p>
            <a:pPr marL="687388" indent="-225425">
              <a:buFont typeface="Wingdings" panose="05000000000000000000" pitchFamily="2" charset="2"/>
              <a:buChar char="ü"/>
            </a:pPr>
            <a:r>
              <a:rPr lang="en-US" sz="2000" dirty="0" smtClean="0"/>
              <a:t>Open </a:t>
            </a:r>
            <a:r>
              <a:rPr lang="en-US" sz="2000" dirty="0"/>
              <a:t>Node.Js Command Prompt and execute the following </a:t>
            </a:r>
            <a:r>
              <a:rPr lang="en-US" sz="2000" dirty="0" smtClean="0"/>
              <a:t>command:</a:t>
            </a:r>
          </a:p>
          <a:p>
            <a:pPr marL="461963" indent="0">
              <a:buNone/>
            </a:pPr>
            <a:r>
              <a:rPr lang="en-US" sz="2000" dirty="0" smtClean="0"/>
              <a:t>	</a:t>
            </a:r>
          </a:p>
          <a:p>
            <a:pPr marL="687388" indent="0">
              <a:buNone/>
            </a:pPr>
            <a:endParaRPr lang="en-US" sz="2000" dirty="0" smtClean="0"/>
          </a:p>
          <a:p>
            <a:pPr marL="687388" indent="0">
              <a:buNone/>
            </a:pPr>
            <a:r>
              <a:rPr lang="en-US" sz="2000" dirty="0" smtClean="0"/>
              <a:t>This </a:t>
            </a:r>
            <a:r>
              <a:rPr lang="en-US" sz="2000" dirty="0"/>
              <a:t>command will clone the Angular quickstart repository and create an Angular application named </a:t>
            </a:r>
            <a:r>
              <a:rPr lang="en-US" sz="2000" dirty="0">
                <a:solidFill>
                  <a:srgbClr val="FF0000"/>
                </a:solidFill>
              </a:rPr>
              <a:t>my-angula</a:t>
            </a:r>
            <a:r>
              <a:rPr lang="en-US" sz="2000" dirty="0"/>
              <a:t>r for you with all the boilerplate codes required</a:t>
            </a:r>
            <a:r>
              <a:rPr lang="en-US" sz="2000" dirty="0" smtClean="0"/>
              <a:t>.</a:t>
            </a:r>
          </a:p>
          <a:p>
            <a:pPr marL="687388" indent="-225425">
              <a:buFont typeface="Wingdings" panose="05000000000000000000" pitchFamily="2" charset="2"/>
              <a:buChar char="ü"/>
            </a:pPr>
            <a:r>
              <a:rPr lang="en-US" sz="2000" dirty="0"/>
              <a:t>Open the my-angular cloned application using Visual Studio </a:t>
            </a:r>
            <a:r>
              <a:rPr lang="en-US" sz="2000" dirty="0" smtClean="0"/>
              <a:t>Code – </a:t>
            </a:r>
            <a:r>
              <a:rPr lang="en-US" sz="2000" dirty="0" smtClean="0">
                <a:solidFill>
                  <a:srgbClr val="FF0000"/>
                </a:solidFill>
              </a:rPr>
              <a:t>Figure 1-7</a:t>
            </a:r>
            <a:endParaRPr lang="en-US" sz="2000" dirty="0">
              <a:solidFill>
                <a:srgbClr val="FF0000"/>
              </a:solidFill>
            </a:endParaRPr>
          </a:p>
          <a:p>
            <a:pPr marL="687388" indent="0">
              <a:buNone/>
            </a:pPr>
            <a:r>
              <a:rPr lang="en-US" sz="2000" dirty="0"/>
              <a:t>The folder structure and the boilerplate code are organized according to the official style guide at </a:t>
            </a:r>
            <a:r>
              <a:rPr lang="en-US" sz="2000" dirty="0">
                <a:hlinkClick r:id="rId2"/>
              </a:rPr>
              <a:t>https://</a:t>
            </a:r>
            <a:r>
              <a:rPr lang="en-US" sz="2000" dirty="0" smtClean="0">
                <a:hlinkClick r:id="rId2"/>
              </a:rPr>
              <a:t>angular.io/docs/ts/latest/guide/style-guide.html</a:t>
            </a:r>
            <a:r>
              <a:rPr lang="en-US" sz="2000" dirty="0" smtClean="0"/>
              <a:t>.</a:t>
            </a:r>
          </a:p>
          <a:p>
            <a:pPr marL="687388" indent="0">
              <a:buNone/>
            </a:pPr>
            <a:r>
              <a:rPr lang="en-US" sz="2000" dirty="0" smtClean="0"/>
              <a:t>The </a:t>
            </a:r>
            <a:r>
              <a:rPr lang="en-US" sz="2000" dirty="0">
                <a:solidFill>
                  <a:srgbClr val="FF0000"/>
                </a:solidFill>
              </a:rPr>
              <a:t>src</a:t>
            </a:r>
            <a:r>
              <a:rPr lang="en-US" sz="2000" dirty="0"/>
              <a:t> folder has the code files related to </a:t>
            </a:r>
            <a:r>
              <a:rPr lang="en-US" sz="2000" dirty="0">
                <a:solidFill>
                  <a:srgbClr val="FF0000"/>
                </a:solidFill>
              </a:rPr>
              <a:t>application logic</a:t>
            </a:r>
            <a:r>
              <a:rPr lang="en-US" sz="2000" dirty="0"/>
              <a:t>, and the </a:t>
            </a:r>
            <a:r>
              <a:rPr lang="en-US" sz="2000" dirty="0">
                <a:solidFill>
                  <a:srgbClr val="FF0000"/>
                </a:solidFill>
              </a:rPr>
              <a:t>e2e</a:t>
            </a:r>
            <a:r>
              <a:rPr lang="en-US" sz="2000" dirty="0"/>
              <a:t> folder has the files related to </a:t>
            </a:r>
            <a:r>
              <a:rPr lang="en-US" sz="2000" dirty="0" smtClean="0">
                <a:solidFill>
                  <a:srgbClr val="FF0000"/>
                </a:solidFill>
              </a:rPr>
              <a:t>end-to-end testing</a:t>
            </a:r>
            <a:r>
              <a:rPr lang="en-US" sz="2000" dirty="0" smtClean="0"/>
              <a:t>.</a:t>
            </a:r>
          </a:p>
          <a:p>
            <a:pPr marL="687388" indent="0">
              <a:buNone/>
            </a:pPr>
            <a:r>
              <a:rPr lang="en-US" sz="2000" dirty="0" smtClean="0"/>
              <a:t>Let's </a:t>
            </a:r>
            <a:r>
              <a:rPr lang="en-US" sz="2000" dirty="0"/>
              <a:t>only focus on package.json for now</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39</a:t>
            </a:fld>
            <a:endParaRPr lang="en-US"/>
          </a:p>
        </p:txBody>
      </p:sp>
      <p:pic>
        <p:nvPicPr>
          <p:cNvPr id="3" name="Picture 2"/>
          <p:cNvPicPr>
            <a:picLocks noChangeAspect="1"/>
          </p:cNvPicPr>
          <p:nvPr/>
        </p:nvPicPr>
        <p:blipFill>
          <a:blip r:embed="rId3"/>
          <a:stretch>
            <a:fillRect/>
          </a:stretch>
        </p:blipFill>
        <p:spPr>
          <a:xfrm>
            <a:off x="1244513" y="2657698"/>
            <a:ext cx="8536410" cy="329027"/>
          </a:xfrm>
          <a:prstGeom prst="rect">
            <a:avLst/>
          </a:prstGeom>
          <a:ln>
            <a:solidFill>
              <a:schemeClr val="accent1"/>
            </a:solidFill>
          </a:ln>
        </p:spPr>
      </p:pic>
    </p:spTree>
    <p:extLst>
      <p:ext uri="{BB962C8B-B14F-4D97-AF65-F5344CB8AC3E}">
        <p14:creationId xmlns:p14="http://schemas.microsoft.com/office/powerpoint/2010/main" val="60054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If you are reading this book, it is because you are a </a:t>
            </a:r>
            <a:r>
              <a:rPr lang="en-US" sz="2000" dirty="0">
                <a:solidFill>
                  <a:srgbClr val="FF0000"/>
                </a:solidFill>
              </a:rPr>
              <a:t>.NET developer</a:t>
            </a:r>
            <a:r>
              <a:rPr lang="en-US" sz="2000" dirty="0"/>
              <a:t> and would like to learn how to use </a:t>
            </a:r>
            <a:r>
              <a:rPr lang="en-US" sz="2000" dirty="0">
                <a:solidFill>
                  <a:srgbClr val="FF0000"/>
                </a:solidFill>
              </a:rPr>
              <a:t>Angular</a:t>
            </a:r>
            <a:r>
              <a:rPr lang="en-US" sz="2000" dirty="0"/>
              <a:t> with the </a:t>
            </a:r>
            <a:r>
              <a:rPr lang="en-US" sz="2000" dirty="0">
                <a:solidFill>
                  <a:srgbClr val="FF0000"/>
                </a:solidFill>
              </a:rPr>
              <a:t>.NET Framework</a:t>
            </a:r>
            <a:r>
              <a:rPr lang="en-US" sz="2000" dirty="0"/>
              <a:t> </a:t>
            </a:r>
            <a:r>
              <a:rPr lang="en-US" sz="2000" dirty="0">
                <a:solidFill>
                  <a:srgbClr val="0070C0"/>
                </a:solidFill>
              </a:rPr>
              <a:t>technologies</a:t>
            </a:r>
            <a:r>
              <a:rPr lang="en-US" sz="2000" dirty="0"/>
              <a:t> such </a:t>
            </a:r>
            <a:r>
              <a:rPr lang="en-US" sz="2000" dirty="0" smtClean="0"/>
              <a:t>as</a:t>
            </a:r>
          </a:p>
          <a:p>
            <a:pPr lvl="2"/>
            <a:r>
              <a:rPr lang="en-US" dirty="0"/>
              <a:t>ASP.NET Model View Controller (MVC)</a:t>
            </a:r>
          </a:p>
          <a:p>
            <a:pPr lvl="2"/>
            <a:r>
              <a:rPr lang="en-US" dirty="0"/>
              <a:t> Web API</a:t>
            </a:r>
          </a:p>
          <a:p>
            <a:pPr lvl="1"/>
            <a:r>
              <a:rPr lang="en-US" dirty="0" smtClean="0"/>
              <a:t>legacy </a:t>
            </a:r>
            <a:r>
              <a:rPr lang="en-US" dirty="0"/>
              <a:t>technologies such </a:t>
            </a:r>
            <a:r>
              <a:rPr lang="en-US" dirty="0" smtClean="0"/>
              <a:t>as</a:t>
            </a:r>
          </a:p>
          <a:p>
            <a:pPr lvl="2"/>
            <a:r>
              <a:rPr lang="en-US" dirty="0"/>
              <a:t>web forms</a:t>
            </a:r>
          </a:p>
          <a:p>
            <a:pPr lvl="2"/>
            <a:r>
              <a:rPr lang="en-US" dirty="0"/>
              <a:t>web services</a:t>
            </a:r>
          </a:p>
          <a:p>
            <a:pPr marL="461963">
              <a:buFont typeface="Wingdings" panose="05000000000000000000" pitchFamily="2" charset="2"/>
              <a:buChar char="§"/>
            </a:pPr>
            <a:r>
              <a:rPr lang="en-US" sz="2000" dirty="0" smtClean="0"/>
              <a:t>It </a:t>
            </a:r>
            <a:r>
              <a:rPr lang="en-US" sz="2000" dirty="0"/>
              <a:t>enables the developer to develop richer and dynamic .NET web applications powered by </a:t>
            </a:r>
            <a:r>
              <a:rPr lang="en-US" sz="2000" dirty="0" smtClean="0">
                <a:solidFill>
                  <a:srgbClr val="FF0000"/>
                </a:solidFill>
              </a:rPr>
              <a:t>Angular</a:t>
            </a:r>
            <a:r>
              <a:rPr lang="en-US" sz="2000" dirty="0" smtClean="0"/>
              <a:t>.</a:t>
            </a:r>
          </a:p>
          <a:p>
            <a:pPr marL="461963">
              <a:buFont typeface="Wingdings" panose="05000000000000000000" pitchFamily="2" charset="2"/>
              <a:buChar char="§"/>
            </a:pPr>
            <a:r>
              <a:rPr lang="en-US" sz="2000" dirty="0" smtClean="0"/>
              <a:t>Angular </a:t>
            </a:r>
            <a:r>
              <a:rPr lang="en-US" sz="2000" dirty="0"/>
              <a:t>is an </a:t>
            </a:r>
            <a:r>
              <a:rPr lang="en-US" sz="2000" dirty="0">
                <a:solidFill>
                  <a:srgbClr val="0070C0"/>
                </a:solidFill>
              </a:rPr>
              <a:t>open source</a:t>
            </a:r>
            <a:r>
              <a:rPr lang="en-US" sz="2000" dirty="0"/>
              <a:t> </a:t>
            </a:r>
            <a:r>
              <a:rPr lang="en-US" sz="2000" dirty="0">
                <a:solidFill>
                  <a:srgbClr val="FF0000"/>
                </a:solidFill>
              </a:rPr>
              <a:t>JavaScript framework</a:t>
            </a:r>
            <a:r>
              <a:rPr lang="en-US" sz="2000" dirty="0"/>
              <a:t> that helps create dynamic web </a:t>
            </a:r>
            <a:r>
              <a:rPr lang="en-US" sz="2000" dirty="0" smtClean="0"/>
              <a:t>applications.</a:t>
            </a:r>
          </a:p>
          <a:p>
            <a:pPr marL="461963">
              <a:buFont typeface="Wingdings" panose="05000000000000000000" pitchFamily="2" charset="2"/>
              <a:buChar char="§"/>
            </a:pPr>
            <a:r>
              <a:rPr lang="en-US" sz="2000" dirty="0" smtClean="0"/>
              <a:t>In </a:t>
            </a:r>
            <a:r>
              <a:rPr lang="en-US" sz="2000" dirty="0"/>
              <a:t>this chapter, we will cover the following </a:t>
            </a:r>
            <a:r>
              <a:rPr lang="en-US" sz="2000" dirty="0" smtClean="0"/>
              <a:t>topics:</a:t>
            </a:r>
          </a:p>
          <a:p>
            <a:pPr marL="687388" indent="-225425">
              <a:buFont typeface="Wingdings" panose="05000000000000000000" pitchFamily="2" charset="2"/>
              <a:buChar char="ü"/>
            </a:pPr>
            <a:r>
              <a:rPr lang="en-US" sz="2000" dirty="0" smtClean="0"/>
              <a:t>Introducing Angular</a:t>
            </a:r>
          </a:p>
          <a:p>
            <a:pPr marL="687388" indent="-225425">
              <a:buFont typeface="Wingdings" panose="05000000000000000000" pitchFamily="2" charset="2"/>
              <a:buChar char="ü"/>
            </a:pPr>
            <a:r>
              <a:rPr lang="en-US" sz="2000" dirty="0" smtClean="0"/>
              <a:t>The Angular architecture</a:t>
            </a:r>
          </a:p>
          <a:p>
            <a:pPr marL="687388" indent="-225425">
              <a:buFont typeface="Wingdings" panose="05000000000000000000" pitchFamily="2" charset="2"/>
              <a:buChar char="ü"/>
            </a:pPr>
            <a:r>
              <a:rPr lang="en-US" sz="2000" dirty="0" smtClean="0"/>
              <a:t>Building a Hello World app with Angular</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a:t>
            </a:fld>
            <a:endParaRPr lang="en-US"/>
          </a:p>
        </p:txBody>
      </p:sp>
    </p:spTree>
    <p:extLst>
      <p:ext uri="{BB962C8B-B14F-4D97-AF65-F5344CB8AC3E}">
        <p14:creationId xmlns:p14="http://schemas.microsoft.com/office/powerpoint/2010/main" val="1171811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an Angular Application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a:ln>
            <a:noFill/>
          </a:ln>
        </p:spPr>
        <p:txBody>
          <a:bodyPr>
            <a:normAutofit/>
          </a:bodyPr>
          <a:lstStyle/>
          <a:p>
            <a:pPr marL="687388" indent="-225425">
              <a:buFont typeface="Wingdings" panose="05000000000000000000" pitchFamily="2" charset="2"/>
              <a:buChar char="ü"/>
            </a:pPr>
            <a:r>
              <a:rPr lang="en-US" dirty="0"/>
              <a:t>Click the </a:t>
            </a:r>
            <a:r>
              <a:rPr lang="en-US" dirty="0">
                <a:solidFill>
                  <a:srgbClr val="FF0000"/>
                </a:solidFill>
              </a:rPr>
              <a:t>package.json</a:t>
            </a:r>
            <a:r>
              <a:rPr lang="en-US" dirty="0"/>
              <a:t> file; it will have the details about the </a:t>
            </a:r>
            <a:r>
              <a:rPr lang="en-US" dirty="0">
                <a:solidFill>
                  <a:srgbClr val="FF0000"/>
                </a:solidFill>
              </a:rPr>
              <a:t>configurations</a:t>
            </a:r>
            <a:r>
              <a:rPr lang="en-US" dirty="0">
                <a:solidFill>
                  <a:srgbClr val="0070C0"/>
                </a:solidFill>
              </a:rPr>
              <a:t> of the </a:t>
            </a:r>
            <a:r>
              <a:rPr lang="en-US" dirty="0">
                <a:solidFill>
                  <a:srgbClr val="FF0000"/>
                </a:solidFill>
              </a:rPr>
              <a:t>metadata</a:t>
            </a:r>
            <a:r>
              <a:rPr lang="en-US" dirty="0"/>
              <a:t> and </a:t>
            </a:r>
            <a:r>
              <a:rPr lang="en-US" dirty="0">
                <a:solidFill>
                  <a:srgbClr val="FF0000"/>
                </a:solidFill>
              </a:rPr>
              <a:t>project</a:t>
            </a:r>
            <a:r>
              <a:rPr lang="en-US" dirty="0">
                <a:solidFill>
                  <a:srgbClr val="0070C0"/>
                </a:solidFill>
              </a:rPr>
              <a:t> </a:t>
            </a:r>
            <a:r>
              <a:rPr lang="en-US" dirty="0">
                <a:solidFill>
                  <a:srgbClr val="FF0000"/>
                </a:solidFill>
              </a:rPr>
              <a:t>dependencies</a:t>
            </a:r>
            <a:r>
              <a:rPr lang="en-US" dirty="0"/>
              <a:t>.</a:t>
            </a:r>
          </a:p>
          <a:p>
            <a:pPr marL="687388" indent="0">
              <a:buNone/>
            </a:pPr>
            <a:r>
              <a:rPr lang="en-US" dirty="0"/>
              <a:t>The content of the package.json file is shown in </a:t>
            </a:r>
            <a:r>
              <a:rPr lang="en-US" dirty="0">
                <a:solidFill>
                  <a:srgbClr val="FF0000"/>
                </a:solidFill>
              </a:rPr>
              <a:t>Figure 1-8</a:t>
            </a:r>
            <a:r>
              <a:rPr lang="en-US" dirty="0"/>
              <a:t>.</a:t>
            </a:r>
          </a:p>
          <a:p>
            <a:pPr marL="687388" indent="-225425">
              <a:buFont typeface="Wingdings" panose="05000000000000000000" pitchFamily="2" charset="2"/>
              <a:buChar char="ü"/>
            </a:pPr>
            <a:r>
              <a:rPr lang="en-US" sz="2000" dirty="0" smtClean="0"/>
              <a:t>Now</a:t>
            </a:r>
            <a:r>
              <a:rPr lang="en-US" sz="2000" dirty="0"/>
              <a:t>, we need to run the </a:t>
            </a:r>
            <a:r>
              <a:rPr lang="en-US" sz="2000" dirty="0">
                <a:solidFill>
                  <a:srgbClr val="FF0000"/>
                </a:solidFill>
              </a:rPr>
              <a:t>NPM install</a:t>
            </a:r>
            <a:r>
              <a:rPr lang="en-US" sz="2000" dirty="0"/>
              <a:t> command in the command window by navigating to the application folder to install the required dependencies specified in </a:t>
            </a:r>
            <a:r>
              <a:rPr lang="en-US" sz="2000" dirty="0" smtClean="0"/>
              <a:t>package.json:</a:t>
            </a:r>
          </a:p>
          <a:p>
            <a:pPr marL="461963" indent="0">
              <a:buNone/>
            </a:pPr>
            <a:endParaRPr lang="en-US" sz="2000" dirty="0" smtClean="0"/>
          </a:p>
          <a:p>
            <a:pPr marL="461963" indent="0">
              <a:buNone/>
            </a:pPr>
            <a:endParaRPr lang="en-US" sz="2000" dirty="0"/>
          </a:p>
          <a:p>
            <a:pPr marL="461963" indent="0">
              <a:buNone/>
            </a:pPr>
            <a:endParaRPr lang="en-US" sz="2000" dirty="0" smtClean="0"/>
          </a:p>
          <a:p>
            <a:pPr marL="461963" indent="0">
              <a:buNone/>
            </a:pPr>
            <a:endParaRPr lang="en-US" sz="2000" dirty="0" smtClean="0"/>
          </a:p>
          <a:p>
            <a:pPr marL="687388" indent="-225425">
              <a:buFont typeface="Wingdings" panose="05000000000000000000" pitchFamily="2" charset="2"/>
              <a:buChar char="ü"/>
            </a:pPr>
            <a:r>
              <a:rPr lang="en-US" sz="2000" dirty="0" smtClean="0"/>
              <a:t>Now</a:t>
            </a:r>
            <a:r>
              <a:rPr lang="en-US" sz="2000" dirty="0"/>
              <a:t>, we have all the dependencies added to the project under the </a:t>
            </a:r>
            <a:r>
              <a:rPr lang="en-US" sz="2000" dirty="0">
                <a:solidFill>
                  <a:srgbClr val="FF0000"/>
                </a:solidFill>
              </a:rPr>
              <a:t>node_modules</a:t>
            </a:r>
            <a:r>
              <a:rPr lang="en-US" sz="2000" dirty="0"/>
              <a:t> </a:t>
            </a:r>
            <a:r>
              <a:rPr lang="en-US" sz="2000" dirty="0" smtClean="0"/>
              <a:t>folder: </a:t>
            </a:r>
            <a:r>
              <a:rPr lang="en-US" sz="2000" dirty="0" smtClean="0">
                <a:solidFill>
                  <a:srgbClr val="FF0000"/>
                </a:solidFill>
              </a:rPr>
              <a:t>Figure 1-9</a:t>
            </a:r>
            <a:r>
              <a:rPr lang="en-US" sz="2000" dirty="0" smtClean="0"/>
              <a:t>.</a:t>
            </a:r>
          </a:p>
          <a:p>
            <a:pPr marL="687388" indent="-225425">
              <a:buFont typeface="Wingdings" panose="05000000000000000000" pitchFamily="2" charset="2"/>
              <a:buChar char="ü"/>
            </a:pPr>
            <a:r>
              <a:rPr lang="en-US" sz="2000" dirty="0"/>
              <a:t>Now, let's run this application. To run it, execute the following command in the command window</a:t>
            </a:r>
            <a:r>
              <a:rPr lang="en-US" sz="2000" dirty="0" smtClean="0"/>
              <a:t>:</a:t>
            </a:r>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40</a:t>
            </a:fld>
            <a:endParaRPr lang="en-US"/>
          </a:p>
        </p:txBody>
      </p:sp>
      <p:pic>
        <p:nvPicPr>
          <p:cNvPr id="3" name="Picture 2"/>
          <p:cNvPicPr>
            <a:picLocks noChangeAspect="1"/>
          </p:cNvPicPr>
          <p:nvPr/>
        </p:nvPicPr>
        <p:blipFill>
          <a:blip r:embed="rId2"/>
          <a:stretch>
            <a:fillRect/>
          </a:stretch>
        </p:blipFill>
        <p:spPr>
          <a:xfrm>
            <a:off x="1030327" y="3116853"/>
            <a:ext cx="4621536" cy="1267532"/>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030327" y="5578608"/>
            <a:ext cx="1762125" cy="485775"/>
          </a:xfrm>
          <a:prstGeom prst="rect">
            <a:avLst/>
          </a:prstGeom>
          <a:ln>
            <a:solidFill>
              <a:schemeClr val="accent1"/>
            </a:solidFill>
          </a:ln>
        </p:spPr>
      </p:pic>
    </p:spTree>
    <p:extLst>
      <p:ext uri="{BB962C8B-B14F-4D97-AF65-F5344CB8AC3E}">
        <p14:creationId xmlns:p14="http://schemas.microsoft.com/office/powerpoint/2010/main" val="88122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an Angular Application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a:ln>
            <a:noFill/>
          </a:ln>
        </p:spPr>
        <p:txBody>
          <a:bodyPr>
            <a:normAutofit/>
          </a:bodyPr>
          <a:lstStyle/>
          <a:p>
            <a:pPr marL="687388" indent="-225425">
              <a:buFont typeface="Wingdings" panose="05000000000000000000" pitchFamily="2" charset="2"/>
              <a:buChar char="ü"/>
            </a:pPr>
            <a:r>
              <a:rPr lang="en-US" sz="2000" dirty="0" smtClean="0"/>
              <a:t>Open </a:t>
            </a:r>
            <a:r>
              <a:rPr lang="en-US" sz="2000" dirty="0"/>
              <a:t>any browser and navigate to </a:t>
            </a:r>
            <a:r>
              <a:rPr lang="en-US" sz="2000" dirty="0">
                <a:solidFill>
                  <a:srgbClr val="0070C0"/>
                </a:solidFill>
              </a:rPr>
              <a:t>http://localhost:3000</a:t>
            </a:r>
            <a:r>
              <a:rPr lang="en-US" sz="2000" dirty="0"/>
              <a:t>/; you will find the following page, which is rendered through our Angular application, </a:t>
            </a:r>
            <a:r>
              <a:rPr lang="en-US" sz="2000" dirty="0" smtClean="0"/>
              <a:t>displayed </a:t>
            </a:r>
            <a:r>
              <a:rPr lang="en-US" sz="2000" dirty="0" smtClean="0">
                <a:solidFill>
                  <a:srgbClr val="FF0000"/>
                </a:solidFill>
              </a:rPr>
              <a:t>(Figure 1-10)</a:t>
            </a:r>
            <a:r>
              <a:rPr lang="en-US" sz="2000" dirty="0" smtClean="0"/>
              <a:t>.</a:t>
            </a:r>
          </a:p>
          <a:p>
            <a:pPr marL="687388" indent="0">
              <a:buNone/>
            </a:pPr>
            <a:r>
              <a:rPr lang="en-US" sz="2000" dirty="0" smtClean="0"/>
              <a:t>Running </a:t>
            </a:r>
            <a:r>
              <a:rPr lang="en-US" sz="2000" dirty="0"/>
              <a:t>this command builds the application, starts the </a:t>
            </a:r>
            <a:r>
              <a:rPr lang="en-US" sz="2000" dirty="0">
                <a:solidFill>
                  <a:srgbClr val="FF0000"/>
                </a:solidFill>
              </a:rPr>
              <a:t>lite-server</a:t>
            </a:r>
            <a:r>
              <a:rPr lang="en-US" sz="2000" dirty="0"/>
              <a:t>, and hosts the application on it</a:t>
            </a:r>
            <a:r>
              <a:rPr lang="en-US" sz="2000" dirty="0" smtClean="0"/>
              <a:t>.</a:t>
            </a:r>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41</a:t>
            </a:fld>
            <a:endParaRPr lang="en-US"/>
          </a:p>
        </p:txBody>
      </p:sp>
    </p:spTree>
    <p:extLst>
      <p:ext uri="{BB962C8B-B14F-4D97-AF65-F5344CB8AC3E}">
        <p14:creationId xmlns:p14="http://schemas.microsoft.com/office/powerpoint/2010/main" val="1321909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 1-7</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42</a:t>
            </a:fld>
            <a:endParaRPr lang="en-US"/>
          </a:p>
        </p:txBody>
      </p:sp>
      <p:pic>
        <p:nvPicPr>
          <p:cNvPr id="5" name="Picture 4"/>
          <p:cNvPicPr>
            <a:picLocks noChangeAspect="1"/>
          </p:cNvPicPr>
          <p:nvPr/>
        </p:nvPicPr>
        <p:blipFill>
          <a:blip r:embed="rId2"/>
          <a:stretch>
            <a:fillRect/>
          </a:stretch>
        </p:blipFill>
        <p:spPr>
          <a:xfrm>
            <a:off x="152400" y="1268362"/>
            <a:ext cx="4286838" cy="4396374"/>
          </a:xfrm>
          <a:prstGeom prst="rect">
            <a:avLst/>
          </a:prstGeom>
          <a:ln>
            <a:solidFill>
              <a:schemeClr val="accent1"/>
            </a:solidFill>
          </a:ln>
        </p:spPr>
      </p:pic>
    </p:spTree>
    <p:extLst>
      <p:ext uri="{BB962C8B-B14F-4D97-AF65-F5344CB8AC3E}">
        <p14:creationId xmlns:p14="http://schemas.microsoft.com/office/powerpoint/2010/main" val="2818907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 1-8</a:t>
            </a:r>
          </a:p>
        </p:txBody>
      </p:sp>
      <p:sp>
        <p:nvSpPr>
          <p:cNvPr id="4" name="Date Placeholder 3"/>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43</a:t>
            </a:fld>
            <a:endParaRPr lang="en-US"/>
          </a:p>
        </p:txBody>
      </p:sp>
      <p:pic>
        <p:nvPicPr>
          <p:cNvPr id="3" name="Picture 2"/>
          <p:cNvPicPr>
            <a:picLocks noChangeAspect="1"/>
          </p:cNvPicPr>
          <p:nvPr/>
        </p:nvPicPr>
        <p:blipFill>
          <a:blip r:embed="rId2"/>
          <a:stretch>
            <a:fillRect/>
          </a:stretch>
        </p:blipFill>
        <p:spPr>
          <a:xfrm>
            <a:off x="152399" y="1268362"/>
            <a:ext cx="7093131" cy="5125572"/>
          </a:xfrm>
          <a:prstGeom prst="rect">
            <a:avLst/>
          </a:prstGeom>
          <a:ln>
            <a:solidFill>
              <a:schemeClr val="accent1"/>
            </a:solidFill>
          </a:ln>
        </p:spPr>
      </p:pic>
    </p:spTree>
    <p:extLst>
      <p:ext uri="{BB962C8B-B14F-4D97-AF65-F5344CB8AC3E}">
        <p14:creationId xmlns:p14="http://schemas.microsoft.com/office/powerpoint/2010/main" val="1325415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 </a:t>
            </a:r>
            <a:r>
              <a:rPr lang="en-US" dirty="0" smtClean="0"/>
              <a:t>1-9 || 1-10</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44</a:t>
            </a:fld>
            <a:endParaRPr lang="en-US"/>
          </a:p>
        </p:txBody>
      </p:sp>
      <p:pic>
        <p:nvPicPr>
          <p:cNvPr id="4" name="Picture 3"/>
          <p:cNvPicPr>
            <a:picLocks noChangeAspect="1"/>
          </p:cNvPicPr>
          <p:nvPr/>
        </p:nvPicPr>
        <p:blipFill>
          <a:blip r:embed="rId2"/>
          <a:stretch>
            <a:fillRect/>
          </a:stretch>
        </p:blipFill>
        <p:spPr>
          <a:xfrm>
            <a:off x="152401" y="1268362"/>
            <a:ext cx="2642248" cy="470571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3391988" y="1268362"/>
            <a:ext cx="4027714" cy="3970145"/>
          </a:xfrm>
          <a:prstGeom prst="rect">
            <a:avLst/>
          </a:prstGeom>
          <a:ln>
            <a:solidFill>
              <a:schemeClr val="accent1"/>
            </a:solidFill>
          </a:ln>
        </p:spPr>
      </p:pic>
    </p:spTree>
    <p:extLst>
      <p:ext uri="{BB962C8B-B14F-4D97-AF65-F5344CB8AC3E}">
        <p14:creationId xmlns:p14="http://schemas.microsoft.com/office/powerpoint/2010/main" val="3034004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index.html</a:t>
            </a:r>
            <a:endParaRPr lang="en-US" dirty="0">
              <a:solidFill>
                <a:srgbClr val="C00000"/>
              </a:solidFill>
            </a:endParaRPr>
          </a:p>
        </p:txBody>
      </p:sp>
      <p:sp>
        <p:nvSpPr>
          <p:cNvPr id="4" name="Content Placeholder 3"/>
          <p:cNvSpPr>
            <a:spLocks noGrp="1"/>
          </p:cNvSpPr>
          <p:nvPr>
            <p:ph idx="1"/>
          </p:nvPr>
        </p:nvSpPr>
        <p:spPr>
          <a:ln>
            <a:noFill/>
          </a:ln>
        </p:spPr>
        <p:txBody>
          <a:bodyPr>
            <a:normAutofit/>
          </a:bodyPr>
          <a:lstStyle/>
          <a:p>
            <a:pPr marL="227013" indent="-227013">
              <a:buFont typeface="Wingdings" panose="05000000000000000000" pitchFamily="2" charset="2"/>
              <a:buChar char="v"/>
            </a:pPr>
            <a:r>
              <a:rPr lang="en-US" sz="2000" dirty="0"/>
              <a:t>Let's now walk through the content of </a:t>
            </a:r>
            <a:r>
              <a:rPr lang="en-US" sz="2000" dirty="0" smtClean="0"/>
              <a:t>index.html.</a:t>
            </a:r>
          </a:p>
          <a:p>
            <a:pPr marL="461963">
              <a:buFont typeface="Wingdings" panose="05000000000000000000" pitchFamily="2" charset="2"/>
              <a:buChar char="§"/>
            </a:pPr>
            <a:r>
              <a:rPr lang="en-US" sz="2000" dirty="0" smtClean="0"/>
              <a:t>The </a:t>
            </a:r>
            <a:r>
              <a:rPr lang="en-US" sz="2000" dirty="0" smtClean="0">
                <a:solidFill>
                  <a:srgbClr val="FF0000"/>
                </a:solidFill>
              </a:rPr>
              <a:t>Figure 1-11</a:t>
            </a:r>
            <a:r>
              <a:rPr lang="en-US" sz="2000" dirty="0" smtClean="0"/>
              <a:t> shows </a:t>
            </a:r>
            <a:r>
              <a:rPr lang="en-US" sz="2000" dirty="0"/>
              <a:t>is the content of </a:t>
            </a:r>
            <a:r>
              <a:rPr lang="en-US" sz="2000" dirty="0" smtClean="0"/>
              <a:t>index.html.</a:t>
            </a:r>
          </a:p>
          <a:p>
            <a:pPr marL="461963">
              <a:buFont typeface="Wingdings" panose="05000000000000000000" pitchFamily="2" charset="2"/>
              <a:buChar char="§"/>
            </a:pPr>
            <a:r>
              <a:rPr lang="en-US" sz="2000" dirty="0"/>
              <a:t>So far, we have seen how to create an Angular application by </a:t>
            </a:r>
            <a:r>
              <a:rPr lang="en-US" sz="2000" dirty="0">
                <a:solidFill>
                  <a:srgbClr val="FF0000"/>
                </a:solidFill>
              </a:rPr>
              <a:t>cloning the official QuickStart repository</a:t>
            </a:r>
            <a:r>
              <a:rPr lang="en-US" sz="2000" dirty="0"/>
              <a:t> from </a:t>
            </a:r>
            <a:r>
              <a:rPr lang="en-US" sz="2000" dirty="0" smtClean="0">
                <a:solidFill>
                  <a:srgbClr val="FF0000"/>
                </a:solidFill>
              </a:rPr>
              <a:t>GitHub</a:t>
            </a:r>
            <a:r>
              <a:rPr lang="en-US" sz="2000" dirty="0" smtClean="0"/>
              <a:t>.</a:t>
            </a:r>
          </a:p>
          <a:p>
            <a:pPr marL="461963">
              <a:buFont typeface="Wingdings" panose="05000000000000000000" pitchFamily="2" charset="2"/>
              <a:buChar char="§"/>
            </a:pPr>
            <a:r>
              <a:rPr lang="en-US" sz="2000" dirty="0" smtClean="0"/>
              <a:t>We </a:t>
            </a:r>
            <a:r>
              <a:rPr lang="en-US" sz="2000" dirty="0"/>
              <a:t>will cover the steps to create Angular applications in detail in the upcoming </a:t>
            </a:r>
            <a:r>
              <a:rPr lang="en-US" sz="2000" dirty="0" smtClean="0"/>
              <a:t>chapters.</a:t>
            </a:r>
          </a:p>
          <a:p>
            <a:pPr marL="461963">
              <a:buFont typeface="Wingdings" panose="05000000000000000000" pitchFamily="2" charset="2"/>
              <a:buChar char="§"/>
            </a:pPr>
            <a:r>
              <a:rPr lang="en-US" sz="2000" dirty="0" smtClean="0"/>
              <a:t>Note </a:t>
            </a:r>
            <a:r>
              <a:rPr lang="en-US" sz="2000" dirty="0"/>
              <a:t>that the scripts are loaded using </a:t>
            </a:r>
            <a:r>
              <a:rPr lang="en-US" sz="2000" dirty="0" smtClean="0">
                <a:solidFill>
                  <a:srgbClr val="FF0000"/>
                </a:solidFill>
              </a:rPr>
              <a:t>System.js</a:t>
            </a:r>
            <a:r>
              <a:rPr lang="en-US" sz="2000" dirty="0" smtClean="0"/>
              <a:t>.</a:t>
            </a:r>
          </a:p>
          <a:p>
            <a:pPr marL="461963">
              <a:buFont typeface="Wingdings" panose="05000000000000000000" pitchFamily="2" charset="2"/>
              <a:buChar char="§"/>
            </a:pPr>
            <a:r>
              <a:rPr lang="en-US" sz="2000" dirty="0" smtClean="0"/>
              <a:t>System.js </a:t>
            </a:r>
            <a:r>
              <a:rPr lang="en-US" sz="2000" dirty="0"/>
              <a:t>is the </a:t>
            </a:r>
            <a:r>
              <a:rPr lang="en-US" sz="2000" dirty="0">
                <a:solidFill>
                  <a:srgbClr val="FF0000"/>
                </a:solidFill>
              </a:rPr>
              <a:t>module loader</a:t>
            </a:r>
            <a:r>
              <a:rPr lang="en-US" sz="2000" dirty="0"/>
              <a:t> that loads the modules during </a:t>
            </a:r>
            <a:r>
              <a:rPr lang="en-US" sz="2000" dirty="0">
                <a:solidFill>
                  <a:srgbClr val="FF0000"/>
                </a:solidFill>
              </a:rPr>
              <a:t>runtime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45</a:t>
            </a:fld>
            <a:endParaRPr lang="en-US"/>
          </a:p>
        </p:txBody>
      </p:sp>
    </p:spTree>
    <p:extLst>
      <p:ext uri="{BB962C8B-B14F-4D97-AF65-F5344CB8AC3E}">
        <p14:creationId xmlns:p14="http://schemas.microsoft.com/office/powerpoint/2010/main" val="1036867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 </a:t>
            </a:r>
            <a:r>
              <a:rPr lang="en-US" dirty="0" smtClean="0"/>
              <a:t>1-11</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46</a:t>
            </a:fld>
            <a:endParaRPr lang="en-US"/>
          </a:p>
        </p:txBody>
      </p:sp>
      <p:pic>
        <p:nvPicPr>
          <p:cNvPr id="4" name="Picture 3"/>
          <p:cNvPicPr>
            <a:picLocks noChangeAspect="1"/>
          </p:cNvPicPr>
          <p:nvPr/>
        </p:nvPicPr>
        <p:blipFill>
          <a:blip r:embed="rId2"/>
          <a:stretch>
            <a:fillRect/>
          </a:stretch>
        </p:blipFill>
        <p:spPr>
          <a:xfrm>
            <a:off x="152401" y="1268362"/>
            <a:ext cx="7643478" cy="4653467"/>
          </a:xfrm>
          <a:prstGeom prst="rect">
            <a:avLst/>
          </a:prstGeom>
          <a:ln>
            <a:solidFill>
              <a:schemeClr val="accent1"/>
            </a:solidFill>
          </a:ln>
        </p:spPr>
      </p:pic>
    </p:spTree>
    <p:extLst>
      <p:ext uri="{BB962C8B-B14F-4D97-AF65-F5344CB8AC3E}">
        <p14:creationId xmlns:p14="http://schemas.microsoft.com/office/powerpoint/2010/main" val="29321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Architecture of Angular</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architecture of Angular comprises of </a:t>
            </a:r>
            <a:r>
              <a:rPr lang="en-US" sz="2000" dirty="0">
                <a:solidFill>
                  <a:srgbClr val="FF0000"/>
                </a:solidFill>
              </a:rPr>
              <a:t>eight</a:t>
            </a:r>
            <a:r>
              <a:rPr lang="en-US" sz="2000" dirty="0"/>
              <a:t> </a:t>
            </a:r>
            <a:r>
              <a:rPr lang="en-US" sz="2000" dirty="0">
                <a:solidFill>
                  <a:srgbClr val="FF0000"/>
                </a:solidFill>
              </a:rPr>
              <a:t>core building blocks</a:t>
            </a:r>
            <a:r>
              <a:rPr lang="en-US" sz="2000" dirty="0" smtClean="0"/>
              <a:t>:</a:t>
            </a:r>
            <a:endParaRPr lang="en-US" sz="2000" dirty="0"/>
          </a:p>
          <a:p>
            <a:pPr marL="287338" indent="0">
              <a:buNone/>
            </a:pPr>
            <a:r>
              <a:rPr lang="en-US" sz="2000" dirty="0" smtClean="0">
                <a:solidFill>
                  <a:srgbClr val="0070C0"/>
                </a:solidFill>
              </a:rPr>
              <a:t>	Module</a:t>
            </a:r>
            <a:r>
              <a:rPr lang="en-US" sz="2000" dirty="0">
                <a:solidFill>
                  <a:srgbClr val="0070C0"/>
                </a:solidFill>
              </a:rPr>
              <a:t>		</a:t>
            </a:r>
            <a:r>
              <a:rPr lang="en-US" sz="2000" dirty="0" smtClean="0">
                <a:solidFill>
                  <a:srgbClr val="0070C0"/>
                </a:solidFill>
              </a:rPr>
              <a:t>	Component</a:t>
            </a:r>
            <a:r>
              <a:rPr lang="en-US" sz="2000" dirty="0">
                <a:solidFill>
                  <a:srgbClr val="0070C0"/>
                </a:solidFill>
              </a:rPr>
              <a:t>		Template		</a:t>
            </a:r>
            <a:r>
              <a:rPr lang="en-US" sz="2000" dirty="0" smtClean="0">
                <a:solidFill>
                  <a:srgbClr val="0070C0"/>
                </a:solidFill>
              </a:rPr>
              <a:t>Metadata</a:t>
            </a:r>
            <a:endParaRPr lang="en-US" sz="2000" dirty="0">
              <a:solidFill>
                <a:srgbClr val="0070C0"/>
              </a:solidFill>
            </a:endParaRPr>
          </a:p>
          <a:p>
            <a:pPr marL="287338" indent="0">
              <a:buNone/>
            </a:pPr>
            <a:r>
              <a:rPr lang="en-US" sz="2000" dirty="0" smtClean="0">
                <a:solidFill>
                  <a:srgbClr val="0070C0"/>
                </a:solidFill>
              </a:rPr>
              <a:t>	Data </a:t>
            </a:r>
            <a:r>
              <a:rPr lang="en-US" sz="2000" dirty="0">
                <a:solidFill>
                  <a:srgbClr val="0070C0"/>
                </a:solidFill>
              </a:rPr>
              <a:t>Binding		</a:t>
            </a:r>
            <a:r>
              <a:rPr lang="en-US" sz="2000" dirty="0" smtClean="0">
                <a:solidFill>
                  <a:srgbClr val="0070C0"/>
                </a:solidFill>
              </a:rPr>
              <a:t>Service	</a:t>
            </a:r>
            <a:r>
              <a:rPr lang="en-US" sz="2000" dirty="0">
                <a:solidFill>
                  <a:srgbClr val="0070C0"/>
                </a:solidFill>
              </a:rPr>
              <a:t>		</a:t>
            </a:r>
            <a:r>
              <a:rPr lang="en-US" sz="2000" dirty="0" smtClean="0">
                <a:solidFill>
                  <a:srgbClr val="0070C0"/>
                </a:solidFill>
              </a:rPr>
              <a:t>Directive		Dependency injection</a:t>
            </a:r>
            <a:endParaRPr lang="en-US" sz="2000" dirty="0">
              <a:solidFill>
                <a:srgbClr val="0070C0"/>
              </a:solidFill>
            </a:endParaRPr>
          </a:p>
          <a:p>
            <a:pPr marL="461963">
              <a:buFont typeface="Wingdings" panose="05000000000000000000" pitchFamily="2" charset="2"/>
              <a:buChar char="§"/>
            </a:pPr>
            <a:r>
              <a:rPr lang="en-US" sz="2000" dirty="0"/>
              <a:t>An Angular application normally starts with the </a:t>
            </a:r>
            <a:r>
              <a:rPr lang="en-US" sz="2000" dirty="0">
                <a:solidFill>
                  <a:srgbClr val="0070C0"/>
                </a:solidFill>
              </a:rPr>
              <a:t>designing</a:t>
            </a:r>
            <a:r>
              <a:rPr lang="en-US" sz="2000" dirty="0">
                <a:solidFill>
                  <a:srgbClr val="FF0000"/>
                </a:solidFill>
              </a:rPr>
              <a:t> </a:t>
            </a:r>
            <a:r>
              <a:rPr lang="en-US" sz="2000" dirty="0">
                <a:solidFill>
                  <a:srgbClr val="0070C0"/>
                </a:solidFill>
              </a:rPr>
              <a:t>of</a:t>
            </a:r>
            <a:r>
              <a:rPr lang="en-US" sz="2000" dirty="0">
                <a:solidFill>
                  <a:srgbClr val="FF0000"/>
                </a:solidFill>
              </a:rPr>
              <a:t> templates</a:t>
            </a:r>
            <a:r>
              <a:rPr lang="en-US" sz="2000" dirty="0"/>
              <a:t> with </a:t>
            </a:r>
            <a:r>
              <a:rPr lang="en-US" sz="2000" dirty="0">
                <a:solidFill>
                  <a:srgbClr val="FF0000"/>
                </a:solidFill>
              </a:rPr>
              <a:t>Angular tags </a:t>
            </a:r>
            <a:r>
              <a:rPr lang="en-US" sz="2000" dirty="0">
                <a:solidFill>
                  <a:srgbClr val="0070C0"/>
                </a:solidFill>
              </a:rPr>
              <a:t>or</a:t>
            </a:r>
            <a:r>
              <a:rPr lang="en-US" sz="2000" dirty="0">
                <a:solidFill>
                  <a:srgbClr val="FF0000"/>
                </a:solidFill>
              </a:rPr>
              <a:t> </a:t>
            </a:r>
            <a:r>
              <a:rPr lang="en-US" sz="2000" dirty="0" smtClean="0">
                <a:solidFill>
                  <a:srgbClr val="FF0000"/>
                </a:solidFill>
              </a:rPr>
              <a:t>markups</a:t>
            </a:r>
            <a:r>
              <a:rPr lang="en-US" sz="2000" dirty="0" smtClean="0"/>
              <a:t>.</a:t>
            </a:r>
          </a:p>
          <a:p>
            <a:pPr marL="687388" indent="-225425">
              <a:buFont typeface="Wingdings" panose="05000000000000000000" pitchFamily="2" charset="2"/>
              <a:buChar char="ü"/>
            </a:pPr>
            <a:r>
              <a:rPr lang="en-US" sz="2000" dirty="0" smtClean="0"/>
              <a:t>Then</a:t>
            </a:r>
            <a:r>
              <a:rPr lang="en-US" sz="2000" dirty="0"/>
              <a:t>, we write </a:t>
            </a:r>
            <a:r>
              <a:rPr lang="en-US" sz="2000" dirty="0">
                <a:solidFill>
                  <a:srgbClr val="FF0000"/>
                </a:solidFill>
              </a:rPr>
              <a:t>components</a:t>
            </a:r>
            <a:r>
              <a:rPr lang="en-US" sz="2000" dirty="0"/>
              <a:t> to handle the </a:t>
            </a:r>
            <a:r>
              <a:rPr lang="en-US" sz="2000" dirty="0" smtClean="0">
                <a:solidFill>
                  <a:srgbClr val="FF0000"/>
                </a:solidFill>
              </a:rPr>
              <a:t>templates</a:t>
            </a:r>
            <a:r>
              <a:rPr lang="en-US" sz="2000" dirty="0" smtClean="0"/>
              <a:t>.</a:t>
            </a:r>
          </a:p>
          <a:p>
            <a:pPr marL="687388" indent="-225425">
              <a:buFont typeface="Wingdings" panose="05000000000000000000" pitchFamily="2" charset="2"/>
              <a:buChar char="ü"/>
            </a:pPr>
            <a:r>
              <a:rPr lang="en-US" sz="2000" dirty="0" smtClean="0"/>
              <a:t>The </a:t>
            </a:r>
            <a:r>
              <a:rPr lang="en-US" sz="2000" dirty="0"/>
              <a:t>application-specific logic will be added to </a:t>
            </a:r>
            <a:r>
              <a:rPr lang="en-US" sz="2000" dirty="0" smtClean="0">
                <a:solidFill>
                  <a:srgbClr val="FF0000"/>
                </a:solidFill>
              </a:rPr>
              <a:t>services</a:t>
            </a:r>
            <a:r>
              <a:rPr lang="en-US" sz="2000" dirty="0" smtClean="0"/>
              <a:t>.</a:t>
            </a:r>
          </a:p>
          <a:p>
            <a:pPr marL="687388" indent="-225425">
              <a:buFont typeface="Wingdings" panose="05000000000000000000" pitchFamily="2" charset="2"/>
              <a:buChar char="ü"/>
            </a:pPr>
            <a:r>
              <a:rPr lang="en-US" sz="2000" dirty="0" smtClean="0"/>
              <a:t>Finally</a:t>
            </a:r>
            <a:r>
              <a:rPr lang="en-US" sz="2000" dirty="0"/>
              <a:t>, the starting component or </a:t>
            </a:r>
            <a:r>
              <a:rPr lang="en-US" sz="2000" dirty="0">
                <a:solidFill>
                  <a:srgbClr val="FF0000"/>
                </a:solidFill>
              </a:rPr>
              <a:t>root component</a:t>
            </a:r>
            <a:r>
              <a:rPr lang="en-US" sz="2000" dirty="0"/>
              <a:t> will be passed on to the </a:t>
            </a:r>
            <a:r>
              <a:rPr lang="en-US" sz="2000" dirty="0">
                <a:solidFill>
                  <a:srgbClr val="FF0000"/>
                </a:solidFill>
              </a:rPr>
              <a:t>Angular </a:t>
            </a:r>
            <a:r>
              <a:rPr lang="en-US" sz="2000" dirty="0" smtClean="0">
                <a:solidFill>
                  <a:srgbClr val="FF0000"/>
                </a:solidFill>
              </a:rPr>
              <a:t>bootstrapper</a:t>
            </a:r>
            <a:r>
              <a:rPr lang="en-US" sz="2000" dirty="0" smtClean="0"/>
              <a:t>.</a:t>
            </a:r>
          </a:p>
          <a:p>
            <a:pPr marL="461963" indent="-234950">
              <a:buFont typeface="Wingdings" panose="05000000000000000000" pitchFamily="2" charset="2"/>
              <a:buChar char="§"/>
            </a:pPr>
            <a:r>
              <a:rPr lang="en-US" sz="2000" dirty="0" smtClean="0"/>
              <a:t>When </a:t>
            </a:r>
            <a:r>
              <a:rPr lang="en-US" sz="2000" dirty="0"/>
              <a:t>we run the application, </a:t>
            </a:r>
            <a:r>
              <a:rPr lang="en-US" sz="2000" dirty="0">
                <a:solidFill>
                  <a:srgbClr val="FF0000"/>
                </a:solidFill>
              </a:rPr>
              <a:t>Angular</a:t>
            </a:r>
            <a:r>
              <a:rPr lang="en-US" sz="2000" dirty="0"/>
              <a:t> takes the responsibility of </a:t>
            </a:r>
            <a:r>
              <a:rPr lang="en-US" sz="2000" dirty="0">
                <a:solidFill>
                  <a:srgbClr val="FF0000"/>
                </a:solidFill>
              </a:rPr>
              <a:t>presenting</a:t>
            </a:r>
            <a:r>
              <a:rPr lang="en-US" sz="2000" dirty="0"/>
              <a:t> the </a:t>
            </a:r>
            <a:r>
              <a:rPr lang="en-US" sz="2000" dirty="0">
                <a:solidFill>
                  <a:srgbClr val="FF0000"/>
                </a:solidFill>
              </a:rPr>
              <a:t>template</a:t>
            </a:r>
            <a:r>
              <a:rPr lang="en-US" sz="2000" dirty="0"/>
              <a:t> to the </a:t>
            </a:r>
            <a:r>
              <a:rPr lang="en-US" sz="2000" dirty="0">
                <a:solidFill>
                  <a:srgbClr val="FF0000"/>
                </a:solidFill>
              </a:rPr>
              <a:t>browser</a:t>
            </a:r>
            <a:r>
              <a:rPr lang="en-US" sz="2000" dirty="0"/>
              <a:t> and takes care of </a:t>
            </a:r>
            <a:r>
              <a:rPr lang="en-US" sz="2000" dirty="0">
                <a:solidFill>
                  <a:srgbClr val="FF0000"/>
                </a:solidFill>
              </a:rPr>
              <a:t>user interactions</a:t>
            </a:r>
            <a:r>
              <a:rPr lang="en-US" sz="2000" dirty="0"/>
              <a:t> with the elements in the template according to the </a:t>
            </a:r>
            <a:r>
              <a:rPr lang="en-US" sz="2000" dirty="0">
                <a:solidFill>
                  <a:srgbClr val="FF0000"/>
                </a:solidFill>
              </a:rPr>
              <a:t>logic</a:t>
            </a:r>
            <a:r>
              <a:rPr lang="en-US" sz="2000" dirty="0"/>
              <a:t> provided in the </a:t>
            </a:r>
            <a:r>
              <a:rPr lang="en-US" sz="2000" dirty="0">
                <a:solidFill>
                  <a:srgbClr val="FF0000"/>
                </a:solidFill>
              </a:rPr>
              <a:t>components </a:t>
            </a:r>
            <a:r>
              <a:rPr lang="en-US" sz="2000" dirty="0">
                <a:solidFill>
                  <a:srgbClr val="0070C0"/>
                </a:solidFill>
              </a:rPr>
              <a:t>and</a:t>
            </a:r>
            <a:r>
              <a:rPr lang="en-US" sz="2000" dirty="0">
                <a:solidFill>
                  <a:srgbClr val="FF0000"/>
                </a:solidFill>
              </a:rPr>
              <a:t> directives</a:t>
            </a:r>
            <a:r>
              <a:rPr lang="en-US" sz="2000" dirty="0"/>
              <a: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47</a:t>
            </a:fld>
            <a:endParaRPr lang="en-US"/>
          </a:p>
        </p:txBody>
      </p:sp>
    </p:spTree>
    <p:extLst>
      <p:ext uri="{BB962C8B-B14F-4D97-AF65-F5344CB8AC3E}">
        <p14:creationId xmlns:p14="http://schemas.microsoft.com/office/powerpoint/2010/main" val="2803817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Angular Blocks: Objective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The </a:t>
            </a:r>
            <a:r>
              <a:rPr lang="en-US" sz="2000" dirty="0"/>
              <a:t>objective of each block of Angular </a:t>
            </a:r>
            <a:r>
              <a:rPr lang="en-US" sz="2000" dirty="0" smtClean="0"/>
              <a:t>is as follows:</a:t>
            </a:r>
          </a:p>
          <a:p>
            <a:pPr marL="461963">
              <a:buFont typeface="Wingdings" panose="05000000000000000000" pitchFamily="2" charset="2"/>
              <a:buChar char="§"/>
            </a:pPr>
            <a:r>
              <a:rPr lang="en-US" sz="2000" dirty="0" smtClean="0"/>
              <a:t>Any </a:t>
            </a:r>
            <a:r>
              <a:rPr lang="en-US" sz="2000" dirty="0"/>
              <a:t>Angular application will be comprised of a </a:t>
            </a:r>
            <a:r>
              <a:rPr lang="en-US" sz="2000" dirty="0">
                <a:solidFill>
                  <a:srgbClr val="FF0000"/>
                </a:solidFill>
              </a:rPr>
              <a:t>collection </a:t>
            </a:r>
            <a:r>
              <a:rPr lang="en-US" sz="2000" dirty="0">
                <a:solidFill>
                  <a:srgbClr val="0070C0"/>
                </a:solidFill>
              </a:rPr>
              <a:t>of </a:t>
            </a:r>
            <a:r>
              <a:rPr lang="en-US" sz="2000" dirty="0" smtClean="0">
                <a:solidFill>
                  <a:srgbClr val="FF0000"/>
                </a:solidFill>
              </a:rPr>
              <a:t>components</a:t>
            </a:r>
            <a:r>
              <a:rPr lang="en-US" sz="2000" dirty="0" smtClean="0"/>
              <a:t>.</a:t>
            </a:r>
          </a:p>
          <a:p>
            <a:pPr marL="687388" lvl="1" indent="-225425">
              <a:buFont typeface="Wingdings" panose="05000000000000000000" pitchFamily="2" charset="2"/>
              <a:buChar char="ü"/>
            </a:pPr>
            <a:r>
              <a:rPr lang="en-US" dirty="0" smtClean="0"/>
              <a:t>Services </a:t>
            </a:r>
            <a:r>
              <a:rPr lang="en-US" dirty="0"/>
              <a:t>will be </a:t>
            </a:r>
            <a:r>
              <a:rPr lang="en-US" dirty="0">
                <a:solidFill>
                  <a:srgbClr val="FF0000"/>
                </a:solidFill>
              </a:rPr>
              <a:t>injected</a:t>
            </a:r>
            <a:r>
              <a:rPr lang="en-US" dirty="0"/>
              <a:t> into </a:t>
            </a:r>
            <a:r>
              <a:rPr lang="en-US" dirty="0" smtClean="0">
                <a:solidFill>
                  <a:srgbClr val="FF0000"/>
                </a:solidFill>
              </a:rPr>
              <a:t>components</a:t>
            </a:r>
            <a:r>
              <a:rPr lang="en-US" dirty="0" smtClean="0"/>
              <a:t>.</a:t>
            </a:r>
          </a:p>
          <a:p>
            <a:pPr marL="461963">
              <a:buFont typeface="Wingdings" panose="05000000000000000000" pitchFamily="2" charset="2"/>
              <a:buChar char="§"/>
            </a:pPr>
            <a:r>
              <a:rPr lang="en-US" sz="2000" dirty="0" smtClean="0"/>
              <a:t>Templates </a:t>
            </a:r>
            <a:r>
              <a:rPr lang="en-US" sz="2000" dirty="0"/>
              <a:t>are responsible for </a:t>
            </a:r>
            <a:r>
              <a:rPr lang="en-US" sz="2000" dirty="0">
                <a:solidFill>
                  <a:srgbClr val="FF0000"/>
                </a:solidFill>
              </a:rPr>
              <a:t>rendering</a:t>
            </a:r>
            <a:r>
              <a:rPr lang="en-US" sz="2000" dirty="0"/>
              <a:t> the </a:t>
            </a:r>
            <a:r>
              <a:rPr lang="en-US" sz="2000" dirty="0">
                <a:solidFill>
                  <a:srgbClr val="0070C0"/>
                </a:solidFill>
              </a:rPr>
              <a:t>components</a:t>
            </a:r>
            <a:r>
              <a:rPr lang="en-US" sz="2000" dirty="0"/>
              <a:t> in the </a:t>
            </a:r>
            <a:r>
              <a:rPr lang="en-US" sz="2000" dirty="0">
                <a:solidFill>
                  <a:srgbClr val="0070C0"/>
                </a:solidFill>
              </a:rPr>
              <a:t>form</a:t>
            </a:r>
            <a:r>
              <a:rPr lang="en-US" sz="2000" dirty="0"/>
              <a:t> of </a:t>
            </a:r>
            <a:r>
              <a:rPr lang="en-US" sz="2000" dirty="0" smtClean="0">
                <a:solidFill>
                  <a:srgbClr val="FF0000"/>
                </a:solidFill>
              </a:rPr>
              <a:t>HTML</a:t>
            </a:r>
            <a:r>
              <a:rPr lang="en-US" sz="2000" dirty="0" smtClean="0"/>
              <a:t>.</a:t>
            </a:r>
          </a:p>
          <a:p>
            <a:pPr marL="461963">
              <a:buFont typeface="Wingdings" panose="05000000000000000000" pitchFamily="2" charset="2"/>
              <a:buChar char="§"/>
            </a:pPr>
            <a:r>
              <a:rPr lang="en-US" sz="2000" dirty="0" smtClean="0"/>
              <a:t>Components </a:t>
            </a:r>
            <a:r>
              <a:rPr lang="en-US" sz="2000" dirty="0"/>
              <a:t>hold an </a:t>
            </a:r>
            <a:r>
              <a:rPr lang="en-US" sz="2000" dirty="0">
                <a:solidFill>
                  <a:srgbClr val="FF0000"/>
                </a:solidFill>
              </a:rPr>
              <a:t>application logic</a:t>
            </a:r>
            <a:r>
              <a:rPr lang="en-US" sz="2000" dirty="0"/>
              <a:t> that supports the </a:t>
            </a:r>
            <a:r>
              <a:rPr lang="en-US" sz="2000" dirty="0">
                <a:solidFill>
                  <a:srgbClr val="FF0000"/>
                </a:solidFill>
              </a:rPr>
              <a:t>views</a:t>
            </a:r>
            <a:r>
              <a:rPr lang="en-US" sz="2000" dirty="0"/>
              <a:t> or </a:t>
            </a:r>
            <a:r>
              <a:rPr lang="en-US" sz="2000" dirty="0" smtClean="0">
                <a:solidFill>
                  <a:srgbClr val="FF0000"/>
                </a:solidFill>
              </a:rPr>
              <a:t>templates</a:t>
            </a:r>
            <a:r>
              <a:rPr lang="en-US" sz="2000" dirty="0" smtClean="0"/>
              <a:t>.</a:t>
            </a:r>
          </a:p>
          <a:p>
            <a:pPr marL="461963">
              <a:buFont typeface="Wingdings" panose="05000000000000000000" pitchFamily="2" charset="2"/>
              <a:buChar char="§"/>
            </a:pPr>
            <a:r>
              <a:rPr lang="en-US" sz="2000" dirty="0" smtClean="0">
                <a:solidFill>
                  <a:srgbClr val="FF0000"/>
                </a:solidFill>
              </a:rPr>
              <a:t>Angular</a:t>
            </a:r>
            <a:r>
              <a:rPr lang="en-US" sz="2000" dirty="0" smtClean="0"/>
              <a:t> </a:t>
            </a:r>
            <a:r>
              <a:rPr lang="en-US" sz="2000" dirty="0"/>
              <a:t>itself is a </a:t>
            </a:r>
            <a:r>
              <a:rPr lang="en-US" sz="2000" dirty="0">
                <a:solidFill>
                  <a:srgbClr val="0070C0"/>
                </a:solidFill>
              </a:rPr>
              <a:t>collection</a:t>
            </a:r>
            <a:r>
              <a:rPr lang="en-US" sz="2000" dirty="0"/>
              <a:t> </a:t>
            </a:r>
            <a:r>
              <a:rPr lang="en-US" sz="2000" dirty="0">
                <a:solidFill>
                  <a:srgbClr val="0070C0"/>
                </a:solidFill>
              </a:rPr>
              <a:t>of</a:t>
            </a:r>
            <a:r>
              <a:rPr lang="en-US" sz="2000" dirty="0"/>
              <a:t> </a:t>
            </a:r>
            <a:r>
              <a:rPr lang="en-US" sz="2000" dirty="0" smtClean="0">
                <a:solidFill>
                  <a:srgbClr val="FF0000"/>
                </a:solidFill>
              </a:rPr>
              <a:t>modules</a:t>
            </a:r>
            <a:r>
              <a:rPr lang="en-US" sz="2000" dirty="0" smtClean="0"/>
              <a:t>.</a:t>
            </a:r>
          </a:p>
          <a:p>
            <a:pPr marL="687388" indent="-225425">
              <a:buFont typeface="Wingdings" panose="05000000000000000000" pitchFamily="2" charset="2"/>
              <a:buChar char="ü"/>
            </a:pPr>
            <a:r>
              <a:rPr lang="en-US" sz="2000" dirty="0" smtClean="0"/>
              <a:t>In </a:t>
            </a:r>
            <a:r>
              <a:rPr lang="en-US" sz="2000" dirty="0">
                <a:solidFill>
                  <a:srgbClr val="FF0000"/>
                </a:solidFill>
              </a:rPr>
              <a:t>Angular 1</a:t>
            </a:r>
            <a:r>
              <a:rPr lang="en-US" sz="2000" dirty="0"/>
              <a:t>, the </a:t>
            </a:r>
            <a:r>
              <a:rPr lang="en-US" sz="2000" dirty="0">
                <a:solidFill>
                  <a:srgbClr val="FF0000"/>
                </a:solidFill>
              </a:rPr>
              <a:t>main </a:t>
            </a:r>
            <a:r>
              <a:rPr lang="en-US" sz="2000" dirty="0">
                <a:solidFill>
                  <a:srgbClr val="0070C0"/>
                </a:solidFill>
              </a:rPr>
              <a:t>module</a:t>
            </a:r>
            <a:r>
              <a:rPr lang="en-US" sz="2000" dirty="0"/>
              <a:t> or </a:t>
            </a:r>
            <a:r>
              <a:rPr lang="en-US" sz="2000" dirty="0">
                <a:solidFill>
                  <a:srgbClr val="FF0000"/>
                </a:solidFill>
              </a:rPr>
              <a:t>application</a:t>
            </a:r>
            <a:r>
              <a:rPr lang="en-US" sz="2000" dirty="0"/>
              <a:t> </a:t>
            </a:r>
            <a:r>
              <a:rPr lang="en-US" sz="2000" dirty="0">
                <a:solidFill>
                  <a:srgbClr val="0070C0"/>
                </a:solidFill>
              </a:rPr>
              <a:t>module</a:t>
            </a:r>
            <a:r>
              <a:rPr lang="en-US" sz="2000" dirty="0"/>
              <a:t> is </a:t>
            </a:r>
            <a:r>
              <a:rPr lang="en-US" sz="2000" dirty="0">
                <a:solidFill>
                  <a:srgbClr val="FF0000"/>
                </a:solidFill>
              </a:rPr>
              <a:t>bootstrapped</a:t>
            </a:r>
            <a:r>
              <a:rPr lang="en-US" sz="2000" dirty="0"/>
              <a:t> using the </a:t>
            </a:r>
            <a:r>
              <a:rPr lang="en-US" sz="2000" dirty="0">
                <a:solidFill>
                  <a:srgbClr val="FF0000"/>
                </a:solidFill>
              </a:rPr>
              <a:t>ng-app</a:t>
            </a:r>
            <a:r>
              <a:rPr lang="en-US" sz="2000" dirty="0"/>
              <a:t> </a:t>
            </a:r>
            <a:r>
              <a:rPr lang="en-US" sz="2000" dirty="0" smtClean="0">
                <a:solidFill>
                  <a:srgbClr val="0070C0"/>
                </a:solidFill>
              </a:rPr>
              <a:t>directive</a:t>
            </a:r>
            <a:r>
              <a:rPr lang="en-US" sz="2000" dirty="0" smtClean="0"/>
              <a:t>.</a:t>
            </a:r>
          </a:p>
          <a:p>
            <a:pPr marL="687388" indent="-225425">
              <a:buFont typeface="Wingdings" panose="05000000000000000000" pitchFamily="2" charset="2"/>
              <a:buChar char="ü"/>
            </a:pPr>
            <a:r>
              <a:rPr lang="en-US" sz="2000" dirty="0" smtClean="0"/>
              <a:t>We </a:t>
            </a:r>
            <a:r>
              <a:rPr lang="en-US" sz="2000" dirty="0"/>
              <a:t>can include other lists of modules that our </a:t>
            </a:r>
            <a:r>
              <a:rPr lang="en-US" sz="2000" dirty="0">
                <a:solidFill>
                  <a:srgbClr val="FF0000"/>
                </a:solidFill>
              </a:rPr>
              <a:t>application</a:t>
            </a:r>
            <a:r>
              <a:rPr lang="en-US" sz="2000" dirty="0"/>
              <a:t> </a:t>
            </a:r>
            <a:r>
              <a:rPr lang="en-US" sz="2000" dirty="0">
                <a:solidFill>
                  <a:srgbClr val="0070C0"/>
                </a:solidFill>
              </a:rPr>
              <a:t>module</a:t>
            </a:r>
            <a:r>
              <a:rPr lang="en-US" sz="2000" dirty="0"/>
              <a:t> or </a:t>
            </a:r>
            <a:r>
              <a:rPr lang="en-US" sz="2000" dirty="0">
                <a:solidFill>
                  <a:srgbClr val="FF0000"/>
                </a:solidFill>
              </a:rPr>
              <a:t>main</a:t>
            </a:r>
            <a:r>
              <a:rPr lang="en-US" sz="2000" dirty="0"/>
              <a:t> </a:t>
            </a:r>
            <a:r>
              <a:rPr lang="en-US" sz="2000" dirty="0">
                <a:solidFill>
                  <a:srgbClr val="0070C0"/>
                </a:solidFill>
              </a:rPr>
              <a:t>module</a:t>
            </a:r>
            <a:r>
              <a:rPr lang="en-US" sz="2000" dirty="0"/>
              <a:t> is </a:t>
            </a:r>
            <a:r>
              <a:rPr lang="en-US" sz="2000" dirty="0">
                <a:solidFill>
                  <a:srgbClr val="FF0000"/>
                </a:solidFill>
              </a:rPr>
              <a:t>dependent</a:t>
            </a:r>
            <a:r>
              <a:rPr lang="en-US" sz="2000" dirty="0"/>
              <a:t> </a:t>
            </a:r>
            <a:r>
              <a:rPr lang="en-US" sz="2000" dirty="0" smtClean="0"/>
              <a:t>on</a:t>
            </a:r>
          </a:p>
          <a:p>
            <a:pPr marL="914400" lvl="1" indent="-227013">
              <a:buFont typeface="Courier New" panose="02070309020205020404" pitchFamily="49" charset="0"/>
              <a:buChar char="o"/>
            </a:pPr>
            <a:r>
              <a:rPr lang="en-US" dirty="0" smtClean="0"/>
              <a:t>they </a:t>
            </a:r>
            <a:r>
              <a:rPr lang="en-US" dirty="0"/>
              <a:t>will be defined in the empty array in </a:t>
            </a:r>
            <a:r>
              <a:rPr lang="en-US" dirty="0">
                <a:solidFill>
                  <a:srgbClr val="FF0000"/>
                </a:solidFill>
              </a:rPr>
              <a:t>angular.module('myApp', </a:t>
            </a:r>
            <a:r>
              <a:rPr lang="en-US" dirty="0" smtClean="0">
                <a:solidFill>
                  <a:srgbClr val="FF0000"/>
                </a:solidFill>
              </a:rPr>
              <a:t>[ ])</a:t>
            </a:r>
            <a:endParaRPr lang="en-US" dirty="0" smtClean="0"/>
          </a:p>
          <a:p>
            <a:pPr marL="687388" indent="-225425">
              <a:buFont typeface="Wingdings" panose="05000000000000000000" pitchFamily="2" charset="2"/>
              <a:buChar char="ü"/>
            </a:pPr>
            <a:r>
              <a:rPr lang="en-US" sz="2000" dirty="0" smtClean="0"/>
              <a:t>Angular </a:t>
            </a:r>
            <a:r>
              <a:rPr lang="en-US" sz="2000" dirty="0"/>
              <a:t>uses </a:t>
            </a:r>
            <a:r>
              <a:rPr lang="en-US" sz="2000" dirty="0">
                <a:solidFill>
                  <a:srgbClr val="FF0000"/>
                </a:solidFill>
              </a:rPr>
              <a:t>ES6 modules</a:t>
            </a:r>
            <a:r>
              <a:rPr lang="en-US" sz="2000" dirty="0"/>
              <a:t>, and the functions or variables defined in modules should be exported explicitly to be consumed in other </a:t>
            </a:r>
            <a:r>
              <a:rPr lang="en-US" sz="2000" dirty="0" smtClean="0"/>
              <a:t>modules.</a:t>
            </a:r>
          </a:p>
          <a:p>
            <a:pPr marL="687388" indent="-225425">
              <a:buFont typeface="Wingdings" panose="05000000000000000000" pitchFamily="2" charset="2"/>
              <a:buChar char="ü"/>
            </a:pPr>
            <a:r>
              <a:rPr lang="en-US" dirty="0"/>
              <a:t>The exported functions or variables are made available in other modules using the </a:t>
            </a:r>
            <a:r>
              <a:rPr lang="en-US" dirty="0">
                <a:solidFill>
                  <a:srgbClr val="FF0000"/>
                </a:solidFill>
              </a:rPr>
              <a:t>import</a:t>
            </a:r>
            <a:r>
              <a:rPr lang="en-US" dirty="0"/>
              <a:t> </a:t>
            </a:r>
            <a:r>
              <a:rPr lang="en-US" dirty="0">
                <a:solidFill>
                  <a:srgbClr val="0070C0"/>
                </a:solidFill>
              </a:rPr>
              <a:t>keyword</a:t>
            </a:r>
            <a:r>
              <a:rPr lang="en-US" dirty="0"/>
              <a:t> followed by the function name and then a from keyword followed by the module name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48</a:t>
            </a:fld>
            <a:endParaRPr lang="en-US"/>
          </a:p>
        </p:txBody>
      </p:sp>
    </p:spTree>
    <p:extLst>
      <p:ext uri="{BB962C8B-B14F-4D97-AF65-F5344CB8AC3E}">
        <p14:creationId xmlns:p14="http://schemas.microsoft.com/office/powerpoint/2010/main" val="1091022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Angular Blocks: Objective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smtClean="0"/>
              <a:t>For example</a:t>
            </a:r>
          </a:p>
          <a:p>
            <a:pPr marL="461963" indent="0">
              <a:buNone/>
            </a:pPr>
            <a:endParaRPr lang="en-US" sz="2000" dirty="0" smtClean="0"/>
          </a:p>
          <a:p>
            <a:pPr marL="461963" indent="0">
              <a:buNone/>
            </a:pPr>
            <a:endParaRPr lang="en-US" sz="2000" dirty="0" smtClean="0"/>
          </a:p>
          <a:p>
            <a:pPr marL="461963">
              <a:buFont typeface="Wingdings" panose="05000000000000000000" pitchFamily="2" charset="2"/>
              <a:buChar char="§"/>
            </a:pPr>
            <a:r>
              <a:rPr lang="en-US" sz="2000" dirty="0" smtClean="0"/>
              <a:t>Each </a:t>
            </a:r>
            <a:r>
              <a:rPr lang="en-US" sz="2000" dirty="0" smtClean="0">
                <a:solidFill>
                  <a:srgbClr val="FF0000"/>
                </a:solidFill>
              </a:rPr>
              <a:t>Angular</a:t>
            </a:r>
            <a:r>
              <a:rPr lang="en-US" sz="2000" dirty="0" smtClean="0"/>
              <a:t> </a:t>
            </a:r>
            <a:r>
              <a:rPr lang="en-US" sz="2000" dirty="0" smtClean="0">
                <a:solidFill>
                  <a:srgbClr val="0070C0"/>
                </a:solidFill>
              </a:rPr>
              <a:t>library</a:t>
            </a:r>
            <a:r>
              <a:rPr lang="en-US" sz="2000" dirty="0" smtClean="0"/>
              <a:t> is a </a:t>
            </a:r>
            <a:r>
              <a:rPr lang="en-US" sz="2000" dirty="0" smtClean="0">
                <a:solidFill>
                  <a:srgbClr val="0070C0"/>
                </a:solidFill>
              </a:rPr>
              <a:t>facade</a:t>
            </a:r>
            <a:r>
              <a:rPr lang="en-US" sz="2000" dirty="0" smtClean="0"/>
              <a:t> of many </a:t>
            </a:r>
            <a:r>
              <a:rPr lang="en-US" sz="2000" dirty="0" smtClean="0">
                <a:solidFill>
                  <a:srgbClr val="FF0000"/>
                </a:solidFill>
              </a:rPr>
              <a:t>private modules</a:t>
            </a:r>
            <a:r>
              <a:rPr lang="en-US" sz="2000" dirty="0" smtClean="0"/>
              <a:t> that are logically related.</a:t>
            </a:r>
          </a:p>
          <a:p>
            <a:pPr marL="461963">
              <a:buFont typeface="Wingdings" panose="05000000000000000000" pitchFamily="2" charset="2"/>
              <a:buChar char="§"/>
            </a:pPr>
            <a:r>
              <a:rPr lang="en-US" dirty="0" smtClean="0">
                <a:solidFill>
                  <a:srgbClr val="FF0000"/>
                </a:solidFill>
              </a:rPr>
              <a:t>Directives</a:t>
            </a:r>
            <a:r>
              <a:rPr lang="en-US" dirty="0" smtClean="0"/>
              <a:t> provide </a:t>
            </a:r>
            <a:r>
              <a:rPr lang="en-US" dirty="0" smtClean="0">
                <a:solidFill>
                  <a:srgbClr val="FF0000"/>
                </a:solidFill>
              </a:rPr>
              <a:t>instructions</a:t>
            </a:r>
            <a:r>
              <a:rPr lang="en-US" dirty="0" smtClean="0"/>
              <a:t> to </a:t>
            </a:r>
            <a:r>
              <a:rPr lang="en-US" dirty="0" smtClean="0">
                <a:solidFill>
                  <a:srgbClr val="0070C0"/>
                </a:solidFill>
              </a:rPr>
              <a:t>render the </a:t>
            </a:r>
            <a:r>
              <a:rPr lang="en-US" dirty="0" smtClean="0">
                <a:solidFill>
                  <a:srgbClr val="FF0000"/>
                </a:solidFill>
              </a:rPr>
              <a:t>templates</a:t>
            </a:r>
            <a:r>
              <a:rPr lang="en-US" dirty="0" smtClean="0"/>
              <a:t>.</a:t>
            </a:r>
            <a:endParaRPr lang="en-US" dirty="0">
              <a:solidFill>
                <a:srgbClr val="FF0000"/>
              </a:solidFill>
            </a:endParaRP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49</a:t>
            </a:fld>
            <a:endParaRPr lang="en-US"/>
          </a:p>
        </p:txBody>
      </p:sp>
      <p:pic>
        <p:nvPicPr>
          <p:cNvPr id="6" name="Picture 5"/>
          <p:cNvPicPr>
            <a:picLocks noChangeAspect="1"/>
          </p:cNvPicPr>
          <p:nvPr/>
        </p:nvPicPr>
        <p:blipFill>
          <a:blip r:embed="rId2"/>
          <a:stretch>
            <a:fillRect/>
          </a:stretch>
        </p:blipFill>
        <p:spPr>
          <a:xfrm>
            <a:off x="969373" y="1781855"/>
            <a:ext cx="5219700" cy="333375"/>
          </a:xfrm>
          <a:prstGeom prst="rect">
            <a:avLst/>
          </a:prstGeom>
          <a:ln>
            <a:solidFill>
              <a:srgbClr val="5B9BD5"/>
            </a:solidFill>
          </a:ln>
        </p:spPr>
      </p:pic>
    </p:spTree>
    <p:extLst>
      <p:ext uri="{BB962C8B-B14F-4D97-AF65-F5344CB8AC3E}">
        <p14:creationId xmlns:p14="http://schemas.microsoft.com/office/powerpoint/2010/main" val="11375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Introducing Angular</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Let’s understand the </a:t>
            </a:r>
            <a:r>
              <a:rPr lang="en-US" sz="2000" dirty="0"/>
              <a:t>history of </a:t>
            </a:r>
            <a:r>
              <a:rPr lang="en-US" sz="2000" dirty="0">
                <a:solidFill>
                  <a:srgbClr val="0070C0"/>
                </a:solidFill>
              </a:rPr>
              <a:t>AngularJS</a:t>
            </a:r>
            <a:r>
              <a:rPr lang="en-US" sz="2000" dirty="0"/>
              <a:t> before </a:t>
            </a:r>
            <a:r>
              <a:rPr lang="en-US" sz="2000" dirty="0" smtClean="0"/>
              <a:t>getting into </a:t>
            </a:r>
            <a:r>
              <a:rPr lang="en-US" sz="2000" dirty="0" smtClean="0">
                <a:solidFill>
                  <a:srgbClr val="0070C0"/>
                </a:solidFill>
              </a:rPr>
              <a:t>Angular</a:t>
            </a:r>
            <a:r>
              <a:rPr lang="en-US" sz="2000" dirty="0" smtClean="0"/>
              <a:t>.</a:t>
            </a:r>
          </a:p>
          <a:p>
            <a:pPr marL="457200">
              <a:buFont typeface="Wingdings" panose="05000000000000000000" pitchFamily="2" charset="2"/>
              <a:buChar char="§"/>
            </a:pPr>
            <a:r>
              <a:rPr lang="en-US" sz="2000" dirty="0" smtClean="0"/>
              <a:t>It </a:t>
            </a:r>
            <a:r>
              <a:rPr lang="en-US" sz="2000" dirty="0"/>
              <a:t>all started with improving the development process of </a:t>
            </a:r>
            <a:r>
              <a:rPr lang="en-US" sz="2000" dirty="0">
                <a:solidFill>
                  <a:srgbClr val="FF0000"/>
                </a:solidFill>
              </a:rPr>
              <a:t>client-side</a:t>
            </a:r>
            <a:r>
              <a:rPr lang="en-US" sz="2000" dirty="0"/>
              <a:t> </a:t>
            </a:r>
            <a:r>
              <a:rPr lang="en-US" sz="2000" dirty="0" smtClean="0"/>
              <a:t>web.</a:t>
            </a:r>
          </a:p>
          <a:p>
            <a:pPr marL="687388" lvl="1" indent="-225425">
              <a:buFont typeface="Wingdings" panose="05000000000000000000" pitchFamily="2" charset="2"/>
              <a:buChar char="ü"/>
            </a:pPr>
            <a:r>
              <a:rPr lang="en-US" dirty="0" smtClean="0"/>
              <a:t>As </a:t>
            </a:r>
            <a:r>
              <a:rPr lang="en-US" dirty="0"/>
              <a:t>part of the improvement, </a:t>
            </a:r>
            <a:r>
              <a:rPr lang="en-US" dirty="0">
                <a:solidFill>
                  <a:srgbClr val="FF0000"/>
                </a:solidFill>
              </a:rPr>
              <a:t>Microsoft</a:t>
            </a:r>
            <a:r>
              <a:rPr lang="en-US" dirty="0"/>
              <a:t> introduced the </a:t>
            </a:r>
            <a:r>
              <a:rPr lang="en-US" dirty="0">
                <a:solidFill>
                  <a:srgbClr val="FF0000"/>
                </a:solidFill>
              </a:rPr>
              <a:t>XML HTTP request </a:t>
            </a:r>
            <a:r>
              <a:rPr lang="en-US" dirty="0">
                <a:solidFill>
                  <a:srgbClr val="0070C0"/>
                </a:solidFill>
              </a:rPr>
              <a:t>object</a:t>
            </a:r>
            <a:r>
              <a:rPr lang="en-US" dirty="0"/>
              <a:t> to </a:t>
            </a:r>
            <a:r>
              <a:rPr lang="en-US" dirty="0">
                <a:solidFill>
                  <a:srgbClr val="FF0000"/>
                </a:solidFill>
              </a:rPr>
              <a:t>retrieve data </a:t>
            </a:r>
            <a:r>
              <a:rPr lang="en-US" dirty="0"/>
              <a:t>from the </a:t>
            </a:r>
            <a:r>
              <a:rPr lang="en-US" dirty="0" smtClean="0">
                <a:solidFill>
                  <a:srgbClr val="FF0000"/>
                </a:solidFill>
              </a:rPr>
              <a:t>server</a:t>
            </a:r>
            <a:r>
              <a:rPr lang="en-US" dirty="0" smtClean="0"/>
              <a:t>.</a:t>
            </a:r>
          </a:p>
          <a:p>
            <a:pPr marL="457200">
              <a:buFont typeface="Wingdings" panose="05000000000000000000" pitchFamily="2" charset="2"/>
              <a:buChar char="§"/>
            </a:pPr>
            <a:r>
              <a:rPr lang="en-US" sz="2000" dirty="0" smtClean="0"/>
              <a:t>As </a:t>
            </a:r>
            <a:r>
              <a:rPr lang="en-US" sz="2000" dirty="0"/>
              <a:t>the advanced JavaScript libraries such as </a:t>
            </a:r>
            <a:r>
              <a:rPr lang="en-US" sz="2000" dirty="0">
                <a:solidFill>
                  <a:srgbClr val="FF0000"/>
                </a:solidFill>
              </a:rPr>
              <a:t>jQuery</a:t>
            </a:r>
            <a:r>
              <a:rPr lang="en-US" sz="2000" dirty="0"/>
              <a:t> and </a:t>
            </a:r>
            <a:r>
              <a:rPr lang="en-US" sz="2000" dirty="0">
                <a:solidFill>
                  <a:srgbClr val="FF0000"/>
                </a:solidFill>
              </a:rPr>
              <a:t>Prototype</a:t>
            </a:r>
            <a:r>
              <a:rPr lang="en-US" sz="2000" dirty="0"/>
              <a:t> were introduced, developers started using </a:t>
            </a:r>
            <a:r>
              <a:rPr lang="en-US" sz="2000" dirty="0">
                <a:solidFill>
                  <a:srgbClr val="FF0000"/>
                </a:solidFill>
              </a:rPr>
              <a:t>Ajax</a:t>
            </a:r>
            <a:r>
              <a:rPr lang="en-US" sz="2000" dirty="0"/>
              <a:t> to asynchronously </a:t>
            </a:r>
            <a:r>
              <a:rPr lang="en-US" sz="2000" dirty="0">
                <a:solidFill>
                  <a:srgbClr val="FF0000"/>
                </a:solidFill>
              </a:rPr>
              <a:t>request data</a:t>
            </a:r>
            <a:r>
              <a:rPr lang="en-US" sz="2000" dirty="0"/>
              <a:t> from the </a:t>
            </a:r>
            <a:r>
              <a:rPr lang="en-US" sz="2000" dirty="0" smtClean="0">
                <a:solidFill>
                  <a:srgbClr val="FF0000"/>
                </a:solidFill>
              </a:rPr>
              <a:t>server</a:t>
            </a:r>
            <a:r>
              <a:rPr lang="en-US" sz="2000" dirty="0" smtClean="0"/>
              <a:t>.</a:t>
            </a:r>
          </a:p>
          <a:p>
            <a:pPr marL="687388" indent="-225425">
              <a:buFont typeface="Wingdings" panose="05000000000000000000" pitchFamily="2" charset="2"/>
              <a:buChar char="ü"/>
            </a:pPr>
            <a:r>
              <a:rPr lang="en-US" sz="2000" dirty="0" smtClean="0"/>
              <a:t>These </a:t>
            </a:r>
            <a:r>
              <a:rPr lang="en-US" sz="2000" dirty="0"/>
              <a:t>libraries were extensively used to </a:t>
            </a:r>
            <a:r>
              <a:rPr lang="en-US" sz="2000" dirty="0">
                <a:solidFill>
                  <a:srgbClr val="FF0000"/>
                </a:solidFill>
              </a:rPr>
              <a:t>manipulate</a:t>
            </a:r>
            <a:r>
              <a:rPr lang="en-US" sz="2000" dirty="0"/>
              <a:t> the </a:t>
            </a:r>
            <a:r>
              <a:rPr lang="en-US" sz="2000" dirty="0">
                <a:solidFill>
                  <a:srgbClr val="FF0000"/>
                </a:solidFill>
              </a:rPr>
              <a:t>DOM</a:t>
            </a:r>
            <a:r>
              <a:rPr lang="en-US" sz="2000" dirty="0"/>
              <a:t> and </a:t>
            </a:r>
            <a:r>
              <a:rPr lang="en-US" sz="2000" dirty="0">
                <a:solidFill>
                  <a:srgbClr val="FF0000"/>
                </a:solidFill>
              </a:rPr>
              <a:t>bind data</a:t>
            </a:r>
            <a:r>
              <a:rPr lang="en-US" sz="2000" dirty="0"/>
              <a:t> to a </a:t>
            </a:r>
            <a:r>
              <a:rPr lang="en-US" sz="2000" dirty="0">
                <a:solidFill>
                  <a:srgbClr val="FF0000"/>
                </a:solidFill>
              </a:rPr>
              <a:t>UI</a:t>
            </a:r>
            <a:r>
              <a:rPr lang="en-US" sz="2000" dirty="0"/>
              <a:t> in the </a:t>
            </a:r>
            <a:r>
              <a:rPr lang="en-US" sz="2000" dirty="0">
                <a:solidFill>
                  <a:srgbClr val="FF0000"/>
                </a:solidFill>
              </a:rPr>
              <a:t>late </a:t>
            </a:r>
            <a:r>
              <a:rPr lang="en-US" sz="2000" dirty="0" smtClean="0">
                <a:solidFill>
                  <a:srgbClr val="FF0000"/>
                </a:solidFill>
              </a:rPr>
              <a:t>90s</a:t>
            </a:r>
            <a:r>
              <a:rPr lang="en-US" sz="2000" dirty="0" smtClean="0"/>
              <a:t>.</a:t>
            </a:r>
          </a:p>
          <a:p>
            <a:pPr marL="687388" indent="-225425">
              <a:buFont typeface="Wingdings" panose="05000000000000000000" pitchFamily="2" charset="2"/>
              <a:buChar char="ü"/>
            </a:pPr>
            <a:r>
              <a:rPr lang="en-US" sz="2000" dirty="0" smtClean="0"/>
              <a:t>Ajax </a:t>
            </a:r>
            <a:r>
              <a:rPr lang="en-US" sz="2000" dirty="0"/>
              <a:t>can enable </a:t>
            </a:r>
            <a:r>
              <a:rPr lang="en-US" sz="2000" dirty="0">
                <a:solidFill>
                  <a:srgbClr val="0070C0"/>
                </a:solidFill>
              </a:rPr>
              <a:t>web applications</a:t>
            </a:r>
            <a:r>
              <a:rPr lang="en-US" sz="2000" dirty="0"/>
              <a:t> to </a:t>
            </a:r>
            <a:r>
              <a:rPr lang="en-US" sz="2000" dirty="0">
                <a:solidFill>
                  <a:srgbClr val="FF0000"/>
                </a:solidFill>
              </a:rPr>
              <a:t>send data </a:t>
            </a:r>
            <a:r>
              <a:rPr lang="en-US" sz="2000" dirty="0">
                <a:solidFill>
                  <a:srgbClr val="0070C0"/>
                </a:solidFill>
              </a:rPr>
              <a:t>to or </a:t>
            </a:r>
            <a:r>
              <a:rPr lang="en-US" sz="2000" dirty="0">
                <a:solidFill>
                  <a:srgbClr val="FF0000"/>
                </a:solidFill>
              </a:rPr>
              <a:t>retrieve data</a:t>
            </a:r>
            <a:r>
              <a:rPr lang="en-US" sz="2000" dirty="0"/>
              <a:t> from a </a:t>
            </a:r>
            <a:r>
              <a:rPr lang="en-US" sz="2000" dirty="0">
                <a:solidFill>
                  <a:srgbClr val="FF0000"/>
                </a:solidFill>
              </a:rPr>
              <a:t>server</a:t>
            </a:r>
            <a:r>
              <a:rPr lang="en-US" sz="2000" dirty="0"/>
              <a:t> </a:t>
            </a:r>
            <a:r>
              <a:rPr lang="en-US" sz="2000" dirty="0">
                <a:solidFill>
                  <a:srgbClr val="FF0000"/>
                </a:solidFill>
              </a:rPr>
              <a:t>asynchronously</a:t>
            </a:r>
            <a:r>
              <a:rPr lang="en-US" sz="2000" dirty="0"/>
              <a:t> without interfering with the </a:t>
            </a:r>
            <a:r>
              <a:rPr lang="en-US" sz="2000" dirty="0">
                <a:solidFill>
                  <a:srgbClr val="FF0000"/>
                </a:solidFill>
              </a:rPr>
              <a:t>display </a:t>
            </a:r>
            <a:r>
              <a:rPr lang="en-US" sz="2000" dirty="0">
                <a:solidFill>
                  <a:srgbClr val="0070C0"/>
                </a:solidFill>
              </a:rPr>
              <a:t>and</a:t>
            </a:r>
            <a:r>
              <a:rPr lang="en-US" sz="2000" dirty="0">
                <a:solidFill>
                  <a:srgbClr val="FF0000"/>
                </a:solidFill>
              </a:rPr>
              <a:t> behavior</a:t>
            </a:r>
            <a:r>
              <a:rPr lang="en-US" sz="2000" dirty="0"/>
              <a:t> of the </a:t>
            </a:r>
            <a:r>
              <a:rPr lang="en-US" sz="2000" dirty="0" smtClean="0">
                <a:solidFill>
                  <a:srgbClr val="FF0000"/>
                </a:solidFill>
              </a:rPr>
              <a:t>page</a:t>
            </a:r>
          </a:p>
          <a:p>
            <a:pPr marL="687388" indent="-225425">
              <a:buFont typeface="Wingdings" panose="05000000000000000000" pitchFamily="2" charset="2"/>
              <a:buChar char="ü"/>
            </a:pPr>
            <a:r>
              <a:rPr lang="en-US" sz="2000" dirty="0" smtClean="0"/>
              <a:t> </a:t>
            </a:r>
            <a:r>
              <a:rPr lang="en-US" sz="2000" dirty="0"/>
              <a:t>Ajax allows web applications to change </a:t>
            </a:r>
            <a:r>
              <a:rPr lang="en-US" sz="2000" dirty="0">
                <a:solidFill>
                  <a:srgbClr val="FF0000"/>
                </a:solidFill>
              </a:rPr>
              <a:t>content dynamically</a:t>
            </a:r>
            <a:r>
              <a:rPr lang="en-US" sz="2000" dirty="0"/>
              <a:t>, without </a:t>
            </a:r>
            <a:r>
              <a:rPr lang="en-US" sz="2000" dirty="0">
                <a:solidFill>
                  <a:srgbClr val="FF0000"/>
                </a:solidFill>
              </a:rPr>
              <a:t>reloading</a:t>
            </a:r>
            <a:r>
              <a:rPr lang="en-US" sz="2000" dirty="0"/>
              <a:t> the </a:t>
            </a:r>
            <a:r>
              <a:rPr lang="en-US" sz="2000" dirty="0">
                <a:solidFill>
                  <a:srgbClr val="FF0000"/>
                </a:solidFill>
              </a:rPr>
              <a:t>full page</a:t>
            </a:r>
            <a:r>
              <a:rPr lang="en-US" sz="2000" dirty="0"/>
              <a:t> by </a:t>
            </a:r>
            <a:r>
              <a:rPr lang="en-US" sz="2000" dirty="0">
                <a:solidFill>
                  <a:srgbClr val="0070C0"/>
                </a:solidFill>
              </a:rPr>
              <a:t>decoupling</a:t>
            </a:r>
            <a:r>
              <a:rPr lang="en-US" sz="2000" dirty="0"/>
              <a:t> the </a:t>
            </a:r>
            <a:r>
              <a:rPr lang="en-US" sz="2000" dirty="0">
                <a:solidFill>
                  <a:srgbClr val="FF0000"/>
                </a:solidFill>
              </a:rPr>
              <a:t>data interchange layer</a:t>
            </a:r>
            <a:r>
              <a:rPr lang="en-US" sz="2000" dirty="0"/>
              <a:t> from the </a:t>
            </a:r>
            <a:r>
              <a:rPr lang="en-US" sz="2000" dirty="0">
                <a:solidFill>
                  <a:srgbClr val="FF0000"/>
                </a:solidFill>
              </a:rPr>
              <a:t>presentation layer</a:t>
            </a:r>
            <a:r>
              <a:rPr lang="en-US" sz="2000" dirty="0" smtClean="0"/>
              <a:t>.</a:t>
            </a:r>
          </a:p>
          <a:p>
            <a:pPr marL="457200">
              <a:buFont typeface="Wingdings" panose="05000000000000000000" pitchFamily="2" charset="2"/>
              <a:buChar char="§"/>
            </a:pPr>
            <a:r>
              <a:rPr lang="en-US" sz="2000" dirty="0">
                <a:solidFill>
                  <a:srgbClr val="FF0000"/>
                </a:solidFill>
              </a:rPr>
              <a:t>In late 2010</a:t>
            </a:r>
            <a:r>
              <a:rPr lang="en-US" sz="2000" dirty="0"/>
              <a:t>, two JavaScript MVC frameworks were introduced: </a:t>
            </a:r>
            <a:r>
              <a:rPr lang="en-US" sz="2000" dirty="0">
                <a:solidFill>
                  <a:srgbClr val="FF0000"/>
                </a:solidFill>
              </a:rPr>
              <a:t>backbone</a:t>
            </a:r>
            <a:r>
              <a:rPr lang="en-US" sz="2000" dirty="0"/>
              <a:t> and </a:t>
            </a:r>
            <a:r>
              <a:rPr lang="en-US" sz="2000" dirty="0" smtClean="0">
                <a:solidFill>
                  <a:srgbClr val="FF0000"/>
                </a:solidFill>
              </a:rPr>
              <a:t>knockout</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a:t>
            </a:fld>
            <a:endParaRPr lang="en-US"/>
          </a:p>
        </p:txBody>
      </p:sp>
    </p:spTree>
    <p:extLst>
      <p:ext uri="{BB962C8B-B14F-4D97-AF65-F5344CB8AC3E}">
        <p14:creationId xmlns:p14="http://schemas.microsoft.com/office/powerpoint/2010/main" val="1491168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Angular Building Blocks - I</a:t>
            </a:r>
          </a:p>
        </p:txBody>
      </p:sp>
      <p:sp>
        <p:nvSpPr>
          <p:cNvPr id="5" name="Date Placeholder 4"/>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50</a:t>
            </a:fld>
            <a:endParaRPr lang="en-US"/>
          </a:p>
        </p:txBody>
      </p:sp>
      <p:sp>
        <p:nvSpPr>
          <p:cNvPr id="9" name="Text Placeholder 8"/>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9229725" y="3450221"/>
            <a:ext cx="2628900" cy="3057525"/>
          </a:xfrm>
          <a:prstGeom prst="rect">
            <a:avLst/>
          </a:prstGeom>
          <a:ln>
            <a:solidFill>
              <a:schemeClr val="accent1"/>
            </a:solidFill>
          </a:ln>
        </p:spPr>
      </p:pic>
    </p:spTree>
    <p:extLst>
      <p:ext uri="{BB962C8B-B14F-4D97-AF65-F5344CB8AC3E}">
        <p14:creationId xmlns:p14="http://schemas.microsoft.com/office/powerpoint/2010/main" val="20424480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chapter gives you a detailed walk through the </a:t>
            </a:r>
            <a:r>
              <a:rPr lang="en-US" sz="2000" dirty="0">
                <a:solidFill>
                  <a:srgbClr val="FF0000"/>
                </a:solidFill>
              </a:rPr>
              <a:t>core building blocks</a:t>
            </a:r>
            <a:r>
              <a:rPr lang="en-US" sz="2000" dirty="0"/>
              <a:t> of the </a:t>
            </a:r>
            <a:r>
              <a:rPr lang="en-US" sz="2000" dirty="0">
                <a:solidFill>
                  <a:srgbClr val="FF0000"/>
                </a:solidFill>
              </a:rPr>
              <a:t>Angular </a:t>
            </a:r>
            <a:r>
              <a:rPr lang="en-US" sz="2000" dirty="0" smtClean="0">
                <a:solidFill>
                  <a:srgbClr val="FF0000"/>
                </a:solidFill>
              </a:rPr>
              <a:t>architecture</a:t>
            </a:r>
            <a:r>
              <a:rPr lang="en-US" sz="2000" dirty="0" smtClean="0"/>
              <a:t>.</a:t>
            </a:r>
          </a:p>
          <a:p>
            <a:pPr marL="461963">
              <a:buFont typeface="Wingdings" panose="05000000000000000000" pitchFamily="2" charset="2"/>
              <a:buChar char="§"/>
            </a:pPr>
            <a:r>
              <a:rPr lang="en-US" sz="2000" dirty="0" smtClean="0"/>
              <a:t>In </a:t>
            </a:r>
            <a:r>
              <a:rPr lang="en-US" sz="2000" dirty="0"/>
              <a:t>this chapter, we will cover the following </a:t>
            </a:r>
            <a:r>
              <a:rPr lang="en-US" sz="2000" dirty="0" smtClean="0"/>
              <a:t>topics:</a:t>
            </a:r>
          </a:p>
          <a:p>
            <a:pPr marL="687388" indent="-225425">
              <a:buFont typeface="Wingdings" panose="05000000000000000000" pitchFamily="2" charset="2"/>
              <a:buChar char="ü"/>
            </a:pPr>
            <a:r>
              <a:rPr lang="en-US" sz="2000" dirty="0" smtClean="0"/>
              <a:t>Modules</a:t>
            </a:r>
          </a:p>
          <a:p>
            <a:pPr marL="687388" indent="-225425">
              <a:buFont typeface="Wingdings" panose="05000000000000000000" pitchFamily="2" charset="2"/>
              <a:buChar char="ü"/>
            </a:pPr>
            <a:r>
              <a:rPr lang="en-US" sz="2000" dirty="0" smtClean="0"/>
              <a:t>Components</a:t>
            </a:r>
          </a:p>
          <a:p>
            <a:pPr marL="687388" indent="-225425">
              <a:buFont typeface="Wingdings" panose="05000000000000000000" pitchFamily="2" charset="2"/>
              <a:buChar char="ü"/>
            </a:pPr>
            <a:r>
              <a:rPr lang="en-US" sz="2000" dirty="0" smtClean="0"/>
              <a:t>Decorators </a:t>
            </a:r>
            <a:r>
              <a:rPr lang="en-US" sz="2000" dirty="0"/>
              <a:t>and </a:t>
            </a:r>
            <a:r>
              <a:rPr lang="en-US" sz="2000" dirty="0" smtClean="0"/>
              <a:t>metadata</a:t>
            </a:r>
          </a:p>
          <a:p>
            <a:pPr marL="687388" indent="-225425">
              <a:buFont typeface="Wingdings" panose="05000000000000000000" pitchFamily="2" charset="2"/>
              <a:buChar char="ü"/>
            </a:pPr>
            <a:r>
              <a:rPr lang="en-US" sz="2000" dirty="0" smtClean="0"/>
              <a:t>Templates</a:t>
            </a:r>
          </a:p>
          <a:p>
            <a:pPr marL="687388" indent="-225425">
              <a:buFont typeface="Wingdings" panose="05000000000000000000" pitchFamily="2" charset="2"/>
              <a:buChar char="ü"/>
            </a:pPr>
            <a:r>
              <a:rPr lang="en-US" sz="2000" dirty="0" smtClean="0"/>
              <a:t>Bindings</a:t>
            </a:r>
          </a:p>
          <a:p>
            <a:pPr marL="687388" indent="-225425">
              <a:buFont typeface="Wingdings" panose="05000000000000000000" pitchFamily="2" charset="2"/>
              <a:buChar char="ü"/>
            </a:pPr>
            <a:r>
              <a:rPr lang="en-US" sz="2000" dirty="0" smtClean="0"/>
              <a:t>Directives</a:t>
            </a:r>
          </a:p>
          <a:p>
            <a:pPr marL="687388" indent="-225425">
              <a:buFont typeface="Wingdings" panose="05000000000000000000" pitchFamily="2" charset="2"/>
              <a:buChar char="ü"/>
            </a:pPr>
            <a:r>
              <a:rPr lang="en-US" sz="2000" dirty="0" smtClean="0"/>
              <a:t>Dependency injection</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51</a:t>
            </a:fld>
            <a:endParaRPr lang="en-US"/>
          </a:p>
        </p:txBody>
      </p:sp>
    </p:spTree>
    <p:extLst>
      <p:ext uri="{BB962C8B-B14F-4D97-AF65-F5344CB8AC3E}">
        <p14:creationId xmlns:p14="http://schemas.microsoft.com/office/powerpoint/2010/main" val="2046806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Modules (NgModules)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module is a </a:t>
            </a:r>
            <a:r>
              <a:rPr lang="en-US" sz="2000" dirty="0">
                <a:solidFill>
                  <a:srgbClr val="FF0000"/>
                </a:solidFill>
              </a:rPr>
              <a:t>single unit </a:t>
            </a:r>
            <a:r>
              <a:rPr lang="en-US" sz="2000" dirty="0">
                <a:solidFill>
                  <a:srgbClr val="0070C0"/>
                </a:solidFill>
              </a:rPr>
              <a:t>of</a:t>
            </a:r>
            <a:r>
              <a:rPr lang="en-US" sz="2000" dirty="0">
                <a:solidFill>
                  <a:srgbClr val="FF0000"/>
                </a:solidFill>
              </a:rPr>
              <a:t> implementation</a:t>
            </a:r>
            <a:r>
              <a:rPr lang="en-US" sz="2000" dirty="0"/>
              <a:t> of </a:t>
            </a:r>
            <a:r>
              <a:rPr lang="en-US" sz="2000" dirty="0">
                <a:solidFill>
                  <a:srgbClr val="0070C0"/>
                </a:solidFill>
              </a:rPr>
              <a:t>distinct</a:t>
            </a:r>
            <a:r>
              <a:rPr lang="en-US" sz="2000" dirty="0">
                <a:solidFill>
                  <a:srgbClr val="FF0000"/>
                </a:solidFill>
              </a:rPr>
              <a:t> </a:t>
            </a:r>
            <a:r>
              <a:rPr lang="en-US" sz="2000" dirty="0" smtClean="0">
                <a:solidFill>
                  <a:srgbClr val="FF0000"/>
                </a:solidFill>
              </a:rPr>
              <a:t>functionalities</a:t>
            </a:r>
            <a:r>
              <a:rPr lang="en-US" sz="2000" dirty="0" smtClean="0"/>
              <a:t>.</a:t>
            </a:r>
          </a:p>
          <a:p>
            <a:pPr marL="461963">
              <a:buFont typeface="Wingdings" panose="05000000000000000000" pitchFamily="2" charset="2"/>
              <a:buChar char="§"/>
            </a:pPr>
            <a:r>
              <a:rPr lang="en-US" sz="2000" dirty="0" smtClean="0">
                <a:solidFill>
                  <a:srgbClr val="0070C0"/>
                </a:solidFill>
              </a:rPr>
              <a:t>Collections</a:t>
            </a:r>
            <a:r>
              <a:rPr lang="en-US" sz="2000" dirty="0" smtClean="0"/>
              <a:t> </a:t>
            </a:r>
            <a:r>
              <a:rPr lang="en-US" sz="2000" dirty="0"/>
              <a:t>of such </a:t>
            </a:r>
            <a:r>
              <a:rPr lang="en-US" sz="2000" dirty="0">
                <a:solidFill>
                  <a:srgbClr val="FF0000"/>
                </a:solidFill>
              </a:rPr>
              <a:t>modules</a:t>
            </a:r>
            <a:r>
              <a:rPr lang="en-US" sz="2000" dirty="0"/>
              <a:t> will be used to </a:t>
            </a:r>
            <a:r>
              <a:rPr lang="en-US" sz="2000" dirty="0">
                <a:solidFill>
                  <a:srgbClr val="0070C0"/>
                </a:solidFill>
              </a:rPr>
              <a:t>implement</a:t>
            </a:r>
            <a:r>
              <a:rPr lang="en-US" sz="2000" dirty="0"/>
              <a:t> </a:t>
            </a:r>
            <a:r>
              <a:rPr lang="en-US" sz="2000" dirty="0">
                <a:solidFill>
                  <a:srgbClr val="FF0000"/>
                </a:solidFill>
              </a:rPr>
              <a:t>complex </a:t>
            </a:r>
            <a:r>
              <a:rPr lang="en-US" sz="2000" dirty="0" smtClean="0">
                <a:solidFill>
                  <a:srgbClr val="FF0000"/>
                </a:solidFill>
              </a:rPr>
              <a:t>applications</a:t>
            </a:r>
            <a:r>
              <a:rPr lang="en-US" sz="2000" dirty="0" smtClean="0"/>
              <a:t>.</a:t>
            </a:r>
          </a:p>
          <a:p>
            <a:pPr marL="461963">
              <a:buFont typeface="Wingdings" panose="05000000000000000000" pitchFamily="2" charset="2"/>
              <a:buChar char="§"/>
            </a:pPr>
            <a:r>
              <a:rPr lang="en-US" sz="2000" dirty="0" smtClean="0"/>
              <a:t>Implementing </a:t>
            </a:r>
            <a:r>
              <a:rPr lang="en-US" sz="2000" dirty="0">
                <a:solidFill>
                  <a:srgbClr val="FF0000"/>
                </a:solidFill>
              </a:rPr>
              <a:t>module patterns</a:t>
            </a:r>
            <a:r>
              <a:rPr lang="en-US" sz="2000" dirty="0"/>
              <a:t> helps you avoid </a:t>
            </a:r>
            <a:r>
              <a:rPr lang="en-US" sz="2000" dirty="0">
                <a:solidFill>
                  <a:srgbClr val="FF0000"/>
                </a:solidFill>
              </a:rPr>
              <a:t>global collisions</a:t>
            </a:r>
            <a:r>
              <a:rPr lang="en-US" sz="2000" dirty="0"/>
              <a:t> of </a:t>
            </a:r>
            <a:r>
              <a:rPr lang="en-US" sz="2000" dirty="0">
                <a:solidFill>
                  <a:srgbClr val="FF0000"/>
                </a:solidFill>
              </a:rPr>
              <a:t>variables</a:t>
            </a:r>
            <a:r>
              <a:rPr lang="en-US" sz="2000" dirty="0"/>
              <a:t> </a:t>
            </a:r>
            <a:r>
              <a:rPr lang="en-US" sz="2000" dirty="0">
                <a:solidFill>
                  <a:srgbClr val="0070C0"/>
                </a:solidFill>
              </a:rPr>
              <a:t>and</a:t>
            </a:r>
            <a:r>
              <a:rPr lang="en-US" sz="2000" dirty="0"/>
              <a:t> </a:t>
            </a:r>
            <a:r>
              <a:rPr lang="en-US" sz="2000" dirty="0" smtClean="0">
                <a:solidFill>
                  <a:srgbClr val="FF0000"/>
                </a:solidFill>
              </a:rPr>
              <a:t>methods</a:t>
            </a:r>
            <a:r>
              <a:rPr lang="en-US" sz="2000" dirty="0" smtClean="0"/>
              <a:t>.</a:t>
            </a:r>
          </a:p>
          <a:p>
            <a:pPr marL="461963">
              <a:buFont typeface="Wingdings" panose="05000000000000000000" pitchFamily="2" charset="2"/>
              <a:buChar char="§"/>
            </a:pPr>
            <a:r>
              <a:rPr lang="en-US" sz="2000" dirty="0" smtClean="0">
                <a:solidFill>
                  <a:srgbClr val="FF0000"/>
                </a:solidFill>
              </a:rPr>
              <a:t>JavaScript</a:t>
            </a:r>
            <a:r>
              <a:rPr lang="en-US" sz="2000" dirty="0" smtClean="0"/>
              <a:t> </a:t>
            </a:r>
            <a:r>
              <a:rPr lang="en-US" sz="2000" dirty="0">
                <a:solidFill>
                  <a:srgbClr val="0070C0"/>
                </a:solidFill>
              </a:rPr>
              <a:t>encapsulates</a:t>
            </a:r>
            <a:r>
              <a:rPr lang="en-US" sz="2000" dirty="0"/>
              <a:t> both </a:t>
            </a:r>
            <a:r>
              <a:rPr lang="en-US" sz="2000" dirty="0">
                <a:solidFill>
                  <a:srgbClr val="FF0000"/>
                </a:solidFill>
              </a:rPr>
              <a:t>private </a:t>
            </a:r>
            <a:r>
              <a:rPr lang="en-US" sz="2000" dirty="0">
                <a:solidFill>
                  <a:srgbClr val="0070C0"/>
                </a:solidFill>
              </a:rPr>
              <a:t>and</a:t>
            </a:r>
            <a:r>
              <a:rPr lang="en-US" sz="2000" dirty="0">
                <a:solidFill>
                  <a:srgbClr val="FF0000"/>
                </a:solidFill>
              </a:rPr>
              <a:t> public </a:t>
            </a:r>
            <a:r>
              <a:rPr lang="en-US" sz="2000" dirty="0">
                <a:solidFill>
                  <a:srgbClr val="0070C0"/>
                </a:solidFill>
              </a:rPr>
              <a:t>methods</a:t>
            </a:r>
            <a:r>
              <a:rPr lang="en-US" sz="2000" dirty="0"/>
              <a:t> under a </a:t>
            </a:r>
            <a:r>
              <a:rPr lang="en-US" sz="2000" dirty="0">
                <a:solidFill>
                  <a:srgbClr val="0070C0"/>
                </a:solidFill>
              </a:rPr>
              <a:t>single</a:t>
            </a:r>
            <a:r>
              <a:rPr lang="en-US" sz="2000" dirty="0"/>
              <a:t> </a:t>
            </a:r>
            <a:r>
              <a:rPr lang="en-US" sz="2000" dirty="0">
                <a:solidFill>
                  <a:srgbClr val="FF0000"/>
                </a:solidFill>
              </a:rPr>
              <a:t>object</a:t>
            </a:r>
            <a:r>
              <a:rPr lang="en-US" sz="2000" dirty="0"/>
              <a:t> by implementing a </a:t>
            </a:r>
            <a:r>
              <a:rPr lang="en-US" sz="2000" dirty="0">
                <a:solidFill>
                  <a:srgbClr val="FF0000"/>
                </a:solidFill>
              </a:rPr>
              <a:t>modular </a:t>
            </a:r>
            <a:r>
              <a:rPr lang="en-US" sz="2000" dirty="0" smtClean="0">
                <a:solidFill>
                  <a:srgbClr val="FF0000"/>
                </a:solidFill>
              </a:rPr>
              <a:t>pattern</a:t>
            </a:r>
            <a:r>
              <a:rPr lang="en-US" sz="2000" dirty="0" smtClean="0"/>
              <a:t>.</a:t>
            </a:r>
          </a:p>
          <a:p>
            <a:pPr marL="687388" lvl="1" indent="-225425">
              <a:buFont typeface="Wingdings" panose="05000000000000000000" pitchFamily="2" charset="2"/>
              <a:buChar char="ü"/>
            </a:pPr>
            <a:r>
              <a:rPr lang="en-US" dirty="0" smtClean="0"/>
              <a:t>The </a:t>
            </a:r>
            <a:r>
              <a:rPr lang="en-US" dirty="0"/>
              <a:t>modular pattern achieves </a:t>
            </a:r>
            <a:r>
              <a:rPr lang="en-US" dirty="0">
                <a:solidFill>
                  <a:srgbClr val="0070C0"/>
                </a:solidFill>
              </a:rPr>
              <a:t>encapsulation</a:t>
            </a:r>
            <a:r>
              <a:rPr lang="en-US" dirty="0"/>
              <a:t> using </a:t>
            </a:r>
            <a:r>
              <a:rPr lang="en-US" dirty="0">
                <a:solidFill>
                  <a:srgbClr val="FF0000"/>
                </a:solidFill>
              </a:rPr>
              <a:t>closure</a:t>
            </a:r>
            <a:r>
              <a:rPr lang="en-US" dirty="0"/>
              <a:t> in </a:t>
            </a:r>
            <a:r>
              <a:rPr lang="en-US" dirty="0" smtClean="0"/>
              <a:t>JavaScript.</a:t>
            </a:r>
          </a:p>
          <a:p>
            <a:pPr marL="461963">
              <a:buFont typeface="Wingdings" panose="05000000000000000000" pitchFamily="2" charset="2"/>
              <a:buChar char="§"/>
            </a:pPr>
            <a:r>
              <a:rPr lang="en-US" sz="2000" dirty="0" smtClean="0"/>
              <a:t>JavaScript </a:t>
            </a:r>
            <a:r>
              <a:rPr lang="en-US" sz="2000" dirty="0"/>
              <a:t>doesn't support </a:t>
            </a:r>
            <a:r>
              <a:rPr lang="en-US" sz="2000" dirty="0">
                <a:solidFill>
                  <a:srgbClr val="FF0000"/>
                </a:solidFill>
              </a:rPr>
              <a:t>access </a:t>
            </a:r>
            <a:r>
              <a:rPr lang="en-US" sz="2000" dirty="0" smtClean="0">
                <a:solidFill>
                  <a:srgbClr val="FF0000"/>
                </a:solidFill>
              </a:rPr>
              <a:t>modifiers</a:t>
            </a:r>
            <a:endParaRPr lang="en-US" dirty="0"/>
          </a:p>
          <a:p>
            <a:pPr marL="687388" lvl="1" indent="-225425">
              <a:buFont typeface="Wingdings" panose="05000000000000000000" pitchFamily="2" charset="2"/>
              <a:buChar char="ü"/>
            </a:pPr>
            <a:r>
              <a:rPr lang="en-US" dirty="0" smtClean="0"/>
              <a:t>however</a:t>
            </a:r>
            <a:r>
              <a:rPr lang="en-US" dirty="0"/>
              <a:t>, the same effect can be achieved using </a:t>
            </a:r>
            <a:r>
              <a:rPr lang="en-US" dirty="0">
                <a:solidFill>
                  <a:srgbClr val="FF0000"/>
                </a:solidFill>
              </a:rPr>
              <a:t>function scopes</a:t>
            </a:r>
            <a:r>
              <a:rPr lang="en-US" dirty="0"/>
              <a:t>. </a:t>
            </a:r>
            <a:endParaRPr lang="en-US" dirty="0" smtClean="0"/>
          </a:p>
          <a:p>
            <a:pPr marL="461963">
              <a:buFont typeface="Wingdings" panose="05000000000000000000" pitchFamily="2" charset="2"/>
              <a:buChar char="§"/>
            </a:pPr>
            <a:r>
              <a:rPr lang="en-US" sz="2000" dirty="0" smtClean="0"/>
              <a:t>All </a:t>
            </a:r>
            <a:r>
              <a:rPr lang="en-US" sz="2000" dirty="0"/>
              <a:t>Angular applications are modular in </a:t>
            </a:r>
            <a:r>
              <a:rPr lang="en-US" sz="2000" dirty="0" smtClean="0"/>
              <a:t>nature.</a:t>
            </a:r>
          </a:p>
          <a:p>
            <a:pPr marL="687388" indent="-225425">
              <a:buFont typeface="Wingdings" panose="05000000000000000000" pitchFamily="2" charset="2"/>
              <a:buChar char="ü"/>
            </a:pPr>
            <a:r>
              <a:rPr lang="en-US" sz="2000" dirty="0" smtClean="0"/>
              <a:t>We </a:t>
            </a:r>
            <a:r>
              <a:rPr lang="en-US" sz="2000" dirty="0"/>
              <a:t>develop Angular applications by creating </a:t>
            </a:r>
            <a:r>
              <a:rPr lang="en-US" sz="2000" dirty="0">
                <a:solidFill>
                  <a:srgbClr val="0070C0"/>
                </a:solidFill>
              </a:rPr>
              <a:t>many </a:t>
            </a:r>
            <a:r>
              <a:rPr lang="en-US" sz="2000" dirty="0" smtClean="0">
                <a:solidFill>
                  <a:srgbClr val="FF0000"/>
                </a:solidFill>
              </a:rPr>
              <a:t>modules</a:t>
            </a:r>
            <a:r>
              <a:rPr lang="en-US" sz="2000" dirty="0" smtClean="0"/>
              <a:t>.</a:t>
            </a:r>
          </a:p>
          <a:p>
            <a:pPr marL="687388" indent="-225425">
              <a:buFont typeface="Wingdings" panose="05000000000000000000" pitchFamily="2" charset="2"/>
              <a:buChar char="ü"/>
            </a:pPr>
            <a:r>
              <a:rPr lang="en-US" sz="2000" dirty="0" smtClean="0"/>
              <a:t>We </a:t>
            </a:r>
            <a:r>
              <a:rPr lang="en-US" sz="2000" dirty="0"/>
              <a:t>develop </a:t>
            </a:r>
            <a:r>
              <a:rPr lang="en-US" sz="2000" dirty="0">
                <a:solidFill>
                  <a:srgbClr val="FF0000"/>
                </a:solidFill>
              </a:rPr>
              <a:t>modules</a:t>
            </a:r>
            <a:r>
              <a:rPr lang="en-US" sz="2000" dirty="0"/>
              <a:t> to </a:t>
            </a:r>
            <a:r>
              <a:rPr lang="en-US" sz="2000" dirty="0">
                <a:solidFill>
                  <a:srgbClr val="0070C0"/>
                </a:solidFill>
              </a:rPr>
              <a:t>encapsulate</a:t>
            </a:r>
            <a:r>
              <a:rPr lang="en-US" sz="2000" dirty="0"/>
              <a:t> </a:t>
            </a:r>
            <a:r>
              <a:rPr lang="en-US" sz="2000" dirty="0">
                <a:solidFill>
                  <a:srgbClr val="FF0000"/>
                </a:solidFill>
              </a:rPr>
              <a:t>functionalities</a:t>
            </a:r>
            <a:r>
              <a:rPr lang="en-US" sz="2000" dirty="0"/>
              <a:t> that are </a:t>
            </a:r>
            <a:r>
              <a:rPr lang="en-US" sz="2000" dirty="0">
                <a:solidFill>
                  <a:srgbClr val="0070C0"/>
                </a:solidFill>
              </a:rPr>
              <a:t>independent</a:t>
            </a:r>
            <a:r>
              <a:rPr lang="en-US" sz="2000" dirty="0"/>
              <a:t> and have </a:t>
            </a:r>
            <a:r>
              <a:rPr lang="en-US" sz="2000" dirty="0">
                <a:solidFill>
                  <a:srgbClr val="FF0000"/>
                </a:solidFill>
              </a:rPr>
              <a:t>one </a:t>
            </a:r>
            <a:r>
              <a:rPr lang="en-US" sz="2000" dirty="0" smtClean="0">
                <a:solidFill>
                  <a:srgbClr val="FF0000"/>
                </a:solidFill>
              </a:rPr>
              <a:t>responsibility</a:t>
            </a:r>
            <a:r>
              <a:rPr lang="en-US" sz="2000" dirty="0" smtClean="0"/>
              <a:t>.</a:t>
            </a:r>
          </a:p>
          <a:p>
            <a:pPr marL="687388" indent="-225425">
              <a:buFont typeface="Wingdings" panose="05000000000000000000" pitchFamily="2" charset="2"/>
              <a:buChar char="ü"/>
            </a:pPr>
            <a:r>
              <a:rPr lang="en-US" sz="2000" dirty="0" smtClean="0"/>
              <a:t>A </a:t>
            </a:r>
            <a:r>
              <a:rPr lang="en-US" sz="2000" dirty="0"/>
              <a:t>module </a:t>
            </a:r>
            <a:r>
              <a:rPr lang="en-US" sz="2000" dirty="0">
                <a:solidFill>
                  <a:srgbClr val="FF0000"/>
                </a:solidFill>
              </a:rPr>
              <a:t>exports</a:t>
            </a:r>
            <a:r>
              <a:rPr lang="en-US" sz="2000" dirty="0"/>
              <a:t> the classes available in that </a:t>
            </a:r>
            <a:r>
              <a:rPr lang="en-US" sz="2000" dirty="0" smtClean="0"/>
              <a:t>module.</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52</a:t>
            </a:fld>
            <a:endParaRPr lang="en-US"/>
          </a:p>
        </p:txBody>
      </p:sp>
    </p:spTree>
    <p:extLst>
      <p:ext uri="{BB962C8B-B14F-4D97-AF65-F5344CB8AC3E}">
        <p14:creationId xmlns:p14="http://schemas.microsoft.com/office/powerpoint/2010/main" val="1992829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Modules (NgModules)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Angular </a:t>
            </a:r>
            <a:r>
              <a:rPr lang="en-US" sz="2000" dirty="0"/>
              <a:t>modules are called as </a:t>
            </a:r>
            <a:r>
              <a:rPr lang="en-US" sz="2000" dirty="0" smtClean="0">
                <a:solidFill>
                  <a:srgbClr val="FF0000"/>
                </a:solidFill>
              </a:rPr>
              <a:t>NgModules</a:t>
            </a:r>
            <a:r>
              <a:rPr lang="en-US" sz="2000" dirty="0" smtClean="0"/>
              <a:t>.</a:t>
            </a:r>
          </a:p>
          <a:p>
            <a:pPr marL="461963">
              <a:buFont typeface="Wingdings" panose="05000000000000000000" pitchFamily="2" charset="2"/>
              <a:buChar char="§"/>
            </a:pPr>
            <a:r>
              <a:rPr lang="en-US" sz="2000" dirty="0" smtClean="0"/>
              <a:t>At least </a:t>
            </a:r>
            <a:r>
              <a:rPr lang="en-US" sz="2000" dirty="0" smtClean="0">
                <a:solidFill>
                  <a:srgbClr val="0070C0"/>
                </a:solidFill>
              </a:rPr>
              <a:t>one</a:t>
            </a:r>
            <a:r>
              <a:rPr lang="en-US" sz="2000" dirty="0" smtClean="0"/>
              <a:t> </a:t>
            </a:r>
            <a:r>
              <a:rPr lang="en-US" sz="2000" dirty="0" smtClean="0">
                <a:solidFill>
                  <a:srgbClr val="FF0000"/>
                </a:solidFill>
              </a:rPr>
              <a:t>Angular module</a:t>
            </a:r>
            <a:r>
              <a:rPr lang="en-US" sz="2000" dirty="0" smtClean="0"/>
              <a:t> will be present in any </a:t>
            </a:r>
            <a:r>
              <a:rPr lang="en-US" sz="2000" dirty="0" smtClean="0">
                <a:solidFill>
                  <a:srgbClr val="FF0000"/>
                </a:solidFill>
              </a:rPr>
              <a:t>Angular application</a:t>
            </a:r>
            <a:r>
              <a:rPr lang="en-US" sz="2000" dirty="0" smtClean="0"/>
              <a:t>:</a:t>
            </a:r>
          </a:p>
          <a:p>
            <a:pPr marL="687388" indent="-225425">
              <a:buFont typeface="Wingdings" panose="05000000000000000000" pitchFamily="2" charset="2"/>
              <a:buChar char="ü"/>
            </a:pPr>
            <a:r>
              <a:rPr lang="en-US" sz="2000" dirty="0" smtClean="0">
                <a:solidFill>
                  <a:srgbClr val="0070C0"/>
                </a:solidFill>
              </a:rPr>
              <a:t>a</a:t>
            </a:r>
            <a:r>
              <a:rPr lang="en-US" sz="2000" dirty="0" smtClean="0">
                <a:solidFill>
                  <a:srgbClr val="FF0000"/>
                </a:solidFill>
              </a:rPr>
              <a:t> root module</a:t>
            </a:r>
            <a:r>
              <a:rPr lang="en-US" sz="2000" dirty="0" smtClean="0"/>
              <a:t>, which will represented as </a:t>
            </a:r>
            <a:r>
              <a:rPr lang="en-US" sz="2000" dirty="0" smtClean="0">
                <a:solidFill>
                  <a:srgbClr val="FF0000"/>
                </a:solidFill>
              </a:rPr>
              <a:t>AppModule</a:t>
            </a:r>
            <a:endParaRPr lang="en-US" sz="2000" dirty="0" smtClean="0"/>
          </a:p>
          <a:p>
            <a:pPr marL="687388" indent="-225425">
              <a:buFont typeface="Wingdings" panose="05000000000000000000" pitchFamily="2" charset="2"/>
              <a:buChar char="ü"/>
            </a:pPr>
            <a:r>
              <a:rPr lang="en-US" sz="2000" dirty="0" smtClean="0">
                <a:solidFill>
                  <a:srgbClr val="FF0000"/>
                </a:solidFill>
              </a:rPr>
              <a:t>AppModule</a:t>
            </a:r>
            <a:r>
              <a:rPr lang="en-US" sz="2000" dirty="0" smtClean="0"/>
              <a:t> is a </a:t>
            </a:r>
            <a:r>
              <a:rPr lang="en-US" sz="2000" dirty="0" smtClean="0">
                <a:solidFill>
                  <a:srgbClr val="0070C0"/>
                </a:solidFill>
              </a:rPr>
              <a:t>class</a:t>
            </a:r>
            <a:r>
              <a:rPr lang="en-US" sz="2000" dirty="0" smtClean="0"/>
              <a:t> decorated with </a:t>
            </a:r>
            <a:r>
              <a:rPr lang="en-US" sz="2000" dirty="0" smtClean="0">
                <a:solidFill>
                  <a:srgbClr val="FF0000"/>
                </a:solidFill>
              </a:rPr>
              <a:t>@NgModule</a:t>
            </a:r>
            <a:endParaRPr lang="en-US" sz="2000" dirty="0" smtClean="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53</a:t>
            </a:fld>
            <a:endParaRPr lang="en-US"/>
          </a:p>
        </p:txBody>
      </p:sp>
    </p:spTree>
    <p:extLst>
      <p:ext uri="{BB962C8B-B14F-4D97-AF65-F5344CB8AC3E}">
        <p14:creationId xmlns:p14="http://schemas.microsoft.com/office/powerpoint/2010/main" val="3803050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AppModule Class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code snippet in </a:t>
            </a:r>
            <a:r>
              <a:rPr lang="en-US" sz="2000" dirty="0">
                <a:solidFill>
                  <a:srgbClr val="FF0000"/>
                </a:solidFill>
              </a:rPr>
              <a:t>Figure 2-1</a:t>
            </a:r>
            <a:r>
              <a:rPr lang="en-US" sz="2000" dirty="0"/>
              <a:t> shows an </a:t>
            </a:r>
            <a:r>
              <a:rPr lang="en-US" sz="2000" dirty="0">
                <a:solidFill>
                  <a:srgbClr val="FF0000"/>
                </a:solidFill>
              </a:rPr>
              <a:t>AppModule</a:t>
            </a:r>
            <a:r>
              <a:rPr lang="en-US" sz="2000" dirty="0"/>
              <a:t> </a:t>
            </a:r>
            <a:r>
              <a:rPr lang="en-US" sz="2000" dirty="0">
                <a:solidFill>
                  <a:srgbClr val="0070C0"/>
                </a:solidFill>
              </a:rPr>
              <a:t>class</a:t>
            </a:r>
            <a:r>
              <a:rPr lang="en-US" sz="2000" dirty="0" smtClean="0"/>
              <a:t>:</a:t>
            </a:r>
          </a:p>
          <a:p>
            <a:pPr marL="461963">
              <a:buFont typeface="Wingdings" panose="05000000000000000000" pitchFamily="2" charset="2"/>
              <a:buChar char="§"/>
            </a:pPr>
            <a:r>
              <a:rPr lang="en-US" sz="2000" dirty="0"/>
              <a:t>In the preceding code, an </a:t>
            </a:r>
            <a:r>
              <a:rPr lang="en-US" sz="2000" dirty="0">
                <a:solidFill>
                  <a:srgbClr val="FF0000"/>
                </a:solidFill>
              </a:rPr>
              <a:t>NgModule</a:t>
            </a:r>
            <a:r>
              <a:rPr lang="en-US" sz="2000" dirty="0"/>
              <a:t> imported from </a:t>
            </a:r>
            <a:r>
              <a:rPr lang="en-US" sz="2000" dirty="0">
                <a:solidFill>
                  <a:srgbClr val="FF0000"/>
                </a:solidFill>
              </a:rPr>
              <a:t>@angular/core</a:t>
            </a:r>
            <a:r>
              <a:rPr lang="en-US" sz="2000" dirty="0"/>
              <a:t> is </a:t>
            </a:r>
            <a:r>
              <a:rPr lang="en-US" sz="2000" dirty="0">
                <a:solidFill>
                  <a:srgbClr val="0070C0"/>
                </a:solidFill>
              </a:rPr>
              <a:t>decorated</a:t>
            </a:r>
            <a:r>
              <a:rPr lang="en-US" sz="2000" dirty="0"/>
              <a:t> to the </a:t>
            </a:r>
            <a:r>
              <a:rPr lang="en-US" sz="2000" dirty="0">
                <a:solidFill>
                  <a:srgbClr val="FF0000"/>
                </a:solidFill>
              </a:rPr>
              <a:t>AppModule </a:t>
            </a:r>
            <a:r>
              <a:rPr lang="en-US" sz="2000" dirty="0">
                <a:solidFill>
                  <a:srgbClr val="0070C0"/>
                </a:solidFill>
              </a:rPr>
              <a:t>class</a:t>
            </a:r>
            <a:r>
              <a:rPr lang="en-US" sz="2000" dirty="0"/>
              <a:t>. </a:t>
            </a:r>
            <a:endParaRPr lang="en-US" sz="2000" dirty="0" smtClean="0"/>
          </a:p>
          <a:p>
            <a:pPr marL="461963">
              <a:buFont typeface="Wingdings" panose="05000000000000000000" pitchFamily="2" charset="2"/>
              <a:buChar char="§"/>
            </a:pPr>
            <a:r>
              <a:rPr lang="en-US" sz="2000" dirty="0" smtClean="0"/>
              <a:t>NgModule </a:t>
            </a:r>
            <a:r>
              <a:rPr lang="en-US" sz="2000" dirty="0"/>
              <a:t>has some important properties, such </a:t>
            </a:r>
            <a:r>
              <a:rPr lang="en-US" sz="2000" dirty="0" smtClean="0"/>
              <a:t>as</a:t>
            </a:r>
          </a:p>
          <a:p>
            <a:pPr marL="687388" lvl="1" indent="-225425">
              <a:buFont typeface="Wingdings" panose="05000000000000000000" pitchFamily="2" charset="2"/>
              <a:buChar char="ü"/>
            </a:pPr>
            <a:r>
              <a:rPr lang="en-US" dirty="0" smtClean="0">
                <a:solidFill>
                  <a:srgbClr val="0070C0"/>
                </a:solidFill>
              </a:rPr>
              <a:t>Imports</a:t>
            </a:r>
          </a:p>
          <a:p>
            <a:pPr marL="687388" lvl="1" indent="-225425">
              <a:buFont typeface="Wingdings" panose="05000000000000000000" pitchFamily="2" charset="2"/>
              <a:buChar char="ü"/>
            </a:pPr>
            <a:r>
              <a:rPr lang="en-US" dirty="0" smtClean="0">
                <a:solidFill>
                  <a:srgbClr val="0070C0"/>
                </a:solidFill>
              </a:rPr>
              <a:t>Exports</a:t>
            </a:r>
          </a:p>
          <a:p>
            <a:pPr marL="687388" lvl="1" indent="-225425">
              <a:buFont typeface="Wingdings" panose="05000000000000000000" pitchFamily="2" charset="2"/>
              <a:buChar char="ü"/>
            </a:pPr>
            <a:r>
              <a:rPr lang="en-US" dirty="0" smtClean="0">
                <a:solidFill>
                  <a:srgbClr val="0070C0"/>
                </a:solidFill>
              </a:rPr>
              <a:t>Providers</a:t>
            </a:r>
          </a:p>
          <a:p>
            <a:pPr marL="687388" lvl="1" indent="-225425">
              <a:buFont typeface="Wingdings" panose="05000000000000000000" pitchFamily="2" charset="2"/>
              <a:buChar char="ü"/>
            </a:pPr>
            <a:r>
              <a:rPr lang="en-US" dirty="0" smtClean="0">
                <a:solidFill>
                  <a:srgbClr val="0070C0"/>
                </a:solidFill>
              </a:rPr>
              <a:t>Declarations</a:t>
            </a:r>
          </a:p>
          <a:p>
            <a:pPr marL="687388" lvl="1" indent="-225425">
              <a:buFont typeface="Wingdings" panose="05000000000000000000" pitchFamily="2" charset="2"/>
              <a:buChar char="ü"/>
            </a:pPr>
            <a:r>
              <a:rPr lang="en-US" dirty="0" smtClean="0">
                <a:solidFill>
                  <a:srgbClr val="0070C0"/>
                </a:solidFill>
              </a:rPr>
              <a:t>Bootstrap</a:t>
            </a:r>
            <a:endParaRPr lang="en-US" dirty="0" smtClean="0"/>
          </a:p>
          <a:p>
            <a:pPr marL="461963">
              <a:buFont typeface="Wingdings" panose="05000000000000000000" pitchFamily="2" charset="2"/>
              <a:buChar char="§"/>
            </a:pPr>
            <a:r>
              <a:rPr lang="en-US" sz="2000" dirty="0" smtClean="0"/>
              <a:t>The </a:t>
            </a:r>
            <a:r>
              <a:rPr lang="en-US" sz="2000" dirty="0">
                <a:solidFill>
                  <a:srgbClr val="0070C0"/>
                </a:solidFill>
              </a:rPr>
              <a:t>metadata</a:t>
            </a:r>
            <a:r>
              <a:rPr lang="en-US" sz="2000" dirty="0">
                <a:solidFill>
                  <a:srgbClr val="FF0000"/>
                </a:solidFill>
              </a:rPr>
              <a:t> declarations</a:t>
            </a:r>
            <a:r>
              <a:rPr lang="en-US" sz="2000" dirty="0"/>
              <a:t> should be assigned with </a:t>
            </a:r>
            <a:r>
              <a:rPr lang="en-US" sz="2000" dirty="0">
                <a:solidFill>
                  <a:srgbClr val="FF0000"/>
                </a:solidFill>
              </a:rPr>
              <a:t>view</a:t>
            </a:r>
            <a:r>
              <a:rPr lang="en-US" sz="2000" dirty="0">
                <a:solidFill>
                  <a:srgbClr val="0070C0"/>
                </a:solidFill>
              </a:rPr>
              <a:t> classes</a:t>
            </a:r>
            <a:r>
              <a:rPr lang="en-US" sz="2000" dirty="0"/>
              <a:t> such </a:t>
            </a:r>
            <a:r>
              <a:rPr lang="en-US" sz="2000" dirty="0" smtClean="0"/>
              <a:t>as</a:t>
            </a:r>
          </a:p>
          <a:p>
            <a:pPr marL="687388" lvl="1" indent="-225425">
              <a:buFont typeface="Wingdings" panose="05000000000000000000" pitchFamily="2" charset="2"/>
              <a:buChar char="ü"/>
            </a:pPr>
            <a:r>
              <a:rPr lang="en-US" dirty="0" smtClean="0"/>
              <a:t>Components</a:t>
            </a:r>
          </a:p>
          <a:p>
            <a:pPr marL="687388" lvl="1" indent="-225425">
              <a:buFont typeface="Wingdings" panose="05000000000000000000" pitchFamily="2" charset="2"/>
              <a:buChar char="ü"/>
            </a:pPr>
            <a:r>
              <a:rPr lang="en-US" dirty="0" smtClean="0"/>
              <a:t>Directives</a:t>
            </a:r>
          </a:p>
          <a:p>
            <a:pPr marL="687388" lvl="1" indent="-225425">
              <a:buFont typeface="Wingdings" panose="05000000000000000000" pitchFamily="2" charset="2"/>
              <a:buChar char="ü"/>
            </a:pPr>
            <a:r>
              <a:rPr lang="en-US" dirty="0" smtClean="0"/>
              <a:t>Pipes</a:t>
            </a:r>
          </a:p>
          <a:p>
            <a:pPr lvl="1" indent="0">
              <a:buNone/>
            </a:pPr>
            <a:r>
              <a:rPr lang="en-US" dirty="0" smtClean="0"/>
              <a:t>that </a:t>
            </a:r>
            <a:r>
              <a:rPr lang="en-US" dirty="0"/>
              <a:t>belong to this </a:t>
            </a:r>
            <a:r>
              <a:rPr lang="en-US" dirty="0" smtClean="0"/>
              <a:t>module</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54</a:t>
            </a:fld>
            <a:endParaRPr lang="en-US"/>
          </a:p>
        </p:txBody>
      </p:sp>
    </p:spTree>
    <p:extLst>
      <p:ext uri="{BB962C8B-B14F-4D97-AF65-F5344CB8AC3E}">
        <p14:creationId xmlns:p14="http://schemas.microsoft.com/office/powerpoint/2010/main" val="3399539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AppModule Class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461963">
              <a:buFont typeface="Wingdings" panose="05000000000000000000" pitchFamily="2" charset="2"/>
              <a:buChar char="§"/>
            </a:pPr>
            <a:r>
              <a:rPr lang="en-US" dirty="0"/>
              <a:t>The </a:t>
            </a:r>
            <a:r>
              <a:rPr lang="en-US" dirty="0">
                <a:solidFill>
                  <a:srgbClr val="0070C0"/>
                </a:solidFill>
              </a:rPr>
              <a:t>metadata</a:t>
            </a:r>
            <a:r>
              <a:rPr lang="en-US" dirty="0"/>
              <a:t> </a:t>
            </a:r>
            <a:r>
              <a:rPr lang="en-US" dirty="0">
                <a:solidFill>
                  <a:srgbClr val="FF0000"/>
                </a:solidFill>
              </a:rPr>
              <a:t>exports</a:t>
            </a:r>
            <a:r>
              <a:rPr lang="en-US" dirty="0"/>
              <a:t> will be assigned with </a:t>
            </a:r>
            <a:r>
              <a:rPr lang="en-US" dirty="0" smtClean="0"/>
              <a:t>the</a:t>
            </a:r>
          </a:p>
          <a:p>
            <a:pPr marL="687388" lvl="1" indent="-225425">
              <a:buFont typeface="Wingdings" panose="05000000000000000000" pitchFamily="2" charset="2"/>
              <a:buChar char="ü"/>
            </a:pPr>
            <a:r>
              <a:rPr lang="en-US" dirty="0" smtClean="0"/>
              <a:t>Components</a:t>
            </a:r>
          </a:p>
          <a:p>
            <a:pPr marL="687388" lvl="1" indent="-225425">
              <a:buFont typeface="Wingdings" panose="05000000000000000000" pitchFamily="2" charset="2"/>
              <a:buChar char="ü"/>
            </a:pPr>
            <a:r>
              <a:rPr lang="en-US" dirty="0" smtClean="0"/>
              <a:t>Directives</a:t>
            </a:r>
          </a:p>
          <a:p>
            <a:pPr marL="687388" lvl="1" indent="-225425">
              <a:buFont typeface="Wingdings" panose="05000000000000000000" pitchFamily="2" charset="2"/>
              <a:buChar char="ü"/>
            </a:pPr>
            <a:r>
              <a:rPr lang="en-US" dirty="0" smtClean="0"/>
              <a:t>Pipes</a:t>
            </a:r>
          </a:p>
          <a:p>
            <a:pPr lvl="1" indent="0">
              <a:buNone/>
            </a:pPr>
            <a:r>
              <a:rPr lang="en-US" dirty="0" smtClean="0"/>
              <a:t>that </a:t>
            </a:r>
            <a:r>
              <a:rPr lang="en-US" dirty="0"/>
              <a:t>are usable in the component </a:t>
            </a:r>
            <a:r>
              <a:rPr lang="en-US" dirty="0" smtClean="0"/>
              <a:t>templates</a:t>
            </a:r>
            <a:endParaRPr lang="en-US" dirty="0"/>
          </a:p>
          <a:p>
            <a:pPr marL="461963">
              <a:buFont typeface="Wingdings" panose="05000000000000000000" pitchFamily="2" charset="2"/>
              <a:buChar char="§"/>
            </a:pPr>
            <a:r>
              <a:rPr lang="en-US" dirty="0"/>
              <a:t>The </a:t>
            </a:r>
            <a:r>
              <a:rPr lang="en-US" dirty="0">
                <a:solidFill>
                  <a:srgbClr val="0070C0"/>
                </a:solidFill>
              </a:rPr>
              <a:t>metadata</a:t>
            </a:r>
            <a:r>
              <a:rPr lang="en-US" dirty="0"/>
              <a:t> </a:t>
            </a:r>
            <a:r>
              <a:rPr lang="en-US" dirty="0">
                <a:solidFill>
                  <a:srgbClr val="FF0000"/>
                </a:solidFill>
              </a:rPr>
              <a:t>imports</a:t>
            </a:r>
            <a:r>
              <a:rPr lang="en-US" dirty="0"/>
              <a:t> should be assigned with the </a:t>
            </a:r>
            <a:r>
              <a:rPr lang="en-US" dirty="0">
                <a:solidFill>
                  <a:srgbClr val="FF0000"/>
                </a:solidFill>
              </a:rPr>
              <a:t>exported </a:t>
            </a:r>
            <a:r>
              <a:rPr lang="en-US" dirty="0">
                <a:solidFill>
                  <a:srgbClr val="0070C0"/>
                </a:solidFill>
              </a:rPr>
              <a:t>classes</a:t>
            </a:r>
            <a:r>
              <a:rPr lang="en-US" dirty="0"/>
              <a:t> that are </a:t>
            </a:r>
            <a:r>
              <a:rPr lang="en-US" dirty="0">
                <a:solidFill>
                  <a:srgbClr val="FF0000"/>
                </a:solidFill>
              </a:rPr>
              <a:t>used</a:t>
            </a:r>
            <a:r>
              <a:rPr lang="en-US" dirty="0"/>
              <a:t> by </a:t>
            </a:r>
            <a:r>
              <a:rPr lang="en-US" dirty="0">
                <a:solidFill>
                  <a:srgbClr val="FF0000"/>
                </a:solidFill>
              </a:rPr>
              <a:t>component templates</a:t>
            </a:r>
            <a:r>
              <a:rPr lang="en-US" dirty="0"/>
              <a:t>. </a:t>
            </a:r>
            <a:endParaRPr lang="en-US" dirty="0" smtClean="0"/>
          </a:p>
          <a:p>
            <a:pPr marL="461963">
              <a:buFont typeface="Wingdings" panose="05000000000000000000" pitchFamily="2" charset="2"/>
              <a:buChar char="§"/>
            </a:pPr>
            <a:r>
              <a:rPr lang="en-US" sz="2000" dirty="0" smtClean="0"/>
              <a:t>The </a:t>
            </a:r>
            <a:r>
              <a:rPr lang="en-US" sz="2000" dirty="0"/>
              <a:t>metadata </a:t>
            </a:r>
            <a:r>
              <a:rPr lang="en-US" sz="2000" dirty="0">
                <a:solidFill>
                  <a:srgbClr val="FF0000"/>
                </a:solidFill>
              </a:rPr>
              <a:t>providers</a:t>
            </a:r>
            <a:r>
              <a:rPr lang="en-US" sz="2000" dirty="0"/>
              <a:t> will be </a:t>
            </a:r>
            <a:r>
              <a:rPr lang="en-US" sz="2000" dirty="0">
                <a:solidFill>
                  <a:srgbClr val="0070C0"/>
                </a:solidFill>
              </a:rPr>
              <a:t>assigned</a:t>
            </a:r>
            <a:r>
              <a:rPr lang="en-US" sz="2000" dirty="0"/>
              <a:t> with the </a:t>
            </a:r>
            <a:r>
              <a:rPr lang="en-US" sz="2000" dirty="0">
                <a:solidFill>
                  <a:srgbClr val="FF0000"/>
                </a:solidFill>
              </a:rPr>
              <a:t>services</a:t>
            </a:r>
            <a:r>
              <a:rPr lang="en-US" sz="2000" dirty="0"/>
              <a:t> that are used </a:t>
            </a:r>
            <a:r>
              <a:rPr lang="en-US" sz="2000" dirty="0">
                <a:solidFill>
                  <a:srgbClr val="0070C0"/>
                </a:solidFill>
              </a:rPr>
              <a:t>or</a:t>
            </a:r>
            <a:r>
              <a:rPr lang="en-US" sz="2000" dirty="0"/>
              <a:t> </a:t>
            </a:r>
            <a:r>
              <a:rPr lang="en-US" sz="2000" dirty="0">
                <a:solidFill>
                  <a:srgbClr val="FF0000"/>
                </a:solidFill>
              </a:rPr>
              <a:t>accessed</a:t>
            </a:r>
            <a:r>
              <a:rPr lang="en-US" sz="2000" dirty="0"/>
              <a:t> in the </a:t>
            </a:r>
            <a:r>
              <a:rPr lang="en-US" sz="2000" dirty="0">
                <a:solidFill>
                  <a:srgbClr val="0070C0"/>
                </a:solidFill>
              </a:rPr>
              <a:t>entire</a:t>
            </a:r>
            <a:r>
              <a:rPr lang="en-US" sz="2000" dirty="0">
                <a:solidFill>
                  <a:srgbClr val="FF0000"/>
                </a:solidFill>
              </a:rPr>
              <a:t> application</a:t>
            </a:r>
            <a:r>
              <a:rPr lang="en-US" sz="2000" dirty="0"/>
              <a:t>. </a:t>
            </a:r>
            <a:endParaRPr lang="en-US" sz="2000" dirty="0" smtClean="0"/>
          </a:p>
          <a:p>
            <a:pPr marL="687388" lvl="1" indent="-220663">
              <a:buFont typeface="Wingdings" panose="05000000000000000000" pitchFamily="2" charset="2"/>
              <a:buChar char="ü"/>
            </a:pPr>
            <a:r>
              <a:rPr lang="en-US" dirty="0" smtClean="0"/>
              <a:t>It </a:t>
            </a:r>
            <a:r>
              <a:rPr lang="en-US" dirty="0"/>
              <a:t>creates the </a:t>
            </a:r>
            <a:r>
              <a:rPr lang="en-US" dirty="0">
                <a:solidFill>
                  <a:srgbClr val="0070C0"/>
                </a:solidFill>
              </a:rPr>
              <a:t>instance</a:t>
            </a:r>
            <a:r>
              <a:rPr lang="en-US" dirty="0"/>
              <a:t> of </a:t>
            </a:r>
            <a:r>
              <a:rPr lang="en-US" dirty="0">
                <a:solidFill>
                  <a:srgbClr val="FF0000"/>
                </a:solidFill>
              </a:rPr>
              <a:t>services</a:t>
            </a:r>
            <a:r>
              <a:rPr lang="en-US" dirty="0"/>
              <a:t> </a:t>
            </a:r>
            <a:r>
              <a:rPr lang="en-US" dirty="0">
                <a:solidFill>
                  <a:srgbClr val="0070C0"/>
                </a:solidFill>
              </a:rPr>
              <a:t>assigned</a:t>
            </a:r>
            <a:r>
              <a:rPr lang="en-US" dirty="0"/>
              <a:t> and adds to the </a:t>
            </a:r>
            <a:r>
              <a:rPr lang="en-US" dirty="0">
                <a:solidFill>
                  <a:srgbClr val="FF0000"/>
                </a:solidFill>
              </a:rPr>
              <a:t>global</a:t>
            </a:r>
            <a:r>
              <a:rPr lang="en-US" dirty="0"/>
              <a:t> </a:t>
            </a:r>
            <a:r>
              <a:rPr lang="en-US" dirty="0">
                <a:solidFill>
                  <a:srgbClr val="0070C0"/>
                </a:solidFill>
              </a:rPr>
              <a:t>collection</a:t>
            </a:r>
            <a:r>
              <a:rPr lang="en-US" dirty="0"/>
              <a:t> of </a:t>
            </a:r>
            <a:r>
              <a:rPr lang="en-US" dirty="0">
                <a:solidFill>
                  <a:srgbClr val="FF0000"/>
                </a:solidFill>
              </a:rPr>
              <a:t>services</a:t>
            </a:r>
            <a:r>
              <a:rPr lang="en-US" dirty="0"/>
              <a:t> so that the services will be ready to be consumed across the Angular </a:t>
            </a:r>
            <a:r>
              <a:rPr lang="en-US" dirty="0" smtClean="0"/>
              <a:t>application.</a:t>
            </a:r>
          </a:p>
          <a:p>
            <a:pPr marL="461963">
              <a:buFont typeface="Wingdings" panose="05000000000000000000" pitchFamily="2" charset="2"/>
              <a:buChar char="§"/>
            </a:pPr>
            <a:r>
              <a:rPr lang="en-US" sz="2000" dirty="0" smtClean="0"/>
              <a:t>The </a:t>
            </a:r>
            <a:r>
              <a:rPr lang="en-US" sz="2000" dirty="0"/>
              <a:t>metadata </a:t>
            </a:r>
            <a:r>
              <a:rPr lang="en-US" sz="2000" dirty="0">
                <a:solidFill>
                  <a:srgbClr val="FF0000"/>
                </a:solidFill>
              </a:rPr>
              <a:t>bootstrap</a:t>
            </a:r>
            <a:r>
              <a:rPr lang="en-US" sz="2000" dirty="0"/>
              <a:t> is assigned with the root component that is responsible to render the main view of the application</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55</a:t>
            </a:fld>
            <a:endParaRPr lang="en-US"/>
          </a:p>
        </p:txBody>
      </p:sp>
    </p:spTree>
    <p:extLst>
      <p:ext uri="{BB962C8B-B14F-4D97-AF65-F5344CB8AC3E}">
        <p14:creationId xmlns:p14="http://schemas.microsoft.com/office/powerpoint/2010/main" val="3541527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2-1</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pic>
        <p:nvPicPr>
          <p:cNvPr id="6" name="Picture 5"/>
          <p:cNvPicPr>
            <a:picLocks noChangeAspect="1"/>
          </p:cNvPicPr>
          <p:nvPr/>
        </p:nvPicPr>
        <p:blipFill>
          <a:blip r:embed="rId2"/>
          <a:stretch>
            <a:fillRect/>
          </a:stretch>
        </p:blipFill>
        <p:spPr>
          <a:xfrm>
            <a:off x="152400" y="1268362"/>
            <a:ext cx="8145032" cy="2814376"/>
          </a:xfrm>
          <a:prstGeom prst="rect">
            <a:avLst/>
          </a:prstGeom>
          <a:ln>
            <a:solidFill>
              <a:schemeClr val="accent1"/>
            </a:solidFill>
          </a:ln>
        </p:spPr>
      </p:pic>
    </p:spTree>
    <p:extLst>
      <p:ext uri="{BB962C8B-B14F-4D97-AF65-F5344CB8AC3E}">
        <p14:creationId xmlns:p14="http://schemas.microsoft.com/office/powerpoint/2010/main" val="339060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AppComponent Class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sample AppComponent class is shown </a:t>
            </a:r>
            <a:r>
              <a:rPr lang="en-US" sz="2000" dirty="0" smtClean="0"/>
              <a:t>in </a:t>
            </a:r>
            <a:r>
              <a:rPr lang="en-US" sz="2000" dirty="0" smtClean="0">
                <a:solidFill>
                  <a:srgbClr val="FF0000"/>
                </a:solidFill>
              </a:rPr>
              <a:t>Figure 2-2</a:t>
            </a:r>
            <a:r>
              <a:rPr lang="en-US" sz="2000" dirty="0" smtClean="0"/>
              <a:t>.</a:t>
            </a:r>
          </a:p>
          <a:p>
            <a:pPr marL="461963">
              <a:buFont typeface="Wingdings" panose="05000000000000000000" pitchFamily="2" charset="2"/>
              <a:buChar char="§"/>
            </a:pPr>
            <a:r>
              <a:rPr lang="en-US" sz="2000" dirty="0" smtClean="0"/>
              <a:t>The </a:t>
            </a:r>
            <a:r>
              <a:rPr lang="en-US" sz="2000" dirty="0"/>
              <a:t>export statement exposes the component, and the AppComponent class is accessible to other modules in the application</a:t>
            </a:r>
            <a:r>
              <a:rPr lang="en-US" sz="2000" dirty="0" smtClean="0"/>
              <a:t>:</a:t>
            </a:r>
          </a:p>
          <a:p>
            <a:pPr marL="461963">
              <a:buFont typeface="Wingdings" panose="05000000000000000000" pitchFamily="2" charset="2"/>
              <a:buChar char="§"/>
            </a:pPr>
            <a:r>
              <a:rPr lang="en-US" sz="2000" dirty="0"/>
              <a:t>A class is a template that contains definitions of methods and variables of an </a:t>
            </a:r>
            <a:r>
              <a:rPr lang="en-US" sz="2000" dirty="0" smtClean="0"/>
              <a:t>object.</a:t>
            </a:r>
          </a:p>
          <a:p>
            <a:pPr marL="687388" indent="-225425">
              <a:buFont typeface="Wingdings" panose="05000000000000000000" pitchFamily="2" charset="2"/>
              <a:buChar char="ü"/>
            </a:pPr>
            <a:r>
              <a:rPr lang="en-US" sz="2000" dirty="0" smtClean="0"/>
              <a:t>An </a:t>
            </a:r>
            <a:r>
              <a:rPr lang="en-US" sz="2000" dirty="0"/>
              <a:t>object is an instance of the class, so it can hold the real value of the variables, and the methods can perform actions against the actual </a:t>
            </a:r>
            <a:r>
              <a:rPr lang="en-US" sz="2000" dirty="0" smtClean="0"/>
              <a:t>values.</a:t>
            </a:r>
          </a:p>
          <a:p>
            <a:pPr marL="687388" indent="-225425">
              <a:buFont typeface="Wingdings" panose="05000000000000000000" pitchFamily="2" charset="2"/>
              <a:buChar char="ü"/>
            </a:pPr>
            <a:r>
              <a:rPr lang="en-US" sz="2000" dirty="0" smtClean="0"/>
              <a:t>The </a:t>
            </a:r>
            <a:r>
              <a:rPr lang="en-US" sz="2000" dirty="0"/>
              <a:t>current version of JavaScript doesn't support classes. It's a class-free language. In JavaScript, everything is an object, and functions are used to mimic </a:t>
            </a:r>
            <a:r>
              <a:rPr lang="en-US" sz="2000" dirty="0" smtClean="0"/>
              <a:t>classes.</a:t>
            </a:r>
          </a:p>
          <a:p>
            <a:pPr marL="687388" indent="-225425">
              <a:buFont typeface="Wingdings" panose="05000000000000000000" pitchFamily="2" charset="2"/>
              <a:buChar char="ü"/>
            </a:pPr>
            <a:r>
              <a:rPr lang="en-US" sz="2000" dirty="0" smtClean="0">
                <a:solidFill>
                  <a:srgbClr val="FF0000"/>
                </a:solidFill>
              </a:rPr>
              <a:t>ECMAScript </a:t>
            </a:r>
            <a:r>
              <a:rPr lang="en-US" sz="2000" dirty="0">
                <a:solidFill>
                  <a:srgbClr val="FF0000"/>
                </a:solidFill>
              </a:rPr>
              <a:t>6</a:t>
            </a:r>
            <a:r>
              <a:rPr lang="en-US" sz="2000" dirty="0"/>
              <a:t> introduces </a:t>
            </a:r>
            <a:r>
              <a:rPr lang="en-US" sz="2000" dirty="0">
                <a:solidFill>
                  <a:srgbClr val="FF0000"/>
                </a:solidFill>
              </a:rPr>
              <a:t>syntactic sugar</a:t>
            </a:r>
            <a:r>
              <a:rPr lang="en-US" sz="2000" dirty="0"/>
              <a:t> over JavaScript </a:t>
            </a:r>
            <a:r>
              <a:rPr lang="en-US" sz="2000" dirty="0">
                <a:solidFill>
                  <a:srgbClr val="FF0000"/>
                </a:solidFill>
              </a:rPr>
              <a:t>prototype-based inheritance</a:t>
            </a:r>
            <a:r>
              <a:rPr lang="en-US" sz="2000" dirty="0"/>
              <a:t> by introducing classes to </a:t>
            </a:r>
            <a:r>
              <a:rPr lang="en-US" sz="2000" dirty="0" smtClean="0"/>
              <a:t>JavaScript.</a:t>
            </a:r>
          </a:p>
          <a:p>
            <a:pPr marL="687388" indent="-225425">
              <a:buFont typeface="Wingdings" panose="05000000000000000000" pitchFamily="2" charset="2"/>
              <a:buChar char="ü"/>
            </a:pPr>
            <a:r>
              <a:rPr lang="en-US" sz="2000" dirty="0" smtClean="0"/>
              <a:t>Here</a:t>
            </a:r>
            <a:r>
              <a:rPr lang="en-US" sz="2000" dirty="0"/>
              <a:t>, we leverage the power of </a:t>
            </a:r>
            <a:r>
              <a:rPr lang="en-US" sz="2000" dirty="0">
                <a:solidFill>
                  <a:srgbClr val="FF0000"/>
                </a:solidFill>
              </a:rPr>
              <a:t>TypeScript</a:t>
            </a:r>
            <a:r>
              <a:rPr lang="en-US" sz="2000" dirty="0"/>
              <a:t> as a superset of </a:t>
            </a:r>
            <a:r>
              <a:rPr lang="en-US" sz="2000" dirty="0" smtClean="0"/>
              <a:t>JavaScript.</a:t>
            </a:r>
          </a:p>
          <a:p>
            <a:pPr marL="461963">
              <a:buFont typeface="Wingdings" panose="05000000000000000000" pitchFamily="2" charset="2"/>
              <a:buChar char="§"/>
            </a:pPr>
            <a:r>
              <a:rPr lang="en-US" sz="2000" dirty="0"/>
              <a:t>The </a:t>
            </a:r>
            <a:r>
              <a:rPr lang="en-US" sz="2000" dirty="0">
                <a:solidFill>
                  <a:srgbClr val="FF0000"/>
                </a:solidFill>
              </a:rPr>
              <a:t>export</a:t>
            </a:r>
            <a:r>
              <a:rPr lang="en-US" sz="2000" dirty="0"/>
              <a:t> keyword in the statement says that we are exporting or </a:t>
            </a:r>
            <a:r>
              <a:rPr lang="en-US" sz="2000" dirty="0">
                <a:solidFill>
                  <a:srgbClr val="FF0000"/>
                </a:solidFill>
              </a:rPr>
              <a:t>exposing</a:t>
            </a:r>
            <a:r>
              <a:rPr lang="en-US" sz="2000" dirty="0"/>
              <a:t> an AppComponent class to other modules of the application</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57</a:t>
            </a:fld>
            <a:endParaRPr lang="en-US"/>
          </a:p>
        </p:txBody>
      </p:sp>
    </p:spTree>
    <p:extLst>
      <p:ext uri="{BB962C8B-B14F-4D97-AF65-F5344CB8AC3E}">
        <p14:creationId xmlns:p14="http://schemas.microsoft.com/office/powerpoint/2010/main" val="1035579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2-2</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pic>
        <p:nvPicPr>
          <p:cNvPr id="7" name="Picture 6"/>
          <p:cNvPicPr>
            <a:picLocks noChangeAspect="1"/>
          </p:cNvPicPr>
          <p:nvPr/>
        </p:nvPicPr>
        <p:blipFill>
          <a:blip r:embed="rId2"/>
          <a:stretch>
            <a:fillRect/>
          </a:stretch>
        </p:blipFill>
        <p:spPr>
          <a:xfrm>
            <a:off x="152400" y="1324114"/>
            <a:ext cx="4418381" cy="613664"/>
          </a:xfrm>
          <a:prstGeom prst="rect">
            <a:avLst/>
          </a:prstGeom>
          <a:ln>
            <a:solidFill>
              <a:schemeClr val="accent1"/>
            </a:solidFill>
          </a:ln>
        </p:spPr>
      </p:pic>
    </p:spTree>
    <p:extLst>
      <p:ext uri="{BB962C8B-B14F-4D97-AF65-F5344CB8AC3E}">
        <p14:creationId xmlns:p14="http://schemas.microsoft.com/office/powerpoint/2010/main" val="2016968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AppComponent Class Access</a:t>
            </a:r>
            <a:endParaRPr lang="en-US" dirty="0"/>
          </a:p>
        </p:txBody>
      </p:sp>
      <p:sp>
        <p:nvSpPr>
          <p:cNvPr id="5"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Let's consider that we have saved this component in a file named app.component.ts.</a:t>
            </a:r>
            <a:endParaRPr lang="en-US" sz="2000" dirty="0" smtClean="0"/>
          </a:p>
          <a:p>
            <a:pPr marL="461963">
              <a:buFont typeface="Wingdings" panose="05000000000000000000" pitchFamily="2" charset="2"/>
              <a:buChar char="§"/>
            </a:pPr>
            <a:r>
              <a:rPr lang="en-US" sz="2000" dirty="0"/>
              <a:t>In order to access or reference the AppComponent class that is exposed, we need to import it in the file we will </a:t>
            </a:r>
            <a:r>
              <a:rPr lang="en-US" sz="2000" dirty="0" smtClean="0"/>
              <a:t>access.</a:t>
            </a:r>
          </a:p>
          <a:p>
            <a:pPr marL="461963">
              <a:buFont typeface="Wingdings" panose="05000000000000000000" pitchFamily="2" charset="2"/>
              <a:buChar char="§"/>
            </a:pPr>
            <a:r>
              <a:rPr lang="en-US" sz="2000" dirty="0" smtClean="0"/>
              <a:t>The </a:t>
            </a:r>
            <a:r>
              <a:rPr lang="en-US" sz="2000" dirty="0"/>
              <a:t>following statement does this:</a:t>
            </a:r>
          </a:p>
          <a:p>
            <a:pPr marL="461963">
              <a:buFont typeface="Wingdings" panose="05000000000000000000" pitchFamily="2" charset="2"/>
              <a:buChar char="§"/>
            </a:pPr>
            <a:r>
              <a:rPr lang="en-US" sz="2000" dirty="0" smtClean="0"/>
              <a:t>Here</a:t>
            </a:r>
            <a:r>
              <a:rPr lang="en-US" sz="2000" dirty="0"/>
              <a:t>, the </a:t>
            </a:r>
            <a:r>
              <a:rPr lang="en-US" sz="2000" dirty="0">
                <a:solidFill>
                  <a:srgbClr val="FF0000"/>
                </a:solidFill>
              </a:rPr>
              <a:t>import</a:t>
            </a:r>
            <a:r>
              <a:rPr lang="en-US" sz="2000" dirty="0"/>
              <a:t> keyword in the statement means that we are importing a class that is exposed: </a:t>
            </a:r>
            <a:r>
              <a:rPr lang="en-US" sz="2000" dirty="0" smtClean="0">
                <a:solidFill>
                  <a:srgbClr val="FF0000"/>
                </a:solidFill>
              </a:rPr>
              <a:t>AppComponent</a:t>
            </a:r>
            <a:r>
              <a:rPr lang="en-US" sz="2000" dirty="0" smtClean="0"/>
              <a:t>.</a:t>
            </a:r>
          </a:p>
          <a:p>
            <a:pPr marL="461963">
              <a:buFont typeface="Wingdings" panose="05000000000000000000" pitchFamily="2" charset="2"/>
              <a:buChar char="§"/>
            </a:pPr>
            <a:r>
              <a:rPr lang="en-US" sz="2000" dirty="0" smtClean="0"/>
              <a:t>The </a:t>
            </a:r>
            <a:r>
              <a:rPr lang="en-US" sz="2000" dirty="0">
                <a:solidFill>
                  <a:srgbClr val="FF0000"/>
                </a:solidFill>
              </a:rPr>
              <a:t>from</a:t>
            </a:r>
            <a:r>
              <a:rPr lang="en-US" sz="2000" dirty="0"/>
              <a:t> keyword represents or refers to the file or module where the importing component </a:t>
            </a:r>
            <a:r>
              <a:rPr lang="en-US" sz="2000" dirty="0" smtClean="0"/>
              <a:t>exists. For </a:t>
            </a:r>
            <a:r>
              <a:rPr lang="en-US" sz="2000" dirty="0"/>
              <a:t>example, it is </a:t>
            </a:r>
            <a:r>
              <a:rPr lang="en-US" sz="2000" dirty="0">
                <a:solidFill>
                  <a:srgbClr val="FF0000"/>
                </a:solidFill>
              </a:rPr>
              <a:t>app.component.ts</a:t>
            </a:r>
            <a:r>
              <a:rPr lang="en-US" sz="2000" dirty="0"/>
              <a:t> in our </a:t>
            </a:r>
            <a:r>
              <a:rPr lang="en-US" sz="2000" dirty="0" smtClean="0"/>
              <a:t>case.</a:t>
            </a:r>
          </a:p>
          <a:p>
            <a:pPr marL="461963">
              <a:buFont typeface="Wingdings" panose="05000000000000000000" pitchFamily="2" charset="2"/>
              <a:buChar char="§"/>
            </a:pPr>
            <a:r>
              <a:rPr lang="en-US" sz="2000" dirty="0" smtClean="0"/>
              <a:t>A </a:t>
            </a:r>
            <a:r>
              <a:rPr lang="en-US" sz="2000" dirty="0">
                <a:solidFill>
                  <a:srgbClr val="FF0000"/>
                </a:solidFill>
              </a:rPr>
              <a:t>module name</a:t>
            </a:r>
            <a:r>
              <a:rPr lang="en-US" sz="2000" dirty="0"/>
              <a:t> is the filename of the component without the extension; so, here the module name is </a:t>
            </a:r>
            <a:r>
              <a:rPr lang="en-US" sz="2000" dirty="0" smtClean="0">
                <a:solidFill>
                  <a:srgbClr val="FF0000"/>
                </a:solidFill>
              </a:rPr>
              <a:t>app.component</a:t>
            </a:r>
            <a:r>
              <a:rPr lang="en-US" sz="2000" dirty="0" smtClean="0"/>
              <a:t>.</a:t>
            </a:r>
          </a:p>
          <a:p>
            <a:pPr marL="461963">
              <a:buFont typeface="Wingdings" panose="05000000000000000000" pitchFamily="2" charset="2"/>
              <a:buChar char="§"/>
            </a:pPr>
            <a:r>
              <a:rPr lang="en-US" sz="2000" dirty="0" smtClean="0"/>
              <a:t>We </a:t>
            </a:r>
            <a:r>
              <a:rPr lang="en-US" sz="2000" dirty="0"/>
              <a:t>start the module's filename with the </a:t>
            </a:r>
            <a:r>
              <a:rPr lang="en-US" sz="2000" dirty="0">
                <a:solidFill>
                  <a:srgbClr val="FF0000"/>
                </a:solidFill>
              </a:rPr>
              <a:t>relative file path (./), </a:t>
            </a:r>
            <a:r>
              <a:rPr lang="en-US" sz="2000" dirty="0"/>
              <a:t>and it represents the </a:t>
            </a:r>
            <a:r>
              <a:rPr lang="en-US" sz="2000" dirty="0">
                <a:solidFill>
                  <a:srgbClr val="FF0000"/>
                </a:solidFill>
              </a:rPr>
              <a:t>same </a:t>
            </a:r>
            <a:r>
              <a:rPr lang="en-US" sz="2000" dirty="0" smtClean="0">
                <a:solidFill>
                  <a:srgbClr val="FF0000"/>
                </a:solidFill>
              </a:rPr>
              <a:t>folder</a:t>
            </a:r>
            <a:r>
              <a:rPr lang="en-US" sz="2000" dirty="0" smtClean="0"/>
              <a:t>.</a:t>
            </a:r>
          </a:p>
          <a:p>
            <a:pPr marL="461963">
              <a:buFont typeface="Wingdings" panose="05000000000000000000" pitchFamily="2" charset="2"/>
              <a:buChar char="§"/>
            </a:pPr>
            <a:r>
              <a:rPr lang="en-US" sz="2000" dirty="0" smtClean="0"/>
              <a:t>Modules </a:t>
            </a:r>
            <a:r>
              <a:rPr lang="en-US" sz="2000" dirty="0"/>
              <a:t>can also have a collection of other modules and such modules are known as </a:t>
            </a:r>
            <a:r>
              <a:rPr lang="en-US" sz="2000" dirty="0">
                <a:solidFill>
                  <a:srgbClr val="FF0000"/>
                </a:solidFill>
              </a:rPr>
              <a:t>library </a:t>
            </a:r>
            <a:r>
              <a:rPr lang="en-US" sz="2000" dirty="0" smtClean="0">
                <a:solidFill>
                  <a:srgbClr val="FF0000"/>
                </a:solidFill>
              </a:rPr>
              <a:t>modules</a:t>
            </a:r>
            <a:r>
              <a:rPr lang="en-US" sz="2000" dirty="0" smtClean="0"/>
              <a:t>. Angular </a:t>
            </a:r>
            <a:r>
              <a:rPr lang="en-US" sz="2000" dirty="0"/>
              <a:t>itself has many library </a:t>
            </a:r>
            <a:r>
              <a:rPr lang="en-US" sz="2000" dirty="0" smtClean="0"/>
              <a:t>modules. Some </a:t>
            </a:r>
            <a:r>
              <a:rPr lang="en-US" sz="2000" dirty="0"/>
              <a:t>library modules are </a:t>
            </a:r>
            <a:r>
              <a:rPr lang="en-US" sz="2000" dirty="0">
                <a:solidFill>
                  <a:srgbClr val="0070C0"/>
                </a:solidFill>
              </a:rPr>
              <a:t>core, common, router</a:t>
            </a:r>
            <a:r>
              <a:rPr lang="en-US" sz="2000" dirty="0"/>
              <a:t>, and so </a:t>
            </a:r>
            <a:r>
              <a:rPr lang="en-US" sz="2000" dirty="0" smtClean="0"/>
              <a:t>on.</a:t>
            </a:r>
          </a:p>
          <a:p>
            <a:pPr marL="461963">
              <a:buFont typeface="Wingdings" panose="05000000000000000000" pitchFamily="2" charset="2"/>
              <a:buChar char="§"/>
            </a:pPr>
            <a:r>
              <a:rPr lang="en-US" sz="2000" dirty="0" smtClean="0"/>
              <a:t>We </a:t>
            </a:r>
            <a:r>
              <a:rPr lang="en-US" sz="2000" dirty="0"/>
              <a:t>import Component from the </a:t>
            </a:r>
            <a:r>
              <a:rPr lang="en-US" sz="2000" dirty="0">
                <a:solidFill>
                  <a:srgbClr val="FF0000"/>
                </a:solidFill>
              </a:rPr>
              <a:t>@angular/core </a:t>
            </a:r>
            <a:r>
              <a:rPr lang="en-US" sz="2000" dirty="0">
                <a:solidFill>
                  <a:srgbClr val="0070C0"/>
                </a:solidFill>
              </a:rPr>
              <a:t>library module</a:t>
            </a:r>
            <a:r>
              <a:rPr lang="en-US" sz="2000" dirty="0"/>
              <a:t>, which is the primary module that we use for most things</a:t>
            </a:r>
            <a:r>
              <a:rPr lang="en-US" sz="2000" dirty="0" smtClean="0"/>
              <a:t>:</a:t>
            </a:r>
          </a:p>
          <a:p>
            <a:pPr marL="461963">
              <a:buFont typeface="Wingdings" panose="05000000000000000000" pitchFamily="2" charset="2"/>
              <a:buChar char="§"/>
            </a:pPr>
            <a:r>
              <a:rPr lang="en-US" sz="2000" dirty="0"/>
              <a:t>All Angular library modules will be mentioned without any relative file path in the from clause</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59</a:t>
            </a:fld>
            <a:endParaRPr lang="en-US"/>
          </a:p>
        </p:txBody>
      </p:sp>
      <p:pic>
        <p:nvPicPr>
          <p:cNvPr id="3" name="Picture 2"/>
          <p:cNvPicPr>
            <a:picLocks noChangeAspect="1"/>
          </p:cNvPicPr>
          <p:nvPr/>
        </p:nvPicPr>
        <p:blipFill>
          <a:blip r:embed="rId2"/>
          <a:stretch>
            <a:fillRect/>
          </a:stretch>
        </p:blipFill>
        <p:spPr>
          <a:xfrm>
            <a:off x="4561557" y="2252225"/>
            <a:ext cx="6810375" cy="390525"/>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4561557" y="5932502"/>
            <a:ext cx="6086475" cy="361950"/>
          </a:xfrm>
          <a:prstGeom prst="rect">
            <a:avLst/>
          </a:prstGeom>
          <a:ln>
            <a:solidFill>
              <a:schemeClr val="accent1"/>
            </a:solidFill>
          </a:ln>
        </p:spPr>
      </p:pic>
    </p:spTree>
    <p:extLst>
      <p:ext uri="{BB962C8B-B14F-4D97-AF65-F5344CB8AC3E}">
        <p14:creationId xmlns:p14="http://schemas.microsoft.com/office/powerpoint/2010/main" val="4048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Introducing Angular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Backbone </a:t>
            </a:r>
            <a:r>
              <a:rPr lang="en-US" sz="2000" dirty="0"/>
              <a:t>provided a complete </a:t>
            </a:r>
            <a:r>
              <a:rPr lang="en-US" sz="2000" dirty="0">
                <a:solidFill>
                  <a:srgbClr val="FF0000"/>
                </a:solidFill>
              </a:rPr>
              <a:t>Model-View-Controller</a:t>
            </a:r>
            <a:r>
              <a:rPr lang="en-US" sz="2000" dirty="0"/>
              <a:t> experience, whereas knockout mainly focused on binding using the </a:t>
            </a:r>
            <a:r>
              <a:rPr lang="en-US" sz="2000" dirty="0">
                <a:solidFill>
                  <a:srgbClr val="FF0000"/>
                </a:solidFill>
              </a:rPr>
              <a:t>MVVM </a:t>
            </a:r>
            <a:r>
              <a:rPr lang="en-US" sz="2000" dirty="0" smtClean="0">
                <a:solidFill>
                  <a:srgbClr val="FF0000"/>
                </a:solidFill>
              </a:rPr>
              <a:t>pattern</a:t>
            </a:r>
            <a:r>
              <a:rPr lang="en-US" sz="2000" dirty="0" smtClean="0"/>
              <a:t>.</a:t>
            </a:r>
          </a:p>
          <a:p>
            <a:pPr marL="457200">
              <a:buFont typeface="Wingdings" panose="05000000000000000000" pitchFamily="2" charset="2"/>
              <a:buChar char="§"/>
            </a:pPr>
            <a:r>
              <a:rPr lang="en-US" sz="2000" dirty="0" smtClean="0"/>
              <a:t>With the release of these </a:t>
            </a:r>
            <a:r>
              <a:rPr lang="en-US" sz="2000" dirty="0" smtClean="0">
                <a:solidFill>
                  <a:srgbClr val="FF0000"/>
                </a:solidFill>
              </a:rPr>
              <a:t>frameworks</a:t>
            </a:r>
            <a:r>
              <a:rPr lang="en-US" sz="2000" dirty="0" smtClean="0"/>
              <a:t>, people started believing in the </a:t>
            </a:r>
            <a:r>
              <a:rPr lang="en-US" sz="2000" dirty="0" smtClean="0">
                <a:solidFill>
                  <a:srgbClr val="FF0000"/>
                </a:solidFill>
              </a:rPr>
              <a:t>power</a:t>
            </a:r>
            <a:r>
              <a:rPr lang="en-US" sz="2000" dirty="0" smtClean="0"/>
              <a:t> of </a:t>
            </a:r>
            <a:r>
              <a:rPr lang="en-US" sz="2000" dirty="0" smtClean="0">
                <a:solidFill>
                  <a:srgbClr val="0070C0"/>
                </a:solidFill>
              </a:rPr>
              <a:t>client-side</a:t>
            </a:r>
            <a:r>
              <a:rPr lang="en-US" sz="2000" dirty="0" smtClean="0"/>
              <a:t> </a:t>
            </a:r>
            <a:r>
              <a:rPr lang="en-US" sz="2000" dirty="0" smtClean="0">
                <a:solidFill>
                  <a:srgbClr val="FF0000"/>
                </a:solidFill>
              </a:rPr>
              <a:t>MVC frameworks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a:t>
            </a:fld>
            <a:endParaRPr lang="en-US"/>
          </a:p>
        </p:txBody>
      </p:sp>
    </p:spTree>
    <p:extLst>
      <p:ext uri="{BB962C8B-B14F-4D97-AF65-F5344CB8AC3E}">
        <p14:creationId xmlns:p14="http://schemas.microsoft.com/office/powerpoint/2010/main" val="641952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Components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AngularJS has controllers, scopes, and directives to deal with </a:t>
            </a:r>
            <a:r>
              <a:rPr lang="en-US" sz="2000" dirty="0">
                <a:solidFill>
                  <a:srgbClr val="0070C0"/>
                </a:solidFill>
              </a:rPr>
              <a:t>views, bind data, and respond to events </a:t>
            </a:r>
            <a:r>
              <a:rPr lang="en-US" sz="2000" dirty="0"/>
              <a:t>by updating changes to </a:t>
            </a:r>
            <a:r>
              <a:rPr lang="en-US" sz="2000" dirty="0" smtClean="0"/>
              <a:t>data.</a:t>
            </a:r>
          </a:p>
          <a:p>
            <a:pPr marL="461963">
              <a:buFont typeface="Wingdings" panose="05000000000000000000" pitchFamily="2" charset="2"/>
              <a:buChar char="§"/>
            </a:pPr>
            <a:r>
              <a:rPr lang="en-US" sz="2000" dirty="0" smtClean="0"/>
              <a:t>In </a:t>
            </a:r>
            <a:r>
              <a:rPr lang="en-US" sz="2000" dirty="0"/>
              <a:t>Angular, </a:t>
            </a:r>
            <a:r>
              <a:rPr lang="en-US" sz="2000" dirty="0">
                <a:solidFill>
                  <a:srgbClr val="FF0000"/>
                </a:solidFill>
              </a:rPr>
              <a:t>Components</a:t>
            </a:r>
            <a:r>
              <a:rPr lang="en-US" sz="2000" dirty="0"/>
              <a:t> replaced </a:t>
            </a:r>
            <a:r>
              <a:rPr lang="en-US" sz="2000" dirty="0">
                <a:solidFill>
                  <a:srgbClr val="0070C0"/>
                </a:solidFill>
              </a:rPr>
              <a:t>controllers, scopes, and directives</a:t>
            </a:r>
            <a:r>
              <a:rPr lang="en-US" sz="2000" dirty="0"/>
              <a:t> from AngularJS</a:t>
            </a:r>
            <a:r>
              <a:rPr lang="en-US" sz="2000" dirty="0" smtClean="0"/>
              <a:t>.</a:t>
            </a:r>
          </a:p>
          <a:p>
            <a:pPr marL="461963">
              <a:buFont typeface="Wingdings" panose="05000000000000000000" pitchFamily="2" charset="2"/>
              <a:buChar char="§"/>
            </a:pPr>
            <a:r>
              <a:rPr lang="en-US" sz="2000" dirty="0"/>
              <a:t>Angular, introduced components that support the </a:t>
            </a:r>
            <a:r>
              <a:rPr lang="en-US" sz="2000" dirty="0">
                <a:solidFill>
                  <a:srgbClr val="FF0000"/>
                </a:solidFill>
              </a:rPr>
              <a:t>object-oriented component model</a:t>
            </a:r>
            <a:r>
              <a:rPr lang="en-US" sz="2000" dirty="0"/>
              <a:t> to write cleaner </a:t>
            </a:r>
            <a:r>
              <a:rPr lang="en-US" sz="2000" dirty="0" smtClean="0"/>
              <a:t>code.</a:t>
            </a:r>
          </a:p>
          <a:p>
            <a:pPr marL="461963">
              <a:buFont typeface="Wingdings" panose="05000000000000000000" pitchFamily="2" charset="2"/>
              <a:buChar char="§"/>
            </a:pPr>
            <a:r>
              <a:rPr lang="en-US" sz="2000" dirty="0" smtClean="0"/>
              <a:t>A </a:t>
            </a:r>
            <a:r>
              <a:rPr lang="en-US" sz="2000" dirty="0"/>
              <a:t>component is a </a:t>
            </a:r>
            <a:r>
              <a:rPr lang="en-US" sz="2000" dirty="0">
                <a:solidFill>
                  <a:srgbClr val="FF0000"/>
                </a:solidFill>
              </a:rPr>
              <a:t>simple class</a:t>
            </a:r>
            <a:r>
              <a:rPr lang="en-US" sz="2000" dirty="0"/>
              <a:t> that holds the logic of managing the associated template or </a:t>
            </a:r>
            <a:r>
              <a:rPr lang="en-US" sz="2000" dirty="0" smtClean="0"/>
              <a:t>view.</a:t>
            </a:r>
          </a:p>
          <a:p>
            <a:pPr marL="461963">
              <a:buFont typeface="Wingdings" panose="05000000000000000000" pitchFamily="2" charset="2"/>
              <a:buChar char="§"/>
            </a:pPr>
            <a:r>
              <a:rPr lang="en-US" sz="2000" dirty="0" smtClean="0"/>
              <a:t>A </a:t>
            </a:r>
            <a:r>
              <a:rPr lang="en-US" sz="2000" dirty="0"/>
              <a:t>simple component class is given as follows</a:t>
            </a:r>
            <a:r>
              <a:rPr lang="en-US" sz="2000" dirty="0" smtClean="0"/>
              <a:t>:</a:t>
            </a:r>
          </a:p>
          <a:p>
            <a:pPr marL="461963">
              <a:buFont typeface="Wingdings" panose="05000000000000000000" pitchFamily="2" charset="2"/>
              <a:buChar char="§"/>
            </a:pPr>
            <a:endParaRPr lang="en-US" sz="2000" dirty="0" smtClean="0"/>
          </a:p>
          <a:p>
            <a:pPr marL="461963">
              <a:buFont typeface="Wingdings" panose="05000000000000000000" pitchFamily="2" charset="2"/>
              <a:buChar char="§"/>
            </a:pPr>
            <a:endParaRPr lang="en-US" sz="2000" dirty="0"/>
          </a:p>
          <a:p>
            <a:pPr marL="461963">
              <a:buFont typeface="Wingdings" panose="05000000000000000000" pitchFamily="2" charset="2"/>
              <a:buChar char="§"/>
            </a:pPr>
            <a:r>
              <a:rPr lang="en-US" sz="2000" dirty="0"/>
              <a:t>In a component class, we will expose </a:t>
            </a:r>
            <a:r>
              <a:rPr lang="en-US" sz="2000" dirty="0">
                <a:solidFill>
                  <a:srgbClr val="FF0000"/>
                </a:solidFill>
              </a:rPr>
              <a:t>properties</a:t>
            </a:r>
            <a:r>
              <a:rPr lang="en-US" sz="2000" dirty="0"/>
              <a:t> and </a:t>
            </a:r>
            <a:r>
              <a:rPr lang="en-US" sz="2000" dirty="0">
                <a:solidFill>
                  <a:srgbClr val="FF0000"/>
                </a:solidFill>
              </a:rPr>
              <a:t>methods</a:t>
            </a:r>
            <a:r>
              <a:rPr lang="en-US" sz="2000" dirty="0"/>
              <a:t> to a template or </a:t>
            </a:r>
            <a:r>
              <a:rPr lang="en-US" sz="2000" dirty="0" smtClean="0"/>
              <a:t>view.</a:t>
            </a:r>
          </a:p>
          <a:p>
            <a:pPr marL="461963">
              <a:buFont typeface="Wingdings" panose="05000000000000000000" pitchFamily="2" charset="2"/>
              <a:buChar char="§"/>
            </a:pPr>
            <a:r>
              <a:rPr lang="en-US" sz="2000" dirty="0" smtClean="0"/>
              <a:t>Component </a:t>
            </a:r>
            <a:r>
              <a:rPr lang="en-US" sz="2000" dirty="0"/>
              <a:t>properties can provide data for a template or view and allow the user to modify property values. </a:t>
            </a:r>
            <a:endParaRPr lang="en-US" sz="2000" dirty="0" smtClean="0"/>
          </a:p>
          <a:p>
            <a:pPr marL="461963">
              <a:buFont typeface="Wingdings" panose="05000000000000000000" pitchFamily="2" charset="2"/>
              <a:buChar char="§"/>
            </a:pPr>
            <a:r>
              <a:rPr lang="en-US" sz="2000" dirty="0" smtClean="0"/>
              <a:t>Component </a:t>
            </a:r>
            <a:r>
              <a:rPr lang="en-US" sz="2000" dirty="0"/>
              <a:t>methods can be called according to user actions over the </a:t>
            </a:r>
            <a:r>
              <a:rPr lang="en-US" sz="2000" dirty="0" smtClean="0"/>
              <a:t>view.</a:t>
            </a:r>
            <a:endParaRPr lang="en-US" sz="2000" dirty="0"/>
          </a:p>
        </p:txBody>
      </p:sp>
      <p:sp>
        <p:nvSpPr>
          <p:cNvPr id="5" name="Date Placeholder 4"/>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60</a:t>
            </a:fld>
            <a:endParaRPr lang="en-US"/>
          </a:p>
        </p:txBody>
      </p:sp>
      <p:pic>
        <p:nvPicPr>
          <p:cNvPr id="3" name="Picture 2"/>
          <p:cNvPicPr>
            <a:picLocks noChangeAspect="1"/>
          </p:cNvPicPr>
          <p:nvPr/>
        </p:nvPicPr>
        <p:blipFill>
          <a:blip r:embed="rId2"/>
          <a:stretch>
            <a:fillRect/>
          </a:stretch>
        </p:blipFill>
        <p:spPr>
          <a:xfrm>
            <a:off x="1395238" y="3465575"/>
            <a:ext cx="3163104" cy="594698"/>
          </a:xfrm>
          <a:prstGeom prst="rect">
            <a:avLst/>
          </a:prstGeom>
          <a:ln>
            <a:solidFill>
              <a:schemeClr val="accent1"/>
            </a:solidFill>
          </a:ln>
        </p:spPr>
      </p:pic>
    </p:spTree>
    <p:extLst>
      <p:ext uri="{BB962C8B-B14F-4D97-AF65-F5344CB8AC3E}">
        <p14:creationId xmlns:p14="http://schemas.microsoft.com/office/powerpoint/2010/main" val="3352857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Annotations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you can </a:t>
            </a:r>
            <a:r>
              <a:rPr lang="en-US" sz="2000" dirty="0" smtClean="0"/>
              <a:t>see in </a:t>
            </a:r>
            <a:r>
              <a:rPr lang="en-US" sz="2000" dirty="0" smtClean="0">
                <a:solidFill>
                  <a:srgbClr val="FF0000"/>
                </a:solidFill>
              </a:rPr>
              <a:t>Figure 2-3</a:t>
            </a:r>
            <a:r>
              <a:rPr lang="en-US" sz="2000" dirty="0" smtClean="0"/>
              <a:t>, the code snippet </a:t>
            </a:r>
            <a:r>
              <a:rPr lang="en-US" sz="2000" dirty="0"/>
              <a:t>creates a simple JavaScript class named </a:t>
            </a:r>
            <a:r>
              <a:rPr lang="en-US" sz="2000" dirty="0" smtClean="0"/>
              <a:t>FirstComponent.</a:t>
            </a:r>
          </a:p>
          <a:p>
            <a:pPr marL="461963">
              <a:buFont typeface="Wingdings" panose="05000000000000000000" pitchFamily="2" charset="2"/>
              <a:buChar char="§"/>
            </a:pPr>
            <a:r>
              <a:rPr lang="en-US" sz="2000" dirty="0" smtClean="0"/>
              <a:t>You </a:t>
            </a:r>
            <a:r>
              <a:rPr lang="en-US" sz="2000" dirty="0"/>
              <a:t>may be wondering how a JavaScript plain class can be treated as a component and how a template can be wired up to this </a:t>
            </a:r>
            <a:r>
              <a:rPr lang="en-US" sz="2000" dirty="0" smtClean="0"/>
              <a:t>class.</a:t>
            </a:r>
          </a:p>
          <a:p>
            <a:pPr marL="461963">
              <a:buFont typeface="Wingdings" panose="05000000000000000000" pitchFamily="2" charset="2"/>
              <a:buChar char="§"/>
            </a:pPr>
            <a:r>
              <a:rPr lang="en-US" sz="2000" dirty="0" smtClean="0"/>
              <a:t>In </a:t>
            </a:r>
            <a:r>
              <a:rPr lang="en-US" sz="2000" dirty="0"/>
              <a:t>order to achieve this, Angular leverages the syntax of TypeScript to </a:t>
            </a:r>
            <a:r>
              <a:rPr lang="en-US" sz="2000" dirty="0">
                <a:solidFill>
                  <a:srgbClr val="FF0000"/>
                </a:solidFill>
              </a:rPr>
              <a:t>annotate</a:t>
            </a:r>
            <a:r>
              <a:rPr lang="en-US" sz="2000" dirty="0"/>
              <a:t> the FirstComponent class as per ES6 specification </a:t>
            </a:r>
            <a:r>
              <a:rPr lang="en-US" sz="2000" dirty="0" smtClean="0"/>
              <a:t>2015.</a:t>
            </a:r>
          </a:p>
          <a:p>
            <a:pPr marL="461963">
              <a:buFont typeface="Wingdings" panose="05000000000000000000" pitchFamily="2" charset="2"/>
              <a:buChar char="§"/>
            </a:pPr>
            <a:r>
              <a:rPr lang="en-US" sz="2000" dirty="0" smtClean="0"/>
              <a:t>The code in </a:t>
            </a:r>
            <a:r>
              <a:rPr lang="en-US" sz="2000" dirty="0" smtClean="0">
                <a:solidFill>
                  <a:srgbClr val="FF0000"/>
                </a:solidFill>
              </a:rPr>
              <a:t>Figure 2-4</a:t>
            </a:r>
            <a:r>
              <a:rPr lang="en-US" sz="2000" dirty="0" smtClean="0"/>
              <a:t> shows </a:t>
            </a:r>
            <a:r>
              <a:rPr lang="en-US" sz="2000" dirty="0"/>
              <a:t>the component class with an annotation that declares the class as a component and wires up the template with the markup identifier in the </a:t>
            </a:r>
            <a:r>
              <a:rPr lang="en-US" sz="2000" dirty="0" smtClean="0"/>
              <a:t>selector.</a:t>
            </a:r>
          </a:p>
          <a:p>
            <a:pPr marL="461963">
              <a:buFont typeface="Wingdings" panose="05000000000000000000" pitchFamily="2" charset="2"/>
              <a:buChar char="§"/>
            </a:pPr>
            <a:r>
              <a:rPr lang="en-US" sz="2000" dirty="0"/>
              <a:t>There is also </a:t>
            </a:r>
            <a:r>
              <a:rPr lang="en-US" sz="2000" dirty="0">
                <a:solidFill>
                  <a:srgbClr val="0070C0"/>
                </a:solidFill>
              </a:rPr>
              <a:t>another metadata</a:t>
            </a:r>
            <a:r>
              <a:rPr lang="en-US" sz="2000" dirty="0"/>
              <a:t> named </a:t>
            </a:r>
            <a:r>
              <a:rPr lang="en-US" sz="2000" dirty="0">
                <a:solidFill>
                  <a:srgbClr val="FF0000"/>
                </a:solidFill>
              </a:rPr>
              <a:t>template</a:t>
            </a:r>
            <a:r>
              <a:rPr lang="en-US" sz="2000" dirty="0"/>
              <a:t> that defines the inline template that has the HTML snippet for the view or </a:t>
            </a:r>
            <a:r>
              <a:rPr lang="en-US" sz="2000" dirty="0" smtClean="0"/>
              <a:t>template.</a:t>
            </a:r>
          </a:p>
          <a:p>
            <a:pPr marL="687388" indent="-225425">
              <a:buFont typeface="Wingdings" panose="05000000000000000000" pitchFamily="2" charset="2"/>
              <a:buChar char="ü"/>
            </a:pPr>
            <a:r>
              <a:rPr lang="en-US" sz="2000" dirty="0" smtClean="0"/>
              <a:t>The </a:t>
            </a:r>
            <a:r>
              <a:rPr lang="en-US" sz="2000" dirty="0"/>
              <a:t>inline markup will access the properties and methods defined in the </a:t>
            </a:r>
            <a:r>
              <a:rPr lang="en-US" sz="2000" dirty="0" smtClean="0"/>
              <a:t>component.</a:t>
            </a:r>
          </a:p>
          <a:p>
            <a:pPr marL="687388" indent="-225425">
              <a:buFont typeface="Wingdings" panose="05000000000000000000" pitchFamily="2" charset="2"/>
              <a:buChar char="ü"/>
            </a:pPr>
            <a:r>
              <a:rPr lang="en-US" sz="2000" dirty="0" smtClean="0"/>
              <a:t>So </a:t>
            </a:r>
            <a:r>
              <a:rPr lang="en-US" sz="2000" dirty="0"/>
              <a:t>here, the inline view will access the getGreetingPhrase</a:t>
            </a:r>
            <a:r>
              <a:rPr lang="en-US" sz="2000" dirty="0" smtClean="0"/>
              <a:t>( ) </a:t>
            </a:r>
            <a:r>
              <a:rPr lang="en-US" sz="2000" dirty="0"/>
              <a:t>function to fetch and display the phrase to greet, and it will also access the name property to display the </a:t>
            </a:r>
            <a:r>
              <a:rPr lang="en-US" sz="2000" dirty="0" smtClean="0"/>
              <a:t>name.</a:t>
            </a:r>
          </a:p>
          <a:p>
            <a:pPr marL="461963">
              <a:buFont typeface="Wingdings" panose="05000000000000000000" pitchFamily="2" charset="2"/>
              <a:buChar char="§"/>
            </a:pPr>
            <a:r>
              <a:rPr lang="en-US" sz="2000" dirty="0" smtClean="0"/>
              <a:t>The </a:t>
            </a:r>
            <a:r>
              <a:rPr lang="en-US" sz="2000" dirty="0">
                <a:solidFill>
                  <a:srgbClr val="FF0000"/>
                </a:solidFill>
              </a:rPr>
              <a:t>@Component</a:t>
            </a:r>
            <a:r>
              <a:rPr lang="en-US" sz="2000" dirty="0" smtClean="0">
                <a:solidFill>
                  <a:srgbClr val="FF0000"/>
                </a:solidFill>
              </a:rPr>
              <a:t>( )</a:t>
            </a:r>
            <a:r>
              <a:rPr lang="en-US" sz="2000" dirty="0" smtClean="0"/>
              <a:t> </a:t>
            </a:r>
            <a:r>
              <a:rPr lang="en-US" sz="2000" dirty="0"/>
              <a:t>preceding the FirstComponent class is the </a:t>
            </a:r>
            <a:r>
              <a:rPr lang="en-US" sz="2000" dirty="0">
                <a:solidFill>
                  <a:srgbClr val="FF0000"/>
                </a:solidFill>
              </a:rPr>
              <a:t>annotation</a:t>
            </a:r>
            <a:r>
              <a:rPr lang="en-US" sz="2000" dirty="0"/>
              <a:t> that denotes this class is a Component, and the markup identifier first component for this component is assigned to the metadata of @Component named selector</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61</a:t>
            </a:fld>
            <a:endParaRPr lang="en-US"/>
          </a:p>
        </p:txBody>
      </p:sp>
    </p:spTree>
    <p:extLst>
      <p:ext uri="{BB962C8B-B14F-4D97-AF65-F5344CB8AC3E}">
        <p14:creationId xmlns:p14="http://schemas.microsoft.com/office/powerpoint/2010/main" val="2612782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2-3 || 2-4</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62</a:t>
            </a:fld>
            <a:endParaRPr lang="en-US"/>
          </a:p>
        </p:txBody>
      </p:sp>
      <p:pic>
        <p:nvPicPr>
          <p:cNvPr id="6" name="Picture 5"/>
          <p:cNvPicPr>
            <a:picLocks noChangeAspect="1"/>
          </p:cNvPicPr>
          <p:nvPr/>
        </p:nvPicPr>
        <p:blipFill>
          <a:blip r:embed="rId2"/>
          <a:stretch>
            <a:fillRect/>
          </a:stretch>
        </p:blipFill>
        <p:spPr>
          <a:xfrm>
            <a:off x="94892" y="1275476"/>
            <a:ext cx="4770724" cy="3548749"/>
          </a:xfrm>
          <a:prstGeom prst="rect">
            <a:avLst/>
          </a:prstGeom>
          <a:ln>
            <a:solidFill>
              <a:srgbClr val="5B9BD5"/>
            </a:solidFill>
          </a:ln>
        </p:spPr>
      </p:pic>
      <p:pic>
        <p:nvPicPr>
          <p:cNvPr id="8" name="Picture 7"/>
          <p:cNvPicPr>
            <a:picLocks noChangeAspect="1"/>
          </p:cNvPicPr>
          <p:nvPr/>
        </p:nvPicPr>
        <p:blipFill>
          <a:blip r:embed="rId3"/>
          <a:stretch>
            <a:fillRect/>
          </a:stretch>
        </p:blipFill>
        <p:spPr>
          <a:xfrm>
            <a:off x="5390780" y="1275476"/>
            <a:ext cx="6643069" cy="3576469"/>
          </a:xfrm>
          <a:prstGeom prst="rect">
            <a:avLst/>
          </a:prstGeom>
          <a:ln>
            <a:solidFill>
              <a:schemeClr val="accent1"/>
            </a:solidFill>
          </a:ln>
        </p:spPr>
      </p:pic>
    </p:spTree>
    <p:extLst>
      <p:ext uri="{BB962C8B-B14F-4D97-AF65-F5344CB8AC3E}">
        <p14:creationId xmlns:p14="http://schemas.microsoft.com/office/powerpoint/2010/main" val="14881654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mtClean="0"/>
              <a:t>Scope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might be surprised to see that we have not used </a:t>
            </a:r>
            <a:r>
              <a:rPr lang="en-US" sz="2000" dirty="0">
                <a:solidFill>
                  <a:srgbClr val="FF0000"/>
                </a:solidFill>
              </a:rPr>
              <a:t>$scope</a:t>
            </a:r>
            <a:r>
              <a:rPr lang="en-US" sz="2000" dirty="0"/>
              <a:t> to expose the property and method of </a:t>
            </a:r>
            <a:r>
              <a:rPr lang="en-US" sz="2000" dirty="0" smtClean="0"/>
              <a:t>FirstComponent.</a:t>
            </a:r>
          </a:p>
          <a:p>
            <a:pPr marL="461963">
              <a:buFont typeface="Wingdings" panose="05000000000000000000" pitchFamily="2" charset="2"/>
              <a:buChar char="§"/>
            </a:pPr>
            <a:r>
              <a:rPr lang="en-US" sz="2000" dirty="0" smtClean="0"/>
              <a:t>Here</a:t>
            </a:r>
            <a:r>
              <a:rPr lang="en-US" sz="2000" dirty="0"/>
              <a:t>, our component gets </a:t>
            </a:r>
            <a:r>
              <a:rPr lang="en-US" sz="2000" dirty="0">
                <a:solidFill>
                  <a:srgbClr val="FF0000"/>
                </a:solidFill>
              </a:rPr>
              <a:t>instantiated</a:t>
            </a:r>
            <a:r>
              <a:rPr lang="en-US" sz="2000" dirty="0"/>
              <a:t> and is available in the template or </a:t>
            </a:r>
            <a:r>
              <a:rPr lang="en-US" sz="2000" dirty="0" smtClean="0"/>
              <a:t>view.</a:t>
            </a:r>
          </a:p>
          <a:p>
            <a:pPr marL="461963">
              <a:buFont typeface="Wingdings" panose="05000000000000000000" pitchFamily="2" charset="2"/>
              <a:buChar char="§"/>
            </a:pPr>
            <a:r>
              <a:rPr lang="en-US" sz="2000" dirty="0" smtClean="0"/>
              <a:t>So</a:t>
            </a:r>
            <a:r>
              <a:rPr lang="en-US" sz="2000" dirty="0"/>
              <a:t>, we can access any property of that instance; also, we can call methods in the instance according to user actions or input in the view or </a:t>
            </a:r>
            <a:r>
              <a:rPr lang="en-US" sz="2000" dirty="0" smtClean="0"/>
              <a:t>template.</a:t>
            </a:r>
          </a:p>
          <a:p>
            <a:pPr marL="461963">
              <a:buFont typeface="Wingdings" panose="05000000000000000000" pitchFamily="2" charset="2"/>
              <a:buChar char="§"/>
            </a:pPr>
            <a:r>
              <a:rPr lang="en-US" sz="2000" dirty="0" smtClean="0"/>
              <a:t>The </a:t>
            </a:r>
            <a:r>
              <a:rPr lang="en-US" sz="2000" dirty="0"/>
              <a:t>component instance provides the encapsulated data pertaining to that instance that is similar to the </a:t>
            </a:r>
            <a:r>
              <a:rPr lang="en-US" sz="2000" dirty="0">
                <a:solidFill>
                  <a:srgbClr val="FF0000"/>
                </a:solidFill>
              </a:rPr>
              <a:t>isolated scope</a:t>
            </a:r>
            <a:r>
              <a:rPr lang="en-US" sz="2000" dirty="0"/>
              <a:t> </a:t>
            </a:r>
            <a:r>
              <a:rPr lang="en-US" sz="2000" dirty="0">
                <a:solidFill>
                  <a:srgbClr val="0070C0"/>
                </a:solidFill>
              </a:rPr>
              <a:t>in </a:t>
            </a:r>
            <a:r>
              <a:rPr lang="en-US" sz="2000" dirty="0" smtClean="0">
                <a:solidFill>
                  <a:srgbClr val="0070C0"/>
                </a:solidFill>
              </a:rPr>
              <a:t>AngularJS</a:t>
            </a:r>
            <a:r>
              <a:rPr lang="en-US" sz="2000" dirty="0" smtClean="0"/>
              <a:t>.</a:t>
            </a:r>
          </a:p>
          <a:p>
            <a:pPr marL="461963">
              <a:buFont typeface="Wingdings" panose="05000000000000000000" pitchFamily="2" charset="2"/>
              <a:buChar char="§"/>
            </a:pPr>
            <a:r>
              <a:rPr lang="en-US" sz="2000" dirty="0" smtClean="0">
                <a:solidFill>
                  <a:srgbClr val="0070C0"/>
                </a:solidFill>
              </a:rPr>
              <a:t>Inheritance </a:t>
            </a:r>
            <a:r>
              <a:rPr lang="en-US" sz="2000" dirty="0">
                <a:solidFill>
                  <a:srgbClr val="0070C0"/>
                </a:solidFill>
              </a:rPr>
              <a:t>of components</a:t>
            </a:r>
            <a:r>
              <a:rPr lang="en-US" sz="2000" dirty="0"/>
              <a:t> can happen in Angular when the template of the root component has the special tags of another component's selector, and this also enables the child component to access its parents and </a:t>
            </a:r>
            <a:r>
              <a:rPr lang="en-US" sz="2000" dirty="0" smtClean="0"/>
              <a:t>siblings, </a:t>
            </a:r>
            <a:r>
              <a:rPr lang="en-US" sz="2000" dirty="0" smtClean="0">
                <a:solidFill>
                  <a:srgbClr val="FF0000"/>
                </a:solidFill>
              </a:rPr>
              <a:t>Figure 2-5.</a:t>
            </a:r>
            <a:endParaRPr lang="en-US" sz="2000" dirty="0" smtClean="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63</a:t>
            </a:fld>
            <a:endParaRPr lang="en-US"/>
          </a:p>
        </p:txBody>
      </p:sp>
    </p:spTree>
    <p:extLst>
      <p:ext uri="{BB962C8B-B14F-4D97-AF65-F5344CB8AC3E}">
        <p14:creationId xmlns:p14="http://schemas.microsoft.com/office/powerpoint/2010/main" val="535474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2-5</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64</a:t>
            </a:fld>
            <a:endParaRPr lang="en-US"/>
          </a:p>
        </p:txBody>
      </p:sp>
      <p:pic>
        <p:nvPicPr>
          <p:cNvPr id="6" name="Picture 5"/>
          <p:cNvPicPr>
            <a:picLocks noChangeAspect="1"/>
          </p:cNvPicPr>
          <p:nvPr/>
        </p:nvPicPr>
        <p:blipFill>
          <a:blip r:embed="rId2"/>
          <a:stretch>
            <a:fillRect/>
          </a:stretch>
        </p:blipFill>
        <p:spPr>
          <a:xfrm>
            <a:off x="94891" y="1280326"/>
            <a:ext cx="5962835" cy="4793304"/>
          </a:xfrm>
          <a:prstGeom prst="rect">
            <a:avLst/>
          </a:prstGeom>
          <a:ln>
            <a:solidFill>
              <a:srgbClr val="5B9BD5"/>
            </a:solidFill>
          </a:ln>
        </p:spPr>
      </p:pic>
    </p:spTree>
    <p:extLst>
      <p:ext uri="{BB962C8B-B14F-4D97-AF65-F5344CB8AC3E}">
        <p14:creationId xmlns:p14="http://schemas.microsoft.com/office/powerpoint/2010/main" val="27578887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life cycle of a component</a:t>
            </a:r>
            <a:endParaRPr lang="en-US" dirty="0"/>
          </a:p>
        </p:txBody>
      </p:sp>
      <p:sp>
        <p:nvSpPr>
          <p:cNvPr id="5"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Angular manages the life cycle of a </a:t>
            </a:r>
            <a:r>
              <a:rPr lang="en-US" sz="2000" dirty="0" smtClean="0"/>
              <a:t>component.</a:t>
            </a:r>
          </a:p>
          <a:p>
            <a:pPr marL="461963">
              <a:buFont typeface="Wingdings" panose="05000000000000000000" pitchFamily="2" charset="2"/>
              <a:buChar char="§"/>
            </a:pPr>
            <a:r>
              <a:rPr lang="en-US" sz="2000" dirty="0" smtClean="0"/>
              <a:t>Angular </a:t>
            </a:r>
            <a:r>
              <a:rPr lang="en-US" sz="2000" dirty="0"/>
              <a:t>takes care of creating and rendering the components and their children and destroying them before removing them from the </a:t>
            </a:r>
            <a:r>
              <a:rPr lang="en-US" sz="2000" dirty="0" smtClean="0"/>
              <a:t>DOM.</a:t>
            </a:r>
          </a:p>
          <a:p>
            <a:pPr marL="461963">
              <a:buFont typeface="Wingdings" panose="05000000000000000000" pitchFamily="2" charset="2"/>
              <a:buChar char="§"/>
            </a:pPr>
            <a:r>
              <a:rPr lang="en-US" sz="2000" dirty="0" smtClean="0"/>
              <a:t>Angular </a:t>
            </a:r>
            <a:r>
              <a:rPr lang="en-US" sz="2000" dirty="0"/>
              <a:t>keeps track of the value of the </a:t>
            </a:r>
            <a:r>
              <a:rPr lang="en-US" sz="2000" dirty="0">
                <a:solidFill>
                  <a:srgbClr val="FF0000"/>
                </a:solidFill>
              </a:rPr>
              <a:t>component property </a:t>
            </a:r>
            <a:r>
              <a:rPr lang="en-US" sz="2000" dirty="0" smtClean="0">
                <a:solidFill>
                  <a:srgbClr val="FF0000"/>
                </a:solidFill>
              </a:rPr>
              <a:t>value</a:t>
            </a:r>
            <a:r>
              <a:rPr lang="en-US" sz="2000" dirty="0" smtClean="0"/>
              <a:t>.</a:t>
            </a:r>
          </a:p>
          <a:p>
            <a:pPr marL="461963">
              <a:buFont typeface="Wingdings" panose="05000000000000000000" pitchFamily="2" charset="2"/>
              <a:buChar char="§"/>
            </a:pPr>
            <a:r>
              <a:rPr lang="en-US" sz="2000" dirty="0" smtClean="0"/>
              <a:t>The </a:t>
            </a:r>
            <a:r>
              <a:rPr lang="en-US" sz="2000" dirty="0"/>
              <a:t>following are the life cycle events of an Angular component given in calling order</a:t>
            </a:r>
            <a:r>
              <a:rPr lang="en-US" sz="2000" dirty="0" smtClean="0"/>
              <a:t>:</a:t>
            </a:r>
          </a:p>
          <a:p>
            <a:pPr marL="687388" indent="-225425">
              <a:buFont typeface="Wingdings" panose="05000000000000000000" pitchFamily="2" charset="2"/>
              <a:buChar char="ü"/>
            </a:pPr>
            <a:r>
              <a:rPr lang="en-US" sz="2000" dirty="0"/>
              <a:t>OnChanges: This event is fired when a binding values </a:t>
            </a:r>
            <a:r>
              <a:rPr lang="en-US" sz="2000" dirty="0" smtClean="0"/>
              <a:t>changes.</a:t>
            </a:r>
          </a:p>
          <a:p>
            <a:pPr marL="687388" indent="0">
              <a:buNone/>
            </a:pPr>
            <a:r>
              <a:rPr lang="en-US" sz="2000" dirty="0" smtClean="0"/>
              <a:t>This </a:t>
            </a:r>
            <a:r>
              <a:rPr lang="en-US" sz="2000" dirty="0"/>
              <a:t>method will have access to both the old value and the new </a:t>
            </a:r>
            <a:r>
              <a:rPr lang="en-US" sz="2000" dirty="0" smtClean="0"/>
              <a:t>value.</a:t>
            </a:r>
          </a:p>
          <a:p>
            <a:pPr marL="687388" indent="-225425">
              <a:buFont typeface="Wingdings" panose="05000000000000000000" pitchFamily="2" charset="2"/>
              <a:buChar char="ü"/>
            </a:pPr>
            <a:r>
              <a:rPr lang="en-US" sz="2000" dirty="0" smtClean="0"/>
              <a:t>OnInit</a:t>
            </a:r>
            <a:r>
              <a:rPr lang="en-US" sz="2000" dirty="0"/>
              <a:t>: This event is fired after the execution of the OnChanges event due to binding value changes. </a:t>
            </a:r>
            <a:endParaRPr lang="en-US" sz="2000" dirty="0" smtClean="0"/>
          </a:p>
          <a:p>
            <a:pPr marL="687388" indent="-225425">
              <a:buFont typeface="Wingdings" panose="05000000000000000000" pitchFamily="2" charset="2"/>
              <a:buChar char="ü"/>
            </a:pPr>
            <a:r>
              <a:rPr lang="en-US" sz="2000" dirty="0" smtClean="0"/>
              <a:t>DoCheck</a:t>
            </a:r>
            <a:r>
              <a:rPr lang="en-US" sz="2000" dirty="0"/>
              <a:t>: This event is fired for every change detected, and developers can write custom logic to check for the property </a:t>
            </a:r>
            <a:r>
              <a:rPr lang="en-US" sz="2000" dirty="0" smtClean="0"/>
              <a:t>changed.</a:t>
            </a:r>
          </a:p>
          <a:p>
            <a:pPr marL="687388" indent="-225425">
              <a:buFont typeface="Wingdings" panose="05000000000000000000" pitchFamily="2" charset="2"/>
              <a:buChar char="ü"/>
            </a:pPr>
            <a:r>
              <a:rPr lang="en-US" sz="2000" dirty="0" smtClean="0"/>
              <a:t>AfterContentInit</a:t>
            </a:r>
            <a:r>
              <a:rPr lang="en-US" sz="2000" dirty="0"/>
              <a:t>: This event will be fired when the directive's content has been completely initialized. </a:t>
            </a:r>
            <a:endParaRPr lang="en-US" sz="2000" dirty="0" smtClean="0"/>
          </a:p>
          <a:p>
            <a:pPr marL="687388" indent="-225425">
              <a:buFont typeface="Wingdings" panose="05000000000000000000" pitchFamily="2" charset="2"/>
              <a:buChar char="ü"/>
            </a:pPr>
            <a:r>
              <a:rPr lang="en-US" sz="2000" dirty="0" smtClean="0"/>
              <a:t>AfterContentChecked</a:t>
            </a:r>
            <a:r>
              <a:rPr lang="en-US" sz="2000" dirty="0"/>
              <a:t>: This event will be fired after a directive's content has been </a:t>
            </a:r>
            <a:r>
              <a:rPr lang="en-US" sz="2000" dirty="0" smtClean="0"/>
              <a:t>checked.</a:t>
            </a:r>
          </a:p>
          <a:p>
            <a:pPr marL="687388" indent="-225425">
              <a:buFont typeface="Wingdings" panose="05000000000000000000" pitchFamily="2" charset="2"/>
              <a:buChar char="ü"/>
            </a:pPr>
            <a:r>
              <a:rPr lang="en-US" sz="2000" dirty="0" smtClean="0"/>
              <a:t>AfterViewInit</a:t>
            </a:r>
            <a:r>
              <a:rPr lang="en-US" sz="2000" dirty="0"/>
              <a:t>: This event will be fired when the component's template has been completely </a:t>
            </a:r>
            <a:r>
              <a:rPr lang="en-US" sz="2000" dirty="0" smtClean="0"/>
              <a:t>initialized.</a:t>
            </a:r>
          </a:p>
          <a:p>
            <a:pPr marL="687388" indent="-225425">
              <a:buFont typeface="Wingdings" panose="05000000000000000000" pitchFamily="2" charset="2"/>
              <a:buChar char="ü"/>
            </a:pPr>
            <a:r>
              <a:rPr lang="en-US" sz="2000" dirty="0" smtClean="0"/>
              <a:t>AfterViewChecked: This event will be fired after the component's template has been checked.</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65</a:t>
            </a:fld>
            <a:endParaRPr lang="en-US"/>
          </a:p>
        </p:txBody>
      </p:sp>
    </p:spTree>
    <p:extLst>
      <p:ext uri="{BB962C8B-B14F-4D97-AF65-F5344CB8AC3E}">
        <p14:creationId xmlns:p14="http://schemas.microsoft.com/office/powerpoint/2010/main" val="789537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The life cycle of a component					    </a:t>
            </a:r>
            <a:r>
              <a:rPr lang="en-US" dirty="0" smtClean="0">
                <a:solidFill>
                  <a:srgbClr val="C00000"/>
                </a:solidFill>
              </a:rPr>
              <a:t>|</a:t>
            </a:r>
            <a:endParaRPr lang="en-US" dirty="0">
              <a:solidFill>
                <a:srgbClr val="C00000"/>
              </a:solidFill>
            </a:endParaRPr>
          </a:p>
        </p:txBody>
      </p:sp>
      <p:sp>
        <p:nvSpPr>
          <p:cNvPr id="5"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smtClean="0"/>
              <a:t>OnDestroy</a:t>
            </a:r>
            <a:r>
              <a:rPr lang="en-US" sz="2000" dirty="0"/>
              <a:t>: This event will be fired before destroying the directive or component.</a:t>
            </a:r>
          </a:p>
          <a:p>
            <a:pPr marL="461963">
              <a:buFont typeface="Wingdings" panose="05000000000000000000" pitchFamily="2" charset="2"/>
              <a:buChar char="§"/>
            </a:pPr>
            <a:r>
              <a:rPr lang="en-US" sz="2000" dirty="0" smtClean="0"/>
              <a:t>You </a:t>
            </a:r>
            <a:r>
              <a:rPr lang="en-US" sz="2000" dirty="0"/>
              <a:t>can either implement all of these events or only the specific events that are required for your component</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66</a:t>
            </a:fld>
            <a:endParaRPr lang="en-US"/>
          </a:p>
        </p:txBody>
      </p:sp>
    </p:spTree>
    <p:extLst>
      <p:ext uri="{BB962C8B-B14F-4D97-AF65-F5344CB8AC3E}">
        <p14:creationId xmlns:p14="http://schemas.microsoft.com/office/powerpoint/2010/main" val="829337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Decorators </a:t>
            </a:r>
            <a:r>
              <a:rPr lang="en-US">
                <a:solidFill>
                  <a:schemeClr val="bg1"/>
                </a:solidFill>
              </a:rPr>
              <a:t>and </a:t>
            </a:r>
            <a:r>
              <a:rPr lang="en-US" smtClean="0">
                <a:solidFill>
                  <a:schemeClr val="bg1"/>
                </a:solidFill>
              </a:rPr>
              <a:t>metadata</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you saw in the last section, we define </a:t>
            </a:r>
            <a:r>
              <a:rPr lang="en-US" sz="2000" dirty="0">
                <a:solidFill>
                  <a:srgbClr val="FF0000"/>
                </a:solidFill>
              </a:rPr>
              <a:t>JavaScript plain classes</a:t>
            </a:r>
            <a:r>
              <a:rPr lang="en-US" sz="2000" dirty="0"/>
              <a:t> for a component, and we </a:t>
            </a:r>
            <a:r>
              <a:rPr lang="en-US" sz="2000" dirty="0">
                <a:solidFill>
                  <a:srgbClr val="FF0000"/>
                </a:solidFill>
              </a:rPr>
              <a:t>annotate</a:t>
            </a:r>
            <a:r>
              <a:rPr lang="en-US" sz="2000" dirty="0"/>
              <a:t> it with some information to inform the Angular framework that this class is a </a:t>
            </a:r>
            <a:r>
              <a:rPr lang="en-US" sz="2000" dirty="0" smtClean="0"/>
              <a:t>component.</a:t>
            </a:r>
          </a:p>
          <a:p>
            <a:pPr marL="461963">
              <a:buFont typeface="Wingdings" panose="05000000000000000000" pitchFamily="2" charset="2"/>
              <a:buChar char="§"/>
            </a:pPr>
            <a:r>
              <a:rPr lang="en-US" sz="2000" dirty="0" smtClean="0"/>
              <a:t>We </a:t>
            </a:r>
            <a:r>
              <a:rPr lang="en-US" sz="2000" dirty="0"/>
              <a:t>leverage the Typescript syntax and attach the classes with </a:t>
            </a:r>
            <a:r>
              <a:rPr lang="en-US" sz="2000" dirty="0">
                <a:solidFill>
                  <a:srgbClr val="FF0000"/>
                </a:solidFill>
              </a:rPr>
              <a:t>metadata</a:t>
            </a:r>
            <a:r>
              <a:rPr lang="en-US" sz="2000" dirty="0"/>
              <a:t> using the </a:t>
            </a:r>
            <a:r>
              <a:rPr lang="en-US" sz="2000" dirty="0">
                <a:solidFill>
                  <a:srgbClr val="FF0000"/>
                </a:solidFill>
              </a:rPr>
              <a:t>decorator</a:t>
            </a:r>
            <a:r>
              <a:rPr lang="en-US" sz="2000" dirty="0"/>
              <a:t> </a:t>
            </a:r>
            <a:r>
              <a:rPr lang="en-US" sz="2000" dirty="0" smtClean="0"/>
              <a:t>feature.</a:t>
            </a:r>
          </a:p>
          <a:p>
            <a:pPr marL="461963">
              <a:buFont typeface="Wingdings" panose="05000000000000000000" pitchFamily="2" charset="2"/>
              <a:buChar char="§"/>
            </a:pPr>
            <a:r>
              <a:rPr lang="en-US" sz="2000" dirty="0" smtClean="0"/>
              <a:t>To </a:t>
            </a:r>
            <a:r>
              <a:rPr lang="en-US" sz="2000" dirty="0"/>
              <a:t>make a class as a component, we add the </a:t>
            </a:r>
            <a:r>
              <a:rPr lang="en-US" sz="2000" dirty="0">
                <a:solidFill>
                  <a:srgbClr val="FF0000"/>
                </a:solidFill>
              </a:rPr>
              <a:t>@Component decorator</a:t>
            </a:r>
            <a:r>
              <a:rPr lang="en-US" sz="2000" dirty="0"/>
              <a:t>, as shown in the following code</a:t>
            </a:r>
            <a:r>
              <a:rPr lang="en-US" sz="2000" dirty="0" smtClean="0"/>
              <a:t>:</a:t>
            </a:r>
          </a:p>
          <a:p>
            <a:pPr marL="461963">
              <a:buFont typeface="Wingdings" panose="05000000000000000000" pitchFamily="2" charset="2"/>
              <a:buChar char="§"/>
            </a:pPr>
            <a:endParaRPr lang="en-US" sz="2000" dirty="0"/>
          </a:p>
          <a:p>
            <a:pPr marL="461963">
              <a:buFont typeface="Wingdings" panose="05000000000000000000" pitchFamily="2" charset="2"/>
              <a:buChar char="§"/>
            </a:pPr>
            <a:endParaRPr lang="en-US" sz="2000" dirty="0" smtClean="0"/>
          </a:p>
          <a:p>
            <a:pPr marL="461963">
              <a:buFont typeface="Wingdings" panose="05000000000000000000" pitchFamily="2" charset="2"/>
              <a:buChar char="§"/>
            </a:pPr>
            <a:r>
              <a:rPr lang="en-US" sz="2000" dirty="0"/>
              <a:t>Now, let's attach </a:t>
            </a:r>
            <a:r>
              <a:rPr lang="en-US" sz="2000" dirty="0">
                <a:solidFill>
                  <a:srgbClr val="FF0000"/>
                </a:solidFill>
              </a:rPr>
              <a:t>metadata</a:t>
            </a:r>
            <a:r>
              <a:rPr lang="en-US" sz="2000" dirty="0"/>
              <a:t> to the FirstComponent class using the decorator syntax:</a:t>
            </a:r>
          </a:p>
          <a:p>
            <a:pPr marL="233363" indent="0">
              <a:buNone/>
            </a:pPr>
            <a:endParaRPr lang="en-US" sz="2000" dirty="0" smtClean="0"/>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endParaRPr lang="en-US" sz="2000" dirty="0"/>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67</a:t>
            </a:fld>
            <a:endParaRPr lang="en-US"/>
          </a:p>
        </p:txBody>
      </p:sp>
      <p:pic>
        <p:nvPicPr>
          <p:cNvPr id="3" name="Picture 2"/>
          <p:cNvPicPr>
            <a:picLocks noChangeAspect="1"/>
          </p:cNvPicPr>
          <p:nvPr/>
        </p:nvPicPr>
        <p:blipFill>
          <a:blip r:embed="rId2"/>
          <a:stretch>
            <a:fillRect/>
          </a:stretch>
        </p:blipFill>
        <p:spPr>
          <a:xfrm>
            <a:off x="731635" y="2636721"/>
            <a:ext cx="4771544" cy="6559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31635" y="3752807"/>
            <a:ext cx="5826589" cy="1398034"/>
          </a:xfrm>
          <a:prstGeom prst="rect">
            <a:avLst/>
          </a:prstGeom>
          <a:ln>
            <a:solidFill>
              <a:schemeClr val="accent1"/>
            </a:solidFill>
          </a:ln>
        </p:spPr>
      </p:pic>
    </p:spTree>
    <p:extLst>
      <p:ext uri="{BB962C8B-B14F-4D97-AF65-F5344CB8AC3E}">
        <p14:creationId xmlns:p14="http://schemas.microsoft.com/office/powerpoint/2010/main" val="2879038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Metadata</a:t>
            </a:r>
            <a:endParaRPr lang="en-US" dirty="0">
              <a:solidFill>
                <a:srgbClr val="C00000"/>
              </a:solidFill>
            </a:endParaRPr>
          </a:p>
        </p:txBody>
      </p:sp>
      <p:sp>
        <p:nvSpPr>
          <p:cNvPr id="5" name="Content Placeholder 3"/>
          <p:cNvSpPr>
            <a:spLocks noGrp="1"/>
          </p:cNvSpPr>
          <p:nvPr>
            <p:ph idx="1"/>
          </p:nvPr>
        </p:nvSpPr>
        <p:spPr/>
        <p:txBody>
          <a:bodyPr>
            <a:normAutofit/>
          </a:bodyPr>
          <a:lstStyle/>
          <a:p>
            <a:pPr marL="227013" indent="-227013">
              <a:buFont typeface="Wingdings" panose="05000000000000000000" pitchFamily="2" charset="2"/>
              <a:buChar char="v"/>
            </a:pPr>
            <a:r>
              <a:rPr lang="en-US" sz="2000" dirty="0"/>
              <a:t>Here, we have added metadata, such as a </a:t>
            </a:r>
            <a:r>
              <a:rPr lang="en-US" sz="2000" dirty="0">
                <a:solidFill>
                  <a:srgbClr val="FF0000"/>
                </a:solidFill>
              </a:rPr>
              <a:t>selector</a:t>
            </a:r>
            <a:r>
              <a:rPr lang="en-US" sz="2000" dirty="0"/>
              <a:t> and </a:t>
            </a:r>
            <a:r>
              <a:rPr lang="en-US" sz="2000" dirty="0" smtClean="0">
                <a:solidFill>
                  <a:srgbClr val="FF0000"/>
                </a:solidFill>
              </a:rPr>
              <a:t>templateUrl</a:t>
            </a:r>
            <a:r>
              <a:rPr lang="en-US" sz="2000" dirty="0" smtClean="0"/>
              <a:t>.</a:t>
            </a:r>
          </a:p>
          <a:p>
            <a:pPr marL="687388" indent="-225425">
              <a:buFont typeface="Wingdings" panose="05000000000000000000" pitchFamily="2" charset="2"/>
              <a:buChar char="ü"/>
            </a:pPr>
            <a:r>
              <a:rPr lang="en-US" sz="2000" dirty="0" smtClean="0"/>
              <a:t>The </a:t>
            </a:r>
            <a:r>
              <a:rPr lang="en-US" sz="2000" dirty="0">
                <a:solidFill>
                  <a:srgbClr val="FF0000"/>
                </a:solidFill>
              </a:rPr>
              <a:t>selector</a:t>
            </a:r>
            <a:r>
              <a:rPr lang="en-US" sz="2000" dirty="0"/>
              <a:t> metadata configured in the component tells Angular to create the instance of a component when it encounters the &lt;first-controller&gt; markup</a:t>
            </a:r>
            <a:r>
              <a:rPr lang="en-US" sz="2000" dirty="0" smtClean="0"/>
              <a:t>:</a:t>
            </a:r>
          </a:p>
          <a:p>
            <a:pPr marL="233363" indent="0">
              <a:buNone/>
            </a:pPr>
            <a:endParaRPr lang="en-US" sz="2000" dirty="0"/>
          </a:p>
          <a:p>
            <a:pPr marL="233363" indent="0">
              <a:buNone/>
            </a:pPr>
            <a:endParaRPr lang="en-US" sz="2000" dirty="0"/>
          </a:p>
          <a:p>
            <a:pPr marL="687388" indent="-225425">
              <a:buFont typeface="Wingdings" panose="05000000000000000000" pitchFamily="2" charset="2"/>
              <a:buChar char="ü"/>
            </a:pPr>
            <a:r>
              <a:rPr lang="en-US" sz="2000" dirty="0" smtClean="0"/>
              <a:t>The </a:t>
            </a:r>
            <a:r>
              <a:rPr lang="en-US" sz="2000" dirty="0">
                <a:solidFill>
                  <a:srgbClr val="FF0000"/>
                </a:solidFill>
              </a:rPr>
              <a:t>templateUrl</a:t>
            </a:r>
            <a:r>
              <a:rPr lang="en-US" sz="2000" dirty="0"/>
              <a:t> provides a URL of the template file for the component to </a:t>
            </a:r>
            <a:r>
              <a:rPr lang="en-US" sz="2000" dirty="0" smtClean="0"/>
              <a:t>render.</a:t>
            </a:r>
          </a:p>
          <a:p>
            <a:pPr marL="461963" indent="-234950">
              <a:buFont typeface="Wingdings" panose="05000000000000000000" pitchFamily="2" charset="2"/>
              <a:buChar char="§"/>
            </a:pPr>
            <a:r>
              <a:rPr lang="en-US" sz="2000" dirty="0" smtClean="0"/>
              <a:t>When </a:t>
            </a:r>
            <a:r>
              <a:rPr lang="en-US" sz="2000" dirty="0"/>
              <a:t>you run the application, the </a:t>
            </a:r>
            <a:r>
              <a:rPr lang="en-US" sz="2000" dirty="0">
                <a:solidFill>
                  <a:srgbClr val="FF0000"/>
                </a:solidFill>
              </a:rPr>
              <a:t>&lt;first-controller&gt;</a:t>
            </a:r>
            <a:r>
              <a:rPr lang="en-US" sz="2000" dirty="0"/>
              <a:t> tag will be replaced by the content of the template that is referred to in </a:t>
            </a:r>
            <a:r>
              <a:rPr lang="en-US" sz="2000" dirty="0" smtClean="0"/>
              <a:t>templateUrl.</a:t>
            </a:r>
          </a:p>
          <a:p>
            <a:pPr marL="461963" indent="-234950">
              <a:buFont typeface="Wingdings" panose="05000000000000000000" pitchFamily="2" charset="2"/>
              <a:buChar char="§"/>
            </a:pPr>
            <a:r>
              <a:rPr lang="en-US" sz="2000" dirty="0" smtClean="0"/>
              <a:t>This </a:t>
            </a:r>
            <a:r>
              <a:rPr lang="en-US" sz="2000" dirty="0"/>
              <a:t>metadata is actually a parameter to the </a:t>
            </a:r>
            <a:r>
              <a:rPr lang="en-US" sz="2000" dirty="0">
                <a:solidFill>
                  <a:srgbClr val="FF0000"/>
                </a:solidFill>
              </a:rPr>
              <a:t>@Component decorator</a:t>
            </a:r>
            <a:r>
              <a:rPr lang="en-US" sz="2000" dirty="0"/>
              <a:t>, and the </a:t>
            </a:r>
            <a:r>
              <a:rPr lang="en-US" sz="2000" dirty="0">
                <a:solidFill>
                  <a:srgbClr val="0070C0"/>
                </a:solidFill>
              </a:rPr>
              <a:t>decorator is a </a:t>
            </a:r>
            <a:r>
              <a:rPr lang="en-US" sz="2000" dirty="0" smtClean="0">
                <a:solidFill>
                  <a:srgbClr val="0070C0"/>
                </a:solidFill>
              </a:rPr>
              <a:t>function</a:t>
            </a:r>
            <a:r>
              <a:rPr lang="en-US" sz="2000" dirty="0" smtClean="0"/>
              <a:t>.</a:t>
            </a:r>
          </a:p>
          <a:p>
            <a:pPr marL="461963" indent="-234950">
              <a:buFont typeface="Wingdings" panose="05000000000000000000" pitchFamily="2" charset="2"/>
              <a:buChar char="§"/>
            </a:pPr>
            <a:r>
              <a:rPr lang="en-US" sz="2000" dirty="0" smtClean="0"/>
              <a:t>By </a:t>
            </a:r>
            <a:r>
              <a:rPr lang="en-US" sz="2000" dirty="0"/>
              <a:t>adding metadata via decorators, we are actually telling Angular what to do with the defined class. </a:t>
            </a:r>
            <a:endParaRPr lang="en-US" sz="2000" dirty="0" smtClean="0"/>
          </a:p>
          <a:p>
            <a:pPr marL="461963" indent="-234950">
              <a:buFont typeface="Wingdings" panose="05000000000000000000" pitchFamily="2" charset="2"/>
              <a:buChar char="§"/>
            </a:pPr>
            <a:r>
              <a:rPr lang="en-US" sz="2000" dirty="0" smtClean="0"/>
              <a:t>The </a:t>
            </a:r>
            <a:r>
              <a:rPr lang="en-US" sz="2000" dirty="0">
                <a:solidFill>
                  <a:srgbClr val="0070C0"/>
                </a:solidFill>
              </a:rPr>
              <a:t>component, template, and metadata</a:t>
            </a:r>
            <a:r>
              <a:rPr lang="en-US" sz="2000" dirty="0"/>
              <a:t> together constitute a </a:t>
            </a:r>
            <a:r>
              <a:rPr lang="en-US" sz="2000" dirty="0">
                <a:solidFill>
                  <a:srgbClr val="FF0000"/>
                </a:solidFill>
              </a:rPr>
              <a:t>view</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68</a:t>
            </a:fld>
            <a:endParaRPr lang="en-US"/>
          </a:p>
        </p:txBody>
      </p:sp>
      <p:pic>
        <p:nvPicPr>
          <p:cNvPr id="4" name="Picture 3"/>
          <p:cNvPicPr>
            <a:picLocks noChangeAspect="1"/>
          </p:cNvPicPr>
          <p:nvPr/>
        </p:nvPicPr>
        <p:blipFill>
          <a:blip r:embed="rId2"/>
          <a:stretch>
            <a:fillRect/>
          </a:stretch>
        </p:blipFill>
        <p:spPr>
          <a:xfrm>
            <a:off x="1033639" y="2434293"/>
            <a:ext cx="5657850" cy="361950"/>
          </a:xfrm>
          <a:prstGeom prst="rect">
            <a:avLst/>
          </a:prstGeom>
          <a:ln>
            <a:solidFill>
              <a:schemeClr val="accent1"/>
            </a:solidFill>
          </a:ln>
        </p:spPr>
      </p:pic>
    </p:spTree>
    <p:extLst>
      <p:ext uri="{BB962C8B-B14F-4D97-AF65-F5344CB8AC3E}">
        <p14:creationId xmlns:p14="http://schemas.microsoft.com/office/powerpoint/2010/main" val="2276014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Templates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will have noted that we have added </a:t>
            </a:r>
            <a:r>
              <a:rPr lang="en-US" sz="2000" dirty="0">
                <a:solidFill>
                  <a:srgbClr val="FF0000"/>
                </a:solidFill>
              </a:rPr>
              <a:t>inline markups</a:t>
            </a:r>
            <a:r>
              <a:rPr lang="en-US" sz="2000" dirty="0"/>
              <a:t> for a view or template when annotating the component. </a:t>
            </a:r>
            <a:endParaRPr lang="en-US" sz="2000" dirty="0" smtClean="0"/>
          </a:p>
          <a:p>
            <a:pPr marL="461963">
              <a:buFont typeface="Wingdings" panose="05000000000000000000" pitchFamily="2" charset="2"/>
              <a:buChar char="§"/>
            </a:pPr>
            <a:r>
              <a:rPr lang="en-US" sz="2000" dirty="0" smtClean="0"/>
              <a:t>We </a:t>
            </a:r>
            <a:r>
              <a:rPr lang="en-US" sz="2000" dirty="0"/>
              <a:t>can also add a template URL isolating the view, or template markups in a </a:t>
            </a:r>
            <a:r>
              <a:rPr lang="en-US" sz="2000" dirty="0">
                <a:solidFill>
                  <a:srgbClr val="0070C0"/>
                </a:solidFill>
              </a:rPr>
              <a:t>separate HTML file</a:t>
            </a:r>
            <a:r>
              <a:rPr lang="en-US" sz="2000" dirty="0"/>
              <a:t>, instead of having it as an inline view or </a:t>
            </a:r>
            <a:r>
              <a:rPr lang="en-US" sz="2000" dirty="0" smtClean="0"/>
              <a:t>template.</a:t>
            </a:r>
          </a:p>
          <a:p>
            <a:pPr marL="461963">
              <a:buFont typeface="Wingdings" panose="05000000000000000000" pitchFamily="2" charset="2"/>
              <a:buChar char="§"/>
            </a:pPr>
            <a:r>
              <a:rPr lang="en-US" sz="2000" dirty="0" smtClean="0"/>
              <a:t>A </a:t>
            </a:r>
            <a:r>
              <a:rPr lang="en-US" sz="2000" dirty="0"/>
              <a:t>template comprises HTML tags that provide information to Angular on rendering the </a:t>
            </a:r>
            <a:r>
              <a:rPr lang="en-US" sz="2000" dirty="0" smtClean="0"/>
              <a:t>components.</a:t>
            </a:r>
          </a:p>
          <a:p>
            <a:pPr marL="461963">
              <a:buFont typeface="Wingdings" panose="05000000000000000000" pitchFamily="2" charset="2"/>
              <a:buChar char="§"/>
            </a:pPr>
            <a:r>
              <a:rPr lang="en-US" sz="2000" dirty="0" smtClean="0"/>
              <a:t>A </a:t>
            </a:r>
            <a:r>
              <a:rPr lang="en-US" sz="2000" dirty="0"/>
              <a:t>simple template content is given in the following lines of </a:t>
            </a:r>
            <a:r>
              <a:rPr lang="en-US" sz="2000" dirty="0" smtClean="0"/>
              <a:t>code.</a:t>
            </a:r>
          </a:p>
          <a:p>
            <a:pPr marL="461963">
              <a:buFont typeface="Wingdings" panose="05000000000000000000" pitchFamily="2" charset="2"/>
              <a:buChar char="§"/>
            </a:pPr>
            <a:r>
              <a:rPr lang="en-US" sz="2000" dirty="0" smtClean="0"/>
              <a:t>It </a:t>
            </a:r>
            <a:r>
              <a:rPr lang="en-US" sz="2000" dirty="0"/>
              <a:t>renders the name of the book and publisher</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69</a:t>
            </a:fld>
            <a:endParaRPr lang="en-US"/>
          </a:p>
        </p:txBody>
      </p:sp>
      <p:pic>
        <p:nvPicPr>
          <p:cNvPr id="3" name="Picture 2"/>
          <p:cNvPicPr>
            <a:picLocks noChangeAspect="1"/>
          </p:cNvPicPr>
          <p:nvPr/>
        </p:nvPicPr>
        <p:blipFill>
          <a:blip r:embed="rId2"/>
          <a:stretch>
            <a:fillRect/>
          </a:stretch>
        </p:blipFill>
        <p:spPr>
          <a:xfrm>
            <a:off x="564509" y="3610110"/>
            <a:ext cx="9175109" cy="764592"/>
          </a:xfrm>
          <a:prstGeom prst="rect">
            <a:avLst/>
          </a:prstGeom>
          <a:ln>
            <a:solidFill>
              <a:schemeClr val="accent1"/>
            </a:solidFill>
          </a:ln>
        </p:spPr>
      </p:pic>
    </p:spTree>
    <p:extLst>
      <p:ext uri="{BB962C8B-B14F-4D97-AF65-F5344CB8AC3E}">
        <p14:creationId xmlns:p14="http://schemas.microsoft.com/office/powerpoint/2010/main" val="274864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Birth of AngularJS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developer from </a:t>
            </a:r>
            <a:r>
              <a:rPr lang="en-US" sz="2000" dirty="0">
                <a:solidFill>
                  <a:srgbClr val="FF0000"/>
                </a:solidFill>
              </a:rPr>
              <a:t>Google</a:t>
            </a:r>
            <a:r>
              <a:rPr lang="en-US" sz="2000" dirty="0"/>
              <a:t> felt that there was one </a:t>
            </a:r>
            <a:r>
              <a:rPr lang="en-US" sz="2000" dirty="0">
                <a:solidFill>
                  <a:srgbClr val="FF0000"/>
                </a:solidFill>
              </a:rPr>
              <a:t>major part missing</a:t>
            </a:r>
            <a:r>
              <a:rPr lang="en-US" sz="2000" dirty="0"/>
              <a:t> in the </a:t>
            </a:r>
            <a:r>
              <a:rPr lang="en-US" sz="2000" dirty="0">
                <a:solidFill>
                  <a:srgbClr val="0070C0"/>
                </a:solidFill>
              </a:rPr>
              <a:t>client-side</a:t>
            </a:r>
            <a:r>
              <a:rPr lang="en-US" sz="2000" dirty="0">
                <a:solidFill>
                  <a:srgbClr val="FF0000"/>
                </a:solidFill>
              </a:rPr>
              <a:t> MVC frameworks</a:t>
            </a:r>
            <a:r>
              <a:rPr lang="en-US" sz="2000" dirty="0"/>
              <a:t> that existed in the market, that is, </a:t>
            </a:r>
            <a:r>
              <a:rPr lang="en-US" sz="2000" dirty="0" smtClean="0">
                <a:solidFill>
                  <a:srgbClr val="FF0000"/>
                </a:solidFill>
              </a:rPr>
              <a:t>testability</a:t>
            </a:r>
            <a:r>
              <a:rPr lang="en-US" sz="2000" dirty="0" smtClean="0"/>
              <a:t>.</a:t>
            </a:r>
          </a:p>
          <a:p>
            <a:pPr marL="457200">
              <a:buFont typeface="Wingdings" panose="05000000000000000000" pitchFamily="2" charset="2"/>
              <a:buChar char="§"/>
            </a:pPr>
            <a:r>
              <a:rPr lang="en-US" sz="2000" dirty="0" smtClean="0"/>
              <a:t>He </a:t>
            </a:r>
            <a:r>
              <a:rPr lang="en-US" sz="2000" dirty="0"/>
              <a:t>felt that there was a better way to implement client-side MVC, and this made him </a:t>
            </a:r>
            <a:r>
              <a:rPr lang="en-US" sz="2000" dirty="0">
                <a:solidFill>
                  <a:srgbClr val="FF0000"/>
                </a:solidFill>
              </a:rPr>
              <a:t>start</a:t>
            </a:r>
            <a:r>
              <a:rPr lang="en-US" sz="2000" dirty="0"/>
              <a:t> his journey to build </a:t>
            </a:r>
            <a:r>
              <a:rPr lang="en-US" sz="2000" dirty="0" smtClean="0">
                <a:solidFill>
                  <a:srgbClr val="FF0000"/>
                </a:solidFill>
              </a:rPr>
              <a:t>Angular</a:t>
            </a:r>
            <a:r>
              <a:rPr lang="en-US" sz="2000" dirty="0" smtClean="0"/>
              <a:t>.</a:t>
            </a:r>
          </a:p>
          <a:p>
            <a:pPr marL="457200">
              <a:buFont typeface="Wingdings" panose="05000000000000000000" pitchFamily="2" charset="2"/>
              <a:buChar char="§"/>
            </a:pPr>
            <a:r>
              <a:rPr lang="en-US" sz="2000" dirty="0" smtClean="0">
                <a:solidFill>
                  <a:srgbClr val="FF0000"/>
                </a:solidFill>
              </a:rPr>
              <a:t>Google </a:t>
            </a:r>
            <a:r>
              <a:rPr lang="en-US" sz="2000" dirty="0">
                <a:solidFill>
                  <a:srgbClr val="FF0000"/>
                </a:solidFill>
              </a:rPr>
              <a:t>supported</a:t>
            </a:r>
            <a:r>
              <a:rPr lang="en-US" sz="2000" dirty="0"/>
              <a:t> the </a:t>
            </a:r>
            <a:r>
              <a:rPr lang="en-US" sz="2000" dirty="0">
                <a:solidFill>
                  <a:srgbClr val="FF0000"/>
                </a:solidFill>
              </a:rPr>
              <a:t>Angular project</a:t>
            </a:r>
            <a:r>
              <a:rPr lang="en-US" sz="2000" dirty="0"/>
              <a:t>, seeing its potential, and made it </a:t>
            </a:r>
            <a:r>
              <a:rPr lang="en-US" sz="2000" dirty="0">
                <a:solidFill>
                  <a:srgbClr val="FF0000"/>
                </a:solidFill>
              </a:rPr>
              <a:t>open source</a:t>
            </a:r>
            <a:r>
              <a:rPr lang="en-US" sz="2000" dirty="0"/>
              <a:t> for the world to use it for </a:t>
            </a:r>
            <a:r>
              <a:rPr lang="en-US" sz="2000" dirty="0" smtClean="0"/>
              <a:t>free.</a:t>
            </a:r>
          </a:p>
          <a:p>
            <a:pPr marL="457200">
              <a:buFont typeface="Wingdings" panose="05000000000000000000" pitchFamily="2" charset="2"/>
              <a:buChar char="§"/>
            </a:pPr>
            <a:r>
              <a:rPr lang="en-US" sz="2000" dirty="0" smtClean="0"/>
              <a:t>Angular </a:t>
            </a:r>
            <a:r>
              <a:rPr lang="en-US" sz="2000" dirty="0"/>
              <a:t>created a lot of awareness among all the MVC frameworks in the market as it was backed by Google and also due to its features, such </a:t>
            </a:r>
            <a:r>
              <a:rPr lang="en-US" sz="2000" dirty="0" smtClean="0"/>
              <a:t>as</a:t>
            </a:r>
          </a:p>
          <a:p>
            <a:pPr marL="687388" lvl="1" indent="-225425">
              <a:buFont typeface="Wingdings" panose="05000000000000000000" pitchFamily="2" charset="2"/>
              <a:buChar char="ü"/>
            </a:pPr>
            <a:r>
              <a:rPr lang="en-US" dirty="0" smtClean="0"/>
              <a:t>Testability</a:t>
            </a:r>
          </a:p>
          <a:p>
            <a:pPr marL="687388" lvl="1" indent="-225425">
              <a:buFont typeface="Wingdings" panose="05000000000000000000" pitchFamily="2" charset="2"/>
              <a:buChar char="ü"/>
            </a:pPr>
            <a:r>
              <a:rPr lang="en-US" dirty="0" smtClean="0"/>
              <a:t>Directives</a:t>
            </a:r>
          </a:p>
          <a:p>
            <a:pPr marL="457200">
              <a:buFont typeface="Wingdings" panose="05000000000000000000" pitchFamily="2" charset="2"/>
              <a:buChar char="§"/>
            </a:pPr>
            <a:r>
              <a:rPr lang="en-US" sz="2000" dirty="0" smtClean="0"/>
              <a:t>Today</a:t>
            </a:r>
            <a:r>
              <a:rPr lang="en-US" sz="2000" dirty="0"/>
              <a:t>, the Angular team has grown from a single developer to a large number of developers, and it has become the first choice to add the power of </a:t>
            </a:r>
            <a:r>
              <a:rPr lang="en-US" sz="2000" dirty="0">
                <a:solidFill>
                  <a:srgbClr val="FF0000"/>
                </a:solidFill>
              </a:rPr>
              <a:t>client-side MVC </a:t>
            </a:r>
            <a:r>
              <a:rPr lang="en-US" sz="2000" dirty="0">
                <a:solidFill>
                  <a:srgbClr val="0070C0"/>
                </a:solidFill>
              </a:rPr>
              <a:t>to small, medium, or big web applications</a:t>
            </a:r>
            <a:r>
              <a:rPr lang="en-US" sz="2000" dirty="0"/>
              <a: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a:t>
            </a:fld>
            <a:endParaRPr lang="en-US"/>
          </a:p>
        </p:txBody>
      </p:sp>
    </p:spTree>
    <p:extLst>
      <p:ext uri="{BB962C8B-B14F-4D97-AF65-F5344CB8AC3E}">
        <p14:creationId xmlns:p14="http://schemas.microsoft.com/office/powerpoint/2010/main" val="570305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Inline templates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 inline template is used when there is a need to render </a:t>
            </a:r>
            <a:r>
              <a:rPr lang="en-US" sz="2000" dirty="0">
                <a:solidFill>
                  <a:srgbClr val="FF0000"/>
                </a:solidFill>
              </a:rPr>
              <a:t>very simple content</a:t>
            </a:r>
            <a:r>
              <a:rPr lang="en-US" sz="2000" dirty="0"/>
              <a:t>, such as a </a:t>
            </a:r>
            <a:r>
              <a:rPr lang="en-US" sz="2000" dirty="0">
                <a:solidFill>
                  <a:srgbClr val="FF0000"/>
                </a:solidFill>
              </a:rPr>
              <a:t>one-liner</a:t>
            </a:r>
            <a:r>
              <a:rPr lang="en-US" sz="2000" dirty="0"/>
              <a:t>, for example. </a:t>
            </a:r>
            <a:endParaRPr lang="en-US" sz="2000" dirty="0" smtClean="0"/>
          </a:p>
          <a:p>
            <a:pPr marL="461963">
              <a:buFont typeface="Wingdings" panose="05000000000000000000" pitchFamily="2" charset="2"/>
              <a:buChar char="§"/>
            </a:pPr>
            <a:r>
              <a:rPr lang="en-US" sz="2000" dirty="0" smtClean="0"/>
              <a:t>In </a:t>
            </a:r>
            <a:r>
              <a:rPr lang="en-US" sz="2000" dirty="0"/>
              <a:t>such cases, inline views or templates will be defined directly in the annotation</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70</a:t>
            </a:fld>
            <a:endParaRPr lang="en-US"/>
          </a:p>
        </p:txBody>
      </p:sp>
      <p:pic>
        <p:nvPicPr>
          <p:cNvPr id="3" name="Picture 2"/>
          <p:cNvPicPr>
            <a:picLocks noChangeAspect="1"/>
          </p:cNvPicPr>
          <p:nvPr/>
        </p:nvPicPr>
        <p:blipFill>
          <a:blip r:embed="rId2"/>
          <a:stretch>
            <a:fillRect/>
          </a:stretch>
        </p:blipFill>
        <p:spPr>
          <a:xfrm>
            <a:off x="452307" y="2047831"/>
            <a:ext cx="8062519" cy="1193465"/>
          </a:xfrm>
          <a:prstGeom prst="rect">
            <a:avLst/>
          </a:prstGeom>
          <a:ln>
            <a:solidFill>
              <a:schemeClr val="accent1"/>
            </a:solidFill>
          </a:ln>
        </p:spPr>
      </p:pic>
    </p:spTree>
    <p:extLst>
      <p:ext uri="{BB962C8B-B14F-4D97-AF65-F5344CB8AC3E}">
        <p14:creationId xmlns:p14="http://schemas.microsoft.com/office/powerpoint/2010/main" val="1284822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Isolated templates</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Isolated templates are used mostly when the template contains more </a:t>
            </a:r>
            <a:r>
              <a:rPr lang="en-US" sz="2000" dirty="0" smtClean="0"/>
              <a:t>contents.</a:t>
            </a:r>
          </a:p>
          <a:p>
            <a:pPr marL="461963">
              <a:buFont typeface="Wingdings" panose="05000000000000000000" pitchFamily="2" charset="2"/>
              <a:buChar char="§"/>
            </a:pPr>
            <a:r>
              <a:rPr lang="en-US" sz="2000" dirty="0" smtClean="0"/>
              <a:t>In </a:t>
            </a:r>
            <a:r>
              <a:rPr lang="en-US" sz="2000" dirty="0"/>
              <a:t>such cases, rather than assigning the larger content as an inline view, the content will be moved to a separate file and the </a:t>
            </a:r>
            <a:r>
              <a:rPr lang="en-US" sz="2000" dirty="0">
                <a:solidFill>
                  <a:srgbClr val="FF0000"/>
                </a:solidFill>
              </a:rPr>
              <a:t>HTML file URL</a:t>
            </a:r>
            <a:r>
              <a:rPr lang="en-US" sz="2000" dirty="0"/>
              <a:t> will be assigned to </a:t>
            </a:r>
            <a:r>
              <a:rPr lang="en-US" sz="2000" dirty="0">
                <a:solidFill>
                  <a:srgbClr val="FF0000"/>
                </a:solidFill>
              </a:rPr>
              <a:t>templateUrl</a:t>
            </a:r>
            <a:r>
              <a:rPr lang="en-US" sz="2000" dirty="0"/>
              <a:t>, as follows</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71</a:t>
            </a:fld>
            <a:endParaRPr lang="en-US"/>
          </a:p>
        </p:txBody>
      </p:sp>
      <p:pic>
        <p:nvPicPr>
          <p:cNvPr id="4" name="Picture 3"/>
          <p:cNvPicPr>
            <a:picLocks noChangeAspect="1"/>
          </p:cNvPicPr>
          <p:nvPr/>
        </p:nvPicPr>
        <p:blipFill>
          <a:blip r:embed="rId2"/>
          <a:stretch>
            <a:fillRect/>
          </a:stretch>
        </p:blipFill>
        <p:spPr>
          <a:xfrm>
            <a:off x="765932" y="2380682"/>
            <a:ext cx="4242296" cy="1109387"/>
          </a:xfrm>
          <a:prstGeom prst="rect">
            <a:avLst/>
          </a:prstGeom>
          <a:ln>
            <a:solidFill>
              <a:schemeClr val="accent1"/>
            </a:solidFill>
          </a:ln>
        </p:spPr>
      </p:pic>
    </p:spTree>
    <p:extLst>
      <p:ext uri="{BB962C8B-B14F-4D97-AF65-F5344CB8AC3E}">
        <p14:creationId xmlns:p14="http://schemas.microsoft.com/office/powerpoint/2010/main" val="2220203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local template variable</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 permits creating </a:t>
            </a:r>
            <a:r>
              <a:rPr lang="en-US" sz="2000" dirty="0">
                <a:solidFill>
                  <a:srgbClr val="FF0000"/>
                </a:solidFill>
              </a:rPr>
              <a:t>template-scoped variables</a:t>
            </a:r>
            <a:r>
              <a:rPr lang="en-US" sz="2000" dirty="0"/>
              <a:t> to move data across the elements in a template:</a:t>
            </a:r>
          </a:p>
          <a:p>
            <a:pPr marL="233363" indent="0">
              <a:buNone/>
            </a:pPr>
            <a:endParaRPr lang="en-US" sz="2000" b="1" dirty="0" smtClean="0"/>
          </a:p>
          <a:p>
            <a:pPr marL="233363" indent="0">
              <a:buNone/>
            </a:pPr>
            <a:endParaRPr lang="en-US" sz="2000" b="1" dirty="0"/>
          </a:p>
          <a:p>
            <a:pPr marL="233363" indent="0">
              <a:buNone/>
            </a:pPr>
            <a:endParaRPr lang="en-US" sz="2000" b="1" dirty="0" smtClean="0"/>
          </a:p>
          <a:p>
            <a:pPr marL="461963">
              <a:buFont typeface="Wingdings" panose="05000000000000000000" pitchFamily="2" charset="2"/>
              <a:buChar char="§"/>
            </a:pPr>
            <a:r>
              <a:rPr lang="en-US" sz="2000" dirty="0"/>
              <a:t>In the preceding template markup, we have declared a local variable, </a:t>
            </a:r>
            <a:r>
              <a:rPr lang="en-US" sz="2000" dirty="0">
                <a:solidFill>
                  <a:srgbClr val="FF0000"/>
                </a:solidFill>
              </a:rPr>
              <a:t>todo</a:t>
            </a:r>
            <a:r>
              <a:rPr lang="en-US" sz="2000" dirty="0"/>
              <a:t>, using the </a:t>
            </a:r>
            <a:r>
              <a:rPr lang="en-US" sz="2000" dirty="0">
                <a:solidFill>
                  <a:srgbClr val="FF0000"/>
                </a:solidFill>
              </a:rPr>
              <a:t>let</a:t>
            </a:r>
            <a:r>
              <a:rPr lang="en-US" sz="2000" dirty="0"/>
              <a:t> </a:t>
            </a:r>
            <a:r>
              <a:rPr lang="en-US" sz="2000" dirty="0" smtClean="0"/>
              <a:t>keyword.</a:t>
            </a:r>
          </a:p>
          <a:p>
            <a:pPr marL="461963">
              <a:buFont typeface="Wingdings" panose="05000000000000000000" pitchFamily="2" charset="2"/>
              <a:buChar char="§"/>
            </a:pPr>
            <a:r>
              <a:rPr lang="en-US" sz="2000" dirty="0" smtClean="0"/>
              <a:t>Then</a:t>
            </a:r>
            <a:r>
              <a:rPr lang="en-US" sz="2000" dirty="0"/>
              <a:t>, we iterate through the collection variable todos; each todo item gets assigned to todo and is available for use in &lt;todo-item</a:t>
            </a:r>
            <a:r>
              <a:rPr lang="en-US" sz="2000" dirty="0" smtClean="0"/>
              <a:t>&gt;.</a:t>
            </a:r>
          </a:p>
          <a:p>
            <a:pPr marL="461963">
              <a:buFont typeface="Wingdings" panose="05000000000000000000" pitchFamily="2" charset="2"/>
              <a:buChar char="§"/>
            </a:pPr>
            <a:r>
              <a:rPr lang="en-US" sz="2000" dirty="0" smtClean="0"/>
              <a:t>A </a:t>
            </a:r>
            <a:r>
              <a:rPr lang="en-US" sz="2000" dirty="0"/>
              <a:t>local template variable can also be used to hold the DOM </a:t>
            </a:r>
            <a:r>
              <a:rPr lang="en-US" sz="2000" dirty="0" smtClean="0"/>
              <a:t>element.</a:t>
            </a:r>
          </a:p>
          <a:p>
            <a:pPr marL="461963">
              <a:buFont typeface="Wingdings" panose="05000000000000000000" pitchFamily="2" charset="2"/>
              <a:buChar char="§"/>
            </a:pPr>
            <a:r>
              <a:rPr lang="en-US" sz="2000" dirty="0" smtClean="0"/>
              <a:t>The </a:t>
            </a:r>
            <a:r>
              <a:rPr lang="en-US" sz="2000" dirty="0"/>
              <a:t>following code shows that the </a:t>
            </a:r>
            <a:r>
              <a:rPr lang="en-US" sz="2000" dirty="0">
                <a:solidFill>
                  <a:srgbClr val="FF0000"/>
                </a:solidFill>
              </a:rPr>
              <a:t>author</a:t>
            </a:r>
            <a:r>
              <a:rPr lang="en-US" sz="2000" dirty="0"/>
              <a:t> will hold the input element itself, and the value of the element can be accessed using </a:t>
            </a:r>
            <a:r>
              <a:rPr lang="en-US" sz="2000" dirty="0">
                <a:solidFill>
                  <a:srgbClr val="FF0000"/>
                </a:solidFill>
              </a:rPr>
              <a:t>author.value</a:t>
            </a:r>
            <a:r>
              <a:rPr lang="en-US" sz="2000" dirty="0" smtClean="0"/>
              <a:t>:</a:t>
            </a:r>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72</a:t>
            </a:fld>
            <a:endParaRPr lang="en-US"/>
          </a:p>
        </p:txBody>
      </p:sp>
      <p:pic>
        <p:nvPicPr>
          <p:cNvPr id="3" name="Picture 2"/>
          <p:cNvPicPr>
            <a:picLocks noChangeAspect="1"/>
          </p:cNvPicPr>
          <p:nvPr/>
        </p:nvPicPr>
        <p:blipFill>
          <a:blip r:embed="rId2"/>
          <a:stretch>
            <a:fillRect/>
          </a:stretch>
        </p:blipFill>
        <p:spPr>
          <a:xfrm>
            <a:off x="818581" y="1682168"/>
            <a:ext cx="5991225" cy="876300"/>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818582" y="4954967"/>
            <a:ext cx="9264986" cy="1051522"/>
          </a:xfrm>
          <a:prstGeom prst="rect">
            <a:avLst/>
          </a:prstGeom>
          <a:ln>
            <a:solidFill>
              <a:schemeClr val="accent1"/>
            </a:solidFill>
          </a:ln>
        </p:spPr>
      </p:pic>
    </p:spTree>
    <p:extLst>
      <p:ext uri="{BB962C8B-B14F-4D97-AF65-F5344CB8AC3E}">
        <p14:creationId xmlns:p14="http://schemas.microsoft.com/office/powerpoint/2010/main" val="4152466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Binding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binding technique will enable you to </a:t>
            </a:r>
            <a:r>
              <a:rPr lang="en-US" sz="2000" dirty="0">
                <a:solidFill>
                  <a:srgbClr val="FF0000"/>
                </a:solidFill>
              </a:rPr>
              <a:t>bind data to a template</a:t>
            </a:r>
            <a:r>
              <a:rPr lang="en-US" sz="2000" dirty="0"/>
              <a:t> and will allow users to interact with the </a:t>
            </a:r>
            <a:r>
              <a:rPr lang="en-US" sz="2000" dirty="0">
                <a:solidFill>
                  <a:srgbClr val="FF0000"/>
                </a:solidFill>
              </a:rPr>
              <a:t>bound </a:t>
            </a:r>
            <a:r>
              <a:rPr lang="en-US" sz="2000" dirty="0" smtClean="0">
                <a:solidFill>
                  <a:srgbClr val="FF0000"/>
                </a:solidFill>
              </a:rPr>
              <a:t>data</a:t>
            </a:r>
            <a:r>
              <a:rPr lang="en-US" sz="2000" dirty="0" smtClean="0"/>
              <a:t>.</a:t>
            </a:r>
          </a:p>
          <a:p>
            <a:pPr marL="461963">
              <a:buFont typeface="Wingdings" panose="05000000000000000000" pitchFamily="2" charset="2"/>
              <a:buChar char="§"/>
            </a:pPr>
            <a:r>
              <a:rPr lang="en-US" sz="2000" dirty="0" smtClean="0"/>
              <a:t>The </a:t>
            </a:r>
            <a:r>
              <a:rPr lang="en-US" sz="2000" dirty="0"/>
              <a:t>Angular </a:t>
            </a:r>
            <a:r>
              <a:rPr lang="en-US" sz="2000" dirty="0">
                <a:solidFill>
                  <a:srgbClr val="FF0000"/>
                </a:solidFill>
              </a:rPr>
              <a:t>binding framework</a:t>
            </a:r>
            <a:r>
              <a:rPr lang="en-US" sz="2000" dirty="0"/>
              <a:t> takes care of rendering the data to a view and updating it as per user actions over the </a:t>
            </a:r>
            <a:r>
              <a:rPr lang="en-US" sz="2000" dirty="0" smtClean="0"/>
              <a:t>view.</a:t>
            </a:r>
          </a:p>
          <a:p>
            <a:pPr marL="461963">
              <a:buFont typeface="Wingdings" panose="05000000000000000000" pitchFamily="2" charset="2"/>
              <a:buChar char="§"/>
            </a:pPr>
            <a:r>
              <a:rPr lang="en-US" sz="2000" dirty="0" smtClean="0"/>
              <a:t>The </a:t>
            </a:r>
            <a:r>
              <a:rPr lang="en-US" sz="2000" dirty="0" smtClean="0">
                <a:solidFill>
                  <a:srgbClr val="FF0000"/>
                </a:solidFill>
              </a:rPr>
              <a:t>Figure 2-6</a:t>
            </a:r>
            <a:r>
              <a:rPr lang="en-US" sz="2000" dirty="0" smtClean="0"/>
              <a:t> </a:t>
            </a:r>
            <a:r>
              <a:rPr lang="en-US" sz="2000" dirty="0"/>
              <a:t>gives you a quick glimpse of the various binding techniques in </a:t>
            </a:r>
            <a:r>
              <a:rPr lang="en-US" sz="2000" dirty="0" smtClean="0"/>
              <a:t>Angular.</a:t>
            </a:r>
          </a:p>
          <a:p>
            <a:pPr marL="461963">
              <a:buFont typeface="Wingdings" panose="05000000000000000000" pitchFamily="2" charset="2"/>
              <a:buChar char="§"/>
            </a:pPr>
            <a:r>
              <a:rPr lang="en-US" sz="2000" dirty="0" smtClean="0"/>
              <a:t>We </a:t>
            </a:r>
            <a:r>
              <a:rPr lang="en-US" sz="2000" dirty="0"/>
              <a:t>will go through each binding technique in </a:t>
            </a:r>
            <a:r>
              <a:rPr lang="en-US" sz="2000" dirty="0" smtClean="0"/>
              <a:t>detail</a:t>
            </a:r>
            <a:r>
              <a:rPr lang="en-US" sz="2000" dirty="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73</a:t>
            </a:fld>
            <a:endParaRPr lang="en-US"/>
          </a:p>
        </p:txBody>
      </p:sp>
    </p:spTree>
    <p:extLst>
      <p:ext uri="{BB962C8B-B14F-4D97-AF65-F5344CB8AC3E}">
        <p14:creationId xmlns:p14="http://schemas.microsoft.com/office/powerpoint/2010/main" val="16405120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2-6</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74</a:t>
            </a:fld>
            <a:endParaRPr lang="en-US"/>
          </a:p>
        </p:txBody>
      </p:sp>
      <p:pic>
        <p:nvPicPr>
          <p:cNvPr id="4" name="Picture 3"/>
          <p:cNvPicPr>
            <a:picLocks noChangeAspect="1"/>
          </p:cNvPicPr>
          <p:nvPr/>
        </p:nvPicPr>
        <p:blipFill>
          <a:blip r:embed="rId2"/>
          <a:stretch>
            <a:fillRect/>
          </a:stretch>
        </p:blipFill>
        <p:spPr>
          <a:xfrm>
            <a:off x="94891" y="1259413"/>
            <a:ext cx="8427336" cy="5535669"/>
          </a:xfrm>
          <a:prstGeom prst="rect">
            <a:avLst/>
          </a:prstGeom>
          <a:ln>
            <a:solidFill>
              <a:schemeClr val="accent1"/>
            </a:solidFill>
          </a:ln>
        </p:spPr>
      </p:pic>
    </p:spTree>
    <p:extLst>
      <p:ext uri="{BB962C8B-B14F-4D97-AF65-F5344CB8AC3E}">
        <p14:creationId xmlns:p14="http://schemas.microsoft.com/office/powerpoint/2010/main" val="2383536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One-way binding</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Binding types such as Interpolation, Property, Attribute, Class, and Style support one-way data flow from the data source (exposed from the component) to a view or </a:t>
            </a:r>
            <a:r>
              <a:rPr lang="en-US" sz="2000" dirty="0" smtClean="0"/>
              <a:t>template.</a:t>
            </a:r>
          </a:p>
          <a:p>
            <a:pPr marL="461963">
              <a:buFont typeface="Wingdings" panose="05000000000000000000" pitchFamily="2" charset="2"/>
              <a:buChar char="§"/>
            </a:pPr>
            <a:r>
              <a:rPr lang="en-US" sz="2000" dirty="0" smtClean="0"/>
              <a:t>Template </a:t>
            </a:r>
            <a:r>
              <a:rPr lang="en-US" sz="2000" dirty="0"/>
              <a:t>markups that let the data flow from a component property or method to a template are given in the following table (one-way binding</a:t>
            </a:r>
            <a:r>
              <a:rPr lang="en-US" sz="2000" dirty="0" smtClean="0"/>
              <a:t>):</a:t>
            </a:r>
          </a:p>
          <a:p>
            <a:pPr marL="233363" indent="0">
              <a:buNone/>
            </a:pPr>
            <a:endParaRPr lang="en-US" sz="2000" dirty="0"/>
          </a:p>
          <a:p>
            <a:pPr marL="233363" indent="0">
              <a:buNone/>
            </a:pPr>
            <a:endParaRPr lang="en-US" sz="2000" dirty="0" smtClean="0"/>
          </a:p>
          <a:p>
            <a:pPr marL="233363" indent="0">
              <a:buNone/>
            </a:pPr>
            <a:endParaRPr lang="en-US" sz="2000" dirty="0"/>
          </a:p>
          <a:p>
            <a:pPr marL="233363" indent="0">
              <a:buNone/>
            </a:pPr>
            <a:endParaRPr lang="en-US" sz="2000" dirty="0" smtClean="0"/>
          </a:p>
          <a:p>
            <a:pPr marL="233363" indent="0">
              <a:buNone/>
            </a:pPr>
            <a:endParaRPr lang="en-US" sz="2000" dirty="0" smtClean="0"/>
          </a:p>
          <a:p>
            <a:pPr marL="233363" indent="0">
              <a:buNone/>
            </a:pPr>
            <a:endParaRPr lang="en-US" sz="2000" dirty="0" smtClean="0"/>
          </a:p>
          <a:p>
            <a:pPr marL="461963">
              <a:buFont typeface="Wingdings" panose="05000000000000000000" pitchFamily="2" charset="2"/>
              <a:buChar char="§"/>
            </a:pPr>
            <a:r>
              <a:rPr lang="en-US" sz="2000" dirty="0"/>
              <a:t>Template markups that let data flow from a template to a component property or method are given in the following table (one-way binding</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01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75</a:t>
            </a:fld>
            <a:endParaRPr lang="en-US"/>
          </a:p>
        </p:txBody>
      </p:sp>
      <p:pic>
        <p:nvPicPr>
          <p:cNvPr id="3" name="Picture 2"/>
          <p:cNvPicPr>
            <a:picLocks noChangeAspect="1"/>
          </p:cNvPicPr>
          <p:nvPr/>
        </p:nvPicPr>
        <p:blipFill>
          <a:blip r:embed="rId2"/>
          <a:stretch>
            <a:fillRect/>
          </a:stretch>
        </p:blipFill>
        <p:spPr>
          <a:xfrm>
            <a:off x="969942" y="2695970"/>
            <a:ext cx="7717696" cy="1862047"/>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967338" y="5413145"/>
            <a:ext cx="7720300" cy="1318399"/>
          </a:xfrm>
          <a:prstGeom prst="rect">
            <a:avLst/>
          </a:prstGeom>
          <a:ln>
            <a:solidFill>
              <a:schemeClr val="accent1"/>
            </a:solidFill>
          </a:ln>
        </p:spPr>
      </p:pic>
    </p:spTree>
    <p:extLst>
      <p:ext uri="{BB962C8B-B14F-4D97-AF65-F5344CB8AC3E}">
        <p14:creationId xmlns:p14="http://schemas.microsoft.com/office/powerpoint/2010/main" val="2287355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Interpolation binding</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Interpolation is one of the main features of </a:t>
            </a:r>
            <a:r>
              <a:rPr lang="en-US" sz="2000" dirty="0" smtClean="0"/>
              <a:t>Angular.</a:t>
            </a:r>
          </a:p>
          <a:p>
            <a:pPr marL="461963" indent="-234950">
              <a:buFont typeface="Wingdings" panose="05000000000000000000" pitchFamily="2" charset="2"/>
              <a:buChar char="§"/>
            </a:pPr>
            <a:r>
              <a:rPr lang="en-US" sz="2000" dirty="0" smtClean="0"/>
              <a:t>You </a:t>
            </a:r>
            <a:r>
              <a:rPr lang="en-US" sz="2000" dirty="0"/>
              <a:t>can interpolate any property value or expression to the content of any HTML element, such as div and li. </a:t>
            </a:r>
            <a:endParaRPr lang="en-US" sz="2000" dirty="0" smtClean="0"/>
          </a:p>
          <a:p>
            <a:pPr marL="461963" indent="-234950">
              <a:buFont typeface="Wingdings" panose="05000000000000000000" pitchFamily="2" charset="2"/>
              <a:buChar char="§"/>
            </a:pPr>
            <a:r>
              <a:rPr lang="en-US" sz="2000" dirty="0" smtClean="0"/>
              <a:t>You </a:t>
            </a:r>
            <a:r>
              <a:rPr lang="en-US" sz="2000" dirty="0"/>
              <a:t>can achieve this with the help of double-curly braces, </a:t>
            </a:r>
            <a:r>
              <a:rPr lang="en-US" sz="2000" dirty="0">
                <a:solidFill>
                  <a:srgbClr val="FF0000"/>
                </a:solidFill>
              </a:rPr>
              <a:t>{{</a:t>
            </a:r>
            <a:r>
              <a:rPr lang="en-US" sz="2000" dirty="0"/>
              <a:t>and</a:t>
            </a:r>
            <a:r>
              <a:rPr lang="en-US" sz="2000" dirty="0">
                <a:solidFill>
                  <a:srgbClr val="FF0000"/>
                </a:solidFill>
              </a:rPr>
              <a:t>}}</a:t>
            </a:r>
            <a:r>
              <a:rPr lang="en-US" sz="2000" dirty="0"/>
              <a:t>, as </a:t>
            </a:r>
            <a:r>
              <a:rPr lang="en-US" sz="2000" dirty="0" smtClean="0"/>
              <a:t>shown </a:t>
            </a:r>
            <a:r>
              <a:rPr lang="en-US" sz="2000" dirty="0"/>
              <a:t>in the following line of code</a:t>
            </a:r>
            <a:r>
              <a:rPr lang="en-US" sz="2000" dirty="0" smtClean="0"/>
              <a:t>:</a:t>
            </a:r>
          </a:p>
          <a:p>
            <a:pPr marL="227013" indent="0">
              <a:buNone/>
            </a:pPr>
            <a:endParaRPr lang="en-US" sz="2000" dirty="0" smtClean="0"/>
          </a:p>
          <a:p>
            <a:pPr marL="227013" indent="0">
              <a:buNone/>
            </a:pPr>
            <a:endParaRPr lang="en-US" sz="2000" dirty="0"/>
          </a:p>
          <a:p>
            <a:pPr marL="461963" indent="-234950">
              <a:buFont typeface="Wingdings" panose="05000000000000000000" pitchFamily="2" charset="2"/>
              <a:buChar char="§"/>
            </a:pPr>
            <a:r>
              <a:rPr lang="en-US" sz="2000" dirty="0" smtClean="0"/>
              <a:t>Here</a:t>
            </a:r>
            <a:r>
              <a:rPr lang="en-US" sz="2000" dirty="0"/>
              <a:t>, we interpolate authorName to the content of the div </a:t>
            </a:r>
            <a:r>
              <a:rPr lang="en-US" sz="2000" dirty="0" smtClean="0"/>
              <a:t>tag.</a:t>
            </a:r>
          </a:p>
          <a:p>
            <a:pPr marL="461963" indent="-234950">
              <a:buFont typeface="Wingdings" panose="05000000000000000000" pitchFamily="2" charset="2"/>
              <a:buChar char="§"/>
            </a:pPr>
            <a:r>
              <a:rPr lang="en-US" sz="2000" dirty="0" smtClean="0"/>
              <a:t>This </a:t>
            </a:r>
            <a:r>
              <a:rPr lang="en-US" sz="2000" dirty="0"/>
              <a:t>is a </a:t>
            </a:r>
            <a:r>
              <a:rPr lang="en-US" sz="2000" dirty="0">
                <a:solidFill>
                  <a:srgbClr val="FF0000"/>
                </a:solidFill>
              </a:rPr>
              <a:t>one-way binding</a:t>
            </a:r>
            <a:r>
              <a:rPr lang="en-US" sz="2000" dirty="0"/>
              <a:t> where the data flows from the component property or method to the template</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76</a:t>
            </a:fld>
            <a:endParaRPr lang="en-US"/>
          </a:p>
        </p:txBody>
      </p:sp>
      <p:pic>
        <p:nvPicPr>
          <p:cNvPr id="3" name="Picture 2"/>
          <p:cNvPicPr>
            <a:picLocks noChangeAspect="1"/>
          </p:cNvPicPr>
          <p:nvPr/>
        </p:nvPicPr>
        <p:blipFill>
          <a:blip r:embed="rId2"/>
          <a:stretch>
            <a:fillRect/>
          </a:stretch>
        </p:blipFill>
        <p:spPr>
          <a:xfrm>
            <a:off x="1051756" y="2462169"/>
            <a:ext cx="5038725" cy="457200"/>
          </a:xfrm>
          <a:prstGeom prst="rect">
            <a:avLst/>
          </a:prstGeom>
          <a:ln>
            <a:solidFill>
              <a:schemeClr val="accent1"/>
            </a:solidFill>
          </a:ln>
        </p:spPr>
      </p:pic>
    </p:spTree>
    <p:extLst>
      <p:ext uri="{BB962C8B-B14F-4D97-AF65-F5344CB8AC3E}">
        <p14:creationId xmlns:p14="http://schemas.microsoft.com/office/powerpoint/2010/main" val="8238266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Property binding</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Property binding is used to bind a component property to an HTML element property:</a:t>
            </a:r>
          </a:p>
          <a:p>
            <a:pPr marL="403225">
              <a:buFont typeface="Wingdings" panose="05000000000000000000" pitchFamily="2" charset="2"/>
              <a:buChar char="§"/>
            </a:pPr>
            <a:endParaRPr lang="en-US" sz="2000" dirty="0" smtClean="0"/>
          </a:p>
          <a:p>
            <a:pPr marL="403225">
              <a:buFont typeface="Wingdings" panose="05000000000000000000" pitchFamily="2" charset="2"/>
              <a:buChar char="§"/>
            </a:pPr>
            <a:endParaRPr lang="en-US" sz="2000" dirty="0"/>
          </a:p>
          <a:p>
            <a:pPr marL="403225">
              <a:buFont typeface="Wingdings" panose="05000000000000000000" pitchFamily="2" charset="2"/>
              <a:buChar char="§"/>
            </a:pPr>
            <a:r>
              <a:rPr lang="en-US" sz="2000" dirty="0"/>
              <a:t>The preceding code snippet binds the </a:t>
            </a:r>
            <a:r>
              <a:rPr lang="en-US" sz="2000" dirty="0">
                <a:solidFill>
                  <a:srgbClr val="0070C0"/>
                </a:solidFill>
              </a:rPr>
              <a:t>hidePubName</a:t>
            </a:r>
            <a:r>
              <a:rPr lang="en-US" sz="2000" dirty="0"/>
              <a:t> </a:t>
            </a:r>
            <a:r>
              <a:rPr lang="en-US" sz="2000" dirty="0">
                <a:solidFill>
                  <a:srgbClr val="FF0000"/>
                </a:solidFill>
              </a:rPr>
              <a:t>component property</a:t>
            </a:r>
            <a:r>
              <a:rPr lang="en-US" sz="2000" dirty="0"/>
              <a:t> to the div property </a:t>
            </a:r>
            <a:r>
              <a:rPr lang="en-US" sz="2000" dirty="0" smtClean="0"/>
              <a:t>hidden.</a:t>
            </a:r>
          </a:p>
          <a:p>
            <a:pPr marL="403225">
              <a:buFont typeface="Wingdings" panose="05000000000000000000" pitchFamily="2" charset="2"/>
              <a:buChar char="§"/>
            </a:pPr>
            <a:r>
              <a:rPr lang="en-US" sz="2000" dirty="0" smtClean="0"/>
              <a:t>This </a:t>
            </a:r>
            <a:r>
              <a:rPr lang="en-US" sz="2000" dirty="0"/>
              <a:t>is also a </a:t>
            </a:r>
            <a:r>
              <a:rPr lang="en-US" sz="2000" dirty="0">
                <a:solidFill>
                  <a:srgbClr val="FF0000"/>
                </a:solidFill>
              </a:rPr>
              <a:t>one-way binding</a:t>
            </a:r>
            <a:r>
              <a:rPr lang="en-US" sz="2000" dirty="0"/>
              <a:t> where the data flows from a component property to a template</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77</a:t>
            </a:fld>
            <a:endParaRPr lang="en-US"/>
          </a:p>
        </p:txBody>
      </p:sp>
      <p:pic>
        <p:nvPicPr>
          <p:cNvPr id="3" name="Picture 2"/>
          <p:cNvPicPr>
            <a:picLocks noChangeAspect="1"/>
          </p:cNvPicPr>
          <p:nvPr/>
        </p:nvPicPr>
        <p:blipFill>
          <a:blip r:embed="rId2"/>
          <a:stretch>
            <a:fillRect/>
          </a:stretch>
        </p:blipFill>
        <p:spPr>
          <a:xfrm>
            <a:off x="933799" y="1770645"/>
            <a:ext cx="6909907" cy="412139"/>
          </a:xfrm>
          <a:prstGeom prst="rect">
            <a:avLst/>
          </a:prstGeom>
          <a:ln>
            <a:solidFill>
              <a:schemeClr val="accent1"/>
            </a:solidFill>
          </a:ln>
        </p:spPr>
      </p:pic>
    </p:spTree>
    <p:extLst>
      <p:ext uri="{BB962C8B-B14F-4D97-AF65-F5344CB8AC3E}">
        <p14:creationId xmlns:p14="http://schemas.microsoft.com/office/powerpoint/2010/main" val="20310590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Event binding</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HTML elements have various </a:t>
            </a:r>
            <a:r>
              <a:rPr lang="en-US" sz="2000" dirty="0">
                <a:solidFill>
                  <a:srgbClr val="FF0000"/>
                </a:solidFill>
              </a:rPr>
              <a:t>DOM events</a:t>
            </a:r>
            <a:r>
              <a:rPr lang="en-US" sz="2000" dirty="0"/>
              <a:t> that will be fired when an </a:t>
            </a:r>
            <a:r>
              <a:rPr lang="en-US" sz="2000" dirty="0">
                <a:solidFill>
                  <a:srgbClr val="0070C0"/>
                </a:solidFill>
              </a:rPr>
              <a:t>event is </a:t>
            </a:r>
            <a:r>
              <a:rPr lang="en-US" sz="2000" dirty="0" smtClean="0">
                <a:solidFill>
                  <a:srgbClr val="0070C0"/>
                </a:solidFill>
              </a:rPr>
              <a:t>triggered</a:t>
            </a:r>
            <a:r>
              <a:rPr lang="en-US" sz="2000" dirty="0" smtClean="0"/>
              <a:t>.</a:t>
            </a:r>
          </a:p>
          <a:p>
            <a:pPr marL="461963">
              <a:buFont typeface="Wingdings" panose="05000000000000000000" pitchFamily="2" charset="2"/>
              <a:buChar char="§"/>
            </a:pPr>
            <a:r>
              <a:rPr lang="en-US" sz="2000" dirty="0" smtClean="0"/>
              <a:t>For </a:t>
            </a:r>
            <a:r>
              <a:rPr lang="en-US" sz="2000" dirty="0"/>
              <a:t>example, a button will fire a click event when it is clicked </a:t>
            </a:r>
            <a:r>
              <a:rPr lang="en-US" sz="2000" dirty="0" smtClean="0"/>
              <a:t>on.</a:t>
            </a:r>
          </a:p>
          <a:p>
            <a:pPr marL="461963">
              <a:buFont typeface="Wingdings" panose="05000000000000000000" pitchFamily="2" charset="2"/>
              <a:buChar char="§"/>
            </a:pPr>
            <a:r>
              <a:rPr lang="en-US" sz="2000" dirty="0" smtClean="0"/>
              <a:t>We </a:t>
            </a:r>
            <a:r>
              <a:rPr lang="en-US" sz="2000" dirty="0"/>
              <a:t>hook an </a:t>
            </a:r>
            <a:r>
              <a:rPr lang="en-US" sz="2000" dirty="0">
                <a:solidFill>
                  <a:srgbClr val="FF0000"/>
                </a:solidFill>
              </a:rPr>
              <a:t>event listener </a:t>
            </a:r>
            <a:r>
              <a:rPr lang="en-US" sz="2000" dirty="0"/>
              <a:t>to get notified whenever an event is fired</a:t>
            </a:r>
            <a:r>
              <a:rPr lang="en-US" sz="2000" dirty="0" smtClean="0"/>
              <a:t>:</a:t>
            </a:r>
          </a:p>
          <a:p>
            <a:pPr marL="233363" indent="0">
              <a:buNone/>
            </a:pPr>
            <a:endParaRPr lang="en-US" sz="2000" dirty="0" smtClean="0"/>
          </a:p>
          <a:p>
            <a:pPr marL="233363" indent="0">
              <a:buNone/>
            </a:pPr>
            <a:endParaRPr lang="en-US" sz="2000" dirty="0"/>
          </a:p>
          <a:p>
            <a:pPr marL="461963">
              <a:buFont typeface="Wingdings" panose="05000000000000000000" pitchFamily="2" charset="2"/>
              <a:buChar char="§"/>
            </a:pPr>
            <a:r>
              <a:rPr lang="en-US" sz="2000" dirty="0"/>
              <a:t>The preceding Angular code snippet that wraps the event name in brackets needs to hook the event listener so that it gets called when a click event is fired</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78</a:t>
            </a:fld>
            <a:endParaRPr lang="en-US"/>
          </a:p>
        </p:txBody>
      </p:sp>
      <p:pic>
        <p:nvPicPr>
          <p:cNvPr id="3" name="Picture 2"/>
          <p:cNvPicPr>
            <a:picLocks noChangeAspect="1"/>
          </p:cNvPicPr>
          <p:nvPr/>
        </p:nvPicPr>
        <p:blipFill>
          <a:blip r:embed="rId2"/>
          <a:stretch>
            <a:fillRect/>
          </a:stretch>
        </p:blipFill>
        <p:spPr>
          <a:xfrm>
            <a:off x="720143" y="2532470"/>
            <a:ext cx="8134350" cy="333375"/>
          </a:xfrm>
          <a:prstGeom prst="rect">
            <a:avLst/>
          </a:prstGeom>
          <a:ln>
            <a:solidFill>
              <a:schemeClr val="accent1"/>
            </a:solidFill>
          </a:ln>
        </p:spPr>
      </p:pic>
    </p:spTree>
    <p:extLst>
      <p:ext uri="{BB962C8B-B14F-4D97-AF65-F5344CB8AC3E}">
        <p14:creationId xmlns:p14="http://schemas.microsoft.com/office/powerpoint/2010/main" val="3526505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Two-way binding</a:t>
            </a:r>
            <a:endParaRPr lang="en-US" dirty="0"/>
          </a:p>
        </p:txBody>
      </p:sp>
      <p:sp>
        <p:nvSpPr>
          <p:cNvPr id="5"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Angular has removed a core feature from its framework, which was one main reason for the birth of </a:t>
            </a:r>
            <a:r>
              <a:rPr lang="en-US" sz="2000" dirty="0">
                <a:solidFill>
                  <a:srgbClr val="FF0000"/>
                </a:solidFill>
              </a:rPr>
              <a:t>AngularJS</a:t>
            </a:r>
            <a:r>
              <a:rPr lang="en-US" sz="2000" dirty="0"/>
              <a:t>, that is, </a:t>
            </a:r>
            <a:r>
              <a:rPr lang="en-US" sz="2000" dirty="0">
                <a:solidFill>
                  <a:srgbClr val="FF0000"/>
                </a:solidFill>
              </a:rPr>
              <a:t>two-way </a:t>
            </a:r>
            <a:r>
              <a:rPr lang="en-US" sz="2000" dirty="0" smtClean="0">
                <a:solidFill>
                  <a:srgbClr val="FF0000"/>
                </a:solidFill>
              </a:rPr>
              <a:t>binding</a:t>
            </a:r>
            <a:r>
              <a:rPr lang="en-US" sz="2000" dirty="0" smtClean="0"/>
              <a:t>. So</a:t>
            </a:r>
            <a:r>
              <a:rPr lang="en-US" sz="2000" dirty="0"/>
              <a:t>, two way binding is </a:t>
            </a:r>
            <a:r>
              <a:rPr lang="en-US" sz="2000" dirty="0">
                <a:solidFill>
                  <a:srgbClr val="0070C0"/>
                </a:solidFill>
              </a:rPr>
              <a:t>not available by</a:t>
            </a:r>
            <a:r>
              <a:rPr lang="en-US" sz="2000" dirty="0"/>
              <a:t> </a:t>
            </a:r>
            <a:r>
              <a:rPr lang="en-US" sz="2000" dirty="0" smtClean="0">
                <a:solidFill>
                  <a:srgbClr val="FF0000"/>
                </a:solidFill>
              </a:rPr>
              <a:t>default</a:t>
            </a:r>
            <a:r>
              <a:rPr lang="en-US" sz="2000" dirty="0" smtClean="0"/>
              <a:t>.</a:t>
            </a:r>
          </a:p>
          <a:p>
            <a:pPr marL="461963">
              <a:buFont typeface="Wingdings" panose="05000000000000000000" pitchFamily="2" charset="2"/>
              <a:buChar char="§"/>
            </a:pPr>
            <a:r>
              <a:rPr lang="en-US" sz="2000" dirty="0" smtClean="0"/>
              <a:t>Now</a:t>
            </a:r>
            <a:r>
              <a:rPr lang="en-US" sz="2000" dirty="0"/>
              <a:t>, let's see how to implement a two-way binding in </a:t>
            </a:r>
            <a:r>
              <a:rPr lang="en-US" sz="2000" dirty="0" smtClean="0"/>
              <a:t>Angular.</a:t>
            </a:r>
          </a:p>
          <a:p>
            <a:pPr marL="461963">
              <a:buFont typeface="Wingdings" panose="05000000000000000000" pitchFamily="2" charset="2"/>
              <a:buChar char="§"/>
            </a:pPr>
            <a:r>
              <a:rPr lang="en-US" sz="2000" dirty="0" smtClean="0"/>
              <a:t>Angular </a:t>
            </a:r>
            <a:r>
              <a:rPr lang="en-US" sz="2000" dirty="0"/>
              <a:t>combined </a:t>
            </a:r>
            <a:r>
              <a:rPr lang="en-US" sz="2000" dirty="0">
                <a:solidFill>
                  <a:srgbClr val="FF0000"/>
                </a:solidFill>
              </a:rPr>
              <a:t>property and event binding</a:t>
            </a:r>
            <a:r>
              <a:rPr lang="en-US" sz="2000" dirty="0"/>
              <a:t> for us to implement two-way binding, as shown in the following line of code: </a:t>
            </a:r>
            <a:endParaRPr lang="en-US" sz="2000" dirty="0" smtClean="0"/>
          </a:p>
          <a:p>
            <a:pPr marL="233363" indent="0">
              <a:buNone/>
            </a:pPr>
            <a:endParaRPr lang="en-US" sz="2000" dirty="0"/>
          </a:p>
          <a:p>
            <a:pPr marL="461963">
              <a:buFont typeface="Wingdings" panose="05000000000000000000" pitchFamily="2" charset="2"/>
              <a:buChar char="§"/>
            </a:pPr>
            <a:r>
              <a:rPr lang="en-US" sz="2000" dirty="0" smtClean="0"/>
              <a:t>The </a:t>
            </a:r>
            <a:r>
              <a:rPr lang="en-US" sz="2000" dirty="0"/>
              <a:t>code snippet shows that </a:t>
            </a:r>
            <a:r>
              <a:rPr lang="en-US" sz="2000" dirty="0">
                <a:solidFill>
                  <a:srgbClr val="FF0000"/>
                </a:solidFill>
              </a:rPr>
              <a:t>ngModel</a:t>
            </a:r>
            <a:r>
              <a:rPr lang="en-US" sz="2000" dirty="0"/>
              <a:t> is wrapped with </a:t>
            </a:r>
            <a:r>
              <a:rPr lang="en-US" sz="2000" dirty="0">
                <a:solidFill>
                  <a:srgbClr val="FF0000"/>
                </a:solidFill>
              </a:rPr>
              <a:t>parentheses</a:t>
            </a:r>
            <a:r>
              <a:rPr lang="en-US" sz="2000" dirty="0"/>
              <a:t> and then with </a:t>
            </a:r>
            <a:r>
              <a:rPr lang="en-US" sz="2000" dirty="0">
                <a:solidFill>
                  <a:srgbClr val="FF0000"/>
                </a:solidFill>
              </a:rPr>
              <a:t>square </a:t>
            </a:r>
            <a:r>
              <a:rPr lang="en-US" sz="2000" dirty="0" smtClean="0">
                <a:solidFill>
                  <a:srgbClr val="FF0000"/>
                </a:solidFill>
              </a:rPr>
              <a:t>brackets</a:t>
            </a:r>
            <a:r>
              <a:rPr lang="en-US" sz="2000" dirty="0" smtClean="0"/>
              <a:t>.</a:t>
            </a:r>
          </a:p>
          <a:p>
            <a:pPr marL="687388" indent="-225425">
              <a:buFont typeface="Wingdings" panose="05000000000000000000" pitchFamily="2" charset="2"/>
              <a:buChar char="ü"/>
            </a:pPr>
            <a:r>
              <a:rPr lang="en-US" sz="2000" dirty="0" smtClean="0"/>
              <a:t>The </a:t>
            </a:r>
            <a:r>
              <a:rPr lang="en-US" sz="2000" dirty="0"/>
              <a:t>parentheses indicate that the component property is tied up with the </a:t>
            </a:r>
            <a:r>
              <a:rPr lang="en-US" sz="2000" dirty="0">
                <a:solidFill>
                  <a:srgbClr val="FF0000"/>
                </a:solidFill>
              </a:rPr>
              <a:t>ngChange</a:t>
            </a:r>
            <a:r>
              <a:rPr lang="en-US" sz="2000" dirty="0"/>
              <a:t> </a:t>
            </a:r>
            <a:r>
              <a:rPr lang="en-US" sz="2000" dirty="0">
                <a:solidFill>
                  <a:srgbClr val="0070C0"/>
                </a:solidFill>
              </a:rPr>
              <a:t>event</a:t>
            </a:r>
            <a:r>
              <a:rPr lang="en-US" sz="2000" dirty="0"/>
              <a:t>, and the </a:t>
            </a:r>
            <a:r>
              <a:rPr lang="en-US" sz="2000" dirty="0">
                <a:solidFill>
                  <a:srgbClr val="FF0000"/>
                </a:solidFill>
              </a:rPr>
              <a:t>square brackets</a:t>
            </a:r>
            <a:r>
              <a:rPr lang="en-US" sz="2000" dirty="0"/>
              <a:t> indicate that the component property is assigned to a </a:t>
            </a:r>
            <a:r>
              <a:rPr lang="en-US" sz="2000" dirty="0">
                <a:solidFill>
                  <a:srgbClr val="FF0000"/>
                </a:solidFill>
              </a:rPr>
              <a:t>value property</a:t>
            </a:r>
            <a:r>
              <a:rPr lang="en-US" sz="2000" dirty="0"/>
              <a:t> of the input </a:t>
            </a:r>
            <a:r>
              <a:rPr lang="en-US" sz="2000" dirty="0" smtClean="0"/>
              <a:t>element.</a:t>
            </a:r>
          </a:p>
          <a:p>
            <a:pPr marL="687388" indent="-225425">
              <a:buFont typeface="Wingdings" panose="05000000000000000000" pitchFamily="2" charset="2"/>
              <a:buChar char="ü"/>
            </a:pPr>
            <a:r>
              <a:rPr lang="en-US" sz="2000" dirty="0" smtClean="0"/>
              <a:t>So</a:t>
            </a:r>
            <a:r>
              <a:rPr lang="en-US" sz="2000" dirty="0"/>
              <a:t>, when the value of the input element changes, it fires up the change event that eventually updates authorName with the new value from the event </a:t>
            </a:r>
            <a:r>
              <a:rPr lang="en-US" sz="2000" dirty="0" smtClean="0"/>
              <a:t>object.</a:t>
            </a:r>
          </a:p>
          <a:p>
            <a:pPr marL="461963">
              <a:buFont typeface="Wingdings" panose="05000000000000000000" pitchFamily="2" charset="2"/>
              <a:buChar char="§"/>
            </a:pPr>
            <a:r>
              <a:rPr lang="en-US" sz="2000" dirty="0" smtClean="0">
                <a:solidFill>
                  <a:srgbClr val="FF0000"/>
                </a:solidFill>
              </a:rPr>
              <a:t>ngModel</a:t>
            </a:r>
            <a:r>
              <a:rPr lang="en-US" sz="2000" dirty="0" smtClean="0"/>
              <a:t> </a:t>
            </a:r>
            <a:r>
              <a:rPr lang="en-US" sz="2000" dirty="0"/>
              <a:t>in the markup is the </a:t>
            </a:r>
            <a:r>
              <a:rPr lang="en-US" sz="2000" dirty="0">
                <a:solidFill>
                  <a:srgbClr val="FF0000"/>
                </a:solidFill>
              </a:rPr>
              <a:t>built-in directive</a:t>
            </a:r>
            <a:r>
              <a:rPr lang="en-US" sz="2000" dirty="0"/>
              <a:t> in Angular that </a:t>
            </a:r>
            <a:r>
              <a:rPr lang="en-US" sz="2000" dirty="0">
                <a:solidFill>
                  <a:srgbClr val="0070C0"/>
                </a:solidFill>
              </a:rPr>
              <a:t>unifies</a:t>
            </a:r>
            <a:r>
              <a:rPr lang="en-US" sz="2000" dirty="0">
                <a:solidFill>
                  <a:srgbClr val="FF0000"/>
                </a:solidFill>
              </a:rPr>
              <a:t> property and event binding</a:t>
            </a:r>
            <a:r>
              <a:rPr lang="en-US" sz="2000" dirty="0" smtClean="0"/>
              <a:t>.</a:t>
            </a:r>
          </a:p>
          <a:p>
            <a:pPr marL="461963">
              <a:buFont typeface="Wingdings" panose="05000000000000000000" pitchFamily="2" charset="2"/>
              <a:buChar char="§"/>
            </a:pPr>
            <a:r>
              <a:rPr lang="en-US" sz="2000" dirty="0"/>
              <a:t>Template markup that helps data flow in both ways, from a template to a component and from a component to a template, is given in the </a:t>
            </a:r>
            <a:r>
              <a:rPr lang="en-US" sz="2000" dirty="0" smtClean="0">
                <a:solidFill>
                  <a:srgbClr val="FF0000"/>
                </a:solidFill>
              </a:rPr>
              <a:t>Figure 2-7</a:t>
            </a:r>
            <a:r>
              <a:rPr lang="en-US" sz="2000" dirty="0" smtClean="0"/>
              <a:t> </a:t>
            </a:r>
            <a:r>
              <a:rPr lang="en-US" sz="2000" dirty="0"/>
              <a:t>(two-way binding</a:t>
            </a:r>
            <a:r>
              <a:rPr lang="en-US" sz="2000" dirty="0" smtClean="0"/>
              <a:t>):</a:t>
            </a:r>
            <a:endParaRPr lang="en-US" sz="2000" dirty="0"/>
          </a:p>
        </p:txBody>
      </p:sp>
      <p:sp>
        <p:nvSpPr>
          <p:cNvPr id="4" name="Date Placeholder 3"/>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79</a:t>
            </a:fld>
            <a:endParaRPr lang="en-US"/>
          </a:p>
        </p:txBody>
      </p:sp>
      <p:pic>
        <p:nvPicPr>
          <p:cNvPr id="3" name="Picture 2"/>
          <p:cNvPicPr>
            <a:picLocks noChangeAspect="1"/>
          </p:cNvPicPr>
          <p:nvPr/>
        </p:nvPicPr>
        <p:blipFill>
          <a:blip r:embed="rId2"/>
          <a:stretch>
            <a:fillRect/>
          </a:stretch>
        </p:blipFill>
        <p:spPr>
          <a:xfrm>
            <a:off x="2168205" y="2838101"/>
            <a:ext cx="4953000" cy="342900"/>
          </a:xfrm>
          <a:prstGeom prst="rect">
            <a:avLst/>
          </a:prstGeom>
          <a:ln>
            <a:solidFill>
              <a:schemeClr val="accent1"/>
            </a:solidFill>
          </a:ln>
        </p:spPr>
      </p:pic>
    </p:spTree>
    <p:extLst>
      <p:ext uri="{BB962C8B-B14F-4D97-AF65-F5344CB8AC3E}">
        <p14:creationId xmlns:p14="http://schemas.microsoft.com/office/powerpoint/2010/main" val="202130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Why AngularJS?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The </a:t>
            </a:r>
            <a:r>
              <a:rPr lang="en-US" sz="2000" dirty="0"/>
              <a:t>benefit or value addition that our application can get by using </a:t>
            </a:r>
            <a:r>
              <a:rPr lang="en-US" sz="2000" dirty="0" smtClean="0"/>
              <a:t>AngularJS:</a:t>
            </a:r>
          </a:p>
          <a:p>
            <a:pPr marL="457200">
              <a:buFont typeface="Wingdings" panose="05000000000000000000" pitchFamily="2" charset="2"/>
              <a:buChar char="§"/>
            </a:pPr>
            <a:r>
              <a:rPr lang="en-US" sz="2000" dirty="0" smtClean="0">
                <a:solidFill>
                  <a:srgbClr val="0070C0"/>
                </a:solidFill>
              </a:rPr>
              <a:t>AngularJS </a:t>
            </a:r>
            <a:r>
              <a:rPr lang="en-US" sz="2000" dirty="0">
                <a:solidFill>
                  <a:srgbClr val="0070C0"/>
                </a:solidFill>
              </a:rPr>
              <a:t>provides two-way </a:t>
            </a:r>
            <a:r>
              <a:rPr lang="en-US" sz="2000" dirty="0" smtClean="0">
                <a:solidFill>
                  <a:srgbClr val="0070C0"/>
                </a:solidFill>
              </a:rPr>
              <a:t>binding:</a:t>
            </a:r>
          </a:p>
          <a:p>
            <a:pPr marL="687388" indent="-225425">
              <a:buFont typeface="Wingdings" panose="05000000000000000000" pitchFamily="2" charset="2"/>
              <a:buChar char="ü"/>
            </a:pPr>
            <a:r>
              <a:rPr lang="en-US" sz="2000" dirty="0" smtClean="0"/>
              <a:t>Many </a:t>
            </a:r>
            <a:r>
              <a:rPr lang="en-US" sz="2000" dirty="0"/>
              <a:t>client-side MVC frameworks provide only </a:t>
            </a:r>
            <a:r>
              <a:rPr lang="en-US" sz="2000" dirty="0">
                <a:solidFill>
                  <a:srgbClr val="FF0000"/>
                </a:solidFill>
              </a:rPr>
              <a:t>one-way </a:t>
            </a:r>
            <a:r>
              <a:rPr lang="en-US" sz="2000" dirty="0" smtClean="0">
                <a:solidFill>
                  <a:srgbClr val="FF0000"/>
                </a:solidFill>
              </a:rPr>
              <a:t>binding</a:t>
            </a:r>
            <a:r>
              <a:rPr lang="en-US" sz="2000" dirty="0" smtClean="0"/>
              <a:t>.</a:t>
            </a:r>
          </a:p>
          <a:p>
            <a:pPr marL="687388" indent="-225425">
              <a:buFont typeface="Wingdings" panose="05000000000000000000" pitchFamily="2" charset="2"/>
              <a:buChar char="ü"/>
            </a:pPr>
            <a:r>
              <a:rPr lang="en-US" sz="2000" dirty="0" smtClean="0"/>
              <a:t>This </a:t>
            </a:r>
            <a:r>
              <a:rPr lang="en-US" sz="2000" dirty="0"/>
              <a:t>means that other MVC frameworks will update HTML with the model from the server, and when the user changes the model on the page, the frameworks will not update the model according to the changes </a:t>
            </a:r>
            <a:r>
              <a:rPr lang="en-US" sz="2000" dirty="0" smtClean="0"/>
              <a:t>made.</a:t>
            </a:r>
          </a:p>
          <a:p>
            <a:pPr marL="687388" indent="-225425">
              <a:buFont typeface="Wingdings" panose="05000000000000000000" pitchFamily="2" charset="2"/>
              <a:buChar char="ü"/>
            </a:pPr>
            <a:r>
              <a:rPr lang="en-US" sz="2000" dirty="0" smtClean="0"/>
              <a:t>A </a:t>
            </a:r>
            <a:r>
              <a:rPr lang="en-US" sz="2000" dirty="0"/>
              <a:t>developer has to write code to update the model according to the user </a:t>
            </a:r>
            <a:r>
              <a:rPr lang="en-US" sz="2000" dirty="0" smtClean="0"/>
              <a:t>action.</a:t>
            </a:r>
          </a:p>
          <a:p>
            <a:pPr marL="687388" indent="-225425">
              <a:buFont typeface="Wingdings" panose="05000000000000000000" pitchFamily="2" charset="2"/>
              <a:buChar char="ü"/>
            </a:pPr>
            <a:r>
              <a:rPr lang="en-US" sz="2000" dirty="0" smtClean="0"/>
              <a:t>However</a:t>
            </a:r>
            <a:r>
              <a:rPr lang="en-US" sz="2000" dirty="0"/>
              <a:t>, AngularJS facilitates </a:t>
            </a:r>
            <a:r>
              <a:rPr lang="en-US" sz="2000" dirty="0">
                <a:solidFill>
                  <a:srgbClr val="FF0000"/>
                </a:solidFill>
              </a:rPr>
              <a:t>two-way binding</a:t>
            </a:r>
            <a:r>
              <a:rPr lang="en-US" sz="2000" dirty="0"/>
              <a:t> and has made the life of developers easier by updating the model as per the user's actions on </a:t>
            </a:r>
            <a:r>
              <a:rPr lang="en-US" sz="2000" dirty="0" smtClean="0"/>
              <a:t>it.</a:t>
            </a:r>
          </a:p>
          <a:p>
            <a:pPr marL="457200">
              <a:buFont typeface="Wingdings" panose="05000000000000000000" pitchFamily="2" charset="2"/>
              <a:buChar char="§"/>
            </a:pPr>
            <a:r>
              <a:rPr lang="en-US" sz="2000" dirty="0" smtClean="0">
                <a:solidFill>
                  <a:srgbClr val="0070C0"/>
                </a:solidFill>
              </a:rPr>
              <a:t>AngularJS </a:t>
            </a:r>
            <a:r>
              <a:rPr lang="en-US" sz="2000" dirty="0">
                <a:solidFill>
                  <a:srgbClr val="0070C0"/>
                </a:solidFill>
              </a:rPr>
              <a:t>utilizes declarative </a:t>
            </a:r>
            <a:r>
              <a:rPr lang="en-US" sz="2000" dirty="0" smtClean="0">
                <a:solidFill>
                  <a:srgbClr val="0070C0"/>
                </a:solidFill>
              </a:rPr>
              <a:t>views:</a:t>
            </a:r>
          </a:p>
          <a:p>
            <a:pPr marL="687388" indent="-225425">
              <a:buFont typeface="Wingdings" panose="05000000000000000000" pitchFamily="2" charset="2"/>
              <a:buChar char="ü"/>
            </a:pPr>
            <a:r>
              <a:rPr lang="en-US" sz="2000" dirty="0" smtClean="0"/>
              <a:t>This </a:t>
            </a:r>
            <a:r>
              <a:rPr lang="en-US" sz="2000" dirty="0"/>
              <a:t>means that the functionalities will be communicated as </a:t>
            </a:r>
            <a:r>
              <a:rPr lang="en-US" sz="2000" dirty="0">
                <a:solidFill>
                  <a:srgbClr val="FF0000"/>
                </a:solidFill>
              </a:rPr>
              <a:t>declarative directions in HTML</a:t>
            </a:r>
            <a:r>
              <a:rPr lang="en-US" sz="2000" dirty="0"/>
              <a:t> to render the models and interact with the DOM to change the page state based on changes in the </a:t>
            </a:r>
            <a:r>
              <a:rPr lang="en-US" sz="2000" dirty="0" smtClean="0"/>
              <a:t>model.</a:t>
            </a:r>
          </a:p>
          <a:p>
            <a:pPr marL="687388" indent="-225425">
              <a:buFont typeface="Wingdings" panose="05000000000000000000" pitchFamily="2" charset="2"/>
              <a:buChar char="ü"/>
            </a:pPr>
            <a:r>
              <a:rPr lang="en-US" sz="2000" dirty="0" smtClean="0"/>
              <a:t>This </a:t>
            </a:r>
            <a:r>
              <a:rPr lang="en-US" sz="2000" dirty="0"/>
              <a:t>extensively reduces the code by about 50% to 75% for this purpose and makes the life of developers </a:t>
            </a:r>
            <a:r>
              <a:rPr lang="en-US" sz="2000" dirty="0" smtClean="0"/>
              <a:t>easier.</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8</a:t>
            </a:fld>
            <a:endParaRPr lang="en-US"/>
          </a:p>
        </p:txBody>
      </p:sp>
    </p:spTree>
    <p:extLst>
      <p:ext uri="{BB962C8B-B14F-4D97-AF65-F5344CB8AC3E}">
        <p14:creationId xmlns:p14="http://schemas.microsoft.com/office/powerpoint/2010/main" val="13584355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2-7</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80</a:t>
            </a:fld>
            <a:endParaRPr lang="en-US"/>
          </a:p>
        </p:txBody>
      </p:sp>
      <p:pic>
        <p:nvPicPr>
          <p:cNvPr id="5" name="Picture 4"/>
          <p:cNvPicPr>
            <a:picLocks noChangeAspect="1"/>
          </p:cNvPicPr>
          <p:nvPr/>
        </p:nvPicPr>
        <p:blipFill>
          <a:blip r:embed="rId2"/>
          <a:stretch>
            <a:fillRect/>
          </a:stretch>
        </p:blipFill>
        <p:spPr>
          <a:xfrm>
            <a:off x="94891" y="1259176"/>
            <a:ext cx="9967872" cy="1977752"/>
          </a:xfrm>
          <a:prstGeom prst="rect">
            <a:avLst/>
          </a:prstGeom>
          <a:ln>
            <a:solidFill>
              <a:schemeClr val="accent1"/>
            </a:solidFill>
          </a:ln>
        </p:spPr>
      </p:pic>
    </p:spTree>
    <p:extLst>
      <p:ext uri="{BB962C8B-B14F-4D97-AF65-F5344CB8AC3E}">
        <p14:creationId xmlns:p14="http://schemas.microsoft.com/office/powerpoint/2010/main" val="8269754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Directives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 walked through the Angular </a:t>
            </a:r>
            <a:r>
              <a:rPr lang="en-US" sz="2000" dirty="0">
                <a:solidFill>
                  <a:srgbClr val="FF0000"/>
                </a:solidFill>
              </a:rPr>
              <a:t>component</a:t>
            </a:r>
            <a:r>
              <a:rPr lang="en-US" sz="2000" dirty="0"/>
              <a:t> and the way it is </a:t>
            </a:r>
            <a:r>
              <a:rPr lang="en-US" sz="2000" dirty="0" smtClean="0">
                <a:solidFill>
                  <a:srgbClr val="FF0000"/>
                </a:solidFill>
              </a:rPr>
              <a:t>decorated</a:t>
            </a:r>
            <a:r>
              <a:rPr lang="en-US" sz="2000" dirty="0" smtClean="0"/>
              <a:t>.</a:t>
            </a:r>
          </a:p>
          <a:p>
            <a:pPr marL="461963">
              <a:buFont typeface="Wingdings" panose="05000000000000000000" pitchFamily="2" charset="2"/>
              <a:buChar char="§"/>
            </a:pPr>
            <a:r>
              <a:rPr lang="en-US" sz="2000" dirty="0" smtClean="0"/>
              <a:t>The </a:t>
            </a:r>
            <a:r>
              <a:rPr lang="en-US" sz="2000" dirty="0">
                <a:solidFill>
                  <a:srgbClr val="FF0000"/>
                </a:solidFill>
              </a:rPr>
              <a:t>@Component</a:t>
            </a:r>
            <a:r>
              <a:rPr lang="en-US" sz="2000" dirty="0"/>
              <a:t> itself is a </a:t>
            </a:r>
            <a:r>
              <a:rPr lang="en-US" sz="2000" dirty="0">
                <a:solidFill>
                  <a:srgbClr val="FF0000"/>
                </a:solidFill>
              </a:rPr>
              <a:t>directive</a:t>
            </a:r>
            <a:r>
              <a:rPr lang="en-US" sz="2000" dirty="0">
                <a:solidFill>
                  <a:srgbClr val="0070C0"/>
                </a:solidFill>
              </a:rPr>
              <a:t> with a </a:t>
            </a:r>
            <a:r>
              <a:rPr lang="en-US" sz="2000" dirty="0">
                <a:solidFill>
                  <a:srgbClr val="FF0000"/>
                </a:solidFill>
              </a:rPr>
              <a:t>template</a:t>
            </a:r>
            <a:r>
              <a:rPr lang="en-US" sz="2000" dirty="0"/>
              <a:t> configured in the </a:t>
            </a:r>
            <a:r>
              <a:rPr lang="en-US" sz="2000" dirty="0" smtClean="0">
                <a:solidFill>
                  <a:srgbClr val="FF0000"/>
                </a:solidFill>
              </a:rPr>
              <a:t>metadata</a:t>
            </a:r>
            <a:r>
              <a:rPr lang="en-US" sz="2000" dirty="0" smtClean="0"/>
              <a:t>.</a:t>
            </a:r>
          </a:p>
          <a:p>
            <a:pPr marL="461963">
              <a:buFont typeface="Wingdings" panose="05000000000000000000" pitchFamily="2" charset="2"/>
              <a:buChar char="§"/>
            </a:pPr>
            <a:r>
              <a:rPr lang="en-US" sz="2000" dirty="0" smtClean="0"/>
              <a:t>So</a:t>
            </a:r>
            <a:r>
              <a:rPr lang="en-US" sz="2000" dirty="0"/>
              <a:t>, a directive is a </a:t>
            </a:r>
            <a:r>
              <a:rPr lang="en-US" sz="2000" dirty="0">
                <a:solidFill>
                  <a:srgbClr val="FF0000"/>
                </a:solidFill>
              </a:rPr>
              <a:t>component</a:t>
            </a:r>
            <a:r>
              <a:rPr lang="en-US" sz="2000" dirty="0">
                <a:solidFill>
                  <a:srgbClr val="0070C0"/>
                </a:solidFill>
              </a:rPr>
              <a:t> without a </a:t>
            </a:r>
            <a:r>
              <a:rPr lang="en-US" sz="2000" dirty="0">
                <a:solidFill>
                  <a:srgbClr val="FF0000"/>
                </a:solidFill>
              </a:rPr>
              <a:t>template</a:t>
            </a:r>
            <a:r>
              <a:rPr lang="en-US" sz="2000" dirty="0"/>
              <a:t>, and </a:t>
            </a:r>
            <a:r>
              <a:rPr lang="en-US" sz="2000" dirty="0">
                <a:solidFill>
                  <a:srgbClr val="FF0000"/>
                </a:solidFill>
              </a:rPr>
              <a:t>@directive</a:t>
            </a:r>
            <a:r>
              <a:rPr lang="en-US" sz="2000" dirty="0"/>
              <a:t> is used in </a:t>
            </a:r>
            <a:r>
              <a:rPr lang="en-US" sz="2000" dirty="0">
                <a:solidFill>
                  <a:srgbClr val="FF0000"/>
                </a:solidFill>
              </a:rPr>
              <a:t>Typescript</a:t>
            </a:r>
            <a:r>
              <a:rPr lang="en-US" sz="2000" dirty="0"/>
              <a:t> to attach </a:t>
            </a:r>
            <a:r>
              <a:rPr lang="en-US" sz="2000" dirty="0">
                <a:solidFill>
                  <a:srgbClr val="FF0000"/>
                </a:solidFill>
              </a:rPr>
              <a:t>metadata</a:t>
            </a:r>
            <a:r>
              <a:rPr lang="en-US" sz="2000" dirty="0"/>
              <a:t> to it</a:t>
            </a:r>
            <a:r>
              <a:rPr lang="en-US" sz="2000" dirty="0" smtClean="0"/>
              <a: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81</a:t>
            </a:fld>
            <a:endParaRPr lang="en-US"/>
          </a:p>
        </p:txBody>
      </p:sp>
    </p:spTree>
    <p:extLst>
      <p:ext uri="{BB962C8B-B14F-4D97-AF65-F5344CB8AC3E}">
        <p14:creationId xmlns:p14="http://schemas.microsoft.com/office/powerpoint/2010/main" val="30146600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Structural directives</a:t>
            </a:r>
            <a:endParaRPr lang="en-US" dirty="0"/>
          </a:p>
        </p:txBody>
      </p:sp>
      <p:sp>
        <p:nvSpPr>
          <p:cNvPr id="5" name="Content Placeholder 4"/>
          <p:cNvSpPr>
            <a:spLocks noGrp="1"/>
          </p:cNvSpPr>
          <p:nvPr>
            <p:ph idx="1"/>
          </p:nvPr>
        </p:nvSpPr>
        <p:spPr/>
        <p:txBody>
          <a:bodyPr/>
          <a:lstStyle/>
          <a:p>
            <a:r>
              <a:rPr lang="en-US" dirty="0"/>
              <a:t>Structural directives deal with modifying elements in the DOM </a:t>
            </a:r>
            <a:r>
              <a:rPr lang="en-US" dirty="0" smtClean="0"/>
              <a:t>by</a:t>
            </a:r>
          </a:p>
          <a:p>
            <a:pPr lvl="2"/>
            <a:r>
              <a:rPr lang="en-US" dirty="0" smtClean="0"/>
              <a:t>adding </a:t>
            </a:r>
            <a:r>
              <a:rPr lang="en-US" dirty="0"/>
              <a:t>new </a:t>
            </a:r>
            <a:r>
              <a:rPr lang="en-US" dirty="0" smtClean="0"/>
              <a:t>elements</a:t>
            </a:r>
          </a:p>
          <a:p>
            <a:pPr lvl="2"/>
            <a:r>
              <a:rPr lang="en-US" dirty="0" smtClean="0"/>
              <a:t>removing </a:t>
            </a:r>
            <a:r>
              <a:rPr lang="en-US" dirty="0"/>
              <a:t>existing </a:t>
            </a:r>
            <a:r>
              <a:rPr lang="en-US" dirty="0" smtClean="0"/>
              <a:t>elements</a:t>
            </a:r>
          </a:p>
          <a:p>
            <a:pPr lvl="2"/>
            <a:r>
              <a:rPr lang="en-US" dirty="0" smtClean="0"/>
              <a:t>replacing </a:t>
            </a:r>
            <a:r>
              <a:rPr lang="en-US" dirty="0"/>
              <a:t>existing elements with new </a:t>
            </a:r>
            <a:r>
              <a:rPr lang="en-US" dirty="0" smtClean="0"/>
              <a:t>elements</a:t>
            </a:r>
          </a:p>
          <a:p>
            <a:pPr lvl="1"/>
            <a:r>
              <a:rPr lang="en-US" dirty="0" smtClean="0"/>
              <a:t>The </a:t>
            </a:r>
            <a:r>
              <a:rPr lang="en-US" dirty="0"/>
              <a:t>following markup shows two structural directives: *ngFor and *ngIf</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solidFill>
                  <a:srgbClr val="FF0000"/>
                </a:solidFill>
              </a:rPr>
              <a:t>*ngFor</a:t>
            </a:r>
            <a:r>
              <a:rPr lang="en-US" dirty="0"/>
              <a:t> iterates through each item in the todos collection and adds a div tag for each </a:t>
            </a:r>
            <a:r>
              <a:rPr lang="en-US" dirty="0" smtClean="0"/>
              <a:t>item.</a:t>
            </a:r>
          </a:p>
          <a:p>
            <a:pPr lvl="1"/>
            <a:r>
              <a:rPr lang="en-US" dirty="0" smtClean="0"/>
              <a:t>And </a:t>
            </a:r>
            <a:r>
              <a:rPr lang="en-US" dirty="0">
                <a:solidFill>
                  <a:srgbClr val="FF0000"/>
                </a:solidFill>
              </a:rPr>
              <a:t>*ngIf</a:t>
            </a:r>
            <a:r>
              <a:rPr lang="en-US" dirty="0"/>
              <a:t> renders &lt;todo-item&gt; only if </a:t>
            </a:r>
            <a:r>
              <a:rPr lang="en-US" dirty="0">
                <a:solidFill>
                  <a:srgbClr val="FF0000"/>
                </a:solidFill>
              </a:rPr>
              <a:t>selectedTodo</a:t>
            </a:r>
            <a:r>
              <a:rPr lang="en-US" dirty="0"/>
              <a:t> is available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82</a:t>
            </a:fld>
            <a:endParaRPr lang="en-US"/>
          </a:p>
        </p:txBody>
      </p:sp>
      <p:pic>
        <p:nvPicPr>
          <p:cNvPr id="6" name="Picture 5"/>
          <p:cNvPicPr>
            <a:picLocks noChangeAspect="1"/>
          </p:cNvPicPr>
          <p:nvPr/>
        </p:nvPicPr>
        <p:blipFill>
          <a:blip r:embed="rId2"/>
          <a:stretch>
            <a:fillRect/>
          </a:stretch>
        </p:blipFill>
        <p:spPr>
          <a:xfrm>
            <a:off x="892968" y="3168560"/>
            <a:ext cx="6386513" cy="564856"/>
          </a:xfrm>
          <a:prstGeom prst="rect">
            <a:avLst/>
          </a:prstGeom>
          <a:ln>
            <a:solidFill>
              <a:schemeClr val="accent1"/>
            </a:solidFill>
          </a:ln>
        </p:spPr>
      </p:pic>
    </p:spTree>
    <p:extLst>
      <p:ext uri="{BB962C8B-B14F-4D97-AF65-F5344CB8AC3E}">
        <p14:creationId xmlns:p14="http://schemas.microsoft.com/office/powerpoint/2010/main" val="33998455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Attribute directives</a:t>
            </a:r>
            <a:endParaRPr lang="en-US" dirty="0"/>
          </a:p>
        </p:txBody>
      </p:sp>
      <p:sp>
        <p:nvSpPr>
          <p:cNvPr id="5" name="Content Placeholder 4"/>
          <p:cNvSpPr>
            <a:spLocks noGrp="1"/>
          </p:cNvSpPr>
          <p:nvPr>
            <p:ph idx="1"/>
          </p:nvPr>
        </p:nvSpPr>
        <p:spPr/>
        <p:txBody>
          <a:bodyPr/>
          <a:lstStyle/>
          <a:p>
            <a:r>
              <a:rPr lang="en-US" dirty="0"/>
              <a:t>An attribute directive will be added like an </a:t>
            </a:r>
            <a:r>
              <a:rPr lang="en-US" dirty="0">
                <a:solidFill>
                  <a:srgbClr val="FF0000"/>
                </a:solidFill>
              </a:rPr>
              <a:t>attribute</a:t>
            </a:r>
            <a:r>
              <a:rPr lang="en-US" dirty="0"/>
              <a:t> to existing </a:t>
            </a:r>
            <a:r>
              <a:rPr lang="en-US" dirty="0">
                <a:solidFill>
                  <a:srgbClr val="FF0000"/>
                </a:solidFill>
              </a:rPr>
              <a:t>HTML elements</a:t>
            </a:r>
            <a:r>
              <a:rPr lang="en-US" dirty="0"/>
              <a:t>, and this can alter or extend the behavior of HTML </a:t>
            </a:r>
            <a:r>
              <a:rPr lang="en-US" dirty="0" smtClean="0"/>
              <a:t>elements.</a:t>
            </a:r>
          </a:p>
          <a:p>
            <a:pPr lvl="1"/>
            <a:r>
              <a:rPr lang="en-US" dirty="0" smtClean="0"/>
              <a:t>For </a:t>
            </a:r>
            <a:r>
              <a:rPr lang="en-US" dirty="0"/>
              <a:t>example, an </a:t>
            </a:r>
            <a:r>
              <a:rPr lang="en-US" dirty="0">
                <a:solidFill>
                  <a:srgbClr val="FF0000"/>
                </a:solidFill>
              </a:rPr>
              <a:t>ngModel</a:t>
            </a:r>
            <a:r>
              <a:rPr lang="en-US" dirty="0"/>
              <a:t> directive, if added to an input element, will </a:t>
            </a:r>
            <a:r>
              <a:rPr lang="en-US" dirty="0">
                <a:solidFill>
                  <a:srgbClr val="FF0000"/>
                </a:solidFill>
              </a:rPr>
              <a:t>extend</a:t>
            </a:r>
            <a:r>
              <a:rPr lang="en-US" dirty="0"/>
              <a:t> it by </a:t>
            </a:r>
            <a:r>
              <a:rPr lang="en-US" dirty="0">
                <a:solidFill>
                  <a:srgbClr val="0070C0"/>
                </a:solidFill>
              </a:rPr>
              <a:t>updating</a:t>
            </a:r>
            <a:r>
              <a:rPr lang="en-US" dirty="0"/>
              <a:t> its </a:t>
            </a:r>
            <a:r>
              <a:rPr lang="en-US" dirty="0">
                <a:solidFill>
                  <a:srgbClr val="FF0000"/>
                </a:solidFill>
              </a:rPr>
              <a:t>value</a:t>
            </a:r>
            <a:r>
              <a:rPr lang="en-US" dirty="0"/>
              <a:t> </a:t>
            </a:r>
            <a:r>
              <a:rPr lang="en-US" dirty="0">
                <a:solidFill>
                  <a:srgbClr val="0070C0"/>
                </a:solidFill>
              </a:rPr>
              <a:t>property</a:t>
            </a:r>
            <a:r>
              <a:rPr lang="en-US" dirty="0"/>
              <a:t> and also by </a:t>
            </a:r>
            <a:r>
              <a:rPr lang="en-US" dirty="0">
                <a:solidFill>
                  <a:srgbClr val="FF0000"/>
                </a:solidFill>
              </a:rPr>
              <a:t>responding</a:t>
            </a:r>
            <a:r>
              <a:rPr lang="en-US" dirty="0"/>
              <a:t> to </a:t>
            </a:r>
            <a:r>
              <a:rPr lang="en-US" dirty="0">
                <a:solidFill>
                  <a:srgbClr val="FF0000"/>
                </a:solidFill>
              </a:rPr>
              <a:t>change events</a:t>
            </a:r>
            <a:r>
              <a:rPr lang="en-US" dirty="0"/>
              <a:t>:</a:t>
            </a:r>
          </a:p>
          <a:p>
            <a:pPr marL="0" indent="0">
              <a:buNone/>
            </a:pPr>
            <a:endParaRPr lang="en-US" dirty="0" smtClean="0"/>
          </a:p>
          <a:p>
            <a:pPr marL="0" indent="0">
              <a:buNone/>
            </a:pPr>
            <a:endParaRPr lang="en-US" dirty="0" smtClean="0"/>
          </a:p>
          <a:p>
            <a:pPr lvl="1"/>
            <a:r>
              <a:rPr lang="en-US" dirty="0"/>
              <a:t>We can also write our </a:t>
            </a:r>
            <a:r>
              <a:rPr lang="en-US" dirty="0">
                <a:solidFill>
                  <a:srgbClr val="FF0000"/>
                </a:solidFill>
              </a:rPr>
              <a:t>own directives</a:t>
            </a:r>
            <a:r>
              <a:rPr lang="en-US" dirty="0"/>
              <a:t> apart from using </a:t>
            </a:r>
            <a:r>
              <a:rPr lang="en-US" dirty="0">
                <a:solidFill>
                  <a:srgbClr val="FF0000"/>
                </a:solidFill>
              </a:rPr>
              <a:t>existing ones</a:t>
            </a:r>
            <a:r>
              <a:rPr lang="en-US" dirty="0"/>
              <a:t>, such </a:t>
            </a:r>
            <a:r>
              <a:rPr lang="en-US" dirty="0" smtClean="0"/>
              <a:t>as</a:t>
            </a:r>
          </a:p>
          <a:p>
            <a:pPr lvl="2"/>
            <a:r>
              <a:rPr lang="en-US" dirty="0" smtClean="0"/>
              <a:t>ngSwitch</a:t>
            </a:r>
          </a:p>
          <a:p>
            <a:pPr lvl="2"/>
            <a:r>
              <a:rPr lang="en-US" dirty="0" smtClean="0"/>
              <a:t>ngStyles</a:t>
            </a:r>
          </a:p>
          <a:p>
            <a:pPr lvl="2"/>
            <a:r>
              <a:rPr lang="en-US" dirty="0" err="1" smtClean="0"/>
              <a:t>ngClass</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83</a:t>
            </a:fld>
            <a:endParaRPr lang="en-US"/>
          </a:p>
        </p:txBody>
      </p:sp>
      <p:pic>
        <p:nvPicPr>
          <p:cNvPr id="6" name="Picture 5"/>
          <p:cNvPicPr>
            <a:picLocks noChangeAspect="1"/>
          </p:cNvPicPr>
          <p:nvPr/>
        </p:nvPicPr>
        <p:blipFill>
          <a:blip r:embed="rId2"/>
          <a:stretch>
            <a:fillRect/>
          </a:stretch>
        </p:blipFill>
        <p:spPr>
          <a:xfrm>
            <a:off x="869088" y="2655842"/>
            <a:ext cx="5019675" cy="361950"/>
          </a:xfrm>
          <a:prstGeom prst="rect">
            <a:avLst/>
          </a:prstGeom>
          <a:ln>
            <a:solidFill>
              <a:schemeClr val="accent1"/>
            </a:solidFill>
          </a:ln>
        </p:spPr>
      </p:pic>
    </p:spTree>
    <p:extLst>
      <p:ext uri="{BB962C8B-B14F-4D97-AF65-F5344CB8AC3E}">
        <p14:creationId xmlns:p14="http://schemas.microsoft.com/office/powerpoint/2010/main" val="9213216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Dependency Injection</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Dependency injection is a </a:t>
            </a:r>
            <a:r>
              <a:rPr lang="en-US" sz="2000" dirty="0">
                <a:solidFill>
                  <a:srgbClr val="FF0000"/>
                </a:solidFill>
              </a:rPr>
              <a:t>design pattern</a:t>
            </a:r>
            <a:r>
              <a:rPr lang="en-US" sz="2000" dirty="0"/>
              <a:t> </a:t>
            </a:r>
            <a:r>
              <a:rPr lang="en-US" sz="2000" dirty="0" smtClean="0"/>
              <a:t>that</a:t>
            </a:r>
          </a:p>
          <a:p>
            <a:pPr lvl="2"/>
            <a:r>
              <a:rPr lang="en-US" dirty="0" smtClean="0"/>
              <a:t>handles </a:t>
            </a:r>
            <a:r>
              <a:rPr lang="en-US" dirty="0" smtClean="0">
                <a:solidFill>
                  <a:srgbClr val="FF0000"/>
                </a:solidFill>
              </a:rPr>
              <a:t>dependencies</a:t>
            </a:r>
            <a:endParaRPr lang="en-US" dirty="0"/>
          </a:p>
          <a:p>
            <a:pPr lvl="2"/>
            <a:r>
              <a:rPr lang="en-US" dirty="0" smtClean="0">
                <a:solidFill>
                  <a:srgbClr val="FF0000"/>
                </a:solidFill>
              </a:rPr>
              <a:t>resolves</a:t>
            </a:r>
            <a:r>
              <a:rPr lang="en-US" dirty="0" smtClean="0"/>
              <a:t> them</a:t>
            </a:r>
            <a:endParaRPr lang="en-US" dirty="0" smtClean="0"/>
          </a:p>
          <a:p>
            <a:pPr marL="461963">
              <a:buFont typeface="Wingdings" panose="05000000000000000000" pitchFamily="2" charset="2"/>
              <a:buChar char="§"/>
            </a:pPr>
            <a:r>
              <a:rPr lang="en-US" sz="2000" dirty="0" smtClean="0"/>
              <a:t>An </a:t>
            </a:r>
            <a:r>
              <a:rPr lang="en-US" sz="2000" dirty="0">
                <a:solidFill>
                  <a:srgbClr val="FF0000"/>
                </a:solidFill>
              </a:rPr>
              <a:t>instance</a:t>
            </a:r>
            <a:r>
              <a:rPr lang="en-US" sz="2000" dirty="0"/>
              <a:t> of the dependencies will be passed to the </a:t>
            </a:r>
            <a:r>
              <a:rPr lang="en-US" sz="2000" dirty="0">
                <a:solidFill>
                  <a:srgbClr val="FF0000"/>
                </a:solidFill>
              </a:rPr>
              <a:t>dependent</a:t>
            </a:r>
            <a:r>
              <a:rPr lang="en-US" sz="2000" dirty="0"/>
              <a:t> in order to use </a:t>
            </a:r>
            <a:r>
              <a:rPr lang="en-US" sz="2000" dirty="0" smtClean="0"/>
              <a:t>it.</a:t>
            </a:r>
          </a:p>
          <a:p>
            <a:pPr marL="461963">
              <a:buFont typeface="Wingdings" panose="05000000000000000000" pitchFamily="2" charset="2"/>
              <a:buChar char="§"/>
            </a:pPr>
            <a:r>
              <a:rPr lang="en-US" sz="2000" dirty="0" smtClean="0"/>
              <a:t>If </a:t>
            </a:r>
            <a:r>
              <a:rPr lang="en-US" sz="2000" dirty="0"/>
              <a:t>a </a:t>
            </a:r>
            <a:r>
              <a:rPr lang="en-US" sz="2000" dirty="0">
                <a:solidFill>
                  <a:srgbClr val="FF0000"/>
                </a:solidFill>
              </a:rPr>
              <a:t>client module</a:t>
            </a:r>
            <a:r>
              <a:rPr lang="en-US" sz="2000" dirty="0"/>
              <a:t> or class is dependent on a </a:t>
            </a:r>
            <a:r>
              <a:rPr lang="en-US" sz="2000" dirty="0">
                <a:solidFill>
                  <a:srgbClr val="FF0000"/>
                </a:solidFill>
              </a:rPr>
              <a:t>service</a:t>
            </a:r>
            <a:r>
              <a:rPr lang="en-US" sz="2000" dirty="0"/>
              <a:t>, it needs to create an </a:t>
            </a:r>
            <a:r>
              <a:rPr lang="en-US" sz="2000" dirty="0">
                <a:solidFill>
                  <a:srgbClr val="FF0000"/>
                </a:solidFill>
              </a:rPr>
              <a:t>instance</a:t>
            </a:r>
            <a:r>
              <a:rPr lang="en-US" sz="2000" dirty="0"/>
              <a:t> of the </a:t>
            </a:r>
            <a:r>
              <a:rPr lang="en-US" sz="2000" dirty="0">
                <a:solidFill>
                  <a:srgbClr val="FF0000"/>
                </a:solidFill>
              </a:rPr>
              <a:t>service</a:t>
            </a:r>
            <a:r>
              <a:rPr lang="en-US" sz="2000" dirty="0"/>
              <a:t> </a:t>
            </a:r>
            <a:r>
              <a:rPr lang="en-US" sz="2000" dirty="0">
                <a:solidFill>
                  <a:srgbClr val="0070C0"/>
                </a:solidFill>
              </a:rPr>
              <a:t>before</a:t>
            </a:r>
            <a:r>
              <a:rPr lang="en-US" sz="2000" dirty="0"/>
              <a:t> </a:t>
            </a:r>
            <a:r>
              <a:rPr lang="en-US" sz="2000" dirty="0">
                <a:solidFill>
                  <a:srgbClr val="FF0000"/>
                </a:solidFill>
              </a:rPr>
              <a:t>using</a:t>
            </a:r>
            <a:r>
              <a:rPr lang="en-US" sz="2000" dirty="0"/>
              <a:t> </a:t>
            </a:r>
            <a:r>
              <a:rPr lang="en-US" sz="2000" dirty="0" smtClean="0"/>
              <a:t>it.</a:t>
            </a:r>
          </a:p>
          <a:p>
            <a:pPr marL="461963">
              <a:buFont typeface="Wingdings" panose="05000000000000000000" pitchFamily="2" charset="2"/>
              <a:buChar char="§"/>
            </a:pPr>
            <a:r>
              <a:rPr lang="en-US" sz="2000" dirty="0" smtClean="0"/>
              <a:t>We </a:t>
            </a:r>
            <a:r>
              <a:rPr lang="en-US" sz="2000" dirty="0"/>
              <a:t>can inject or pass the instance of the service to the client using a </a:t>
            </a:r>
            <a:r>
              <a:rPr lang="en-US" sz="2000" dirty="0">
                <a:solidFill>
                  <a:srgbClr val="FF0000"/>
                </a:solidFill>
              </a:rPr>
              <a:t>dependency injection</a:t>
            </a:r>
            <a:r>
              <a:rPr lang="en-US" sz="2000" dirty="0">
                <a:solidFill>
                  <a:srgbClr val="0070C0"/>
                </a:solidFill>
              </a:rPr>
              <a:t> pattern</a:t>
            </a:r>
            <a:r>
              <a:rPr lang="en-US" sz="2000" dirty="0"/>
              <a:t>, rather than a client module building the </a:t>
            </a:r>
            <a:r>
              <a:rPr lang="en-US" sz="2000" dirty="0" smtClean="0"/>
              <a:t>service.</a:t>
            </a:r>
          </a:p>
          <a:p>
            <a:pPr marL="461963">
              <a:buFont typeface="Wingdings" panose="05000000000000000000" pitchFamily="2" charset="2"/>
              <a:buChar char="§"/>
            </a:pPr>
            <a:r>
              <a:rPr lang="en-US" sz="2000" dirty="0" smtClean="0"/>
              <a:t>Applying </a:t>
            </a:r>
            <a:r>
              <a:rPr lang="en-US" sz="2000" dirty="0"/>
              <a:t>dependency injection enables us to create a client </a:t>
            </a:r>
            <a:r>
              <a:rPr lang="en-US" sz="2000" dirty="0" smtClean="0"/>
              <a:t>that </a:t>
            </a:r>
            <a:r>
              <a:rPr lang="en-US" dirty="0"/>
              <a:t>does not have any </a:t>
            </a:r>
            <a:r>
              <a:rPr lang="en-US" dirty="0" smtClean="0"/>
              <a:t>knowledge</a:t>
            </a:r>
            <a:endParaRPr lang="en-US" sz="2000" dirty="0" smtClean="0"/>
          </a:p>
          <a:p>
            <a:pPr marL="687388" lvl="1" indent="-225425">
              <a:buFont typeface="Wingdings" panose="05000000000000000000" pitchFamily="2" charset="2"/>
              <a:buChar char="ü"/>
            </a:pPr>
            <a:r>
              <a:rPr lang="en-US" dirty="0" smtClean="0"/>
              <a:t>of </a:t>
            </a:r>
            <a:r>
              <a:rPr lang="en-US" dirty="0"/>
              <a:t>the </a:t>
            </a:r>
            <a:r>
              <a:rPr lang="en-US" dirty="0">
                <a:solidFill>
                  <a:srgbClr val="FF0000"/>
                </a:solidFill>
              </a:rPr>
              <a:t>service</a:t>
            </a:r>
            <a:r>
              <a:rPr lang="en-US" dirty="0"/>
              <a:t> to be </a:t>
            </a:r>
            <a:r>
              <a:rPr lang="en-US" dirty="0" smtClean="0">
                <a:solidFill>
                  <a:srgbClr val="FF0000"/>
                </a:solidFill>
              </a:rPr>
              <a:t>built</a:t>
            </a:r>
          </a:p>
          <a:p>
            <a:pPr marL="687388" lvl="1" indent="-225425">
              <a:buFont typeface="Wingdings" panose="05000000000000000000" pitchFamily="2" charset="2"/>
              <a:buChar char="ü"/>
            </a:pPr>
            <a:r>
              <a:rPr lang="en-US" dirty="0" smtClean="0"/>
              <a:t>of </a:t>
            </a:r>
            <a:r>
              <a:rPr lang="en-US" dirty="0"/>
              <a:t>the </a:t>
            </a:r>
            <a:r>
              <a:rPr lang="en-US" dirty="0">
                <a:solidFill>
                  <a:srgbClr val="0070C0"/>
                </a:solidFill>
              </a:rPr>
              <a:t>actual</a:t>
            </a:r>
            <a:r>
              <a:rPr lang="en-US" dirty="0">
                <a:solidFill>
                  <a:srgbClr val="FF0000"/>
                </a:solidFill>
              </a:rPr>
              <a:t> service</a:t>
            </a:r>
            <a:r>
              <a:rPr lang="en-US" dirty="0"/>
              <a:t> it is </a:t>
            </a:r>
            <a:r>
              <a:rPr lang="en-US" dirty="0" smtClean="0">
                <a:solidFill>
                  <a:srgbClr val="FF0000"/>
                </a:solidFill>
              </a:rPr>
              <a:t>consuming</a:t>
            </a:r>
            <a:endParaRPr lang="en-US" dirty="0" smtClean="0">
              <a:solidFill>
                <a:srgbClr val="FF0000"/>
              </a:solidFill>
            </a:endParaRPr>
          </a:p>
          <a:p>
            <a:pPr marL="461963">
              <a:buFont typeface="Wingdings" panose="05000000000000000000" pitchFamily="2" charset="2"/>
              <a:buChar char="§"/>
            </a:pPr>
            <a:r>
              <a:rPr lang="en-US" sz="2000" dirty="0" smtClean="0"/>
              <a:t>The </a:t>
            </a:r>
            <a:r>
              <a:rPr lang="en-US" sz="2000" dirty="0"/>
              <a:t>client will only have knowledge about the </a:t>
            </a:r>
            <a:r>
              <a:rPr lang="en-US" sz="2000" dirty="0">
                <a:solidFill>
                  <a:srgbClr val="FF0000"/>
                </a:solidFill>
              </a:rPr>
              <a:t>interface</a:t>
            </a:r>
            <a:r>
              <a:rPr lang="en-US" sz="2000" dirty="0"/>
              <a:t> of the </a:t>
            </a:r>
            <a:r>
              <a:rPr lang="en-US" sz="2000" dirty="0">
                <a:solidFill>
                  <a:srgbClr val="FF0000"/>
                </a:solidFill>
              </a:rPr>
              <a:t>service</a:t>
            </a:r>
            <a:r>
              <a:rPr lang="en-US" sz="2000" dirty="0"/>
              <a:t> as it needs to know how to use the service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84</a:t>
            </a:fld>
            <a:endParaRPr lang="en-US"/>
          </a:p>
        </p:txBody>
      </p:sp>
    </p:spTree>
    <p:extLst>
      <p:ext uri="{BB962C8B-B14F-4D97-AF65-F5344CB8AC3E}">
        <p14:creationId xmlns:p14="http://schemas.microsoft.com/office/powerpoint/2010/main" val="1667138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dependency </a:t>
            </a:r>
            <a:r>
              <a:rPr lang="en-US"/>
              <a:t>injection</a:t>
            </a:r>
            <a:r>
              <a:rPr lang="en-US" smtClean="0"/>
              <a:t>?</a:t>
            </a:r>
            <a:endParaRPr lang="en-US" dirty="0"/>
          </a:p>
        </p:txBody>
      </p:sp>
      <p:sp>
        <p:nvSpPr>
          <p:cNvPr id="5" name="Content Placeholder 4"/>
          <p:cNvSpPr>
            <a:spLocks noGrp="1"/>
          </p:cNvSpPr>
          <p:nvPr>
            <p:ph idx="1"/>
          </p:nvPr>
        </p:nvSpPr>
        <p:spPr/>
        <p:txBody>
          <a:bodyPr/>
          <a:lstStyle/>
          <a:p>
            <a:r>
              <a:rPr lang="en-US" dirty="0"/>
              <a:t>Consider that we are creating a </a:t>
            </a:r>
            <a:r>
              <a:rPr lang="en-US" dirty="0">
                <a:solidFill>
                  <a:srgbClr val="FF0000"/>
                </a:solidFill>
              </a:rPr>
              <a:t>Mobile</a:t>
            </a:r>
            <a:r>
              <a:rPr lang="en-US" dirty="0"/>
              <a:t> </a:t>
            </a:r>
            <a:r>
              <a:rPr lang="en-US" dirty="0" smtClean="0">
                <a:solidFill>
                  <a:srgbClr val="0070C0"/>
                </a:solidFill>
              </a:rPr>
              <a:t>class: </a:t>
            </a:r>
            <a:r>
              <a:rPr lang="en-US" dirty="0" smtClean="0">
                <a:solidFill>
                  <a:srgbClr val="FF0000"/>
                </a:solidFill>
              </a:rPr>
              <a:t>Figure 2-8</a:t>
            </a:r>
            <a:r>
              <a:rPr lang="en-US" dirty="0" smtClean="0"/>
              <a:t>, </a:t>
            </a:r>
            <a:r>
              <a:rPr lang="en-US" dirty="0"/>
              <a:t>and it has </a:t>
            </a:r>
            <a:r>
              <a:rPr lang="en-US" dirty="0">
                <a:solidFill>
                  <a:srgbClr val="FF0000"/>
                </a:solidFill>
              </a:rPr>
              <a:t>dependency</a:t>
            </a:r>
            <a:r>
              <a:rPr lang="en-US" dirty="0"/>
              <a:t> </a:t>
            </a:r>
            <a:r>
              <a:rPr lang="en-US" dirty="0" smtClean="0"/>
              <a:t>on</a:t>
            </a:r>
          </a:p>
          <a:p>
            <a:pPr lvl="2"/>
            <a:r>
              <a:rPr lang="en-US" dirty="0" smtClean="0"/>
              <a:t>a camera</a:t>
            </a:r>
          </a:p>
          <a:p>
            <a:pPr lvl="2"/>
            <a:r>
              <a:rPr lang="en-US" dirty="0" smtClean="0"/>
              <a:t> internet connectivity</a:t>
            </a:r>
            <a:endParaRPr lang="en-US" dirty="0"/>
          </a:p>
          <a:p>
            <a:pPr lvl="1"/>
            <a:r>
              <a:rPr lang="en-US" dirty="0"/>
              <a:t>In the preceding code snippet, you can see that the instances of Camera and Internet are created in the </a:t>
            </a:r>
            <a:r>
              <a:rPr lang="en-US" dirty="0">
                <a:solidFill>
                  <a:srgbClr val="FF0000"/>
                </a:solidFill>
              </a:rPr>
              <a:t>constructor</a:t>
            </a:r>
            <a:r>
              <a:rPr lang="en-US" dirty="0"/>
              <a:t> of the </a:t>
            </a:r>
            <a:r>
              <a:rPr lang="en-US" dirty="0">
                <a:solidFill>
                  <a:srgbClr val="FF0000"/>
                </a:solidFill>
              </a:rPr>
              <a:t>Mobile</a:t>
            </a:r>
            <a:r>
              <a:rPr lang="en-US" dirty="0"/>
              <a:t> </a:t>
            </a:r>
            <a:r>
              <a:rPr lang="en-US" dirty="0" smtClean="0"/>
              <a:t>class.</a:t>
            </a:r>
          </a:p>
          <a:p>
            <a:pPr lvl="1"/>
            <a:r>
              <a:rPr lang="en-US" dirty="0" smtClean="0"/>
              <a:t>These </a:t>
            </a:r>
            <a:r>
              <a:rPr lang="en-US" dirty="0"/>
              <a:t>are the features of </a:t>
            </a:r>
            <a:r>
              <a:rPr lang="en-US" dirty="0" smtClean="0"/>
              <a:t>Mobile.</a:t>
            </a:r>
          </a:p>
          <a:p>
            <a:pPr lvl="2"/>
            <a:r>
              <a:rPr lang="en-US" dirty="0" smtClean="0"/>
              <a:t>Instead </a:t>
            </a:r>
            <a:r>
              <a:rPr lang="en-US" dirty="0"/>
              <a:t>of requesting for the feature, the Mobile class created the feature by </a:t>
            </a:r>
            <a:r>
              <a:rPr lang="en-US" dirty="0" smtClean="0"/>
              <a:t>itself.</a:t>
            </a:r>
          </a:p>
          <a:p>
            <a:pPr lvl="2"/>
            <a:r>
              <a:rPr lang="en-US" dirty="0" smtClean="0"/>
              <a:t>This </a:t>
            </a:r>
            <a:r>
              <a:rPr lang="en-US" dirty="0"/>
              <a:t>means that the Mobile class is bound to a certain version of features, such as a 2 MP camera and 2G </a:t>
            </a:r>
            <a:r>
              <a:rPr lang="en-US" dirty="0" smtClean="0"/>
              <a:t>Internet.</a:t>
            </a:r>
          </a:p>
          <a:p>
            <a:pPr lvl="1"/>
            <a:r>
              <a:rPr lang="en-US" dirty="0" smtClean="0"/>
              <a:t>Later</a:t>
            </a:r>
            <a:r>
              <a:rPr lang="en-US" dirty="0"/>
              <a:t>, if we want to upgrade the camera to 20 MP and Internet to 3G or 4G, we need to </a:t>
            </a:r>
            <a:r>
              <a:rPr lang="en-US" dirty="0">
                <a:solidFill>
                  <a:srgbClr val="FF0000"/>
                </a:solidFill>
              </a:rPr>
              <a:t>rewrite the code</a:t>
            </a:r>
            <a:r>
              <a:rPr lang="en-US" dirty="0"/>
              <a:t> of the Mobile </a:t>
            </a:r>
            <a:r>
              <a:rPr lang="en-US" dirty="0" smtClean="0"/>
              <a:t>class.</a:t>
            </a:r>
          </a:p>
          <a:p>
            <a:pPr lvl="1"/>
            <a:r>
              <a:rPr lang="en-US" dirty="0" smtClean="0"/>
              <a:t>The </a:t>
            </a:r>
            <a:r>
              <a:rPr lang="en-US" dirty="0"/>
              <a:t>Mobile class is dependent on Camera and Internet, and this increases the </a:t>
            </a:r>
            <a:r>
              <a:rPr lang="en-US" dirty="0">
                <a:solidFill>
                  <a:srgbClr val="FF0000"/>
                </a:solidFill>
              </a:rPr>
              <a:t>difficulty</a:t>
            </a:r>
            <a:r>
              <a:rPr lang="en-US" dirty="0"/>
              <a:t> in </a:t>
            </a:r>
            <a:r>
              <a:rPr lang="en-US" dirty="0" smtClean="0">
                <a:solidFill>
                  <a:srgbClr val="FF0000"/>
                </a:solidFill>
              </a:rPr>
              <a:t>testing</a:t>
            </a:r>
            <a:r>
              <a:rPr lang="en-US" dirty="0" smtClean="0"/>
              <a:t>.</a:t>
            </a:r>
          </a:p>
          <a:p>
            <a:pPr lvl="1"/>
            <a:r>
              <a:rPr lang="en-US" dirty="0" smtClean="0"/>
              <a:t>We </a:t>
            </a:r>
            <a:r>
              <a:rPr lang="en-US" dirty="0"/>
              <a:t>can only test Mobile with 2G Internet and 2 MP Camera because we cannot control the dependencies as the </a:t>
            </a:r>
            <a:r>
              <a:rPr lang="en-US" dirty="0">
                <a:solidFill>
                  <a:srgbClr val="FF0000"/>
                </a:solidFill>
              </a:rPr>
              <a:t>Mobile</a:t>
            </a:r>
            <a:r>
              <a:rPr lang="en-US" dirty="0"/>
              <a:t> class </a:t>
            </a:r>
            <a:r>
              <a:rPr lang="en-US" dirty="0">
                <a:solidFill>
                  <a:srgbClr val="FF0000"/>
                </a:solidFill>
              </a:rPr>
              <a:t>takes care</a:t>
            </a:r>
            <a:r>
              <a:rPr lang="en-US" dirty="0"/>
              <a:t> of the instance of </a:t>
            </a:r>
            <a:r>
              <a:rPr lang="en-US" dirty="0">
                <a:solidFill>
                  <a:srgbClr val="FF0000"/>
                </a:solidFill>
              </a:rPr>
              <a:t>dependency</a:t>
            </a:r>
            <a:r>
              <a:rPr lang="en-US" dirty="0"/>
              <a:t> by itself</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85</a:t>
            </a:fld>
            <a:endParaRPr lang="en-US"/>
          </a:p>
        </p:txBody>
      </p:sp>
    </p:spTree>
    <p:extLst>
      <p:ext uri="{BB962C8B-B14F-4D97-AF65-F5344CB8AC3E}">
        <p14:creationId xmlns:p14="http://schemas.microsoft.com/office/powerpoint/2010/main" val="1753064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2-8</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pic>
        <p:nvPicPr>
          <p:cNvPr id="8" name="Picture 7"/>
          <p:cNvPicPr>
            <a:picLocks noChangeAspect="1"/>
          </p:cNvPicPr>
          <p:nvPr/>
        </p:nvPicPr>
        <p:blipFill>
          <a:blip r:embed="rId2"/>
          <a:stretch>
            <a:fillRect/>
          </a:stretch>
        </p:blipFill>
        <p:spPr>
          <a:xfrm>
            <a:off x="152400" y="1263678"/>
            <a:ext cx="8867231" cy="3155649"/>
          </a:xfrm>
          <a:prstGeom prst="rect">
            <a:avLst/>
          </a:prstGeom>
          <a:ln>
            <a:solidFill>
              <a:schemeClr val="accent1"/>
            </a:solidFill>
          </a:ln>
        </p:spPr>
      </p:pic>
    </p:spTree>
    <p:extLst>
      <p:ext uri="{BB962C8B-B14F-4D97-AF65-F5344CB8AC3E}">
        <p14:creationId xmlns:p14="http://schemas.microsoft.com/office/powerpoint/2010/main" val="31743107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Decoupling</a:t>
            </a:r>
            <a:endParaRPr lang="en-US" dirty="0"/>
          </a:p>
        </p:txBody>
      </p:sp>
      <p:sp>
        <p:nvSpPr>
          <p:cNvPr id="3" name="Content Placeholder 2"/>
          <p:cNvSpPr>
            <a:spLocks noGrp="1"/>
          </p:cNvSpPr>
          <p:nvPr>
            <p:ph idx="1"/>
          </p:nvPr>
        </p:nvSpPr>
        <p:spPr/>
        <p:txBody>
          <a:bodyPr/>
          <a:lstStyle/>
          <a:p>
            <a:r>
              <a:rPr lang="en-US" dirty="0"/>
              <a:t>Now, let's modify the constructor to receive the instance of Camera and Internet as parameters, as shown in the following line of code:</a:t>
            </a:r>
          </a:p>
          <a:p>
            <a:pPr marL="233363" lvl="1" indent="0">
              <a:buNone/>
            </a:pPr>
            <a:endParaRPr lang="en-US" dirty="0" smtClean="0"/>
          </a:p>
          <a:p>
            <a:pPr marL="233363" lvl="1" indent="0">
              <a:buNone/>
            </a:pPr>
            <a:endParaRPr lang="en-US" dirty="0" smtClean="0"/>
          </a:p>
          <a:p>
            <a:pPr lvl="1"/>
            <a:r>
              <a:rPr lang="en-US" dirty="0"/>
              <a:t>Now the Mobile class will not create an instance of Camera or </a:t>
            </a:r>
            <a:r>
              <a:rPr lang="en-US" dirty="0" smtClean="0"/>
              <a:t>Internet.</a:t>
            </a:r>
          </a:p>
          <a:p>
            <a:pPr lvl="2"/>
            <a:r>
              <a:rPr lang="en-US" dirty="0" smtClean="0"/>
              <a:t>It </a:t>
            </a:r>
            <a:r>
              <a:rPr lang="en-US" dirty="0"/>
              <a:t>just consumes the instance of Camera or Internet that is received from the </a:t>
            </a:r>
            <a:r>
              <a:rPr lang="en-US" dirty="0">
                <a:solidFill>
                  <a:srgbClr val="FF0000"/>
                </a:solidFill>
              </a:rPr>
              <a:t>constructor</a:t>
            </a:r>
            <a:r>
              <a:rPr lang="en-US" dirty="0"/>
              <a:t> </a:t>
            </a:r>
            <a:r>
              <a:rPr lang="en-US" dirty="0" smtClean="0">
                <a:solidFill>
                  <a:srgbClr val="FF0000"/>
                </a:solidFill>
              </a:rPr>
              <a:t>parameters</a:t>
            </a:r>
            <a:r>
              <a:rPr lang="en-US" dirty="0" smtClean="0"/>
              <a:t>.</a:t>
            </a:r>
          </a:p>
          <a:p>
            <a:pPr lvl="2"/>
            <a:r>
              <a:rPr lang="en-US" dirty="0" smtClean="0"/>
              <a:t>This </a:t>
            </a:r>
            <a:r>
              <a:rPr lang="en-US" dirty="0"/>
              <a:t>means that we moved the </a:t>
            </a:r>
            <a:r>
              <a:rPr lang="en-US" dirty="0">
                <a:solidFill>
                  <a:srgbClr val="FF0000"/>
                </a:solidFill>
              </a:rPr>
              <a:t>dependencies</a:t>
            </a:r>
            <a:r>
              <a:rPr lang="en-US" dirty="0"/>
              <a:t> to the </a:t>
            </a:r>
            <a:r>
              <a:rPr lang="en-US" dirty="0" smtClean="0">
                <a:solidFill>
                  <a:srgbClr val="FF0000"/>
                </a:solidFill>
              </a:rPr>
              <a:t>constructor</a:t>
            </a:r>
            <a:r>
              <a:rPr lang="en-US" dirty="0" smtClean="0"/>
              <a:t>.</a:t>
            </a:r>
          </a:p>
          <a:p>
            <a:pPr lvl="2"/>
            <a:r>
              <a:rPr lang="en-US" dirty="0" smtClean="0"/>
              <a:t>The </a:t>
            </a:r>
            <a:r>
              <a:rPr lang="en-US" dirty="0"/>
              <a:t>client can create a Mobile class by passing the instance of Camera and Internet to the constructor, as shown in the following code snippet:</a:t>
            </a:r>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a:t>As you can see, the definitions of Camera and Internet have been </a:t>
            </a:r>
            <a:r>
              <a:rPr lang="en-US" dirty="0">
                <a:solidFill>
                  <a:srgbClr val="FF0000"/>
                </a:solidFill>
              </a:rPr>
              <a:t>decoupled</a:t>
            </a:r>
            <a:r>
              <a:rPr lang="en-US" dirty="0"/>
              <a:t> from the </a:t>
            </a:r>
            <a:r>
              <a:rPr lang="en-US" dirty="0">
                <a:solidFill>
                  <a:srgbClr val="FF0000"/>
                </a:solidFill>
              </a:rPr>
              <a:t>Mobile</a:t>
            </a:r>
            <a:r>
              <a:rPr lang="en-US" dirty="0"/>
              <a:t> </a:t>
            </a:r>
            <a:r>
              <a:rPr lang="en-US" dirty="0" smtClean="0"/>
              <a:t>class.</a:t>
            </a:r>
          </a:p>
          <a:p>
            <a:pPr lvl="2"/>
            <a:r>
              <a:rPr lang="en-US" dirty="0" smtClean="0"/>
              <a:t>We </a:t>
            </a:r>
            <a:r>
              <a:rPr lang="en-US" dirty="0"/>
              <a:t>can pass any type of Camera with various megapixels and Internet with various bandwidths, such as 2G, 3G, and 4G, as long as both the Camera and Internet types passed by the client comply with the interface of Camera and Internet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pic>
        <p:nvPicPr>
          <p:cNvPr id="6" name="Picture 5"/>
          <p:cNvPicPr>
            <a:picLocks noChangeAspect="1"/>
          </p:cNvPicPr>
          <p:nvPr/>
        </p:nvPicPr>
        <p:blipFill>
          <a:blip r:embed="rId2"/>
          <a:stretch>
            <a:fillRect/>
          </a:stretch>
        </p:blipFill>
        <p:spPr>
          <a:xfrm>
            <a:off x="853439" y="1984249"/>
            <a:ext cx="9058683" cy="305153"/>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53439" y="4369526"/>
            <a:ext cx="8490858" cy="576874"/>
          </a:xfrm>
          <a:prstGeom prst="rect">
            <a:avLst/>
          </a:prstGeom>
          <a:ln>
            <a:solidFill>
              <a:schemeClr val="accent1"/>
            </a:solidFill>
          </a:ln>
        </p:spPr>
      </p:pic>
    </p:spTree>
    <p:extLst>
      <p:ext uri="{BB962C8B-B14F-4D97-AF65-F5344CB8AC3E}">
        <p14:creationId xmlns:p14="http://schemas.microsoft.com/office/powerpoint/2010/main" val="5231097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Decoupling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There is </a:t>
            </a:r>
            <a:r>
              <a:rPr lang="en-US" dirty="0">
                <a:solidFill>
                  <a:srgbClr val="FF0000"/>
                </a:solidFill>
              </a:rPr>
              <a:t>no change</a:t>
            </a:r>
            <a:r>
              <a:rPr lang="en-US" dirty="0"/>
              <a:t> in the </a:t>
            </a:r>
            <a:r>
              <a:rPr lang="en-US" dirty="0">
                <a:solidFill>
                  <a:srgbClr val="FF0000"/>
                </a:solidFill>
              </a:rPr>
              <a:t>Mobile</a:t>
            </a:r>
            <a:r>
              <a:rPr lang="en-US" dirty="0"/>
              <a:t> class to accommodate the 20 MP Camera and 4G Internet dependencies. </a:t>
            </a:r>
            <a:endParaRPr lang="en-US" dirty="0" smtClean="0"/>
          </a:p>
          <a:p>
            <a:pPr lvl="2"/>
            <a:r>
              <a:rPr lang="en-US" dirty="0" smtClean="0"/>
              <a:t>The </a:t>
            </a:r>
            <a:r>
              <a:rPr lang="en-US" dirty="0"/>
              <a:t>Mobile class is much easier to test with various combinations of Camera and Internet, as we have </a:t>
            </a:r>
            <a:r>
              <a:rPr lang="en-US" dirty="0">
                <a:solidFill>
                  <a:srgbClr val="FF0000"/>
                </a:solidFill>
              </a:rPr>
              <a:t>complete control</a:t>
            </a:r>
            <a:r>
              <a:rPr lang="en-US" dirty="0"/>
              <a:t> over the </a:t>
            </a:r>
            <a:r>
              <a:rPr lang="en-US" dirty="0" smtClean="0">
                <a:solidFill>
                  <a:srgbClr val="FF0000"/>
                </a:solidFill>
              </a:rPr>
              <a:t>dependencies</a:t>
            </a:r>
            <a:r>
              <a:rPr lang="en-US" dirty="0" smtClean="0"/>
              <a:t>.</a:t>
            </a:r>
          </a:p>
          <a:p>
            <a:pPr lvl="2"/>
            <a:r>
              <a:rPr lang="en-US" dirty="0" smtClean="0"/>
              <a:t>We </a:t>
            </a:r>
            <a:r>
              <a:rPr lang="en-US" dirty="0"/>
              <a:t>can also use a </a:t>
            </a:r>
            <a:r>
              <a:rPr lang="en-US" dirty="0">
                <a:solidFill>
                  <a:srgbClr val="FF0000"/>
                </a:solidFill>
              </a:rPr>
              <a:t>mocking technique</a:t>
            </a:r>
            <a:r>
              <a:rPr lang="en-US" dirty="0"/>
              <a:t> in </a:t>
            </a:r>
            <a:r>
              <a:rPr lang="en-US" dirty="0">
                <a:solidFill>
                  <a:srgbClr val="FF0000"/>
                </a:solidFill>
              </a:rPr>
              <a:t>testing</a:t>
            </a:r>
            <a:r>
              <a:rPr lang="en-US" dirty="0"/>
              <a:t> and pass </a:t>
            </a:r>
            <a:r>
              <a:rPr lang="en-US" dirty="0">
                <a:solidFill>
                  <a:srgbClr val="FF0000"/>
                </a:solidFill>
              </a:rPr>
              <a:t>mocks</a:t>
            </a:r>
            <a:r>
              <a:rPr lang="en-US" dirty="0"/>
              <a:t> of Camera and Internet to constructor so that all the necessary operations will be done against the mocks of Camera and Internet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pic>
        <p:nvPicPr>
          <p:cNvPr id="8" name="Picture 7"/>
          <p:cNvPicPr>
            <a:picLocks noChangeAspect="1"/>
          </p:cNvPicPr>
          <p:nvPr/>
        </p:nvPicPr>
        <p:blipFill>
          <a:blip r:embed="rId2"/>
          <a:stretch>
            <a:fillRect/>
          </a:stretch>
        </p:blipFill>
        <p:spPr>
          <a:xfrm>
            <a:off x="758462" y="1461679"/>
            <a:ext cx="8812258" cy="570313"/>
          </a:xfrm>
          <a:prstGeom prst="rect">
            <a:avLst/>
          </a:prstGeom>
          <a:ln>
            <a:solidFill>
              <a:schemeClr val="accent1"/>
            </a:solidFill>
          </a:ln>
        </p:spPr>
      </p:pic>
    </p:spTree>
    <p:extLst>
      <p:ext uri="{BB962C8B-B14F-4D97-AF65-F5344CB8AC3E}">
        <p14:creationId xmlns:p14="http://schemas.microsoft.com/office/powerpoint/2010/main" val="3961490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role </a:t>
            </a:r>
            <a:r>
              <a:rPr lang="en-US"/>
              <a:t>of </a:t>
            </a:r>
            <a:r>
              <a:rPr lang="en-US" smtClean="0"/>
              <a:t>injectors</a:t>
            </a:r>
            <a:endParaRPr lang="en-US" dirty="0"/>
          </a:p>
        </p:txBody>
      </p:sp>
      <p:sp>
        <p:nvSpPr>
          <p:cNvPr id="5" name="Content Placeholder 4"/>
          <p:cNvSpPr>
            <a:spLocks noGrp="1"/>
          </p:cNvSpPr>
          <p:nvPr>
            <p:ph idx="1"/>
          </p:nvPr>
        </p:nvSpPr>
        <p:spPr/>
        <p:txBody>
          <a:bodyPr/>
          <a:lstStyle/>
          <a:p>
            <a:r>
              <a:rPr lang="en-US" dirty="0"/>
              <a:t>We just got to know what a dependency injection is and how it receives </a:t>
            </a:r>
            <a:r>
              <a:rPr lang="en-US" dirty="0">
                <a:solidFill>
                  <a:srgbClr val="FF0000"/>
                </a:solidFill>
              </a:rPr>
              <a:t>dependencies</a:t>
            </a:r>
            <a:r>
              <a:rPr lang="en-US" dirty="0"/>
              <a:t> from an external client rather than creating them </a:t>
            </a:r>
            <a:r>
              <a:rPr lang="en-US" dirty="0" smtClean="0"/>
              <a:t>itself.</a:t>
            </a:r>
          </a:p>
          <a:p>
            <a:pPr lvl="1"/>
            <a:r>
              <a:rPr lang="en-US" dirty="0" smtClean="0"/>
              <a:t>However</a:t>
            </a:r>
            <a:r>
              <a:rPr lang="en-US" dirty="0"/>
              <a:t>, the client needs to update its code to pass an instance of 20 MP Camera and 4G Internet </a:t>
            </a:r>
            <a:r>
              <a:rPr lang="en-US" dirty="0" smtClean="0"/>
              <a:t>dependencies.</a:t>
            </a:r>
          </a:p>
          <a:p>
            <a:pPr lvl="1"/>
            <a:r>
              <a:rPr lang="en-US" dirty="0" smtClean="0"/>
              <a:t>Any </a:t>
            </a:r>
            <a:r>
              <a:rPr lang="en-US" dirty="0"/>
              <a:t>client that wants to consume the Mobile class must create instances of Camera and Internet as the Mobile class depends on </a:t>
            </a:r>
            <a:r>
              <a:rPr lang="en-US" dirty="0" smtClean="0"/>
              <a:t>them.</a:t>
            </a:r>
          </a:p>
          <a:p>
            <a:pPr lvl="1"/>
            <a:r>
              <a:rPr lang="en-US" dirty="0" smtClean="0"/>
              <a:t>We </a:t>
            </a:r>
            <a:r>
              <a:rPr lang="en-US" dirty="0"/>
              <a:t>eliminated the responsibility for creating the instances of dependencies from the Mobile class and </a:t>
            </a:r>
            <a:r>
              <a:rPr lang="en-US" dirty="0">
                <a:solidFill>
                  <a:srgbClr val="FF0000"/>
                </a:solidFill>
              </a:rPr>
              <a:t>moved them to clients</a:t>
            </a:r>
            <a:r>
              <a:rPr lang="en-US" dirty="0"/>
              <a:t> that will consume the Mobile </a:t>
            </a:r>
            <a:r>
              <a:rPr lang="en-US" dirty="0" smtClean="0"/>
              <a:t>class.</a:t>
            </a:r>
          </a:p>
          <a:p>
            <a:pPr lvl="1"/>
            <a:r>
              <a:rPr lang="en-US" dirty="0" smtClean="0"/>
              <a:t>Now</a:t>
            </a:r>
            <a:r>
              <a:rPr lang="en-US" dirty="0"/>
              <a:t>, it has become the poor </a:t>
            </a:r>
            <a:r>
              <a:rPr lang="en-US" dirty="0">
                <a:solidFill>
                  <a:srgbClr val="FF0000"/>
                </a:solidFill>
              </a:rPr>
              <a:t>client's problem</a:t>
            </a:r>
            <a:r>
              <a:rPr lang="en-US" dirty="0"/>
              <a:t> to create the instances of Camera and </a:t>
            </a:r>
            <a:r>
              <a:rPr lang="en-US" dirty="0" smtClean="0"/>
              <a:t>Internet.</a:t>
            </a:r>
          </a:p>
          <a:p>
            <a:pPr lvl="1"/>
            <a:r>
              <a:rPr lang="en-US" dirty="0" smtClean="0"/>
              <a:t>So</a:t>
            </a:r>
            <a:r>
              <a:rPr lang="en-US" dirty="0"/>
              <a:t>, to reduce the extra efforts of a client in creating the instances of dependencies, we need </a:t>
            </a:r>
            <a:r>
              <a:rPr lang="en-US" dirty="0">
                <a:solidFill>
                  <a:srgbClr val="FF0000"/>
                </a:solidFill>
              </a:rPr>
              <a:t>injectors</a:t>
            </a:r>
            <a:r>
              <a:rPr lang="en-US" dirty="0"/>
              <a:t> that take care of assembling instances of the required Camera and Internet for the </a:t>
            </a:r>
            <a:r>
              <a:rPr lang="en-US" dirty="0" smtClean="0"/>
              <a:t>client.</a:t>
            </a:r>
          </a:p>
          <a:p>
            <a:pPr lvl="1"/>
            <a:r>
              <a:rPr lang="en-US" dirty="0" smtClean="0"/>
              <a:t>The </a:t>
            </a:r>
            <a:r>
              <a:rPr lang="en-US" dirty="0">
                <a:solidFill>
                  <a:srgbClr val="FF0000"/>
                </a:solidFill>
              </a:rPr>
              <a:t>dependency injection framework</a:t>
            </a:r>
            <a:r>
              <a:rPr lang="en-US" dirty="0"/>
              <a:t> has something called an </a:t>
            </a:r>
            <a:r>
              <a:rPr lang="en-US" dirty="0">
                <a:solidFill>
                  <a:srgbClr val="FF0000"/>
                </a:solidFill>
              </a:rPr>
              <a:t>injector</a:t>
            </a:r>
            <a:r>
              <a:rPr lang="en-US" dirty="0"/>
              <a:t> where we </a:t>
            </a:r>
            <a:r>
              <a:rPr lang="en-US" dirty="0">
                <a:solidFill>
                  <a:srgbClr val="FF0000"/>
                </a:solidFill>
              </a:rPr>
              <a:t>register</a:t>
            </a:r>
            <a:r>
              <a:rPr lang="en-US" dirty="0"/>
              <a:t> our </a:t>
            </a:r>
            <a:r>
              <a:rPr lang="en-US" dirty="0">
                <a:solidFill>
                  <a:srgbClr val="FF0000"/>
                </a:solidFill>
              </a:rPr>
              <a:t>classes</a:t>
            </a:r>
            <a:r>
              <a:rPr lang="en-US" dirty="0"/>
              <a:t>, such as </a:t>
            </a:r>
            <a:r>
              <a:rPr lang="en-US" dirty="0" smtClean="0"/>
              <a:t>Mobile.</a:t>
            </a:r>
          </a:p>
          <a:p>
            <a:pPr lvl="1"/>
            <a:r>
              <a:rPr lang="en-US" dirty="0" smtClean="0"/>
              <a:t>We </a:t>
            </a:r>
            <a:r>
              <a:rPr lang="en-US" dirty="0"/>
              <a:t>can then request the </a:t>
            </a:r>
            <a:r>
              <a:rPr lang="en-US" dirty="0">
                <a:solidFill>
                  <a:srgbClr val="FF0000"/>
                </a:solidFill>
              </a:rPr>
              <a:t>injector</a:t>
            </a:r>
            <a:r>
              <a:rPr lang="en-US" dirty="0"/>
              <a:t> to </a:t>
            </a:r>
            <a:r>
              <a:rPr lang="en-US" dirty="0">
                <a:solidFill>
                  <a:srgbClr val="FF0000"/>
                </a:solidFill>
              </a:rPr>
              <a:t>create</a:t>
            </a:r>
            <a:r>
              <a:rPr lang="en-US" dirty="0"/>
              <a:t> the </a:t>
            </a:r>
            <a:r>
              <a:rPr lang="en-US" dirty="0">
                <a:solidFill>
                  <a:srgbClr val="FF0000"/>
                </a:solidFill>
              </a:rPr>
              <a:t>instance</a:t>
            </a:r>
            <a:r>
              <a:rPr lang="en-US" dirty="0"/>
              <a:t> of Mobile for </a:t>
            </a:r>
            <a:r>
              <a:rPr lang="en-US" dirty="0" smtClean="0"/>
              <a:t>us.</a:t>
            </a:r>
          </a:p>
          <a:p>
            <a:pPr lvl="1"/>
            <a:r>
              <a:rPr lang="en-US" dirty="0" smtClean="0"/>
              <a:t>The </a:t>
            </a:r>
            <a:r>
              <a:rPr lang="en-US" dirty="0"/>
              <a:t>injector will then take care of resolving the dependencies and creating mobile, as shown in the following line of code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89</a:t>
            </a:fld>
            <a:endParaRPr lang="en-US"/>
          </a:p>
        </p:txBody>
      </p:sp>
      <p:pic>
        <p:nvPicPr>
          <p:cNvPr id="6" name="Picture 5"/>
          <p:cNvPicPr>
            <a:picLocks noChangeAspect="1"/>
          </p:cNvPicPr>
          <p:nvPr/>
        </p:nvPicPr>
        <p:blipFill>
          <a:blip r:embed="rId2"/>
          <a:stretch>
            <a:fillRect/>
          </a:stretch>
        </p:blipFill>
        <p:spPr>
          <a:xfrm>
            <a:off x="2178911" y="6064351"/>
            <a:ext cx="4733925" cy="295275"/>
          </a:xfrm>
          <a:prstGeom prst="rect">
            <a:avLst/>
          </a:prstGeom>
          <a:ln>
            <a:solidFill>
              <a:schemeClr val="accent1"/>
            </a:solidFill>
          </a:ln>
        </p:spPr>
      </p:pic>
    </p:spTree>
    <p:extLst>
      <p:ext uri="{BB962C8B-B14F-4D97-AF65-F5344CB8AC3E}">
        <p14:creationId xmlns:p14="http://schemas.microsoft.com/office/powerpoint/2010/main" val="41710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Why AngularJS?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solidFill>
                  <a:srgbClr val="0070C0"/>
                </a:solidFill>
              </a:rPr>
              <a:t>AngularJS </a:t>
            </a:r>
            <a:r>
              <a:rPr lang="en-US" sz="2000" dirty="0">
                <a:solidFill>
                  <a:srgbClr val="0070C0"/>
                </a:solidFill>
              </a:rPr>
              <a:t>supports the directive </a:t>
            </a:r>
            <a:r>
              <a:rPr lang="en-US" sz="2000" dirty="0" smtClean="0">
                <a:solidFill>
                  <a:srgbClr val="0070C0"/>
                </a:solidFill>
              </a:rPr>
              <a:t>concept:</a:t>
            </a:r>
          </a:p>
          <a:p>
            <a:pPr marL="687388" indent="-225425">
              <a:buFont typeface="Wingdings" panose="05000000000000000000" pitchFamily="2" charset="2"/>
              <a:buChar char="ü"/>
            </a:pPr>
            <a:r>
              <a:rPr lang="en-US" sz="2000" dirty="0" smtClean="0"/>
              <a:t>This </a:t>
            </a:r>
            <a:r>
              <a:rPr lang="en-US" sz="2000" dirty="0"/>
              <a:t>is like writing a </a:t>
            </a:r>
            <a:r>
              <a:rPr lang="en-US" sz="2000" dirty="0">
                <a:solidFill>
                  <a:srgbClr val="FF0000"/>
                </a:solidFill>
              </a:rPr>
              <a:t>domain-specific</a:t>
            </a:r>
            <a:r>
              <a:rPr lang="en-US" sz="2000" dirty="0"/>
              <a:t> </a:t>
            </a:r>
            <a:r>
              <a:rPr lang="en-US" sz="2000" dirty="0">
                <a:solidFill>
                  <a:srgbClr val="FF0000"/>
                </a:solidFill>
              </a:rPr>
              <a:t>language</a:t>
            </a:r>
            <a:r>
              <a:rPr lang="en-US" sz="2000" dirty="0"/>
              <a:t> for the </a:t>
            </a:r>
            <a:r>
              <a:rPr lang="en-US" sz="2000" dirty="0">
                <a:solidFill>
                  <a:srgbClr val="FF0000"/>
                </a:solidFill>
              </a:rPr>
              <a:t>web </a:t>
            </a:r>
            <a:r>
              <a:rPr lang="en-US" sz="2000" dirty="0" smtClean="0">
                <a:solidFill>
                  <a:srgbClr val="FF0000"/>
                </a:solidFill>
              </a:rPr>
              <a:t>application</a:t>
            </a:r>
            <a:r>
              <a:rPr lang="en-US" sz="2000" dirty="0" smtClean="0"/>
              <a:t>.</a:t>
            </a:r>
          </a:p>
          <a:p>
            <a:pPr marL="687388" indent="-225425">
              <a:buFont typeface="Wingdings" panose="05000000000000000000" pitchFamily="2" charset="2"/>
              <a:buChar char="ü"/>
            </a:pPr>
            <a:r>
              <a:rPr lang="en-US" sz="2000" dirty="0" smtClean="0"/>
              <a:t>Directives </a:t>
            </a:r>
            <a:r>
              <a:rPr lang="en-US" sz="2000" dirty="0"/>
              <a:t>will </a:t>
            </a:r>
            <a:r>
              <a:rPr lang="en-US" sz="2000" dirty="0">
                <a:solidFill>
                  <a:srgbClr val="0070C0"/>
                </a:solidFill>
              </a:rPr>
              <a:t>extend</a:t>
            </a:r>
            <a:r>
              <a:rPr lang="en-US" sz="2000" dirty="0"/>
              <a:t> the </a:t>
            </a:r>
            <a:r>
              <a:rPr lang="en-US" sz="2000" dirty="0">
                <a:solidFill>
                  <a:srgbClr val="FF0000"/>
                </a:solidFill>
              </a:rPr>
              <a:t>functionality</a:t>
            </a:r>
            <a:r>
              <a:rPr lang="en-US" sz="2000" dirty="0"/>
              <a:t> </a:t>
            </a:r>
            <a:r>
              <a:rPr lang="en-US" sz="2000" dirty="0">
                <a:solidFill>
                  <a:srgbClr val="0070C0"/>
                </a:solidFill>
              </a:rPr>
              <a:t>of</a:t>
            </a:r>
            <a:r>
              <a:rPr lang="en-US" sz="2000" dirty="0"/>
              <a:t> </a:t>
            </a:r>
            <a:r>
              <a:rPr lang="en-US" sz="2000" dirty="0">
                <a:solidFill>
                  <a:srgbClr val="FF0000"/>
                </a:solidFill>
              </a:rPr>
              <a:t>HTML</a:t>
            </a:r>
            <a:r>
              <a:rPr lang="en-US" sz="2000" dirty="0"/>
              <a:t> and </a:t>
            </a:r>
            <a:r>
              <a:rPr lang="en-US" sz="2000" dirty="0">
                <a:solidFill>
                  <a:srgbClr val="0070C0"/>
                </a:solidFill>
              </a:rPr>
              <a:t>render</a:t>
            </a:r>
            <a:r>
              <a:rPr lang="en-US" sz="2000" dirty="0"/>
              <a:t> them </a:t>
            </a:r>
            <a:r>
              <a:rPr lang="en-US" sz="2000" dirty="0">
                <a:solidFill>
                  <a:srgbClr val="FF0000"/>
                </a:solidFill>
              </a:rPr>
              <a:t>dynamically</a:t>
            </a:r>
            <a:r>
              <a:rPr lang="en-US" sz="2000" dirty="0"/>
              <a:t> according to the changes in the application rather than just displaying the HTML page</a:t>
            </a:r>
            <a:r>
              <a:rPr lang="en-US" sz="2000" dirty="0" smtClean="0"/>
              <a:t>.</a:t>
            </a:r>
          </a:p>
          <a:p>
            <a:pPr marL="457200">
              <a:buFont typeface="Wingdings" panose="05000000000000000000" pitchFamily="2" charset="2"/>
              <a:buChar char="§"/>
            </a:pPr>
            <a:r>
              <a:rPr lang="en-US" sz="2000" dirty="0">
                <a:solidFill>
                  <a:srgbClr val="0070C0"/>
                </a:solidFill>
              </a:rPr>
              <a:t>AngularJS is highly </a:t>
            </a:r>
            <a:r>
              <a:rPr lang="en-US" sz="2000" dirty="0" smtClean="0">
                <a:solidFill>
                  <a:srgbClr val="0070C0"/>
                </a:solidFill>
              </a:rPr>
              <a:t>testable:</a:t>
            </a:r>
            <a:endParaRPr lang="en-US" sz="2000" dirty="0"/>
          </a:p>
          <a:p>
            <a:pPr marL="687388" indent="-225425">
              <a:buFont typeface="Wingdings" panose="05000000000000000000" pitchFamily="2" charset="2"/>
              <a:buChar char="ü"/>
            </a:pPr>
            <a:r>
              <a:rPr lang="en-US" sz="2000" dirty="0" smtClean="0"/>
              <a:t>As </a:t>
            </a:r>
            <a:r>
              <a:rPr lang="en-US" sz="2000" dirty="0"/>
              <a:t>said earlier, one of the main mottos of the development of Angular is to introduce a </a:t>
            </a:r>
            <a:r>
              <a:rPr lang="en-US" sz="2000" dirty="0">
                <a:solidFill>
                  <a:srgbClr val="FF0000"/>
                </a:solidFill>
              </a:rPr>
              <a:t>testable client-side MVC </a:t>
            </a:r>
            <a:r>
              <a:rPr lang="en-US" sz="2000" dirty="0" smtClean="0">
                <a:solidFill>
                  <a:srgbClr val="FF0000"/>
                </a:solidFill>
              </a:rPr>
              <a:t>framework</a:t>
            </a:r>
            <a:r>
              <a:rPr lang="en-US" sz="2000" dirty="0" smtClean="0"/>
              <a:t>.</a:t>
            </a:r>
          </a:p>
          <a:p>
            <a:pPr marL="687388" indent="-225425">
              <a:buFont typeface="Wingdings" panose="05000000000000000000" pitchFamily="2" charset="2"/>
              <a:buChar char="ü"/>
            </a:pPr>
            <a:r>
              <a:rPr lang="en-US" sz="2000" dirty="0" smtClean="0"/>
              <a:t>AngularJS </a:t>
            </a:r>
            <a:r>
              <a:rPr lang="en-US" sz="2000" dirty="0"/>
              <a:t>is highly testable, and in fact, the Angular team has introduced two frameworks: </a:t>
            </a:r>
            <a:r>
              <a:rPr lang="en-US" sz="2000" dirty="0">
                <a:solidFill>
                  <a:srgbClr val="FF0000"/>
                </a:solidFill>
              </a:rPr>
              <a:t>Karma</a:t>
            </a:r>
            <a:r>
              <a:rPr lang="en-US" sz="2000" dirty="0"/>
              <a:t> and </a:t>
            </a:r>
            <a:r>
              <a:rPr lang="en-US" sz="2000" dirty="0" smtClean="0">
                <a:solidFill>
                  <a:srgbClr val="FF0000"/>
                </a:solidFill>
              </a:rPr>
              <a:t>Protractor</a:t>
            </a:r>
            <a:r>
              <a:rPr lang="en-US" sz="2000" dirty="0" smtClean="0"/>
              <a:t>, to </a:t>
            </a:r>
            <a:r>
              <a:rPr lang="en-US" sz="2000" dirty="0"/>
              <a:t>write </a:t>
            </a:r>
            <a:r>
              <a:rPr lang="en-US" sz="2000" dirty="0">
                <a:solidFill>
                  <a:srgbClr val="FF0000"/>
                </a:solidFill>
              </a:rPr>
              <a:t>end-to-end unit testing</a:t>
            </a:r>
            <a:r>
              <a:rPr lang="en-US" sz="2000" dirty="0"/>
              <a:t> to ensure the stability of the code and to enable the refactoring of the code confidently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9</a:t>
            </a:fld>
            <a:endParaRPr lang="en-US"/>
          </a:p>
        </p:txBody>
      </p:sp>
    </p:spTree>
    <p:extLst>
      <p:ext uri="{BB962C8B-B14F-4D97-AF65-F5344CB8AC3E}">
        <p14:creationId xmlns:p14="http://schemas.microsoft.com/office/powerpoint/2010/main" val="28460200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Handling dependency injection in </a:t>
            </a:r>
            <a:r>
              <a:rPr lang="en-US" dirty="0" smtClean="0"/>
              <a:t>Angular</a:t>
            </a:r>
            <a:endParaRPr lang="en-US" dirty="0"/>
          </a:p>
        </p:txBody>
      </p:sp>
      <p:sp>
        <p:nvSpPr>
          <p:cNvPr id="5" name="Content Placeholder 4"/>
          <p:cNvSpPr>
            <a:spLocks noGrp="1"/>
          </p:cNvSpPr>
          <p:nvPr>
            <p:ph idx="1"/>
          </p:nvPr>
        </p:nvSpPr>
        <p:spPr/>
        <p:txBody>
          <a:bodyPr/>
          <a:lstStyle/>
          <a:p>
            <a:r>
              <a:rPr lang="en-US" dirty="0"/>
              <a:t>Angular has its own </a:t>
            </a:r>
            <a:r>
              <a:rPr lang="en-US" dirty="0">
                <a:solidFill>
                  <a:srgbClr val="FF0000"/>
                </a:solidFill>
              </a:rPr>
              <a:t>dependency injection framework</a:t>
            </a:r>
            <a:r>
              <a:rPr lang="en-US" dirty="0"/>
              <a:t>, and we will see, with an example, how it handles dependency </a:t>
            </a:r>
            <a:r>
              <a:rPr lang="en-US" dirty="0" smtClean="0"/>
              <a:t>injection.</a:t>
            </a:r>
          </a:p>
          <a:p>
            <a:pPr lvl="1"/>
            <a:r>
              <a:rPr lang="en-US" dirty="0" smtClean="0"/>
              <a:t>First</a:t>
            </a:r>
            <a:r>
              <a:rPr lang="en-US" dirty="0"/>
              <a:t>, we will create a </a:t>
            </a:r>
            <a:r>
              <a:rPr lang="en-US" dirty="0">
                <a:solidFill>
                  <a:srgbClr val="FF0000"/>
                </a:solidFill>
              </a:rPr>
              <a:t>Todo</a:t>
            </a:r>
            <a:r>
              <a:rPr lang="en-US" dirty="0"/>
              <a:t> class under app/todos/todo.ts with properties such as id, description, and isCompleted, as given in the following screenshot</a:t>
            </a:r>
            <a:r>
              <a:rPr lang="en-US" dirty="0" smtClean="0"/>
              <a:t>: </a:t>
            </a:r>
            <a:r>
              <a:rPr lang="en-US" dirty="0" smtClean="0">
                <a:solidFill>
                  <a:srgbClr val="FF0000"/>
                </a:solidFill>
              </a:rPr>
              <a:t>Figure 2-9</a:t>
            </a:r>
            <a:r>
              <a:rPr lang="en-US" dirty="0" smtClean="0"/>
              <a:t>.</a:t>
            </a:r>
            <a:endParaRPr lang="en-US" dirty="0"/>
          </a:p>
          <a:p>
            <a:pPr lvl="1"/>
            <a:r>
              <a:rPr lang="en-US" dirty="0"/>
              <a:t>Then, create a </a:t>
            </a:r>
            <a:r>
              <a:rPr lang="en-US" dirty="0">
                <a:solidFill>
                  <a:srgbClr val="FF0000"/>
                </a:solidFill>
              </a:rPr>
              <a:t>TodoListComponent</a:t>
            </a:r>
            <a:r>
              <a:rPr lang="en-US" dirty="0"/>
              <a:t> </a:t>
            </a:r>
            <a:r>
              <a:rPr lang="en-US" dirty="0" smtClean="0"/>
              <a:t>component: </a:t>
            </a:r>
            <a:r>
              <a:rPr lang="en-US" dirty="0" smtClean="0">
                <a:solidFill>
                  <a:srgbClr val="FF0000"/>
                </a:solidFill>
              </a:rPr>
              <a:t>Figure 2-10</a:t>
            </a:r>
            <a:r>
              <a:rPr lang="en-US" dirty="0" smtClean="0"/>
              <a:t> </a:t>
            </a:r>
            <a:r>
              <a:rPr lang="en-US" dirty="0"/>
              <a:t>and add the property to hold the collection of todo items retrieved from the </a:t>
            </a:r>
            <a:r>
              <a:rPr lang="en-US" dirty="0">
                <a:solidFill>
                  <a:srgbClr val="0070C0"/>
                </a:solidFill>
              </a:rPr>
              <a:t>injected</a:t>
            </a:r>
            <a:r>
              <a:rPr lang="en-US" dirty="0"/>
              <a:t> </a:t>
            </a:r>
            <a:r>
              <a:rPr lang="en-US" dirty="0" smtClean="0">
                <a:solidFill>
                  <a:srgbClr val="FF0000"/>
                </a:solidFill>
              </a:rPr>
              <a:t>TodoService</a:t>
            </a:r>
            <a:r>
              <a:rPr lang="en-US" dirty="0" smtClean="0"/>
              <a:t>.</a:t>
            </a:r>
          </a:p>
          <a:p>
            <a:pPr lvl="1"/>
            <a:r>
              <a:rPr lang="en-US" dirty="0" smtClean="0"/>
              <a:t>The </a:t>
            </a:r>
            <a:r>
              <a:rPr lang="en-US" dirty="0">
                <a:solidFill>
                  <a:srgbClr val="FF0000"/>
                </a:solidFill>
              </a:rPr>
              <a:t>service</a:t>
            </a:r>
            <a:r>
              <a:rPr lang="en-US" dirty="0"/>
              <a:t> will be injected into constructor when TodoListComponent is instantiated by the dependency injection </a:t>
            </a:r>
            <a:r>
              <a:rPr lang="en-US" dirty="0" smtClean="0"/>
              <a:t>framework.</a:t>
            </a:r>
          </a:p>
          <a:p>
            <a:pPr lvl="1"/>
            <a:r>
              <a:rPr lang="en-US" dirty="0" smtClean="0"/>
              <a:t>You </a:t>
            </a:r>
            <a:r>
              <a:rPr lang="en-US" dirty="0"/>
              <a:t>will learn more about services in </a:t>
            </a:r>
            <a:r>
              <a:rPr lang="en-US" dirty="0" smtClean="0"/>
              <a:t>chapter </a:t>
            </a:r>
            <a:r>
              <a:rPr lang="en-US" dirty="0"/>
              <a:t>3, Angular Building Blocks - Part 2.</a:t>
            </a:r>
          </a:p>
          <a:p>
            <a:pPr lvl="1"/>
            <a:r>
              <a:rPr lang="en-US" dirty="0"/>
              <a:t>The code is written using Typescript, and when it compiles the code to JavaScript, it includes information about the class </a:t>
            </a:r>
            <a:r>
              <a:rPr lang="en-US" dirty="0">
                <a:solidFill>
                  <a:srgbClr val="FF0000"/>
                </a:solidFill>
              </a:rPr>
              <a:t>metadata</a:t>
            </a:r>
            <a:r>
              <a:rPr lang="en-US" dirty="0"/>
              <a:t>, as the class was decorated with @</a:t>
            </a:r>
            <a:r>
              <a:rPr lang="en-US" dirty="0" smtClean="0"/>
              <a:t>component.</a:t>
            </a:r>
          </a:p>
          <a:p>
            <a:pPr lvl="1"/>
            <a:r>
              <a:rPr lang="en-US" dirty="0" smtClean="0"/>
              <a:t>This </a:t>
            </a:r>
            <a:r>
              <a:rPr lang="en-US" dirty="0"/>
              <a:t>class metadata holds the information about associating the todoService parameter with the </a:t>
            </a:r>
            <a:r>
              <a:rPr lang="en-US" dirty="0">
                <a:solidFill>
                  <a:srgbClr val="FF0000"/>
                </a:solidFill>
              </a:rPr>
              <a:t>TodoService</a:t>
            </a:r>
            <a:r>
              <a:rPr lang="en-US" dirty="0"/>
              <a:t> </a:t>
            </a:r>
            <a:r>
              <a:rPr lang="en-US" dirty="0" smtClean="0"/>
              <a:t>class.</a:t>
            </a:r>
          </a:p>
          <a:p>
            <a:pPr lvl="1"/>
            <a:r>
              <a:rPr lang="en-US" dirty="0" smtClean="0"/>
              <a:t>This </a:t>
            </a:r>
            <a:r>
              <a:rPr lang="en-US" dirty="0"/>
              <a:t>enables the </a:t>
            </a:r>
            <a:r>
              <a:rPr lang="en-US" dirty="0">
                <a:solidFill>
                  <a:srgbClr val="FF0000"/>
                </a:solidFill>
              </a:rPr>
              <a:t>Angular injector</a:t>
            </a:r>
            <a:r>
              <a:rPr lang="en-US" dirty="0"/>
              <a:t> to inject the instance of TodoService when it creates a new </a:t>
            </a:r>
            <a:r>
              <a:rPr lang="en-US" dirty="0" smtClean="0"/>
              <a:t>TodoListComponent.</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90</a:t>
            </a:fld>
            <a:endParaRPr lang="en-US"/>
          </a:p>
        </p:txBody>
      </p:sp>
    </p:spTree>
    <p:extLst>
      <p:ext uri="{BB962C8B-B14F-4D97-AF65-F5344CB8AC3E}">
        <p14:creationId xmlns:p14="http://schemas.microsoft.com/office/powerpoint/2010/main" val="4963874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Handling dependency injection in </a:t>
            </a:r>
            <a:r>
              <a:rPr lang="en-US" dirty="0" smtClean="0"/>
              <a:t>Angular	   </a:t>
            </a:r>
            <a:r>
              <a:rPr lang="en-US" dirty="0" smtClean="0">
                <a:solidFill>
                  <a:srgbClr val="C00000"/>
                </a:solidFill>
              </a:rPr>
              <a:t>|</a:t>
            </a:r>
            <a:endParaRPr lang="en-US" dirty="0">
              <a:solidFill>
                <a:srgbClr val="C00000"/>
              </a:solidFill>
            </a:endParaRPr>
          </a:p>
        </p:txBody>
      </p:sp>
      <p:sp>
        <p:nvSpPr>
          <p:cNvPr id="5" name="Content Placeholder 4"/>
          <p:cNvSpPr>
            <a:spLocks noGrp="1"/>
          </p:cNvSpPr>
          <p:nvPr>
            <p:ph idx="1"/>
          </p:nvPr>
        </p:nvSpPr>
        <p:spPr/>
        <p:txBody>
          <a:bodyPr/>
          <a:lstStyle/>
          <a:p>
            <a:pPr lvl="1"/>
            <a:r>
              <a:rPr lang="en-US" dirty="0" smtClean="0"/>
              <a:t>We </a:t>
            </a:r>
            <a:r>
              <a:rPr lang="en-US" dirty="0"/>
              <a:t>don't explicitly call an injector to inject the service in our </a:t>
            </a:r>
            <a:r>
              <a:rPr lang="en-US" dirty="0" smtClean="0"/>
              <a:t>code.</a:t>
            </a:r>
          </a:p>
          <a:p>
            <a:pPr lvl="1"/>
            <a:r>
              <a:rPr lang="en-US" dirty="0" smtClean="0"/>
              <a:t>Instead</a:t>
            </a:r>
            <a:r>
              <a:rPr lang="en-US" dirty="0"/>
              <a:t>, Angular's </a:t>
            </a:r>
            <a:r>
              <a:rPr lang="en-US" dirty="0">
                <a:solidFill>
                  <a:srgbClr val="FF0000"/>
                </a:solidFill>
              </a:rPr>
              <a:t>automated dependency</a:t>
            </a:r>
            <a:r>
              <a:rPr lang="en-US" dirty="0"/>
              <a:t> </a:t>
            </a:r>
            <a:r>
              <a:rPr lang="en-US" dirty="0">
                <a:solidFill>
                  <a:srgbClr val="FF0000"/>
                </a:solidFill>
              </a:rPr>
              <a:t>injection</a:t>
            </a:r>
            <a:r>
              <a:rPr lang="en-US" dirty="0"/>
              <a:t> takes care of </a:t>
            </a:r>
            <a:r>
              <a:rPr lang="en-US" dirty="0" smtClean="0"/>
              <a:t>it.</a:t>
            </a:r>
          </a:p>
          <a:p>
            <a:pPr lvl="1"/>
            <a:r>
              <a:rPr lang="en-US" dirty="0" smtClean="0"/>
              <a:t>The </a:t>
            </a:r>
            <a:r>
              <a:rPr lang="en-US" dirty="0"/>
              <a:t>injector will be called implicitly while Angular instantiates components when it encounters the </a:t>
            </a:r>
            <a:r>
              <a:rPr lang="en-US" dirty="0">
                <a:solidFill>
                  <a:srgbClr val="FF0000"/>
                </a:solidFill>
              </a:rPr>
              <a:t>&lt;</a:t>
            </a:r>
            <a:r>
              <a:rPr lang="en-US" dirty="0" smtClean="0">
                <a:solidFill>
                  <a:srgbClr val="FF0000"/>
                </a:solidFill>
              </a:rPr>
              <a:t>todo-list</a:t>
            </a:r>
            <a:r>
              <a:rPr lang="en-US" dirty="0">
                <a:solidFill>
                  <a:srgbClr val="FF0000"/>
                </a:solidFill>
              </a:rPr>
              <a:t>&gt; selector</a:t>
            </a:r>
            <a:r>
              <a:rPr lang="en-US" dirty="0"/>
              <a:t> through HTML markups or when </a:t>
            </a:r>
            <a:r>
              <a:rPr lang="en-US" dirty="0">
                <a:solidFill>
                  <a:srgbClr val="FF0000"/>
                </a:solidFill>
              </a:rPr>
              <a:t>navigating</a:t>
            </a:r>
            <a:r>
              <a:rPr lang="en-US" dirty="0"/>
              <a:t> to a </a:t>
            </a:r>
            <a:r>
              <a:rPr lang="en-US" dirty="0">
                <a:solidFill>
                  <a:srgbClr val="FF0000"/>
                </a:solidFill>
              </a:rPr>
              <a:t>component</a:t>
            </a:r>
            <a:r>
              <a:rPr lang="en-US" dirty="0"/>
              <a:t> via a </a:t>
            </a:r>
            <a:r>
              <a:rPr lang="en-US" dirty="0">
                <a:solidFill>
                  <a:srgbClr val="FF0000"/>
                </a:solidFill>
              </a:rPr>
              <a:t>router</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91</a:t>
            </a:fld>
            <a:endParaRPr lang="en-US"/>
          </a:p>
        </p:txBody>
      </p:sp>
    </p:spTree>
    <p:extLst>
      <p:ext uri="{BB962C8B-B14F-4D97-AF65-F5344CB8AC3E}">
        <p14:creationId xmlns:p14="http://schemas.microsoft.com/office/powerpoint/2010/main" val="34284586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2-9 || 2-10</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92</a:t>
            </a:fld>
            <a:endParaRPr lang="en-US" dirty="0"/>
          </a:p>
        </p:txBody>
      </p:sp>
      <p:pic>
        <p:nvPicPr>
          <p:cNvPr id="2" name="Picture 1"/>
          <p:cNvPicPr>
            <a:picLocks noChangeAspect="1"/>
          </p:cNvPicPr>
          <p:nvPr/>
        </p:nvPicPr>
        <p:blipFill>
          <a:blip r:embed="rId2"/>
          <a:stretch>
            <a:fillRect/>
          </a:stretch>
        </p:blipFill>
        <p:spPr>
          <a:xfrm>
            <a:off x="152400" y="1262742"/>
            <a:ext cx="3013741" cy="1899285"/>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3885928" y="1262742"/>
            <a:ext cx="7870644" cy="4151783"/>
          </a:xfrm>
          <a:prstGeom prst="rect">
            <a:avLst/>
          </a:prstGeom>
          <a:ln>
            <a:solidFill>
              <a:schemeClr val="accent1"/>
            </a:solidFill>
          </a:ln>
        </p:spPr>
      </p:pic>
    </p:spTree>
    <p:extLst>
      <p:ext uri="{BB962C8B-B14F-4D97-AF65-F5344CB8AC3E}">
        <p14:creationId xmlns:p14="http://schemas.microsoft.com/office/powerpoint/2010/main" val="3769880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239250" y="3831221"/>
            <a:ext cx="2619375" cy="2676525"/>
          </a:xfrm>
          <a:prstGeom prst="rect">
            <a:avLst/>
          </a:prstGeom>
          <a:ln>
            <a:solidFill>
              <a:schemeClr val="accent1"/>
            </a:solidFill>
          </a:ln>
        </p:spPr>
      </p:pic>
      <p:sp>
        <p:nvSpPr>
          <p:cNvPr id="9" name="Text Placeholder 8"/>
          <p:cNvSpPr>
            <a:spLocks noGrp="1"/>
          </p:cNvSpPr>
          <p:nvPr>
            <p:ph type="body" sz="quarter" idx="13"/>
          </p:nvPr>
        </p:nvSpPr>
        <p:spPr/>
        <p:txBody>
          <a:bodyPr/>
          <a:lstStyle/>
          <a:p>
            <a:r>
              <a:rPr lang="en-US" dirty="0"/>
              <a:t>Angular Building Blocks - II</a:t>
            </a:r>
          </a:p>
        </p:txBody>
      </p:sp>
      <p:sp>
        <p:nvSpPr>
          <p:cNvPr id="3" name="Date Placeholder 2"/>
          <p:cNvSpPr>
            <a:spLocks noGrp="1"/>
          </p:cNvSpPr>
          <p:nvPr>
            <p:ph type="dt" sz="half" idx="2"/>
          </p:nvPr>
        </p:nvSpPr>
        <p:spPr/>
        <p:txBody>
          <a:bodyPr/>
          <a:lstStyle/>
          <a:p>
            <a:r>
              <a:rPr lang="en-US" smtClean="0"/>
              <a:t>01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93</a:t>
            </a:fld>
            <a:endParaRPr lang="en-US"/>
          </a:p>
        </p:txBody>
      </p:sp>
      <p:sp>
        <p:nvSpPr>
          <p:cNvPr id="10" name="Text Placeholder 9"/>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27411323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This chapter gives you a detailed walk-through on the </a:t>
            </a:r>
            <a:r>
              <a:rPr lang="en-US" dirty="0">
                <a:solidFill>
                  <a:srgbClr val="FF0000"/>
                </a:solidFill>
              </a:rPr>
              <a:t>remaining</a:t>
            </a:r>
            <a:r>
              <a:rPr lang="en-US" dirty="0"/>
              <a:t> uncovered </a:t>
            </a:r>
            <a:r>
              <a:rPr lang="en-US" dirty="0">
                <a:solidFill>
                  <a:srgbClr val="FF0000"/>
                </a:solidFill>
              </a:rPr>
              <a:t>core building blocks</a:t>
            </a:r>
            <a:r>
              <a:rPr lang="en-US" dirty="0"/>
              <a:t> of the </a:t>
            </a:r>
            <a:r>
              <a:rPr lang="en-US" dirty="0">
                <a:solidFill>
                  <a:srgbClr val="FF0000"/>
                </a:solidFill>
              </a:rPr>
              <a:t>Angular architecture</a:t>
            </a:r>
            <a:r>
              <a:rPr lang="en-US" dirty="0"/>
              <a:t>.</a:t>
            </a:r>
          </a:p>
          <a:p>
            <a:pPr lvl="1"/>
            <a:r>
              <a:rPr lang="en-US" dirty="0"/>
              <a:t>In this chapter, we will cover the following topics:</a:t>
            </a:r>
          </a:p>
          <a:p>
            <a:pPr lvl="2"/>
            <a:r>
              <a:rPr lang="en-US" dirty="0"/>
              <a:t>Forms</a:t>
            </a:r>
          </a:p>
          <a:p>
            <a:pPr lvl="2"/>
            <a:r>
              <a:rPr lang="en-US" dirty="0"/>
              <a:t>Pipes</a:t>
            </a:r>
          </a:p>
          <a:p>
            <a:pPr lvl="2"/>
            <a:r>
              <a:rPr lang="en-US" dirty="0"/>
              <a:t>Router</a:t>
            </a:r>
          </a:p>
          <a:p>
            <a:pPr lvl="2"/>
            <a:r>
              <a:rPr lang="en-US" dirty="0"/>
              <a:t>Services</a:t>
            </a:r>
          </a:p>
          <a:p>
            <a:pPr lvl="2"/>
            <a:r>
              <a:rPr lang="en-US" dirty="0" smtClean="0"/>
              <a:t>Observables</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14632081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Forms</a:t>
            </a:r>
            <a:endParaRPr lang="en-US" dirty="0">
              <a:solidFill>
                <a:schemeClr val="bg1"/>
              </a:solidFill>
            </a:endParaRPr>
          </a:p>
        </p:txBody>
      </p:sp>
      <p:sp>
        <p:nvSpPr>
          <p:cNvPr id="4" name="Content Placeholder 3"/>
          <p:cNvSpPr>
            <a:spLocks noGrp="1"/>
          </p:cNvSpPr>
          <p:nvPr>
            <p:ph idx="1"/>
          </p:nvPr>
        </p:nvSpPr>
        <p:spPr/>
        <p:txBody>
          <a:bodyPr/>
          <a:lstStyle/>
          <a:p>
            <a:r>
              <a:rPr lang="en-US" dirty="0"/>
              <a:t>Every application has a </a:t>
            </a:r>
            <a:r>
              <a:rPr lang="en-US" dirty="0">
                <a:solidFill>
                  <a:srgbClr val="FF0000"/>
                </a:solidFill>
              </a:rPr>
              <a:t>data entry point</a:t>
            </a:r>
            <a:r>
              <a:rPr lang="en-US" dirty="0"/>
              <a:t> where it enables end users to </a:t>
            </a:r>
            <a:r>
              <a:rPr lang="en-US" dirty="0">
                <a:solidFill>
                  <a:srgbClr val="FF0000"/>
                </a:solidFill>
              </a:rPr>
              <a:t>input </a:t>
            </a:r>
            <a:r>
              <a:rPr lang="en-US" dirty="0" smtClean="0">
                <a:solidFill>
                  <a:srgbClr val="FF0000"/>
                </a:solidFill>
              </a:rPr>
              <a:t>data</a:t>
            </a:r>
            <a:r>
              <a:rPr lang="en-US" dirty="0" smtClean="0"/>
              <a:t>.</a:t>
            </a:r>
          </a:p>
          <a:p>
            <a:pPr lvl="1"/>
            <a:r>
              <a:rPr lang="en-US" dirty="0" smtClean="0"/>
              <a:t>Forms </a:t>
            </a:r>
            <a:r>
              <a:rPr lang="en-US" dirty="0"/>
              <a:t>are meant to insert or update input data to a server and on a </a:t>
            </a:r>
            <a:r>
              <a:rPr lang="en-US" dirty="0" smtClean="0"/>
              <a:t>page.</a:t>
            </a:r>
          </a:p>
          <a:p>
            <a:pPr lvl="1"/>
            <a:r>
              <a:rPr lang="en-US" dirty="0" smtClean="0"/>
              <a:t>Input </a:t>
            </a:r>
            <a:r>
              <a:rPr lang="en-US" dirty="0"/>
              <a:t>data should be validated before it is submitted for further </a:t>
            </a:r>
            <a:r>
              <a:rPr lang="en-US" dirty="0" smtClean="0"/>
              <a:t>action.</a:t>
            </a:r>
          </a:p>
          <a:p>
            <a:pPr lvl="1"/>
            <a:r>
              <a:rPr lang="en-US" dirty="0" smtClean="0"/>
              <a:t>There </a:t>
            </a:r>
            <a:r>
              <a:rPr lang="en-US" dirty="0"/>
              <a:t>are two types of validation methods </a:t>
            </a:r>
            <a:r>
              <a:rPr lang="en-US" dirty="0" smtClean="0"/>
              <a:t>applied:</a:t>
            </a:r>
          </a:p>
          <a:p>
            <a:pPr lvl="2"/>
            <a:r>
              <a:rPr lang="en-US" dirty="0" smtClean="0"/>
              <a:t>client-side validation</a:t>
            </a:r>
          </a:p>
          <a:p>
            <a:pPr lvl="2"/>
            <a:r>
              <a:rPr lang="en-US" dirty="0" smtClean="0"/>
              <a:t>server-side validation</a:t>
            </a:r>
          </a:p>
          <a:p>
            <a:pPr lvl="1"/>
            <a:r>
              <a:rPr lang="en-US" dirty="0"/>
              <a:t>Angular has classes such </a:t>
            </a:r>
            <a:r>
              <a:rPr lang="en-US" dirty="0" smtClean="0"/>
              <a:t>as</a:t>
            </a:r>
          </a:p>
          <a:p>
            <a:pPr lvl="2"/>
            <a:r>
              <a:rPr lang="en-US" dirty="0" smtClean="0"/>
              <a:t>FormBuilder</a:t>
            </a:r>
          </a:p>
          <a:p>
            <a:pPr lvl="2"/>
            <a:r>
              <a:rPr lang="en-US" dirty="0" smtClean="0"/>
              <a:t>Control</a:t>
            </a:r>
          </a:p>
          <a:p>
            <a:pPr lvl="2"/>
            <a:r>
              <a:rPr lang="en-US" dirty="0" smtClean="0"/>
              <a:t>Validators</a:t>
            </a:r>
          </a:p>
          <a:p>
            <a:pPr marL="460375" lvl="2" indent="0">
              <a:buNone/>
            </a:pPr>
            <a:r>
              <a:rPr lang="en-US" dirty="0" smtClean="0"/>
              <a:t>to </a:t>
            </a:r>
            <a:r>
              <a:rPr lang="en-US" dirty="0"/>
              <a:t>handle </a:t>
            </a:r>
            <a:r>
              <a:rPr lang="en-US" dirty="0" smtClean="0"/>
              <a:t>forms.</a:t>
            </a:r>
          </a:p>
          <a:p>
            <a:pPr lvl="1"/>
            <a:r>
              <a:rPr lang="en-US" dirty="0" smtClean="0"/>
              <a:t>It </a:t>
            </a:r>
            <a:r>
              <a:rPr lang="en-US" dirty="0"/>
              <a:t>enables you to easily </a:t>
            </a:r>
            <a:r>
              <a:rPr lang="en-US" dirty="0">
                <a:solidFill>
                  <a:srgbClr val="FF0000"/>
                </a:solidFill>
              </a:rPr>
              <a:t>set validation rules</a:t>
            </a:r>
            <a:r>
              <a:rPr lang="en-US" dirty="0"/>
              <a:t> using </a:t>
            </a:r>
            <a:r>
              <a:rPr lang="en-US" dirty="0">
                <a:solidFill>
                  <a:srgbClr val="FF0000"/>
                </a:solidFill>
              </a:rPr>
              <a:t>Control</a:t>
            </a:r>
            <a:r>
              <a:rPr lang="en-US" dirty="0"/>
              <a:t> and </a:t>
            </a:r>
            <a:r>
              <a:rPr lang="en-US" dirty="0">
                <a:solidFill>
                  <a:srgbClr val="FF0000"/>
                </a:solidFill>
              </a:rPr>
              <a:t>Validators</a:t>
            </a:r>
            <a:r>
              <a:rPr lang="en-US" dirty="0" smtClean="0"/>
              <a:t>.</a:t>
            </a:r>
            <a:endParaRPr lang="en-US" dirty="0"/>
          </a:p>
        </p:txBody>
      </p:sp>
      <p:sp>
        <p:nvSpPr>
          <p:cNvPr id="3" name="Date Placeholder 2"/>
          <p:cNvSpPr>
            <a:spLocks noGrp="1"/>
          </p:cNvSpPr>
          <p:nvPr>
            <p:ph type="dt" sz="half" idx="2"/>
          </p:nvPr>
        </p:nvSpPr>
        <p:spPr/>
        <p:txBody>
          <a:bodyPr/>
          <a:lstStyle/>
          <a:p>
            <a:r>
              <a:rPr lang="en-US" smtClean="0"/>
              <a:t>01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95</a:t>
            </a:fld>
            <a:endParaRPr lang="en-US"/>
          </a:p>
        </p:txBody>
      </p:sp>
    </p:spTree>
    <p:extLst>
      <p:ext uri="{BB962C8B-B14F-4D97-AF65-F5344CB8AC3E}">
        <p14:creationId xmlns:p14="http://schemas.microsoft.com/office/powerpoint/2010/main" val="41004548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Server-side </a:t>
            </a:r>
            <a:r>
              <a:rPr lang="en-US" dirty="0" smtClean="0"/>
              <a:t>validation</a:t>
            </a:r>
            <a:endParaRPr lang="en-US" dirty="0"/>
          </a:p>
        </p:txBody>
      </p:sp>
      <p:sp>
        <p:nvSpPr>
          <p:cNvPr id="7" name="Content Placeholder 6"/>
          <p:cNvSpPr>
            <a:spLocks noGrp="1"/>
          </p:cNvSpPr>
          <p:nvPr>
            <p:ph idx="1"/>
          </p:nvPr>
        </p:nvSpPr>
        <p:spPr/>
        <p:txBody>
          <a:bodyPr/>
          <a:lstStyle/>
          <a:p>
            <a:r>
              <a:rPr lang="en-US" dirty="0" smtClean="0"/>
              <a:t>Server-side </a:t>
            </a:r>
            <a:r>
              <a:rPr lang="en-US" dirty="0"/>
              <a:t>validations will be handled by the </a:t>
            </a:r>
            <a:r>
              <a:rPr lang="en-US" dirty="0" smtClean="0"/>
              <a:t>server.</a:t>
            </a:r>
          </a:p>
          <a:p>
            <a:pPr lvl="1"/>
            <a:r>
              <a:rPr lang="en-US" dirty="0" smtClean="0"/>
              <a:t>The </a:t>
            </a:r>
            <a:r>
              <a:rPr lang="en-US" dirty="0"/>
              <a:t>information received will be processed and validated by the </a:t>
            </a:r>
            <a:r>
              <a:rPr lang="en-US" dirty="0" smtClean="0">
                <a:solidFill>
                  <a:srgbClr val="FF0000"/>
                </a:solidFill>
              </a:rPr>
              <a:t>server</a:t>
            </a:r>
            <a:r>
              <a:rPr lang="en-US" dirty="0" smtClean="0"/>
              <a:t>.</a:t>
            </a:r>
          </a:p>
          <a:p>
            <a:pPr lvl="1"/>
            <a:r>
              <a:rPr lang="en-US" dirty="0" smtClean="0"/>
              <a:t>It </a:t>
            </a:r>
            <a:r>
              <a:rPr lang="en-US" dirty="0"/>
              <a:t>is necessary to update the UI with appropriate information if there are any errors in submitting the </a:t>
            </a:r>
            <a:r>
              <a:rPr lang="en-US" dirty="0" smtClean="0"/>
              <a:t>form.</a:t>
            </a:r>
          </a:p>
          <a:p>
            <a:pPr lvl="1"/>
            <a:r>
              <a:rPr lang="en-US" dirty="0" smtClean="0"/>
              <a:t>If </a:t>
            </a:r>
            <a:r>
              <a:rPr lang="en-US" dirty="0"/>
              <a:t>the information is invalid or not sufficient, then the appropriate response will be sent back to the client. </a:t>
            </a:r>
            <a:endParaRPr lang="en-US" dirty="0" smtClean="0"/>
          </a:p>
          <a:p>
            <a:pPr lvl="1"/>
            <a:r>
              <a:rPr lang="en-US" dirty="0" smtClean="0"/>
              <a:t>This </a:t>
            </a:r>
            <a:r>
              <a:rPr lang="en-US" dirty="0"/>
              <a:t>approach to validation is more secure as it works even if </a:t>
            </a:r>
            <a:r>
              <a:rPr lang="en-US" dirty="0">
                <a:solidFill>
                  <a:srgbClr val="FF0000"/>
                </a:solidFill>
              </a:rPr>
              <a:t>JavaScript</a:t>
            </a:r>
            <a:r>
              <a:rPr lang="en-US" dirty="0"/>
              <a:t> is </a:t>
            </a:r>
            <a:r>
              <a:rPr lang="en-US" dirty="0">
                <a:solidFill>
                  <a:srgbClr val="FF0000"/>
                </a:solidFill>
              </a:rPr>
              <a:t>turned off</a:t>
            </a:r>
            <a:r>
              <a:rPr lang="en-US" dirty="0"/>
              <a:t> in the browser and also, </a:t>
            </a:r>
            <a:r>
              <a:rPr lang="en-US" dirty="0">
                <a:solidFill>
                  <a:srgbClr val="FF0000"/>
                </a:solidFill>
              </a:rPr>
              <a:t>malicious users</a:t>
            </a:r>
            <a:r>
              <a:rPr lang="en-US" dirty="0"/>
              <a:t> can't bypass the server-side </a:t>
            </a:r>
            <a:r>
              <a:rPr lang="en-US" dirty="0" smtClean="0"/>
              <a:t>validation.</a:t>
            </a:r>
          </a:p>
          <a:p>
            <a:pPr lvl="1"/>
            <a:r>
              <a:rPr lang="en-US" dirty="0" smtClean="0"/>
              <a:t>However</a:t>
            </a:r>
            <a:r>
              <a:rPr lang="en-US" dirty="0"/>
              <a:t>, the drawback of this approach is that the </a:t>
            </a:r>
            <a:r>
              <a:rPr lang="en-US" dirty="0">
                <a:solidFill>
                  <a:srgbClr val="FF0000"/>
                </a:solidFill>
              </a:rPr>
              <a:t>form</a:t>
            </a:r>
            <a:r>
              <a:rPr lang="en-US" dirty="0"/>
              <a:t> will be </a:t>
            </a:r>
            <a:r>
              <a:rPr lang="en-US" dirty="0">
                <a:solidFill>
                  <a:srgbClr val="FF0000"/>
                </a:solidFill>
              </a:rPr>
              <a:t>validated</a:t>
            </a:r>
            <a:r>
              <a:rPr lang="en-US" dirty="0"/>
              <a:t> only </a:t>
            </a:r>
            <a:r>
              <a:rPr lang="en-US" dirty="0">
                <a:solidFill>
                  <a:srgbClr val="FF0000"/>
                </a:solidFill>
              </a:rPr>
              <a:t>after submitting</a:t>
            </a:r>
            <a:r>
              <a:rPr lang="en-US" dirty="0"/>
              <a:t> it to the </a:t>
            </a:r>
            <a:r>
              <a:rPr lang="en-US" dirty="0" smtClean="0"/>
              <a:t>server.</a:t>
            </a:r>
          </a:p>
          <a:p>
            <a:pPr lvl="1"/>
            <a:r>
              <a:rPr lang="en-US" dirty="0" smtClean="0"/>
              <a:t>So</a:t>
            </a:r>
            <a:r>
              <a:rPr lang="en-US" dirty="0"/>
              <a:t>, the user has to wait until the form is fully submitted to the server in order to know whether all the data supplied is valid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22105820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
            </a:r>
            <a:r>
              <a:rPr lang="en-US" dirty="0" smtClean="0"/>
              <a:t>validation</a:t>
            </a:r>
            <a:endParaRPr lang="en-US" dirty="0"/>
          </a:p>
        </p:txBody>
      </p:sp>
      <p:sp>
        <p:nvSpPr>
          <p:cNvPr id="3" name="Content Placeholder 2"/>
          <p:cNvSpPr>
            <a:spLocks noGrp="1"/>
          </p:cNvSpPr>
          <p:nvPr>
            <p:ph idx="1"/>
          </p:nvPr>
        </p:nvSpPr>
        <p:spPr/>
        <p:txBody>
          <a:bodyPr/>
          <a:lstStyle/>
          <a:p>
            <a:r>
              <a:rPr lang="en-US" dirty="0" smtClean="0"/>
              <a:t>Though </a:t>
            </a:r>
            <a:r>
              <a:rPr lang="en-US" dirty="0"/>
              <a:t>server-side validation is more secure, it will </a:t>
            </a:r>
            <a:r>
              <a:rPr lang="en-US" dirty="0">
                <a:solidFill>
                  <a:srgbClr val="FF0000"/>
                </a:solidFill>
              </a:rPr>
              <a:t>not provide</a:t>
            </a:r>
            <a:r>
              <a:rPr lang="en-US" dirty="0"/>
              <a:t> a better </a:t>
            </a:r>
            <a:r>
              <a:rPr lang="en-US" dirty="0">
                <a:solidFill>
                  <a:srgbClr val="FF0000"/>
                </a:solidFill>
              </a:rPr>
              <a:t>user </a:t>
            </a:r>
            <a:r>
              <a:rPr lang="en-US" dirty="0" smtClean="0">
                <a:solidFill>
                  <a:srgbClr val="FF0000"/>
                </a:solidFill>
              </a:rPr>
              <a:t>experience</a:t>
            </a:r>
            <a:r>
              <a:rPr lang="en-US" dirty="0" smtClean="0"/>
              <a:t>.</a:t>
            </a:r>
          </a:p>
          <a:p>
            <a:pPr lvl="1"/>
            <a:r>
              <a:rPr lang="en-US" dirty="0" smtClean="0"/>
              <a:t>Client-side </a:t>
            </a:r>
            <a:r>
              <a:rPr lang="en-US" dirty="0"/>
              <a:t>validations are implemented using a </a:t>
            </a:r>
            <a:r>
              <a:rPr lang="en-US" dirty="0">
                <a:solidFill>
                  <a:srgbClr val="FF0000"/>
                </a:solidFill>
              </a:rPr>
              <a:t>scripting language</a:t>
            </a:r>
            <a:r>
              <a:rPr lang="en-US" dirty="0"/>
              <a:t> such as </a:t>
            </a:r>
            <a:r>
              <a:rPr lang="en-US" dirty="0">
                <a:solidFill>
                  <a:srgbClr val="FF0000"/>
                </a:solidFill>
              </a:rPr>
              <a:t>JavaScript</a:t>
            </a:r>
            <a:r>
              <a:rPr lang="en-US" dirty="0"/>
              <a:t>, and the validations will be done on the </a:t>
            </a:r>
            <a:r>
              <a:rPr lang="en-US" dirty="0">
                <a:solidFill>
                  <a:srgbClr val="FF0000"/>
                </a:solidFill>
              </a:rPr>
              <a:t>client</a:t>
            </a:r>
            <a:r>
              <a:rPr lang="en-US" dirty="0"/>
              <a:t> </a:t>
            </a:r>
            <a:r>
              <a:rPr lang="en-US" dirty="0" smtClean="0"/>
              <a:t>itself.</a:t>
            </a:r>
          </a:p>
          <a:p>
            <a:pPr lvl="1"/>
            <a:r>
              <a:rPr lang="en-US" dirty="0" smtClean="0"/>
              <a:t>The </a:t>
            </a:r>
            <a:r>
              <a:rPr lang="en-US" dirty="0"/>
              <a:t>user input data can be validated as and when keyed in by the </a:t>
            </a:r>
            <a:r>
              <a:rPr lang="en-US" dirty="0" smtClean="0"/>
              <a:t>user.</a:t>
            </a:r>
          </a:p>
          <a:p>
            <a:pPr lvl="1"/>
            <a:r>
              <a:rPr lang="en-US" dirty="0" smtClean="0"/>
              <a:t>This </a:t>
            </a:r>
            <a:r>
              <a:rPr lang="en-US" dirty="0"/>
              <a:t>leads to a </a:t>
            </a:r>
            <a:r>
              <a:rPr lang="en-US" dirty="0">
                <a:solidFill>
                  <a:srgbClr val="FF0000"/>
                </a:solidFill>
              </a:rPr>
              <a:t>richer experience</a:t>
            </a:r>
            <a:r>
              <a:rPr lang="en-US" dirty="0"/>
              <a:t> by providing immediate response with validation errors on the </a:t>
            </a:r>
            <a:r>
              <a:rPr lang="en-US" dirty="0" smtClean="0"/>
              <a:t>screen.</a:t>
            </a:r>
          </a:p>
          <a:p>
            <a:pPr lvl="1"/>
            <a:r>
              <a:rPr lang="en-US" dirty="0" smtClean="0"/>
              <a:t>The </a:t>
            </a:r>
            <a:r>
              <a:rPr lang="en-US" dirty="0"/>
              <a:t>user need not wait for the entire form to be submitted to know whether the data entered is valid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1632732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 for forms</a:t>
            </a:r>
          </a:p>
        </p:txBody>
      </p:sp>
      <p:sp>
        <p:nvSpPr>
          <p:cNvPr id="3" name="Content Placeholder 2"/>
          <p:cNvSpPr>
            <a:spLocks noGrp="1"/>
          </p:cNvSpPr>
          <p:nvPr>
            <p:ph idx="1"/>
          </p:nvPr>
        </p:nvSpPr>
        <p:spPr/>
        <p:txBody>
          <a:bodyPr/>
          <a:lstStyle/>
          <a:p>
            <a:r>
              <a:rPr lang="en-US" dirty="0" smtClean="0"/>
              <a:t>Angular </a:t>
            </a:r>
            <a:r>
              <a:rPr lang="en-US" dirty="0"/>
              <a:t>has various </a:t>
            </a:r>
            <a:r>
              <a:rPr lang="en-US" dirty="0">
                <a:solidFill>
                  <a:srgbClr val="FF0000"/>
                </a:solidFill>
              </a:rPr>
              <a:t>tools</a:t>
            </a:r>
            <a:r>
              <a:rPr lang="en-US" dirty="0"/>
              <a:t> to achieve the preceding scenarios to implement </a:t>
            </a:r>
            <a:r>
              <a:rPr lang="en-US" dirty="0">
                <a:solidFill>
                  <a:srgbClr val="FF0000"/>
                </a:solidFill>
              </a:rPr>
              <a:t>forms</a:t>
            </a:r>
            <a:r>
              <a:rPr lang="en-US" dirty="0"/>
              <a:t> in our </a:t>
            </a:r>
            <a:r>
              <a:rPr lang="en-US" dirty="0" smtClean="0">
                <a:solidFill>
                  <a:srgbClr val="FF0000"/>
                </a:solidFill>
              </a:rPr>
              <a:t>application</a:t>
            </a:r>
            <a:r>
              <a:rPr lang="en-US" dirty="0" smtClean="0"/>
              <a:t>.</a:t>
            </a:r>
          </a:p>
          <a:p>
            <a:pPr lvl="1"/>
            <a:r>
              <a:rPr lang="en-US" dirty="0" smtClean="0"/>
              <a:t>The </a:t>
            </a:r>
            <a:r>
              <a:rPr lang="en-US" dirty="0"/>
              <a:t>following are such tools and their respective </a:t>
            </a:r>
            <a:r>
              <a:rPr lang="en-US" dirty="0" smtClean="0"/>
              <a:t>purposes:</a:t>
            </a:r>
          </a:p>
          <a:p>
            <a:pPr lvl="2"/>
            <a:r>
              <a:rPr lang="en-US" dirty="0" smtClean="0">
                <a:solidFill>
                  <a:srgbClr val="0070C0"/>
                </a:solidFill>
              </a:rPr>
              <a:t>Controls</a:t>
            </a:r>
            <a:r>
              <a:rPr lang="en-US" dirty="0">
                <a:solidFill>
                  <a:srgbClr val="0070C0"/>
                </a:solidFill>
              </a:rPr>
              <a:t>:</a:t>
            </a:r>
            <a:r>
              <a:rPr lang="en-US" dirty="0"/>
              <a:t> These provide objects by encapsulating the </a:t>
            </a:r>
            <a:r>
              <a:rPr lang="en-US" dirty="0">
                <a:solidFill>
                  <a:srgbClr val="FF0000"/>
                </a:solidFill>
              </a:rPr>
              <a:t>inputs</a:t>
            </a:r>
            <a:r>
              <a:rPr lang="en-US" dirty="0"/>
              <a:t> of </a:t>
            </a:r>
            <a:r>
              <a:rPr lang="en-US" dirty="0" smtClean="0"/>
              <a:t>forms</a:t>
            </a:r>
          </a:p>
          <a:p>
            <a:pPr lvl="2"/>
            <a:r>
              <a:rPr lang="en-US" dirty="0" smtClean="0">
                <a:solidFill>
                  <a:srgbClr val="0070C0"/>
                </a:solidFill>
              </a:rPr>
              <a:t>Validators</a:t>
            </a:r>
            <a:r>
              <a:rPr lang="en-US" dirty="0">
                <a:solidFill>
                  <a:srgbClr val="0070C0"/>
                </a:solidFill>
              </a:rPr>
              <a:t>:</a:t>
            </a:r>
            <a:r>
              <a:rPr lang="en-US" dirty="0"/>
              <a:t> These help in </a:t>
            </a:r>
            <a:r>
              <a:rPr lang="en-US" dirty="0">
                <a:solidFill>
                  <a:srgbClr val="FF0000"/>
                </a:solidFill>
              </a:rPr>
              <a:t>validating</a:t>
            </a:r>
            <a:r>
              <a:rPr lang="en-US" dirty="0"/>
              <a:t> the input </a:t>
            </a:r>
            <a:r>
              <a:rPr lang="en-US" dirty="0">
                <a:solidFill>
                  <a:srgbClr val="FF0000"/>
                </a:solidFill>
              </a:rPr>
              <a:t>data</a:t>
            </a:r>
            <a:r>
              <a:rPr lang="en-US" dirty="0"/>
              <a:t> from </a:t>
            </a:r>
            <a:r>
              <a:rPr lang="en-US" dirty="0" smtClean="0"/>
              <a:t>forms</a:t>
            </a:r>
          </a:p>
          <a:p>
            <a:pPr lvl="2"/>
            <a:r>
              <a:rPr lang="en-US" dirty="0" smtClean="0">
                <a:solidFill>
                  <a:srgbClr val="0070C0"/>
                </a:solidFill>
              </a:rPr>
              <a:t>Observers</a:t>
            </a:r>
            <a:r>
              <a:rPr lang="en-US" dirty="0">
                <a:solidFill>
                  <a:srgbClr val="0070C0"/>
                </a:solidFill>
              </a:rPr>
              <a:t>: </a:t>
            </a:r>
            <a:r>
              <a:rPr lang="en-US" dirty="0"/>
              <a:t>These help keep </a:t>
            </a:r>
            <a:r>
              <a:rPr lang="en-US" dirty="0">
                <a:solidFill>
                  <a:srgbClr val="FF0000"/>
                </a:solidFill>
              </a:rPr>
              <a:t>track of changes</a:t>
            </a:r>
            <a:r>
              <a:rPr lang="en-US" dirty="0"/>
              <a:t> in forms and informs the user of any </a:t>
            </a:r>
            <a:r>
              <a:rPr lang="en-US" dirty="0">
                <a:solidFill>
                  <a:srgbClr val="FF0000"/>
                </a:solidFill>
              </a:rPr>
              <a:t>validation </a:t>
            </a:r>
            <a:r>
              <a:rPr lang="en-US" dirty="0" smtClean="0">
                <a:solidFill>
                  <a:srgbClr val="FF0000"/>
                </a:solidFill>
              </a:rPr>
              <a:t>errors</a:t>
            </a:r>
            <a:endParaRPr lang="en-US" dirty="0">
              <a:solidFill>
                <a:srgbClr val="FF0000"/>
              </a:solidFill>
            </a:endParaRPr>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36593307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Angular forms</a:t>
            </a:r>
          </a:p>
        </p:txBody>
      </p:sp>
      <p:sp>
        <p:nvSpPr>
          <p:cNvPr id="3" name="Content Placeholder 2"/>
          <p:cNvSpPr>
            <a:spLocks noGrp="1"/>
          </p:cNvSpPr>
          <p:nvPr>
            <p:ph idx="1"/>
          </p:nvPr>
        </p:nvSpPr>
        <p:spPr/>
        <p:txBody>
          <a:bodyPr/>
          <a:lstStyle/>
          <a:p>
            <a:r>
              <a:rPr lang="en-US" dirty="0" smtClean="0"/>
              <a:t>Angular </a:t>
            </a:r>
            <a:r>
              <a:rPr lang="en-US" dirty="0"/>
              <a:t>provides two approaches for handling </a:t>
            </a:r>
            <a:r>
              <a:rPr lang="en-US" dirty="0" smtClean="0"/>
              <a:t>forms:</a:t>
            </a:r>
          </a:p>
          <a:p>
            <a:pPr lvl="1"/>
            <a:r>
              <a:rPr lang="en-US" dirty="0" smtClean="0"/>
              <a:t>template-driven forms</a:t>
            </a:r>
          </a:p>
          <a:p>
            <a:pPr lvl="1"/>
            <a:r>
              <a:rPr lang="en-US" dirty="0" smtClean="0"/>
              <a:t>Model-driven forms</a:t>
            </a:r>
            <a:endParaRPr lang="en-US" dirty="0"/>
          </a:p>
        </p:txBody>
      </p:sp>
      <p:sp>
        <p:nvSpPr>
          <p:cNvPr id="4" name="Date Placeholder 3"/>
          <p:cNvSpPr>
            <a:spLocks noGrp="1"/>
          </p:cNvSpPr>
          <p:nvPr>
            <p:ph type="dt" sz="half" idx="2"/>
          </p:nvPr>
        </p:nvSpPr>
        <p:spPr/>
        <p:txBody>
          <a:bodyPr/>
          <a:lstStyle/>
          <a:p>
            <a:r>
              <a:rPr lang="en-US" smtClean="0"/>
              <a:t>01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471436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10092</Words>
  <Application>Microsoft Office PowerPoint</Application>
  <PresentationFormat>Widescreen</PresentationFormat>
  <Paragraphs>1110</Paragraphs>
  <Slides>135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135</vt:i4>
      </vt:variant>
    </vt:vector>
  </HeadingPairs>
  <TitlesOfParts>
    <vt:vector size="14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Introducing Angular</vt:lpstr>
      <vt:lpstr>Introducing Angular          |</vt:lpstr>
      <vt:lpstr>The Birth of AngularJS</vt:lpstr>
      <vt:lpstr>Why AngularJS?</vt:lpstr>
      <vt:lpstr>Why AngularJS?           |</vt:lpstr>
      <vt:lpstr>Angular 2</vt:lpstr>
      <vt:lpstr>Angular 2             |</vt:lpstr>
      <vt:lpstr>The benefits of Angular 2</vt:lpstr>
      <vt:lpstr>The benefits of Angular 2         |</vt:lpstr>
      <vt:lpstr>The development process in Angular 2</vt:lpstr>
      <vt:lpstr>What is ECMAScript 6?</vt:lpstr>
      <vt:lpstr>What is a Transpiler?</vt:lpstr>
      <vt:lpstr>What is TypeScript?</vt:lpstr>
      <vt:lpstr>The development process in JavaScript</vt:lpstr>
      <vt:lpstr>Figure 1-1</vt:lpstr>
      <vt:lpstr>Development with build-time transpiler</vt:lpstr>
      <vt:lpstr>Figure 1-2</vt:lpstr>
      <vt:lpstr>Development with Runtime Transpiler</vt:lpstr>
      <vt:lpstr>Figure 1-3</vt:lpstr>
      <vt:lpstr>Transpiler Options</vt:lpstr>
      <vt:lpstr>What happened to Angular 3?</vt:lpstr>
      <vt:lpstr>What happened to Angular 3?       |</vt:lpstr>
      <vt:lpstr>What’s new in Angular?</vt:lpstr>
      <vt:lpstr>Why Angular for .NET developers?</vt:lpstr>
      <vt:lpstr>Why Angular for .NET developers?      |</vt:lpstr>
      <vt:lpstr>Why Angular for .NET developers?     ||</vt:lpstr>
      <vt:lpstr>Building a Hello World app with Angular</vt:lpstr>
      <vt:lpstr>Setting up Dev Env for Angular</vt:lpstr>
      <vt:lpstr>Installing Visual Studio Code</vt:lpstr>
      <vt:lpstr>Installing Visual Studio Code        |</vt:lpstr>
      <vt:lpstr>Figure 1-4</vt:lpstr>
      <vt:lpstr>Installing Node.js</vt:lpstr>
      <vt:lpstr>Installing Node.js           |</vt:lpstr>
      <vt:lpstr>Figure 1-5</vt:lpstr>
      <vt:lpstr>Creating an Angular Application</vt:lpstr>
      <vt:lpstr>Creating an Angular Application       |</vt:lpstr>
      <vt:lpstr>Creating an Angular Application      ||</vt:lpstr>
      <vt:lpstr>Fig 1-7</vt:lpstr>
      <vt:lpstr>Fig 1-8</vt:lpstr>
      <vt:lpstr>Fig 1-9 || 1-10</vt:lpstr>
      <vt:lpstr>index.html</vt:lpstr>
      <vt:lpstr>Fig 1-11</vt:lpstr>
      <vt:lpstr>The Architecture of Angular</vt:lpstr>
      <vt:lpstr>Angular Blocks: Objective</vt:lpstr>
      <vt:lpstr>Angular Blocks: Objective         |</vt:lpstr>
      <vt:lpstr>PowerPoint Presentation</vt:lpstr>
      <vt:lpstr>Intro</vt:lpstr>
      <vt:lpstr>Modules (NgModules)</vt:lpstr>
      <vt:lpstr>Modules (NgModules)          |</vt:lpstr>
      <vt:lpstr>AppModule Class</vt:lpstr>
      <vt:lpstr>AppModule Class           |</vt:lpstr>
      <vt:lpstr>Figure 2-1</vt:lpstr>
      <vt:lpstr>AppComponent Class</vt:lpstr>
      <vt:lpstr>Figure 2-2</vt:lpstr>
      <vt:lpstr>AppComponent Class Access</vt:lpstr>
      <vt:lpstr>Components</vt:lpstr>
      <vt:lpstr>Annotations</vt:lpstr>
      <vt:lpstr>Figure 2-3 || 2-4</vt:lpstr>
      <vt:lpstr>Scope</vt:lpstr>
      <vt:lpstr>Figure 2-5</vt:lpstr>
      <vt:lpstr>The life cycle of a component</vt:lpstr>
      <vt:lpstr>The life cycle of a component         |</vt:lpstr>
      <vt:lpstr>Decorators and metadata</vt:lpstr>
      <vt:lpstr>Metadata</vt:lpstr>
      <vt:lpstr>Templates</vt:lpstr>
      <vt:lpstr>Inline templates</vt:lpstr>
      <vt:lpstr>Isolated templates</vt:lpstr>
      <vt:lpstr>The local template variable</vt:lpstr>
      <vt:lpstr>Binding</vt:lpstr>
      <vt:lpstr>Figure 2-6</vt:lpstr>
      <vt:lpstr>One-way binding</vt:lpstr>
      <vt:lpstr>Interpolation binding</vt:lpstr>
      <vt:lpstr>Property binding</vt:lpstr>
      <vt:lpstr>Event binding</vt:lpstr>
      <vt:lpstr>Two-way binding</vt:lpstr>
      <vt:lpstr>Figure 2-7</vt:lpstr>
      <vt:lpstr>Directives</vt:lpstr>
      <vt:lpstr>Structural directives</vt:lpstr>
      <vt:lpstr>Attribute directives</vt:lpstr>
      <vt:lpstr>Dependency Injection</vt:lpstr>
      <vt:lpstr>Why dependency injection?</vt:lpstr>
      <vt:lpstr>Figure 2-8</vt:lpstr>
      <vt:lpstr>Decoupling</vt:lpstr>
      <vt:lpstr>Decoupling            |</vt:lpstr>
      <vt:lpstr>The role of injectors</vt:lpstr>
      <vt:lpstr>Handling dependency injection in Angular</vt:lpstr>
      <vt:lpstr>Handling dependency injection in Angular    |</vt:lpstr>
      <vt:lpstr>Figure 2-9 || 2-10</vt:lpstr>
      <vt:lpstr>PowerPoint Presentation</vt:lpstr>
      <vt:lpstr>Intro</vt:lpstr>
      <vt:lpstr>Forms</vt:lpstr>
      <vt:lpstr>Server-side validation</vt:lpstr>
      <vt:lpstr>Client-side validation</vt:lpstr>
      <vt:lpstr>Tools for forms</vt:lpstr>
      <vt:lpstr>Types of Angular forms</vt:lpstr>
      <vt:lpstr>Template driven forms</vt:lpstr>
      <vt:lpstr>Template driven forms         |</vt:lpstr>
      <vt:lpstr>Code 3-1 ||  3-2</vt:lpstr>
      <vt:lpstr>Code 3-3</vt:lpstr>
      <vt:lpstr>Code 3-4</vt:lpstr>
      <vt:lpstr>Model-driven forms</vt:lpstr>
      <vt:lpstr>Pipes</vt:lpstr>
      <vt:lpstr>Common pipes</vt:lpstr>
      <vt:lpstr>Pipe with parameters</vt:lpstr>
      <vt:lpstr>Chaining pipes</vt:lpstr>
      <vt:lpstr>AppComponent</vt:lpstr>
      <vt:lpstr>Code 3A-1</vt:lpstr>
      <vt:lpstr>Routers</vt:lpstr>
      <vt:lpstr>The core concept of Component Routers</vt:lpstr>
      <vt:lpstr>Setting up a Component Router</vt:lpstr>
      <vt:lpstr>Setting up a Component Router       |</vt:lpstr>
      <vt:lpstr>Configuring routes</vt:lpstr>
      <vt:lpstr>PowerPoint Presentation</vt:lpstr>
      <vt:lpstr>Services</vt:lpstr>
      <vt:lpstr>Observables</vt:lpstr>
      <vt:lpstr>PowerPoint Presentation</vt:lpstr>
      <vt:lpstr>Intro</vt:lpstr>
      <vt:lpstr>What is TypeScript?</vt:lpstr>
      <vt:lpstr>Basic Types</vt:lpstr>
      <vt:lpstr>Interfaces</vt:lpstr>
      <vt:lpstr>Classes</vt:lpstr>
      <vt:lpstr>Inheritance</vt:lpstr>
      <vt:lpstr>Modules</vt:lpstr>
      <vt:lpstr>Generics</vt:lpstr>
      <vt:lpstr>Decorators</vt:lpstr>
      <vt:lpstr>TypeScript and Angular</vt:lpstr>
      <vt:lpstr>PowerPoint Presentation</vt:lpstr>
      <vt:lpstr>Angular Development History</vt:lpstr>
      <vt:lpstr>Angular and AngularDart</vt:lpstr>
      <vt:lpstr>Angular and AngularDart         |</vt:lpstr>
      <vt:lpstr>Controllers in Angular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116</cp:revision>
  <dcterms:created xsi:type="dcterms:W3CDTF">2018-04-26T03:21:35Z</dcterms:created>
  <dcterms:modified xsi:type="dcterms:W3CDTF">2018-05-17T06:59:47Z</dcterms:modified>
</cp:coreProperties>
</file>