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319" r:id="rId2"/>
    <p:sldId id="320"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0" r:id="rId55"/>
    <p:sldId id="312" r:id="rId56"/>
    <p:sldId id="314" r:id="rId57"/>
    <p:sldId id="316" r:id="rId58"/>
    <p:sldId id="318" r:id="rId59"/>
    <p:sldId id="32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4DF749-93D2-4D2F-B63A-FA5A12A3FCD2}">
          <p14:sldIdLst>
            <p14:sldId id="319"/>
            <p14:sldId id="320"/>
          </p14:sldIdLst>
        </p14:section>
        <p14:section name="Untitled Section" id="{3C5F6451-6DBA-4D4C-AC40-DEA3CC433902}">
          <p14:sldIdLst>
            <p14:sldId id="258"/>
            <p14:sldId id="259"/>
            <p14:sldId id="260"/>
            <p14:sldId id="261"/>
            <p14:sldId id="262"/>
            <p14:sldId id="263"/>
            <p14:sldId id="264"/>
            <p14:sldId id="265"/>
          </p14:sldIdLst>
        </p14:section>
        <p14:section name="Untitled Section" id="{49A592E3-9F76-4B7F-945D-3E5C2EA725E2}">
          <p14:sldIdLst>
            <p14:sldId id="266"/>
            <p14:sldId id="267"/>
            <p14:sldId id="268"/>
            <p14:sldId id="269"/>
            <p14:sldId id="270"/>
            <p14:sldId id="271"/>
            <p14:sldId id="272"/>
            <p14:sldId id="273"/>
            <p14:sldId id="274"/>
            <p14:sldId id="275"/>
            <p14:sldId id="276"/>
            <p14:sldId id="277"/>
          </p14:sldIdLst>
        </p14:section>
        <p14:section name="Untitled Section" id="{CD2B38B0-CCAD-4B00-A821-EA0F4B476E0C}">
          <p14:sldIdLst>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10"/>
            <p14:sldId id="312"/>
            <p14:sldId id="314"/>
            <p14:sldId id="316"/>
          </p14:sldIdLst>
        </p14:section>
        <p14:section name="Untitled Section" id="{5904E7AC-CD78-40C4-A146-3A4253ADB96D}">
          <p14:sldIdLst>
            <p14:sldId id="318"/>
            <p14:sldId id="321"/>
          </p14:sldIdLst>
        </p14:section>
        <p14:section name="Untitled Section" id="{ED421833-FE78-4199-AD1D-158443FF1A3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5" autoAdjust="0"/>
    <p:restoredTop sz="94660"/>
  </p:normalViewPr>
  <p:slideViewPr>
    <p:cSldViewPr snapToGrid="0">
      <p:cViewPr varScale="1">
        <p:scale>
          <a:sx n="110" d="100"/>
          <a:sy n="110" d="100"/>
        </p:scale>
        <p:origin x="384"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5/1/2018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151973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5E195-C89C-4871-8AE9-903FDB8B6D9D}" type="datetimeFigureOut">
              <a:rPr lang="en-US" smtClean="0"/>
              <a:t>5/1/2018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98022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5/1/2018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 id="2147483674"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59.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icrosoft/" TargetMode="Externa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scm.com/downloads"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Angular 4 </a:t>
            </a:r>
            <a:r>
              <a:rPr lang="en-US" dirty="0" smtClean="0"/>
              <a:t>- ASP.NET </a:t>
            </a:r>
            <a:r>
              <a:rPr lang="en-US" dirty="0"/>
              <a:t>Core</a:t>
            </a:r>
            <a:endParaRPr lang="en-US" dirty="0"/>
          </a:p>
        </p:txBody>
      </p:sp>
      <p:sp>
        <p:nvSpPr>
          <p:cNvPr id="3" name="Date Placeholder 2"/>
          <p:cNvSpPr>
            <a:spLocks noGrp="1"/>
          </p:cNvSpPr>
          <p:nvPr>
            <p:ph type="dt" sz="half" idx="2"/>
          </p:nvPr>
        </p:nvSpPr>
        <p:spPr/>
        <p:txBody>
          <a:bodyPr/>
          <a:lstStyle/>
          <a:p>
            <a:fld id="{67994AD2-711B-412D-8C92-CF1BBB2DA9C7}" type="datetime1">
              <a:rPr lang="en-US" smtClean="0"/>
              <a:t>5/1/2018</a:t>
            </a:fld>
            <a:endParaRPr lang="en-US" dirty="0"/>
          </a:p>
        </p:txBody>
      </p:sp>
      <p:sp>
        <p:nvSpPr>
          <p:cNvPr id="4" name="Footer Placeholder 3"/>
          <p:cNvSpPr>
            <a:spLocks noGrp="1"/>
          </p:cNvSpPr>
          <p:nvPr>
            <p:ph type="ftr" sz="quarter" idx="3"/>
          </p:nvPr>
        </p:nvSpPr>
        <p:spPr/>
        <p:txBody>
          <a:body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95385485"/>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01-Apr-18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174248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Where Can You Get the Example </a:t>
            </a:r>
            <a:r>
              <a:rPr lang="en-US">
                <a:solidFill>
                  <a:schemeClr val="bg1"/>
                </a:solidFill>
              </a:rPr>
              <a:t>Code</a:t>
            </a:r>
            <a:r>
              <a:rPr lang="en-US"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63172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11071257" cy="783541"/>
          </a:xfrm>
        </p:spPr>
        <p:txBody>
          <a:bodyPr>
            <a:normAutofit fontScale="90000"/>
          </a:bodyPr>
          <a:lstStyle/>
          <a:p>
            <a:pPr algn="l"/>
            <a:r>
              <a:rPr lang="en-US" sz="5800" dirty="0" smtClean="0"/>
              <a:t>Getting Ready</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2</a:t>
            </a:r>
            <a:endParaRPr lang="en-US" dirty="0"/>
          </a:p>
        </p:txBody>
      </p:sp>
      <p:pic>
        <p:nvPicPr>
          <p:cNvPr id="5" name="Picture 4"/>
          <p:cNvPicPr>
            <a:picLocks noChangeAspect="1"/>
          </p:cNvPicPr>
          <p:nvPr/>
        </p:nvPicPr>
        <p:blipFill>
          <a:blip r:embed="rId2"/>
          <a:stretch>
            <a:fillRect/>
          </a:stretch>
        </p:blipFill>
        <p:spPr>
          <a:xfrm>
            <a:off x="9431803" y="5453543"/>
            <a:ext cx="2371725" cy="1219200"/>
          </a:xfrm>
          <a:prstGeom prst="rect">
            <a:avLst/>
          </a:prstGeom>
          <a:ln>
            <a:solidFill>
              <a:schemeClr val="accent1"/>
            </a:solidFill>
          </a:ln>
        </p:spPr>
      </p:pic>
    </p:spTree>
    <p:extLst>
      <p:ext uri="{BB962C8B-B14F-4D97-AF65-F5344CB8AC3E}">
        <p14:creationId xmlns:p14="http://schemas.microsoft.com/office/powerpoint/2010/main" val="2613095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In this chapter, I explain how to set up the tools and packages required for Angular and ASP.NET Core MVC </a:t>
            </a:r>
            <a:r>
              <a:rPr lang="en-US" sz="2000" dirty="0" smtClean="0"/>
              <a:t>development.</a:t>
            </a:r>
          </a:p>
          <a:p>
            <a:pPr marL="461963">
              <a:buFont typeface="Wingdings" panose="05000000000000000000" pitchFamily="2" charset="2"/>
              <a:buChar char="§"/>
            </a:pPr>
            <a:r>
              <a:rPr lang="en-US" sz="2000" dirty="0" smtClean="0"/>
              <a:t>There </a:t>
            </a:r>
            <a:r>
              <a:rPr lang="en-US" sz="2000" dirty="0"/>
              <a:t>are instructions for Windows, Linux, and macOS, which are the three operating systems that can be used for .NET Core </a:t>
            </a:r>
            <a:r>
              <a:rPr lang="en-US" sz="2000" dirty="0" smtClean="0"/>
              <a:t>projects.</a:t>
            </a:r>
          </a:p>
          <a:p>
            <a:pPr marL="461963">
              <a:buFont typeface="Wingdings" panose="05000000000000000000" pitchFamily="2" charset="2"/>
              <a:buChar char="§"/>
            </a:pPr>
            <a:r>
              <a:rPr lang="en-US" sz="2000" dirty="0" smtClean="0"/>
              <a:t>For </a:t>
            </a:r>
            <a:r>
              <a:rPr lang="en-US" sz="2000" dirty="0"/>
              <a:t>quick reference, </a:t>
            </a:r>
            <a:r>
              <a:rPr lang="en-US" sz="2000" dirty="0">
                <a:solidFill>
                  <a:srgbClr val="FF0000"/>
                </a:solidFill>
              </a:rPr>
              <a:t>Table 2-1</a:t>
            </a:r>
            <a:r>
              <a:rPr lang="en-US" sz="2000" dirty="0"/>
              <a:t> lists the packages and explains their </a:t>
            </a:r>
            <a:r>
              <a:rPr lang="en-US" sz="2000" dirty="0" smtClean="0"/>
              <a:t>purpose.</a:t>
            </a:r>
          </a:p>
          <a:p>
            <a:pPr marL="461963">
              <a:buFont typeface="Wingdings" panose="05000000000000000000" pitchFamily="2" charset="2"/>
              <a:buChar char="§"/>
            </a:pPr>
            <a:r>
              <a:rPr lang="en-US" sz="2000" dirty="0" smtClean="0"/>
              <a:t>Follow </a:t>
            </a:r>
            <a:r>
              <a:rPr lang="en-US" sz="2000" dirty="0"/>
              <a:t>the instructions for your preferred operating system to install the tools that are required for the rest of this book</a:t>
            </a:r>
            <a:r>
              <a:rPr lang="en-US" sz="2000" dirty="0" smtClean="0"/>
              <a:t>.</a:t>
            </a:r>
            <a:endParaRPr lang="en-US" sz="2000" dirty="0"/>
          </a:p>
        </p:txBody>
      </p:sp>
    </p:spTree>
    <p:extLst>
      <p:ext uri="{BB962C8B-B14F-4D97-AF65-F5344CB8AC3E}">
        <p14:creationId xmlns:p14="http://schemas.microsoft.com/office/powerpoint/2010/main" val="3416332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Table 2-1</a:t>
            </a:r>
            <a:endParaRPr lang="en-US" dirty="0"/>
          </a:p>
        </p:txBody>
      </p:sp>
      <p:pic>
        <p:nvPicPr>
          <p:cNvPr id="3" name="Picture 2"/>
          <p:cNvPicPr>
            <a:picLocks noChangeAspect="1"/>
          </p:cNvPicPr>
          <p:nvPr/>
        </p:nvPicPr>
        <p:blipFill>
          <a:blip r:embed="rId2"/>
          <a:stretch>
            <a:fillRect/>
          </a:stretch>
        </p:blipFill>
        <p:spPr>
          <a:xfrm>
            <a:off x="94891" y="1265821"/>
            <a:ext cx="9454830" cy="5270163"/>
          </a:xfrm>
          <a:prstGeom prst="rect">
            <a:avLst/>
          </a:prstGeom>
          <a:ln>
            <a:solidFill>
              <a:schemeClr val="accent1"/>
            </a:solidFill>
          </a:ln>
        </p:spPr>
      </p:pic>
    </p:spTree>
    <p:extLst>
      <p:ext uri="{BB962C8B-B14F-4D97-AF65-F5344CB8AC3E}">
        <p14:creationId xmlns:p14="http://schemas.microsoft.com/office/powerpoint/2010/main" val="93020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Getting Ready on Windows</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The following sections describe the setup required for </a:t>
            </a:r>
            <a:r>
              <a:rPr lang="en-US" sz="2000" dirty="0" smtClean="0"/>
              <a:t>Windows.</a:t>
            </a:r>
          </a:p>
          <a:p>
            <a:pPr marL="461963">
              <a:buFont typeface="Wingdings" panose="05000000000000000000" pitchFamily="2" charset="2"/>
              <a:buChar char="§"/>
            </a:pPr>
            <a:r>
              <a:rPr lang="en-US" sz="2000" dirty="0" smtClean="0"/>
              <a:t>All </a:t>
            </a:r>
            <a:r>
              <a:rPr lang="en-US" sz="2000" dirty="0"/>
              <a:t>the tools used are available for free, although some are offered in commercial versions with additional features (but these are not needed for the examples in this book</a:t>
            </a:r>
            <a:r>
              <a:rPr lang="en-US" sz="2000" dirty="0" smtClean="0"/>
              <a:t>).</a:t>
            </a:r>
          </a:p>
          <a:p>
            <a:pPr marL="461963">
              <a:buFont typeface="Wingdings" panose="05000000000000000000" pitchFamily="2" charset="2"/>
              <a:buChar char="§"/>
            </a:pPr>
            <a:r>
              <a:rPr lang="en-US" sz="2000" dirty="0" smtClean="0"/>
              <a:t>If </a:t>
            </a:r>
            <a:r>
              <a:rPr lang="en-US" sz="2000" dirty="0"/>
              <a:t>you are using Windows, you can use Visual Studio, which is the traditional IDE for .NET projects, or Visual Studio Code, which offers a lighter-weight alternative</a:t>
            </a:r>
            <a:r>
              <a:rPr lang="en-US" sz="2000" dirty="0" smtClean="0"/>
              <a:t>.</a:t>
            </a:r>
            <a:endParaRPr lang="en-US" sz="2000" dirty="0"/>
          </a:p>
        </p:txBody>
      </p:sp>
    </p:spTree>
    <p:extLst>
      <p:ext uri="{BB962C8B-B14F-4D97-AF65-F5344CB8AC3E}">
        <p14:creationId xmlns:p14="http://schemas.microsoft.com/office/powerpoint/2010/main" val="402651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nl-NL" dirty="0"/>
              <a:t>Installing </a:t>
            </a:r>
            <a:r>
              <a:rPr lang="nl-NL" dirty="0" smtClean="0"/>
              <a:t>.NET Core</a:t>
            </a:r>
            <a:endParaRPr lang="en-US" dirty="0"/>
          </a:p>
        </p:txBody>
      </p:sp>
      <p:sp>
        <p:nvSpPr>
          <p:cNvPr id="4" name="Content Placeholder 3"/>
          <p:cNvSpPr>
            <a:spLocks noGrp="1"/>
          </p:cNvSpPr>
          <p:nvPr>
            <p:ph sz="half" idx="1"/>
          </p:nvPr>
        </p:nvSpPr>
        <p:spPr>
          <a:xfrm>
            <a:off x="94892" y="1278466"/>
            <a:ext cx="11938958" cy="5494867"/>
          </a:xfrm>
        </p:spPr>
        <p:txBody>
          <a:bodyPr>
            <a:normAutofit fontScale="92500" lnSpcReduction="10000"/>
          </a:bodyPr>
          <a:lstStyle/>
          <a:p>
            <a:pPr>
              <a:buFont typeface="Wingdings" panose="05000000000000000000" pitchFamily="2" charset="2"/>
              <a:buChar char="v"/>
            </a:pPr>
            <a:r>
              <a:rPr lang="en-US" sz="2000" dirty="0"/>
              <a:t>The </a:t>
            </a:r>
            <a:r>
              <a:rPr lang="en-US" sz="2000" dirty="0">
                <a:solidFill>
                  <a:srgbClr val="FF0000"/>
                </a:solidFill>
              </a:rPr>
              <a:t>.NET Core Software Development Kit (SDK)</a:t>
            </a:r>
            <a:r>
              <a:rPr lang="en-US" sz="2000" dirty="0"/>
              <a:t> includes the runtime and development tools needed to start the development project and perform database </a:t>
            </a:r>
            <a:r>
              <a:rPr lang="en-US" sz="2000" dirty="0" smtClean="0"/>
              <a:t>operations.</a:t>
            </a:r>
          </a:p>
          <a:p>
            <a:pPr marL="461963">
              <a:buFont typeface="Wingdings" panose="05000000000000000000" pitchFamily="2" charset="2"/>
              <a:buChar char="§"/>
            </a:pPr>
            <a:r>
              <a:rPr lang="en-US" sz="2000" dirty="0" smtClean="0"/>
              <a:t>To </a:t>
            </a:r>
            <a:r>
              <a:rPr lang="en-US" sz="2000" dirty="0"/>
              <a:t>install the .NET Core SDK on Windows, download the installer from </a:t>
            </a:r>
            <a:r>
              <a:rPr lang="en-US" sz="2000" dirty="0" smtClean="0"/>
              <a:t> </a:t>
            </a:r>
            <a:r>
              <a:rPr lang="en-US" sz="2000" dirty="0" smtClean="0">
                <a:hlinkClick r:id="rId2"/>
              </a:rPr>
              <a:t>https</a:t>
            </a:r>
            <a:r>
              <a:rPr lang="en-US" sz="2000" dirty="0">
                <a:hlinkClick r:id="rId2"/>
              </a:rPr>
              <a:t>://</a:t>
            </a:r>
            <a:r>
              <a:rPr lang="en-US" sz="2000" dirty="0" smtClean="0">
                <a:hlinkClick r:id="rId2"/>
              </a:rPr>
              <a:t>www.microsoft</a:t>
            </a:r>
            <a:r>
              <a:rPr lang="en-US" sz="2000" dirty="0" smtClean="0"/>
              <a:t>.com/net/download/core and </a:t>
            </a:r>
            <a:r>
              <a:rPr lang="en-US" sz="2000" dirty="0"/>
              <a:t>select the 64-bit installer for the .NET Core SDK. </a:t>
            </a:r>
            <a:endParaRPr lang="en-US" sz="2000" dirty="0" smtClean="0"/>
          </a:p>
          <a:p>
            <a:pPr marL="461963">
              <a:buFont typeface="Wingdings" panose="05000000000000000000" pitchFamily="2" charset="2"/>
              <a:buChar char="§"/>
            </a:pPr>
            <a:r>
              <a:rPr lang="en-US" sz="2000" dirty="0" smtClean="0"/>
              <a:t>Once </a:t>
            </a:r>
            <a:r>
              <a:rPr lang="en-US" sz="2000" dirty="0"/>
              <a:t>the install process is complete, open a new </a:t>
            </a:r>
            <a:r>
              <a:rPr lang="en-US" sz="2000" dirty="0">
                <a:solidFill>
                  <a:srgbClr val="FF0000"/>
                </a:solidFill>
              </a:rPr>
              <a:t>PowerShell command prompt</a:t>
            </a:r>
            <a:r>
              <a:rPr lang="en-US" sz="2000" dirty="0"/>
              <a:t> and run the command shown in </a:t>
            </a:r>
            <a:r>
              <a:rPr lang="en-US" sz="2000" dirty="0">
                <a:solidFill>
                  <a:srgbClr val="FF0000"/>
                </a:solidFill>
              </a:rPr>
              <a:t>Listing 2-1</a:t>
            </a:r>
            <a:r>
              <a:rPr lang="en-US" sz="2000" dirty="0"/>
              <a:t> to check that .NET Core is working</a:t>
            </a:r>
            <a:r>
              <a:rPr lang="en-US" sz="2000" dirty="0" smtClean="0"/>
              <a:t>.</a:t>
            </a:r>
          </a:p>
          <a:p>
            <a:pPr marL="461963">
              <a:buFont typeface="Wingdings" panose="05000000000000000000" pitchFamily="2" charset="2"/>
              <a:buChar char="§"/>
            </a:pPr>
            <a:endParaRPr lang="en-US" sz="2000" dirty="0" smtClean="0"/>
          </a:p>
          <a:p>
            <a:pPr marL="461963">
              <a:buFont typeface="Wingdings" panose="05000000000000000000" pitchFamily="2" charset="2"/>
              <a:buChar char="§"/>
            </a:pPr>
            <a:endParaRPr lang="en-US" sz="2000" dirty="0"/>
          </a:p>
          <a:p>
            <a:pPr marL="461963">
              <a:buFont typeface="Wingdings" panose="05000000000000000000" pitchFamily="2" charset="2"/>
              <a:buChar char="§"/>
            </a:pPr>
            <a:endParaRPr lang="en-US" sz="2000" dirty="0" smtClean="0"/>
          </a:p>
          <a:p>
            <a:pPr marL="461963">
              <a:buFont typeface="Wingdings" panose="05000000000000000000" pitchFamily="2" charset="2"/>
              <a:buChar char="§"/>
            </a:pPr>
            <a:endParaRPr lang="en-US" sz="2000" dirty="0"/>
          </a:p>
          <a:p>
            <a:pPr marL="461963">
              <a:buFont typeface="Wingdings" panose="05000000000000000000" pitchFamily="2" charset="2"/>
              <a:buChar char="§"/>
            </a:pPr>
            <a:r>
              <a:rPr lang="en-US" sz="2000" dirty="0"/>
              <a:t>The output from this command will display the latest version of the .NET Core runtime that is installed</a:t>
            </a:r>
            <a:r>
              <a:rPr lang="en-US" sz="2000" dirty="0" smtClean="0"/>
              <a:t>.</a:t>
            </a:r>
          </a:p>
          <a:p>
            <a:pPr marL="461963">
              <a:buFont typeface="Wingdings" panose="05000000000000000000" pitchFamily="2" charset="2"/>
              <a:buChar char="§"/>
            </a:pPr>
            <a:r>
              <a:rPr lang="en-US" sz="2000" dirty="0"/>
              <a:t>The </a:t>
            </a:r>
            <a:r>
              <a:rPr lang="en-US" sz="2000" dirty="0">
                <a:solidFill>
                  <a:srgbClr val="FF0000"/>
                </a:solidFill>
              </a:rPr>
              <a:t>NPM package manager</a:t>
            </a:r>
            <a:r>
              <a:rPr lang="en-US" sz="2000" dirty="0"/>
              <a:t> is used to download and install Node </a:t>
            </a:r>
            <a:r>
              <a:rPr lang="en-US" sz="2000" dirty="0" smtClean="0"/>
              <a:t>packages.</a:t>
            </a:r>
          </a:p>
          <a:p>
            <a:pPr marL="461963">
              <a:buFont typeface="Wingdings" panose="05000000000000000000" pitchFamily="2" charset="2"/>
              <a:buChar char="§"/>
            </a:pPr>
            <a:r>
              <a:rPr lang="en-US" sz="2000" dirty="0" smtClean="0"/>
              <a:t>Adding </a:t>
            </a:r>
            <a:r>
              <a:rPr lang="en-US" sz="2000" dirty="0"/>
              <a:t>Node.js to the PATH ensures that you can use the Node.js runtime at the command prompt just by typing </a:t>
            </a:r>
            <a:r>
              <a:rPr lang="en-US" sz="2000" dirty="0" smtClean="0"/>
              <a:t>node.</a:t>
            </a:r>
          </a:p>
          <a:p>
            <a:pPr marL="461963">
              <a:buFont typeface="Wingdings" panose="05000000000000000000" pitchFamily="2" charset="2"/>
              <a:buChar char="§"/>
            </a:pPr>
            <a:r>
              <a:rPr lang="en-US" sz="2000" dirty="0" smtClean="0"/>
              <a:t>Once </a:t>
            </a:r>
            <a:r>
              <a:rPr lang="en-US" sz="2000" dirty="0"/>
              <a:t>you have completed the installation, open a new command prompt and run the command shown in </a:t>
            </a:r>
            <a:r>
              <a:rPr lang="en-US" sz="2000" dirty="0">
                <a:solidFill>
                  <a:srgbClr val="FF0000"/>
                </a:solidFill>
              </a:rPr>
              <a:t>Listing 2-2</a:t>
            </a:r>
            <a:r>
              <a:rPr lang="en-US" sz="2000" dirty="0" smtClean="0"/>
              <a:t>.</a:t>
            </a:r>
            <a:endParaRPr lang="en-US" sz="2000" dirty="0"/>
          </a:p>
        </p:txBody>
      </p:sp>
      <p:pic>
        <p:nvPicPr>
          <p:cNvPr id="3" name="Picture 2"/>
          <p:cNvPicPr>
            <a:picLocks noChangeAspect="1"/>
          </p:cNvPicPr>
          <p:nvPr/>
        </p:nvPicPr>
        <p:blipFill>
          <a:blip r:embed="rId3"/>
          <a:stretch>
            <a:fillRect/>
          </a:stretch>
        </p:blipFill>
        <p:spPr>
          <a:xfrm>
            <a:off x="1040235" y="3353313"/>
            <a:ext cx="3038300" cy="1183426"/>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5023878" y="3353313"/>
            <a:ext cx="6200775" cy="1183426"/>
          </a:xfrm>
          <a:prstGeom prst="rect">
            <a:avLst/>
          </a:prstGeom>
          <a:ln>
            <a:solidFill>
              <a:schemeClr val="accent1"/>
            </a:solidFill>
          </a:ln>
        </p:spPr>
      </p:pic>
    </p:spTree>
    <p:extLst>
      <p:ext uri="{BB962C8B-B14F-4D97-AF65-F5344CB8AC3E}">
        <p14:creationId xmlns:p14="http://schemas.microsoft.com/office/powerpoint/2010/main" val="162920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nl-NL" dirty="0"/>
              <a:t>Installing </a:t>
            </a:r>
            <a:r>
              <a:rPr lang="nl-NL" dirty="0" smtClean="0"/>
              <a:t>Node.js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Node.js is a runtime for </a:t>
            </a:r>
            <a:r>
              <a:rPr lang="en-US" sz="2000" dirty="0">
                <a:solidFill>
                  <a:srgbClr val="FF0000"/>
                </a:solidFill>
              </a:rPr>
              <a:t>server-side JavaScript applications</a:t>
            </a:r>
            <a:r>
              <a:rPr lang="en-US" sz="2000" dirty="0"/>
              <a:t> and has become a popular platform for development </a:t>
            </a:r>
            <a:r>
              <a:rPr lang="en-US" sz="2000" dirty="0" smtClean="0"/>
              <a:t>tools.</a:t>
            </a:r>
          </a:p>
          <a:p>
            <a:pPr marL="461963" indent="-234950">
              <a:buFont typeface="Wingdings" panose="05000000000000000000" pitchFamily="2" charset="2"/>
              <a:buChar char="§"/>
            </a:pPr>
            <a:r>
              <a:rPr lang="en-US" sz="2000" dirty="0" smtClean="0"/>
              <a:t>In </a:t>
            </a:r>
            <a:r>
              <a:rPr lang="en-US" sz="2000" dirty="0"/>
              <a:t>this book, Node.js is used by the </a:t>
            </a:r>
            <a:r>
              <a:rPr lang="en-US" sz="2000" dirty="0">
                <a:solidFill>
                  <a:srgbClr val="FF0000"/>
                </a:solidFill>
              </a:rPr>
              <a:t>Angular build tools</a:t>
            </a:r>
            <a:r>
              <a:rPr lang="en-US" sz="2000" dirty="0"/>
              <a:t> to compile and prepare the code that ASP.NET Core MVC will send to the </a:t>
            </a:r>
            <a:r>
              <a:rPr lang="en-US" sz="2000" dirty="0" smtClean="0"/>
              <a:t>browser.</a:t>
            </a:r>
          </a:p>
          <a:p>
            <a:pPr marL="461963" indent="-234950">
              <a:buFont typeface="Wingdings" panose="05000000000000000000" pitchFamily="2" charset="2"/>
              <a:buChar char="§"/>
            </a:pPr>
            <a:r>
              <a:rPr lang="en-US" sz="2000" dirty="0" smtClean="0"/>
              <a:t>It </a:t>
            </a:r>
            <a:r>
              <a:rPr lang="en-US" sz="2000" dirty="0"/>
              <a:t>is important that you download the same version of Node.js that I use throughout this </a:t>
            </a:r>
            <a:r>
              <a:rPr lang="en-US" sz="2000" dirty="0" smtClean="0"/>
              <a:t>book.</a:t>
            </a:r>
          </a:p>
          <a:p>
            <a:pPr marL="461963" indent="-234950">
              <a:buFont typeface="Wingdings" panose="05000000000000000000" pitchFamily="2" charset="2"/>
              <a:buChar char="§"/>
            </a:pPr>
            <a:r>
              <a:rPr lang="en-US" sz="2000" dirty="0" smtClean="0"/>
              <a:t>Although </a:t>
            </a:r>
            <a:r>
              <a:rPr lang="en-US" sz="2000" dirty="0"/>
              <a:t>Node.js is relatively stable, there are still breaking API changes from time to time, and they may stop the examples from </a:t>
            </a:r>
            <a:r>
              <a:rPr lang="en-US" sz="2000" dirty="0" smtClean="0"/>
              <a:t>working.</a:t>
            </a:r>
          </a:p>
          <a:p>
            <a:pPr marL="461963" indent="-234950">
              <a:buFont typeface="Wingdings" panose="05000000000000000000" pitchFamily="2" charset="2"/>
              <a:buChar char="§"/>
            </a:pPr>
            <a:r>
              <a:rPr lang="en-US" sz="2000" dirty="0" smtClean="0"/>
              <a:t>To </a:t>
            </a:r>
            <a:r>
              <a:rPr lang="en-US" sz="2000" dirty="0"/>
              <a:t>install Node.js, download and run the installer from https://nodejs.org/dist/ v6.10.3/node-v6.10.3-x64.msi. </a:t>
            </a:r>
            <a:endParaRPr lang="en-US" sz="2000" dirty="0" smtClean="0"/>
          </a:p>
          <a:p>
            <a:pPr marL="461963" indent="-234950">
              <a:buFont typeface="Wingdings" panose="05000000000000000000" pitchFamily="2" charset="2"/>
              <a:buChar char="§"/>
            </a:pPr>
            <a:r>
              <a:rPr lang="en-US" sz="2000" dirty="0" smtClean="0"/>
              <a:t>This </a:t>
            </a:r>
            <a:r>
              <a:rPr lang="en-US" sz="2000" dirty="0"/>
              <a:t>is the installer for version 6.10.3. You may prefer more recent releases for your projects, but you should stick with the 6.10.3 release for the rest of this </a:t>
            </a:r>
            <a:r>
              <a:rPr lang="en-US" sz="2000" dirty="0" smtClean="0"/>
              <a:t>book.</a:t>
            </a:r>
          </a:p>
          <a:p>
            <a:pPr marL="461963" indent="-234950">
              <a:buFont typeface="Wingdings" panose="05000000000000000000" pitchFamily="2" charset="2"/>
              <a:buChar char="§"/>
            </a:pPr>
            <a:r>
              <a:rPr lang="en-US" sz="2000" dirty="0" smtClean="0"/>
              <a:t>Run </a:t>
            </a:r>
            <a:r>
              <a:rPr lang="en-US" sz="2000" dirty="0"/>
              <a:t>the installer and ensure that the npm package manager and Add to PATH options are selected, as shown in </a:t>
            </a:r>
            <a:r>
              <a:rPr lang="en-US" sz="2000" dirty="0">
                <a:solidFill>
                  <a:srgbClr val="FF0000"/>
                </a:solidFill>
              </a:rPr>
              <a:t>Figure 2-1</a:t>
            </a:r>
            <a:r>
              <a:rPr lang="en-US" sz="2000" dirty="0" smtClean="0"/>
              <a:t>.</a:t>
            </a:r>
            <a:endParaRPr lang="en-US" sz="2000" dirty="0"/>
          </a:p>
        </p:txBody>
      </p:sp>
    </p:spTree>
    <p:extLst>
      <p:ext uri="{BB962C8B-B14F-4D97-AF65-F5344CB8AC3E}">
        <p14:creationId xmlns:p14="http://schemas.microsoft.com/office/powerpoint/2010/main" val="18548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2-1</a:t>
            </a:r>
            <a:endParaRPr lang="en-US" dirty="0"/>
          </a:p>
        </p:txBody>
      </p:sp>
      <p:pic>
        <p:nvPicPr>
          <p:cNvPr id="4" name="Picture 3"/>
          <p:cNvPicPr>
            <a:picLocks noChangeAspect="1"/>
          </p:cNvPicPr>
          <p:nvPr/>
        </p:nvPicPr>
        <p:blipFill>
          <a:blip r:embed="rId2"/>
          <a:stretch>
            <a:fillRect/>
          </a:stretch>
        </p:blipFill>
        <p:spPr>
          <a:xfrm>
            <a:off x="111095" y="1275128"/>
            <a:ext cx="5887033" cy="5056811"/>
          </a:xfrm>
          <a:prstGeom prst="rect">
            <a:avLst/>
          </a:prstGeom>
          <a:ln>
            <a:solidFill>
              <a:schemeClr val="accent1"/>
            </a:solidFill>
          </a:ln>
        </p:spPr>
      </p:pic>
    </p:spTree>
    <p:extLst>
      <p:ext uri="{BB962C8B-B14F-4D97-AF65-F5344CB8AC3E}">
        <p14:creationId xmlns:p14="http://schemas.microsoft.com/office/powerpoint/2010/main" val="1190756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Installing Bower</a:t>
            </a:r>
            <a:endParaRPr lang="en-US" dirty="0"/>
          </a:p>
        </p:txBody>
      </p:sp>
      <p:sp>
        <p:nvSpPr>
          <p:cNvPr id="5"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Once you have installed Node, run the command shown in Listing 2-3 to install the Bower package, which is used to </a:t>
            </a:r>
            <a:r>
              <a:rPr lang="en-US" sz="2000" dirty="0">
                <a:solidFill>
                  <a:srgbClr val="FF0000"/>
                </a:solidFill>
              </a:rPr>
              <a:t>manage</a:t>
            </a:r>
            <a:r>
              <a:rPr lang="en-US" sz="2000" dirty="0"/>
              <a:t> </a:t>
            </a:r>
            <a:r>
              <a:rPr lang="en-US" sz="2000" dirty="0">
                <a:solidFill>
                  <a:srgbClr val="FF0000"/>
                </a:solidFill>
              </a:rPr>
              <a:t>client-side packages</a:t>
            </a:r>
            <a:r>
              <a:rPr lang="en-US" sz="2000" dirty="0" smtClean="0"/>
              <a:t>.</a:t>
            </a:r>
          </a:p>
          <a:p>
            <a:pPr marL="461963">
              <a:buFont typeface="Wingdings" panose="05000000000000000000" pitchFamily="2" charset="2"/>
              <a:buChar char="§"/>
            </a:pPr>
            <a:endParaRPr lang="en-US" sz="2000" dirty="0"/>
          </a:p>
        </p:txBody>
      </p:sp>
      <p:pic>
        <p:nvPicPr>
          <p:cNvPr id="3" name="Picture 2"/>
          <p:cNvPicPr>
            <a:picLocks noChangeAspect="1"/>
          </p:cNvPicPr>
          <p:nvPr/>
        </p:nvPicPr>
        <p:blipFill>
          <a:blip r:embed="rId2"/>
          <a:stretch>
            <a:fillRect/>
          </a:stretch>
        </p:blipFill>
        <p:spPr>
          <a:xfrm>
            <a:off x="500193" y="2044205"/>
            <a:ext cx="4029862" cy="1106560"/>
          </a:xfrm>
          <a:prstGeom prst="rect">
            <a:avLst/>
          </a:prstGeom>
          <a:ln>
            <a:solidFill>
              <a:schemeClr val="accent1"/>
            </a:solidFill>
          </a:ln>
        </p:spPr>
      </p:pic>
    </p:spTree>
    <p:extLst>
      <p:ext uri="{BB962C8B-B14F-4D97-AF65-F5344CB8AC3E}">
        <p14:creationId xmlns:p14="http://schemas.microsoft.com/office/powerpoint/2010/main" val="2674985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nl-NL" dirty="0"/>
              <a:t>Installing </a:t>
            </a:r>
            <a:r>
              <a:rPr lang="nl-NL" dirty="0" smtClean="0"/>
              <a:t>Git</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The Git revision control tool is required to </a:t>
            </a:r>
            <a:r>
              <a:rPr lang="en-US" sz="2000" dirty="0">
                <a:solidFill>
                  <a:srgbClr val="0070C0"/>
                </a:solidFill>
              </a:rPr>
              <a:t>download the </a:t>
            </a:r>
            <a:r>
              <a:rPr lang="en-US" sz="2000" dirty="0">
                <a:solidFill>
                  <a:srgbClr val="FF0000"/>
                </a:solidFill>
              </a:rPr>
              <a:t>client-side packages </a:t>
            </a:r>
            <a:r>
              <a:rPr lang="en-US" sz="2000" dirty="0"/>
              <a:t>used by the Bower package installed in the previous </a:t>
            </a:r>
            <a:r>
              <a:rPr lang="en-US" sz="2000" dirty="0" smtClean="0"/>
              <a:t>section.</a:t>
            </a:r>
          </a:p>
          <a:p>
            <a:pPr marL="461963" indent="-234950">
              <a:buFont typeface="Wingdings" panose="05000000000000000000" pitchFamily="2" charset="2"/>
              <a:buChar char="§"/>
            </a:pPr>
            <a:r>
              <a:rPr lang="en-US" sz="2000" dirty="0" smtClean="0"/>
              <a:t>Download </a:t>
            </a:r>
            <a:r>
              <a:rPr lang="en-US" sz="2000" dirty="0"/>
              <a:t>and run the installer from </a:t>
            </a:r>
            <a:r>
              <a:rPr lang="en-US" sz="2000" dirty="0">
                <a:hlinkClick r:id="rId2"/>
              </a:rPr>
              <a:t>https://</a:t>
            </a:r>
            <a:r>
              <a:rPr lang="en-US" sz="2000" dirty="0" smtClean="0">
                <a:hlinkClick r:id="rId2"/>
              </a:rPr>
              <a:t>git-scm.com/downloads</a:t>
            </a:r>
            <a:r>
              <a:rPr lang="en-US" sz="2000" dirty="0" smtClean="0"/>
              <a:t>.</a:t>
            </a:r>
          </a:p>
          <a:p>
            <a:pPr marL="461963" indent="-234950">
              <a:buFont typeface="Wingdings" panose="05000000000000000000" pitchFamily="2" charset="2"/>
              <a:buChar char="§"/>
            </a:pPr>
            <a:r>
              <a:rPr lang="en-US" sz="2000" dirty="0" smtClean="0"/>
              <a:t>When </a:t>
            </a:r>
            <a:r>
              <a:rPr lang="en-US" sz="2000" dirty="0"/>
              <a:t>the installation is complete, open a new command prompt and run the command in </a:t>
            </a:r>
            <a:r>
              <a:rPr lang="en-US" sz="2000" dirty="0">
                <a:solidFill>
                  <a:srgbClr val="FF0000"/>
                </a:solidFill>
              </a:rPr>
              <a:t>Listing 2-4</a:t>
            </a:r>
            <a:r>
              <a:rPr lang="en-US" sz="2000" dirty="0"/>
              <a:t> to check that Git is installed and working properly</a:t>
            </a:r>
            <a:r>
              <a:rPr lang="en-US" sz="2000" dirty="0" smtClean="0"/>
              <a:t>.</a:t>
            </a:r>
            <a:endParaRPr lang="en-US" sz="2000" dirty="0"/>
          </a:p>
        </p:txBody>
      </p:sp>
      <p:pic>
        <p:nvPicPr>
          <p:cNvPr id="3" name="Picture 2"/>
          <p:cNvPicPr>
            <a:picLocks noChangeAspect="1"/>
          </p:cNvPicPr>
          <p:nvPr/>
        </p:nvPicPr>
        <p:blipFill>
          <a:blip r:embed="rId3"/>
          <a:stretch>
            <a:fillRect/>
          </a:stretch>
        </p:blipFill>
        <p:spPr>
          <a:xfrm>
            <a:off x="549697" y="3068798"/>
            <a:ext cx="3753855" cy="1171416"/>
          </a:xfrm>
          <a:prstGeom prst="rect">
            <a:avLst/>
          </a:prstGeom>
          <a:ln>
            <a:solidFill>
              <a:schemeClr val="accent1"/>
            </a:solidFill>
          </a:ln>
        </p:spPr>
      </p:pic>
    </p:spTree>
    <p:extLst>
      <p:ext uri="{BB962C8B-B14F-4D97-AF65-F5344CB8AC3E}">
        <p14:creationId xmlns:p14="http://schemas.microsoft.com/office/powerpoint/2010/main" val="125637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Angular 4</a:t>
            </a:r>
            <a:endParaRPr lang="en-US" dirty="0"/>
          </a:p>
        </p:txBody>
      </p:sp>
      <p:sp>
        <p:nvSpPr>
          <p:cNvPr id="3" name="Text Placeholder 2"/>
          <p:cNvSpPr>
            <a:spLocks noGrp="1"/>
          </p:cNvSpPr>
          <p:nvPr>
            <p:ph type="body" sz="quarter" idx="14"/>
          </p:nvPr>
        </p:nvSpPr>
        <p:spPr>
          <a:xfrm>
            <a:off x="2762249" y="2556686"/>
            <a:ext cx="4596493" cy="365760"/>
          </a:xfrm>
        </p:spPr>
        <p:txBody>
          <a:bodyPr/>
          <a:lstStyle/>
          <a:p>
            <a:r>
              <a:rPr lang="en-US" dirty="0">
                <a:latin typeface="Gill Sans MT" panose="020B0502020104020203" pitchFamily="34" charset="0"/>
              </a:rPr>
              <a:t>Essential Angular for ASP.NET Core MVC 2017</a:t>
            </a:r>
            <a:endParaRPr lang="en-US" dirty="0">
              <a:latin typeface="Gill Sans MT" panose="020B0502020104020203" pitchFamily="34" charset="0"/>
            </a:endParaRPr>
          </a:p>
        </p:txBody>
      </p:sp>
      <p:sp>
        <p:nvSpPr>
          <p:cNvPr id="4" name="Text Placeholder 3"/>
          <p:cNvSpPr>
            <a:spLocks noGrp="1"/>
          </p:cNvSpPr>
          <p:nvPr>
            <p:ph type="body" sz="quarter" idx="15"/>
          </p:nvPr>
        </p:nvSpPr>
        <p:spPr>
          <a:xfrm>
            <a:off x="2762250" y="2925811"/>
            <a:ext cx="4596492" cy="365760"/>
          </a:xfrm>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fld id="{67994AD2-711B-412D-8C92-CF1BBB2DA9C7}" type="datetime1">
              <a:rPr lang="en-US" smtClean="0"/>
              <a:t>5/1/2018</a:t>
            </a:fld>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471035869"/>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01-Apr-18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03-Apr-18</a:t>
                      </a:r>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2525" y="3398290"/>
            <a:ext cx="3593645" cy="3033902"/>
          </a:xfrm>
          <a:prstGeom prst="rect">
            <a:avLst/>
          </a:prstGeom>
          <a:ln>
            <a:solidFill>
              <a:schemeClr val="accent1"/>
            </a:solidFill>
          </a:ln>
        </p:spPr>
      </p:pic>
    </p:spTree>
    <p:extLst>
      <p:ext uri="{BB962C8B-B14F-4D97-AF65-F5344CB8AC3E}">
        <p14:creationId xmlns:p14="http://schemas.microsoft.com/office/powerpoint/2010/main" val="15091192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nl-NL" dirty="0"/>
              <a:t>Installing </a:t>
            </a:r>
            <a:r>
              <a:rPr lang="nl-NL" dirty="0" smtClean="0"/>
              <a:t>Docker</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Docker is available in Community and Enterprise editions, the difference being the support and certifications offered for the Enterprise </a:t>
            </a:r>
            <a:r>
              <a:rPr lang="en-US" sz="2000" dirty="0" smtClean="0"/>
              <a:t>edition.</a:t>
            </a:r>
          </a:p>
          <a:p>
            <a:pPr marL="461963" indent="-234950">
              <a:buFont typeface="Wingdings" panose="05000000000000000000" pitchFamily="2" charset="2"/>
              <a:buChar char="§"/>
            </a:pPr>
            <a:r>
              <a:rPr lang="en-US" sz="2000" dirty="0" smtClean="0"/>
              <a:t>Both </a:t>
            </a:r>
            <a:r>
              <a:rPr lang="en-US" sz="2000" dirty="0"/>
              <a:t>editions provide the same set of core features, and I use the free </a:t>
            </a:r>
            <a:r>
              <a:rPr lang="en-US" sz="2000" dirty="0">
                <a:solidFill>
                  <a:srgbClr val="FF0000"/>
                </a:solidFill>
              </a:rPr>
              <a:t>Docker Community edition</a:t>
            </a:r>
            <a:r>
              <a:rPr lang="en-US" sz="2000" dirty="0"/>
              <a:t> throughout this </a:t>
            </a:r>
            <a:r>
              <a:rPr lang="en-US" sz="2000" dirty="0" smtClean="0"/>
              <a:t>book.</a:t>
            </a:r>
          </a:p>
          <a:p>
            <a:pPr marL="461963" indent="-234950">
              <a:buFont typeface="Wingdings" panose="05000000000000000000" pitchFamily="2" charset="2"/>
              <a:buChar char="§"/>
            </a:pPr>
            <a:r>
              <a:rPr lang="en-US" sz="2000" dirty="0" smtClean="0"/>
              <a:t>Go </a:t>
            </a:r>
            <a:r>
              <a:rPr lang="en-US" sz="2000" dirty="0"/>
              <a:t>to https://store.docker.com/editions/community/docker-ce-desktop-windows, click the Get Docker CE for Windows (stable) link, and run the installer that is </a:t>
            </a:r>
            <a:r>
              <a:rPr lang="en-US" sz="2000" dirty="0" smtClean="0"/>
              <a:t>downloaded.</a:t>
            </a:r>
          </a:p>
          <a:p>
            <a:pPr marL="461963" indent="-234950">
              <a:buFont typeface="Wingdings" panose="05000000000000000000" pitchFamily="2" charset="2"/>
              <a:buChar char="§"/>
            </a:pPr>
            <a:r>
              <a:rPr lang="en-US" sz="2000" dirty="0" smtClean="0"/>
              <a:t>Docker </a:t>
            </a:r>
            <a:r>
              <a:rPr lang="en-US" sz="2000" dirty="0"/>
              <a:t>will start automatically when the installation is </a:t>
            </a:r>
            <a:r>
              <a:rPr lang="en-US" sz="2000" dirty="0" smtClean="0"/>
              <a:t>complete.</a:t>
            </a:r>
          </a:p>
          <a:p>
            <a:pPr marL="461963" indent="-234950">
              <a:buFont typeface="Wingdings" panose="05000000000000000000" pitchFamily="2" charset="2"/>
              <a:buChar char="§"/>
            </a:pPr>
            <a:r>
              <a:rPr lang="en-US" sz="2000" dirty="0" smtClean="0"/>
              <a:t>You </a:t>
            </a:r>
            <a:r>
              <a:rPr lang="en-US" sz="2000" dirty="0"/>
              <a:t>may be prompted to enable Hyper-V, as shown in Figure 2-2. Click the Ok button</a:t>
            </a:r>
            <a:r>
              <a:rPr lang="en-US" sz="2000" dirty="0" smtClean="0"/>
              <a:t>.</a:t>
            </a:r>
            <a:endParaRPr lang="en-US" sz="2000" dirty="0"/>
          </a:p>
        </p:txBody>
      </p:sp>
    </p:spTree>
    <p:extLst>
      <p:ext uri="{BB962C8B-B14F-4D97-AF65-F5344CB8AC3E}">
        <p14:creationId xmlns:p14="http://schemas.microsoft.com/office/powerpoint/2010/main" val="2920633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nl-NL" dirty="0"/>
              <a:t>Installing </a:t>
            </a:r>
            <a:r>
              <a:rPr lang="nl-NL" dirty="0" smtClean="0"/>
              <a:t>Visual Studio 2017</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smtClean="0"/>
          </a:p>
        </p:txBody>
      </p:sp>
    </p:spTree>
    <p:extLst>
      <p:ext uri="{BB962C8B-B14F-4D97-AF65-F5344CB8AC3E}">
        <p14:creationId xmlns:p14="http://schemas.microsoft.com/office/powerpoint/2010/main" val="177261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nl-NL" dirty="0"/>
              <a:t>Installing </a:t>
            </a:r>
            <a:r>
              <a:rPr lang="nl-NL" dirty="0" smtClean="0"/>
              <a:t>Visual Studio Code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smtClean="0"/>
          </a:p>
        </p:txBody>
      </p:sp>
    </p:spTree>
    <p:extLst>
      <p:ext uri="{BB962C8B-B14F-4D97-AF65-F5344CB8AC3E}">
        <p14:creationId xmlns:p14="http://schemas.microsoft.com/office/powerpoint/2010/main" val="3375267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11071257" cy="783541"/>
          </a:xfrm>
        </p:spPr>
        <p:txBody>
          <a:bodyPr>
            <a:normAutofit fontScale="90000"/>
          </a:bodyPr>
          <a:lstStyle/>
          <a:p>
            <a:pPr algn="l"/>
            <a:r>
              <a:rPr lang="en-US" sz="5800" dirty="0" smtClean="0"/>
              <a:t>Creating the Project</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3</a:t>
            </a:r>
            <a:endParaRPr lang="en-US" dirty="0"/>
          </a:p>
        </p:txBody>
      </p:sp>
      <p:pic>
        <p:nvPicPr>
          <p:cNvPr id="3" name="Picture 2"/>
          <p:cNvPicPr>
            <a:picLocks noChangeAspect="1"/>
          </p:cNvPicPr>
          <p:nvPr/>
        </p:nvPicPr>
        <p:blipFill>
          <a:blip r:embed="rId2"/>
          <a:stretch>
            <a:fillRect/>
          </a:stretch>
        </p:blipFill>
        <p:spPr>
          <a:xfrm>
            <a:off x="8335466" y="5251945"/>
            <a:ext cx="3667125" cy="1504950"/>
          </a:xfrm>
          <a:prstGeom prst="rect">
            <a:avLst/>
          </a:prstGeom>
          <a:ln w="28575">
            <a:solidFill>
              <a:srgbClr val="5B9BD5"/>
            </a:solidFill>
          </a:ln>
        </p:spPr>
      </p:pic>
      <p:sp>
        <p:nvSpPr>
          <p:cNvPr id="6" name="Rectangle 5"/>
          <p:cNvSpPr/>
          <p:nvPr/>
        </p:nvSpPr>
        <p:spPr>
          <a:xfrm>
            <a:off x="7665145" y="4785387"/>
            <a:ext cx="2729593" cy="369332"/>
          </a:xfrm>
          <a:prstGeom prst="rect">
            <a:avLst/>
          </a:prstGeom>
          <a:solidFill>
            <a:srgbClr val="FFFF00"/>
          </a:solidFill>
          <a:ln>
            <a:solidFill>
              <a:srgbClr val="FF0000"/>
            </a:solidFill>
          </a:ln>
        </p:spPr>
        <p:txBody>
          <a:bodyPr wrap="none">
            <a:spAutoFit/>
          </a:bodyPr>
          <a:lstStyle/>
          <a:p>
            <a:r>
              <a:rPr lang="en-US" dirty="0" smtClean="0"/>
              <a:t>Chapter Updated Content </a:t>
            </a:r>
            <a:endParaRPr lang="en-US" dirty="0"/>
          </a:p>
        </p:txBody>
      </p:sp>
    </p:spTree>
    <p:extLst>
      <p:ext uri="{BB962C8B-B14F-4D97-AF65-F5344CB8AC3E}">
        <p14:creationId xmlns:p14="http://schemas.microsoft.com/office/powerpoint/2010/main" val="4663310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In this chapter, I show you how to create a project that contains ASP.NET Core MVC and Angular applications, which means both parts of the project can be developed using Visual Studio or Visual Studio </a:t>
            </a:r>
            <a:r>
              <a:rPr lang="en-US" sz="2000" dirty="0" smtClean="0"/>
              <a:t>Code.</a:t>
            </a:r>
          </a:p>
          <a:p>
            <a:pPr marL="461963" indent="-234950">
              <a:buFont typeface="Wingdings" panose="05000000000000000000" pitchFamily="2" charset="2"/>
              <a:buChar char="§"/>
            </a:pPr>
            <a:r>
              <a:rPr lang="en-US" sz="2000" dirty="0" smtClean="0"/>
              <a:t>This </a:t>
            </a:r>
            <a:r>
              <a:rPr lang="en-US" sz="2000" dirty="0"/>
              <a:t>project forms the foundation for the rest of this book, as I explain how to use Angular and ASP.NET Core MVC to create a rich web application. </a:t>
            </a:r>
          </a:p>
          <a:p>
            <a:pPr marL="461963" indent="-234950">
              <a:buFont typeface="Wingdings" panose="05000000000000000000" pitchFamily="2" charset="2"/>
              <a:buChar char="§"/>
            </a:pPr>
            <a:r>
              <a:rPr lang="en-US" sz="2000" dirty="0" smtClean="0">
                <a:solidFill>
                  <a:srgbClr val="FF0000"/>
                </a:solidFill>
              </a:rPr>
              <a:t>Table </a:t>
            </a:r>
            <a:r>
              <a:rPr lang="en-US" sz="2000" dirty="0">
                <a:solidFill>
                  <a:srgbClr val="FF0000"/>
                </a:solidFill>
              </a:rPr>
              <a:t>3-1</a:t>
            </a:r>
            <a:r>
              <a:rPr lang="en-US" sz="2000" dirty="0"/>
              <a:t> puts the combined project in context</a:t>
            </a:r>
            <a:r>
              <a:rPr lang="en-US" sz="2000" dirty="0" smtClean="0"/>
              <a:t>.</a:t>
            </a:r>
            <a:endParaRPr lang="en-US" sz="2000" dirty="0"/>
          </a:p>
        </p:txBody>
      </p:sp>
    </p:spTree>
    <p:extLst>
      <p:ext uri="{BB962C8B-B14F-4D97-AF65-F5344CB8AC3E}">
        <p14:creationId xmlns:p14="http://schemas.microsoft.com/office/powerpoint/2010/main" val="1680705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nl-NL" dirty="0" smtClean="0"/>
              <a:t>Table 3-1</a:t>
            </a:r>
            <a:endParaRPr lang="en-US" dirty="0"/>
          </a:p>
        </p:txBody>
      </p:sp>
      <p:pic>
        <p:nvPicPr>
          <p:cNvPr id="5" name="Picture 4"/>
          <p:cNvPicPr>
            <a:picLocks noChangeAspect="1"/>
          </p:cNvPicPr>
          <p:nvPr/>
        </p:nvPicPr>
        <p:blipFill>
          <a:blip r:embed="rId2"/>
          <a:stretch>
            <a:fillRect/>
          </a:stretch>
        </p:blipFill>
        <p:spPr>
          <a:xfrm>
            <a:off x="94891" y="1267002"/>
            <a:ext cx="10336809" cy="5305771"/>
          </a:xfrm>
          <a:prstGeom prst="rect">
            <a:avLst/>
          </a:prstGeom>
          <a:ln>
            <a:solidFill>
              <a:schemeClr val="accent1"/>
            </a:solidFill>
          </a:ln>
        </p:spPr>
      </p:pic>
    </p:spTree>
    <p:extLst>
      <p:ext uri="{BB962C8B-B14F-4D97-AF65-F5344CB8AC3E}">
        <p14:creationId xmlns:p14="http://schemas.microsoft.com/office/powerpoint/2010/main" val="3492227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Preparing to Create </a:t>
            </a:r>
            <a:r>
              <a:rPr lang="en-US">
                <a:solidFill>
                  <a:schemeClr val="bg1"/>
                </a:solidFill>
              </a:rPr>
              <a:t>a </a:t>
            </a:r>
            <a:r>
              <a:rPr lang="en-US" smtClean="0">
                <a:solidFill>
                  <a:schemeClr val="bg1"/>
                </a:solidFill>
              </a:rPr>
              <a:t>Project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There are several different ways to create a project that combines Angular and ASP.NET Core </a:t>
            </a:r>
            <a:r>
              <a:rPr lang="en-US" sz="2000" dirty="0" smtClean="0"/>
              <a:t>MVC.</a:t>
            </a:r>
          </a:p>
          <a:p>
            <a:pPr marL="461963">
              <a:buFont typeface="Wingdings" panose="05000000000000000000" pitchFamily="2" charset="2"/>
              <a:buChar char="§"/>
            </a:pPr>
            <a:r>
              <a:rPr lang="en-US" sz="2000" dirty="0" smtClean="0"/>
              <a:t>The </a:t>
            </a:r>
            <a:r>
              <a:rPr lang="en-US" sz="2000" dirty="0"/>
              <a:t>approach that I use in this book relies on the </a:t>
            </a:r>
            <a:r>
              <a:rPr lang="en-US" sz="2000" dirty="0">
                <a:solidFill>
                  <a:srgbClr val="FF0000"/>
                </a:solidFill>
              </a:rPr>
              <a:t>@angular/cli package</a:t>
            </a:r>
            <a:r>
              <a:rPr lang="en-US" sz="2000" dirty="0"/>
              <a:t>, used in conjunction with the .NET tools for creating a new MVC project</a:t>
            </a:r>
            <a:r>
              <a:rPr lang="en-US" sz="2000" dirty="0" smtClean="0"/>
              <a:t>.</a:t>
            </a:r>
            <a:endParaRPr lang="en-US" sz="2000" dirty="0"/>
          </a:p>
          <a:p>
            <a:pPr marL="461963">
              <a:buFont typeface="Wingdings" panose="05000000000000000000" pitchFamily="2" charset="2"/>
              <a:buChar char="§"/>
            </a:pPr>
            <a:r>
              <a:rPr lang="en-US" sz="2000" dirty="0"/>
              <a:t>The @angular/cli package provides a </a:t>
            </a:r>
            <a:r>
              <a:rPr lang="en-US" sz="2000" dirty="0">
                <a:solidFill>
                  <a:srgbClr val="FF0000"/>
                </a:solidFill>
              </a:rPr>
              <a:t>command-line interface</a:t>
            </a:r>
            <a:r>
              <a:rPr lang="en-US" sz="2000" dirty="0"/>
              <a:t> that simplifies the process of creating and working with a new Angular </a:t>
            </a:r>
            <a:r>
              <a:rPr lang="en-US" sz="2000" dirty="0" smtClean="0"/>
              <a:t>project.</a:t>
            </a:r>
          </a:p>
          <a:p>
            <a:pPr marL="461963">
              <a:buFont typeface="Wingdings" panose="05000000000000000000" pitchFamily="2" charset="2"/>
              <a:buChar char="§"/>
            </a:pPr>
            <a:r>
              <a:rPr lang="en-US" sz="2000" dirty="0" smtClean="0"/>
              <a:t>During </a:t>
            </a:r>
            <a:r>
              <a:rPr lang="en-US" sz="2000" dirty="0"/>
              <a:t>development, the Angular code is compiled, packaged, and delivered to the browser using </a:t>
            </a:r>
            <a:r>
              <a:rPr lang="en-US" sz="2000" dirty="0">
                <a:solidFill>
                  <a:srgbClr val="FF0000"/>
                </a:solidFill>
              </a:rPr>
              <a:t>webpack</a:t>
            </a:r>
            <a:r>
              <a:rPr lang="en-US" sz="2000" dirty="0"/>
              <a:t>, a popular tool for creating </a:t>
            </a:r>
            <a:r>
              <a:rPr lang="en-US" sz="2000" dirty="0">
                <a:solidFill>
                  <a:srgbClr val="FF0000"/>
                </a:solidFill>
              </a:rPr>
              <a:t>JavaScript bundles</a:t>
            </a:r>
            <a:r>
              <a:rPr lang="en-US" sz="2000" dirty="0"/>
              <a:t> that contain only the code required to run a project</a:t>
            </a:r>
            <a:r>
              <a:rPr lang="en-US" sz="2000" dirty="0" smtClean="0"/>
              <a:t>.</a:t>
            </a:r>
          </a:p>
          <a:p>
            <a:pPr marL="461963">
              <a:buFont typeface="Wingdings" panose="05000000000000000000" pitchFamily="2" charset="2"/>
              <a:buChar char="§"/>
            </a:pPr>
            <a:r>
              <a:rPr lang="en-US" sz="2000" dirty="0"/>
              <a:t>To create a project that combines Angular and ASP.NET Core MVC, I start with @angular/cli and access he underlying </a:t>
            </a:r>
            <a:r>
              <a:rPr lang="en-US" sz="2000" dirty="0">
                <a:solidFill>
                  <a:srgbClr val="FF0000"/>
                </a:solidFill>
              </a:rPr>
              <a:t>webpack configuration</a:t>
            </a:r>
            <a:r>
              <a:rPr lang="en-US" sz="2000" dirty="0"/>
              <a:t>, which can then be used to integrate the Angular tools and libraries into the ASP.NET Core </a:t>
            </a:r>
            <a:r>
              <a:rPr lang="en-US" sz="2000" dirty="0" smtClean="0"/>
              <a:t>project.</a:t>
            </a:r>
          </a:p>
          <a:p>
            <a:pPr marL="461963">
              <a:buFont typeface="Wingdings" panose="05000000000000000000" pitchFamily="2" charset="2"/>
              <a:buChar char="§"/>
            </a:pPr>
            <a:r>
              <a:rPr lang="en-US" sz="2000" dirty="0" smtClean="0"/>
              <a:t>To </a:t>
            </a:r>
            <a:r>
              <a:rPr lang="en-US" sz="2000" dirty="0"/>
              <a:t>start this process, open a new command prompt and run the command in </a:t>
            </a:r>
            <a:r>
              <a:rPr lang="en-US" sz="2000" dirty="0">
                <a:solidFill>
                  <a:srgbClr val="FF0000"/>
                </a:solidFill>
              </a:rPr>
              <a:t>Listing 3-1</a:t>
            </a:r>
            <a:r>
              <a:rPr lang="en-US" sz="2000" dirty="0"/>
              <a:t> to install the @angular/cli </a:t>
            </a:r>
            <a:r>
              <a:rPr lang="en-US" sz="2000" dirty="0" smtClean="0"/>
              <a:t>package. If </a:t>
            </a:r>
            <a:r>
              <a:rPr lang="en-US" sz="2000" dirty="0"/>
              <a:t>you are using Linux or macOS, you may need to use </a:t>
            </a:r>
            <a:r>
              <a:rPr lang="en-US" sz="2000" dirty="0">
                <a:solidFill>
                  <a:srgbClr val="FF0000"/>
                </a:solidFill>
              </a:rPr>
              <a:t>sudo</a:t>
            </a:r>
            <a:r>
              <a:rPr lang="en-US" sz="2000" dirty="0"/>
              <a:t> to run this command</a:t>
            </a:r>
            <a:r>
              <a:rPr lang="en-US" sz="2000" dirty="0" smtClean="0"/>
              <a:t>.</a:t>
            </a:r>
          </a:p>
          <a:p>
            <a:pPr marL="461963">
              <a:buFont typeface="Wingdings" panose="05000000000000000000" pitchFamily="2" charset="2"/>
              <a:buChar char="§"/>
            </a:pPr>
            <a:r>
              <a:rPr lang="en-US" sz="2000" dirty="0"/>
              <a:t>This command takes a while to run because the package has a lot of dependencies, all of which have to be downloaded and installed</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4186106" y="5595824"/>
            <a:ext cx="4439000" cy="1067393"/>
          </a:xfrm>
          <a:prstGeom prst="rect">
            <a:avLst/>
          </a:prstGeom>
          <a:ln>
            <a:solidFill>
              <a:srgbClr val="5B9BD5"/>
            </a:solidFill>
          </a:ln>
        </p:spPr>
      </p:pic>
    </p:spTree>
    <p:extLst>
      <p:ext uri="{BB962C8B-B14F-4D97-AF65-F5344CB8AC3E}">
        <p14:creationId xmlns:p14="http://schemas.microsoft.com/office/powerpoint/2010/main" val="2537587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USING THE DOTNET NEW ANGULAR </a:t>
            </a:r>
            <a:r>
              <a:rPr lang="en-US" dirty="0" smtClean="0"/>
              <a:t>COMMAND</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Microsoft provides a template that can be used to create a similar project structure (which you can use by running </a:t>
            </a:r>
            <a:r>
              <a:rPr lang="en-US" sz="2000" dirty="0">
                <a:solidFill>
                  <a:srgbClr val="FF0000"/>
                </a:solidFill>
              </a:rPr>
              <a:t>dotnet new angular</a:t>
            </a:r>
            <a:r>
              <a:rPr lang="en-US" sz="2000" dirty="0"/>
              <a:t> at the command line</a:t>
            </a:r>
            <a:r>
              <a:rPr lang="en-US" sz="2000" dirty="0" smtClean="0"/>
              <a:t>).</a:t>
            </a:r>
          </a:p>
          <a:p>
            <a:pPr marL="461963">
              <a:buFont typeface="Wingdings" panose="05000000000000000000" pitchFamily="2" charset="2"/>
              <a:buChar char="§"/>
            </a:pPr>
            <a:r>
              <a:rPr lang="en-US" sz="2000" dirty="0" smtClean="0"/>
              <a:t>The </a:t>
            </a:r>
            <a:r>
              <a:rPr lang="en-US" sz="2000" dirty="0"/>
              <a:t>process I use in this chapter is more </a:t>
            </a:r>
            <a:r>
              <a:rPr lang="en-US" sz="2000" dirty="0">
                <a:solidFill>
                  <a:srgbClr val="FF0000"/>
                </a:solidFill>
              </a:rPr>
              <a:t>manual</a:t>
            </a:r>
            <a:r>
              <a:rPr lang="en-US" sz="2000" dirty="0"/>
              <a:t>, but it means you will understand how the different building blocks fit together and have a better idea of where to look when you don’t get the results you </a:t>
            </a:r>
            <a:r>
              <a:rPr lang="en-US" sz="2000" dirty="0" smtClean="0"/>
              <a:t>expect.</a:t>
            </a:r>
          </a:p>
          <a:p>
            <a:pPr marL="461963">
              <a:buFont typeface="Wingdings" panose="05000000000000000000" pitchFamily="2" charset="2"/>
              <a:buChar char="§"/>
            </a:pPr>
            <a:r>
              <a:rPr lang="en-US" sz="2000" dirty="0" smtClean="0"/>
              <a:t>Once </a:t>
            </a:r>
            <a:r>
              <a:rPr lang="en-US" sz="2000" dirty="0"/>
              <a:t>you are familiar with how Angular and ASP.NET Core MVC can work together, using this template is perfectly reasonable, with the caveat that you are unable to specify the versions of ASP.NET Core MVC and Angular that are used in the project</a:t>
            </a:r>
            <a:r>
              <a:rPr lang="en-US" sz="2000" dirty="0" smtClean="0"/>
              <a:t>.</a:t>
            </a:r>
            <a:endParaRPr lang="en-US" sz="2000" dirty="0"/>
          </a:p>
        </p:txBody>
      </p:sp>
    </p:spTree>
    <p:extLst>
      <p:ext uri="{BB962C8B-B14F-4D97-AF65-F5344CB8AC3E}">
        <p14:creationId xmlns:p14="http://schemas.microsoft.com/office/powerpoint/2010/main" val="1549397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Creating </a:t>
            </a:r>
            <a:r>
              <a:rPr lang="en-US" dirty="0">
                <a:solidFill>
                  <a:schemeClr val="bg1"/>
                </a:solidFill>
              </a:rPr>
              <a:t>a </a:t>
            </a:r>
            <a:r>
              <a:rPr lang="en-US" dirty="0" smtClean="0">
                <a:solidFill>
                  <a:schemeClr val="bg1"/>
                </a:solidFill>
              </a:rPr>
              <a:t>Project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The process for creating a combined Angular and ASP.NET Core MVC project requires careful attention: both development platforms have their tools and conventions, and getting them to work together requires a specific set of steps to be performed in </a:t>
            </a:r>
            <a:r>
              <a:rPr lang="en-US" sz="2000" dirty="0" smtClean="0"/>
              <a:t>order.</a:t>
            </a:r>
          </a:p>
          <a:p>
            <a:pPr marL="461963">
              <a:buFont typeface="Wingdings" panose="05000000000000000000" pitchFamily="2" charset="2"/>
              <a:buChar char="§"/>
            </a:pPr>
            <a:r>
              <a:rPr lang="en-US" sz="2000" dirty="0" smtClean="0"/>
              <a:t>In </a:t>
            </a:r>
            <a:r>
              <a:rPr lang="en-US" sz="2000" dirty="0"/>
              <a:t>the sections that follow, I walk through the process and explain each </a:t>
            </a:r>
            <a:r>
              <a:rPr lang="en-US" sz="2000" dirty="0" smtClean="0"/>
              <a:t>step.</a:t>
            </a:r>
          </a:p>
          <a:p>
            <a:pPr marL="461963">
              <a:buFont typeface="Wingdings" panose="05000000000000000000" pitchFamily="2" charset="2"/>
              <a:buChar char="§"/>
            </a:pPr>
            <a:r>
              <a:rPr lang="en-US" sz="2000" dirty="0"/>
              <a:t>You must follow each step exactly as shown, without missing a step or changing the </a:t>
            </a:r>
            <a:r>
              <a:rPr lang="en-US" sz="2000" dirty="0" smtClean="0"/>
              <a:t>order.</a:t>
            </a:r>
          </a:p>
          <a:p>
            <a:pPr marL="461963">
              <a:buFont typeface="Wingdings" panose="05000000000000000000" pitchFamily="2" charset="2"/>
              <a:buChar char="§"/>
            </a:pPr>
            <a:r>
              <a:rPr lang="en-US" sz="2000" dirty="0" smtClean="0"/>
              <a:t>If </a:t>
            </a:r>
            <a:r>
              <a:rPr lang="en-US" sz="2000" dirty="0"/>
              <a:t>you get stuck, then you can download a ready-made project from the source code repository, which is linked from the Apress.com page for this book</a:t>
            </a:r>
            <a:r>
              <a:rPr lang="en-US" sz="2000" dirty="0" smtClean="0"/>
              <a:t>.</a:t>
            </a:r>
            <a:endParaRPr lang="en-US" sz="2000" dirty="0"/>
          </a:p>
        </p:txBody>
      </p:sp>
    </p:spTree>
    <p:extLst>
      <p:ext uri="{BB962C8B-B14F-4D97-AF65-F5344CB8AC3E}">
        <p14:creationId xmlns:p14="http://schemas.microsoft.com/office/powerpoint/2010/main" val="479305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Creating the Angular Part of the Project</a:t>
            </a:r>
            <a:endParaRPr lang="en-US" dirty="0"/>
          </a:p>
        </p:txBody>
      </p:sp>
      <p:sp>
        <p:nvSpPr>
          <p:cNvPr id="4" name="Content Placeholder 3"/>
          <p:cNvSpPr>
            <a:spLocks noGrp="1"/>
          </p:cNvSpPr>
          <p:nvPr>
            <p:ph sz="half" idx="1"/>
          </p:nvPr>
        </p:nvSpPr>
        <p:spPr>
          <a:xfrm>
            <a:off x="94892" y="1278466"/>
            <a:ext cx="11938958" cy="5494867"/>
          </a:xfrm>
        </p:spPr>
        <p:txBody>
          <a:bodyPr>
            <a:normAutofit lnSpcReduction="10000"/>
          </a:bodyPr>
          <a:lstStyle/>
          <a:p>
            <a:pPr>
              <a:buFont typeface="Wingdings" panose="05000000000000000000" pitchFamily="2" charset="2"/>
              <a:buChar char="v"/>
            </a:pPr>
            <a:r>
              <a:rPr lang="en-US" sz="2000" dirty="0"/>
              <a:t>The first step is to create a new Angular project, which is done using the </a:t>
            </a:r>
            <a:r>
              <a:rPr lang="en-US" sz="2000" dirty="0">
                <a:solidFill>
                  <a:srgbClr val="FF0000"/>
                </a:solidFill>
              </a:rPr>
              <a:t>@angular/cli package</a:t>
            </a:r>
            <a:r>
              <a:rPr lang="en-US" sz="2000" dirty="0"/>
              <a:t> installed in </a:t>
            </a:r>
            <a:r>
              <a:rPr lang="en-US" sz="2000" dirty="0">
                <a:solidFill>
                  <a:srgbClr val="FF0000"/>
                </a:solidFill>
              </a:rPr>
              <a:t>Listing </a:t>
            </a:r>
            <a:r>
              <a:rPr lang="en-US" sz="2000" dirty="0" smtClean="0">
                <a:solidFill>
                  <a:srgbClr val="FF0000"/>
                </a:solidFill>
              </a:rPr>
              <a:t>3-1</a:t>
            </a:r>
            <a:r>
              <a:rPr lang="en-US" sz="2000" dirty="0" smtClean="0"/>
              <a:t>.</a:t>
            </a:r>
          </a:p>
          <a:p>
            <a:pPr marL="461963">
              <a:buFont typeface="Wingdings" panose="05000000000000000000" pitchFamily="2" charset="2"/>
              <a:buChar char="§"/>
            </a:pPr>
            <a:r>
              <a:rPr lang="en-US" sz="2000" dirty="0" smtClean="0"/>
              <a:t>Open </a:t>
            </a:r>
            <a:r>
              <a:rPr lang="en-US" sz="2000" dirty="0"/>
              <a:t>a new command prompt, navigate to the folder where you keep your development projects and run the commands shown in </a:t>
            </a:r>
            <a:r>
              <a:rPr lang="en-US" sz="2000" dirty="0">
                <a:solidFill>
                  <a:srgbClr val="FF0000"/>
                </a:solidFill>
              </a:rPr>
              <a:t>Listing 3-2</a:t>
            </a:r>
            <a:r>
              <a:rPr lang="en-US" sz="2000" dirty="0" smtClean="0"/>
              <a:t>.</a:t>
            </a:r>
          </a:p>
          <a:p>
            <a:pPr marL="461963">
              <a:buFont typeface="Wingdings" panose="05000000000000000000" pitchFamily="2" charset="2"/>
              <a:buChar char="§"/>
            </a:pPr>
            <a:r>
              <a:rPr lang="en-US" sz="2000" dirty="0"/>
              <a:t>The </a:t>
            </a:r>
            <a:r>
              <a:rPr lang="en-US" sz="2000" dirty="0">
                <a:solidFill>
                  <a:srgbClr val="FF0000"/>
                </a:solidFill>
              </a:rPr>
              <a:t>ng</a:t>
            </a:r>
            <a:r>
              <a:rPr lang="en-US" sz="2000" dirty="0"/>
              <a:t> command is provided by the </a:t>
            </a:r>
            <a:r>
              <a:rPr lang="en-US" sz="2000" dirty="0">
                <a:solidFill>
                  <a:srgbClr val="FF0000"/>
                </a:solidFill>
              </a:rPr>
              <a:t>@angular/cli package</a:t>
            </a:r>
            <a:r>
              <a:rPr lang="en-US" sz="2000" dirty="0"/>
              <a:t>, and </a:t>
            </a:r>
            <a:r>
              <a:rPr lang="en-US" sz="2000" dirty="0">
                <a:solidFill>
                  <a:srgbClr val="FF0000"/>
                </a:solidFill>
              </a:rPr>
              <a:t>ng new</a:t>
            </a:r>
            <a:r>
              <a:rPr lang="en-US" sz="2000" dirty="0"/>
              <a:t> creates a new Angular </a:t>
            </a:r>
            <a:r>
              <a:rPr lang="en-US" sz="2000" dirty="0" smtClean="0"/>
              <a:t>project.</a:t>
            </a:r>
          </a:p>
          <a:p>
            <a:pPr marL="461963">
              <a:buFont typeface="Wingdings" panose="05000000000000000000" pitchFamily="2" charset="2"/>
              <a:buChar char="§"/>
            </a:pPr>
            <a:r>
              <a:rPr lang="en-US" sz="2000" dirty="0" smtClean="0"/>
              <a:t>The </a:t>
            </a:r>
            <a:r>
              <a:rPr lang="en-US" sz="2000" dirty="0"/>
              <a:t>arguments that start with </a:t>
            </a:r>
            <a:r>
              <a:rPr lang="en-US" sz="2000" dirty="0">
                <a:solidFill>
                  <a:srgbClr val="FF0000"/>
                </a:solidFill>
              </a:rPr>
              <a:t>--skip</a:t>
            </a:r>
            <a:r>
              <a:rPr lang="en-US" sz="2000" dirty="0"/>
              <a:t> tell @angular/cli not to perform some of the standard setup steps that are usually included in projects, and the </a:t>
            </a:r>
            <a:r>
              <a:rPr lang="en-US" sz="2000" dirty="0">
                <a:solidFill>
                  <a:srgbClr val="FF0000"/>
                </a:solidFill>
              </a:rPr>
              <a:t>--dir</a:t>
            </a:r>
            <a:r>
              <a:rPr lang="en-US" sz="2000" dirty="0"/>
              <a:t> argument specifies the name of the folder that will contain the source code for the Angular </a:t>
            </a:r>
            <a:r>
              <a:rPr lang="en-US" sz="2000" dirty="0" smtClean="0"/>
              <a:t>application.</a:t>
            </a:r>
          </a:p>
          <a:p>
            <a:pPr marL="461963">
              <a:buFont typeface="Wingdings" panose="05000000000000000000" pitchFamily="2" charset="2"/>
              <a:buChar char="§"/>
            </a:pPr>
            <a:r>
              <a:rPr lang="en-US" sz="2000" dirty="0" smtClean="0"/>
              <a:t>The </a:t>
            </a:r>
            <a:r>
              <a:rPr lang="en-US" sz="2000" dirty="0">
                <a:solidFill>
                  <a:srgbClr val="FF0000"/>
                </a:solidFill>
              </a:rPr>
              <a:t>SportsStore</a:t>
            </a:r>
            <a:r>
              <a:rPr lang="en-US" sz="2000" dirty="0"/>
              <a:t> folder will contain the complete project - including the ASP.NET Core MVC part of the application - and the Angular code lives in a folder called </a:t>
            </a:r>
            <a:r>
              <a:rPr lang="en-US" sz="2000" dirty="0">
                <a:solidFill>
                  <a:srgbClr val="FF0000"/>
                </a:solidFill>
              </a:rPr>
              <a:t>ClientApp</a:t>
            </a:r>
            <a:r>
              <a:rPr lang="en-US" sz="2000" dirty="0" smtClean="0"/>
              <a:t>.</a:t>
            </a:r>
          </a:p>
          <a:p>
            <a:pPr marL="461963">
              <a:buFont typeface="Wingdings" panose="05000000000000000000" pitchFamily="2" charset="2"/>
              <a:buChar char="§"/>
            </a:pPr>
            <a:r>
              <a:rPr lang="en-US" sz="2000" dirty="0"/>
              <a:t>The ng new command in </a:t>
            </a:r>
            <a:r>
              <a:rPr lang="en-US" sz="2000" dirty="0">
                <a:solidFill>
                  <a:srgbClr val="FF0000"/>
                </a:solidFill>
              </a:rPr>
              <a:t>Listing 3-2</a:t>
            </a:r>
            <a:r>
              <a:rPr lang="en-US" sz="2000" dirty="0"/>
              <a:t> creates a folder called SportsStore that contains the tools and configuration files for an Angular project, along with some placeholder code so that the tools and project structure can be tested</a:t>
            </a:r>
            <a:r>
              <a:rPr lang="en-US" sz="2000" dirty="0" smtClean="0"/>
              <a:t>.</a:t>
            </a:r>
          </a:p>
          <a:p>
            <a:pPr marL="461963">
              <a:buFont typeface="Wingdings" panose="05000000000000000000" pitchFamily="2" charset="2"/>
              <a:buChar char="§"/>
            </a:pPr>
            <a:r>
              <a:rPr lang="en-US" sz="2000" dirty="0"/>
              <a:t>The rest of the setup is performed </a:t>
            </a:r>
            <a:r>
              <a:rPr lang="en-US" sz="2000" dirty="0">
                <a:solidFill>
                  <a:srgbClr val="FF0000"/>
                </a:solidFill>
              </a:rPr>
              <a:t>inside the project folder</a:t>
            </a:r>
            <a:r>
              <a:rPr lang="en-US" sz="2000" dirty="0"/>
              <a:t>, so run the command shown in </a:t>
            </a:r>
            <a:r>
              <a:rPr lang="en-US" sz="2000" dirty="0">
                <a:solidFill>
                  <a:srgbClr val="FF0000"/>
                </a:solidFill>
              </a:rPr>
              <a:t>Listing 3-3</a:t>
            </a:r>
            <a:r>
              <a:rPr lang="en-US" sz="2000" dirty="0"/>
              <a:t> to change the working directory and rename the folder that contains the client-side part of the application</a:t>
            </a:r>
            <a:r>
              <a:rPr lang="en-US" sz="2000" dirty="0" smtClean="0"/>
              <a:t>.</a:t>
            </a:r>
            <a:endParaRPr lang="en-US" sz="2000" dirty="0"/>
          </a:p>
        </p:txBody>
      </p:sp>
    </p:spTree>
    <p:extLst>
      <p:ext uri="{BB962C8B-B14F-4D97-AF65-F5344CB8AC3E}">
        <p14:creationId xmlns:p14="http://schemas.microsoft.com/office/powerpoint/2010/main" val="373349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11071257" cy="783541"/>
          </a:xfrm>
        </p:spPr>
        <p:txBody>
          <a:bodyPr>
            <a:normAutofit fontScale="90000"/>
          </a:bodyPr>
          <a:lstStyle/>
          <a:p>
            <a:pPr algn="l"/>
            <a:r>
              <a:rPr lang="en-US" sz="5800" dirty="0" smtClean="0"/>
              <a:t>Understanding Angular and ASP.NET Core</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7840167" y="4078928"/>
            <a:ext cx="4162425" cy="2676525"/>
          </a:xfrm>
          <a:prstGeom prst="rect">
            <a:avLst/>
          </a:prstGeom>
          <a:ln>
            <a:solidFill>
              <a:schemeClr val="accent1"/>
            </a:solidFill>
          </a:ln>
        </p:spPr>
      </p:pic>
    </p:spTree>
    <p:extLst>
      <p:ext uri="{BB962C8B-B14F-4D97-AF65-F5344CB8AC3E}">
        <p14:creationId xmlns:p14="http://schemas.microsoft.com/office/powerpoint/2010/main" val="3755385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3-2 || 3-3 </a:t>
            </a:r>
            <a:endParaRPr lang="en-US" dirty="0"/>
          </a:p>
        </p:txBody>
      </p:sp>
      <p:pic>
        <p:nvPicPr>
          <p:cNvPr id="3" name="Picture 2"/>
          <p:cNvPicPr>
            <a:picLocks noChangeAspect="1"/>
          </p:cNvPicPr>
          <p:nvPr/>
        </p:nvPicPr>
        <p:blipFill>
          <a:blip r:embed="rId2"/>
          <a:stretch>
            <a:fillRect/>
          </a:stretch>
        </p:blipFill>
        <p:spPr>
          <a:xfrm>
            <a:off x="111095" y="1314511"/>
            <a:ext cx="6446677" cy="1123146"/>
          </a:xfrm>
          <a:prstGeom prst="rect">
            <a:avLst/>
          </a:prstGeom>
          <a:ln>
            <a:solidFill>
              <a:srgbClr val="5B9BD5"/>
            </a:solidFill>
          </a:ln>
        </p:spPr>
      </p:pic>
      <p:pic>
        <p:nvPicPr>
          <p:cNvPr id="5" name="Picture 4"/>
          <p:cNvPicPr>
            <a:picLocks noChangeAspect="1"/>
          </p:cNvPicPr>
          <p:nvPr/>
        </p:nvPicPr>
        <p:blipFill>
          <a:blip r:embed="rId3"/>
          <a:stretch>
            <a:fillRect/>
          </a:stretch>
        </p:blipFill>
        <p:spPr>
          <a:xfrm>
            <a:off x="111095" y="2832918"/>
            <a:ext cx="3825391" cy="1556943"/>
          </a:xfrm>
          <a:prstGeom prst="rect">
            <a:avLst/>
          </a:prstGeom>
          <a:ln w="28575">
            <a:solidFill>
              <a:srgbClr val="FF0000"/>
            </a:solidFill>
          </a:ln>
        </p:spPr>
      </p:pic>
      <p:sp>
        <p:nvSpPr>
          <p:cNvPr id="7" name="Right Arrow 6"/>
          <p:cNvSpPr/>
          <p:nvPr/>
        </p:nvSpPr>
        <p:spPr>
          <a:xfrm>
            <a:off x="4123188" y="3493943"/>
            <a:ext cx="813733" cy="234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5031341" y="2954164"/>
            <a:ext cx="6810375" cy="1314450"/>
          </a:xfrm>
          <a:prstGeom prst="rect">
            <a:avLst/>
          </a:prstGeom>
          <a:ln>
            <a:solidFill>
              <a:srgbClr val="5B9BD5"/>
            </a:solidFill>
          </a:ln>
        </p:spPr>
      </p:pic>
    </p:spTree>
    <p:extLst>
      <p:ext uri="{BB962C8B-B14F-4D97-AF65-F5344CB8AC3E}">
        <p14:creationId xmlns:p14="http://schemas.microsoft.com/office/powerpoint/2010/main" val="1263248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NPM Packages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Getting the Angular tools to work with the .NET tools requires </a:t>
            </a:r>
            <a:r>
              <a:rPr lang="en-US" sz="2000" dirty="0">
                <a:solidFill>
                  <a:srgbClr val="FF0000"/>
                </a:solidFill>
              </a:rPr>
              <a:t>additional NPM </a:t>
            </a:r>
            <a:r>
              <a:rPr lang="en-US" sz="2000" dirty="0" smtClean="0">
                <a:solidFill>
                  <a:srgbClr val="FF0000"/>
                </a:solidFill>
              </a:rPr>
              <a:t>packages</a:t>
            </a:r>
            <a:r>
              <a:rPr lang="en-US" sz="2000" dirty="0" smtClean="0"/>
              <a:t>.</a:t>
            </a:r>
          </a:p>
          <a:p>
            <a:pPr marL="461963">
              <a:buFont typeface="Wingdings" panose="05000000000000000000" pitchFamily="2" charset="2"/>
              <a:buChar char="§"/>
            </a:pPr>
            <a:r>
              <a:rPr lang="en-US" sz="2000" dirty="0" smtClean="0"/>
              <a:t>Run </a:t>
            </a:r>
            <a:r>
              <a:rPr lang="en-US" sz="2000" dirty="0"/>
              <a:t>the commands shown in </a:t>
            </a:r>
            <a:r>
              <a:rPr lang="en-US" sz="2000" dirty="0">
                <a:solidFill>
                  <a:srgbClr val="FF0000"/>
                </a:solidFill>
              </a:rPr>
              <a:t>Listing 3-4</a:t>
            </a:r>
            <a:r>
              <a:rPr lang="en-US" sz="2000" dirty="0"/>
              <a:t> to install these packages</a:t>
            </a:r>
            <a:r>
              <a:rPr lang="en-US" sz="2000" dirty="0" smtClean="0"/>
              <a:t>.</a:t>
            </a:r>
          </a:p>
          <a:p>
            <a:pPr marL="461963">
              <a:buFont typeface="Wingdings" panose="05000000000000000000" pitchFamily="2" charset="2"/>
              <a:buChar char="§"/>
            </a:pPr>
            <a:r>
              <a:rPr lang="en-US" sz="2000" dirty="0">
                <a:solidFill>
                  <a:srgbClr val="FF0000"/>
                </a:solidFill>
              </a:rPr>
              <a:t>Microsoft</a:t>
            </a:r>
            <a:r>
              <a:rPr lang="en-US" sz="2000" dirty="0"/>
              <a:t> provides some of these NPM packages, and they are used to set up and run the Angular development tools inside the </a:t>
            </a:r>
            <a:r>
              <a:rPr lang="en-US" sz="2000" dirty="0">
                <a:solidFill>
                  <a:srgbClr val="FF0000"/>
                </a:solidFill>
              </a:rPr>
              <a:t>ASP.NET Core </a:t>
            </a:r>
            <a:r>
              <a:rPr lang="en-US" sz="2000" dirty="0" smtClean="0">
                <a:solidFill>
                  <a:srgbClr val="FF0000"/>
                </a:solidFill>
              </a:rPr>
              <a:t>runtime</a:t>
            </a:r>
            <a:r>
              <a:rPr lang="en-US" sz="2000" dirty="0" smtClean="0"/>
              <a:t>.</a:t>
            </a:r>
          </a:p>
          <a:p>
            <a:pPr marL="461963">
              <a:buFont typeface="Wingdings" panose="05000000000000000000" pitchFamily="2" charset="2"/>
              <a:buChar char="§"/>
            </a:pPr>
            <a:r>
              <a:rPr lang="en-US" sz="2000" dirty="0" smtClean="0"/>
              <a:t>These </a:t>
            </a:r>
            <a:r>
              <a:rPr lang="en-US" sz="2000" dirty="0"/>
              <a:t>packages work directly with </a:t>
            </a:r>
            <a:r>
              <a:rPr lang="en-US" sz="2000" dirty="0">
                <a:solidFill>
                  <a:srgbClr val="FF0000"/>
                </a:solidFill>
              </a:rPr>
              <a:t>webpack</a:t>
            </a:r>
            <a:r>
              <a:rPr lang="en-US" sz="2000" dirty="0"/>
              <a:t>, which is usually hidden when working with projects created using @angular/cli.</a:t>
            </a:r>
          </a:p>
          <a:p>
            <a:pPr marL="461963">
              <a:buFont typeface="Wingdings" panose="05000000000000000000" pitchFamily="2" charset="2"/>
              <a:buChar char="§"/>
            </a:pPr>
            <a:r>
              <a:rPr lang="en-US" sz="2000" dirty="0"/>
              <a:t>Open the </a:t>
            </a:r>
            <a:r>
              <a:rPr lang="en-US" sz="2000" dirty="0">
                <a:solidFill>
                  <a:srgbClr val="FF0000"/>
                </a:solidFill>
              </a:rPr>
              <a:t>.angular-cli.json</a:t>
            </a:r>
            <a:r>
              <a:rPr lang="en-US" sz="2000" dirty="0"/>
              <a:t> file and change the configuration setting shown in </a:t>
            </a:r>
            <a:r>
              <a:rPr lang="en-US" sz="2000" dirty="0">
                <a:solidFill>
                  <a:srgbClr val="FF0000"/>
                </a:solidFill>
              </a:rPr>
              <a:t>Listing 3-5</a:t>
            </a:r>
            <a:r>
              <a:rPr lang="en-US" sz="2000" dirty="0"/>
              <a:t> to ensure that the project settings reflect the </a:t>
            </a:r>
            <a:r>
              <a:rPr lang="en-US" sz="2000" dirty="0">
                <a:solidFill>
                  <a:srgbClr val="FF0000"/>
                </a:solidFill>
              </a:rPr>
              <a:t>mv command</a:t>
            </a:r>
            <a:r>
              <a:rPr lang="en-US" sz="2000" dirty="0"/>
              <a:t> from Listing 3-3</a:t>
            </a:r>
            <a:r>
              <a:rPr lang="en-US" sz="2000" dirty="0" smtClean="0"/>
              <a:t>.</a:t>
            </a:r>
          </a:p>
        </p:txBody>
      </p:sp>
    </p:spTree>
    <p:extLst>
      <p:ext uri="{BB962C8B-B14F-4D97-AF65-F5344CB8AC3E}">
        <p14:creationId xmlns:p14="http://schemas.microsoft.com/office/powerpoint/2010/main" val="1467743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3-4</a:t>
            </a:r>
            <a:endParaRPr lang="en-US" dirty="0"/>
          </a:p>
        </p:txBody>
      </p:sp>
      <p:pic>
        <p:nvPicPr>
          <p:cNvPr id="5" name="Picture 4"/>
          <p:cNvPicPr>
            <a:picLocks noChangeAspect="1"/>
          </p:cNvPicPr>
          <p:nvPr/>
        </p:nvPicPr>
        <p:blipFill>
          <a:blip r:embed="rId2"/>
          <a:stretch>
            <a:fillRect/>
          </a:stretch>
        </p:blipFill>
        <p:spPr>
          <a:xfrm>
            <a:off x="173444" y="1315628"/>
            <a:ext cx="5912201" cy="2207952"/>
          </a:xfrm>
          <a:prstGeom prst="rect">
            <a:avLst/>
          </a:prstGeom>
          <a:ln>
            <a:solidFill>
              <a:srgbClr val="5B9BD5"/>
            </a:solidFill>
          </a:ln>
        </p:spPr>
      </p:pic>
    </p:spTree>
    <p:extLst>
      <p:ext uri="{BB962C8B-B14F-4D97-AF65-F5344CB8AC3E}">
        <p14:creationId xmlns:p14="http://schemas.microsoft.com/office/powerpoint/2010/main" val="1027231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3-5</a:t>
            </a:r>
            <a:endParaRPr lang="en-US" dirty="0"/>
          </a:p>
        </p:txBody>
      </p:sp>
      <p:pic>
        <p:nvPicPr>
          <p:cNvPr id="4" name="Picture 3"/>
          <p:cNvPicPr>
            <a:picLocks noChangeAspect="1"/>
          </p:cNvPicPr>
          <p:nvPr/>
        </p:nvPicPr>
        <p:blipFill>
          <a:blip r:embed="rId2"/>
          <a:stretch>
            <a:fillRect/>
          </a:stretch>
        </p:blipFill>
        <p:spPr>
          <a:xfrm>
            <a:off x="111095" y="1291511"/>
            <a:ext cx="5207833" cy="3305656"/>
          </a:xfrm>
          <a:prstGeom prst="rect">
            <a:avLst/>
          </a:prstGeom>
          <a:ln w="28575">
            <a:solidFill>
              <a:srgbClr val="FF0000"/>
            </a:solidFill>
          </a:ln>
        </p:spPr>
      </p:pic>
      <p:pic>
        <p:nvPicPr>
          <p:cNvPr id="3" name="Picture 2"/>
          <p:cNvPicPr>
            <a:picLocks noChangeAspect="1"/>
          </p:cNvPicPr>
          <p:nvPr/>
        </p:nvPicPr>
        <p:blipFill>
          <a:blip r:embed="rId3"/>
          <a:stretch>
            <a:fillRect/>
          </a:stretch>
        </p:blipFill>
        <p:spPr>
          <a:xfrm>
            <a:off x="5529062" y="1291511"/>
            <a:ext cx="6408865" cy="3982848"/>
          </a:xfrm>
          <a:prstGeom prst="rect">
            <a:avLst/>
          </a:prstGeom>
          <a:ln>
            <a:solidFill>
              <a:srgbClr val="5B9BD5"/>
            </a:solidFill>
          </a:ln>
        </p:spPr>
      </p:pic>
      <p:sp>
        <p:nvSpPr>
          <p:cNvPr id="5" name="Bent Arrow 4"/>
          <p:cNvSpPr/>
          <p:nvPr/>
        </p:nvSpPr>
        <p:spPr>
          <a:xfrm flipV="1">
            <a:off x="3632433" y="4689051"/>
            <a:ext cx="1560660" cy="8472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39900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Ejection</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smtClean="0"/>
              <a:t>Run the command shown in </a:t>
            </a:r>
            <a:r>
              <a:rPr lang="en-US" sz="2000" dirty="0" smtClean="0">
                <a:solidFill>
                  <a:srgbClr val="FF0000"/>
                </a:solidFill>
              </a:rPr>
              <a:t>Listing 3-6</a:t>
            </a:r>
            <a:r>
              <a:rPr lang="en-US" sz="2000" dirty="0" smtClean="0"/>
              <a:t> in the SportsStore folder to create a </a:t>
            </a:r>
            <a:r>
              <a:rPr lang="en-US" sz="2000" dirty="0" smtClean="0">
                <a:solidFill>
                  <a:srgbClr val="FF0000"/>
                </a:solidFill>
              </a:rPr>
              <a:t>webpack configuration file</a:t>
            </a:r>
            <a:r>
              <a:rPr lang="en-US" sz="2000" dirty="0" smtClean="0"/>
              <a:t> that can be used to build and run the project, a process known as ejecting the project from @angular/cli.</a:t>
            </a:r>
          </a:p>
          <a:p>
            <a:pPr marL="461963">
              <a:buFont typeface="Wingdings" panose="05000000000000000000" pitchFamily="2" charset="2"/>
              <a:buChar char="§"/>
            </a:pPr>
            <a:r>
              <a:rPr lang="en-US" sz="2000" dirty="0" smtClean="0"/>
              <a:t>The </a:t>
            </a:r>
            <a:r>
              <a:rPr lang="en-US" sz="2000" dirty="0" smtClean="0">
                <a:solidFill>
                  <a:srgbClr val="FF0000"/>
                </a:solidFill>
              </a:rPr>
              <a:t>ejection process</a:t>
            </a:r>
            <a:r>
              <a:rPr lang="en-US" sz="2000" dirty="0" smtClean="0"/>
              <a:t> updates the </a:t>
            </a:r>
            <a:r>
              <a:rPr lang="en-US" sz="2000" dirty="0" smtClean="0">
                <a:solidFill>
                  <a:srgbClr val="FF0000"/>
                </a:solidFill>
              </a:rPr>
              <a:t>package.json file</a:t>
            </a:r>
            <a:r>
              <a:rPr lang="en-US" sz="2000" dirty="0" smtClean="0"/>
              <a:t>, which NPM uses to keep track of the packages used by the project.</a:t>
            </a:r>
          </a:p>
          <a:p>
            <a:pPr marL="461963">
              <a:buFont typeface="Wingdings" panose="05000000000000000000" pitchFamily="2" charset="2"/>
              <a:buChar char="§"/>
            </a:pPr>
            <a:r>
              <a:rPr lang="en-US" sz="2000" dirty="0" smtClean="0"/>
              <a:t>In some cases, the ejection process will add additional NPM packages to the </a:t>
            </a:r>
            <a:r>
              <a:rPr lang="en-US" sz="2000" dirty="0" smtClean="0">
                <a:solidFill>
                  <a:srgbClr val="FF0000"/>
                </a:solidFill>
              </a:rPr>
              <a:t>project.json</a:t>
            </a:r>
            <a:r>
              <a:rPr lang="en-US" sz="2000" dirty="0" smtClean="0"/>
              <a:t> file, so run the command shown in </a:t>
            </a:r>
            <a:r>
              <a:rPr lang="en-US" sz="2000" dirty="0" smtClean="0">
                <a:solidFill>
                  <a:srgbClr val="FF0000"/>
                </a:solidFill>
              </a:rPr>
              <a:t>Listing 3-7</a:t>
            </a:r>
            <a:r>
              <a:rPr lang="en-US" sz="2000" dirty="0" smtClean="0"/>
              <a:t> to ensure that any new packages are downloaded and installed.</a:t>
            </a:r>
            <a:endParaRPr lang="en-US" sz="2000" dirty="0"/>
          </a:p>
        </p:txBody>
      </p:sp>
      <p:pic>
        <p:nvPicPr>
          <p:cNvPr id="3" name="Picture 2"/>
          <p:cNvPicPr>
            <a:picLocks noChangeAspect="1"/>
          </p:cNvPicPr>
          <p:nvPr/>
        </p:nvPicPr>
        <p:blipFill>
          <a:blip r:embed="rId2"/>
          <a:stretch>
            <a:fillRect/>
          </a:stretch>
        </p:blipFill>
        <p:spPr>
          <a:xfrm>
            <a:off x="553630" y="3421062"/>
            <a:ext cx="2894246" cy="1029606"/>
          </a:xfrm>
          <a:prstGeom prst="rect">
            <a:avLst/>
          </a:prstGeom>
          <a:ln>
            <a:solidFill>
              <a:srgbClr val="5B9BD5"/>
            </a:solidFill>
          </a:ln>
        </p:spPr>
      </p:pic>
      <p:pic>
        <p:nvPicPr>
          <p:cNvPr id="5" name="Picture 4"/>
          <p:cNvPicPr>
            <a:picLocks noChangeAspect="1"/>
          </p:cNvPicPr>
          <p:nvPr/>
        </p:nvPicPr>
        <p:blipFill>
          <a:blip r:embed="rId3"/>
          <a:stretch>
            <a:fillRect/>
          </a:stretch>
        </p:blipFill>
        <p:spPr>
          <a:xfrm>
            <a:off x="553630" y="4941597"/>
            <a:ext cx="3686125" cy="997810"/>
          </a:xfrm>
          <a:prstGeom prst="rect">
            <a:avLst/>
          </a:prstGeom>
          <a:ln>
            <a:solidFill>
              <a:srgbClr val="5B9BD5"/>
            </a:solidFill>
          </a:ln>
        </p:spPr>
      </p:pic>
      <p:sp>
        <p:nvSpPr>
          <p:cNvPr id="6" name="Right Arrow 5"/>
          <p:cNvSpPr/>
          <p:nvPr/>
        </p:nvSpPr>
        <p:spPr>
          <a:xfrm>
            <a:off x="3906614" y="3818419"/>
            <a:ext cx="813733" cy="234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79085" y="3749879"/>
            <a:ext cx="3008570" cy="369332"/>
          </a:xfrm>
          <a:prstGeom prst="rect">
            <a:avLst/>
          </a:prstGeom>
          <a:ln>
            <a:solidFill>
              <a:srgbClr val="5B9BD5"/>
            </a:solidFill>
          </a:ln>
        </p:spPr>
        <p:txBody>
          <a:bodyPr wrap="square">
            <a:spAutoFit/>
          </a:bodyPr>
          <a:lstStyle/>
          <a:p>
            <a:r>
              <a:rPr lang="en-US" dirty="0" smtClean="0">
                <a:solidFill>
                  <a:srgbClr val="FF0000"/>
                </a:solidFill>
              </a:rPr>
              <a:t>Command Removed</a:t>
            </a:r>
            <a:endParaRPr lang="en-US" dirty="0">
              <a:solidFill>
                <a:srgbClr val="FF0000"/>
              </a:solidFill>
            </a:endParaRPr>
          </a:p>
        </p:txBody>
      </p:sp>
      <p:sp>
        <p:nvSpPr>
          <p:cNvPr id="9" name="Right Arrow 8"/>
          <p:cNvSpPr/>
          <p:nvPr/>
        </p:nvSpPr>
        <p:spPr>
          <a:xfrm>
            <a:off x="4503630" y="5323056"/>
            <a:ext cx="813733" cy="2348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a:stretch>
            <a:fillRect/>
          </a:stretch>
        </p:blipFill>
        <p:spPr>
          <a:xfrm>
            <a:off x="5479969" y="5018256"/>
            <a:ext cx="6391275" cy="609600"/>
          </a:xfrm>
          <a:prstGeom prst="rect">
            <a:avLst/>
          </a:prstGeom>
          <a:ln>
            <a:solidFill>
              <a:srgbClr val="5B9BD5"/>
            </a:solidFill>
          </a:ln>
        </p:spPr>
      </p:pic>
    </p:spTree>
    <p:extLst>
      <p:ext uri="{BB962C8B-B14F-4D97-AF65-F5344CB8AC3E}">
        <p14:creationId xmlns:p14="http://schemas.microsoft.com/office/powerpoint/2010/main" val="13516826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sz="4300" dirty="0"/>
              <a:t>Creating the ASP.NET Core MVC Part of the Project</a:t>
            </a:r>
          </a:p>
        </p:txBody>
      </p:sp>
      <p:sp>
        <p:nvSpPr>
          <p:cNvPr id="4" name="Content Placeholder 3"/>
          <p:cNvSpPr>
            <a:spLocks noGrp="1"/>
          </p:cNvSpPr>
          <p:nvPr>
            <p:ph sz="half" idx="1"/>
          </p:nvPr>
        </p:nvSpPr>
        <p:spPr>
          <a:xfrm>
            <a:off x="94892" y="1278466"/>
            <a:ext cx="11938958" cy="5494867"/>
          </a:xfrm>
        </p:spPr>
        <p:txBody>
          <a:bodyPr>
            <a:normAutofit fontScale="92500" lnSpcReduction="10000"/>
          </a:bodyPr>
          <a:lstStyle/>
          <a:p>
            <a:pPr>
              <a:buFont typeface="Wingdings" panose="05000000000000000000" pitchFamily="2" charset="2"/>
              <a:buChar char="v"/>
            </a:pPr>
            <a:r>
              <a:rPr lang="en-US" sz="2000" dirty="0"/>
              <a:t>Once the Angular project has been set up, the next step is to create an MVC project in the same SportsStore </a:t>
            </a:r>
            <a:r>
              <a:rPr lang="en-US" sz="2000" dirty="0" smtClean="0"/>
              <a:t>folder.</a:t>
            </a:r>
          </a:p>
          <a:p>
            <a:pPr marL="461963">
              <a:buFont typeface="Wingdings" panose="05000000000000000000" pitchFamily="2" charset="2"/>
              <a:buChar char="§"/>
            </a:pPr>
            <a:r>
              <a:rPr lang="en-US" sz="2000" dirty="0" smtClean="0"/>
              <a:t>Run </a:t>
            </a:r>
            <a:r>
              <a:rPr lang="en-US" sz="2000" dirty="0"/>
              <a:t>the command shown in </a:t>
            </a:r>
            <a:r>
              <a:rPr lang="en-US" sz="2000" dirty="0">
                <a:solidFill>
                  <a:srgbClr val="FF0000"/>
                </a:solidFill>
              </a:rPr>
              <a:t>Listing 3-8</a:t>
            </a:r>
            <a:r>
              <a:rPr lang="en-US" sz="2000" dirty="0"/>
              <a:t> in the SportsStore folder to create a basic MVC project</a:t>
            </a:r>
            <a:r>
              <a:rPr lang="en-US" sz="2000" dirty="0" smtClean="0"/>
              <a:t>.</a:t>
            </a:r>
          </a:p>
          <a:p>
            <a:pPr marL="461963">
              <a:buFont typeface="Wingdings" panose="05000000000000000000" pitchFamily="2" charset="2"/>
              <a:buChar char="§"/>
            </a:pPr>
            <a:r>
              <a:rPr lang="en-US" sz="2000" dirty="0"/>
              <a:t>Run the command shown in </a:t>
            </a:r>
            <a:r>
              <a:rPr lang="en-US" sz="2000" dirty="0">
                <a:solidFill>
                  <a:srgbClr val="FF0000"/>
                </a:solidFill>
              </a:rPr>
              <a:t>Listing 3-9</a:t>
            </a:r>
            <a:r>
              <a:rPr lang="en-US" sz="2000" dirty="0"/>
              <a:t> in the SportsStore folder to add a </a:t>
            </a:r>
            <a:r>
              <a:rPr lang="en-US" sz="2000" dirty="0">
                <a:solidFill>
                  <a:srgbClr val="FF0000"/>
                </a:solidFill>
              </a:rPr>
              <a:t>Microsoft package</a:t>
            </a:r>
            <a:r>
              <a:rPr lang="en-US" sz="2000" dirty="0"/>
              <a:t> to the project. </a:t>
            </a:r>
            <a:endParaRPr lang="en-US" sz="2000" dirty="0" smtClean="0"/>
          </a:p>
          <a:p>
            <a:pPr marL="461963">
              <a:buFont typeface="Wingdings" panose="05000000000000000000" pitchFamily="2" charset="2"/>
              <a:buChar char="§"/>
            </a:pPr>
            <a:r>
              <a:rPr lang="en-US" sz="2000" dirty="0" smtClean="0"/>
              <a:t>This </a:t>
            </a:r>
            <a:r>
              <a:rPr lang="en-US" sz="2000" dirty="0">
                <a:solidFill>
                  <a:srgbClr val="FF0000"/>
                </a:solidFill>
              </a:rPr>
              <a:t>NuGet package</a:t>
            </a:r>
            <a:r>
              <a:rPr lang="en-US" sz="2000" dirty="0"/>
              <a:t> is the .NET counterpart to the NPM packages installed earlier and is used to integrate the Angular tools into Visual Studio</a:t>
            </a:r>
            <a:r>
              <a:rPr lang="en-US" sz="2000" dirty="0" smtClean="0"/>
              <a:t>.</a:t>
            </a:r>
          </a:p>
          <a:p>
            <a:pPr marL="461963">
              <a:buFont typeface="Wingdings" panose="05000000000000000000" pitchFamily="2" charset="2"/>
              <a:buChar char="§"/>
            </a:pPr>
            <a:r>
              <a:rPr lang="en-US" sz="2000" dirty="0"/>
              <a:t>The application will be stored using Microsoft </a:t>
            </a:r>
            <a:r>
              <a:rPr lang="en-US" sz="2000" dirty="0">
                <a:solidFill>
                  <a:srgbClr val="FF0000"/>
                </a:solidFill>
              </a:rPr>
              <a:t>SQL Server</a:t>
            </a:r>
            <a:r>
              <a:rPr lang="en-US" sz="2000" dirty="0"/>
              <a:t> and accessed using </a:t>
            </a:r>
            <a:r>
              <a:rPr lang="en-US" sz="2000" dirty="0">
                <a:solidFill>
                  <a:srgbClr val="FF0000"/>
                </a:solidFill>
              </a:rPr>
              <a:t>Entity Framework </a:t>
            </a:r>
            <a:r>
              <a:rPr lang="en-US" sz="2000" dirty="0" smtClean="0">
                <a:solidFill>
                  <a:srgbClr val="FF0000"/>
                </a:solidFill>
              </a:rPr>
              <a:t>Core</a:t>
            </a:r>
            <a:r>
              <a:rPr lang="en-US" sz="2000" dirty="0" smtClean="0"/>
              <a:t>.</a:t>
            </a:r>
          </a:p>
          <a:p>
            <a:pPr marL="461963">
              <a:buFont typeface="Wingdings" panose="05000000000000000000" pitchFamily="2" charset="2"/>
              <a:buChar char="§"/>
            </a:pPr>
            <a:r>
              <a:rPr lang="en-US" sz="2000" dirty="0" smtClean="0"/>
              <a:t>The </a:t>
            </a:r>
            <a:r>
              <a:rPr lang="en-US" sz="2000" dirty="0"/>
              <a:t>meta-package that sets up ASP.NET Core includes the main Entity Framework Core packages but there is one addition that must be made manually</a:t>
            </a:r>
            <a:r>
              <a:rPr lang="en-US" sz="2000" dirty="0" smtClean="0"/>
              <a:t>.</a:t>
            </a:r>
          </a:p>
          <a:p>
            <a:pPr marL="461963">
              <a:buFont typeface="Wingdings" panose="05000000000000000000" pitchFamily="2" charset="2"/>
              <a:buChar char="§"/>
            </a:pPr>
            <a:r>
              <a:rPr lang="en-US" sz="2000" dirty="0"/>
              <a:t>Open the project using Visual Studio or Visual Studio </a:t>
            </a:r>
            <a:r>
              <a:rPr lang="en-US" sz="2000" dirty="0" smtClean="0"/>
              <a:t>Code.</a:t>
            </a:r>
          </a:p>
          <a:p>
            <a:pPr marL="687388" indent="-225425">
              <a:buFont typeface="Wingdings" panose="05000000000000000000" pitchFamily="2" charset="2"/>
              <a:buChar char="ü"/>
            </a:pPr>
            <a:r>
              <a:rPr lang="en-US" sz="2000" dirty="0" smtClean="0"/>
              <a:t>If </a:t>
            </a:r>
            <a:r>
              <a:rPr lang="en-US" sz="2000" dirty="0"/>
              <a:t>you are using Visual Studio, then select File &gt; Open &gt; Project/Solution, navigate to the SportsStore folder, and select the </a:t>
            </a:r>
            <a:r>
              <a:rPr lang="en-US" sz="2000" dirty="0">
                <a:solidFill>
                  <a:srgbClr val="FF0000"/>
                </a:solidFill>
              </a:rPr>
              <a:t>SportsStore.csproj</a:t>
            </a:r>
            <a:r>
              <a:rPr lang="en-US" sz="2000" dirty="0"/>
              <a:t> </a:t>
            </a:r>
            <a:r>
              <a:rPr lang="en-US" sz="2000" dirty="0" smtClean="0"/>
              <a:t>file.</a:t>
            </a:r>
          </a:p>
          <a:p>
            <a:pPr marL="687388" indent="-225425">
              <a:buFont typeface="Wingdings" panose="05000000000000000000" pitchFamily="2" charset="2"/>
              <a:buChar char="ü"/>
            </a:pPr>
            <a:r>
              <a:rPr lang="en-US" sz="2000" dirty="0" smtClean="0"/>
              <a:t>To </a:t>
            </a:r>
            <a:r>
              <a:rPr lang="en-US" sz="2000" dirty="0"/>
              <a:t>edit the NuGet packages, right-click the SportsStore project item in the Solution Explorer, select Edit SportsStore.csproj from the pop-up menu, and make the changes shown in </a:t>
            </a:r>
            <a:r>
              <a:rPr lang="en-US" sz="2000" dirty="0">
                <a:solidFill>
                  <a:srgbClr val="FF0000"/>
                </a:solidFill>
              </a:rPr>
              <a:t>Listing 3-10</a:t>
            </a:r>
            <a:r>
              <a:rPr lang="en-US" sz="2000" dirty="0" smtClean="0"/>
              <a:t>.</a:t>
            </a:r>
          </a:p>
          <a:p>
            <a:pPr marL="461963">
              <a:buFont typeface="Wingdings" panose="05000000000000000000" pitchFamily="2" charset="2"/>
              <a:buChar char="§"/>
            </a:pPr>
            <a:r>
              <a:rPr lang="en-US" sz="2000" dirty="0"/>
              <a:t>If you are using Visual Studio Code, open the SportsStore project, click SportsStore.csproj in the file list to open the file for editing, and make the changes shown in </a:t>
            </a:r>
            <a:r>
              <a:rPr lang="en-US" sz="2000" dirty="0">
                <a:solidFill>
                  <a:srgbClr val="FF0000"/>
                </a:solidFill>
              </a:rPr>
              <a:t>Listing 3-10</a:t>
            </a:r>
            <a:r>
              <a:rPr lang="en-US" sz="2000" dirty="0"/>
              <a:t>.</a:t>
            </a:r>
          </a:p>
        </p:txBody>
      </p:sp>
    </p:spTree>
    <p:extLst>
      <p:ext uri="{BB962C8B-B14F-4D97-AF65-F5344CB8AC3E}">
        <p14:creationId xmlns:p14="http://schemas.microsoft.com/office/powerpoint/2010/main" val="2867523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3-8 || 3-9</a:t>
            </a:r>
            <a:endParaRPr lang="en-US" dirty="0"/>
          </a:p>
        </p:txBody>
      </p:sp>
      <p:pic>
        <p:nvPicPr>
          <p:cNvPr id="10" name="Picture 9"/>
          <p:cNvPicPr>
            <a:picLocks noChangeAspect="1"/>
          </p:cNvPicPr>
          <p:nvPr/>
        </p:nvPicPr>
        <p:blipFill>
          <a:blip r:embed="rId2"/>
          <a:stretch>
            <a:fillRect/>
          </a:stretch>
        </p:blipFill>
        <p:spPr>
          <a:xfrm>
            <a:off x="111095" y="1315499"/>
            <a:ext cx="6848475" cy="1257300"/>
          </a:xfrm>
          <a:prstGeom prst="rect">
            <a:avLst/>
          </a:prstGeom>
          <a:ln>
            <a:solidFill>
              <a:schemeClr val="accent1"/>
            </a:solidFill>
          </a:ln>
        </p:spPr>
      </p:pic>
      <p:pic>
        <p:nvPicPr>
          <p:cNvPr id="12" name="Picture 11"/>
          <p:cNvPicPr>
            <a:picLocks noChangeAspect="1"/>
          </p:cNvPicPr>
          <p:nvPr/>
        </p:nvPicPr>
        <p:blipFill>
          <a:blip r:embed="rId3"/>
          <a:stretch>
            <a:fillRect/>
          </a:stretch>
        </p:blipFill>
        <p:spPr>
          <a:xfrm>
            <a:off x="111095" y="2869734"/>
            <a:ext cx="6419850" cy="1219200"/>
          </a:xfrm>
          <a:prstGeom prst="rect">
            <a:avLst/>
          </a:prstGeom>
          <a:ln>
            <a:solidFill>
              <a:schemeClr val="accent1"/>
            </a:solidFill>
          </a:ln>
        </p:spPr>
      </p:pic>
    </p:spTree>
    <p:extLst>
      <p:ext uri="{BB962C8B-B14F-4D97-AF65-F5344CB8AC3E}">
        <p14:creationId xmlns:p14="http://schemas.microsoft.com/office/powerpoint/2010/main" val="25516363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3-10</a:t>
            </a:r>
            <a:endParaRPr lang="en-US" dirty="0"/>
          </a:p>
        </p:txBody>
      </p:sp>
      <p:pic>
        <p:nvPicPr>
          <p:cNvPr id="3" name="Picture 2"/>
          <p:cNvPicPr>
            <a:picLocks noChangeAspect="1"/>
          </p:cNvPicPr>
          <p:nvPr/>
        </p:nvPicPr>
        <p:blipFill>
          <a:blip r:embed="rId2"/>
          <a:stretch>
            <a:fillRect/>
          </a:stretch>
        </p:blipFill>
        <p:spPr>
          <a:xfrm>
            <a:off x="111095" y="1263664"/>
            <a:ext cx="9598229" cy="5025982"/>
          </a:xfrm>
          <a:prstGeom prst="rect">
            <a:avLst/>
          </a:prstGeom>
          <a:ln>
            <a:solidFill>
              <a:schemeClr val="accent1"/>
            </a:solidFill>
          </a:ln>
        </p:spPr>
      </p:pic>
    </p:spTree>
    <p:extLst>
      <p:ext uri="{BB962C8B-B14F-4D97-AF65-F5344CB8AC3E}">
        <p14:creationId xmlns:p14="http://schemas.microsoft.com/office/powerpoint/2010/main" val="29714621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Entity Framework Core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smtClean="0"/>
              <a:t>The package in the </a:t>
            </a:r>
            <a:r>
              <a:rPr lang="en-US" sz="2000" dirty="0" smtClean="0">
                <a:solidFill>
                  <a:srgbClr val="FF0000"/>
                </a:solidFill>
              </a:rPr>
              <a:t>Listing 3-10</a:t>
            </a:r>
            <a:r>
              <a:rPr lang="en-US" sz="2000" dirty="0" smtClean="0"/>
              <a:t> </a:t>
            </a:r>
            <a:r>
              <a:rPr lang="en-US" sz="2000" dirty="0"/>
              <a:t>provides the command-line tools for working with Entity Framework Core.</a:t>
            </a:r>
          </a:p>
          <a:p>
            <a:pPr marL="461963">
              <a:buFont typeface="Wingdings" panose="05000000000000000000" pitchFamily="2" charset="2"/>
              <a:buChar char="§"/>
            </a:pPr>
            <a:r>
              <a:rPr lang="en-US" sz="2000" dirty="0"/>
              <a:t>If you are using Visual Studio, the new packages will be downloaded when you save the SportsStore.csproj file. </a:t>
            </a:r>
            <a:endParaRPr lang="en-US" sz="2000" dirty="0" smtClean="0"/>
          </a:p>
          <a:p>
            <a:pPr marL="461963">
              <a:buFont typeface="Wingdings" panose="05000000000000000000" pitchFamily="2" charset="2"/>
              <a:buChar char="§"/>
            </a:pPr>
            <a:r>
              <a:rPr lang="en-US" sz="2000" dirty="0" smtClean="0"/>
              <a:t>If </a:t>
            </a:r>
            <a:r>
              <a:rPr lang="en-US" sz="2000" dirty="0"/>
              <a:t>you are using Visual Studio Code, use a command prompt to run the command shown in </a:t>
            </a:r>
            <a:r>
              <a:rPr lang="en-US" sz="2000" dirty="0">
                <a:solidFill>
                  <a:srgbClr val="FF0000"/>
                </a:solidFill>
              </a:rPr>
              <a:t>Listing 3-11</a:t>
            </a:r>
            <a:r>
              <a:rPr lang="en-US" sz="2000" dirty="0"/>
              <a:t> in the SportsStore folder.</a:t>
            </a:r>
          </a:p>
        </p:txBody>
      </p:sp>
      <p:pic>
        <p:nvPicPr>
          <p:cNvPr id="7" name="Picture 6"/>
          <p:cNvPicPr>
            <a:picLocks noChangeAspect="1"/>
          </p:cNvPicPr>
          <p:nvPr/>
        </p:nvPicPr>
        <p:blipFill>
          <a:blip r:embed="rId2"/>
          <a:stretch>
            <a:fillRect/>
          </a:stretch>
        </p:blipFill>
        <p:spPr>
          <a:xfrm>
            <a:off x="564729" y="2842296"/>
            <a:ext cx="3243874" cy="1166734"/>
          </a:xfrm>
          <a:prstGeom prst="rect">
            <a:avLst/>
          </a:prstGeom>
          <a:ln>
            <a:solidFill>
              <a:schemeClr val="accent1"/>
            </a:solidFill>
          </a:ln>
        </p:spPr>
      </p:pic>
    </p:spTree>
    <p:extLst>
      <p:ext uri="{BB962C8B-B14F-4D97-AF65-F5344CB8AC3E}">
        <p14:creationId xmlns:p14="http://schemas.microsoft.com/office/powerpoint/2010/main" val="37986739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Configuring the Project</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Now that the project foundation is in place, it is time to configure the different parts of the application to work together.</a:t>
            </a:r>
          </a:p>
        </p:txBody>
      </p:sp>
    </p:spTree>
    <p:extLst>
      <p:ext uri="{BB962C8B-B14F-4D97-AF65-F5344CB8AC3E}">
        <p14:creationId xmlns:p14="http://schemas.microsoft.com/office/powerpoint/2010/main" val="286584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This book is about using Angular and ASP.NET Core MVC together to build rich </a:t>
            </a:r>
            <a:r>
              <a:rPr lang="en-US" sz="2000" dirty="0" smtClean="0"/>
              <a:t>applications.</a:t>
            </a:r>
          </a:p>
          <a:p>
            <a:pPr marL="461963" indent="-234950">
              <a:buFont typeface="Wingdings" panose="05000000000000000000" pitchFamily="2" charset="2"/>
              <a:buChar char="§"/>
            </a:pPr>
            <a:r>
              <a:rPr lang="en-US" sz="2000" dirty="0" smtClean="0"/>
              <a:t>Individually</a:t>
            </a:r>
            <a:r>
              <a:rPr lang="en-US" sz="2000" dirty="0"/>
              <a:t>, each of these frameworks is powerful and feature-rich, but using them together combines the dynamic flexibility of Angular with the solid infrastructure of ASP.NET Core MVC</a:t>
            </a:r>
            <a:r>
              <a:rPr lang="en-US" sz="2000" dirty="0" smtClean="0"/>
              <a:t>.</a:t>
            </a:r>
            <a:endParaRPr lang="en-US" sz="2000" dirty="0"/>
          </a:p>
        </p:txBody>
      </p:sp>
    </p:spTree>
    <p:extLst>
      <p:ext uri="{BB962C8B-B14F-4D97-AF65-F5344CB8AC3E}">
        <p14:creationId xmlns:p14="http://schemas.microsoft.com/office/powerpoint/2010/main" val="619397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55260"/>
            <a:ext cx="11949100" cy="1198861"/>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Preparing the Project ( Visual Studio</a:t>
            </a:r>
            <a:r>
              <a:rPr lang="en-US" dirty="0" smtClean="0"/>
              <a:t>)</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If you are using Visual Studio, select File ➤ Open Project/Solution, navigate to the SportsStore folder, and select the SportsStore.csproj </a:t>
            </a:r>
            <a:r>
              <a:rPr lang="en-US" sz="2000" dirty="0" smtClean="0"/>
              <a:t>file.</a:t>
            </a:r>
          </a:p>
          <a:p>
            <a:pPr marL="461963" indent="-234950">
              <a:buFont typeface="Wingdings" panose="05000000000000000000" pitchFamily="2" charset="2"/>
              <a:buChar char="§"/>
            </a:pPr>
            <a:r>
              <a:rPr lang="en-US" sz="2000" dirty="0" smtClean="0"/>
              <a:t>Select </a:t>
            </a:r>
            <a:r>
              <a:rPr lang="en-US" sz="2000" dirty="0"/>
              <a:t>File ➤ Save All and save the SportsStore.sln file, which you can use to open the project in the future. </a:t>
            </a:r>
            <a:endParaRPr lang="en-US" sz="2000" dirty="0" smtClean="0"/>
          </a:p>
          <a:p>
            <a:pPr marL="461963" indent="-234950">
              <a:buFont typeface="Wingdings" panose="05000000000000000000" pitchFamily="2" charset="2"/>
              <a:buChar char="§"/>
            </a:pPr>
            <a:r>
              <a:rPr lang="en-US" sz="2000" dirty="0" smtClean="0"/>
              <a:t>Select </a:t>
            </a:r>
            <a:r>
              <a:rPr lang="en-US" sz="2000" dirty="0"/>
              <a:t>Project ➤ SportsStore Properties, navigate to the Debug section of the options window, and ensure that IIS Express is selected for the Launch field, as shown in </a:t>
            </a:r>
            <a:r>
              <a:rPr lang="en-US" sz="2000" dirty="0">
                <a:solidFill>
                  <a:srgbClr val="FF0000"/>
                </a:solidFill>
              </a:rPr>
              <a:t>Figure 3-1</a:t>
            </a:r>
            <a:r>
              <a:rPr lang="en-US" sz="2000" dirty="0" smtClean="0"/>
              <a:t>.</a:t>
            </a:r>
          </a:p>
          <a:p>
            <a:pPr marL="461963" indent="-234950">
              <a:buFont typeface="Wingdings" panose="05000000000000000000" pitchFamily="2" charset="2"/>
              <a:buChar char="§"/>
            </a:pPr>
            <a:r>
              <a:rPr lang="en-US" sz="2000" dirty="0"/>
              <a:t>Ensure that the Launch URL button is selected and enter http://localhost:5000 in the App URL field, as shown in </a:t>
            </a:r>
            <a:r>
              <a:rPr lang="en-US" sz="2000" dirty="0">
                <a:solidFill>
                  <a:srgbClr val="FF0000"/>
                </a:solidFill>
              </a:rPr>
              <a:t>Figure </a:t>
            </a:r>
            <a:r>
              <a:rPr lang="en-US" sz="2000" dirty="0" smtClean="0">
                <a:solidFill>
                  <a:srgbClr val="FF0000"/>
                </a:solidFill>
              </a:rPr>
              <a:t>3-1</a:t>
            </a:r>
            <a:r>
              <a:rPr lang="en-US" sz="2000" dirty="0" smtClean="0"/>
              <a:t>.</a:t>
            </a:r>
          </a:p>
          <a:p>
            <a:pPr marL="461963" indent="-234950">
              <a:buFont typeface="Wingdings" panose="05000000000000000000" pitchFamily="2" charset="2"/>
              <a:buChar char="§"/>
            </a:pPr>
            <a:r>
              <a:rPr lang="en-US" sz="2000" dirty="0" smtClean="0"/>
              <a:t>Finally</a:t>
            </a:r>
            <a:r>
              <a:rPr lang="en-US" sz="2000" dirty="0"/>
              <a:t>, click the Add button to create an environment variable called </a:t>
            </a:r>
            <a:r>
              <a:rPr lang="en-US" sz="2000" dirty="0">
                <a:solidFill>
                  <a:srgbClr val="FF0000"/>
                </a:solidFill>
              </a:rPr>
              <a:t>ASPNETCORE_ENVIRONMENT</a:t>
            </a:r>
            <a:r>
              <a:rPr lang="en-US" sz="2000" dirty="0"/>
              <a:t>, if it doesn’t already exist, with a value of </a:t>
            </a:r>
            <a:r>
              <a:rPr lang="en-US" sz="2000" dirty="0" smtClean="0"/>
              <a:t>Development.</a:t>
            </a:r>
          </a:p>
          <a:p>
            <a:pPr marL="461963" indent="-234950">
              <a:buFont typeface="Wingdings" panose="05000000000000000000" pitchFamily="2" charset="2"/>
              <a:buChar char="§"/>
            </a:pPr>
            <a:r>
              <a:rPr lang="en-US" sz="2000" dirty="0" smtClean="0"/>
              <a:t>Save </a:t>
            </a:r>
            <a:r>
              <a:rPr lang="en-US" sz="2000" dirty="0"/>
              <a:t>the changes and close the properties window</a:t>
            </a:r>
            <a:r>
              <a:rPr lang="en-US" sz="2000" dirty="0" smtClean="0"/>
              <a:t>.</a:t>
            </a:r>
          </a:p>
          <a:p>
            <a:pPr marL="461963" indent="-234950">
              <a:buFont typeface="Wingdings" panose="05000000000000000000" pitchFamily="2" charset="2"/>
              <a:buChar char="§"/>
            </a:pPr>
            <a:r>
              <a:rPr lang="en-US" sz="2000" dirty="0"/>
              <a:t>If you are using Visual Studio Code, edit the </a:t>
            </a:r>
            <a:r>
              <a:rPr lang="en-US" sz="2000" dirty="0">
                <a:solidFill>
                  <a:srgbClr val="FF0000"/>
                </a:solidFill>
              </a:rPr>
              <a:t>launchSettings.json</a:t>
            </a:r>
            <a:r>
              <a:rPr lang="en-US" sz="2000" dirty="0"/>
              <a:t> file in the </a:t>
            </a:r>
            <a:r>
              <a:rPr lang="en-US" sz="2000" dirty="0">
                <a:solidFill>
                  <a:srgbClr val="FF0000"/>
                </a:solidFill>
              </a:rPr>
              <a:t>Properties folder</a:t>
            </a:r>
            <a:r>
              <a:rPr lang="en-US" sz="2000" dirty="0"/>
              <a:t> to change the port for the startup URL for the SportsStore configuration item, as shown in </a:t>
            </a:r>
            <a:r>
              <a:rPr lang="en-US" sz="2000" dirty="0">
                <a:solidFill>
                  <a:srgbClr val="FF0000"/>
                </a:solidFill>
              </a:rPr>
              <a:t>Listing 3-12</a:t>
            </a:r>
            <a:r>
              <a:rPr lang="en-US" sz="2000" dirty="0" smtClean="0"/>
              <a:t>.</a:t>
            </a:r>
            <a:endParaRPr lang="en-US" sz="2000" dirty="0"/>
          </a:p>
        </p:txBody>
      </p:sp>
    </p:spTree>
    <p:extLst>
      <p:ext uri="{BB962C8B-B14F-4D97-AF65-F5344CB8AC3E}">
        <p14:creationId xmlns:p14="http://schemas.microsoft.com/office/powerpoint/2010/main" val="3577827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3-1</a:t>
            </a:r>
            <a:endParaRPr lang="en-US" dirty="0"/>
          </a:p>
        </p:txBody>
      </p:sp>
      <p:pic>
        <p:nvPicPr>
          <p:cNvPr id="6" name="Picture 5"/>
          <p:cNvPicPr>
            <a:picLocks noChangeAspect="1"/>
          </p:cNvPicPr>
          <p:nvPr/>
        </p:nvPicPr>
        <p:blipFill>
          <a:blip r:embed="rId2"/>
          <a:stretch>
            <a:fillRect/>
          </a:stretch>
        </p:blipFill>
        <p:spPr>
          <a:xfrm>
            <a:off x="111095" y="1272854"/>
            <a:ext cx="5970923" cy="4971097"/>
          </a:xfrm>
          <a:prstGeom prst="rect">
            <a:avLst/>
          </a:prstGeom>
          <a:ln>
            <a:solidFill>
              <a:schemeClr val="accent1"/>
            </a:solidFill>
          </a:ln>
        </p:spPr>
      </p:pic>
    </p:spTree>
    <p:extLst>
      <p:ext uri="{BB962C8B-B14F-4D97-AF65-F5344CB8AC3E}">
        <p14:creationId xmlns:p14="http://schemas.microsoft.com/office/powerpoint/2010/main" val="182338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Listing 3-12</a:t>
            </a:r>
          </a:p>
        </p:txBody>
      </p:sp>
      <p:pic>
        <p:nvPicPr>
          <p:cNvPr id="7" name="Picture 6"/>
          <p:cNvPicPr>
            <a:picLocks noChangeAspect="1"/>
          </p:cNvPicPr>
          <p:nvPr/>
        </p:nvPicPr>
        <p:blipFill>
          <a:blip r:embed="rId2"/>
          <a:stretch>
            <a:fillRect/>
          </a:stretch>
        </p:blipFill>
        <p:spPr>
          <a:xfrm>
            <a:off x="111096" y="1283514"/>
            <a:ext cx="11853004" cy="4295165"/>
          </a:xfrm>
          <a:prstGeom prst="rect">
            <a:avLst/>
          </a:prstGeom>
          <a:ln>
            <a:solidFill>
              <a:schemeClr val="accent1"/>
            </a:solidFill>
          </a:ln>
        </p:spPr>
      </p:pic>
    </p:spTree>
    <p:extLst>
      <p:ext uri="{BB962C8B-B14F-4D97-AF65-F5344CB8AC3E}">
        <p14:creationId xmlns:p14="http://schemas.microsoft.com/office/powerpoint/2010/main" val="10053387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55260"/>
            <a:ext cx="11949100" cy="1198861"/>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Creating and Editing the Configuration </a:t>
            </a:r>
            <a:r>
              <a:rPr lang="en-US" dirty="0" smtClean="0"/>
              <a:t>Files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Regardless of the IDE you are using, add a TypeScript file called </a:t>
            </a:r>
            <a:r>
              <a:rPr lang="en-US" sz="2000" dirty="0">
                <a:solidFill>
                  <a:srgbClr val="FF0000"/>
                </a:solidFill>
              </a:rPr>
              <a:t>boot.ts</a:t>
            </a:r>
            <a:r>
              <a:rPr lang="en-US" sz="2000" dirty="0"/>
              <a:t> to the </a:t>
            </a:r>
            <a:r>
              <a:rPr lang="en-US" sz="2000" dirty="0">
                <a:solidFill>
                  <a:srgbClr val="FF0000"/>
                </a:solidFill>
              </a:rPr>
              <a:t>SportsStore/ClientApp</a:t>
            </a:r>
            <a:r>
              <a:rPr lang="en-US" sz="2000" dirty="0"/>
              <a:t> folder, with the code shown in </a:t>
            </a:r>
            <a:r>
              <a:rPr lang="en-US" sz="2000" dirty="0">
                <a:solidFill>
                  <a:srgbClr val="FF0000"/>
                </a:solidFill>
              </a:rPr>
              <a:t>Listing 3-13</a:t>
            </a:r>
            <a:r>
              <a:rPr lang="en-US" sz="2000" dirty="0" smtClean="0"/>
              <a:t>.</a:t>
            </a:r>
          </a:p>
          <a:p>
            <a:pPr marL="461963">
              <a:buFont typeface="Wingdings" panose="05000000000000000000" pitchFamily="2" charset="2"/>
              <a:buChar char="§"/>
            </a:pPr>
            <a:r>
              <a:rPr lang="en-US" sz="2000" dirty="0"/>
              <a:t>This file is responsible for loading the Angular application and responding to changes to the client-side code. </a:t>
            </a:r>
            <a:endParaRPr lang="en-US" sz="2000" dirty="0" smtClean="0"/>
          </a:p>
          <a:p>
            <a:pPr marL="461963">
              <a:buFont typeface="Wingdings" panose="05000000000000000000" pitchFamily="2" charset="2"/>
              <a:buChar char="§"/>
            </a:pPr>
            <a:r>
              <a:rPr lang="en-US" sz="2000" dirty="0" smtClean="0"/>
              <a:t>Next</a:t>
            </a:r>
            <a:r>
              <a:rPr lang="en-US" sz="2000" dirty="0"/>
              <a:t>, edit the </a:t>
            </a:r>
            <a:r>
              <a:rPr lang="en-US" sz="2000" dirty="0">
                <a:solidFill>
                  <a:srgbClr val="FF0000"/>
                </a:solidFill>
              </a:rPr>
              <a:t>Startup.cs</a:t>
            </a:r>
            <a:r>
              <a:rPr lang="en-US" sz="2000" dirty="0"/>
              <a:t> file to change the code in the Configure method, as shown in </a:t>
            </a:r>
            <a:r>
              <a:rPr lang="en-US" sz="2000" dirty="0">
                <a:solidFill>
                  <a:srgbClr val="FF0000"/>
                </a:solidFill>
              </a:rPr>
              <a:t>Listing </a:t>
            </a:r>
            <a:r>
              <a:rPr lang="en-US" sz="2000" dirty="0" smtClean="0">
                <a:solidFill>
                  <a:srgbClr val="FF0000"/>
                </a:solidFill>
              </a:rPr>
              <a:t>3-14</a:t>
            </a:r>
            <a:r>
              <a:rPr lang="en-US" sz="2000" dirty="0" smtClean="0"/>
              <a:t>.</a:t>
            </a:r>
          </a:p>
          <a:p>
            <a:pPr marL="461963">
              <a:buFont typeface="Wingdings" panose="05000000000000000000" pitchFamily="2" charset="2"/>
              <a:buChar char="§"/>
            </a:pPr>
            <a:r>
              <a:rPr lang="en-US" sz="2000" dirty="0" smtClean="0"/>
              <a:t>The </a:t>
            </a:r>
            <a:r>
              <a:rPr lang="en-US" sz="2000" dirty="0"/>
              <a:t>additions enable the integration between the ASP.NET Core and Angular development tools</a:t>
            </a:r>
            <a:r>
              <a:rPr lang="en-US" sz="2000" dirty="0" smtClean="0"/>
              <a:t>.</a:t>
            </a:r>
          </a:p>
          <a:p>
            <a:pPr marL="461963">
              <a:buFont typeface="Wingdings" panose="05000000000000000000" pitchFamily="2" charset="2"/>
              <a:buChar char="§"/>
            </a:pPr>
            <a:r>
              <a:rPr lang="en-US" sz="2000" dirty="0"/>
              <a:t>Open the </a:t>
            </a:r>
            <a:r>
              <a:rPr lang="en-US" sz="2000" dirty="0">
                <a:solidFill>
                  <a:srgbClr val="FF0000"/>
                </a:solidFill>
              </a:rPr>
              <a:t>webpack.config.js</a:t>
            </a:r>
            <a:r>
              <a:rPr lang="en-US" sz="2000" dirty="0"/>
              <a:t> file in the SportsStore folder, locate the </a:t>
            </a:r>
            <a:r>
              <a:rPr lang="en-US" sz="2000" dirty="0">
                <a:solidFill>
                  <a:srgbClr val="FF0000"/>
                </a:solidFill>
              </a:rPr>
              <a:t>module.exports statement</a:t>
            </a:r>
            <a:r>
              <a:rPr lang="en-US" sz="2000" dirty="0"/>
              <a:t> shown in </a:t>
            </a:r>
            <a:r>
              <a:rPr lang="en-US" sz="2000" dirty="0">
                <a:solidFill>
                  <a:srgbClr val="FF0000"/>
                </a:solidFill>
              </a:rPr>
              <a:t>Listing 3-15</a:t>
            </a:r>
            <a:r>
              <a:rPr lang="en-US" sz="2000" dirty="0"/>
              <a:t>, and make the changes in </a:t>
            </a:r>
            <a:r>
              <a:rPr lang="en-US" sz="2000" dirty="0" smtClean="0"/>
              <a:t>bold.</a:t>
            </a:r>
          </a:p>
          <a:p>
            <a:pPr marL="461963">
              <a:buFont typeface="Wingdings" panose="05000000000000000000" pitchFamily="2" charset="2"/>
              <a:buChar char="§"/>
            </a:pPr>
            <a:r>
              <a:rPr lang="en-US" sz="2000" dirty="0" smtClean="0"/>
              <a:t>This </a:t>
            </a:r>
            <a:r>
              <a:rPr lang="en-US" sz="2000" dirty="0"/>
              <a:t>file contains a lot of configuration statements and the ones you are looking for follow the long list of entries that deal with “</a:t>
            </a:r>
            <a:r>
              <a:rPr lang="en-US" sz="2000" dirty="0">
                <a:solidFill>
                  <a:srgbClr val="FF0000"/>
                </a:solidFill>
              </a:rPr>
              <a:t>rxjs</a:t>
            </a:r>
            <a:r>
              <a:rPr lang="en-US" sz="2000" dirty="0"/>
              <a:t>” files.</a:t>
            </a:r>
          </a:p>
        </p:txBody>
      </p:sp>
    </p:spTree>
    <p:extLst>
      <p:ext uri="{BB962C8B-B14F-4D97-AF65-F5344CB8AC3E}">
        <p14:creationId xmlns:p14="http://schemas.microsoft.com/office/powerpoint/2010/main" val="25917865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Listing </a:t>
            </a:r>
            <a:r>
              <a:rPr lang="en-US" dirty="0" smtClean="0"/>
              <a:t>3-13</a:t>
            </a:r>
            <a:endParaRPr lang="en-US" dirty="0"/>
          </a:p>
        </p:txBody>
      </p:sp>
      <p:pic>
        <p:nvPicPr>
          <p:cNvPr id="3" name="Picture 2"/>
          <p:cNvPicPr>
            <a:picLocks noChangeAspect="1"/>
          </p:cNvPicPr>
          <p:nvPr/>
        </p:nvPicPr>
        <p:blipFill>
          <a:blip r:embed="rId2"/>
          <a:stretch>
            <a:fillRect/>
          </a:stretch>
        </p:blipFill>
        <p:spPr>
          <a:xfrm>
            <a:off x="111095" y="1289985"/>
            <a:ext cx="7475316" cy="5437986"/>
          </a:xfrm>
          <a:prstGeom prst="rect">
            <a:avLst/>
          </a:prstGeom>
          <a:ln>
            <a:solidFill>
              <a:schemeClr val="accent1"/>
            </a:solidFill>
          </a:ln>
        </p:spPr>
      </p:pic>
    </p:spTree>
    <p:extLst>
      <p:ext uri="{BB962C8B-B14F-4D97-AF65-F5344CB8AC3E}">
        <p14:creationId xmlns:p14="http://schemas.microsoft.com/office/powerpoint/2010/main" val="210490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Listing </a:t>
            </a:r>
            <a:r>
              <a:rPr lang="en-US" dirty="0" smtClean="0"/>
              <a:t>3-14</a:t>
            </a:r>
            <a:endParaRPr lang="en-US" dirty="0"/>
          </a:p>
        </p:txBody>
      </p:sp>
      <p:pic>
        <p:nvPicPr>
          <p:cNvPr id="4" name="Picture 3"/>
          <p:cNvPicPr>
            <a:picLocks noChangeAspect="1"/>
          </p:cNvPicPr>
          <p:nvPr/>
        </p:nvPicPr>
        <p:blipFill>
          <a:blip r:embed="rId2"/>
          <a:stretch>
            <a:fillRect/>
          </a:stretch>
        </p:blipFill>
        <p:spPr>
          <a:xfrm>
            <a:off x="111094" y="1286832"/>
            <a:ext cx="11759327" cy="5461711"/>
          </a:xfrm>
          <a:prstGeom prst="rect">
            <a:avLst/>
          </a:prstGeom>
          <a:ln>
            <a:solidFill>
              <a:schemeClr val="accent1"/>
            </a:solidFill>
          </a:ln>
        </p:spPr>
      </p:pic>
    </p:spTree>
    <p:extLst>
      <p:ext uri="{BB962C8B-B14F-4D97-AF65-F5344CB8AC3E}">
        <p14:creationId xmlns:p14="http://schemas.microsoft.com/office/powerpoint/2010/main" val="1796394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Listing </a:t>
            </a:r>
            <a:r>
              <a:rPr lang="en-US" dirty="0" smtClean="0"/>
              <a:t>3-15</a:t>
            </a:r>
            <a:endParaRPr lang="en-US" dirty="0"/>
          </a:p>
        </p:txBody>
      </p:sp>
      <p:pic>
        <p:nvPicPr>
          <p:cNvPr id="3" name="Picture 2"/>
          <p:cNvPicPr>
            <a:picLocks noChangeAspect="1"/>
          </p:cNvPicPr>
          <p:nvPr/>
        </p:nvPicPr>
        <p:blipFill>
          <a:blip r:embed="rId2"/>
          <a:stretch>
            <a:fillRect/>
          </a:stretch>
        </p:blipFill>
        <p:spPr>
          <a:xfrm>
            <a:off x="111095" y="1296249"/>
            <a:ext cx="11918799" cy="4475377"/>
          </a:xfrm>
          <a:prstGeom prst="rect">
            <a:avLst/>
          </a:prstGeom>
          <a:ln>
            <a:solidFill>
              <a:schemeClr val="accent1"/>
            </a:solidFill>
          </a:ln>
        </p:spPr>
      </p:pic>
    </p:spTree>
    <p:extLst>
      <p:ext uri="{BB962C8B-B14F-4D97-AF65-F5344CB8AC3E}">
        <p14:creationId xmlns:p14="http://schemas.microsoft.com/office/powerpoint/2010/main" val="3828313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55260"/>
            <a:ext cx="11949100" cy="1198861"/>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Enabling </a:t>
            </a:r>
            <a:r>
              <a:rPr lang="en-US"/>
              <a:t>Logging </a:t>
            </a:r>
            <a:r>
              <a:rPr lang="en-US" smtClean="0"/>
              <a:t>Messages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2689510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55260"/>
            <a:ext cx="11949100" cy="1198861"/>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Updating the </a:t>
            </a:r>
            <a:r>
              <a:rPr lang="en-US"/>
              <a:t>Bootstrap </a:t>
            </a:r>
            <a:r>
              <a:rPr lang="en-US" smtClean="0"/>
              <a:t>Package</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617440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Removing Files</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410251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Who Is This Book </a:t>
            </a:r>
            <a:r>
              <a:rPr lang="en-US">
                <a:solidFill>
                  <a:schemeClr val="bg1"/>
                </a:solidFill>
              </a:rPr>
              <a:t>For</a:t>
            </a:r>
            <a:r>
              <a:rPr lang="en-US"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This book is for </a:t>
            </a:r>
            <a:r>
              <a:rPr lang="en-US" sz="2000" dirty="0">
                <a:solidFill>
                  <a:srgbClr val="FF0000"/>
                </a:solidFill>
              </a:rPr>
              <a:t>ASP.NET Core MVC developers</a:t>
            </a:r>
            <a:r>
              <a:rPr lang="en-US" sz="2000" dirty="0"/>
              <a:t> who want to add Angular to their projects but don’t know where to </a:t>
            </a:r>
            <a:r>
              <a:rPr lang="en-US" sz="2000" dirty="0" smtClean="0"/>
              <a:t>start.</a:t>
            </a:r>
          </a:p>
          <a:p>
            <a:pPr marL="461963" indent="-234950">
              <a:buFont typeface="Wingdings" panose="05000000000000000000" pitchFamily="2" charset="2"/>
              <a:buChar char="§"/>
            </a:pPr>
            <a:r>
              <a:rPr lang="en-US" sz="2000" dirty="0" smtClean="0"/>
              <a:t>Angular </a:t>
            </a:r>
            <a:r>
              <a:rPr lang="en-US" sz="2000" dirty="0"/>
              <a:t>is a </a:t>
            </a:r>
            <a:r>
              <a:rPr lang="en-US" sz="2000" dirty="0">
                <a:solidFill>
                  <a:srgbClr val="FF0000"/>
                </a:solidFill>
              </a:rPr>
              <a:t>complex framework</a:t>
            </a:r>
            <a:r>
              <a:rPr lang="en-US" sz="2000" dirty="0"/>
              <a:t> that can be overwhelming to learn, and this book provides a solid foundation by using ASP.NET Core MVC to support an Angular </a:t>
            </a:r>
            <a:r>
              <a:rPr lang="en-US" sz="2000" dirty="0" smtClean="0"/>
              <a:t>application.</a:t>
            </a:r>
          </a:p>
          <a:p>
            <a:pPr marL="461963" indent="-234950">
              <a:buFont typeface="Wingdings" panose="05000000000000000000" pitchFamily="2" charset="2"/>
              <a:buChar char="§"/>
            </a:pPr>
            <a:r>
              <a:rPr lang="en-US" sz="2000" dirty="0" smtClean="0"/>
              <a:t>By </a:t>
            </a:r>
            <a:r>
              <a:rPr lang="en-US" sz="2000" dirty="0"/>
              <a:t>the end of this book, you will understand how ASP.NET Core MVC and Angular can work together and will have gained a basic understanding of how Angular development works</a:t>
            </a:r>
            <a:r>
              <a:rPr lang="en-US" sz="2000" dirty="0" smtClean="0"/>
              <a:t>.</a:t>
            </a:r>
            <a:endParaRPr lang="en-US" sz="2000" dirty="0"/>
          </a:p>
        </p:txBody>
      </p:sp>
    </p:spTree>
    <p:extLst>
      <p:ext uri="{BB962C8B-B14F-4D97-AF65-F5344CB8AC3E}">
        <p14:creationId xmlns:p14="http://schemas.microsoft.com/office/powerpoint/2010/main" val="824070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55260"/>
            <a:ext cx="11938958" cy="1198861"/>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Updating the Controller, Layout, and </a:t>
            </a:r>
            <a:r>
              <a:rPr lang="en-US" dirty="0" smtClean="0"/>
              <a:t>View</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949658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Running the Project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913527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Understanding the Combined Project and </a:t>
            </a:r>
            <a:r>
              <a:rPr lang="en-US" dirty="0" smtClean="0">
                <a:solidFill>
                  <a:schemeClr val="bg1"/>
                </a:solidFill>
              </a:rPr>
              <a:t>Tools</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7540477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11071257" cy="783541"/>
          </a:xfrm>
        </p:spPr>
        <p:txBody>
          <a:bodyPr>
            <a:normAutofit fontScale="90000"/>
          </a:bodyPr>
          <a:lstStyle/>
          <a:p>
            <a:pPr algn="l"/>
            <a:r>
              <a:rPr lang="en-US" sz="5800" dirty="0" smtClean="0"/>
              <a:t>Creating the Data Model</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4</a:t>
            </a:r>
            <a:endParaRPr lang="en-US" dirty="0"/>
          </a:p>
        </p:txBody>
      </p:sp>
      <p:pic>
        <p:nvPicPr>
          <p:cNvPr id="3" name="Picture 2"/>
          <p:cNvPicPr>
            <a:picLocks noChangeAspect="1"/>
          </p:cNvPicPr>
          <p:nvPr/>
        </p:nvPicPr>
        <p:blipFill>
          <a:blip r:embed="rId2"/>
          <a:stretch>
            <a:fillRect/>
          </a:stretch>
        </p:blipFill>
        <p:spPr>
          <a:xfrm>
            <a:off x="8849816" y="5561245"/>
            <a:ext cx="3152775" cy="1171575"/>
          </a:xfrm>
          <a:prstGeom prst="rect">
            <a:avLst/>
          </a:prstGeom>
          <a:ln w="19050">
            <a:solidFill>
              <a:schemeClr val="accent1"/>
            </a:solidFill>
          </a:ln>
        </p:spPr>
      </p:pic>
    </p:spTree>
    <p:extLst>
      <p:ext uri="{BB962C8B-B14F-4D97-AF65-F5344CB8AC3E}">
        <p14:creationId xmlns:p14="http://schemas.microsoft.com/office/powerpoint/2010/main" val="22719718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11071257" cy="783541"/>
          </a:xfrm>
        </p:spPr>
        <p:txBody>
          <a:bodyPr>
            <a:normAutofit fontScale="90000"/>
          </a:bodyPr>
          <a:lstStyle/>
          <a:p>
            <a:pPr algn="l"/>
            <a:r>
              <a:rPr lang="en-US" sz="5800" dirty="0" smtClean="0"/>
              <a:t>Creating a Web Service</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5</a:t>
            </a:r>
            <a:endParaRPr lang="en-US" dirty="0"/>
          </a:p>
        </p:txBody>
      </p:sp>
      <p:pic>
        <p:nvPicPr>
          <p:cNvPr id="3" name="Picture 2"/>
          <p:cNvPicPr>
            <a:picLocks noChangeAspect="1"/>
          </p:cNvPicPr>
          <p:nvPr/>
        </p:nvPicPr>
        <p:blipFill>
          <a:blip r:embed="rId2"/>
          <a:stretch>
            <a:fillRect/>
          </a:stretch>
        </p:blipFill>
        <p:spPr>
          <a:xfrm>
            <a:off x="7827496" y="5235167"/>
            <a:ext cx="3952875" cy="1504950"/>
          </a:xfrm>
          <a:prstGeom prst="rect">
            <a:avLst/>
          </a:prstGeom>
          <a:ln w="19050">
            <a:solidFill>
              <a:schemeClr val="accent1"/>
            </a:solidFill>
          </a:ln>
        </p:spPr>
      </p:pic>
    </p:spTree>
    <p:extLst>
      <p:ext uri="{BB962C8B-B14F-4D97-AF65-F5344CB8AC3E}">
        <p14:creationId xmlns:p14="http://schemas.microsoft.com/office/powerpoint/2010/main" val="5199757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983166" y="4957893"/>
            <a:ext cx="3019425" cy="1781175"/>
          </a:xfrm>
          <a:prstGeom prst="rect">
            <a:avLst/>
          </a:prstGeom>
          <a:ln>
            <a:solidFill>
              <a:schemeClr val="accent1"/>
            </a:solidFill>
          </a:ln>
        </p:spPr>
      </p:pic>
      <p:sp>
        <p:nvSpPr>
          <p:cNvPr id="2" name="Title 1"/>
          <p:cNvSpPr>
            <a:spLocks noGrp="1"/>
          </p:cNvSpPr>
          <p:nvPr>
            <p:ph type="ctrTitle"/>
          </p:nvPr>
        </p:nvSpPr>
        <p:spPr>
          <a:xfrm>
            <a:off x="931334" y="3037230"/>
            <a:ext cx="11071257" cy="783541"/>
          </a:xfrm>
        </p:spPr>
        <p:txBody>
          <a:bodyPr>
            <a:normAutofit fontScale="90000"/>
          </a:bodyPr>
          <a:lstStyle/>
          <a:p>
            <a:pPr algn="l"/>
            <a:r>
              <a:rPr lang="en-US" sz="5800" dirty="0" smtClean="0"/>
              <a:t>Completing the Web Service</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6</a:t>
            </a:r>
            <a:endParaRPr lang="en-US" dirty="0"/>
          </a:p>
        </p:txBody>
      </p:sp>
    </p:spTree>
    <p:extLst>
      <p:ext uri="{BB962C8B-B14F-4D97-AF65-F5344CB8AC3E}">
        <p14:creationId xmlns:p14="http://schemas.microsoft.com/office/powerpoint/2010/main" val="24195246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11071257" cy="783541"/>
          </a:xfrm>
        </p:spPr>
        <p:txBody>
          <a:bodyPr>
            <a:normAutofit fontScale="90000"/>
          </a:bodyPr>
          <a:lstStyle/>
          <a:p>
            <a:pPr algn="l"/>
            <a:r>
              <a:rPr lang="en-US" sz="5800" dirty="0" smtClean="0"/>
              <a:t>Structuring the Angular Application</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7</a:t>
            </a:r>
            <a:endParaRPr lang="en-US" dirty="0"/>
          </a:p>
        </p:txBody>
      </p:sp>
      <p:pic>
        <p:nvPicPr>
          <p:cNvPr id="3" name="Picture 2"/>
          <p:cNvPicPr>
            <a:picLocks noChangeAspect="1"/>
          </p:cNvPicPr>
          <p:nvPr/>
        </p:nvPicPr>
        <p:blipFill>
          <a:blip r:embed="rId2"/>
          <a:stretch>
            <a:fillRect/>
          </a:stretch>
        </p:blipFill>
        <p:spPr>
          <a:xfrm>
            <a:off x="7943588" y="5453543"/>
            <a:ext cx="3905250" cy="1219200"/>
          </a:xfrm>
          <a:prstGeom prst="rect">
            <a:avLst/>
          </a:prstGeom>
          <a:ln w="19050">
            <a:solidFill>
              <a:schemeClr val="accent1"/>
            </a:solidFill>
          </a:ln>
        </p:spPr>
      </p:pic>
    </p:spTree>
    <p:extLst>
      <p:ext uri="{BB962C8B-B14F-4D97-AF65-F5344CB8AC3E}">
        <p14:creationId xmlns:p14="http://schemas.microsoft.com/office/powerpoint/2010/main" val="7105355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87916" y="4672668"/>
            <a:ext cx="3114675" cy="2076450"/>
          </a:xfrm>
          <a:prstGeom prst="rect">
            <a:avLst/>
          </a:prstGeom>
          <a:ln>
            <a:solidFill>
              <a:schemeClr val="accent1"/>
            </a:solidFill>
          </a:ln>
        </p:spPr>
      </p:pic>
      <p:sp>
        <p:nvSpPr>
          <p:cNvPr id="2" name="Title 1"/>
          <p:cNvSpPr>
            <a:spLocks noGrp="1"/>
          </p:cNvSpPr>
          <p:nvPr>
            <p:ph type="ctrTitle"/>
          </p:nvPr>
        </p:nvSpPr>
        <p:spPr>
          <a:xfrm>
            <a:off x="931334" y="3037230"/>
            <a:ext cx="11071257" cy="783541"/>
          </a:xfrm>
        </p:spPr>
        <p:txBody>
          <a:bodyPr>
            <a:normAutofit fontScale="90000"/>
          </a:bodyPr>
          <a:lstStyle/>
          <a:p>
            <a:pPr algn="l"/>
            <a:r>
              <a:rPr lang="en-US" sz="5800" dirty="0" smtClean="0"/>
              <a:t>Creating the Store</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8</a:t>
            </a:r>
            <a:endParaRPr lang="en-US" dirty="0"/>
          </a:p>
        </p:txBody>
      </p:sp>
    </p:spTree>
    <p:extLst>
      <p:ext uri="{BB962C8B-B14F-4D97-AF65-F5344CB8AC3E}">
        <p14:creationId xmlns:p14="http://schemas.microsoft.com/office/powerpoint/2010/main" val="37827820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4" y="3037230"/>
            <a:ext cx="11071257" cy="783541"/>
          </a:xfrm>
        </p:spPr>
        <p:txBody>
          <a:bodyPr>
            <a:normAutofit fontScale="90000"/>
          </a:bodyPr>
          <a:lstStyle/>
          <a:p>
            <a:pPr algn="l"/>
            <a:r>
              <a:rPr lang="en-US" sz="5800" dirty="0" smtClean="0"/>
              <a:t>Completing the Angular Store</a:t>
            </a:r>
            <a:endParaRPr lang="en-US" sz="5800" dirty="0"/>
          </a:p>
        </p:txBody>
      </p:sp>
      <p:sp>
        <p:nvSpPr>
          <p:cNvPr id="4"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a:t>9</a:t>
            </a:r>
          </a:p>
        </p:txBody>
      </p:sp>
      <p:pic>
        <p:nvPicPr>
          <p:cNvPr id="3" name="Picture 2"/>
          <p:cNvPicPr>
            <a:picLocks noChangeAspect="1"/>
          </p:cNvPicPr>
          <p:nvPr/>
        </p:nvPicPr>
        <p:blipFill>
          <a:blip r:embed="rId2"/>
          <a:stretch>
            <a:fillRect/>
          </a:stretch>
        </p:blipFill>
        <p:spPr>
          <a:xfrm>
            <a:off x="8859341" y="5217253"/>
            <a:ext cx="3143250" cy="1524000"/>
          </a:xfrm>
          <a:prstGeom prst="rect">
            <a:avLst/>
          </a:prstGeom>
          <a:ln>
            <a:solidFill>
              <a:schemeClr val="accent1"/>
            </a:solidFill>
          </a:ln>
        </p:spPr>
      </p:pic>
    </p:spTree>
    <p:extLst>
      <p:ext uri="{BB962C8B-B14F-4D97-AF65-F5344CB8AC3E}">
        <p14:creationId xmlns:p14="http://schemas.microsoft.com/office/powerpoint/2010/main" val="32158239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67994AD2-711B-412D-8C92-CF1BBB2DA9C7}" type="datetime1">
              <a:rPr lang="en-US" smtClean="0"/>
              <a:t>5/1/2018</a:t>
            </a:fld>
            <a:endParaRPr lang="en-US" dirty="0"/>
          </a:p>
        </p:txBody>
      </p:sp>
      <p:sp>
        <p:nvSpPr>
          <p:cNvPr id="3" name="Footer Placeholder 2"/>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4" name="Slide Number Placeholder 3"/>
          <p:cNvSpPr>
            <a:spLocks noGrp="1"/>
          </p:cNvSpPr>
          <p:nvPr>
            <p:ph type="sldNum" sz="quarter" idx="4"/>
          </p:nvPr>
        </p:nvSpPr>
        <p:spPr/>
        <p:txBody>
          <a:bodyPr/>
          <a:lstStyle/>
          <a:p>
            <a:fld id="{F1012999-1CD9-4014-B1C6-70315F8BBED0}" type="slidenum">
              <a:rPr lang="en-US" smtClean="0"/>
              <a:pPr/>
              <a:t>59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4108130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Does This Book </a:t>
            </a:r>
            <a:r>
              <a:rPr lang="en-US">
                <a:solidFill>
                  <a:schemeClr val="bg1"/>
                </a:solidFill>
              </a:rPr>
              <a:t>Cover</a:t>
            </a:r>
            <a:r>
              <a:rPr lang="en-US"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This book explains how to use Angular in an ASP.NET Core MVC </a:t>
            </a:r>
            <a:r>
              <a:rPr lang="en-US" sz="2000" dirty="0" smtClean="0"/>
              <a:t>project.</a:t>
            </a:r>
          </a:p>
          <a:p>
            <a:pPr marL="461963">
              <a:buFont typeface="Wingdings" panose="05000000000000000000" pitchFamily="2" charset="2"/>
              <a:buChar char="§"/>
            </a:pPr>
            <a:r>
              <a:rPr lang="en-US" sz="2000" dirty="0" smtClean="0"/>
              <a:t>I </a:t>
            </a:r>
            <a:r>
              <a:rPr lang="en-US" sz="2000" dirty="0"/>
              <a:t>demonstrate how to create a Visual Studio or Visual Studio Code project that contains Angular and ASP.NET Core MVC and show you how to get them working </a:t>
            </a:r>
            <a:r>
              <a:rPr lang="en-US" sz="2000" dirty="0" smtClean="0"/>
              <a:t>together.</a:t>
            </a:r>
          </a:p>
          <a:p>
            <a:pPr marL="461963">
              <a:buFont typeface="Wingdings" panose="05000000000000000000" pitchFamily="2" charset="2"/>
              <a:buChar char="§"/>
            </a:pPr>
            <a:r>
              <a:rPr lang="en-US" sz="2000" dirty="0" smtClean="0"/>
              <a:t>I </a:t>
            </a:r>
            <a:r>
              <a:rPr lang="en-US" sz="2000" dirty="0"/>
              <a:t>show you how to use </a:t>
            </a:r>
            <a:r>
              <a:rPr lang="en-US" sz="2000" dirty="0">
                <a:solidFill>
                  <a:srgbClr val="FF0000"/>
                </a:solidFill>
              </a:rPr>
              <a:t>Entity Framework Core</a:t>
            </a:r>
            <a:r>
              <a:rPr lang="en-US" sz="2000" dirty="0"/>
              <a:t> to store the application data and </a:t>
            </a:r>
            <a:r>
              <a:rPr lang="en-US" sz="2000" dirty="0">
                <a:solidFill>
                  <a:srgbClr val="FF0000"/>
                </a:solidFill>
              </a:rPr>
              <a:t>ASP.NET Core Identity</a:t>
            </a:r>
            <a:r>
              <a:rPr lang="en-US" sz="2000" dirty="0"/>
              <a:t> to authenticate and authorize </a:t>
            </a:r>
            <a:r>
              <a:rPr lang="en-US" sz="2000" dirty="0" smtClean="0"/>
              <a:t>users.</a:t>
            </a:r>
          </a:p>
          <a:p>
            <a:pPr marL="461963">
              <a:buFont typeface="Wingdings" panose="05000000000000000000" pitchFamily="2" charset="2"/>
              <a:buChar char="§"/>
            </a:pPr>
            <a:r>
              <a:rPr lang="en-US" sz="2000" dirty="0" smtClean="0"/>
              <a:t>Each </a:t>
            </a:r>
            <a:r>
              <a:rPr lang="en-US" sz="2000" dirty="0"/>
              <a:t>ASP.NET Core package adds its complexities, and I show you how these can be managed to deliver functionality to </a:t>
            </a:r>
            <a:r>
              <a:rPr lang="en-US" sz="2000" dirty="0" smtClean="0"/>
              <a:t>Angular.</a:t>
            </a:r>
          </a:p>
          <a:p>
            <a:pPr marL="461963">
              <a:buFont typeface="Wingdings" panose="05000000000000000000" pitchFamily="2" charset="2"/>
              <a:buChar char="§"/>
            </a:pPr>
            <a:r>
              <a:rPr lang="en-US" sz="2000" dirty="0" smtClean="0"/>
              <a:t>This </a:t>
            </a:r>
            <a:r>
              <a:rPr lang="en-US" sz="2000" dirty="0"/>
              <a:t>book also introduces Angular development, focusing on just those features that are required by most </a:t>
            </a:r>
            <a:r>
              <a:rPr lang="en-US" sz="2000" dirty="0" smtClean="0"/>
              <a:t>applications.</a:t>
            </a:r>
          </a:p>
          <a:p>
            <a:pPr marL="461963">
              <a:buFont typeface="Wingdings" panose="05000000000000000000" pitchFamily="2" charset="2"/>
              <a:buChar char="§"/>
            </a:pPr>
            <a:r>
              <a:rPr lang="en-US" sz="2000" dirty="0" smtClean="0"/>
              <a:t>I </a:t>
            </a:r>
            <a:r>
              <a:rPr lang="en-US" sz="2000" dirty="0"/>
              <a:t>explain how Angular applications work, how to structure an Angular application, and how individual building blocks can collaborate to create complex </a:t>
            </a:r>
            <a:r>
              <a:rPr lang="en-US" sz="2000" dirty="0" smtClean="0"/>
              <a:t>features.</a:t>
            </a:r>
          </a:p>
          <a:p>
            <a:pPr marL="461963">
              <a:buFont typeface="Wingdings" panose="05000000000000000000" pitchFamily="2" charset="2"/>
              <a:buChar char="§"/>
            </a:pPr>
            <a:r>
              <a:rPr lang="en-US" sz="2000" dirty="0" smtClean="0"/>
              <a:t>The </a:t>
            </a:r>
            <a:r>
              <a:rPr lang="en-US" sz="2000" dirty="0"/>
              <a:t>examples are based around SportsStore, which will be familiar if you have read any of my other books. SportsStore is a fictional online store that contains the features that most projects </a:t>
            </a:r>
            <a:r>
              <a:rPr lang="en-US" sz="2000" dirty="0" smtClean="0"/>
              <a:t>need.</a:t>
            </a:r>
          </a:p>
          <a:p>
            <a:pPr marL="461963">
              <a:buFont typeface="Wingdings" panose="05000000000000000000" pitchFamily="2" charset="2"/>
              <a:buChar char="§"/>
            </a:pPr>
            <a:r>
              <a:rPr lang="en-US" sz="2000" dirty="0" smtClean="0"/>
              <a:t>The </a:t>
            </a:r>
            <a:r>
              <a:rPr lang="en-US" sz="2000" dirty="0"/>
              <a:t>SportsStore examples in this book have been adapted so that I can highlight problems between Angular and ASP.NET Core MVC and explain how to solve them</a:t>
            </a:r>
            <a:r>
              <a:rPr lang="en-US" sz="2000" dirty="0" smtClean="0"/>
              <a:t>.</a:t>
            </a:r>
            <a:endParaRPr lang="en-US" sz="2000" dirty="0"/>
          </a:p>
        </p:txBody>
      </p:sp>
    </p:spTree>
    <p:extLst>
      <p:ext uri="{BB962C8B-B14F-4D97-AF65-F5344CB8AC3E}">
        <p14:creationId xmlns:p14="http://schemas.microsoft.com/office/powerpoint/2010/main" val="17362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Doesn’t This Book </a:t>
            </a:r>
            <a:r>
              <a:rPr lang="en-US">
                <a:solidFill>
                  <a:schemeClr val="bg1"/>
                </a:solidFill>
              </a:rPr>
              <a:t>Cover</a:t>
            </a:r>
            <a:r>
              <a:rPr lang="en-US"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This book is not a deep-dive into Angular or ASP.NET Core </a:t>
            </a:r>
            <a:r>
              <a:rPr lang="en-US" sz="2000" dirty="0" smtClean="0"/>
              <a:t>MVC.</a:t>
            </a:r>
          </a:p>
          <a:p>
            <a:pPr marL="461963">
              <a:buFont typeface="Wingdings" panose="05000000000000000000" pitchFamily="2" charset="2"/>
              <a:buChar char="§"/>
            </a:pPr>
            <a:r>
              <a:rPr lang="en-US" sz="2000" dirty="0" smtClean="0"/>
              <a:t>I </a:t>
            </a:r>
            <a:r>
              <a:rPr lang="en-US" sz="2000" dirty="0"/>
              <a:t>assume you are already familiar with C# and ASP.NET Core MVC development, and I describe only the essential Angular features</a:t>
            </a:r>
            <a:r>
              <a:rPr lang="en-US" sz="2000" dirty="0" smtClean="0"/>
              <a:t>.</a:t>
            </a:r>
          </a:p>
          <a:p>
            <a:pPr marL="461963">
              <a:buFont typeface="Wingdings" panose="05000000000000000000" pitchFamily="2" charset="2"/>
              <a:buChar char="§"/>
            </a:pPr>
            <a:r>
              <a:rPr lang="en-US" sz="2000" dirty="0"/>
              <a:t>I have written other books that provide the deep-dive for each </a:t>
            </a:r>
            <a:r>
              <a:rPr lang="en-US" sz="2000" dirty="0" smtClean="0"/>
              <a:t>framework.</a:t>
            </a:r>
          </a:p>
          <a:p>
            <a:pPr marL="461963">
              <a:buFont typeface="Wingdings" panose="05000000000000000000" pitchFamily="2" charset="2"/>
              <a:buChar char="§"/>
            </a:pPr>
            <a:r>
              <a:rPr lang="en-US" sz="2000" dirty="0" smtClean="0"/>
              <a:t>If </a:t>
            </a:r>
            <a:r>
              <a:rPr lang="en-US" sz="2000" dirty="0"/>
              <a:t>you are unfamiliar with ASP.NET Core MVC development, then you should read Pro ASP.NET Core MVC before this </a:t>
            </a:r>
            <a:r>
              <a:rPr lang="en-US" sz="2000" dirty="0" smtClean="0"/>
              <a:t>book.</a:t>
            </a:r>
          </a:p>
          <a:p>
            <a:pPr marL="461963">
              <a:buFont typeface="Wingdings" panose="05000000000000000000" pitchFamily="2" charset="2"/>
              <a:buChar char="§"/>
            </a:pPr>
            <a:r>
              <a:rPr lang="en-US" sz="2000" dirty="0" smtClean="0"/>
              <a:t>Once </a:t>
            </a:r>
            <a:r>
              <a:rPr lang="en-US" sz="2000" dirty="0"/>
              <a:t>you have mastered the basics of Angular development, then Pro Angular provides a comprehensive tour of Angular features</a:t>
            </a:r>
            <a:r>
              <a:rPr lang="en-US" sz="2000" dirty="0" smtClean="0"/>
              <a:t>.</a:t>
            </a:r>
            <a:endParaRPr lang="en-US" sz="2000" dirty="0"/>
          </a:p>
        </p:txBody>
      </p:sp>
    </p:spTree>
    <p:extLst>
      <p:ext uri="{BB962C8B-B14F-4D97-AF65-F5344CB8AC3E}">
        <p14:creationId xmlns:p14="http://schemas.microsoft.com/office/powerpoint/2010/main" val="282143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Do You Need to Know</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r>
              <a:rPr lang="en-US" sz="2000" dirty="0"/>
              <a:t>Before reading this book, you should have a working knowledge of ASP.NET Core MVC development and have a good understanding of JavaScript, HTML, and CSS</a:t>
            </a:r>
            <a:r>
              <a:rPr lang="en-US" sz="2000" dirty="0" smtClean="0"/>
              <a:t>.</a:t>
            </a:r>
            <a:endParaRPr lang="en-US" sz="2000" dirty="0"/>
          </a:p>
        </p:txBody>
      </p:sp>
    </p:spTree>
    <p:extLst>
      <p:ext uri="{BB962C8B-B14F-4D97-AF65-F5344CB8AC3E}">
        <p14:creationId xmlns:p14="http://schemas.microsoft.com/office/powerpoint/2010/main" val="59750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Are There Lots of Examples</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15297"/>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41502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2968</Words>
  <Application>Microsoft Office PowerPoint</Application>
  <PresentationFormat>Widescreen</PresentationFormat>
  <Paragraphs>207</Paragraphs>
  <Slides>59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Understanding Angular and ASP.NET Core</vt:lpstr>
      <vt:lpstr>Intro</vt:lpstr>
      <vt:lpstr>Who Is This Book For?</vt:lpstr>
      <vt:lpstr>What Does This Book Cover?</vt:lpstr>
      <vt:lpstr>What Doesn’t This Book Cover?</vt:lpstr>
      <vt:lpstr>What Do You Need to Know?</vt:lpstr>
      <vt:lpstr>Are There Lots of Examples?</vt:lpstr>
      <vt:lpstr>Where Can You Get the Example Code?</vt:lpstr>
      <vt:lpstr>Getting Ready</vt:lpstr>
      <vt:lpstr>Intro</vt:lpstr>
      <vt:lpstr>Table 2-1</vt:lpstr>
      <vt:lpstr>Getting Ready on Windows</vt:lpstr>
      <vt:lpstr>Installing .NET Core</vt:lpstr>
      <vt:lpstr>Installing Node.js</vt:lpstr>
      <vt:lpstr>Figure 2-1</vt:lpstr>
      <vt:lpstr>Installing Bower</vt:lpstr>
      <vt:lpstr>Installing Git</vt:lpstr>
      <vt:lpstr>Installing Docker</vt:lpstr>
      <vt:lpstr>Installing Visual Studio 2017</vt:lpstr>
      <vt:lpstr>Installing Visual Studio Code</vt:lpstr>
      <vt:lpstr>Creating the Project</vt:lpstr>
      <vt:lpstr>Intro</vt:lpstr>
      <vt:lpstr>Table 3-1</vt:lpstr>
      <vt:lpstr>Preparing to Create a Project</vt:lpstr>
      <vt:lpstr>USING THE DOTNET NEW ANGULAR COMMAND</vt:lpstr>
      <vt:lpstr>Creating a Project</vt:lpstr>
      <vt:lpstr>Creating the Angular Part of the Project</vt:lpstr>
      <vt:lpstr>Listing 3-2 || 3-3 </vt:lpstr>
      <vt:lpstr>NPM Packages</vt:lpstr>
      <vt:lpstr>Listing 3-4</vt:lpstr>
      <vt:lpstr>Listing 3-5</vt:lpstr>
      <vt:lpstr>Ejection</vt:lpstr>
      <vt:lpstr>Creating the ASP.NET Core MVC Part of the Project</vt:lpstr>
      <vt:lpstr>Listing 3-8 || 3-9</vt:lpstr>
      <vt:lpstr>Listing 3-10</vt:lpstr>
      <vt:lpstr>Entity Framework Core</vt:lpstr>
      <vt:lpstr>Configuring the Project</vt:lpstr>
      <vt:lpstr>Preparing the Project ( Visual Studio)</vt:lpstr>
      <vt:lpstr>Figure 3-1</vt:lpstr>
      <vt:lpstr>Listing 3-12</vt:lpstr>
      <vt:lpstr>Creating and Editing the Configuration Files</vt:lpstr>
      <vt:lpstr>Listing 3-13</vt:lpstr>
      <vt:lpstr>Listing 3-14</vt:lpstr>
      <vt:lpstr>Listing 3-15</vt:lpstr>
      <vt:lpstr>Enabling Logging Messages</vt:lpstr>
      <vt:lpstr>Updating the Bootstrap Package</vt:lpstr>
      <vt:lpstr>Removing Files</vt:lpstr>
      <vt:lpstr>Updating the Controller, Layout, and View</vt:lpstr>
      <vt:lpstr>Running the Project</vt:lpstr>
      <vt:lpstr>Understanding the Combined Project and Tools</vt:lpstr>
      <vt:lpstr>Creating the Data Model</vt:lpstr>
      <vt:lpstr>Creating a Web Service</vt:lpstr>
      <vt:lpstr>Completing the Web Service</vt:lpstr>
      <vt:lpstr>Structuring the Angular Application</vt:lpstr>
      <vt:lpstr>Creating the Store</vt:lpstr>
      <vt:lpstr>Completing the Angular Store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71</cp:revision>
  <dcterms:created xsi:type="dcterms:W3CDTF">2018-04-26T03:21:35Z</dcterms:created>
  <dcterms:modified xsi:type="dcterms:W3CDTF">2018-05-01T15:42:23Z</dcterms:modified>
</cp:coreProperties>
</file>