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handoutMasterIdLst>
    <p:handoutMasterId r:id="rId121"/>
  </p:handoutMasterIdLst>
  <p:sldIdLst>
    <p:sldId id="262" r:id="rId2"/>
    <p:sldId id="263" r:id="rId3"/>
    <p:sldId id="264" r:id="rId4"/>
    <p:sldId id="265" r:id="rId5"/>
    <p:sldId id="291" r:id="rId6"/>
    <p:sldId id="290" r:id="rId7"/>
    <p:sldId id="288" r:id="rId8"/>
    <p:sldId id="322" r:id="rId9"/>
    <p:sldId id="325" r:id="rId10"/>
    <p:sldId id="323" r:id="rId11"/>
    <p:sldId id="326" r:id="rId12"/>
    <p:sldId id="324" r:id="rId13"/>
    <p:sldId id="289" r:id="rId14"/>
    <p:sldId id="327" r:id="rId15"/>
    <p:sldId id="376" r:id="rId16"/>
    <p:sldId id="328" r:id="rId17"/>
    <p:sldId id="377" r:id="rId18"/>
    <p:sldId id="378" r:id="rId19"/>
    <p:sldId id="309" r:id="rId20"/>
    <p:sldId id="310" r:id="rId21"/>
    <p:sldId id="311" r:id="rId22"/>
    <p:sldId id="312" r:id="rId23"/>
    <p:sldId id="313" r:id="rId24"/>
    <p:sldId id="314" r:id="rId25"/>
    <p:sldId id="315" r:id="rId26"/>
    <p:sldId id="316" r:id="rId27"/>
    <p:sldId id="317" r:id="rId28"/>
    <p:sldId id="318" r:id="rId29"/>
    <p:sldId id="266" r:id="rId30"/>
    <p:sldId id="267" r:id="rId31"/>
    <p:sldId id="321" r:id="rId32"/>
    <p:sldId id="319" r:id="rId33"/>
    <p:sldId id="320" r:id="rId34"/>
    <p:sldId id="268" r:id="rId35"/>
    <p:sldId id="269" r:id="rId36"/>
    <p:sldId id="292" r:id="rId37"/>
    <p:sldId id="293" r:id="rId38"/>
    <p:sldId id="295" r:id="rId39"/>
    <p:sldId id="296" r:id="rId40"/>
    <p:sldId id="297" r:id="rId41"/>
    <p:sldId id="298" r:id="rId42"/>
    <p:sldId id="301" r:id="rId43"/>
    <p:sldId id="299" r:id="rId44"/>
    <p:sldId id="300" r:id="rId45"/>
    <p:sldId id="302" r:id="rId46"/>
    <p:sldId id="294" r:id="rId47"/>
    <p:sldId id="304" r:id="rId48"/>
    <p:sldId id="303" r:id="rId49"/>
    <p:sldId id="306" r:id="rId50"/>
    <p:sldId id="305" r:id="rId51"/>
    <p:sldId id="330" r:id="rId52"/>
    <p:sldId id="329" r:id="rId53"/>
    <p:sldId id="308" r:id="rId54"/>
    <p:sldId id="307" r:id="rId55"/>
    <p:sldId id="331" r:id="rId56"/>
    <p:sldId id="332" r:id="rId57"/>
    <p:sldId id="333" r:id="rId58"/>
    <p:sldId id="334" r:id="rId59"/>
    <p:sldId id="335" r:id="rId60"/>
    <p:sldId id="336" r:id="rId61"/>
    <p:sldId id="337" r:id="rId62"/>
    <p:sldId id="338" r:id="rId63"/>
    <p:sldId id="270" r:id="rId64"/>
    <p:sldId id="271" r:id="rId65"/>
    <p:sldId id="353" r:id="rId66"/>
    <p:sldId id="347" r:id="rId67"/>
    <p:sldId id="354" r:id="rId68"/>
    <p:sldId id="348" r:id="rId69"/>
    <p:sldId id="356" r:id="rId70"/>
    <p:sldId id="355" r:id="rId71"/>
    <p:sldId id="357" r:id="rId72"/>
    <p:sldId id="358" r:id="rId73"/>
    <p:sldId id="349" r:id="rId74"/>
    <p:sldId id="359" r:id="rId75"/>
    <p:sldId id="361" r:id="rId76"/>
    <p:sldId id="360" r:id="rId77"/>
    <p:sldId id="350" r:id="rId78"/>
    <p:sldId id="351" r:id="rId79"/>
    <p:sldId id="352" r:id="rId80"/>
    <p:sldId id="272" r:id="rId81"/>
    <p:sldId id="273" r:id="rId82"/>
    <p:sldId id="362" r:id="rId83"/>
    <p:sldId id="363" r:id="rId84"/>
    <p:sldId id="367" r:id="rId85"/>
    <p:sldId id="368" r:id="rId86"/>
    <p:sldId id="369" r:id="rId87"/>
    <p:sldId id="370" r:id="rId88"/>
    <p:sldId id="364" r:id="rId89"/>
    <p:sldId id="371" r:id="rId90"/>
    <p:sldId id="372" r:id="rId91"/>
    <p:sldId id="373" r:id="rId92"/>
    <p:sldId id="375" r:id="rId93"/>
    <p:sldId id="374" r:id="rId94"/>
    <p:sldId id="365" r:id="rId95"/>
    <p:sldId id="366" r:id="rId96"/>
    <p:sldId id="274" r:id="rId97"/>
    <p:sldId id="275" r:id="rId98"/>
    <p:sldId id="276" r:id="rId99"/>
    <p:sldId id="277" r:id="rId100"/>
    <p:sldId id="278" r:id="rId101"/>
    <p:sldId id="279" r:id="rId102"/>
    <p:sldId id="280" r:id="rId103"/>
    <p:sldId id="281" r:id="rId104"/>
    <p:sldId id="282" r:id="rId105"/>
    <p:sldId id="283" r:id="rId106"/>
    <p:sldId id="286" r:id="rId107"/>
    <p:sldId id="287" r:id="rId108"/>
    <p:sldId id="284" r:id="rId109"/>
    <p:sldId id="285" r:id="rId110"/>
    <p:sldId id="341" r:id="rId111"/>
    <p:sldId id="339" r:id="rId112"/>
    <p:sldId id="340" r:id="rId113"/>
    <p:sldId id="342" r:id="rId114"/>
    <p:sldId id="343" r:id="rId115"/>
    <p:sldId id="344" r:id="rId116"/>
    <p:sldId id="345" r:id="rId117"/>
    <p:sldId id="346" r:id="rId118"/>
    <p:sldId id="261"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1F8627-1FBD-45A9-882C-381C0E04CF3F}">
          <p14:sldIdLst>
            <p14:sldId id="262"/>
            <p14:sldId id="263"/>
          </p14:sldIdLst>
        </p14:section>
        <p14:section name="1st Angular App" id="{9D3245C0-D897-4ACC-B9DC-BF12394DE00D}">
          <p14:sldIdLst>
            <p14:sldId id="264"/>
            <p14:sldId id="265"/>
            <p14:sldId id="291"/>
            <p14:sldId id="290"/>
            <p14:sldId id="288"/>
            <p14:sldId id="322"/>
            <p14:sldId id="325"/>
            <p14:sldId id="323"/>
            <p14:sldId id="326"/>
            <p14:sldId id="324"/>
            <p14:sldId id="289"/>
            <p14:sldId id="327"/>
            <p14:sldId id="376"/>
            <p14:sldId id="328"/>
            <p14:sldId id="377"/>
            <p14:sldId id="378"/>
            <p14:sldId id="309"/>
            <p14:sldId id="310"/>
            <p14:sldId id="311"/>
            <p14:sldId id="312"/>
            <p14:sldId id="313"/>
            <p14:sldId id="314"/>
            <p14:sldId id="315"/>
            <p14:sldId id="316"/>
            <p14:sldId id="317"/>
            <p14:sldId id="318"/>
          </p14:sldIdLst>
        </p14:section>
        <p14:section name="TypeScript" id="{BE6F5DFE-C7EF-4DBF-BADB-6615BDE4BF42}">
          <p14:sldIdLst>
            <p14:sldId id="266"/>
            <p14:sldId id="267"/>
            <p14:sldId id="321"/>
            <p14:sldId id="319"/>
            <p14:sldId id="320"/>
          </p14:sldIdLst>
        </p14:section>
        <p14:section name="How Angular Works" id="{6FF99430-D6FA-4BA1-A30D-DAE458CDBC6B}">
          <p14:sldIdLst>
            <p14:sldId id="268"/>
            <p14:sldId id="269"/>
            <p14:sldId id="292"/>
            <p14:sldId id="293"/>
            <p14:sldId id="295"/>
            <p14:sldId id="296"/>
            <p14:sldId id="297"/>
            <p14:sldId id="298"/>
            <p14:sldId id="301"/>
            <p14:sldId id="299"/>
            <p14:sldId id="300"/>
            <p14:sldId id="302"/>
            <p14:sldId id="294"/>
            <p14:sldId id="304"/>
            <p14:sldId id="303"/>
            <p14:sldId id="306"/>
            <p14:sldId id="305"/>
            <p14:sldId id="330"/>
            <p14:sldId id="329"/>
            <p14:sldId id="308"/>
            <p14:sldId id="307"/>
            <p14:sldId id="331"/>
            <p14:sldId id="332"/>
            <p14:sldId id="333"/>
            <p14:sldId id="334"/>
            <p14:sldId id="335"/>
            <p14:sldId id="336"/>
            <p14:sldId id="337"/>
            <p14:sldId id="338"/>
          </p14:sldIdLst>
        </p14:section>
        <p14:section name="Built-in Directives" id="{3A03748B-A202-427E-8C28-235D68D15EB9}">
          <p14:sldIdLst>
            <p14:sldId id="270"/>
            <p14:sldId id="271"/>
            <p14:sldId id="353"/>
            <p14:sldId id="347"/>
            <p14:sldId id="354"/>
            <p14:sldId id="348"/>
            <p14:sldId id="356"/>
            <p14:sldId id="355"/>
            <p14:sldId id="357"/>
            <p14:sldId id="358"/>
            <p14:sldId id="349"/>
            <p14:sldId id="359"/>
            <p14:sldId id="361"/>
            <p14:sldId id="360"/>
            <p14:sldId id="350"/>
            <p14:sldId id="351"/>
            <p14:sldId id="352"/>
          </p14:sldIdLst>
        </p14:section>
        <p14:section name="Forms" id="{FFC916E2-5E63-4666-8972-BE03A36DE889}">
          <p14:sldIdLst>
            <p14:sldId id="272"/>
            <p14:sldId id="273"/>
            <p14:sldId id="362"/>
            <p14:sldId id="363"/>
            <p14:sldId id="367"/>
            <p14:sldId id="368"/>
            <p14:sldId id="369"/>
            <p14:sldId id="370"/>
            <p14:sldId id="364"/>
            <p14:sldId id="371"/>
            <p14:sldId id="372"/>
            <p14:sldId id="373"/>
            <p14:sldId id="375"/>
            <p14:sldId id="374"/>
            <p14:sldId id="365"/>
            <p14:sldId id="366"/>
          </p14:sldIdLst>
        </p14:section>
        <p14:section name="DI" id="{3E5E5E2E-26A3-4449-8540-4864E55FDC79}">
          <p14:sldIdLst>
            <p14:sldId id="274"/>
            <p14:sldId id="275"/>
          </p14:sldIdLst>
        </p14:section>
        <p14:section name="HTTP" id="{B719DB14-13C5-4607-A5F8-9BDC08683094}">
          <p14:sldIdLst>
            <p14:sldId id="276"/>
            <p14:sldId id="277"/>
          </p14:sldIdLst>
        </p14:section>
        <p14:section name="Routing" id="{BEBE6A63-A870-4672-B0E0-3A2796681ACF}">
          <p14:sldIdLst>
            <p14:sldId id="278"/>
            <p14:sldId id="279"/>
          </p14:sldIdLst>
        </p14:section>
        <p14:section name="Data Arch" id="{973A04B0-549F-4EC0-86D3-31F2B5EFB2E7}">
          <p14:sldIdLst>
            <p14:sldId id="280"/>
            <p14:sldId id="281"/>
          </p14:sldIdLst>
        </p14:section>
        <p14:section name="Untitled Section" id="{F530A891-526B-4C4B-9067-56B59BDCC686}">
          <p14:sldIdLst>
            <p14:sldId id="282"/>
            <p14:sldId id="283"/>
          </p14:sldIdLst>
        </p14:section>
        <p14:section name="Untitled Section" id="{BEB23CAB-92CB-4248-B1EF-9EEA2CEAD53E}">
          <p14:sldIdLst>
            <p14:sldId id="286"/>
            <p14:sldId id="287"/>
          </p14:sldIdLst>
        </p14:section>
        <p14:section name="Advanced Components" id="{AE88A1B2-2E23-435F-99DE-61ACC91147A8}">
          <p14:sldIdLst>
            <p14:sldId id="284"/>
            <p14:sldId id="285"/>
            <p14:sldId id="341"/>
            <p14:sldId id="339"/>
            <p14:sldId id="340"/>
            <p14:sldId id="342"/>
            <p14:sldId id="343"/>
            <p14:sldId id="344"/>
            <p14:sldId id="345"/>
            <p14:sldId id="346"/>
          </p14:sldIdLst>
        </p14:section>
        <p14:section name="Appendix Section" id="{56A73371-1071-4AA7-B301-CBFA7F65B878}">
          <p14:sldIdLst>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08" autoAdjust="0"/>
    <p:restoredTop sz="96552" autoAdjust="0"/>
  </p:normalViewPr>
  <p:slideViewPr>
    <p:cSldViewPr snapToGrid="0">
      <p:cViewPr varScale="1">
        <p:scale>
          <a:sx n="117" d="100"/>
          <a:sy n="117" d="100"/>
        </p:scale>
        <p:origin x="246" y="96"/>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5/19/2018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5/19/2018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25 Apr 2018</a:t>
            </a:r>
            <a:endParaRPr lang="en-US" dirty="0"/>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25 Apr 2018</a:t>
            </a:r>
            <a:endParaRPr lang="en-US" dirty="0"/>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616654" y="2556686"/>
            <a:ext cx="4260396"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616654" y="2925811"/>
            <a:ext cx="4260396"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464129"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Name: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0" name="TextBox 19"/>
          <p:cNvSpPr txBox="1"/>
          <p:nvPr userDrawn="1"/>
        </p:nvSpPr>
        <p:spPr>
          <a:xfrm>
            <a:off x="1152525" y="2922239"/>
            <a:ext cx="1464128"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Source: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25 Apr 2018</a:t>
            </a:r>
            <a:endParaRPr lang="en-US" dirty="0"/>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25 Apr 2018</a:t>
            </a:r>
            <a:endParaRPr lang="en-US" dirty="0"/>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25 Apr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25 Apr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25 Apr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25 Apr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25 Apr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25 Apr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25 Apr 2018</a:t>
            </a:r>
            <a:endParaRPr lang="en-US" dirty="0"/>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Footer Placeholder 4"/>
          <p:cNvSpPr txBox="1">
            <a:spLocks/>
          </p:cNvSpPr>
          <p:nvPr userDrawn="1"/>
        </p:nvSpPr>
        <p:spPr>
          <a:xfrm>
            <a:off x="4543425" y="3074534"/>
            <a:ext cx="4114800" cy="254771"/>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lumMod val="75000"/>
                  <a:lumOff val="25000"/>
                </a:prstClr>
              </a:solidFill>
              <a:latin typeface="Gill Sans MT" panose="020B0502020104020203"/>
            </a:endParaRPr>
          </a:p>
        </p:txBody>
      </p:sp>
      <p:sp>
        <p:nvSpPr>
          <p:cNvPr id="2" name="TextBox 1"/>
          <p:cNvSpPr txBox="1"/>
          <p:nvPr userDrawn="1"/>
        </p:nvSpPr>
        <p:spPr>
          <a:xfrm>
            <a:off x="5469226" y="6569926"/>
            <a:ext cx="1611018" cy="276999"/>
          </a:xfrm>
          <a:prstGeom prst="rect">
            <a:avLst/>
          </a:prstGeom>
          <a:noFill/>
        </p:spPr>
        <p:txBody>
          <a:bodyPr wrap="none" lIns="0" tIns="0" rIns="0" bIns="0" rtlCol="0">
            <a:spAutoFit/>
          </a:bodyPr>
          <a:lstStyle/>
          <a:p>
            <a:r>
              <a:rPr lang="en-US" sz="1800" dirty="0" smtClean="0">
                <a:solidFill>
                  <a:srgbClr val="3F1779"/>
                </a:solidFill>
                <a:latin typeface="Brush Script MT" panose="03060802040406070304" pitchFamily="66" charset="0"/>
              </a:rPr>
              <a:t>Royal Sapphire Edu</a:t>
            </a:r>
            <a:endParaRPr lang="en-US" sz="1800" dirty="0">
              <a:solidFill>
                <a:prstClr val="black">
                  <a:lumMod val="75000"/>
                  <a:lumOff val="25000"/>
                </a:prstClr>
              </a:solidFill>
              <a:latin typeface="Gill Sans MT" panose="020B0502020104020203"/>
            </a:endParaRPr>
          </a:p>
        </p:txBody>
      </p: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18.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ng </a:t>
            </a:r>
            <a:r>
              <a:rPr lang="en-US" dirty="0"/>
              <a:t>4</a:t>
            </a:r>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8712047"/>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dirty="0" smtClean="0">
                          <a:solidFill>
                            <a:schemeClr val="dk1"/>
                          </a:solidFill>
                          <a:latin typeface="Gill Sans MT" panose="020B0502020104020203" pitchFamily="34" charset="0"/>
                          <a:ea typeface="+mn-ea"/>
                          <a:cs typeface="+mn-cs"/>
                        </a:rPr>
                        <a:t>25</a:t>
                      </a:r>
                      <a:r>
                        <a:rPr lang="en-US" sz="1400" kern="1200" baseline="0" dirty="0" smtClean="0">
                          <a:solidFill>
                            <a:schemeClr val="dk1"/>
                          </a:solidFill>
                          <a:latin typeface="Gill Sans MT" panose="020B0502020104020203" pitchFamily="34" charset="0"/>
                          <a:ea typeface="+mn-ea"/>
                          <a:cs typeface="+mn-cs"/>
                        </a:rPr>
                        <a:t> </a:t>
                      </a:r>
                      <a:r>
                        <a:rPr lang="en-US" sz="1400" kern="1200" dirty="0" smtClean="0">
                          <a:solidFill>
                            <a:schemeClr val="dk1"/>
                          </a:solidFill>
                          <a:latin typeface="Gill Sans MT" panose="020B0502020104020203" pitchFamily="34" charset="0"/>
                          <a:ea typeface="+mn-ea"/>
                          <a:cs typeface="+mn-cs"/>
                        </a:rPr>
                        <a:t>Apr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r>
                        <a:rPr lang="en-US" sz="1400" kern="1200" dirty="0" smtClean="0">
                          <a:solidFill>
                            <a:schemeClr val="dk1"/>
                          </a:solidFill>
                          <a:latin typeface="Gill Sans MT" panose="020B0502020104020203" pitchFamily="34" charset="0"/>
                          <a:ea typeface="+mn-ea"/>
                          <a:cs typeface="+mn-cs"/>
                        </a:rPr>
                        <a:t>10 May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1: </a:t>
                      </a:r>
                      <a:r>
                        <a:rPr lang="en-US" sz="1400" kern="1200" dirty="0" smtClean="0">
                          <a:solidFill>
                            <a:schemeClr val="dk1"/>
                          </a:solidFill>
                          <a:latin typeface="Gill Sans MT" panose="020B0502020104020203" pitchFamily="34" charset="0"/>
                          <a:ea typeface="+mn-ea"/>
                          <a:cs typeface="+mn-cs"/>
                        </a:rPr>
                        <a:t>3-6</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r>
                        <a:rPr lang="en-US" sz="1400" kern="1200" dirty="0" smtClean="0">
                          <a:solidFill>
                            <a:schemeClr val="dk1"/>
                          </a:solidFill>
                          <a:latin typeface="Gill Sans MT" panose="020B0502020104020203" pitchFamily="34" charset="0"/>
                          <a:ea typeface="+mn-ea"/>
                          <a:cs typeface="+mn-cs"/>
                        </a:rPr>
                        <a:t>10 May 18</a:t>
                      </a:r>
                    </a:p>
                  </a:txBody>
                  <a:tcPr/>
                </a:tc>
                <a:tc>
                  <a:txBody>
                    <a:bodyPr/>
                    <a:lstStyle/>
                    <a:p>
                      <a:r>
                        <a:rPr lang="en-US" sz="1400" kern="1200" dirty="0" smtClean="0">
                          <a:solidFill>
                            <a:schemeClr val="dk1"/>
                          </a:solidFill>
                          <a:latin typeface="Gill Sans MT" panose="020B0502020104020203" pitchFamily="34" charset="0"/>
                          <a:ea typeface="+mn-ea"/>
                          <a:cs typeface="+mn-cs"/>
                        </a:rPr>
                        <a:t>3: 32-47</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r>
                        <a:rPr lang="en-US" sz="1400" kern="1200" dirty="0" smtClean="0">
                          <a:solidFill>
                            <a:schemeClr val="dk1"/>
                          </a:solidFill>
                          <a:latin typeface="Gill Sans MT" panose="020B0502020104020203" pitchFamily="34" charset="0"/>
                          <a:ea typeface="+mn-ea"/>
                          <a:cs typeface="+mn-cs"/>
                        </a:rPr>
                        <a:t>11 May 18</a:t>
                      </a:r>
                    </a:p>
                  </a:txBody>
                  <a:tcPr/>
                </a:tc>
                <a:tc>
                  <a:txBody>
                    <a:bodyPr/>
                    <a:lstStyle/>
                    <a:p>
                      <a:r>
                        <a:rPr lang="en-US" sz="1400" kern="1200" dirty="0" smtClean="0">
                          <a:solidFill>
                            <a:schemeClr val="dk1"/>
                          </a:solidFill>
                          <a:latin typeface="Gill Sans MT" panose="020B0502020104020203" pitchFamily="34" charset="0"/>
                          <a:ea typeface="+mn-ea"/>
                          <a:cs typeface="+mn-cs"/>
                        </a:rPr>
                        <a:t>3: 48-54</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4259015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TypeScript</a:t>
            </a:r>
          </a:p>
        </p:txBody>
      </p:sp>
      <p:sp>
        <p:nvSpPr>
          <p:cNvPr id="3" name="Content Placeholder 2"/>
          <p:cNvSpPr>
            <a:spLocks noGrp="1"/>
          </p:cNvSpPr>
          <p:nvPr>
            <p:ph idx="1"/>
          </p:nvPr>
        </p:nvSpPr>
        <p:spPr/>
        <p:txBody>
          <a:bodyPr/>
          <a:lstStyle/>
          <a:p>
            <a:r>
              <a:rPr lang="en-US" dirty="0" smtClean="0"/>
              <a:t>Once </a:t>
            </a:r>
            <a:r>
              <a:rPr lang="en-US" dirty="0"/>
              <a:t>you have Node.js setup, the next step is to install </a:t>
            </a:r>
            <a:r>
              <a:rPr lang="en-US" dirty="0" smtClean="0">
                <a:solidFill>
                  <a:srgbClr val="FF0000"/>
                </a:solidFill>
              </a:rPr>
              <a:t>TypeScript</a:t>
            </a:r>
            <a:r>
              <a:rPr lang="en-US" dirty="0" smtClean="0"/>
              <a:t>.</a:t>
            </a:r>
          </a:p>
          <a:p>
            <a:pPr lvl="1"/>
            <a:r>
              <a:rPr lang="en-US" dirty="0" smtClean="0"/>
              <a:t>Make </a:t>
            </a:r>
            <a:r>
              <a:rPr lang="en-US" dirty="0"/>
              <a:t>sure you install at least </a:t>
            </a:r>
            <a:r>
              <a:rPr lang="en-US" dirty="0">
                <a:solidFill>
                  <a:srgbClr val="FF0000"/>
                </a:solidFill>
              </a:rPr>
              <a:t>version 2.1</a:t>
            </a:r>
            <a:r>
              <a:rPr lang="en-US" dirty="0"/>
              <a:t> or </a:t>
            </a:r>
            <a:r>
              <a:rPr lang="en-US" dirty="0" smtClean="0"/>
              <a:t>greater.</a:t>
            </a:r>
          </a:p>
          <a:p>
            <a:pPr lvl="1"/>
            <a:r>
              <a:rPr lang="en-US" dirty="0" smtClean="0"/>
              <a:t>To </a:t>
            </a:r>
            <a:r>
              <a:rPr lang="en-US" dirty="0"/>
              <a:t>install it, run the following npm command</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a:t>
            </a:fld>
            <a:endParaRPr lang="en-US" dirty="0"/>
          </a:p>
        </p:txBody>
      </p:sp>
      <p:pic>
        <p:nvPicPr>
          <p:cNvPr id="6" name="Picture 5"/>
          <p:cNvPicPr>
            <a:picLocks noChangeAspect="1"/>
          </p:cNvPicPr>
          <p:nvPr/>
        </p:nvPicPr>
        <p:blipFill>
          <a:blip r:embed="rId2"/>
          <a:stretch>
            <a:fillRect/>
          </a:stretch>
        </p:blipFill>
        <p:spPr>
          <a:xfrm>
            <a:off x="733425" y="2569434"/>
            <a:ext cx="3352800" cy="276225"/>
          </a:xfrm>
          <a:prstGeom prst="rect">
            <a:avLst/>
          </a:prstGeom>
          <a:ln>
            <a:solidFill>
              <a:schemeClr val="accent1"/>
            </a:solidFill>
          </a:ln>
        </p:spPr>
      </p:pic>
    </p:spTree>
    <p:extLst>
      <p:ext uri="{BB962C8B-B14F-4D97-AF65-F5344CB8AC3E}">
        <p14:creationId xmlns:p14="http://schemas.microsoft.com/office/powerpoint/2010/main" val="187941168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Routing</a:t>
            </a:r>
            <a:endParaRPr lang="en-US"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100</a:t>
            </a:fld>
            <a:endParaRPr lang="en-US" dirty="0"/>
          </a:p>
        </p:txBody>
      </p:sp>
      <p:sp>
        <p:nvSpPr>
          <p:cNvPr id="6" name="Text Placeholder 5"/>
          <p:cNvSpPr>
            <a:spLocks noGrp="1"/>
          </p:cNvSpPr>
          <p:nvPr>
            <p:ph type="body" sz="quarter" idx="16"/>
          </p:nvPr>
        </p:nvSpPr>
        <p:spPr/>
        <p:txBody>
          <a:bodyPr/>
          <a:lstStyle/>
          <a:p>
            <a:r>
              <a:rPr lang="en-US" dirty="0"/>
              <a:t>8</a:t>
            </a:r>
          </a:p>
        </p:txBody>
      </p:sp>
      <p:pic>
        <p:nvPicPr>
          <p:cNvPr id="7" name="Picture 6"/>
          <p:cNvPicPr>
            <a:picLocks noChangeAspect="1"/>
          </p:cNvPicPr>
          <p:nvPr/>
        </p:nvPicPr>
        <p:blipFill>
          <a:blip r:embed="rId2"/>
          <a:stretch>
            <a:fillRect/>
          </a:stretch>
        </p:blipFill>
        <p:spPr>
          <a:xfrm>
            <a:off x="9429226" y="3204462"/>
            <a:ext cx="2429399" cy="3303284"/>
          </a:xfrm>
          <a:prstGeom prst="rect">
            <a:avLst/>
          </a:prstGeom>
          <a:ln>
            <a:solidFill>
              <a:schemeClr val="accent1"/>
            </a:solidFill>
          </a:ln>
        </p:spPr>
      </p:pic>
    </p:spTree>
    <p:extLst>
      <p:ext uri="{BB962C8B-B14F-4D97-AF65-F5344CB8AC3E}">
        <p14:creationId xmlns:p14="http://schemas.microsoft.com/office/powerpoint/2010/main" val="1562158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101</a:t>
            </a:fld>
            <a:endParaRPr lang="en-US" dirty="0"/>
          </a:p>
        </p:txBody>
      </p:sp>
    </p:spTree>
    <p:extLst>
      <p:ext uri="{BB962C8B-B14F-4D97-AF65-F5344CB8AC3E}">
        <p14:creationId xmlns:p14="http://schemas.microsoft.com/office/powerpoint/2010/main" val="8132805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Data Architecture in Angular 4</a:t>
            </a:r>
            <a:endParaRPr lang="en-US"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102</a:t>
            </a:fld>
            <a:endParaRPr lang="en-US" dirty="0"/>
          </a:p>
        </p:txBody>
      </p:sp>
      <p:sp>
        <p:nvSpPr>
          <p:cNvPr id="6" name="Text Placeholder 5"/>
          <p:cNvSpPr>
            <a:spLocks noGrp="1"/>
          </p:cNvSpPr>
          <p:nvPr>
            <p:ph type="body" sz="quarter" idx="16"/>
          </p:nvPr>
        </p:nvSpPr>
        <p:spPr/>
        <p:txBody>
          <a:bodyPr/>
          <a:lstStyle/>
          <a:p>
            <a:r>
              <a:rPr lang="en-US" dirty="0" smtClean="0"/>
              <a:t>9</a:t>
            </a:r>
            <a:endParaRPr lang="en-US" dirty="0"/>
          </a:p>
        </p:txBody>
      </p:sp>
      <p:pic>
        <p:nvPicPr>
          <p:cNvPr id="7" name="Picture 6"/>
          <p:cNvPicPr>
            <a:picLocks noChangeAspect="1"/>
          </p:cNvPicPr>
          <p:nvPr/>
        </p:nvPicPr>
        <p:blipFill>
          <a:blip r:embed="rId2"/>
          <a:stretch>
            <a:fillRect/>
          </a:stretch>
        </p:blipFill>
        <p:spPr>
          <a:xfrm>
            <a:off x="8915400" y="5955296"/>
            <a:ext cx="2943225" cy="552450"/>
          </a:xfrm>
          <a:prstGeom prst="rect">
            <a:avLst/>
          </a:prstGeom>
          <a:ln>
            <a:solidFill>
              <a:schemeClr val="accent1"/>
            </a:solidFill>
          </a:ln>
        </p:spPr>
      </p:pic>
    </p:spTree>
    <p:extLst>
      <p:ext uri="{BB962C8B-B14F-4D97-AF65-F5344CB8AC3E}">
        <p14:creationId xmlns:p14="http://schemas.microsoft.com/office/powerpoint/2010/main" val="90277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103</a:t>
            </a:fld>
            <a:endParaRPr lang="en-US" dirty="0"/>
          </a:p>
        </p:txBody>
      </p:sp>
    </p:spTree>
    <p:extLst>
      <p:ext uri="{BB962C8B-B14F-4D97-AF65-F5344CB8AC3E}">
        <p14:creationId xmlns:p14="http://schemas.microsoft.com/office/powerpoint/2010/main" val="89905442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104</a:t>
            </a:fld>
            <a:endParaRPr lang="en-US" dirty="0"/>
          </a:p>
        </p:txBody>
      </p:sp>
      <p:sp>
        <p:nvSpPr>
          <p:cNvPr id="6" name="Text Placeholder 5"/>
          <p:cNvSpPr>
            <a:spLocks noGrp="1"/>
          </p:cNvSpPr>
          <p:nvPr>
            <p:ph type="body" sz="quarter" idx="16"/>
          </p:nvPr>
        </p:nvSpPr>
        <p:spPr/>
        <p:txBody>
          <a:bodyPr/>
          <a:lstStyle/>
          <a:p>
            <a:r>
              <a:rPr lang="en-US" dirty="0" smtClean="0"/>
              <a:t>10</a:t>
            </a:r>
            <a:endParaRPr lang="en-US" dirty="0"/>
          </a:p>
        </p:txBody>
      </p:sp>
      <p:pic>
        <p:nvPicPr>
          <p:cNvPr id="7" name="Picture 6"/>
          <p:cNvPicPr>
            <a:picLocks noChangeAspect="1"/>
          </p:cNvPicPr>
          <p:nvPr/>
        </p:nvPicPr>
        <p:blipFill>
          <a:blip r:embed="rId2"/>
          <a:stretch>
            <a:fillRect/>
          </a:stretch>
        </p:blipFill>
        <p:spPr>
          <a:xfrm>
            <a:off x="8192243" y="4198941"/>
            <a:ext cx="3666382" cy="2308805"/>
          </a:xfrm>
          <a:prstGeom prst="rect">
            <a:avLst/>
          </a:prstGeom>
          <a:ln>
            <a:solidFill>
              <a:schemeClr val="accent1"/>
            </a:solidFill>
          </a:ln>
        </p:spPr>
      </p:pic>
    </p:spTree>
    <p:extLst>
      <p:ext uri="{BB962C8B-B14F-4D97-AF65-F5344CB8AC3E}">
        <p14:creationId xmlns:p14="http://schemas.microsoft.com/office/powerpoint/2010/main" val="121490229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105</a:t>
            </a:fld>
            <a:endParaRPr lang="en-US" dirty="0"/>
          </a:p>
        </p:txBody>
      </p:sp>
    </p:spTree>
    <p:extLst>
      <p:ext uri="{BB962C8B-B14F-4D97-AF65-F5344CB8AC3E}">
        <p14:creationId xmlns:p14="http://schemas.microsoft.com/office/powerpoint/2010/main" val="87955105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106</a:t>
            </a:fld>
            <a:endParaRPr lang="en-US" dirty="0"/>
          </a:p>
        </p:txBody>
      </p:sp>
      <p:sp>
        <p:nvSpPr>
          <p:cNvPr id="6" name="Text Placeholder 5"/>
          <p:cNvSpPr>
            <a:spLocks noGrp="1"/>
          </p:cNvSpPr>
          <p:nvPr>
            <p:ph type="body" sz="quarter" idx="16"/>
          </p:nvPr>
        </p:nvSpPr>
        <p:spPr/>
        <p:txBody>
          <a:bodyPr/>
          <a:lstStyle/>
          <a:p>
            <a:r>
              <a:rPr lang="en-US" dirty="0" smtClean="0"/>
              <a:t>11</a:t>
            </a:r>
            <a:endParaRPr lang="en-US" dirty="0"/>
          </a:p>
        </p:txBody>
      </p:sp>
      <p:pic>
        <p:nvPicPr>
          <p:cNvPr id="4" name="Picture 3"/>
          <p:cNvPicPr>
            <a:picLocks noChangeAspect="1"/>
          </p:cNvPicPr>
          <p:nvPr/>
        </p:nvPicPr>
        <p:blipFill>
          <a:blip r:embed="rId2"/>
          <a:stretch>
            <a:fillRect/>
          </a:stretch>
        </p:blipFill>
        <p:spPr>
          <a:xfrm>
            <a:off x="7508803" y="4318743"/>
            <a:ext cx="4349822" cy="2189003"/>
          </a:xfrm>
          <a:prstGeom prst="rect">
            <a:avLst/>
          </a:prstGeom>
          <a:ln>
            <a:solidFill>
              <a:schemeClr val="accent1"/>
            </a:solidFill>
          </a:ln>
        </p:spPr>
      </p:pic>
    </p:spTree>
    <p:extLst>
      <p:ext uri="{BB962C8B-B14F-4D97-AF65-F5344CB8AC3E}">
        <p14:creationId xmlns:p14="http://schemas.microsoft.com/office/powerpoint/2010/main" val="286076730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107</a:t>
            </a:fld>
            <a:endParaRPr lang="en-US" dirty="0"/>
          </a:p>
        </p:txBody>
      </p:sp>
    </p:spTree>
    <p:extLst>
      <p:ext uri="{BB962C8B-B14F-4D97-AF65-F5344CB8AC3E}">
        <p14:creationId xmlns:p14="http://schemas.microsoft.com/office/powerpoint/2010/main" val="27806773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Advanced Components</a:t>
            </a:r>
            <a:endParaRPr lang="en-US"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108</a:t>
            </a:fld>
            <a:endParaRPr lang="en-US" dirty="0"/>
          </a:p>
        </p:txBody>
      </p:sp>
      <p:sp>
        <p:nvSpPr>
          <p:cNvPr id="6" name="Text Placeholder 5"/>
          <p:cNvSpPr>
            <a:spLocks noGrp="1"/>
          </p:cNvSpPr>
          <p:nvPr>
            <p:ph type="body" sz="quarter" idx="16"/>
          </p:nvPr>
        </p:nvSpPr>
        <p:spPr/>
        <p:txBody>
          <a:bodyPr/>
          <a:lstStyle/>
          <a:p>
            <a:r>
              <a:rPr lang="en-US" dirty="0" smtClean="0"/>
              <a:t>12</a:t>
            </a:r>
            <a:endParaRPr lang="en-US" dirty="0"/>
          </a:p>
        </p:txBody>
      </p:sp>
      <p:pic>
        <p:nvPicPr>
          <p:cNvPr id="4" name="Picture 3"/>
          <p:cNvPicPr>
            <a:picLocks noChangeAspect="1"/>
          </p:cNvPicPr>
          <p:nvPr/>
        </p:nvPicPr>
        <p:blipFill>
          <a:blip r:embed="rId2"/>
          <a:stretch>
            <a:fillRect/>
          </a:stretch>
        </p:blipFill>
        <p:spPr>
          <a:xfrm>
            <a:off x="7785748" y="4360539"/>
            <a:ext cx="4072877" cy="2147207"/>
          </a:xfrm>
          <a:prstGeom prst="rect">
            <a:avLst/>
          </a:prstGeom>
          <a:ln>
            <a:solidFill>
              <a:schemeClr val="accent1"/>
            </a:solidFill>
          </a:ln>
        </p:spPr>
      </p:pic>
    </p:spTree>
    <p:extLst>
      <p:ext uri="{BB962C8B-B14F-4D97-AF65-F5344CB8AC3E}">
        <p14:creationId xmlns:p14="http://schemas.microsoft.com/office/powerpoint/2010/main" val="13875829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Throughout this book, we’ve learned how to use </a:t>
            </a:r>
            <a:r>
              <a:rPr lang="en-US" dirty="0">
                <a:solidFill>
                  <a:srgbClr val="FF0000"/>
                </a:solidFill>
              </a:rPr>
              <a:t>Angular’s built-in directives</a:t>
            </a:r>
            <a:r>
              <a:rPr lang="en-US" dirty="0"/>
              <a:t> and how to create components of our </a:t>
            </a:r>
            <a:r>
              <a:rPr lang="en-US" dirty="0" smtClean="0"/>
              <a:t>own.</a:t>
            </a:r>
          </a:p>
          <a:p>
            <a:pPr lvl="1"/>
            <a:r>
              <a:rPr lang="en-US" dirty="0" smtClean="0"/>
              <a:t>In </a:t>
            </a:r>
            <a:r>
              <a:rPr lang="en-US" dirty="0"/>
              <a:t>this chapter we’ll take a deep dive into </a:t>
            </a:r>
            <a:r>
              <a:rPr lang="en-US" dirty="0">
                <a:solidFill>
                  <a:srgbClr val="FF0000"/>
                </a:solidFill>
              </a:rPr>
              <a:t>advanced features</a:t>
            </a:r>
            <a:r>
              <a:rPr lang="en-US" dirty="0"/>
              <a:t> we can use to make </a:t>
            </a:r>
            <a:r>
              <a:rPr lang="en-US" dirty="0" smtClean="0">
                <a:solidFill>
                  <a:srgbClr val="FF0000"/>
                </a:solidFill>
              </a:rPr>
              <a:t>components</a:t>
            </a:r>
            <a:r>
              <a:rPr lang="en-US" dirty="0" smtClean="0"/>
              <a:t>.</a:t>
            </a:r>
          </a:p>
          <a:p>
            <a:pPr lvl="1"/>
            <a:r>
              <a:rPr lang="en-US" dirty="0" smtClean="0"/>
              <a:t>In </a:t>
            </a:r>
            <a:r>
              <a:rPr lang="en-US" dirty="0"/>
              <a:t>this chapter we’ll learn the following </a:t>
            </a:r>
            <a:r>
              <a:rPr lang="en-US" dirty="0" smtClean="0"/>
              <a:t>concepts:</a:t>
            </a:r>
          </a:p>
          <a:p>
            <a:pPr lvl="2"/>
            <a:r>
              <a:rPr lang="en-US" dirty="0" smtClean="0"/>
              <a:t>Styling </a:t>
            </a:r>
            <a:r>
              <a:rPr lang="en-US" dirty="0"/>
              <a:t>components (with </a:t>
            </a:r>
            <a:r>
              <a:rPr lang="en-US" dirty="0" smtClean="0"/>
              <a:t>encapsulation)</a:t>
            </a:r>
          </a:p>
          <a:p>
            <a:pPr lvl="2"/>
            <a:r>
              <a:rPr lang="en-US" dirty="0" smtClean="0"/>
              <a:t>Modifying </a:t>
            </a:r>
            <a:r>
              <a:rPr lang="en-US" dirty="0"/>
              <a:t>host DOM </a:t>
            </a:r>
            <a:r>
              <a:rPr lang="en-US" dirty="0" smtClean="0"/>
              <a:t>elements</a:t>
            </a:r>
          </a:p>
          <a:p>
            <a:pPr lvl="2"/>
            <a:r>
              <a:rPr lang="en-US" dirty="0" smtClean="0"/>
              <a:t>Modifying </a:t>
            </a:r>
            <a:r>
              <a:rPr lang="en-US" dirty="0"/>
              <a:t>templates with content </a:t>
            </a:r>
            <a:r>
              <a:rPr lang="en-US" dirty="0" smtClean="0"/>
              <a:t>projection</a:t>
            </a:r>
          </a:p>
          <a:p>
            <a:pPr lvl="2"/>
            <a:r>
              <a:rPr lang="en-US" dirty="0" smtClean="0"/>
              <a:t>Accessing </a:t>
            </a:r>
            <a:r>
              <a:rPr lang="en-US" dirty="0"/>
              <a:t>neighbor </a:t>
            </a:r>
            <a:r>
              <a:rPr lang="en-US" dirty="0" smtClean="0"/>
              <a:t>directives</a:t>
            </a:r>
          </a:p>
          <a:p>
            <a:pPr lvl="2"/>
            <a:r>
              <a:rPr lang="en-US" dirty="0" smtClean="0"/>
              <a:t>Using </a:t>
            </a:r>
            <a:r>
              <a:rPr lang="en-US" dirty="0"/>
              <a:t>lifecycle </a:t>
            </a:r>
            <a:r>
              <a:rPr lang="en-US" dirty="0" smtClean="0"/>
              <a:t>hooks</a:t>
            </a:r>
          </a:p>
          <a:p>
            <a:pPr lvl="2"/>
            <a:r>
              <a:rPr lang="en-US" dirty="0" smtClean="0"/>
              <a:t>Detecting changes</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109</a:t>
            </a:fld>
            <a:endParaRPr lang="en-US" dirty="0"/>
          </a:p>
        </p:txBody>
      </p:sp>
    </p:spTree>
    <p:extLst>
      <p:ext uri="{BB962C8B-B14F-4D97-AF65-F5344CB8AC3E}">
        <p14:creationId xmlns:p14="http://schemas.microsoft.com/office/powerpoint/2010/main" val="2457548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r>
              <a:rPr lang="en-US" dirty="0"/>
              <a:t>Do I have to use </a:t>
            </a:r>
            <a:r>
              <a:rPr lang="en-US" dirty="0" smtClean="0"/>
              <a:t>TypeScript?</a:t>
            </a:r>
          </a:p>
          <a:p>
            <a:pPr lvl="1"/>
            <a:r>
              <a:rPr lang="en-US" dirty="0" smtClean="0"/>
              <a:t>No</a:t>
            </a:r>
            <a:r>
              <a:rPr lang="en-US" dirty="0"/>
              <a:t>, you don’t have to use </a:t>
            </a:r>
            <a:r>
              <a:rPr lang="en-US" dirty="0">
                <a:solidFill>
                  <a:srgbClr val="FF0000"/>
                </a:solidFill>
              </a:rPr>
              <a:t>TypeScript</a:t>
            </a:r>
            <a:r>
              <a:rPr lang="en-US" dirty="0"/>
              <a:t> to use </a:t>
            </a:r>
            <a:r>
              <a:rPr lang="en-US" dirty="0">
                <a:solidFill>
                  <a:srgbClr val="FF0000"/>
                </a:solidFill>
              </a:rPr>
              <a:t>Angular</a:t>
            </a:r>
            <a:r>
              <a:rPr lang="en-US" dirty="0"/>
              <a:t>, but you probably </a:t>
            </a:r>
            <a:r>
              <a:rPr lang="en-US" dirty="0" smtClean="0"/>
              <a:t>should.</a:t>
            </a:r>
          </a:p>
          <a:p>
            <a:pPr lvl="1"/>
            <a:r>
              <a:rPr lang="en-US" dirty="0" smtClean="0"/>
              <a:t>Angular </a:t>
            </a:r>
            <a:r>
              <a:rPr lang="en-US" dirty="0"/>
              <a:t>does have an </a:t>
            </a:r>
            <a:r>
              <a:rPr lang="en-US" dirty="0">
                <a:solidFill>
                  <a:srgbClr val="FF0000"/>
                </a:solidFill>
              </a:rPr>
              <a:t>ES5 API</a:t>
            </a:r>
            <a:r>
              <a:rPr lang="en-US" dirty="0"/>
              <a:t>, but Angular is written in </a:t>
            </a:r>
            <a:r>
              <a:rPr lang="en-US" dirty="0">
                <a:solidFill>
                  <a:srgbClr val="FF0000"/>
                </a:solidFill>
              </a:rPr>
              <a:t>TypeScript</a:t>
            </a:r>
            <a:r>
              <a:rPr lang="en-US" dirty="0"/>
              <a:t> and generally that’s what everyone is using. </a:t>
            </a:r>
            <a:endParaRPr lang="en-US" dirty="0" smtClean="0"/>
          </a:p>
          <a:p>
            <a:pPr lvl="1"/>
            <a:r>
              <a:rPr lang="en-US" dirty="0" smtClean="0"/>
              <a:t>We’re </a:t>
            </a:r>
            <a:r>
              <a:rPr lang="en-US" dirty="0"/>
              <a:t>going to use TypeScript in this book because it’s great and it makes working with Angular </a:t>
            </a:r>
            <a:r>
              <a:rPr lang="en-US" dirty="0" smtClean="0"/>
              <a:t>easier.</a:t>
            </a:r>
          </a:p>
          <a:p>
            <a:pPr lvl="1"/>
            <a:r>
              <a:rPr lang="en-US" dirty="0" smtClean="0"/>
              <a:t>That </a:t>
            </a:r>
            <a:r>
              <a:rPr lang="en-US" dirty="0"/>
              <a:t>said, it isn’t strictly required</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a:t>
            </a:fld>
            <a:endParaRPr lang="en-US" dirty="0"/>
          </a:p>
        </p:txBody>
      </p:sp>
    </p:spTree>
    <p:extLst>
      <p:ext uri="{BB962C8B-B14F-4D97-AF65-F5344CB8AC3E}">
        <p14:creationId xmlns:p14="http://schemas.microsoft.com/office/powerpoint/2010/main" val="419284317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How to Use This Chapter</a:t>
            </a:r>
          </a:p>
        </p:txBody>
      </p:sp>
      <p:sp>
        <p:nvSpPr>
          <p:cNvPr id="7" name="Content Placeholder 6"/>
          <p:cNvSpPr>
            <a:spLocks noGrp="1"/>
          </p:cNvSpPr>
          <p:nvPr>
            <p:ph idx="1"/>
          </p:nvPr>
        </p:nvSpPr>
        <p:spPr/>
        <p:txBody>
          <a:bodyPr/>
          <a:lstStyle/>
          <a:p>
            <a:r>
              <a:rPr lang="en-US" dirty="0" smtClean="0"/>
              <a:t>This </a:t>
            </a:r>
            <a:r>
              <a:rPr lang="en-US" dirty="0"/>
              <a:t>chapter gives a tour of </a:t>
            </a:r>
            <a:r>
              <a:rPr lang="en-US" dirty="0">
                <a:solidFill>
                  <a:srgbClr val="FF0000"/>
                </a:solidFill>
              </a:rPr>
              <a:t>advanced Angular </a:t>
            </a:r>
            <a:r>
              <a:rPr lang="en-US" dirty="0" smtClean="0">
                <a:solidFill>
                  <a:srgbClr val="FF0000"/>
                </a:solidFill>
              </a:rPr>
              <a:t>APIs</a:t>
            </a:r>
            <a:r>
              <a:rPr lang="en-US" dirty="0" smtClean="0"/>
              <a:t>.</a:t>
            </a:r>
          </a:p>
          <a:p>
            <a:pPr lvl="1"/>
            <a:r>
              <a:rPr lang="en-US" dirty="0" smtClean="0"/>
              <a:t>It’s </a:t>
            </a:r>
            <a:r>
              <a:rPr lang="en-US" dirty="0"/>
              <a:t>assumed the reader is familiar with the basics of creating components, using built-in directives, and organizing component </a:t>
            </a:r>
            <a:r>
              <a:rPr lang="en-US" dirty="0" smtClean="0"/>
              <a:t>files.</a:t>
            </a:r>
          </a:p>
          <a:p>
            <a:pPr lvl="1"/>
            <a:r>
              <a:rPr lang="en-US" dirty="0" smtClean="0"/>
              <a:t>As </a:t>
            </a:r>
            <a:r>
              <a:rPr lang="en-US" dirty="0"/>
              <a:t>this is an intermediate/advanced level chapter, it’s assumed the reader is able to fill in some of the basics (such as </a:t>
            </a:r>
            <a:r>
              <a:rPr lang="en-US" dirty="0">
                <a:solidFill>
                  <a:srgbClr val="FF0000"/>
                </a:solidFill>
              </a:rPr>
              <a:t>importing dependencies</a:t>
            </a:r>
            <a:r>
              <a:rPr lang="en-US" dirty="0" smtClean="0"/>
              <a:t>).</a:t>
            </a:r>
          </a:p>
          <a:p>
            <a:pPr lvl="1"/>
            <a:r>
              <a:rPr lang="en-US" dirty="0" smtClean="0"/>
              <a:t>This </a:t>
            </a:r>
            <a:r>
              <a:rPr lang="en-US" dirty="0"/>
              <a:t>chapter comes with </a:t>
            </a:r>
            <a:r>
              <a:rPr lang="en-US" dirty="0">
                <a:solidFill>
                  <a:srgbClr val="FF0000"/>
                </a:solidFill>
              </a:rPr>
              <a:t>runnable code</a:t>
            </a:r>
            <a:r>
              <a:rPr lang="en-US" dirty="0"/>
              <a:t>, found in the advanced-components </a:t>
            </a:r>
            <a:r>
              <a:rPr lang="en-US" dirty="0" smtClean="0"/>
              <a:t>folder.</a:t>
            </a:r>
          </a:p>
          <a:p>
            <a:pPr lvl="1"/>
            <a:r>
              <a:rPr lang="en-US" dirty="0" smtClean="0"/>
              <a:t>If </a:t>
            </a:r>
            <a:r>
              <a:rPr lang="en-US" dirty="0"/>
              <a:t>at any time you feel you’re lacking context, checkout the example code for this </a:t>
            </a:r>
            <a:r>
              <a:rPr lang="en-US" dirty="0" smtClean="0"/>
              <a:t>chapter.</a:t>
            </a:r>
          </a:p>
          <a:p>
            <a:pPr lvl="1"/>
            <a:r>
              <a:rPr lang="en-US" dirty="0" smtClean="0"/>
              <a:t>To </a:t>
            </a:r>
            <a:r>
              <a:rPr lang="en-US" dirty="0"/>
              <a:t>run the demos in this chapter, change into the project folder and run</a:t>
            </a:r>
            <a:r>
              <a:rPr lang="en-US" dirty="0" smtClean="0"/>
              <a:t>:</a:t>
            </a:r>
          </a:p>
          <a:p>
            <a:pPr marL="233363" lvl="1" indent="0">
              <a:buNone/>
            </a:pPr>
            <a:endParaRPr lang="en-US" dirty="0" smtClean="0"/>
          </a:p>
          <a:p>
            <a:pPr marL="233363" lvl="1" indent="0">
              <a:buNone/>
            </a:pPr>
            <a:endParaRPr lang="en-US" dirty="0" smtClean="0"/>
          </a:p>
          <a:p>
            <a:pPr marL="233363" lvl="1" indent="0">
              <a:buNone/>
            </a:pPr>
            <a:endParaRPr lang="en-US" dirty="0"/>
          </a:p>
          <a:p>
            <a:pPr lvl="1"/>
            <a:r>
              <a:rPr lang="en-US" dirty="0"/>
              <a:t>Then open your browser to http://</a:t>
            </a:r>
            <a:r>
              <a:rPr lang="en-US" dirty="0" smtClean="0"/>
              <a:t>localhost:4200</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110</a:t>
            </a:fld>
            <a:endParaRPr lang="en-US" dirty="0"/>
          </a:p>
        </p:txBody>
      </p:sp>
      <p:pic>
        <p:nvPicPr>
          <p:cNvPr id="8" name="Picture 7"/>
          <p:cNvPicPr>
            <a:picLocks noChangeAspect="1"/>
          </p:cNvPicPr>
          <p:nvPr/>
        </p:nvPicPr>
        <p:blipFill>
          <a:blip r:embed="rId2"/>
          <a:stretch>
            <a:fillRect/>
          </a:stretch>
        </p:blipFill>
        <p:spPr>
          <a:xfrm>
            <a:off x="940253" y="4112079"/>
            <a:ext cx="1657350" cy="495300"/>
          </a:xfrm>
          <a:prstGeom prst="rect">
            <a:avLst/>
          </a:prstGeom>
          <a:ln>
            <a:solidFill>
              <a:schemeClr val="accent1"/>
            </a:solidFill>
          </a:ln>
        </p:spPr>
      </p:pic>
    </p:spTree>
    <p:extLst>
      <p:ext uri="{BB962C8B-B14F-4D97-AF65-F5344CB8AC3E}">
        <p14:creationId xmlns:p14="http://schemas.microsoft.com/office/powerpoint/2010/main" val="32056432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Styling</a:t>
            </a:r>
          </a:p>
        </p:txBody>
      </p:sp>
      <p:sp>
        <p:nvSpPr>
          <p:cNvPr id="3" name="Content Placeholder 2"/>
          <p:cNvSpPr>
            <a:spLocks noGrp="1"/>
          </p:cNvSpPr>
          <p:nvPr>
            <p:ph idx="1"/>
          </p:nvPr>
        </p:nvSpPr>
        <p:spPr/>
        <p:txBody>
          <a:bodyPr/>
          <a:lstStyle/>
          <a:p>
            <a:r>
              <a:rPr lang="en-US" dirty="0" smtClean="0"/>
              <a:t>Angular </a:t>
            </a:r>
            <a:r>
              <a:rPr lang="en-US" dirty="0"/>
              <a:t>provides a mechanism for specifying component-specific styles. CSS stands for cascading style sheet, but sometimes we don’t want the cascade. Instead we want to provide styles for a component that won’t leak out into the rest of our page.</a:t>
            </a:r>
          </a:p>
          <a:p>
            <a:endParaRPr lang="en-US" dirty="0"/>
          </a:p>
          <a:p>
            <a:r>
              <a:rPr lang="en-US" dirty="0"/>
              <a:t>(Page 445).</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111</a:t>
            </a:fld>
            <a:endParaRPr lang="en-US" dirty="0"/>
          </a:p>
        </p:txBody>
      </p:sp>
    </p:spTree>
    <p:extLst>
      <p:ext uri="{BB962C8B-B14F-4D97-AF65-F5344CB8AC3E}">
        <p14:creationId xmlns:p14="http://schemas.microsoft.com/office/powerpoint/2010/main" val="20310625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Creating </a:t>
            </a:r>
            <a:r>
              <a:rPr lang="en-US" sz="3600" dirty="0" smtClean="0"/>
              <a:t>Popup – Referencing, Modifying </a:t>
            </a:r>
            <a:r>
              <a:rPr lang="en-US" sz="3600" dirty="0"/>
              <a:t>Host Elements</a:t>
            </a:r>
          </a:p>
        </p:txBody>
      </p:sp>
      <p:sp>
        <p:nvSpPr>
          <p:cNvPr id="3" name="Content Placeholder 2"/>
          <p:cNvSpPr>
            <a:spLocks noGrp="1"/>
          </p:cNvSpPr>
          <p:nvPr>
            <p:ph idx="1"/>
          </p:nvPr>
        </p:nvSpPr>
        <p:spPr/>
        <p:txBody>
          <a:bodyPr/>
          <a:lstStyle/>
          <a:p>
            <a:r>
              <a:rPr lang="en-US" dirty="0" smtClean="0"/>
              <a:t>The </a:t>
            </a:r>
            <a:r>
              <a:rPr lang="en-US" dirty="0"/>
              <a:t>host element is the element to which the directive or component is bound. Sometimes we have a component that needs to attach markup or behavior to its host element. In this example, we’re going to create a Popup directive that will attach behavior to its host element which will display a message when clicked.</a:t>
            </a:r>
          </a:p>
          <a:p>
            <a:endParaRPr lang="en-US" dirty="0"/>
          </a:p>
          <a:p>
            <a:r>
              <a:rPr lang="en-US" dirty="0"/>
              <a:t>(Page 457).</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112</a:t>
            </a:fld>
            <a:endParaRPr lang="en-US" dirty="0"/>
          </a:p>
        </p:txBody>
      </p:sp>
    </p:spTree>
    <p:extLst>
      <p:ext uri="{BB962C8B-B14F-4D97-AF65-F5344CB8AC3E}">
        <p14:creationId xmlns:p14="http://schemas.microsoft.com/office/powerpoint/2010/main" val="361694758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Message Pane </a:t>
            </a:r>
            <a:r>
              <a:rPr lang="en-US" dirty="0" smtClean="0"/>
              <a:t>- </a:t>
            </a:r>
            <a:r>
              <a:rPr lang="en-US" dirty="0"/>
              <a:t>Content Projection</a:t>
            </a:r>
          </a:p>
        </p:txBody>
      </p:sp>
      <p:sp>
        <p:nvSpPr>
          <p:cNvPr id="3" name="Content Placeholder 2"/>
          <p:cNvSpPr>
            <a:spLocks noGrp="1"/>
          </p:cNvSpPr>
          <p:nvPr>
            <p:ph idx="1"/>
          </p:nvPr>
        </p:nvSpPr>
        <p:spPr/>
        <p:txBody>
          <a:bodyPr/>
          <a:lstStyle/>
          <a:p>
            <a:r>
              <a:rPr lang="en-US" dirty="0" smtClean="0"/>
              <a:t>Sometimes </a:t>
            </a:r>
            <a:r>
              <a:rPr lang="en-US" dirty="0"/>
              <a:t>when we are creating components we want to pass inner markup as an argument to the component. This technique is called content projection. The idea is that it lets us specify a bit of markup that will be expanded into a bigger template.</a:t>
            </a:r>
          </a:p>
          <a:p>
            <a:endParaRPr lang="en-US" dirty="0"/>
          </a:p>
          <a:p>
            <a:r>
              <a:rPr lang="en-US" dirty="0"/>
              <a:t>(Page 466).</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113</a:t>
            </a:fld>
            <a:endParaRPr lang="en-US" dirty="0"/>
          </a:p>
        </p:txBody>
      </p:sp>
    </p:spTree>
    <p:extLst>
      <p:ext uri="{BB962C8B-B14F-4D97-AF65-F5344CB8AC3E}">
        <p14:creationId xmlns:p14="http://schemas.microsoft.com/office/powerpoint/2010/main" val="243818249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Querying Neighbor Directives - Writing Tabs</a:t>
            </a:r>
          </a:p>
        </p:txBody>
      </p:sp>
      <p:sp>
        <p:nvSpPr>
          <p:cNvPr id="3" name="Content Placeholder 2"/>
          <p:cNvSpPr>
            <a:spLocks noGrp="1"/>
          </p:cNvSpPr>
          <p:nvPr>
            <p:ph idx="1"/>
          </p:nvPr>
        </p:nvSpPr>
        <p:spPr/>
        <p:txBody>
          <a:bodyPr/>
          <a:lstStyle/>
          <a:p>
            <a:r>
              <a:rPr lang="en-US" dirty="0" smtClean="0"/>
              <a:t>It’s </a:t>
            </a:r>
            <a:r>
              <a:rPr lang="en-US" dirty="0"/>
              <a:t>great when you can create a component that fully encapsulates its own behavior. However, as a component grows in features, it might make sense to split it up into several smaller components that work together. A great example of components that work together is a tab pane that has multiple tabs. The tab panel or </a:t>
            </a:r>
            <a:r>
              <a:rPr lang="en-US" dirty="0" err="1"/>
              <a:t>tabset</a:t>
            </a:r>
            <a:r>
              <a:rPr lang="en-US" dirty="0"/>
              <a:t>, as it’s usually called, is composed of multiple tabs. In this scenario we have a parent component (the </a:t>
            </a:r>
            <a:r>
              <a:rPr lang="en-US" dirty="0" err="1"/>
              <a:t>tabset</a:t>
            </a:r>
            <a:r>
              <a:rPr lang="en-US" dirty="0"/>
              <a:t>) and multiple child components (the tabs). The </a:t>
            </a:r>
            <a:r>
              <a:rPr lang="en-US" dirty="0" err="1"/>
              <a:t>tabset</a:t>
            </a:r>
            <a:r>
              <a:rPr lang="en-US" dirty="0"/>
              <a:t> and the tabs don’t make sense separately, but putting all of the logic in one component is cumbersome. So in this example, we’re going to cover how to make separate components that work together. Let’s start writing those components in a way that we’ll be able to use the following markup:</a:t>
            </a:r>
          </a:p>
          <a:p>
            <a:endParaRPr lang="en-US" dirty="0"/>
          </a:p>
          <a:p>
            <a:r>
              <a:rPr lang="en-US" dirty="0"/>
              <a:t>(Page 469).</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114</a:t>
            </a:fld>
            <a:endParaRPr lang="en-US" dirty="0"/>
          </a:p>
        </p:txBody>
      </p:sp>
    </p:spTree>
    <p:extLst>
      <p:ext uri="{BB962C8B-B14F-4D97-AF65-F5344CB8AC3E}">
        <p14:creationId xmlns:p14="http://schemas.microsoft.com/office/powerpoint/2010/main" val="93170766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Lifecycle Hooks</a:t>
            </a:r>
          </a:p>
        </p:txBody>
      </p:sp>
      <p:sp>
        <p:nvSpPr>
          <p:cNvPr id="3" name="Content Placeholder 2"/>
          <p:cNvSpPr>
            <a:spLocks noGrp="1"/>
          </p:cNvSpPr>
          <p:nvPr>
            <p:ph idx="1"/>
          </p:nvPr>
        </p:nvSpPr>
        <p:spPr/>
        <p:txBody>
          <a:bodyPr/>
          <a:lstStyle/>
          <a:p>
            <a:r>
              <a:rPr lang="en-US" dirty="0" smtClean="0"/>
              <a:t>Lifecycle </a:t>
            </a:r>
            <a:r>
              <a:rPr lang="en-US" dirty="0"/>
              <a:t>hooks are the way Angular allows you to add code that runs before or after each step of the directive or component lifecycle. The list of hooks Angular offers are: • OnInit • OnDestroy • DoCheck • OnChanges • AfterContentInit • AfterContentChecked • AfterViewInit • AfterViewChecked Using these hooks each follow a similar pattern: In order to be notified about those events you</a:t>
            </a:r>
          </a:p>
          <a:p>
            <a:endParaRPr lang="en-US" dirty="0"/>
          </a:p>
          <a:p>
            <a:r>
              <a:rPr lang="en-US" dirty="0"/>
              <a:t>(Page 475).</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115</a:t>
            </a:fld>
            <a:endParaRPr lang="en-US" dirty="0"/>
          </a:p>
        </p:txBody>
      </p:sp>
    </p:spTree>
    <p:extLst>
      <p:ext uri="{BB962C8B-B14F-4D97-AF65-F5344CB8AC3E}">
        <p14:creationId xmlns:p14="http://schemas.microsoft.com/office/powerpoint/2010/main" val="352818542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Advanced Templates</a:t>
            </a:r>
          </a:p>
        </p:txBody>
      </p:sp>
      <p:sp>
        <p:nvSpPr>
          <p:cNvPr id="3" name="Content Placeholder 2"/>
          <p:cNvSpPr>
            <a:spLocks noGrp="1"/>
          </p:cNvSpPr>
          <p:nvPr>
            <p:ph idx="1"/>
          </p:nvPr>
        </p:nvSpPr>
        <p:spPr/>
        <p:txBody>
          <a:bodyPr/>
          <a:lstStyle/>
          <a:p>
            <a:r>
              <a:rPr lang="en-US" dirty="0" smtClean="0"/>
              <a:t>Template </a:t>
            </a:r>
            <a:r>
              <a:rPr lang="en-US" dirty="0"/>
              <a:t>elements are special elements used to create views that can be dynamically manipulated. In order to make working with templates simpler, Angular provides some syntactic sugar to create templates, so we often don’t create them by hand. For instance, when we write:</a:t>
            </a:r>
          </a:p>
          <a:p>
            <a:endParaRPr lang="en-US" dirty="0"/>
          </a:p>
          <a:p>
            <a:r>
              <a:rPr lang="en-US" dirty="0"/>
              <a:t>(Page 506).</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116</a:t>
            </a:fld>
            <a:endParaRPr lang="en-US" dirty="0"/>
          </a:p>
        </p:txBody>
      </p:sp>
    </p:spTree>
    <p:extLst>
      <p:ext uri="{BB962C8B-B14F-4D97-AF65-F5344CB8AC3E}">
        <p14:creationId xmlns:p14="http://schemas.microsoft.com/office/powerpoint/2010/main" val="24088942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Change Detection</a:t>
            </a:r>
          </a:p>
        </p:txBody>
      </p:sp>
      <p:sp>
        <p:nvSpPr>
          <p:cNvPr id="3" name="Content Placeholder 2"/>
          <p:cNvSpPr>
            <a:spLocks noGrp="1"/>
          </p:cNvSpPr>
          <p:nvPr>
            <p:ph idx="1"/>
          </p:nvPr>
        </p:nvSpPr>
        <p:spPr/>
        <p:txBody>
          <a:bodyPr/>
          <a:lstStyle/>
          <a:p>
            <a:r>
              <a:rPr lang="en-US" dirty="0" smtClean="0"/>
              <a:t>As </a:t>
            </a:r>
            <a:r>
              <a:rPr lang="en-US" dirty="0"/>
              <a:t>a user interacts with our app, data (state) changes and our app needs to respond accordingly. One of the big problems any modern JavaScript framework needs to solve is how to figure out when changes have happened and re-render components accordingly. In order to make the view react to changes to components state, Angular uses change detection. What are the things that can trigger changes in a component’s state? The most obvious thing is user interaction. For instance, if we have a component:</a:t>
            </a:r>
          </a:p>
          <a:p>
            <a:endParaRPr lang="en-US" dirty="0"/>
          </a:p>
          <a:p>
            <a:r>
              <a:rPr lang="en-US" dirty="0"/>
              <a:t>(Page 515).</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117</a:t>
            </a:fld>
            <a:endParaRPr lang="en-US" dirty="0"/>
          </a:p>
        </p:txBody>
      </p:sp>
    </p:spTree>
    <p:extLst>
      <p:ext uri="{BB962C8B-B14F-4D97-AF65-F5344CB8AC3E}">
        <p14:creationId xmlns:p14="http://schemas.microsoft.com/office/powerpoint/2010/main" val="175029169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25 Apr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118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69929274"/>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81716194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451626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Browser</a:t>
            </a:r>
          </a:p>
        </p:txBody>
      </p:sp>
      <p:sp>
        <p:nvSpPr>
          <p:cNvPr id="3" name="Content Placeholder 2"/>
          <p:cNvSpPr>
            <a:spLocks noGrp="1"/>
          </p:cNvSpPr>
          <p:nvPr>
            <p:ph idx="1"/>
          </p:nvPr>
        </p:nvSpPr>
        <p:spPr/>
        <p:txBody>
          <a:bodyPr/>
          <a:lstStyle/>
          <a:p>
            <a:r>
              <a:rPr lang="en-US" dirty="0" smtClean="0"/>
              <a:t>We </a:t>
            </a:r>
            <a:r>
              <a:rPr lang="en-US" dirty="0"/>
              <a:t>highly recommend using the </a:t>
            </a:r>
            <a:r>
              <a:rPr lang="en-US" dirty="0">
                <a:solidFill>
                  <a:srgbClr val="FF0000"/>
                </a:solidFill>
              </a:rPr>
              <a:t>Google Chrome Web </a:t>
            </a:r>
            <a:r>
              <a:rPr lang="en-US" dirty="0" smtClean="0">
                <a:solidFill>
                  <a:srgbClr val="FF0000"/>
                </a:solidFill>
              </a:rPr>
              <a:t>Browser</a:t>
            </a:r>
            <a:r>
              <a:rPr lang="en-US" dirty="0" smtClean="0"/>
              <a:t> </a:t>
            </a:r>
            <a:r>
              <a:rPr lang="en-US" dirty="0"/>
              <a:t>to develop Angular </a:t>
            </a:r>
            <a:r>
              <a:rPr lang="en-US" dirty="0" smtClean="0"/>
              <a:t>apps.</a:t>
            </a:r>
          </a:p>
          <a:p>
            <a:pPr lvl="1"/>
            <a:r>
              <a:rPr lang="en-US" dirty="0" smtClean="0"/>
              <a:t>We’ll </a:t>
            </a:r>
            <a:r>
              <a:rPr lang="en-US" dirty="0"/>
              <a:t>use the </a:t>
            </a:r>
            <a:r>
              <a:rPr lang="en-US" dirty="0">
                <a:solidFill>
                  <a:srgbClr val="FF0000"/>
                </a:solidFill>
              </a:rPr>
              <a:t>Chrome developer toolkit</a:t>
            </a:r>
            <a:r>
              <a:rPr lang="en-US" dirty="0"/>
              <a:t> throughout this </a:t>
            </a:r>
            <a:r>
              <a:rPr lang="en-US" dirty="0" smtClean="0"/>
              <a:t>book.</a:t>
            </a:r>
          </a:p>
          <a:p>
            <a:pPr lvl="1"/>
            <a:r>
              <a:rPr lang="en-US" dirty="0" smtClean="0"/>
              <a:t>To </a:t>
            </a:r>
            <a:r>
              <a:rPr lang="en-US" dirty="0"/>
              <a:t>follow along with our development and debugging we recommend downloading it now</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a:t>
            </a:fld>
            <a:endParaRPr lang="en-US" dirty="0"/>
          </a:p>
        </p:txBody>
      </p:sp>
    </p:spTree>
    <p:extLst>
      <p:ext uri="{BB962C8B-B14F-4D97-AF65-F5344CB8AC3E}">
        <p14:creationId xmlns:p14="http://schemas.microsoft.com/office/powerpoint/2010/main" val="358040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Special instruction for Windows users</a:t>
            </a:r>
          </a:p>
        </p:txBody>
      </p:sp>
      <p:sp>
        <p:nvSpPr>
          <p:cNvPr id="3" name="Content Placeholder 2"/>
          <p:cNvSpPr>
            <a:spLocks noGrp="1"/>
          </p:cNvSpPr>
          <p:nvPr>
            <p:ph idx="1"/>
          </p:nvPr>
        </p:nvSpPr>
        <p:spPr/>
        <p:txBody>
          <a:bodyPr/>
          <a:lstStyle/>
          <a:p>
            <a:r>
              <a:rPr lang="en-US" dirty="0" smtClean="0"/>
              <a:t>Throughout </a:t>
            </a:r>
            <a:r>
              <a:rPr lang="en-US" dirty="0"/>
              <a:t>this book, we will be using </a:t>
            </a:r>
            <a:r>
              <a:rPr lang="en-US" dirty="0">
                <a:solidFill>
                  <a:srgbClr val="FF0000"/>
                </a:solidFill>
              </a:rPr>
              <a:t>Unix/Mac</a:t>
            </a:r>
            <a:r>
              <a:rPr lang="en-US" dirty="0"/>
              <a:t> </a:t>
            </a:r>
            <a:r>
              <a:rPr lang="en-US" dirty="0">
                <a:solidFill>
                  <a:srgbClr val="FF0000"/>
                </a:solidFill>
              </a:rPr>
              <a:t>commands</a:t>
            </a:r>
            <a:r>
              <a:rPr lang="en-US" dirty="0"/>
              <a:t> in the </a:t>
            </a:r>
            <a:r>
              <a:rPr lang="en-US" dirty="0" smtClean="0"/>
              <a:t>terminal.</a:t>
            </a:r>
          </a:p>
          <a:p>
            <a:pPr lvl="1"/>
            <a:r>
              <a:rPr lang="en-US" dirty="0" smtClean="0"/>
              <a:t>Most </a:t>
            </a:r>
            <a:r>
              <a:rPr lang="en-US" dirty="0"/>
              <a:t>of these commands, like ls and cd, are </a:t>
            </a:r>
            <a:r>
              <a:rPr lang="en-US" dirty="0" smtClean="0"/>
              <a:t>cross-platform.</a:t>
            </a:r>
          </a:p>
          <a:p>
            <a:pPr lvl="1"/>
            <a:r>
              <a:rPr lang="en-US" dirty="0" smtClean="0"/>
              <a:t>However</a:t>
            </a:r>
            <a:r>
              <a:rPr lang="en-US" dirty="0"/>
              <a:t>, sometimes these commands are </a:t>
            </a:r>
            <a:r>
              <a:rPr lang="en-US" dirty="0" smtClean="0"/>
              <a:t>Unix/Mac specific </a:t>
            </a:r>
            <a:r>
              <a:rPr lang="en-US" dirty="0"/>
              <a:t>or contain Unix/Mac-specific flags (like ls -1p). </a:t>
            </a:r>
            <a:endParaRPr lang="en-US" dirty="0" smtClean="0"/>
          </a:p>
          <a:p>
            <a:pPr lvl="1"/>
            <a:r>
              <a:rPr lang="en-US" dirty="0" smtClean="0"/>
              <a:t>As </a:t>
            </a:r>
            <a:r>
              <a:rPr lang="en-US" dirty="0"/>
              <a:t>a result, be alert that you may have to occasionally determine the equivalent of a Unix/Mac command for your </a:t>
            </a:r>
            <a:r>
              <a:rPr lang="en-US" dirty="0" smtClean="0"/>
              <a:t>shell.</a:t>
            </a:r>
          </a:p>
          <a:p>
            <a:pPr lvl="1"/>
            <a:r>
              <a:rPr lang="en-US" dirty="0" smtClean="0"/>
              <a:t>Fortunately</a:t>
            </a:r>
            <a:r>
              <a:rPr lang="en-US" dirty="0"/>
              <a:t>, the amount of work we do in the terminal is minimal and you will not encounter this issue often</a:t>
            </a:r>
            <a:r>
              <a:rPr lang="en-US" dirty="0" smtClean="0"/>
              <a:t>.</a:t>
            </a:r>
          </a:p>
          <a:p>
            <a:pPr lvl="1"/>
            <a:r>
              <a:rPr lang="en-US" dirty="0" smtClean="0">
                <a:solidFill>
                  <a:srgbClr val="FF0000"/>
                </a:solidFill>
              </a:rPr>
              <a:t>NOTE: </a:t>
            </a:r>
            <a:r>
              <a:rPr lang="en-US" dirty="0" smtClean="0"/>
              <a:t>Windows </a:t>
            </a:r>
            <a:r>
              <a:rPr lang="en-US" dirty="0"/>
              <a:t>users should be aware that our terminal examples use Unix/Mac commands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a:t>
            </a:fld>
            <a:endParaRPr lang="en-US" dirty="0"/>
          </a:p>
        </p:txBody>
      </p:sp>
    </p:spTree>
    <p:extLst>
      <p:ext uri="{BB962C8B-B14F-4D97-AF65-F5344CB8AC3E}">
        <p14:creationId xmlns:p14="http://schemas.microsoft.com/office/powerpoint/2010/main" val="1081413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CLI</a:t>
            </a:r>
          </a:p>
        </p:txBody>
      </p:sp>
      <p:sp>
        <p:nvSpPr>
          <p:cNvPr id="3" name="Content Placeholder 2"/>
          <p:cNvSpPr>
            <a:spLocks noGrp="1"/>
          </p:cNvSpPr>
          <p:nvPr>
            <p:ph idx="1"/>
          </p:nvPr>
        </p:nvSpPr>
        <p:spPr/>
        <p:txBody>
          <a:bodyPr/>
          <a:lstStyle/>
          <a:p>
            <a:r>
              <a:rPr lang="en-US" dirty="0" smtClean="0">
                <a:solidFill>
                  <a:srgbClr val="FF0000"/>
                </a:solidFill>
              </a:rPr>
              <a:t>Angular</a:t>
            </a:r>
            <a:r>
              <a:rPr lang="en-US" dirty="0" smtClean="0"/>
              <a:t> </a:t>
            </a:r>
            <a:r>
              <a:rPr lang="en-US" dirty="0"/>
              <a:t>provides a </a:t>
            </a:r>
            <a:r>
              <a:rPr lang="en-US" dirty="0">
                <a:solidFill>
                  <a:srgbClr val="FF0000"/>
                </a:solidFill>
              </a:rPr>
              <a:t>utility</a:t>
            </a:r>
            <a:r>
              <a:rPr lang="en-US" dirty="0"/>
              <a:t> to allow users to create and manage projects from the </a:t>
            </a:r>
            <a:r>
              <a:rPr lang="en-US" dirty="0">
                <a:solidFill>
                  <a:srgbClr val="FF0000"/>
                </a:solidFill>
              </a:rPr>
              <a:t>command </a:t>
            </a:r>
            <a:r>
              <a:rPr lang="en-US" dirty="0" smtClean="0">
                <a:solidFill>
                  <a:srgbClr val="FF0000"/>
                </a:solidFill>
              </a:rPr>
              <a:t>line</a:t>
            </a:r>
            <a:r>
              <a:rPr lang="en-US" dirty="0" smtClean="0"/>
              <a:t>.</a:t>
            </a:r>
          </a:p>
          <a:p>
            <a:pPr lvl="1"/>
            <a:r>
              <a:rPr lang="en-US" dirty="0" smtClean="0"/>
              <a:t>It </a:t>
            </a:r>
            <a:r>
              <a:rPr lang="en-US" dirty="0"/>
              <a:t>automates tasks </a:t>
            </a:r>
            <a:r>
              <a:rPr lang="en-US" dirty="0" smtClean="0"/>
              <a:t>like</a:t>
            </a:r>
          </a:p>
          <a:p>
            <a:pPr lvl="2"/>
            <a:r>
              <a:rPr lang="en-US" dirty="0" smtClean="0"/>
              <a:t>creating projects</a:t>
            </a:r>
          </a:p>
          <a:p>
            <a:pPr lvl="2"/>
            <a:r>
              <a:rPr lang="en-US" dirty="0" smtClean="0"/>
              <a:t>adding </a:t>
            </a:r>
            <a:r>
              <a:rPr lang="en-US" dirty="0"/>
              <a:t>new controllers, </a:t>
            </a:r>
            <a:r>
              <a:rPr lang="en-US" dirty="0" smtClean="0"/>
              <a:t>etc</a:t>
            </a:r>
          </a:p>
          <a:p>
            <a:pPr lvl="1"/>
            <a:r>
              <a:rPr lang="en-US" dirty="0" smtClean="0"/>
              <a:t>It’s </a:t>
            </a:r>
            <a:r>
              <a:rPr lang="en-US" dirty="0"/>
              <a:t>generally a good idea to use </a:t>
            </a:r>
            <a:r>
              <a:rPr lang="en-US" dirty="0">
                <a:solidFill>
                  <a:srgbClr val="FF0000"/>
                </a:solidFill>
              </a:rPr>
              <a:t>Angular CLI</a:t>
            </a:r>
            <a:r>
              <a:rPr lang="en-US" dirty="0"/>
              <a:t> as it will help create and maintain </a:t>
            </a:r>
            <a:r>
              <a:rPr lang="en-US" dirty="0">
                <a:solidFill>
                  <a:srgbClr val="FF0000"/>
                </a:solidFill>
              </a:rPr>
              <a:t>common patterns</a:t>
            </a:r>
            <a:r>
              <a:rPr lang="en-US" dirty="0"/>
              <a:t> across our </a:t>
            </a:r>
            <a:r>
              <a:rPr lang="en-US" dirty="0" smtClean="0"/>
              <a:t>application.</a:t>
            </a:r>
          </a:p>
          <a:p>
            <a:pPr lvl="1"/>
            <a:r>
              <a:rPr lang="en-US" dirty="0" smtClean="0"/>
              <a:t>To </a:t>
            </a:r>
            <a:r>
              <a:rPr lang="en-US" dirty="0"/>
              <a:t>install Angular CLI, just run the following command</a:t>
            </a:r>
            <a:r>
              <a:rPr lang="en-US" dirty="0" smtClean="0"/>
              <a:t>:</a:t>
            </a:r>
          </a:p>
          <a:p>
            <a:pPr marL="233363" lvl="1" indent="0">
              <a:buNone/>
            </a:pPr>
            <a:endParaRPr lang="en-US" dirty="0" smtClean="0"/>
          </a:p>
          <a:p>
            <a:pPr marL="233363" lvl="1" indent="0">
              <a:buNone/>
            </a:pPr>
            <a:endParaRPr lang="en-US" dirty="0"/>
          </a:p>
          <a:p>
            <a:pPr lvl="1"/>
            <a:r>
              <a:rPr lang="en-US" dirty="0" smtClean="0"/>
              <a:t>Once </a:t>
            </a:r>
            <a:r>
              <a:rPr lang="en-US" dirty="0"/>
              <a:t>it’s installed you’ll be able to run it from the command line using the </a:t>
            </a:r>
            <a:r>
              <a:rPr lang="en-US" dirty="0">
                <a:solidFill>
                  <a:srgbClr val="FF0000"/>
                </a:solidFill>
              </a:rPr>
              <a:t>ng </a:t>
            </a:r>
            <a:r>
              <a:rPr lang="en-US" dirty="0" smtClean="0">
                <a:solidFill>
                  <a:srgbClr val="FF0000"/>
                </a:solidFill>
              </a:rPr>
              <a:t>command</a:t>
            </a:r>
            <a:r>
              <a:rPr lang="en-US" dirty="0" smtClean="0"/>
              <a:t>.</a:t>
            </a:r>
          </a:p>
          <a:p>
            <a:pPr lvl="1"/>
            <a:r>
              <a:rPr lang="en-US" dirty="0" smtClean="0"/>
              <a:t>When </a:t>
            </a:r>
            <a:r>
              <a:rPr lang="en-US" dirty="0"/>
              <a:t>you do, you’ll see a lot of output, but if you scroll back, you should be able to see the following</a:t>
            </a:r>
            <a:r>
              <a:rPr lang="en-US" dirty="0" smtClean="0"/>
              <a:t>:</a:t>
            </a:r>
          </a:p>
          <a:p>
            <a:pPr marL="233363" lvl="1" indent="0">
              <a:buNone/>
            </a:pPr>
            <a:endParaRPr lang="en-US" dirty="0" smtClean="0"/>
          </a:p>
          <a:p>
            <a:pPr marL="233363" lvl="1" indent="0">
              <a:buNone/>
            </a:pPr>
            <a:endParaRPr lang="en-US" dirty="0"/>
          </a:p>
          <a:p>
            <a:pPr lvl="1"/>
            <a:r>
              <a:rPr lang="en-US" dirty="0"/>
              <a:t>If everything installed correctly, you should see the current version output to your terminal</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a:t>
            </a:fld>
            <a:endParaRPr lang="en-US" dirty="0"/>
          </a:p>
        </p:txBody>
      </p:sp>
      <p:pic>
        <p:nvPicPr>
          <p:cNvPr id="6" name="Picture 5"/>
          <p:cNvPicPr>
            <a:picLocks noChangeAspect="1"/>
          </p:cNvPicPr>
          <p:nvPr/>
        </p:nvPicPr>
        <p:blipFill>
          <a:blip r:embed="rId2"/>
          <a:stretch>
            <a:fillRect/>
          </a:stretch>
        </p:blipFill>
        <p:spPr>
          <a:xfrm>
            <a:off x="744311" y="3705300"/>
            <a:ext cx="4400550" cy="333375"/>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744311" y="5114270"/>
            <a:ext cx="1885950" cy="285750"/>
          </a:xfrm>
          <a:prstGeom prst="rect">
            <a:avLst/>
          </a:prstGeom>
          <a:ln>
            <a:solidFill>
              <a:schemeClr val="accent1"/>
            </a:solidFill>
          </a:ln>
        </p:spPr>
      </p:pic>
    </p:spTree>
    <p:extLst>
      <p:ext uri="{BB962C8B-B14F-4D97-AF65-F5344CB8AC3E}">
        <p14:creationId xmlns:p14="http://schemas.microsoft.com/office/powerpoint/2010/main" val="1922874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a:t>
            </a:r>
            <a:r>
              <a:rPr lang="en-US" dirty="0" smtClean="0"/>
              <a:t>CLI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a:t>If you’re curious about all of the things that Angular CLI can do, try out this command</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a:t>
            </a:fld>
            <a:endParaRPr lang="en-US" dirty="0"/>
          </a:p>
        </p:txBody>
      </p:sp>
      <p:pic>
        <p:nvPicPr>
          <p:cNvPr id="8" name="Picture 7"/>
          <p:cNvPicPr>
            <a:picLocks noChangeAspect="1"/>
          </p:cNvPicPr>
          <p:nvPr/>
        </p:nvPicPr>
        <p:blipFill>
          <a:blip r:embed="rId2"/>
          <a:stretch>
            <a:fillRect/>
          </a:stretch>
        </p:blipFill>
        <p:spPr>
          <a:xfrm>
            <a:off x="941614" y="1790700"/>
            <a:ext cx="1409700" cy="304800"/>
          </a:xfrm>
          <a:prstGeom prst="rect">
            <a:avLst/>
          </a:prstGeom>
          <a:ln>
            <a:solidFill>
              <a:schemeClr val="accent1"/>
            </a:solidFill>
          </a:ln>
        </p:spPr>
      </p:pic>
    </p:spTree>
    <p:extLst>
      <p:ext uri="{BB962C8B-B14F-4D97-AF65-F5344CB8AC3E}">
        <p14:creationId xmlns:p14="http://schemas.microsoft.com/office/powerpoint/2010/main" val="641150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Project</a:t>
            </a:r>
          </a:p>
        </p:txBody>
      </p:sp>
      <p:sp>
        <p:nvSpPr>
          <p:cNvPr id="3" name="Content Placeholder 2"/>
          <p:cNvSpPr>
            <a:spLocks noGrp="1"/>
          </p:cNvSpPr>
          <p:nvPr>
            <p:ph idx="1"/>
          </p:nvPr>
        </p:nvSpPr>
        <p:spPr/>
        <p:txBody>
          <a:bodyPr/>
          <a:lstStyle/>
          <a:p>
            <a:r>
              <a:rPr lang="en-US" dirty="0" smtClean="0"/>
              <a:t>Open </a:t>
            </a:r>
            <a:r>
              <a:rPr lang="en-US" dirty="0"/>
              <a:t>up the terminal and run the </a:t>
            </a:r>
            <a:r>
              <a:rPr lang="en-US" dirty="0">
                <a:solidFill>
                  <a:srgbClr val="FF0000"/>
                </a:solidFill>
              </a:rPr>
              <a:t>ng new</a:t>
            </a:r>
            <a:r>
              <a:rPr lang="en-US" dirty="0"/>
              <a:t> command to create a new project from scratch:</a:t>
            </a:r>
          </a:p>
          <a:p>
            <a:pPr marL="233363" lvl="1" indent="0">
              <a:buNone/>
            </a:pPr>
            <a:endParaRPr lang="en-US" dirty="0" smtClean="0"/>
          </a:p>
          <a:p>
            <a:pPr marL="233363" lvl="1" indent="0">
              <a:buNone/>
            </a:pPr>
            <a:endParaRPr lang="en-US" dirty="0" smtClean="0"/>
          </a:p>
          <a:p>
            <a:pPr lvl="1"/>
            <a:r>
              <a:rPr lang="en-US" dirty="0"/>
              <a:t>Once you run it, you’ll see the following output</a:t>
            </a:r>
            <a:r>
              <a:rPr lang="en-US" dirty="0" smtClean="0"/>
              <a:t>: </a:t>
            </a:r>
            <a:r>
              <a:rPr lang="en-US" dirty="0" smtClean="0">
                <a:solidFill>
                  <a:srgbClr val="FF0000"/>
                </a:solidFill>
              </a:rPr>
              <a:t>Figure 1-2</a:t>
            </a:r>
            <a:r>
              <a:rPr lang="en-US" dirty="0" smtClean="0"/>
              <a:t>.</a:t>
            </a:r>
            <a:endParaRPr lang="en-US" dirty="0"/>
          </a:p>
          <a:p>
            <a:pPr lvl="1"/>
            <a:r>
              <a:rPr lang="en-US" dirty="0"/>
              <a:t>This will run for a while </a:t>
            </a:r>
            <a:r>
              <a:rPr lang="en-US" dirty="0"/>
              <a:t>while</a:t>
            </a:r>
            <a:r>
              <a:rPr lang="en-US" dirty="0"/>
              <a:t> it’s installing </a:t>
            </a:r>
            <a:r>
              <a:rPr lang="en-US" dirty="0">
                <a:solidFill>
                  <a:srgbClr val="FF0000"/>
                </a:solidFill>
              </a:rPr>
              <a:t>npm </a:t>
            </a:r>
            <a:r>
              <a:rPr lang="en-US" dirty="0" smtClean="0">
                <a:solidFill>
                  <a:srgbClr val="FF0000"/>
                </a:solidFill>
              </a:rPr>
              <a:t>dependencies</a:t>
            </a:r>
            <a:r>
              <a:rPr lang="en-US" dirty="0" smtClean="0"/>
              <a:t>.</a:t>
            </a:r>
          </a:p>
          <a:p>
            <a:pPr lvl="1"/>
            <a:r>
              <a:rPr lang="en-US" dirty="0" smtClean="0"/>
              <a:t>Once </a:t>
            </a:r>
            <a:r>
              <a:rPr lang="en-US" dirty="0"/>
              <a:t>it finishes we’ll see a success message:</a:t>
            </a:r>
          </a:p>
          <a:p>
            <a:pPr marL="233363" lvl="1" indent="0">
              <a:buNone/>
            </a:pPr>
            <a:endParaRPr lang="en-US" dirty="0" smtClean="0"/>
          </a:p>
          <a:p>
            <a:pPr marL="233363" lvl="1" indent="0">
              <a:buNone/>
            </a:pPr>
            <a:endParaRPr lang="en-US" dirty="0"/>
          </a:p>
          <a:p>
            <a:pPr lvl="1"/>
            <a:r>
              <a:rPr lang="en-US" dirty="0"/>
              <a:t>There are a lot of files generated! Don’t worry about understanding all of them </a:t>
            </a:r>
            <a:r>
              <a:rPr lang="en-US" dirty="0" smtClean="0"/>
              <a:t>yet.</a:t>
            </a:r>
          </a:p>
          <a:p>
            <a:pPr lvl="2"/>
            <a:r>
              <a:rPr lang="en-US" dirty="0" smtClean="0"/>
              <a:t>Throughout </a:t>
            </a:r>
            <a:r>
              <a:rPr lang="en-US" dirty="0"/>
              <a:t>the book we’ll walk through what each one means and what it’s used </a:t>
            </a:r>
            <a:r>
              <a:rPr lang="en-US" dirty="0" smtClean="0"/>
              <a:t>for.</a:t>
            </a:r>
          </a:p>
          <a:p>
            <a:pPr lvl="2"/>
            <a:r>
              <a:rPr lang="en-US" smtClean="0"/>
              <a:t>Let’s </a:t>
            </a:r>
            <a:r>
              <a:rPr lang="en-US" dirty="0"/>
              <a:t>go inside the angular-hello-world directory, which the ng command created for us and see what has been created:</a:t>
            </a:r>
          </a:p>
          <a:p>
            <a:pPr lvl="1"/>
            <a:endParaRPr lang="en-US" dirty="0"/>
          </a:p>
          <a:p>
            <a:pPr lvl="1"/>
            <a:r>
              <a:rPr lang="en-US" dirty="0"/>
              <a:t>(Page 30). </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a:t>
            </a:fld>
            <a:endParaRPr lang="en-US" dirty="0"/>
          </a:p>
        </p:txBody>
      </p:sp>
      <p:pic>
        <p:nvPicPr>
          <p:cNvPr id="6" name="Picture 5"/>
          <p:cNvPicPr>
            <a:picLocks noChangeAspect="1"/>
          </p:cNvPicPr>
          <p:nvPr/>
        </p:nvPicPr>
        <p:blipFill>
          <a:blip r:embed="rId2"/>
          <a:stretch>
            <a:fillRect/>
          </a:stretch>
        </p:blipFill>
        <p:spPr>
          <a:xfrm>
            <a:off x="743630" y="1775732"/>
            <a:ext cx="4238625" cy="285750"/>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743630" y="3498396"/>
            <a:ext cx="6210300" cy="285750"/>
          </a:xfrm>
          <a:prstGeom prst="rect">
            <a:avLst/>
          </a:prstGeom>
          <a:ln>
            <a:solidFill>
              <a:schemeClr val="accent1"/>
            </a:solidFill>
          </a:ln>
        </p:spPr>
      </p:pic>
    </p:spTree>
    <p:extLst>
      <p:ext uri="{BB962C8B-B14F-4D97-AF65-F5344CB8AC3E}">
        <p14:creationId xmlns:p14="http://schemas.microsoft.com/office/powerpoint/2010/main" val="1122199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r>
              <a:rPr lang="en-US" dirty="0"/>
              <a:t>If you’re using a version of Angular CLI that is newer than @angular/cli@1.0.0-rc.4, you may omit the </a:t>
            </a:r>
            <a:r>
              <a:rPr lang="en-US" dirty="0">
                <a:solidFill>
                  <a:srgbClr val="FF0000"/>
                </a:solidFill>
              </a:rPr>
              <a:t>--ng4</a:t>
            </a:r>
            <a:r>
              <a:rPr lang="en-US" dirty="0"/>
              <a:t> option as Angular 4 will be the </a:t>
            </a:r>
            <a:r>
              <a:rPr lang="en-US" dirty="0">
                <a:solidFill>
                  <a:srgbClr val="FF0000"/>
                </a:solidFill>
              </a:rPr>
              <a:t>default</a:t>
            </a:r>
            <a:r>
              <a:rPr lang="en-US" dirty="0" smtClean="0"/>
              <a:t>.</a:t>
            </a:r>
          </a:p>
          <a:p>
            <a:pPr lvl="1"/>
            <a:r>
              <a:rPr lang="en-US" dirty="0" smtClean="0"/>
              <a:t>The </a:t>
            </a:r>
            <a:r>
              <a:rPr lang="en-US" dirty="0"/>
              <a:t>exact files that your project generates may vary slightly depending on the version of @angular/cli that was installed</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17</a:t>
            </a:fld>
            <a:endParaRPr lang="en-US" dirty="0"/>
          </a:p>
        </p:txBody>
      </p:sp>
    </p:spTree>
    <p:extLst>
      <p:ext uri="{BB962C8B-B14F-4D97-AF65-F5344CB8AC3E}">
        <p14:creationId xmlns:p14="http://schemas.microsoft.com/office/powerpoint/2010/main" val="3490990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1-2</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18</a:t>
            </a:fld>
            <a:endParaRPr lang="en-US" dirty="0"/>
          </a:p>
        </p:txBody>
      </p:sp>
      <p:pic>
        <p:nvPicPr>
          <p:cNvPr id="6" name="Picture 5"/>
          <p:cNvPicPr>
            <a:picLocks noChangeAspect="1"/>
          </p:cNvPicPr>
          <p:nvPr/>
        </p:nvPicPr>
        <p:blipFill>
          <a:blip r:embed="rId2"/>
          <a:stretch>
            <a:fillRect/>
          </a:stretch>
        </p:blipFill>
        <p:spPr>
          <a:xfrm>
            <a:off x="152400" y="1278145"/>
            <a:ext cx="8952819" cy="3603417"/>
          </a:xfrm>
          <a:prstGeom prst="rect">
            <a:avLst/>
          </a:prstGeom>
          <a:ln>
            <a:solidFill>
              <a:schemeClr val="accent1"/>
            </a:solidFill>
          </a:ln>
        </p:spPr>
      </p:pic>
    </p:spTree>
    <p:extLst>
      <p:ext uri="{BB962C8B-B14F-4D97-AF65-F5344CB8AC3E}">
        <p14:creationId xmlns:p14="http://schemas.microsoft.com/office/powerpoint/2010/main" val="3231313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the application</a:t>
            </a:r>
          </a:p>
        </p:txBody>
      </p:sp>
      <p:sp>
        <p:nvSpPr>
          <p:cNvPr id="3" name="Content Placeholder 2"/>
          <p:cNvSpPr>
            <a:spLocks noGrp="1"/>
          </p:cNvSpPr>
          <p:nvPr>
            <p:ph idx="1"/>
          </p:nvPr>
        </p:nvSpPr>
        <p:spPr/>
        <p:txBody>
          <a:bodyPr/>
          <a:lstStyle/>
          <a:p>
            <a:r>
              <a:rPr lang="en-US" dirty="0" smtClean="0"/>
              <a:t>Before </a:t>
            </a:r>
            <a:r>
              <a:rPr lang="en-US" dirty="0"/>
              <a:t>making any changes, let’s load our app from the generated application into the browser. Angular CLI has a built in HTTP server that we can use to run our app. To use it, head back to the terminal, and change directories into the root of our application.</a:t>
            </a:r>
          </a:p>
          <a:p>
            <a:endParaRPr lang="en-US" dirty="0"/>
          </a:p>
          <a:p>
            <a:r>
              <a:rPr lang="en-US" dirty="0"/>
              <a:t>(Page 33).</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19</a:t>
            </a:fld>
            <a:endParaRPr lang="en-US" dirty="0"/>
          </a:p>
        </p:txBody>
      </p:sp>
    </p:spTree>
    <p:extLst>
      <p:ext uri="{BB962C8B-B14F-4D97-AF65-F5344CB8AC3E}">
        <p14:creationId xmlns:p14="http://schemas.microsoft.com/office/powerpoint/2010/main" val="613634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ng 4</a:t>
            </a:r>
            <a:endParaRPr lang="en-US" dirty="0"/>
          </a:p>
        </p:txBody>
      </p:sp>
      <p:sp>
        <p:nvSpPr>
          <p:cNvPr id="3" name="Text Placeholder 2"/>
          <p:cNvSpPr>
            <a:spLocks noGrp="1"/>
          </p:cNvSpPr>
          <p:nvPr>
            <p:ph type="body" sz="quarter" idx="14"/>
          </p:nvPr>
        </p:nvSpPr>
        <p:spPr>
          <a:xfrm>
            <a:off x="2616653" y="2556686"/>
            <a:ext cx="4623045" cy="365760"/>
          </a:xfrm>
        </p:spPr>
        <p:txBody>
          <a:bodyPr/>
          <a:lstStyle/>
          <a:p>
            <a:r>
              <a:rPr lang="en-US" dirty="0">
                <a:latin typeface="Gill Sans MT" panose="020B0502020104020203" pitchFamily="34" charset="0"/>
              </a:rPr>
              <a:t>ng book 4 Complete book </a:t>
            </a:r>
            <a:r>
              <a:rPr lang="en-US" dirty="0" smtClean="0">
                <a:latin typeface="Gill Sans MT" panose="020B0502020104020203" pitchFamily="34" charset="0"/>
              </a:rPr>
              <a:t>Fullstack.io 06 </a:t>
            </a:r>
            <a:r>
              <a:rPr lang="en-US" dirty="0">
                <a:latin typeface="Gill Sans MT" panose="020B0502020104020203" pitchFamily="34" charset="0"/>
              </a:rPr>
              <a:t>2017</a:t>
            </a:r>
          </a:p>
        </p:txBody>
      </p:sp>
      <p:sp>
        <p:nvSpPr>
          <p:cNvPr id="4" name="Text Placeholder 3"/>
          <p:cNvSpPr>
            <a:spLocks noGrp="1"/>
          </p:cNvSpPr>
          <p:nvPr>
            <p:ph type="body" sz="quarter" idx="15"/>
          </p:nvPr>
        </p:nvSpPr>
        <p:spPr>
          <a:xfrm>
            <a:off x="2616654" y="2925811"/>
            <a:ext cx="4623044" cy="365760"/>
          </a:xfrm>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r>
              <a:rPr lang="en-US" smtClean="0"/>
              <a:t>25 Apr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768118853"/>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00 May 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pic>
        <p:nvPicPr>
          <p:cNvPr id="9" name="Picture 8"/>
          <p:cNvPicPr>
            <a:picLocks noChangeAspect="1"/>
          </p:cNvPicPr>
          <p:nvPr/>
        </p:nvPicPr>
        <p:blipFill>
          <a:blip r:embed="rId2"/>
          <a:stretch>
            <a:fillRect/>
          </a:stretch>
        </p:blipFill>
        <p:spPr>
          <a:xfrm>
            <a:off x="1152525" y="3658124"/>
            <a:ext cx="7424553" cy="2434842"/>
          </a:xfrm>
          <a:prstGeom prst="rect">
            <a:avLst/>
          </a:prstGeom>
          <a:ln>
            <a:solidFill>
              <a:schemeClr val="accent1"/>
            </a:solidFill>
          </a:ln>
        </p:spPr>
      </p:pic>
    </p:spTree>
    <p:extLst>
      <p:ext uri="{BB962C8B-B14F-4D97-AF65-F5344CB8AC3E}">
        <p14:creationId xmlns:p14="http://schemas.microsoft.com/office/powerpoint/2010/main" val="1325994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Data to the Component</a:t>
            </a:r>
          </a:p>
        </p:txBody>
      </p:sp>
      <p:sp>
        <p:nvSpPr>
          <p:cNvPr id="3" name="Content Placeholder 2"/>
          <p:cNvSpPr>
            <a:spLocks noGrp="1"/>
          </p:cNvSpPr>
          <p:nvPr>
            <p:ph idx="1"/>
          </p:nvPr>
        </p:nvSpPr>
        <p:spPr/>
        <p:txBody>
          <a:bodyPr/>
          <a:lstStyle/>
          <a:p>
            <a:r>
              <a:rPr lang="en-US" dirty="0" smtClean="0"/>
              <a:t>Right </a:t>
            </a:r>
            <a:r>
              <a:rPr lang="en-US" dirty="0"/>
              <a:t>now our component renders a static template, which means our component isn’t very interesting. Let’s imagine that we have an app which will show a list of users and we want to show their names. Before we render the whole list, we first need to render an individual user. So let’s create a new component that will show a user’s name. To do this, we will use the ng generate command again:</a:t>
            </a:r>
          </a:p>
          <a:p>
            <a:endParaRPr lang="en-US" dirty="0"/>
          </a:p>
          <a:p>
            <a:r>
              <a:rPr lang="en-US" dirty="0"/>
              <a:t>(Page 40).</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20</a:t>
            </a:fld>
            <a:endParaRPr lang="en-US" dirty="0"/>
          </a:p>
        </p:txBody>
      </p:sp>
    </p:spTree>
    <p:extLst>
      <p:ext uri="{BB962C8B-B14F-4D97-AF65-F5344CB8AC3E}">
        <p14:creationId xmlns:p14="http://schemas.microsoft.com/office/powerpoint/2010/main" val="123638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Working With Arrays</a:t>
            </a:r>
          </a:p>
        </p:txBody>
      </p:sp>
      <p:sp>
        <p:nvSpPr>
          <p:cNvPr id="3" name="Content Placeholder 2"/>
          <p:cNvSpPr>
            <a:spLocks noGrp="1"/>
          </p:cNvSpPr>
          <p:nvPr>
            <p:ph idx="1"/>
          </p:nvPr>
        </p:nvSpPr>
        <p:spPr/>
        <p:txBody>
          <a:bodyPr/>
          <a:lstStyle/>
          <a:p>
            <a:r>
              <a:rPr lang="en-US" dirty="0" smtClean="0"/>
              <a:t>Now </a:t>
            </a:r>
            <a:r>
              <a:rPr lang="en-US" dirty="0"/>
              <a:t>we are able to say “Hello” to a single name, but what if we want to say “Hello” to a collection of names? In Angular we can iterate over a list of objects in our template using the syntax *ngFor. The idea is that we want to repeat the same markup for a collection of objects.</a:t>
            </a:r>
          </a:p>
          <a:p>
            <a:endParaRPr lang="en-US" dirty="0"/>
          </a:p>
          <a:p>
            <a:r>
              <a:rPr lang="en-US" dirty="0"/>
              <a:t>(Page 43).</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21</a:t>
            </a:fld>
            <a:endParaRPr lang="en-US" dirty="0"/>
          </a:p>
        </p:txBody>
      </p:sp>
    </p:spTree>
    <p:extLst>
      <p:ext uri="{BB962C8B-B14F-4D97-AF65-F5344CB8AC3E}">
        <p14:creationId xmlns:p14="http://schemas.microsoft.com/office/powerpoint/2010/main" val="694354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the User Item </a:t>
            </a:r>
            <a:r>
              <a:rPr lang="en-US" dirty="0" smtClean="0"/>
              <a:t>Component</a:t>
            </a:r>
            <a:endParaRPr lang="en-US" dirty="0"/>
          </a:p>
        </p:txBody>
      </p:sp>
      <p:sp>
        <p:nvSpPr>
          <p:cNvPr id="3" name="Content Placeholder 2"/>
          <p:cNvSpPr>
            <a:spLocks noGrp="1"/>
          </p:cNvSpPr>
          <p:nvPr>
            <p:ph idx="1"/>
          </p:nvPr>
        </p:nvSpPr>
        <p:spPr/>
        <p:txBody>
          <a:bodyPr/>
          <a:lstStyle/>
          <a:p>
            <a:r>
              <a:rPr lang="en-US" dirty="0" smtClean="0"/>
              <a:t>(</a:t>
            </a:r>
            <a:r>
              <a:rPr lang="en-US" dirty="0"/>
              <a:t>Page 46).</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22</a:t>
            </a:fld>
            <a:endParaRPr lang="en-US" dirty="0"/>
          </a:p>
        </p:txBody>
      </p:sp>
    </p:spTree>
    <p:extLst>
      <p:ext uri="{BB962C8B-B14F-4D97-AF65-F5344CB8AC3E}">
        <p14:creationId xmlns:p14="http://schemas.microsoft.com/office/powerpoint/2010/main" val="2806497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Bootstrapping Crash </a:t>
            </a:r>
            <a:r>
              <a:rPr lang="en-US" dirty="0" smtClean="0"/>
              <a:t>Course</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23</a:t>
            </a:fld>
            <a:endParaRPr lang="en-US" dirty="0"/>
          </a:p>
        </p:txBody>
      </p:sp>
    </p:spTree>
    <p:extLst>
      <p:ext uri="{BB962C8B-B14F-4D97-AF65-F5344CB8AC3E}">
        <p14:creationId xmlns:p14="http://schemas.microsoft.com/office/powerpoint/2010/main" val="1568521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Expanding our Application</a:t>
            </a:r>
          </a:p>
        </p:txBody>
      </p:sp>
      <p:sp>
        <p:nvSpPr>
          <p:cNvPr id="3" name="Content Placeholder 2"/>
          <p:cNvSpPr>
            <a:spLocks noGrp="1"/>
          </p:cNvSpPr>
          <p:nvPr>
            <p:ph idx="1"/>
          </p:nvPr>
        </p:nvSpPr>
        <p:spPr/>
        <p:txBody>
          <a:bodyPr/>
          <a:lstStyle/>
          <a:p>
            <a:r>
              <a:rPr lang="en-US" dirty="0" smtClean="0"/>
              <a:t>Now </a:t>
            </a:r>
            <a:r>
              <a:rPr lang="en-US" dirty="0"/>
              <a:t>that we know how to create a basic application, let’s build our Reddit clone. Before we start coding, it’s a good idea to look over our app and break it down into its logical components.</a:t>
            </a:r>
          </a:p>
          <a:p>
            <a:endParaRPr lang="en-US" dirty="0"/>
          </a:p>
          <a:p>
            <a:r>
              <a:rPr lang="en-US" dirty="0"/>
              <a:t>(Page 53). </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24</a:t>
            </a:fld>
            <a:endParaRPr lang="en-US" dirty="0"/>
          </a:p>
        </p:txBody>
      </p:sp>
    </p:spTree>
    <p:extLst>
      <p:ext uri="{BB962C8B-B14F-4D97-AF65-F5344CB8AC3E}">
        <p14:creationId xmlns:p14="http://schemas.microsoft.com/office/powerpoint/2010/main" val="4198213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Rendering Multiple Rows</a:t>
            </a:r>
          </a:p>
        </p:txBody>
      </p:sp>
      <p:sp>
        <p:nvSpPr>
          <p:cNvPr id="3" name="Content Placeholder 2"/>
          <p:cNvSpPr>
            <a:spLocks noGrp="1"/>
          </p:cNvSpPr>
          <p:nvPr>
            <p:ph idx="1"/>
          </p:nvPr>
        </p:nvSpPr>
        <p:spPr/>
        <p:txBody>
          <a:bodyPr/>
          <a:lstStyle/>
          <a:p>
            <a:r>
              <a:rPr lang="en-US" dirty="0" smtClean="0"/>
              <a:t>Right </a:t>
            </a:r>
            <a:r>
              <a:rPr lang="en-US" dirty="0"/>
              <a:t>now we only have one article on the page and there’s no way to render more, unless we paste another &lt;app-article&gt; tag. And even if we did that all the articles would have the same content, so it wouldn’t be very interesting.</a:t>
            </a:r>
          </a:p>
          <a:p>
            <a:endParaRPr lang="en-US" dirty="0"/>
          </a:p>
          <a:p>
            <a:r>
              <a:rPr lang="en-US" dirty="0"/>
              <a:t>(Page 70).</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25</a:t>
            </a:fld>
            <a:endParaRPr lang="en-US" dirty="0"/>
          </a:p>
        </p:txBody>
      </p:sp>
    </p:spTree>
    <p:extLst>
      <p:ext uri="{BB962C8B-B14F-4D97-AF65-F5344CB8AC3E}">
        <p14:creationId xmlns:p14="http://schemas.microsoft.com/office/powerpoint/2010/main" val="1822696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New Articles</a:t>
            </a:r>
          </a:p>
        </p:txBody>
      </p:sp>
      <p:sp>
        <p:nvSpPr>
          <p:cNvPr id="3" name="Content Placeholder 2"/>
          <p:cNvSpPr>
            <a:spLocks noGrp="1"/>
          </p:cNvSpPr>
          <p:nvPr>
            <p:ph idx="1"/>
          </p:nvPr>
        </p:nvSpPr>
        <p:spPr/>
        <p:txBody>
          <a:bodyPr/>
          <a:lstStyle/>
          <a:p>
            <a:r>
              <a:rPr lang="en-US" dirty="0" smtClean="0"/>
              <a:t>Now </a:t>
            </a:r>
            <a:r>
              <a:rPr lang="en-US" dirty="0"/>
              <a:t>we need to change </a:t>
            </a:r>
            <a:r>
              <a:rPr lang="en-US" dirty="0" err="1"/>
              <a:t>addArticle</a:t>
            </a:r>
            <a:r>
              <a:rPr lang="en-US" dirty="0"/>
              <a:t> to actually add new articles when the button is pressed. Change the </a:t>
            </a:r>
            <a:r>
              <a:rPr lang="en-US" dirty="0" err="1"/>
              <a:t>addArticle</a:t>
            </a:r>
            <a:r>
              <a:rPr lang="en-US" dirty="0"/>
              <a:t> method to match the following:</a:t>
            </a:r>
          </a:p>
          <a:p>
            <a:endParaRPr lang="en-US" dirty="0"/>
          </a:p>
          <a:p>
            <a:r>
              <a:rPr lang="en-US" dirty="0"/>
              <a:t>(Page 80).</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26</a:t>
            </a:fld>
            <a:endParaRPr lang="en-US" dirty="0"/>
          </a:p>
        </p:txBody>
      </p:sp>
    </p:spTree>
    <p:extLst>
      <p:ext uri="{BB962C8B-B14F-4D97-AF65-F5344CB8AC3E}">
        <p14:creationId xmlns:p14="http://schemas.microsoft.com/office/powerpoint/2010/main" val="2068672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Finishing Touches</a:t>
            </a:r>
          </a:p>
        </p:txBody>
      </p:sp>
      <p:sp>
        <p:nvSpPr>
          <p:cNvPr id="3" name="Content Placeholder 2"/>
          <p:cNvSpPr>
            <a:spLocks noGrp="1"/>
          </p:cNvSpPr>
          <p:nvPr>
            <p:ph idx="1"/>
          </p:nvPr>
        </p:nvSpPr>
        <p:spPr/>
        <p:txBody>
          <a:bodyPr/>
          <a:lstStyle/>
          <a:p>
            <a:r>
              <a:rPr lang="en-US" dirty="0" smtClean="0"/>
              <a:t>Displaying </a:t>
            </a:r>
            <a:r>
              <a:rPr lang="en-US" dirty="0"/>
              <a:t>the Article Domain</a:t>
            </a:r>
          </a:p>
          <a:p>
            <a:endParaRPr lang="en-US" dirty="0"/>
          </a:p>
          <a:p>
            <a:r>
              <a:rPr lang="en-US" dirty="0"/>
              <a:t>(Page 81).</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27</a:t>
            </a:fld>
            <a:endParaRPr lang="en-US" dirty="0"/>
          </a:p>
        </p:txBody>
      </p:sp>
    </p:spTree>
    <p:extLst>
      <p:ext uri="{BB962C8B-B14F-4D97-AF65-F5344CB8AC3E}">
        <p14:creationId xmlns:p14="http://schemas.microsoft.com/office/powerpoint/2010/main" val="3976154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a:t>
            </a:r>
          </a:p>
        </p:txBody>
      </p:sp>
      <p:sp>
        <p:nvSpPr>
          <p:cNvPr id="3" name="Content Placeholder 2"/>
          <p:cNvSpPr>
            <a:spLocks noGrp="1"/>
          </p:cNvSpPr>
          <p:nvPr>
            <p:ph idx="1"/>
          </p:nvPr>
        </p:nvSpPr>
        <p:spPr/>
        <p:txBody>
          <a:bodyPr/>
          <a:lstStyle/>
          <a:p>
            <a:r>
              <a:rPr lang="en-US" dirty="0" smtClean="0"/>
              <a:t>Now </a:t>
            </a:r>
            <a:r>
              <a:rPr lang="en-US" dirty="0"/>
              <a:t>that we have an app that runs, let’s get it live on the internet, so that we can share it with our friends!</a:t>
            </a:r>
          </a:p>
          <a:p>
            <a:endParaRPr lang="en-US" dirty="0"/>
          </a:p>
          <a:p>
            <a:r>
              <a:rPr lang="en-US" dirty="0"/>
              <a:t>(Page 83).</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28</a:t>
            </a:fld>
            <a:endParaRPr lang="en-US" dirty="0"/>
          </a:p>
        </p:txBody>
      </p:sp>
    </p:spTree>
    <p:extLst>
      <p:ext uri="{BB962C8B-B14F-4D97-AF65-F5344CB8AC3E}">
        <p14:creationId xmlns:p14="http://schemas.microsoft.com/office/powerpoint/2010/main" val="2951340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TypeScript</a:t>
            </a:r>
            <a:endParaRPr lang="en-US"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29</a:t>
            </a:fld>
            <a:endParaRPr lang="en-US" dirty="0"/>
          </a:p>
        </p:txBody>
      </p:sp>
      <p:sp>
        <p:nvSpPr>
          <p:cNvPr id="6" name="Text Placeholder 5"/>
          <p:cNvSpPr>
            <a:spLocks noGrp="1"/>
          </p:cNvSpPr>
          <p:nvPr>
            <p:ph type="body" sz="quarter" idx="16"/>
          </p:nvPr>
        </p:nvSpPr>
        <p:spPr/>
        <p:txBody>
          <a:bodyPr/>
          <a:lstStyle/>
          <a:p>
            <a:r>
              <a:rPr lang="en-US" dirty="0" smtClean="0"/>
              <a:t>2</a:t>
            </a:r>
            <a:endParaRPr lang="en-US" dirty="0"/>
          </a:p>
        </p:txBody>
      </p:sp>
      <p:pic>
        <p:nvPicPr>
          <p:cNvPr id="7" name="Picture 6"/>
          <p:cNvPicPr>
            <a:picLocks noChangeAspect="1"/>
          </p:cNvPicPr>
          <p:nvPr/>
        </p:nvPicPr>
        <p:blipFill>
          <a:blip r:embed="rId2"/>
          <a:stretch>
            <a:fillRect/>
          </a:stretch>
        </p:blipFill>
        <p:spPr>
          <a:xfrm>
            <a:off x="9347198" y="4595537"/>
            <a:ext cx="2511427" cy="1912209"/>
          </a:xfrm>
          <a:prstGeom prst="rect">
            <a:avLst/>
          </a:prstGeom>
          <a:ln>
            <a:solidFill>
              <a:schemeClr val="accent1"/>
            </a:solidFill>
          </a:ln>
        </p:spPr>
      </p:pic>
    </p:spTree>
    <p:extLst>
      <p:ext uri="{BB962C8B-B14F-4D97-AF65-F5344CB8AC3E}">
        <p14:creationId xmlns:p14="http://schemas.microsoft.com/office/powerpoint/2010/main" val="1966135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Writing Your First Angular Web Application</a:t>
            </a:r>
            <a:endParaRPr lang="en-US"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a:t>
            </a:fld>
            <a:endParaRPr lang="en-US" dirty="0"/>
          </a:p>
        </p:txBody>
      </p:sp>
      <p:sp>
        <p:nvSpPr>
          <p:cNvPr id="6" name="Text Placeholder 5"/>
          <p:cNvSpPr>
            <a:spLocks noGrp="1"/>
          </p:cNvSpPr>
          <p:nvPr>
            <p:ph type="body" sz="quarter" idx="16"/>
          </p:nvPr>
        </p:nvSpPr>
        <p:spPr/>
        <p:txBody>
          <a:bodyPr/>
          <a:lstStyle/>
          <a:p>
            <a:r>
              <a:rPr lang="en-US" dirty="0" smtClean="0"/>
              <a:t>1</a:t>
            </a:r>
            <a:endParaRPr lang="en-US" dirty="0"/>
          </a:p>
        </p:txBody>
      </p:sp>
      <p:pic>
        <p:nvPicPr>
          <p:cNvPr id="8" name="Picture 7"/>
          <p:cNvPicPr>
            <a:picLocks noChangeAspect="1"/>
          </p:cNvPicPr>
          <p:nvPr/>
        </p:nvPicPr>
        <p:blipFill>
          <a:blip r:embed="rId2"/>
          <a:stretch>
            <a:fillRect/>
          </a:stretch>
        </p:blipFill>
        <p:spPr>
          <a:xfrm>
            <a:off x="6742033" y="4085439"/>
            <a:ext cx="5116592" cy="2422307"/>
          </a:xfrm>
          <a:prstGeom prst="rect">
            <a:avLst/>
          </a:prstGeom>
          <a:ln>
            <a:solidFill>
              <a:schemeClr val="accent1"/>
            </a:solidFill>
          </a:ln>
        </p:spPr>
      </p:pic>
    </p:spTree>
    <p:extLst>
      <p:ext uri="{BB962C8B-B14F-4D97-AF65-F5344CB8AC3E}">
        <p14:creationId xmlns:p14="http://schemas.microsoft.com/office/powerpoint/2010/main" val="1938508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Angular </a:t>
            </a:r>
            <a:r>
              <a:rPr lang="en-US" dirty="0"/>
              <a:t>4 is built in a JavaScript-like language called </a:t>
            </a:r>
            <a:r>
              <a:rPr lang="en-US" dirty="0" smtClean="0"/>
              <a:t>TypeScript.</a:t>
            </a:r>
          </a:p>
          <a:p>
            <a:pPr lvl="1"/>
            <a:r>
              <a:rPr lang="en-US" dirty="0" smtClean="0"/>
              <a:t>You </a:t>
            </a:r>
            <a:r>
              <a:rPr lang="en-US" dirty="0"/>
              <a:t>might be skeptical of using a new language just for Angular, but it turns out, there are a lot of great reasons to use TypeScript instead of plain </a:t>
            </a:r>
            <a:r>
              <a:rPr lang="en-US" dirty="0" smtClean="0"/>
              <a:t>JavaScript.</a:t>
            </a:r>
          </a:p>
          <a:p>
            <a:pPr lvl="1"/>
            <a:r>
              <a:rPr lang="en-US" dirty="0" smtClean="0"/>
              <a:t>TypeScript </a:t>
            </a:r>
            <a:r>
              <a:rPr lang="en-US" dirty="0"/>
              <a:t>isn’t a completely new language, it’s a superset of </a:t>
            </a:r>
            <a:r>
              <a:rPr lang="en-US" dirty="0" smtClean="0"/>
              <a:t>ES6.</a:t>
            </a:r>
          </a:p>
          <a:p>
            <a:pPr lvl="1"/>
            <a:r>
              <a:rPr lang="en-US" dirty="0" smtClean="0"/>
              <a:t>If </a:t>
            </a:r>
            <a:r>
              <a:rPr lang="en-US" dirty="0"/>
              <a:t>we write ES6 code, it’s perfectly valid and </a:t>
            </a:r>
            <a:r>
              <a:rPr lang="en-US" dirty="0">
                <a:solidFill>
                  <a:srgbClr val="FF0000"/>
                </a:solidFill>
              </a:rPr>
              <a:t>compilable</a:t>
            </a:r>
            <a:r>
              <a:rPr lang="en-US" dirty="0"/>
              <a:t> TypeScript </a:t>
            </a:r>
            <a:r>
              <a:rPr lang="en-US" dirty="0" smtClean="0"/>
              <a:t>code.</a:t>
            </a:r>
          </a:p>
          <a:p>
            <a:pPr lvl="1"/>
            <a:r>
              <a:rPr lang="en-US" dirty="0" smtClean="0"/>
              <a:t>Here’s </a:t>
            </a:r>
            <a:r>
              <a:rPr lang="en-US" dirty="0"/>
              <a:t>a diagram that shows the relationship between the languages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30</a:t>
            </a:fld>
            <a:endParaRPr lang="en-US" dirty="0"/>
          </a:p>
        </p:txBody>
      </p:sp>
      <p:sp>
        <p:nvSpPr>
          <p:cNvPr id="5" name="Title 4"/>
          <p:cNvSpPr>
            <a:spLocks noGrp="1"/>
          </p:cNvSpPr>
          <p:nvPr>
            <p:ph type="title"/>
          </p:nvPr>
        </p:nvSpPr>
        <p:spPr/>
        <p:txBody>
          <a:bodyPr/>
          <a:lstStyle/>
          <a:p>
            <a:r>
              <a:rPr lang="en-US"/>
              <a:t>Angular 4 is built in TypeScript</a:t>
            </a:r>
          </a:p>
        </p:txBody>
      </p:sp>
    </p:spTree>
    <p:extLst>
      <p:ext uri="{BB962C8B-B14F-4D97-AF65-F5344CB8AC3E}">
        <p14:creationId xmlns:p14="http://schemas.microsoft.com/office/powerpoint/2010/main" val="2765530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r>
              <a:rPr lang="en-US" dirty="0"/>
              <a:t>What is ES5? What is </a:t>
            </a:r>
            <a:r>
              <a:rPr lang="en-US" dirty="0" smtClean="0"/>
              <a:t>ES6?</a:t>
            </a:r>
          </a:p>
          <a:p>
            <a:pPr lvl="1"/>
            <a:r>
              <a:rPr lang="en-US" dirty="0" smtClean="0">
                <a:solidFill>
                  <a:srgbClr val="FF0000"/>
                </a:solidFill>
              </a:rPr>
              <a:t>ES5</a:t>
            </a:r>
            <a:r>
              <a:rPr lang="en-US" dirty="0" smtClean="0"/>
              <a:t> </a:t>
            </a:r>
            <a:r>
              <a:rPr lang="en-US" dirty="0"/>
              <a:t>is short for “</a:t>
            </a:r>
            <a:r>
              <a:rPr lang="en-US" dirty="0">
                <a:solidFill>
                  <a:srgbClr val="FF0000"/>
                </a:solidFill>
              </a:rPr>
              <a:t>ECMAScript 5</a:t>
            </a:r>
            <a:r>
              <a:rPr lang="en-US" dirty="0"/>
              <a:t>”, otherwise known as “</a:t>
            </a:r>
            <a:r>
              <a:rPr lang="en-US" dirty="0">
                <a:solidFill>
                  <a:srgbClr val="FF0000"/>
                </a:solidFill>
              </a:rPr>
              <a:t>regular JavaScript</a:t>
            </a:r>
            <a:r>
              <a:rPr lang="en-US" dirty="0" smtClean="0"/>
              <a:t>”.</a:t>
            </a:r>
          </a:p>
          <a:p>
            <a:pPr lvl="1"/>
            <a:r>
              <a:rPr lang="en-US" dirty="0" smtClean="0"/>
              <a:t>ES5 </a:t>
            </a:r>
            <a:r>
              <a:rPr lang="en-US" dirty="0"/>
              <a:t>is the normal JavaScript we all know and </a:t>
            </a:r>
            <a:r>
              <a:rPr lang="en-US" dirty="0" smtClean="0"/>
              <a:t>love.</a:t>
            </a:r>
          </a:p>
          <a:p>
            <a:pPr lvl="1"/>
            <a:r>
              <a:rPr lang="en-US" dirty="0" smtClean="0"/>
              <a:t>It </a:t>
            </a:r>
            <a:r>
              <a:rPr lang="en-US" dirty="0"/>
              <a:t>runs in more-or-less every </a:t>
            </a:r>
            <a:r>
              <a:rPr lang="en-US" dirty="0" smtClean="0"/>
              <a:t>browser.</a:t>
            </a:r>
          </a:p>
          <a:p>
            <a:pPr lvl="1"/>
            <a:r>
              <a:rPr lang="en-US" dirty="0" smtClean="0"/>
              <a:t>ES6 </a:t>
            </a:r>
            <a:r>
              <a:rPr lang="en-US" dirty="0"/>
              <a:t>is the next version of JavaScript, which we talk more about below</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31</a:t>
            </a:fld>
            <a:endParaRPr lang="en-US" dirty="0"/>
          </a:p>
        </p:txBody>
      </p:sp>
    </p:spTree>
    <p:extLst>
      <p:ext uri="{BB962C8B-B14F-4D97-AF65-F5344CB8AC3E}">
        <p14:creationId xmlns:p14="http://schemas.microsoft.com/office/powerpoint/2010/main" val="1241748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32</a:t>
            </a:fld>
            <a:endParaRPr lang="en-US" dirty="0"/>
          </a:p>
        </p:txBody>
      </p:sp>
    </p:spTree>
    <p:extLst>
      <p:ext uri="{BB962C8B-B14F-4D97-AF65-F5344CB8AC3E}">
        <p14:creationId xmlns:p14="http://schemas.microsoft.com/office/powerpoint/2010/main" val="974629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33</a:t>
            </a:fld>
            <a:endParaRPr lang="en-US" dirty="0"/>
          </a:p>
        </p:txBody>
      </p:sp>
    </p:spTree>
    <p:extLst>
      <p:ext uri="{BB962C8B-B14F-4D97-AF65-F5344CB8AC3E}">
        <p14:creationId xmlns:p14="http://schemas.microsoft.com/office/powerpoint/2010/main" val="2345501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How Angular Works</a:t>
            </a:r>
            <a:endParaRPr lang="en-US"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34</a:t>
            </a:fld>
            <a:endParaRPr lang="en-US" dirty="0"/>
          </a:p>
        </p:txBody>
      </p:sp>
      <p:sp>
        <p:nvSpPr>
          <p:cNvPr id="6" name="Text Placeholder 5"/>
          <p:cNvSpPr>
            <a:spLocks noGrp="1"/>
          </p:cNvSpPr>
          <p:nvPr>
            <p:ph type="body" sz="quarter" idx="16"/>
          </p:nvPr>
        </p:nvSpPr>
        <p:spPr/>
        <p:txBody>
          <a:bodyPr/>
          <a:lstStyle/>
          <a:p>
            <a:r>
              <a:rPr lang="en-US" dirty="0" smtClean="0"/>
              <a:t>3</a:t>
            </a:r>
            <a:endParaRPr lang="en-US" dirty="0"/>
          </a:p>
        </p:txBody>
      </p:sp>
      <p:pic>
        <p:nvPicPr>
          <p:cNvPr id="7" name="Picture 6"/>
          <p:cNvPicPr>
            <a:picLocks noChangeAspect="1"/>
          </p:cNvPicPr>
          <p:nvPr/>
        </p:nvPicPr>
        <p:blipFill>
          <a:blip r:embed="rId2"/>
          <a:stretch>
            <a:fillRect/>
          </a:stretch>
        </p:blipFill>
        <p:spPr>
          <a:xfrm>
            <a:off x="5848394" y="4366654"/>
            <a:ext cx="6010231" cy="2141092"/>
          </a:xfrm>
          <a:prstGeom prst="rect">
            <a:avLst/>
          </a:prstGeom>
          <a:ln>
            <a:solidFill>
              <a:schemeClr val="accent1"/>
            </a:solidFill>
          </a:ln>
        </p:spPr>
      </p:pic>
    </p:spTree>
    <p:extLst>
      <p:ext uri="{BB962C8B-B14F-4D97-AF65-F5344CB8AC3E}">
        <p14:creationId xmlns:p14="http://schemas.microsoft.com/office/powerpoint/2010/main" val="371661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In this chapter, we’re going to talk about the </a:t>
            </a:r>
            <a:r>
              <a:rPr lang="en-US" dirty="0">
                <a:solidFill>
                  <a:srgbClr val="FF0000"/>
                </a:solidFill>
              </a:rPr>
              <a:t>high-level </a:t>
            </a:r>
            <a:r>
              <a:rPr lang="en-US" dirty="0">
                <a:solidFill>
                  <a:srgbClr val="0070C0"/>
                </a:solidFill>
              </a:rPr>
              <a:t>concepts</a:t>
            </a:r>
            <a:r>
              <a:rPr lang="en-US" dirty="0"/>
              <a:t> of </a:t>
            </a:r>
            <a:r>
              <a:rPr lang="en-US" dirty="0" smtClean="0">
                <a:solidFill>
                  <a:srgbClr val="FF0000"/>
                </a:solidFill>
              </a:rPr>
              <a:t>Angular</a:t>
            </a:r>
            <a:r>
              <a:rPr lang="en-US" dirty="0" smtClean="0"/>
              <a:t>.</a:t>
            </a:r>
          </a:p>
          <a:p>
            <a:pPr lvl="1"/>
            <a:r>
              <a:rPr lang="en-US" dirty="0" smtClean="0"/>
              <a:t>We’re </a:t>
            </a:r>
            <a:r>
              <a:rPr lang="en-US" dirty="0"/>
              <a:t>going to take a step back so that we can see how all the pieces fit </a:t>
            </a:r>
            <a:r>
              <a:rPr lang="en-US" dirty="0" smtClean="0"/>
              <a:t>together.</a:t>
            </a:r>
          </a:p>
          <a:p>
            <a:pPr lvl="1"/>
            <a:r>
              <a:rPr lang="en-US" dirty="0" smtClean="0"/>
              <a:t>In </a:t>
            </a:r>
            <a:r>
              <a:rPr lang="en-US" dirty="0"/>
              <a:t>the chapters that follow, we won’t be taking a deep dive into each concept, but instead we’re going to give an overview and explain the </a:t>
            </a:r>
            <a:r>
              <a:rPr lang="en-US" dirty="0">
                <a:solidFill>
                  <a:srgbClr val="FF0000"/>
                </a:solidFill>
              </a:rPr>
              <a:t>foundational</a:t>
            </a:r>
            <a:r>
              <a:rPr lang="en-US" dirty="0">
                <a:solidFill>
                  <a:srgbClr val="0070C0"/>
                </a:solidFill>
              </a:rPr>
              <a:t> </a:t>
            </a:r>
            <a:r>
              <a:rPr lang="en-US" dirty="0" smtClean="0">
                <a:solidFill>
                  <a:srgbClr val="0070C0"/>
                </a:solidFill>
              </a:rPr>
              <a:t>ideas</a:t>
            </a:r>
            <a:r>
              <a:rPr lang="en-US" dirty="0" smtClean="0"/>
              <a:t>.</a:t>
            </a:r>
          </a:p>
          <a:p>
            <a:pPr lvl="1"/>
            <a:r>
              <a:rPr lang="en-US" dirty="0" smtClean="0"/>
              <a:t>The </a:t>
            </a:r>
            <a:r>
              <a:rPr lang="en-US" dirty="0"/>
              <a:t>first big idea is that an </a:t>
            </a:r>
            <a:r>
              <a:rPr lang="en-US" dirty="0">
                <a:solidFill>
                  <a:srgbClr val="FF0000"/>
                </a:solidFill>
              </a:rPr>
              <a:t>Angular application</a:t>
            </a:r>
            <a:r>
              <a:rPr lang="en-US" dirty="0"/>
              <a:t> is </a:t>
            </a:r>
            <a:r>
              <a:rPr lang="en-US" dirty="0">
                <a:solidFill>
                  <a:srgbClr val="0070C0"/>
                </a:solidFill>
              </a:rPr>
              <a:t>made up</a:t>
            </a:r>
            <a:r>
              <a:rPr lang="en-US" dirty="0"/>
              <a:t> of </a:t>
            </a:r>
            <a:r>
              <a:rPr lang="en-US" dirty="0" smtClean="0">
                <a:solidFill>
                  <a:srgbClr val="FF0000"/>
                </a:solidFill>
              </a:rPr>
              <a:t>Components</a:t>
            </a:r>
            <a:r>
              <a:rPr lang="en-US" dirty="0" smtClean="0"/>
              <a:t>.</a:t>
            </a:r>
          </a:p>
          <a:p>
            <a:pPr lvl="2"/>
            <a:r>
              <a:rPr lang="en-US" dirty="0" smtClean="0"/>
              <a:t>One </a:t>
            </a:r>
            <a:r>
              <a:rPr lang="en-US" dirty="0"/>
              <a:t>way to think of Components is a way to </a:t>
            </a:r>
            <a:r>
              <a:rPr lang="en-US" dirty="0">
                <a:solidFill>
                  <a:srgbClr val="FF0000"/>
                </a:solidFill>
              </a:rPr>
              <a:t>teach</a:t>
            </a:r>
            <a:r>
              <a:rPr lang="en-US" dirty="0"/>
              <a:t> the </a:t>
            </a:r>
            <a:r>
              <a:rPr lang="en-US" dirty="0">
                <a:solidFill>
                  <a:srgbClr val="FF0000"/>
                </a:solidFill>
              </a:rPr>
              <a:t>browser</a:t>
            </a:r>
            <a:r>
              <a:rPr lang="en-US" dirty="0"/>
              <a:t> </a:t>
            </a:r>
            <a:r>
              <a:rPr lang="en-US" dirty="0">
                <a:solidFill>
                  <a:srgbClr val="0070C0"/>
                </a:solidFill>
              </a:rPr>
              <a:t>new</a:t>
            </a:r>
            <a:r>
              <a:rPr lang="en-US" dirty="0">
                <a:solidFill>
                  <a:srgbClr val="FF0000"/>
                </a:solidFill>
              </a:rPr>
              <a:t> </a:t>
            </a:r>
            <a:r>
              <a:rPr lang="en-US" dirty="0" smtClean="0">
                <a:solidFill>
                  <a:srgbClr val="FF0000"/>
                </a:solidFill>
              </a:rPr>
              <a:t>tags</a:t>
            </a:r>
            <a:r>
              <a:rPr lang="en-US" dirty="0" smtClean="0"/>
              <a:t>.</a:t>
            </a:r>
          </a:p>
          <a:p>
            <a:pPr lvl="1"/>
            <a:r>
              <a:rPr lang="en-US" dirty="0" smtClean="0"/>
              <a:t>If </a:t>
            </a:r>
            <a:r>
              <a:rPr lang="en-US" dirty="0"/>
              <a:t>you have an Angular 1 background, </a:t>
            </a:r>
            <a:r>
              <a:rPr lang="en-US" dirty="0">
                <a:solidFill>
                  <a:srgbClr val="FF0000"/>
                </a:solidFill>
              </a:rPr>
              <a:t>Components</a:t>
            </a:r>
            <a:r>
              <a:rPr lang="en-US" dirty="0"/>
              <a:t> are </a:t>
            </a:r>
            <a:r>
              <a:rPr lang="en-US" dirty="0">
                <a:solidFill>
                  <a:srgbClr val="0070C0"/>
                </a:solidFill>
              </a:rPr>
              <a:t>analogous</a:t>
            </a:r>
            <a:r>
              <a:rPr lang="en-US" dirty="0"/>
              <a:t> to </a:t>
            </a:r>
            <a:r>
              <a:rPr lang="en-US" dirty="0">
                <a:solidFill>
                  <a:srgbClr val="FF0000"/>
                </a:solidFill>
              </a:rPr>
              <a:t>directives</a:t>
            </a:r>
            <a:r>
              <a:rPr lang="en-US" dirty="0"/>
              <a:t> in </a:t>
            </a:r>
            <a:r>
              <a:rPr lang="en-US" dirty="0">
                <a:solidFill>
                  <a:srgbClr val="FF0000"/>
                </a:solidFill>
              </a:rPr>
              <a:t>AngularJS 1.x </a:t>
            </a:r>
            <a:r>
              <a:rPr lang="en-US" dirty="0"/>
              <a:t>(it turns out, </a:t>
            </a:r>
            <a:r>
              <a:rPr lang="en-US" dirty="0">
                <a:solidFill>
                  <a:srgbClr val="FF0000"/>
                </a:solidFill>
              </a:rPr>
              <a:t>Angular</a:t>
            </a:r>
            <a:r>
              <a:rPr lang="en-US" dirty="0"/>
              <a:t> has </a:t>
            </a:r>
            <a:r>
              <a:rPr lang="en-US" dirty="0">
                <a:solidFill>
                  <a:srgbClr val="FF0000"/>
                </a:solidFill>
              </a:rPr>
              <a:t>directives</a:t>
            </a:r>
            <a:r>
              <a:rPr lang="en-US" dirty="0"/>
              <a:t> too, but we’ll talk more about this distinction later on</a:t>
            </a:r>
            <a:r>
              <a:rPr lang="en-US" dirty="0" smtClean="0"/>
              <a:t>).</a:t>
            </a:r>
          </a:p>
          <a:p>
            <a:pPr lvl="1"/>
            <a:r>
              <a:rPr lang="en-US" dirty="0" smtClean="0"/>
              <a:t>However</a:t>
            </a:r>
            <a:r>
              <a:rPr lang="en-US" dirty="0"/>
              <a:t>, </a:t>
            </a:r>
            <a:r>
              <a:rPr lang="en-US" dirty="0">
                <a:solidFill>
                  <a:srgbClr val="FF0000"/>
                </a:solidFill>
              </a:rPr>
              <a:t>Angular Components</a:t>
            </a:r>
            <a:r>
              <a:rPr lang="en-US" dirty="0"/>
              <a:t> have some significant </a:t>
            </a:r>
            <a:r>
              <a:rPr lang="en-US" dirty="0">
                <a:solidFill>
                  <a:srgbClr val="0070C0"/>
                </a:solidFill>
              </a:rPr>
              <a:t>advantages</a:t>
            </a:r>
            <a:r>
              <a:rPr lang="en-US" dirty="0"/>
              <a:t> over </a:t>
            </a:r>
            <a:r>
              <a:rPr lang="en-US" dirty="0">
                <a:solidFill>
                  <a:srgbClr val="FF0000"/>
                </a:solidFill>
              </a:rPr>
              <a:t>AngularJS 1.x directives</a:t>
            </a:r>
            <a:r>
              <a:rPr lang="en-US" dirty="0"/>
              <a:t> and we’ll talk about that </a:t>
            </a:r>
            <a:r>
              <a:rPr lang="en-US" dirty="0" smtClean="0"/>
              <a:t>below.</a:t>
            </a:r>
          </a:p>
          <a:p>
            <a:pPr lvl="1"/>
            <a:r>
              <a:rPr lang="en-US" dirty="0" smtClean="0"/>
              <a:t>First</a:t>
            </a:r>
            <a:r>
              <a:rPr lang="en-US" dirty="0"/>
              <a:t>, let’s start at the </a:t>
            </a:r>
            <a:r>
              <a:rPr lang="en-US" dirty="0" smtClean="0">
                <a:solidFill>
                  <a:srgbClr val="FF0000"/>
                </a:solidFill>
              </a:rPr>
              <a:t>top</a:t>
            </a:r>
            <a:r>
              <a:rPr lang="en-US" dirty="0" smtClean="0"/>
              <a:t>:</a:t>
            </a:r>
          </a:p>
          <a:p>
            <a:pPr lvl="2"/>
            <a:r>
              <a:rPr lang="en-US" dirty="0" smtClean="0"/>
              <a:t>the Application</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35</a:t>
            </a:fld>
            <a:endParaRPr lang="en-US" dirty="0"/>
          </a:p>
        </p:txBody>
      </p:sp>
    </p:spTree>
    <p:extLst>
      <p:ext uri="{BB962C8B-B14F-4D97-AF65-F5344CB8AC3E}">
        <p14:creationId xmlns:p14="http://schemas.microsoft.com/office/powerpoint/2010/main" val="2717117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r>
              <a:rPr lang="en-US" dirty="0"/>
              <a:t>If you’ve used AngularJS 1.x, you’ll notice that </a:t>
            </a:r>
            <a:r>
              <a:rPr lang="en-US" dirty="0">
                <a:solidFill>
                  <a:srgbClr val="FF0000"/>
                </a:solidFill>
              </a:rPr>
              <a:t>Angular</a:t>
            </a:r>
            <a:r>
              <a:rPr lang="en-US" dirty="0"/>
              <a:t> has a new </a:t>
            </a:r>
            <a:r>
              <a:rPr lang="en-US" dirty="0">
                <a:solidFill>
                  <a:srgbClr val="FF0000"/>
                </a:solidFill>
              </a:rPr>
              <a:t>mental-model</a:t>
            </a:r>
            <a:r>
              <a:rPr lang="en-US" dirty="0"/>
              <a:t> for </a:t>
            </a:r>
            <a:r>
              <a:rPr lang="en-US" dirty="0">
                <a:solidFill>
                  <a:srgbClr val="0070C0"/>
                </a:solidFill>
              </a:rPr>
              <a:t>building</a:t>
            </a:r>
            <a:r>
              <a:rPr lang="en-US" dirty="0"/>
              <a:t> </a:t>
            </a:r>
            <a:r>
              <a:rPr lang="en-US" dirty="0">
                <a:solidFill>
                  <a:srgbClr val="FF0000"/>
                </a:solidFill>
              </a:rPr>
              <a:t>applications</a:t>
            </a:r>
            <a:r>
              <a:rPr lang="en-US" dirty="0"/>
              <a:t>.</a:t>
            </a:r>
          </a:p>
          <a:p>
            <a:pPr lvl="1"/>
            <a:r>
              <a:rPr lang="en-US" dirty="0"/>
              <a:t>Don’t panic! As AngularJS 1.x users ourselves we’ve found </a:t>
            </a:r>
            <a:r>
              <a:rPr lang="en-US" dirty="0">
                <a:solidFill>
                  <a:srgbClr val="FF0000"/>
                </a:solidFill>
              </a:rPr>
              <a:t>Angular</a:t>
            </a:r>
            <a:r>
              <a:rPr lang="en-US" dirty="0"/>
              <a:t> to be both </a:t>
            </a:r>
            <a:r>
              <a:rPr lang="en-US" dirty="0">
                <a:solidFill>
                  <a:srgbClr val="0070C0"/>
                </a:solidFill>
              </a:rPr>
              <a:t>straightforward</a:t>
            </a:r>
            <a:r>
              <a:rPr lang="en-US" dirty="0"/>
              <a:t> and </a:t>
            </a:r>
            <a:r>
              <a:rPr lang="en-US" dirty="0">
                <a:solidFill>
                  <a:srgbClr val="0070C0"/>
                </a:solidFill>
              </a:rPr>
              <a:t>familiar</a:t>
            </a:r>
            <a:r>
              <a:rPr lang="en-US" dirty="0"/>
              <a:t>.</a:t>
            </a:r>
          </a:p>
          <a:p>
            <a:pPr lvl="1"/>
            <a:r>
              <a:rPr lang="en-US" dirty="0"/>
              <a:t>A little later in this book we’re going to talk specifically about how to convert your AngularJS 1.x apps to Angular</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36</a:t>
            </a:fld>
            <a:endParaRPr lang="en-US" dirty="0"/>
          </a:p>
        </p:txBody>
      </p:sp>
    </p:spTree>
    <p:extLst>
      <p:ext uri="{BB962C8B-B14F-4D97-AF65-F5344CB8AC3E}">
        <p14:creationId xmlns:p14="http://schemas.microsoft.com/office/powerpoint/2010/main" val="339963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r>
              <a:rPr lang="en-US" dirty="0"/>
              <a:t>An Angular Application is nothing more than a </a:t>
            </a:r>
            <a:r>
              <a:rPr lang="en-US" dirty="0">
                <a:solidFill>
                  <a:srgbClr val="FF0000"/>
                </a:solidFill>
              </a:rPr>
              <a:t>tree of </a:t>
            </a:r>
            <a:r>
              <a:rPr lang="en-US" dirty="0" smtClean="0">
                <a:solidFill>
                  <a:srgbClr val="FF0000"/>
                </a:solidFill>
              </a:rPr>
              <a:t>Components</a:t>
            </a:r>
            <a:r>
              <a:rPr lang="en-US" dirty="0" smtClean="0"/>
              <a:t>.</a:t>
            </a:r>
          </a:p>
          <a:p>
            <a:pPr lvl="1"/>
            <a:r>
              <a:rPr lang="en-US" dirty="0" smtClean="0"/>
              <a:t>At </a:t>
            </a:r>
            <a:r>
              <a:rPr lang="en-US" dirty="0"/>
              <a:t>the root of that tree, the </a:t>
            </a:r>
            <a:r>
              <a:rPr lang="en-US" dirty="0">
                <a:solidFill>
                  <a:srgbClr val="FF0000"/>
                </a:solidFill>
              </a:rPr>
              <a:t>top level </a:t>
            </a:r>
            <a:r>
              <a:rPr lang="en-US" dirty="0">
                <a:solidFill>
                  <a:srgbClr val="0070C0"/>
                </a:solidFill>
              </a:rPr>
              <a:t>Component</a:t>
            </a:r>
            <a:r>
              <a:rPr lang="en-US" dirty="0"/>
              <a:t> is the </a:t>
            </a:r>
            <a:r>
              <a:rPr lang="en-US" dirty="0">
                <a:solidFill>
                  <a:srgbClr val="FF0000"/>
                </a:solidFill>
              </a:rPr>
              <a:t>application</a:t>
            </a:r>
            <a:r>
              <a:rPr lang="en-US" dirty="0"/>
              <a:t> </a:t>
            </a:r>
            <a:r>
              <a:rPr lang="en-US" dirty="0" smtClean="0"/>
              <a:t>itself.</a:t>
            </a:r>
          </a:p>
          <a:p>
            <a:pPr lvl="2"/>
            <a:r>
              <a:rPr lang="en-US" dirty="0" smtClean="0"/>
              <a:t>And </a:t>
            </a:r>
            <a:r>
              <a:rPr lang="en-US" dirty="0"/>
              <a:t>that’s what the browser will render when “</a:t>
            </a:r>
            <a:r>
              <a:rPr lang="en-US" dirty="0">
                <a:solidFill>
                  <a:srgbClr val="FF0000"/>
                </a:solidFill>
              </a:rPr>
              <a:t>booting</a:t>
            </a:r>
            <a:r>
              <a:rPr lang="en-US" dirty="0"/>
              <a:t>” (a.k.a </a:t>
            </a:r>
            <a:r>
              <a:rPr lang="en-US" dirty="0">
                <a:solidFill>
                  <a:srgbClr val="FF0000"/>
                </a:solidFill>
              </a:rPr>
              <a:t>bootstrapping</a:t>
            </a:r>
            <a:r>
              <a:rPr lang="en-US" dirty="0"/>
              <a:t>) the </a:t>
            </a:r>
            <a:r>
              <a:rPr lang="en-US" dirty="0" smtClean="0">
                <a:solidFill>
                  <a:srgbClr val="FF0000"/>
                </a:solidFill>
              </a:rPr>
              <a:t>app</a:t>
            </a:r>
            <a:r>
              <a:rPr lang="en-US" dirty="0" smtClean="0"/>
              <a:t>.</a:t>
            </a:r>
          </a:p>
          <a:p>
            <a:pPr lvl="1"/>
            <a:r>
              <a:rPr lang="en-US" dirty="0" smtClean="0"/>
              <a:t>One </a:t>
            </a:r>
            <a:r>
              <a:rPr lang="en-US" dirty="0"/>
              <a:t>of the </a:t>
            </a:r>
            <a:r>
              <a:rPr lang="en-US" dirty="0">
                <a:solidFill>
                  <a:srgbClr val="FF0000"/>
                </a:solidFill>
              </a:rPr>
              <a:t>great things</a:t>
            </a:r>
            <a:r>
              <a:rPr lang="en-US" dirty="0"/>
              <a:t> about Components is that they’re </a:t>
            </a:r>
            <a:r>
              <a:rPr lang="en-US" dirty="0" smtClean="0">
                <a:solidFill>
                  <a:srgbClr val="FF0000"/>
                </a:solidFill>
              </a:rPr>
              <a:t>composable</a:t>
            </a:r>
            <a:r>
              <a:rPr lang="en-US" dirty="0" smtClean="0"/>
              <a:t>.</a:t>
            </a:r>
          </a:p>
          <a:p>
            <a:pPr lvl="2"/>
            <a:r>
              <a:rPr lang="en-US" dirty="0" smtClean="0"/>
              <a:t>This </a:t>
            </a:r>
            <a:r>
              <a:rPr lang="en-US" dirty="0"/>
              <a:t>means that we can build up </a:t>
            </a:r>
            <a:r>
              <a:rPr lang="en-US" dirty="0">
                <a:solidFill>
                  <a:srgbClr val="FF0000"/>
                </a:solidFill>
              </a:rPr>
              <a:t>larger Components</a:t>
            </a:r>
            <a:r>
              <a:rPr lang="en-US" dirty="0"/>
              <a:t> from </a:t>
            </a:r>
            <a:r>
              <a:rPr lang="en-US" dirty="0">
                <a:solidFill>
                  <a:srgbClr val="FF0000"/>
                </a:solidFill>
              </a:rPr>
              <a:t>smaller ones</a:t>
            </a:r>
            <a:r>
              <a:rPr lang="en-US" dirty="0"/>
              <a:t>. </a:t>
            </a:r>
          </a:p>
          <a:p>
            <a:pPr lvl="2"/>
            <a:r>
              <a:rPr lang="en-US" dirty="0" smtClean="0"/>
              <a:t>The </a:t>
            </a:r>
            <a:r>
              <a:rPr lang="en-US" dirty="0">
                <a:solidFill>
                  <a:srgbClr val="FF0000"/>
                </a:solidFill>
              </a:rPr>
              <a:t>Application</a:t>
            </a:r>
            <a:r>
              <a:rPr lang="en-US" dirty="0"/>
              <a:t> is simply a </a:t>
            </a:r>
            <a:r>
              <a:rPr lang="en-US" dirty="0">
                <a:solidFill>
                  <a:srgbClr val="FF0000"/>
                </a:solidFill>
              </a:rPr>
              <a:t>Component</a:t>
            </a:r>
            <a:r>
              <a:rPr lang="en-US" dirty="0"/>
              <a:t> that </a:t>
            </a:r>
            <a:r>
              <a:rPr lang="en-US" dirty="0">
                <a:solidFill>
                  <a:srgbClr val="0070C0"/>
                </a:solidFill>
              </a:rPr>
              <a:t>renders</a:t>
            </a:r>
            <a:r>
              <a:rPr lang="en-US" dirty="0"/>
              <a:t> </a:t>
            </a:r>
            <a:r>
              <a:rPr lang="en-US" dirty="0">
                <a:solidFill>
                  <a:srgbClr val="0070C0"/>
                </a:solidFill>
              </a:rPr>
              <a:t>other</a:t>
            </a:r>
            <a:r>
              <a:rPr lang="en-US" dirty="0">
                <a:solidFill>
                  <a:srgbClr val="FF0000"/>
                </a:solidFill>
              </a:rPr>
              <a:t> </a:t>
            </a:r>
            <a:r>
              <a:rPr lang="en-US" dirty="0" smtClean="0">
                <a:solidFill>
                  <a:srgbClr val="FF0000"/>
                </a:solidFill>
              </a:rPr>
              <a:t>Components</a:t>
            </a:r>
            <a:r>
              <a:rPr lang="en-US" dirty="0" smtClean="0"/>
              <a:t>.</a:t>
            </a:r>
          </a:p>
          <a:p>
            <a:pPr lvl="1"/>
            <a:r>
              <a:rPr lang="en-US" dirty="0" smtClean="0"/>
              <a:t>Because </a:t>
            </a:r>
            <a:r>
              <a:rPr lang="en-US" dirty="0"/>
              <a:t>Components are structured in a parent/child tree, when each Component renders, it recursively renders its children </a:t>
            </a:r>
            <a:r>
              <a:rPr lang="en-US" dirty="0" smtClean="0"/>
              <a:t>Components.</a:t>
            </a:r>
          </a:p>
          <a:p>
            <a:pPr lvl="1"/>
            <a:r>
              <a:rPr lang="en-US" dirty="0" smtClean="0"/>
              <a:t>For </a:t>
            </a:r>
            <a:r>
              <a:rPr lang="en-US" dirty="0"/>
              <a:t>example, let’s create a </a:t>
            </a:r>
            <a:r>
              <a:rPr lang="en-US" dirty="0">
                <a:solidFill>
                  <a:srgbClr val="0070C0"/>
                </a:solidFill>
              </a:rPr>
              <a:t>simple </a:t>
            </a:r>
            <a:r>
              <a:rPr lang="en-US" dirty="0">
                <a:solidFill>
                  <a:srgbClr val="FF0000"/>
                </a:solidFill>
              </a:rPr>
              <a:t>inventory management</a:t>
            </a:r>
            <a:r>
              <a:rPr lang="en-US" dirty="0">
                <a:solidFill>
                  <a:srgbClr val="0070C0"/>
                </a:solidFill>
              </a:rPr>
              <a:t> application</a:t>
            </a:r>
            <a:r>
              <a:rPr lang="en-US" dirty="0"/>
              <a:t> that is represented by the following page mockup</a:t>
            </a:r>
            <a:r>
              <a:rPr lang="en-US" dirty="0" smtClean="0"/>
              <a:t>: </a:t>
            </a:r>
            <a:r>
              <a:rPr lang="en-US" dirty="0" smtClean="0">
                <a:solidFill>
                  <a:srgbClr val="FF0000"/>
                </a:solidFill>
              </a:rPr>
              <a:t>Fig 3-1</a:t>
            </a:r>
            <a:r>
              <a:rPr lang="en-US" dirty="0" smtClean="0"/>
              <a:t>.</a:t>
            </a:r>
          </a:p>
          <a:p>
            <a:pPr lvl="1"/>
            <a:r>
              <a:rPr lang="en-US" dirty="0"/>
              <a:t>Given this mockup, to write this application the first thing we want to do is </a:t>
            </a:r>
            <a:r>
              <a:rPr lang="en-US" dirty="0">
                <a:solidFill>
                  <a:srgbClr val="FF0000"/>
                </a:solidFill>
              </a:rPr>
              <a:t>split</a:t>
            </a:r>
            <a:r>
              <a:rPr lang="en-US" dirty="0"/>
              <a:t> it into </a:t>
            </a:r>
            <a:r>
              <a:rPr lang="en-US" dirty="0" smtClean="0">
                <a:solidFill>
                  <a:srgbClr val="FF0000"/>
                </a:solidFill>
              </a:rPr>
              <a:t>components</a:t>
            </a:r>
            <a:r>
              <a:rPr lang="en-US" dirty="0" smtClean="0"/>
              <a:t>.</a:t>
            </a:r>
          </a:p>
          <a:p>
            <a:pPr lvl="1"/>
            <a:r>
              <a:rPr lang="en-US" dirty="0" smtClean="0"/>
              <a:t>In </a:t>
            </a:r>
            <a:r>
              <a:rPr lang="en-US" dirty="0"/>
              <a:t>this example, we could group the page into three high level </a:t>
            </a:r>
            <a:r>
              <a:rPr lang="en-US" dirty="0" smtClean="0"/>
              <a:t>components</a:t>
            </a:r>
          </a:p>
          <a:p>
            <a:pPr lvl="2"/>
            <a:r>
              <a:rPr lang="en-US" dirty="0" smtClean="0"/>
              <a:t>The </a:t>
            </a:r>
            <a:r>
              <a:rPr lang="en-US" dirty="0"/>
              <a:t>Navigation </a:t>
            </a:r>
            <a:r>
              <a:rPr lang="en-US" dirty="0" smtClean="0"/>
              <a:t>Component</a:t>
            </a:r>
          </a:p>
          <a:p>
            <a:pPr lvl="2"/>
            <a:r>
              <a:rPr lang="en-US" dirty="0" smtClean="0"/>
              <a:t>The </a:t>
            </a:r>
            <a:r>
              <a:rPr lang="en-US" dirty="0"/>
              <a:t>Breadcrumbs </a:t>
            </a:r>
            <a:r>
              <a:rPr lang="en-US" dirty="0" smtClean="0"/>
              <a:t>Component</a:t>
            </a:r>
          </a:p>
          <a:p>
            <a:pPr lvl="2"/>
            <a:r>
              <a:rPr lang="en-US" dirty="0" smtClean="0"/>
              <a:t>The </a:t>
            </a:r>
            <a:r>
              <a:rPr lang="en-US" dirty="0"/>
              <a:t>Product List </a:t>
            </a:r>
            <a:r>
              <a:rPr lang="en-US" dirty="0" smtClean="0"/>
              <a:t>Component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37</a:t>
            </a:fld>
            <a:endParaRPr lang="en-US" dirty="0"/>
          </a:p>
        </p:txBody>
      </p:sp>
    </p:spTree>
    <p:extLst>
      <p:ext uri="{BB962C8B-B14F-4D97-AF65-F5344CB8AC3E}">
        <p14:creationId xmlns:p14="http://schemas.microsoft.com/office/powerpoint/2010/main" val="880535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 3-1</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38</a:t>
            </a:fld>
            <a:endParaRPr lang="en-US" dirty="0"/>
          </a:p>
        </p:txBody>
      </p:sp>
      <p:pic>
        <p:nvPicPr>
          <p:cNvPr id="6" name="Picture 5"/>
          <p:cNvPicPr>
            <a:picLocks noChangeAspect="1"/>
          </p:cNvPicPr>
          <p:nvPr/>
        </p:nvPicPr>
        <p:blipFill>
          <a:blip r:embed="rId2"/>
          <a:stretch>
            <a:fillRect/>
          </a:stretch>
        </p:blipFill>
        <p:spPr>
          <a:xfrm>
            <a:off x="152400" y="1258355"/>
            <a:ext cx="5959623" cy="4706431"/>
          </a:xfrm>
          <a:prstGeom prst="rect">
            <a:avLst/>
          </a:prstGeom>
          <a:ln>
            <a:solidFill>
              <a:schemeClr val="accent1"/>
            </a:solidFill>
          </a:ln>
        </p:spPr>
      </p:pic>
    </p:spTree>
    <p:extLst>
      <p:ext uri="{BB962C8B-B14F-4D97-AF65-F5344CB8AC3E}">
        <p14:creationId xmlns:p14="http://schemas.microsoft.com/office/powerpoint/2010/main" val="1640539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Navigation </a:t>
            </a:r>
            <a:r>
              <a:rPr lang="en-US" dirty="0" smtClean="0"/>
              <a:t>Component</a:t>
            </a:r>
            <a:endParaRPr lang="en-US" dirty="0"/>
          </a:p>
        </p:txBody>
      </p:sp>
      <p:sp>
        <p:nvSpPr>
          <p:cNvPr id="3" name="Content Placeholder 2"/>
          <p:cNvSpPr>
            <a:spLocks noGrp="1"/>
          </p:cNvSpPr>
          <p:nvPr>
            <p:ph idx="1"/>
          </p:nvPr>
        </p:nvSpPr>
        <p:spPr/>
        <p:txBody>
          <a:bodyPr/>
          <a:lstStyle/>
          <a:p>
            <a:r>
              <a:rPr lang="en-US" dirty="0"/>
              <a:t>This component would render the </a:t>
            </a:r>
            <a:r>
              <a:rPr lang="en-US" dirty="0">
                <a:solidFill>
                  <a:srgbClr val="FF0000"/>
                </a:solidFill>
              </a:rPr>
              <a:t>navigation </a:t>
            </a:r>
            <a:r>
              <a:rPr lang="en-US" dirty="0" smtClean="0">
                <a:solidFill>
                  <a:srgbClr val="FF0000"/>
                </a:solidFill>
              </a:rPr>
              <a:t>section</a:t>
            </a:r>
            <a:r>
              <a:rPr lang="en-US" dirty="0" smtClean="0"/>
              <a:t>.</a:t>
            </a:r>
          </a:p>
          <a:p>
            <a:pPr lvl="1"/>
            <a:r>
              <a:rPr lang="en-US" dirty="0" smtClean="0"/>
              <a:t>This </a:t>
            </a:r>
            <a:r>
              <a:rPr lang="en-US" dirty="0"/>
              <a:t>would allow the user to visit other </a:t>
            </a:r>
            <a:r>
              <a:rPr lang="en-US" dirty="0">
                <a:solidFill>
                  <a:srgbClr val="FF0000"/>
                </a:solidFill>
              </a:rPr>
              <a:t>areas</a:t>
            </a:r>
            <a:r>
              <a:rPr lang="en-US" dirty="0"/>
              <a:t> of the application</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39</a:t>
            </a:fld>
            <a:endParaRPr lang="en-US" dirty="0"/>
          </a:p>
        </p:txBody>
      </p:sp>
      <p:pic>
        <p:nvPicPr>
          <p:cNvPr id="6" name="Picture 5"/>
          <p:cNvPicPr>
            <a:picLocks noChangeAspect="1"/>
          </p:cNvPicPr>
          <p:nvPr/>
        </p:nvPicPr>
        <p:blipFill>
          <a:blip r:embed="rId2"/>
          <a:stretch>
            <a:fillRect/>
          </a:stretch>
        </p:blipFill>
        <p:spPr>
          <a:xfrm>
            <a:off x="574765" y="2224441"/>
            <a:ext cx="6648178" cy="905746"/>
          </a:xfrm>
          <a:prstGeom prst="rect">
            <a:avLst/>
          </a:prstGeom>
          <a:ln>
            <a:solidFill>
              <a:schemeClr val="accent1"/>
            </a:solidFill>
          </a:ln>
        </p:spPr>
      </p:pic>
    </p:spTree>
    <p:extLst>
      <p:ext uri="{BB962C8B-B14F-4D97-AF65-F5344CB8AC3E}">
        <p14:creationId xmlns:p14="http://schemas.microsoft.com/office/powerpoint/2010/main" val="2387209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Simple Reddit Clone</a:t>
            </a:r>
            <a:endParaRPr lang="en-US" dirty="0"/>
          </a:p>
        </p:txBody>
      </p:sp>
      <p:sp>
        <p:nvSpPr>
          <p:cNvPr id="3" name="Content Placeholder 2"/>
          <p:cNvSpPr>
            <a:spLocks noGrp="1"/>
          </p:cNvSpPr>
          <p:nvPr>
            <p:ph idx="1"/>
          </p:nvPr>
        </p:nvSpPr>
        <p:spPr/>
        <p:txBody>
          <a:bodyPr/>
          <a:lstStyle/>
          <a:p>
            <a:r>
              <a:rPr lang="en-US" dirty="0" smtClean="0"/>
              <a:t>In </a:t>
            </a:r>
            <a:r>
              <a:rPr lang="en-US" dirty="0"/>
              <a:t>this chapter we’re going to build an </a:t>
            </a:r>
            <a:r>
              <a:rPr lang="en-US" dirty="0">
                <a:solidFill>
                  <a:srgbClr val="FF0000"/>
                </a:solidFill>
              </a:rPr>
              <a:t>application</a:t>
            </a:r>
            <a:r>
              <a:rPr lang="en-US" dirty="0"/>
              <a:t> </a:t>
            </a:r>
            <a:r>
              <a:rPr lang="en-US" dirty="0" smtClean="0"/>
              <a:t>that</a:t>
            </a:r>
          </a:p>
          <a:p>
            <a:pPr lvl="2"/>
            <a:r>
              <a:rPr lang="en-US" dirty="0" smtClean="0"/>
              <a:t>allows </a:t>
            </a:r>
            <a:r>
              <a:rPr lang="en-US" dirty="0"/>
              <a:t>the user to </a:t>
            </a:r>
            <a:r>
              <a:rPr lang="en-US" dirty="0">
                <a:solidFill>
                  <a:srgbClr val="FF0000"/>
                </a:solidFill>
              </a:rPr>
              <a:t>post an article</a:t>
            </a:r>
            <a:r>
              <a:rPr lang="en-US" dirty="0"/>
              <a:t> (with a title and a URL</a:t>
            </a:r>
            <a:r>
              <a:rPr lang="en-US" dirty="0" smtClean="0"/>
              <a:t>)</a:t>
            </a:r>
          </a:p>
          <a:p>
            <a:pPr lvl="2"/>
            <a:r>
              <a:rPr lang="en-US" dirty="0" smtClean="0"/>
              <a:t>then </a:t>
            </a:r>
            <a:r>
              <a:rPr lang="en-US" dirty="0">
                <a:solidFill>
                  <a:srgbClr val="FF0000"/>
                </a:solidFill>
              </a:rPr>
              <a:t>vote</a:t>
            </a:r>
            <a:r>
              <a:rPr lang="en-US" dirty="0"/>
              <a:t> on the </a:t>
            </a:r>
            <a:r>
              <a:rPr lang="en-US" dirty="0" smtClean="0">
                <a:solidFill>
                  <a:srgbClr val="FF0000"/>
                </a:solidFill>
              </a:rPr>
              <a:t>posts</a:t>
            </a:r>
          </a:p>
          <a:p>
            <a:pPr lvl="1"/>
            <a:r>
              <a:rPr lang="en-US" dirty="0" smtClean="0"/>
              <a:t>You </a:t>
            </a:r>
            <a:r>
              <a:rPr lang="en-US" dirty="0"/>
              <a:t>can think of this app as the beginnings of a site like </a:t>
            </a:r>
            <a:r>
              <a:rPr lang="en-US" dirty="0" smtClean="0">
                <a:solidFill>
                  <a:srgbClr val="FF0000"/>
                </a:solidFill>
              </a:rPr>
              <a:t>Reddit</a:t>
            </a:r>
            <a:r>
              <a:rPr lang="en-US" dirty="0" smtClean="0"/>
              <a:t> </a:t>
            </a:r>
            <a:r>
              <a:rPr lang="en-US" dirty="0"/>
              <a:t>or </a:t>
            </a:r>
            <a:r>
              <a:rPr lang="en-US" dirty="0">
                <a:solidFill>
                  <a:srgbClr val="FF0000"/>
                </a:solidFill>
              </a:rPr>
              <a:t>Product </a:t>
            </a:r>
            <a:r>
              <a:rPr lang="en-US" dirty="0" smtClean="0">
                <a:solidFill>
                  <a:srgbClr val="FF0000"/>
                </a:solidFill>
              </a:rPr>
              <a:t>Hunt</a:t>
            </a:r>
            <a:r>
              <a:rPr lang="en-US" dirty="0" smtClean="0"/>
              <a:t>.</a:t>
            </a:r>
          </a:p>
          <a:p>
            <a:pPr lvl="1"/>
            <a:r>
              <a:rPr lang="en-US" dirty="0" smtClean="0"/>
              <a:t>In </a:t>
            </a:r>
            <a:r>
              <a:rPr lang="en-US" dirty="0"/>
              <a:t>this simple app we’re going to cover most of the </a:t>
            </a:r>
            <a:r>
              <a:rPr lang="en-US" dirty="0">
                <a:solidFill>
                  <a:srgbClr val="FF0000"/>
                </a:solidFill>
              </a:rPr>
              <a:t>essentials of Angular</a:t>
            </a:r>
            <a:r>
              <a:rPr lang="en-US" dirty="0"/>
              <a:t> </a:t>
            </a:r>
            <a:r>
              <a:rPr lang="en-US" dirty="0" smtClean="0"/>
              <a:t>including:</a:t>
            </a:r>
          </a:p>
          <a:p>
            <a:pPr lvl="2"/>
            <a:r>
              <a:rPr lang="en-US" dirty="0" smtClean="0"/>
              <a:t>Building </a:t>
            </a:r>
            <a:r>
              <a:rPr lang="en-US" dirty="0"/>
              <a:t>custom </a:t>
            </a:r>
            <a:r>
              <a:rPr lang="en-US" dirty="0" smtClean="0"/>
              <a:t>components</a:t>
            </a:r>
          </a:p>
          <a:p>
            <a:pPr lvl="2"/>
            <a:r>
              <a:rPr lang="en-US" dirty="0" smtClean="0"/>
              <a:t>Accepting </a:t>
            </a:r>
            <a:r>
              <a:rPr lang="en-US" dirty="0"/>
              <a:t>user input from </a:t>
            </a:r>
            <a:r>
              <a:rPr lang="en-US" dirty="0" smtClean="0"/>
              <a:t>forms</a:t>
            </a:r>
          </a:p>
          <a:p>
            <a:pPr lvl="2"/>
            <a:r>
              <a:rPr lang="en-US" dirty="0" smtClean="0"/>
              <a:t>Rendering </a:t>
            </a:r>
            <a:r>
              <a:rPr lang="en-US" dirty="0"/>
              <a:t>lists of objects into </a:t>
            </a:r>
            <a:r>
              <a:rPr lang="en-US" dirty="0" smtClean="0"/>
              <a:t>views</a:t>
            </a:r>
          </a:p>
          <a:p>
            <a:pPr lvl="2"/>
            <a:r>
              <a:rPr lang="en-US" dirty="0" smtClean="0"/>
              <a:t>Intercepting </a:t>
            </a:r>
            <a:r>
              <a:rPr lang="en-US" dirty="0"/>
              <a:t>user clicks and acting on </a:t>
            </a:r>
            <a:r>
              <a:rPr lang="en-US" dirty="0" smtClean="0"/>
              <a:t>them</a:t>
            </a:r>
          </a:p>
          <a:p>
            <a:pPr lvl="2"/>
            <a:r>
              <a:rPr lang="en-US" dirty="0" smtClean="0"/>
              <a:t>Deploying </a:t>
            </a:r>
            <a:r>
              <a:rPr lang="en-US" dirty="0"/>
              <a:t>our app to a </a:t>
            </a:r>
            <a:r>
              <a:rPr lang="en-US" dirty="0" smtClean="0"/>
              <a:t>server</a:t>
            </a:r>
          </a:p>
          <a:p>
            <a:pPr lvl="1"/>
            <a:r>
              <a:rPr lang="en-US" dirty="0" smtClean="0"/>
              <a:t>By </a:t>
            </a:r>
            <a:r>
              <a:rPr lang="en-US" dirty="0"/>
              <a:t>the time you’re finished with this chapter you’ll know how to </a:t>
            </a:r>
            <a:r>
              <a:rPr lang="en-US" dirty="0">
                <a:solidFill>
                  <a:srgbClr val="0070C0"/>
                </a:solidFill>
              </a:rPr>
              <a:t>take an </a:t>
            </a:r>
            <a:r>
              <a:rPr lang="en-US" dirty="0">
                <a:solidFill>
                  <a:srgbClr val="FF0000"/>
                </a:solidFill>
              </a:rPr>
              <a:t>empty folder</a:t>
            </a:r>
            <a:r>
              <a:rPr lang="en-US" dirty="0"/>
              <a:t>, </a:t>
            </a:r>
            <a:r>
              <a:rPr lang="en-US" dirty="0">
                <a:solidFill>
                  <a:srgbClr val="0070C0"/>
                </a:solidFill>
              </a:rPr>
              <a:t>build</a:t>
            </a:r>
            <a:r>
              <a:rPr lang="en-US" dirty="0"/>
              <a:t> a </a:t>
            </a:r>
            <a:r>
              <a:rPr lang="en-US" dirty="0">
                <a:solidFill>
                  <a:srgbClr val="0070C0"/>
                </a:solidFill>
              </a:rPr>
              <a:t>basic</a:t>
            </a:r>
            <a:r>
              <a:rPr lang="en-US" dirty="0"/>
              <a:t> </a:t>
            </a:r>
            <a:r>
              <a:rPr lang="en-US" dirty="0">
                <a:solidFill>
                  <a:srgbClr val="FF0000"/>
                </a:solidFill>
              </a:rPr>
              <a:t>Angular application</a:t>
            </a:r>
            <a:r>
              <a:rPr lang="en-US" dirty="0"/>
              <a:t>, and </a:t>
            </a:r>
            <a:r>
              <a:rPr lang="en-US" dirty="0">
                <a:solidFill>
                  <a:srgbClr val="FF0000"/>
                </a:solidFill>
              </a:rPr>
              <a:t>deploy</a:t>
            </a:r>
            <a:r>
              <a:rPr lang="en-US" dirty="0"/>
              <a:t> </a:t>
            </a:r>
            <a:r>
              <a:rPr lang="en-US" dirty="0">
                <a:solidFill>
                  <a:srgbClr val="0070C0"/>
                </a:solidFill>
              </a:rPr>
              <a:t>it to </a:t>
            </a:r>
            <a:r>
              <a:rPr lang="en-US" dirty="0" smtClean="0">
                <a:solidFill>
                  <a:srgbClr val="FF0000"/>
                </a:solidFill>
              </a:rPr>
              <a:t>production</a:t>
            </a:r>
            <a:r>
              <a:rPr lang="en-US" dirty="0" smtClean="0"/>
              <a:t>.</a:t>
            </a:r>
          </a:p>
          <a:p>
            <a:pPr lvl="1"/>
            <a:r>
              <a:rPr lang="en-US" dirty="0" smtClean="0"/>
              <a:t>After </a:t>
            </a:r>
            <a:r>
              <a:rPr lang="en-US" dirty="0"/>
              <a:t>working through this chapter you’ll have a good grasp on how Angular applications are built and a solid foundation to build your own Angular </a:t>
            </a:r>
            <a:r>
              <a:rPr lang="en-US" dirty="0" smtClean="0"/>
              <a:t>app.</a:t>
            </a:r>
          </a:p>
          <a:p>
            <a:pPr lvl="1"/>
            <a:r>
              <a:rPr lang="en-US" dirty="0" smtClean="0"/>
              <a:t>Here’s </a:t>
            </a:r>
            <a:r>
              <a:rPr lang="en-US" dirty="0"/>
              <a:t>a screenshot of what our app will look like when it’s done</a:t>
            </a:r>
            <a:r>
              <a:rPr lang="en-US" dirty="0" smtClean="0"/>
              <a:t>: </a:t>
            </a:r>
            <a:r>
              <a:rPr lang="en-US" dirty="0" smtClean="0">
                <a:solidFill>
                  <a:srgbClr val="FF0000"/>
                </a:solidFill>
              </a:rPr>
              <a:t>Fig 1-1</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a:t>
            </a:fld>
            <a:endParaRPr lang="en-US" dirty="0"/>
          </a:p>
        </p:txBody>
      </p:sp>
    </p:spTree>
    <p:extLst>
      <p:ext uri="{BB962C8B-B14F-4D97-AF65-F5344CB8AC3E}">
        <p14:creationId xmlns:p14="http://schemas.microsoft.com/office/powerpoint/2010/main" val="3133374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Breadcrumbs </a:t>
            </a:r>
            <a:r>
              <a:rPr lang="en-US" dirty="0"/>
              <a:t>Component</a:t>
            </a:r>
          </a:p>
        </p:txBody>
      </p:sp>
      <p:sp>
        <p:nvSpPr>
          <p:cNvPr id="3" name="Content Placeholder 2"/>
          <p:cNvSpPr>
            <a:spLocks noGrp="1"/>
          </p:cNvSpPr>
          <p:nvPr>
            <p:ph idx="1"/>
          </p:nvPr>
        </p:nvSpPr>
        <p:spPr/>
        <p:txBody>
          <a:bodyPr/>
          <a:lstStyle/>
          <a:p>
            <a:r>
              <a:rPr lang="en-US" dirty="0"/>
              <a:t>This would render a </a:t>
            </a:r>
            <a:r>
              <a:rPr lang="en-US" dirty="0">
                <a:solidFill>
                  <a:srgbClr val="FF0000"/>
                </a:solidFill>
              </a:rPr>
              <a:t>hierarchical representation</a:t>
            </a:r>
            <a:r>
              <a:rPr lang="en-US" dirty="0"/>
              <a:t> of where in the application the user currently is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40</a:t>
            </a:fld>
            <a:endParaRPr lang="en-US" dirty="0"/>
          </a:p>
        </p:txBody>
      </p:sp>
      <p:pic>
        <p:nvPicPr>
          <p:cNvPr id="6" name="Picture 5"/>
          <p:cNvPicPr>
            <a:picLocks noChangeAspect="1"/>
          </p:cNvPicPr>
          <p:nvPr/>
        </p:nvPicPr>
        <p:blipFill>
          <a:blip r:embed="rId2"/>
          <a:stretch>
            <a:fillRect/>
          </a:stretch>
        </p:blipFill>
        <p:spPr>
          <a:xfrm>
            <a:off x="542244" y="1933303"/>
            <a:ext cx="2486025" cy="762000"/>
          </a:xfrm>
          <a:prstGeom prst="rect">
            <a:avLst/>
          </a:prstGeom>
          <a:ln>
            <a:solidFill>
              <a:schemeClr val="accent1"/>
            </a:solidFill>
          </a:ln>
        </p:spPr>
      </p:pic>
    </p:spTree>
    <p:extLst>
      <p:ext uri="{BB962C8B-B14F-4D97-AF65-F5344CB8AC3E}">
        <p14:creationId xmlns:p14="http://schemas.microsoft.com/office/powerpoint/2010/main" val="15401155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Product List </a:t>
            </a:r>
            <a:r>
              <a:rPr lang="en-US" dirty="0"/>
              <a:t>Component</a:t>
            </a:r>
          </a:p>
        </p:txBody>
      </p:sp>
      <p:sp>
        <p:nvSpPr>
          <p:cNvPr id="3" name="Content Placeholder 2"/>
          <p:cNvSpPr>
            <a:spLocks noGrp="1"/>
          </p:cNvSpPr>
          <p:nvPr>
            <p:ph idx="1"/>
          </p:nvPr>
        </p:nvSpPr>
        <p:spPr/>
        <p:txBody>
          <a:bodyPr/>
          <a:lstStyle/>
          <a:p>
            <a:r>
              <a:rPr lang="en-US" dirty="0"/>
              <a:t>The Products List </a:t>
            </a:r>
            <a:r>
              <a:rPr lang="en-US" dirty="0">
                <a:solidFill>
                  <a:srgbClr val="FF0000"/>
                </a:solidFill>
              </a:rPr>
              <a:t>component</a:t>
            </a:r>
            <a:r>
              <a:rPr lang="en-US" dirty="0"/>
              <a:t> would be a representation of a </a:t>
            </a:r>
            <a:r>
              <a:rPr lang="en-US" dirty="0">
                <a:solidFill>
                  <a:srgbClr val="0070C0"/>
                </a:solidFill>
              </a:rPr>
              <a:t>collection of </a:t>
            </a:r>
            <a:r>
              <a:rPr lang="en-US" dirty="0" smtClean="0">
                <a:solidFill>
                  <a:srgbClr val="FF0000"/>
                </a:solidFill>
              </a:rPr>
              <a:t>products</a:t>
            </a:r>
            <a:r>
              <a:rPr lang="en-US" dirty="0" smtClean="0"/>
              <a:t>: </a:t>
            </a:r>
            <a:r>
              <a:rPr lang="en-US" dirty="0" smtClean="0">
                <a:solidFill>
                  <a:srgbClr val="FF0000"/>
                </a:solidFill>
              </a:rPr>
              <a:t>Fig 3-2</a:t>
            </a:r>
            <a:r>
              <a:rPr lang="en-US" dirty="0" smtClean="0"/>
              <a:t>.</a:t>
            </a:r>
            <a:endParaRPr lang="en-US" dirty="0"/>
          </a:p>
          <a:p>
            <a:pPr lvl="1"/>
            <a:r>
              <a:rPr lang="en-US" dirty="0"/>
              <a:t>Breaking this component down into the </a:t>
            </a:r>
            <a:r>
              <a:rPr lang="en-US" dirty="0">
                <a:solidFill>
                  <a:srgbClr val="FF0000"/>
                </a:solidFill>
              </a:rPr>
              <a:t>next level </a:t>
            </a:r>
            <a:r>
              <a:rPr lang="en-US" dirty="0"/>
              <a:t>of </a:t>
            </a:r>
            <a:r>
              <a:rPr lang="en-US" dirty="0">
                <a:solidFill>
                  <a:srgbClr val="0070C0"/>
                </a:solidFill>
              </a:rPr>
              <a:t>smaller </a:t>
            </a:r>
            <a:r>
              <a:rPr lang="en-US" dirty="0" smtClean="0">
                <a:solidFill>
                  <a:srgbClr val="0070C0"/>
                </a:solidFill>
              </a:rPr>
              <a:t>components</a:t>
            </a:r>
            <a:r>
              <a:rPr lang="en-US" dirty="0" smtClean="0"/>
              <a:t>:</a:t>
            </a:r>
            <a:r>
              <a:rPr lang="en-US" dirty="0">
                <a:solidFill>
                  <a:srgbClr val="FF0000"/>
                </a:solidFill>
              </a:rPr>
              <a:t> Fig </a:t>
            </a:r>
            <a:r>
              <a:rPr lang="en-US" dirty="0" smtClean="0">
                <a:solidFill>
                  <a:srgbClr val="FF0000"/>
                </a:solidFill>
              </a:rPr>
              <a:t>3-3</a:t>
            </a:r>
            <a:r>
              <a:rPr lang="en-US" dirty="0" smtClean="0"/>
              <a:t>, </a:t>
            </a:r>
            <a:r>
              <a:rPr lang="en-US" dirty="0"/>
              <a:t>we could say that the </a:t>
            </a:r>
            <a:r>
              <a:rPr lang="en-US" dirty="0">
                <a:solidFill>
                  <a:srgbClr val="FF0000"/>
                </a:solidFill>
              </a:rPr>
              <a:t>Product List </a:t>
            </a:r>
            <a:r>
              <a:rPr lang="en-US" dirty="0"/>
              <a:t>is composed of multiple </a:t>
            </a:r>
            <a:r>
              <a:rPr lang="en-US" dirty="0">
                <a:solidFill>
                  <a:srgbClr val="FF0000"/>
                </a:solidFill>
              </a:rPr>
              <a:t>Product Rows</a:t>
            </a:r>
            <a:r>
              <a:rPr lang="en-US" dirty="0"/>
              <a:t>.</a:t>
            </a:r>
          </a:p>
          <a:p>
            <a:pPr lvl="1"/>
            <a:r>
              <a:rPr lang="en-US" dirty="0"/>
              <a:t>And of course, we could continue one step further, breaking each </a:t>
            </a:r>
            <a:r>
              <a:rPr lang="en-US" dirty="0">
                <a:solidFill>
                  <a:srgbClr val="FF0000"/>
                </a:solidFill>
              </a:rPr>
              <a:t>Product Row</a:t>
            </a:r>
            <a:r>
              <a:rPr lang="en-US" dirty="0"/>
              <a:t> into </a:t>
            </a:r>
            <a:r>
              <a:rPr lang="en-US" dirty="0">
                <a:solidFill>
                  <a:srgbClr val="0070C0"/>
                </a:solidFill>
              </a:rPr>
              <a:t>smaller</a:t>
            </a:r>
            <a:r>
              <a:rPr lang="en-US" dirty="0"/>
              <a:t> </a:t>
            </a:r>
            <a:r>
              <a:rPr lang="en-US" dirty="0" smtClean="0">
                <a:solidFill>
                  <a:srgbClr val="FF0000"/>
                </a:solidFill>
              </a:rPr>
              <a:t>pieces</a:t>
            </a:r>
            <a:r>
              <a:rPr lang="en-US" dirty="0" smtClean="0"/>
              <a:t>:</a:t>
            </a:r>
          </a:p>
          <a:p>
            <a:pPr lvl="2"/>
            <a:r>
              <a:rPr lang="en-US" dirty="0" smtClean="0"/>
              <a:t>the </a:t>
            </a:r>
            <a:r>
              <a:rPr lang="en-US" dirty="0">
                <a:solidFill>
                  <a:srgbClr val="FF0000"/>
                </a:solidFill>
              </a:rPr>
              <a:t>Product Image</a:t>
            </a:r>
            <a:r>
              <a:rPr lang="en-US" dirty="0"/>
              <a:t> </a:t>
            </a:r>
            <a:r>
              <a:rPr lang="en-US" dirty="0">
                <a:solidFill>
                  <a:srgbClr val="0070C0"/>
                </a:solidFill>
              </a:rPr>
              <a:t>component</a:t>
            </a:r>
            <a:r>
              <a:rPr lang="en-US" dirty="0"/>
              <a:t> would be responsible for rendering a product image, given its image </a:t>
            </a:r>
            <a:r>
              <a:rPr lang="en-US" dirty="0" smtClean="0"/>
              <a:t>name</a:t>
            </a:r>
          </a:p>
          <a:p>
            <a:pPr lvl="2"/>
            <a:r>
              <a:rPr lang="en-US" dirty="0" smtClean="0"/>
              <a:t>the </a:t>
            </a:r>
            <a:r>
              <a:rPr lang="en-US" dirty="0">
                <a:solidFill>
                  <a:srgbClr val="FF0000"/>
                </a:solidFill>
              </a:rPr>
              <a:t>Product Department</a:t>
            </a:r>
            <a:r>
              <a:rPr lang="en-US" dirty="0"/>
              <a:t> </a:t>
            </a:r>
            <a:r>
              <a:rPr lang="en-US" dirty="0">
                <a:solidFill>
                  <a:srgbClr val="0070C0"/>
                </a:solidFill>
              </a:rPr>
              <a:t>component</a:t>
            </a:r>
            <a:r>
              <a:rPr lang="en-US" dirty="0"/>
              <a:t> would render the department tree, like Men &gt; Shoes &gt; Running </a:t>
            </a:r>
            <a:r>
              <a:rPr lang="en-US" dirty="0" smtClean="0"/>
              <a:t>Shoes</a:t>
            </a:r>
          </a:p>
          <a:p>
            <a:pPr lvl="2"/>
            <a:r>
              <a:rPr lang="en-US" dirty="0" smtClean="0"/>
              <a:t>the </a:t>
            </a:r>
            <a:r>
              <a:rPr lang="en-US" dirty="0">
                <a:solidFill>
                  <a:srgbClr val="FF0000"/>
                </a:solidFill>
              </a:rPr>
              <a:t>Price Display </a:t>
            </a:r>
            <a:r>
              <a:rPr lang="en-US" dirty="0">
                <a:solidFill>
                  <a:srgbClr val="0070C0"/>
                </a:solidFill>
              </a:rPr>
              <a:t>component</a:t>
            </a:r>
            <a:r>
              <a:rPr lang="en-US" dirty="0"/>
              <a:t> would render the </a:t>
            </a:r>
            <a:r>
              <a:rPr lang="en-US" dirty="0" smtClean="0"/>
              <a:t>price.</a:t>
            </a:r>
          </a:p>
          <a:p>
            <a:pPr marL="685800" lvl="2" indent="0">
              <a:buNone/>
            </a:pPr>
            <a:r>
              <a:rPr lang="en-US" dirty="0" smtClean="0"/>
              <a:t>Imagine </a:t>
            </a:r>
            <a:r>
              <a:rPr lang="en-US" dirty="0"/>
              <a:t>that our implementation </a:t>
            </a:r>
            <a:r>
              <a:rPr lang="en-US" dirty="0">
                <a:solidFill>
                  <a:srgbClr val="FF0000"/>
                </a:solidFill>
              </a:rPr>
              <a:t>customizes</a:t>
            </a:r>
            <a:r>
              <a:rPr lang="en-US" dirty="0"/>
              <a:t> the </a:t>
            </a:r>
            <a:r>
              <a:rPr lang="en-US" dirty="0">
                <a:solidFill>
                  <a:srgbClr val="FF0000"/>
                </a:solidFill>
              </a:rPr>
              <a:t>pricing</a:t>
            </a:r>
            <a:r>
              <a:rPr lang="en-US" dirty="0"/>
              <a:t> if the </a:t>
            </a:r>
            <a:r>
              <a:rPr lang="en-US" dirty="0">
                <a:solidFill>
                  <a:srgbClr val="FF0000"/>
                </a:solidFill>
              </a:rPr>
              <a:t>user</a:t>
            </a:r>
            <a:r>
              <a:rPr lang="en-US" dirty="0"/>
              <a:t> is </a:t>
            </a:r>
            <a:r>
              <a:rPr lang="en-US" dirty="0">
                <a:solidFill>
                  <a:srgbClr val="FF0000"/>
                </a:solidFill>
              </a:rPr>
              <a:t>logged</a:t>
            </a:r>
            <a:r>
              <a:rPr lang="en-US" dirty="0"/>
              <a:t> in to </a:t>
            </a:r>
            <a:r>
              <a:rPr lang="en-US" dirty="0">
                <a:solidFill>
                  <a:srgbClr val="0070C0"/>
                </a:solidFill>
              </a:rPr>
              <a:t>include</a:t>
            </a:r>
            <a:r>
              <a:rPr lang="en-US" dirty="0"/>
              <a:t> </a:t>
            </a:r>
            <a:r>
              <a:rPr lang="en-US" dirty="0">
                <a:solidFill>
                  <a:srgbClr val="FF0000"/>
                </a:solidFill>
              </a:rPr>
              <a:t>system-wide </a:t>
            </a:r>
            <a:r>
              <a:rPr lang="en-US" dirty="0">
                <a:solidFill>
                  <a:srgbClr val="0070C0"/>
                </a:solidFill>
              </a:rPr>
              <a:t>tier</a:t>
            </a:r>
            <a:r>
              <a:rPr lang="en-US" dirty="0">
                <a:solidFill>
                  <a:srgbClr val="FF0000"/>
                </a:solidFill>
              </a:rPr>
              <a:t> discounts</a:t>
            </a:r>
            <a:r>
              <a:rPr lang="en-US" dirty="0"/>
              <a:t> or include </a:t>
            </a:r>
            <a:r>
              <a:rPr lang="en-US" dirty="0">
                <a:solidFill>
                  <a:srgbClr val="FF0000"/>
                </a:solidFill>
              </a:rPr>
              <a:t>shipping</a:t>
            </a:r>
            <a:r>
              <a:rPr lang="en-US" dirty="0"/>
              <a:t> for </a:t>
            </a:r>
            <a:r>
              <a:rPr lang="en-US" dirty="0" smtClean="0"/>
              <a:t>instance.</a:t>
            </a:r>
          </a:p>
          <a:p>
            <a:pPr marL="687388" lvl="2" indent="0">
              <a:buNone/>
            </a:pPr>
            <a:r>
              <a:rPr lang="en-US" dirty="0" smtClean="0"/>
              <a:t>We </a:t>
            </a:r>
            <a:r>
              <a:rPr lang="en-US" dirty="0"/>
              <a:t>could implement all this behavior into this </a:t>
            </a:r>
            <a:r>
              <a:rPr lang="en-US" dirty="0" smtClean="0"/>
              <a:t>component.</a:t>
            </a:r>
          </a:p>
          <a:p>
            <a:pPr lvl="1"/>
            <a:r>
              <a:rPr lang="en-US" dirty="0" smtClean="0"/>
              <a:t>Finally</a:t>
            </a:r>
            <a:r>
              <a:rPr lang="en-US" dirty="0"/>
              <a:t>, putting it all together into a </a:t>
            </a:r>
            <a:r>
              <a:rPr lang="en-US" dirty="0">
                <a:solidFill>
                  <a:srgbClr val="FF0000"/>
                </a:solidFill>
              </a:rPr>
              <a:t>tree representation</a:t>
            </a:r>
            <a:r>
              <a:rPr lang="en-US" dirty="0"/>
              <a:t>, </a:t>
            </a:r>
            <a:r>
              <a:rPr lang="en-US" dirty="0" smtClean="0"/>
              <a:t>we </a:t>
            </a:r>
            <a:r>
              <a:rPr lang="en-US" dirty="0"/>
              <a:t>end up with the following diagram</a:t>
            </a:r>
            <a:r>
              <a:rPr lang="en-US" dirty="0" smtClean="0"/>
              <a:t>:</a:t>
            </a:r>
            <a:r>
              <a:rPr lang="en-US" dirty="0">
                <a:solidFill>
                  <a:srgbClr val="FF0000"/>
                </a:solidFill>
              </a:rPr>
              <a:t> Fig </a:t>
            </a:r>
            <a:r>
              <a:rPr lang="en-US" dirty="0" smtClean="0">
                <a:solidFill>
                  <a:srgbClr val="FF0000"/>
                </a:solidFill>
              </a:rPr>
              <a:t>3-4.</a:t>
            </a:r>
            <a:endParaRPr lang="en-US" dirty="0">
              <a:solidFill>
                <a:srgbClr val="FF0000"/>
              </a:solidFill>
            </a:endParaRPr>
          </a:p>
          <a:p>
            <a:pPr lvl="2"/>
            <a:r>
              <a:rPr lang="en-US" dirty="0"/>
              <a:t>At the </a:t>
            </a:r>
            <a:r>
              <a:rPr lang="en-US" dirty="0">
                <a:solidFill>
                  <a:srgbClr val="FF0000"/>
                </a:solidFill>
              </a:rPr>
              <a:t>top</a:t>
            </a:r>
            <a:r>
              <a:rPr lang="en-US" dirty="0"/>
              <a:t> we see </a:t>
            </a:r>
            <a:r>
              <a:rPr lang="en-US" dirty="0">
                <a:solidFill>
                  <a:srgbClr val="FF0000"/>
                </a:solidFill>
              </a:rPr>
              <a:t>Inventory Management App</a:t>
            </a:r>
            <a:r>
              <a:rPr lang="en-US" dirty="0"/>
              <a:t>: that’s our </a:t>
            </a:r>
            <a:r>
              <a:rPr lang="en-US" dirty="0" smtClean="0">
                <a:solidFill>
                  <a:srgbClr val="FF0000"/>
                </a:solidFill>
              </a:rPr>
              <a:t>application</a:t>
            </a:r>
            <a:r>
              <a:rPr lang="en-US" dirty="0" smtClean="0"/>
              <a:t>.</a:t>
            </a:r>
          </a:p>
          <a:p>
            <a:pPr lvl="2"/>
            <a:r>
              <a:rPr lang="en-US" dirty="0" smtClean="0"/>
              <a:t>Under </a:t>
            </a:r>
            <a:r>
              <a:rPr lang="en-US" dirty="0"/>
              <a:t>the application we have the </a:t>
            </a:r>
            <a:r>
              <a:rPr lang="en-US" dirty="0">
                <a:solidFill>
                  <a:srgbClr val="FF0000"/>
                </a:solidFill>
              </a:rPr>
              <a:t>Navigation</a:t>
            </a:r>
            <a:r>
              <a:rPr lang="en-US" dirty="0"/>
              <a:t>, the </a:t>
            </a:r>
            <a:r>
              <a:rPr lang="en-US" dirty="0">
                <a:solidFill>
                  <a:srgbClr val="FF0000"/>
                </a:solidFill>
              </a:rPr>
              <a:t>Breadcrumb</a:t>
            </a:r>
            <a:r>
              <a:rPr lang="en-US" dirty="0"/>
              <a:t> and the </a:t>
            </a:r>
            <a:r>
              <a:rPr lang="en-US" dirty="0">
                <a:solidFill>
                  <a:srgbClr val="FF0000"/>
                </a:solidFill>
              </a:rPr>
              <a:t>Products List</a:t>
            </a:r>
            <a:r>
              <a:rPr lang="en-US" dirty="0"/>
              <a:t> </a:t>
            </a:r>
            <a:r>
              <a:rPr lang="en-US" dirty="0" smtClean="0">
                <a:solidFill>
                  <a:srgbClr val="0070C0"/>
                </a:solidFill>
              </a:rPr>
              <a:t>components</a:t>
            </a:r>
            <a:r>
              <a:rPr lang="en-US" dirty="0" smtClean="0"/>
              <a:t>.</a:t>
            </a:r>
          </a:p>
          <a:p>
            <a:pPr lvl="2"/>
            <a:r>
              <a:rPr lang="en-US" dirty="0" smtClean="0"/>
              <a:t>The </a:t>
            </a:r>
            <a:r>
              <a:rPr lang="en-US" dirty="0"/>
              <a:t>Products List component has </a:t>
            </a:r>
            <a:r>
              <a:rPr lang="en-US" dirty="0">
                <a:solidFill>
                  <a:srgbClr val="FF0000"/>
                </a:solidFill>
              </a:rPr>
              <a:t>Product Rows</a:t>
            </a:r>
            <a:r>
              <a:rPr lang="en-US" dirty="0"/>
              <a:t>, one for </a:t>
            </a:r>
            <a:r>
              <a:rPr lang="en-US" dirty="0">
                <a:solidFill>
                  <a:srgbClr val="0070C0"/>
                </a:solidFill>
              </a:rPr>
              <a:t>each product</a:t>
            </a:r>
            <a:r>
              <a:rPr lang="en-US" dirty="0"/>
              <a:t>. </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41</a:t>
            </a:fld>
            <a:endParaRPr lang="en-US" dirty="0"/>
          </a:p>
        </p:txBody>
      </p:sp>
    </p:spTree>
    <p:extLst>
      <p:ext uri="{BB962C8B-B14F-4D97-AF65-F5344CB8AC3E}">
        <p14:creationId xmlns:p14="http://schemas.microsoft.com/office/powerpoint/2010/main" val="403591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Product List Component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2"/>
            <a:r>
              <a:rPr lang="en-US" dirty="0" smtClean="0"/>
              <a:t>And </a:t>
            </a:r>
            <a:r>
              <a:rPr lang="en-US" dirty="0"/>
              <a:t>the </a:t>
            </a:r>
            <a:r>
              <a:rPr lang="en-US" dirty="0">
                <a:solidFill>
                  <a:srgbClr val="FF0000"/>
                </a:solidFill>
              </a:rPr>
              <a:t>Product Row</a:t>
            </a:r>
            <a:r>
              <a:rPr lang="en-US" dirty="0"/>
              <a:t> uses </a:t>
            </a:r>
            <a:r>
              <a:rPr lang="en-US" dirty="0">
                <a:solidFill>
                  <a:srgbClr val="FF0000"/>
                </a:solidFill>
              </a:rPr>
              <a:t>three</a:t>
            </a:r>
            <a:r>
              <a:rPr lang="en-US" dirty="0"/>
              <a:t> </a:t>
            </a:r>
            <a:r>
              <a:rPr lang="en-US" dirty="0">
                <a:solidFill>
                  <a:srgbClr val="0070C0"/>
                </a:solidFill>
              </a:rPr>
              <a:t>components</a:t>
            </a:r>
            <a:r>
              <a:rPr lang="en-US" dirty="0"/>
              <a:t> </a:t>
            </a:r>
            <a:r>
              <a:rPr lang="en-US" dirty="0" smtClean="0"/>
              <a:t>itself:</a:t>
            </a:r>
          </a:p>
          <a:p>
            <a:pPr lvl="3"/>
            <a:r>
              <a:rPr lang="en-US" dirty="0" smtClean="0"/>
              <a:t>one </a:t>
            </a:r>
            <a:r>
              <a:rPr lang="en-US" dirty="0"/>
              <a:t>for the </a:t>
            </a:r>
            <a:r>
              <a:rPr lang="en-US" dirty="0" smtClean="0"/>
              <a:t>image</a:t>
            </a:r>
          </a:p>
          <a:p>
            <a:pPr lvl="3"/>
            <a:r>
              <a:rPr lang="en-US" dirty="0" smtClean="0"/>
              <a:t>the department</a:t>
            </a:r>
          </a:p>
          <a:p>
            <a:pPr lvl="3"/>
            <a:r>
              <a:rPr lang="en-US" dirty="0" smtClean="0"/>
              <a:t>the price</a:t>
            </a:r>
          </a:p>
          <a:p>
            <a:pPr lvl="1"/>
            <a:r>
              <a:rPr lang="en-US" dirty="0" smtClean="0"/>
              <a:t>Let’s </a:t>
            </a:r>
            <a:r>
              <a:rPr lang="en-US" dirty="0"/>
              <a:t>work together to build this application</a:t>
            </a:r>
            <a:r>
              <a:rPr lang="en-US" dirty="0" smtClean="0"/>
              <a:t>.</a:t>
            </a:r>
          </a:p>
          <a:p>
            <a:pPr lvl="1"/>
            <a:r>
              <a:rPr lang="en-US" dirty="0"/>
              <a:t>Here’s a screenshot of what our app will look like when we’re done</a:t>
            </a:r>
            <a:r>
              <a:rPr lang="en-US" dirty="0" smtClean="0"/>
              <a:t>: </a:t>
            </a:r>
            <a:r>
              <a:rPr lang="en-US" dirty="0" smtClean="0">
                <a:solidFill>
                  <a:srgbClr val="FF0000"/>
                </a:solidFill>
              </a:rPr>
              <a:t>Fig 3-5</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42</a:t>
            </a:fld>
            <a:endParaRPr lang="en-US" dirty="0"/>
          </a:p>
        </p:txBody>
      </p:sp>
    </p:spTree>
    <p:extLst>
      <p:ext uri="{BB962C8B-B14F-4D97-AF65-F5344CB8AC3E}">
        <p14:creationId xmlns:p14="http://schemas.microsoft.com/office/powerpoint/2010/main" val="230692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 3-2 || 3-3</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43</a:t>
            </a:fld>
            <a:endParaRPr lang="en-US" dirty="0"/>
          </a:p>
        </p:txBody>
      </p:sp>
      <p:pic>
        <p:nvPicPr>
          <p:cNvPr id="8" name="Picture 7"/>
          <p:cNvPicPr>
            <a:picLocks noChangeAspect="1"/>
          </p:cNvPicPr>
          <p:nvPr/>
        </p:nvPicPr>
        <p:blipFill>
          <a:blip r:embed="rId2"/>
          <a:stretch>
            <a:fillRect/>
          </a:stretch>
        </p:blipFill>
        <p:spPr>
          <a:xfrm>
            <a:off x="152400" y="1254952"/>
            <a:ext cx="6318069" cy="3044497"/>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152400" y="4965558"/>
            <a:ext cx="6648994" cy="1337575"/>
          </a:xfrm>
          <a:prstGeom prst="rect">
            <a:avLst/>
          </a:prstGeom>
          <a:ln>
            <a:solidFill>
              <a:schemeClr val="accent1"/>
            </a:solidFill>
          </a:ln>
        </p:spPr>
      </p:pic>
    </p:spTree>
    <p:extLst>
      <p:ext uri="{BB962C8B-B14F-4D97-AF65-F5344CB8AC3E}">
        <p14:creationId xmlns:p14="http://schemas.microsoft.com/office/powerpoint/2010/main" val="35981954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 3-4</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44</a:t>
            </a:fld>
            <a:endParaRPr lang="en-US" dirty="0"/>
          </a:p>
        </p:txBody>
      </p:sp>
      <p:pic>
        <p:nvPicPr>
          <p:cNvPr id="2" name="Picture 1"/>
          <p:cNvPicPr>
            <a:picLocks noChangeAspect="1"/>
          </p:cNvPicPr>
          <p:nvPr/>
        </p:nvPicPr>
        <p:blipFill>
          <a:blip r:embed="rId2"/>
          <a:stretch>
            <a:fillRect/>
          </a:stretch>
        </p:blipFill>
        <p:spPr>
          <a:xfrm>
            <a:off x="152400" y="1272472"/>
            <a:ext cx="5529943" cy="4709092"/>
          </a:xfrm>
          <a:prstGeom prst="rect">
            <a:avLst/>
          </a:prstGeom>
          <a:ln>
            <a:solidFill>
              <a:schemeClr val="accent1"/>
            </a:solidFill>
          </a:ln>
        </p:spPr>
      </p:pic>
    </p:spTree>
    <p:extLst>
      <p:ext uri="{BB962C8B-B14F-4D97-AF65-F5344CB8AC3E}">
        <p14:creationId xmlns:p14="http://schemas.microsoft.com/office/powerpoint/2010/main" val="27996067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 3-5</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45</a:t>
            </a:fld>
            <a:endParaRPr lang="en-US" dirty="0"/>
          </a:p>
        </p:txBody>
      </p:sp>
      <p:pic>
        <p:nvPicPr>
          <p:cNvPr id="3" name="Picture 2"/>
          <p:cNvPicPr>
            <a:picLocks noChangeAspect="1"/>
          </p:cNvPicPr>
          <p:nvPr/>
        </p:nvPicPr>
        <p:blipFill>
          <a:blip r:embed="rId2"/>
          <a:stretch>
            <a:fillRect/>
          </a:stretch>
        </p:blipFill>
        <p:spPr>
          <a:xfrm>
            <a:off x="152400" y="1271993"/>
            <a:ext cx="5588454" cy="4932183"/>
          </a:xfrm>
          <a:prstGeom prst="rect">
            <a:avLst/>
          </a:prstGeom>
          <a:ln>
            <a:solidFill>
              <a:schemeClr val="accent1"/>
            </a:solidFill>
          </a:ln>
        </p:spPr>
      </p:pic>
    </p:spTree>
    <p:extLst>
      <p:ext uri="{BB962C8B-B14F-4D97-AF65-F5344CB8AC3E}">
        <p14:creationId xmlns:p14="http://schemas.microsoft.com/office/powerpoint/2010/main" val="9127602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Use This </a:t>
            </a:r>
            <a:r>
              <a:rPr lang="en-US" dirty="0" smtClean="0"/>
              <a:t>Chapter</a:t>
            </a:r>
            <a:endParaRPr lang="en-US" dirty="0"/>
          </a:p>
        </p:txBody>
      </p:sp>
      <p:sp>
        <p:nvSpPr>
          <p:cNvPr id="3" name="Content Placeholder 2"/>
          <p:cNvSpPr>
            <a:spLocks noGrp="1"/>
          </p:cNvSpPr>
          <p:nvPr>
            <p:ph idx="1"/>
          </p:nvPr>
        </p:nvSpPr>
        <p:spPr/>
        <p:txBody>
          <a:bodyPr/>
          <a:lstStyle/>
          <a:p>
            <a:r>
              <a:rPr lang="en-US" dirty="0"/>
              <a:t>In this chapter we’re going to explain the </a:t>
            </a:r>
            <a:r>
              <a:rPr lang="en-US" dirty="0">
                <a:solidFill>
                  <a:srgbClr val="FF0000"/>
                </a:solidFill>
              </a:rPr>
              <a:t>fundamental </a:t>
            </a:r>
            <a:r>
              <a:rPr lang="en-US" dirty="0">
                <a:solidFill>
                  <a:srgbClr val="0070C0"/>
                </a:solidFill>
              </a:rPr>
              <a:t>concepts</a:t>
            </a:r>
            <a:r>
              <a:rPr lang="en-US" dirty="0"/>
              <a:t> required when building Angular apps by walking through an app that we’ve </a:t>
            </a:r>
            <a:r>
              <a:rPr lang="en-US" dirty="0" smtClean="0"/>
              <a:t>built.</a:t>
            </a:r>
          </a:p>
          <a:p>
            <a:pPr lvl="1"/>
            <a:r>
              <a:rPr lang="en-US" dirty="0" smtClean="0"/>
              <a:t>We’ll </a:t>
            </a:r>
            <a:r>
              <a:rPr lang="en-US" dirty="0"/>
              <a:t>explain</a:t>
            </a:r>
            <a:r>
              <a:rPr lang="en-US" dirty="0" smtClean="0"/>
              <a:t>:</a:t>
            </a:r>
            <a:endParaRPr lang="en-US" dirty="0"/>
          </a:p>
          <a:p>
            <a:pPr lvl="2"/>
            <a:r>
              <a:rPr lang="en-US" dirty="0" smtClean="0"/>
              <a:t>How </a:t>
            </a:r>
            <a:r>
              <a:rPr lang="en-US" dirty="0"/>
              <a:t>to break your </a:t>
            </a:r>
            <a:r>
              <a:rPr lang="en-US" dirty="0">
                <a:solidFill>
                  <a:srgbClr val="FF0000"/>
                </a:solidFill>
              </a:rPr>
              <a:t>app</a:t>
            </a:r>
            <a:r>
              <a:rPr lang="en-US" dirty="0"/>
              <a:t> into </a:t>
            </a:r>
            <a:r>
              <a:rPr lang="en-US" dirty="0" smtClean="0">
                <a:solidFill>
                  <a:srgbClr val="0070C0"/>
                </a:solidFill>
              </a:rPr>
              <a:t>components</a:t>
            </a:r>
          </a:p>
          <a:p>
            <a:pPr lvl="2"/>
            <a:r>
              <a:rPr lang="en-US" dirty="0" smtClean="0"/>
              <a:t>How </a:t>
            </a:r>
            <a:r>
              <a:rPr lang="en-US" dirty="0"/>
              <a:t>to make </a:t>
            </a:r>
            <a:r>
              <a:rPr lang="en-US" dirty="0">
                <a:solidFill>
                  <a:srgbClr val="0070C0"/>
                </a:solidFill>
              </a:rPr>
              <a:t>reusable</a:t>
            </a:r>
            <a:r>
              <a:rPr lang="en-US" dirty="0"/>
              <a:t> </a:t>
            </a:r>
            <a:r>
              <a:rPr lang="en-US" dirty="0">
                <a:solidFill>
                  <a:srgbClr val="FF0000"/>
                </a:solidFill>
              </a:rPr>
              <a:t>components</a:t>
            </a:r>
            <a:r>
              <a:rPr lang="en-US" dirty="0"/>
              <a:t> </a:t>
            </a:r>
            <a:r>
              <a:rPr lang="en-US" dirty="0">
                <a:solidFill>
                  <a:srgbClr val="0070C0"/>
                </a:solidFill>
              </a:rPr>
              <a:t>using</a:t>
            </a:r>
            <a:r>
              <a:rPr lang="en-US" dirty="0"/>
              <a:t> </a:t>
            </a:r>
            <a:r>
              <a:rPr lang="en-US" dirty="0" smtClean="0">
                <a:solidFill>
                  <a:srgbClr val="FF0000"/>
                </a:solidFill>
              </a:rPr>
              <a:t>inputs</a:t>
            </a:r>
          </a:p>
          <a:p>
            <a:pPr lvl="2"/>
            <a:r>
              <a:rPr lang="en-US" dirty="0" smtClean="0"/>
              <a:t>How </a:t>
            </a:r>
            <a:r>
              <a:rPr lang="en-US" dirty="0"/>
              <a:t>to handle </a:t>
            </a:r>
            <a:r>
              <a:rPr lang="en-US" dirty="0">
                <a:solidFill>
                  <a:srgbClr val="FF0000"/>
                </a:solidFill>
              </a:rPr>
              <a:t>user interactions</a:t>
            </a:r>
            <a:r>
              <a:rPr lang="en-US" dirty="0"/>
              <a:t>, such as </a:t>
            </a:r>
            <a:r>
              <a:rPr lang="en-US" dirty="0">
                <a:solidFill>
                  <a:srgbClr val="FF0000"/>
                </a:solidFill>
              </a:rPr>
              <a:t>clicking</a:t>
            </a:r>
            <a:r>
              <a:rPr lang="en-US" dirty="0"/>
              <a:t> on a </a:t>
            </a:r>
            <a:r>
              <a:rPr lang="en-US" dirty="0" smtClean="0">
                <a:solidFill>
                  <a:srgbClr val="0070C0"/>
                </a:solidFill>
              </a:rPr>
              <a:t>component</a:t>
            </a:r>
          </a:p>
          <a:p>
            <a:pPr lvl="1"/>
            <a:r>
              <a:rPr lang="en-US" dirty="0" smtClean="0"/>
              <a:t>In </a:t>
            </a:r>
            <a:r>
              <a:rPr lang="en-US" dirty="0"/>
              <a:t>this chapter, we’ve used </a:t>
            </a:r>
            <a:r>
              <a:rPr lang="en-US" dirty="0">
                <a:solidFill>
                  <a:srgbClr val="FF0000"/>
                </a:solidFill>
              </a:rPr>
              <a:t>angular-cli</a:t>
            </a:r>
            <a:r>
              <a:rPr lang="en-US" dirty="0"/>
              <a:t>, just as we did </a:t>
            </a:r>
            <a:r>
              <a:rPr lang="en-US" dirty="0" smtClean="0"/>
              <a:t>before.</a:t>
            </a:r>
          </a:p>
          <a:p>
            <a:pPr lvl="1"/>
            <a:r>
              <a:rPr lang="en-US" dirty="0" smtClean="0"/>
              <a:t>This </a:t>
            </a:r>
            <a:r>
              <a:rPr lang="en-US" dirty="0"/>
              <a:t>means you can use all of the normal ng commands such </a:t>
            </a:r>
            <a:r>
              <a:rPr lang="en-US" dirty="0" smtClean="0"/>
              <a:t>as:</a:t>
            </a:r>
          </a:p>
          <a:p>
            <a:pPr marL="233363" lvl="1" indent="0">
              <a:buNone/>
            </a:pPr>
            <a:endParaRPr lang="en-US" dirty="0" smtClean="0"/>
          </a:p>
          <a:p>
            <a:pPr marL="233363" lvl="1" indent="0">
              <a:buNone/>
            </a:pPr>
            <a:endParaRPr lang="en-US" dirty="0"/>
          </a:p>
          <a:p>
            <a:pPr lvl="1"/>
            <a:r>
              <a:rPr lang="en-US" dirty="0"/>
              <a:t>Also, in this chapter, we’re not going to give step-by-step instructions on how to create each file in the </a:t>
            </a:r>
            <a:r>
              <a:rPr lang="en-US" dirty="0" smtClean="0"/>
              <a:t>app</a:t>
            </a:r>
          </a:p>
          <a:p>
            <a:pPr lvl="1"/>
            <a:r>
              <a:rPr lang="en-US" dirty="0" smtClean="0"/>
              <a:t> </a:t>
            </a:r>
            <a:r>
              <a:rPr lang="en-US" dirty="0"/>
              <a:t>If you’d like to follow along at home, when we introduce a new component you can run:</a:t>
            </a:r>
          </a:p>
          <a:p>
            <a:pPr marL="233363" lvl="1" indent="0">
              <a:buNone/>
            </a:pPr>
            <a:endParaRPr lang="en-US" dirty="0" smtClean="0"/>
          </a:p>
          <a:p>
            <a:pPr marL="233363" lvl="1" indent="0">
              <a:buNone/>
            </a:pP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46</a:t>
            </a:fld>
            <a:endParaRPr lang="en-US" dirty="0"/>
          </a:p>
        </p:txBody>
      </p:sp>
      <p:pic>
        <p:nvPicPr>
          <p:cNvPr id="6" name="Picture 5"/>
          <p:cNvPicPr>
            <a:picLocks noChangeAspect="1"/>
          </p:cNvPicPr>
          <p:nvPr/>
        </p:nvPicPr>
        <p:blipFill>
          <a:blip r:embed="rId2"/>
          <a:stretch>
            <a:fillRect/>
          </a:stretch>
        </p:blipFill>
        <p:spPr>
          <a:xfrm>
            <a:off x="938620" y="4120515"/>
            <a:ext cx="3295650" cy="323850"/>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938620" y="5549537"/>
            <a:ext cx="5549266" cy="289213"/>
          </a:xfrm>
          <a:prstGeom prst="rect">
            <a:avLst/>
          </a:prstGeom>
          <a:ln>
            <a:solidFill>
              <a:schemeClr val="accent1"/>
            </a:solidFill>
          </a:ln>
        </p:spPr>
      </p:pic>
    </p:spTree>
    <p:extLst>
      <p:ext uri="{BB962C8B-B14F-4D97-AF65-F5344CB8AC3E}">
        <p14:creationId xmlns:p14="http://schemas.microsoft.com/office/powerpoint/2010/main" val="28953245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Use This </a:t>
            </a:r>
            <a:r>
              <a:rPr lang="en-US" dirty="0" smtClean="0"/>
              <a:t>Chapter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This </a:t>
            </a:r>
            <a:r>
              <a:rPr lang="en-US" dirty="0"/>
              <a:t>will generate the files you need, and you’re </a:t>
            </a:r>
            <a:r>
              <a:rPr lang="en-US" dirty="0">
                <a:solidFill>
                  <a:srgbClr val="FF0000"/>
                </a:solidFill>
              </a:rPr>
              <a:t>free</a:t>
            </a:r>
            <a:r>
              <a:rPr lang="en-US" dirty="0"/>
              <a:t> to </a:t>
            </a:r>
            <a:r>
              <a:rPr lang="en-US" dirty="0">
                <a:solidFill>
                  <a:srgbClr val="FF0000"/>
                </a:solidFill>
              </a:rPr>
              <a:t>type in your code </a:t>
            </a:r>
            <a:r>
              <a:rPr lang="en-US" dirty="0"/>
              <a:t>there or copy and </a:t>
            </a:r>
            <a:r>
              <a:rPr lang="en-US" dirty="0">
                <a:solidFill>
                  <a:srgbClr val="FF0000"/>
                </a:solidFill>
              </a:rPr>
              <a:t>paste code</a:t>
            </a:r>
            <a:r>
              <a:rPr lang="en-US" dirty="0"/>
              <a:t> from the book or from our example </a:t>
            </a:r>
            <a:r>
              <a:rPr lang="en-US" dirty="0" smtClean="0"/>
              <a:t>code.</a:t>
            </a:r>
          </a:p>
          <a:p>
            <a:pPr lvl="2"/>
            <a:r>
              <a:rPr lang="en-US" dirty="0" smtClean="0"/>
              <a:t>We’ve </a:t>
            </a:r>
            <a:r>
              <a:rPr lang="en-US" dirty="0"/>
              <a:t>provided the entire, completed application in the code download folder under </a:t>
            </a:r>
            <a:r>
              <a:rPr lang="en-US" dirty="0" smtClean="0"/>
              <a:t>how-angularworks/inventory-app.</a:t>
            </a:r>
          </a:p>
          <a:p>
            <a:pPr lvl="2"/>
            <a:r>
              <a:rPr lang="en-US" dirty="0" smtClean="0"/>
              <a:t>If </a:t>
            </a:r>
            <a:r>
              <a:rPr lang="en-US" dirty="0"/>
              <a:t>you ever feel lost or need more context, take some time to look at the completed example </a:t>
            </a:r>
            <a:r>
              <a:rPr lang="en-US" dirty="0" smtClean="0"/>
              <a:t>code.</a:t>
            </a:r>
          </a:p>
          <a:p>
            <a:pPr lvl="1"/>
            <a:r>
              <a:rPr lang="en-US" dirty="0" smtClean="0"/>
              <a:t>Let’s </a:t>
            </a:r>
            <a:r>
              <a:rPr lang="en-US" dirty="0"/>
              <a:t>get started building</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47</a:t>
            </a:fld>
            <a:endParaRPr lang="en-US" dirty="0"/>
          </a:p>
        </p:txBody>
      </p:sp>
    </p:spTree>
    <p:extLst>
      <p:ext uri="{BB962C8B-B14F-4D97-AF65-F5344CB8AC3E}">
        <p14:creationId xmlns:p14="http://schemas.microsoft.com/office/powerpoint/2010/main" val="32787425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Model</a:t>
            </a:r>
            <a:endParaRPr lang="en-US" dirty="0"/>
          </a:p>
        </p:txBody>
      </p:sp>
      <p:sp>
        <p:nvSpPr>
          <p:cNvPr id="3" name="Content Placeholder 2"/>
          <p:cNvSpPr>
            <a:spLocks noGrp="1"/>
          </p:cNvSpPr>
          <p:nvPr>
            <p:ph idx="1"/>
          </p:nvPr>
        </p:nvSpPr>
        <p:spPr/>
        <p:txBody>
          <a:bodyPr/>
          <a:lstStyle/>
          <a:p>
            <a:r>
              <a:rPr lang="en-US" dirty="0"/>
              <a:t>One of the key things to realize about Angular is that it </a:t>
            </a:r>
            <a:r>
              <a:rPr lang="en-US" dirty="0">
                <a:solidFill>
                  <a:srgbClr val="FF0000"/>
                </a:solidFill>
              </a:rPr>
              <a:t>doesn’t prescribe</a:t>
            </a:r>
            <a:r>
              <a:rPr lang="en-US" dirty="0"/>
              <a:t> a </a:t>
            </a:r>
            <a:r>
              <a:rPr lang="en-US" dirty="0">
                <a:solidFill>
                  <a:srgbClr val="0070C0"/>
                </a:solidFill>
              </a:rPr>
              <a:t>particular</a:t>
            </a:r>
            <a:r>
              <a:rPr lang="en-US" dirty="0"/>
              <a:t> </a:t>
            </a:r>
            <a:r>
              <a:rPr lang="en-US" dirty="0">
                <a:solidFill>
                  <a:srgbClr val="FF0000"/>
                </a:solidFill>
              </a:rPr>
              <a:t>model </a:t>
            </a:r>
            <a:r>
              <a:rPr lang="en-US" dirty="0" smtClean="0">
                <a:solidFill>
                  <a:srgbClr val="FF0000"/>
                </a:solidFill>
              </a:rPr>
              <a:t>library</a:t>
            </a:r>
            <a:r>
              <a:rPr lang="en-US" dirty="0" smtClean="0"/>
              <a:t>.</a:t>
            </a:r>
          </a:p>
          <a:p>
            <a:pPr lvl="1"/>
            <a:r>
              <a:rPr lang="en-US" dirty="0" smtClean="0"/>
              <a:t>Angular </a:t>
            </a:r>
            <a:r>
              <a:rPr lang="en-US" dirty="0"/>
              <a:t>is </a:t>
            </a:r>
            <a:r>
              <a:rPr lang="en-US" dirty="0">
                <a:solidFill>
                  <a:srgbClr val="0070C0"/>
                </a:solidFill>
              </a:rPr>
              <a:t>flexible</a:t>
            </a:r>
            <a:r>
              <a:rPr lang="en-US" dirty="0"/>
              <a:t> enough to </a:t>
            </a:r>
            <a:r>
              <a:rPr lang="en-US" dirty="0">
                <a:solidFill>
                  <a:srgbClr val="0070C0"/>
                </a:solidFill>
              </a:rPr>
              <a:t>support</a:t>
            </a:r>
            <a:r>
              <a:rPr lang="en-US" dirty="0"/>
              <a:t> many </a:t>
            </a:r>
            <a:r>
              <a:rPr lang="en-US" dirty="0">
                <a:solidFill>
                  <a:srgbClr val="0070C0"/>
                </a:solidFill>
              </a:rPr>
              <a:t>different </a:t>
            </a:r>
            <a:r>
              <a:rPr lang="en-US" dirty="0">
                <a:solidFill>
                  <a:srgbClr val="FF0000"/>
                </a:solidFill>
              </a:rPr>
              <a:t>kinds</a:t>
            </a:r>
            <a:r>
              <a:rPr lang="en-US" dirty="0">
                <a:solidFill>
                  <a:srgbClr val="0070C0"/>
                </a:solidFill>
              </a:rPr>
              <a:t> of </a:t>
            </a:r>
            <a:r>
              <a:rPr lang="en-US" dirty="0">
                <a:solidFill>
                  <a:srgbClr val="FF0000"/>
                </a:solidFill>
              </a:rPr>
              <a:t>models</a:t>
            </a:r>
            <a:r>
              <a:rPr lang="en-US" dirty="0"/>
              <a:t> (and </a:t>
            </a:r>
            <a:r>
              <a:rPr lang="en-US" dirty="0">
                <a:solidFill>
                  <a:srgbClr val="FF0000"/>
                </a:solidFill>
              </a:rPr>
              <a:t>data architectures</a:t>
            </a:r>
            <a:r>
              <a:rPr lang="en-US" dirty="0" smtClean="0"/>
              <a:t>).</a:t>
            </a:r>
          </a:p>
          <a:p>
            <a:pPr lvl="1"/>
            <a:r>
              <a:rPr lang="en-US" dirty="0" smtClean="0"/>
              <a:t>However</a:t>
            </a:r>
            <a:r>
              <a:rPr lang="en-US" dirty="0"/>
              <a:t>, this means the choice is left to you as the </a:t>
            </a:r>
            <a:r>
              <a:rPr lang="en-US" dirty="0">
                <a:solidFill>
                  <a:srgbClr val="FF0000"/>
                </a:solidFill>
              </a:rPr>
              <a:t>user</a:t>
            </a:r>
            <a:r>
              <a:rPr lang="en-US" dirty="0"/>
              <a:t> to determine </a:t>
            </a:r>
            <a:r>
              <a:rPr lang="en-US" dirty="0">
                <a:solidFill>
                  <a:srgbClr val="FF0000"/>
                </a:solidFill>
              </a:rPr>
              <a:t>how to</a:t>
            </a:r>
            <a:r>
              <a:rPr lang="en-US" dirty="0"/>
              <a:t> </a:t>
            </a:r>
            <a:r>
              <a:rPr lang="en-US" dirty="0">
                <a:solidFill>
                  <a:srgbClr val="0070C0"/>
                </a:solidFill>
              </a:rPr>
              <a:t>implement</a:t>
            </a:r>
            <a:r>
              <a:rPr lang="en-US" dirty="0"/>
              <a:t> these </a:t>
            </a:r>
            <a:r>
              <a:rPr lang="en-US" dirty="0" smtClean="0"/>
              <a:t>things.</a:t>
            </a:r>
          </a:p>
          <a:p>
            <a:pPr lvl="1"/>
            <a:r>
              <a:rPr lang="en-US" dirty="0" smtClean="0"/>
              <a:t>We’ll </a:t>
            </a:r>
            <a:r>
              <a:rPr lang="en-US" dirty="0"/>
              <a:t>have a lot to say about data architectures in future </a:t>
            </a:r>
            <a:r>
              <a:rPr lang="en-US" dirty="0" smtClean="0"/>
              <a:t>chapters.</a:t>
            </a:r>
          </a:p>
          <a:p>
            <a:pPr lvl="1"/>
            <a:r>
              <a:rPr lang="en-US" dirty="0" smtClean="0"/>
              <a:t>For </a:t>
            </a:r>
            <a:r>
              <a:rPr lang="en-US" dirty="0"/>
              <a:t>now, though, we’re going to have </a:t>
            </a:r>
            <a:r>
              <a:rPr lang="en-US" dirty="0">
                <a:solidFill>
                  <a:srgbClr val="0070C0"/>
                </a:solidFill>
              </a:rPr>
              <a:t>our </a:t>
            </a:r>
            <a:r>
              <a:rPr lang="en-US" dirty="0">
                <a:solidFill>
                  <a:srgbClr val="FF0000"/>
                </a:solidFill>
              </a:rPr>
              <a:t>models</a:t>
            </a:r>
            <a:r>
              <a:rPr lang="en-US" dirty="0"/>
              <a:t> be </a:t>
            </a:r>
            <a:r>
              <a:rPr lang="en-US" dirty="0">
                <a:solidFill>
                  <a:srgbClr val="0070C0"/>
                </a:solidFill>
              </a:rPr>
              <a:t>plain</a:t>
            </a:r>
            <a:r>
              <a:rPr lang="en-US" dirty="0"/>
              <a:t> </a:t>
            </a:r>
            <a:r>
              <a:rPr lang="en-US" dirty="0">
                <a:solidFill>
                  <a:srgbClr val="FF0000"/>
                </a:solidFill>
              </a:rPr>
              <a:t>JavaScript</a:t>
            </a:r>
            <a:r>
              <a:rPr lang="en-US" dirty="0">
                <a:solidFill>
                  <a:srgbClr val="0070C0"/>
                </a:solidFill>
              </a:rPr>
              <a:t> </a:t>
            </a:r>
            <a:r>
              <a:rPr lang="en-US" dirty="0" smtClean="0">
                <a:solidFill>
                  <a:srgbClr val="FF0000"/>
                </a:solidFill>
              </a:rPr>
              <a:t>objects</a:t>
            </a:r>
            <a:r>
              <a:rPr lang="en-US" dirty="0" smtClean="0"/>
              <a:t>: </a:t>
            </a:r>
            <a:r>
              <a:rPr lang="en-US" dirty="0" smtClean="0">
                <a:solidFill>
                  <a:srgbClr val="FF0000"/>
                </a:solidFill>
              </a:rPr>
              <a:t>Code 3-1</a:t>
            </a:r>
            <a:r>
              <a:rPr lang="en-US" dirty="0" smtClean="0"/>
              <a:t>.</a:t>
            </a:r>
          </a:p>
          <a:p>
            <a:pPr lvl="1"/>
            <a:r>
              <a:rPr lang="en-US" dirty="0"/>
              <a:t>If you’re new to ES6/TypeScript this syntax might be a bit </a:t>
            </a:r>
            <a:r>
              <a:rPr lang="en-US" dirty="0" smtClean="0"/>
              <a:t>unfamiliar.</a:t>
            </a:r>
          </a:p>
          <a:p>
            <a:pPr lvl="2"/>
            <a:r>
              <a:rPr lang="en-US" dirty="0" smtClean="0"/>
              <a:t>We’re </a:t>
            </a:r>
            <a:r>
              <a:rPr lang="en-US" dirty="0"/>
              <a:t>creating a new </a:t>
            </a:r>
            <a:r>
              <a:rPr lang="en-US" dirty="0">
                <a:solidFill>
                  <a:srgbClr val="FF0000"/>
                </a:solidFill>
              </a:rPr>
              <a:t>Product</a:t>
            </a:r>
            <a:r>
              <a:rPr lang="en-US" dirty="0"/>
              <a:t> </a:t>
            </a:r>
            <a:r>
              <a:rPr lang="en-US" dirty="0">
                <a:solidFill>
                  <a:srgbClr val="0070C0"/>
                </a:solidFill>
              </a:rPr>
              <a:t>class</a:t>
            </a:r>
            <a:r>
              <a:rPr lang="en-US" dirty="0"/>
              <a:t> and the </a:t>
            </a:r>
            <a:r>
              <a:rPr lang="en-US" dirty="0">
                <a:solidFill>
                  <a:srgbClr val="FF0000"/>
                </a:solidFill>
              </a:rPr>
              <a:t>constructor</a:t>
            </a:r>
            <a:r>
              <a:rPr lang="en-US" dirty="0"/>
              <a:t> takes </a:t>
            </a:r>
            <a:r>
              <a:rPr lang="en-US" dirty="0">
                <a:solidFill>
                  <a:srgbClr val="0070C0"/>
                </a:solidFill>
              </a:rPr>
              <a:t>5 </a:t>
            </a:r>
            <a:r>
              <a:rPr lang="en-US" dirty="0" smtClean="0">
                <a:solidFill>
                  <a:srgbClr val="0070C0"/>
                </a:solidFill>
              </a:rPr>
              <a:t>arguments</a:t>
            </a:r>
            <a:r>
              <a:rPr lang="en-US" dirty="0" smtClean="0"/>
              <a:t>.</a:t>
            </a:r>
          </a:p>
          <a:p>
            <a:pPr lvl="2"/>
            <a:r>
              <a:rPr lang="en-US" dirty="0" smtClean="0"/>
              <a:t>When </a:t>
            </a:r>
            <a:r>
              <a:rPr lang="en-US" dirty="0"/>
              <a:t>we write public sku: string, we’re saying two </a:t>
            </a:r>
            <a:r>
              <a:rPr lang="en-US" dirty="0" smtClean="0"/>
              <a:t>things:</a:t>
            </a:r>
          </a:p>
          <a:p>
            <a:pPr lvl="3"/>
            <a:r>
              <a:rPr lang="en-US" dirty="0" smtClean="0"/>
              <a:t>there </a:t>
            </a:r>
            <a:r>
              <a:rPr lang="en-US" dirty="0"/>
              <a:t>is a </a:t>
            </a:r>
            <a:r>
              <a:rPr lang="en-US" dirty="0">
                <a:solidFill>
                  <a:srgbClr val="0070C0"/>
                </a:solidFill>
              </a:rPr>
              <a:t>public</a:t>
            </a:r>
            <a:r>
              <a:rPr lang="en-US" dirty="0"/>
              <a:t> variable on instances of this class called </a:t>
            </a:r>
            <a:r>
              <a:rPr lang="en-US" dirty="0" smtClean="0"/>
              <a:t>sku</a:t>
            </a:r>
          </a:p>
          <a:p>
            <a:pPr lvl="3"/>
            <a:r>
              <a:rPr lang="en-US" dirty="0" smtClean="0"/>
              <a:t>sku </a:t>
            </a:r>
            <a:r>
              <a:rPr lang="en-US" dirty="0"/>
              <a:t>is of type </a:t>
            </a:r>
            <a:r>
              <a:rPr lang="en-US" dirty="0" smtClean="0"/>
              <a:t>string</a:t>
            </a:r>
            <a:endParaRPr lang="en-US" dirty="0"/>
          </a:p>
          <a:p>
            <a:pPr lvl="1"/>
            <a:r>
              <a:rPr lang="en-US" dirty="0"/>
              <a:t>This Product class </a:t>
            </a:r>
            <a:r>
              <a:rPr lang="en-US" dirty="0">
                <a:solidFill>
                  <a:srgbClr val="FF0000"/>
                </a:solidFill>
              </a:rPr>
              <a:t>doesn’t have</a:t>
            </a:r>
            <a:r>
              <a:rPr lang="en-US" dirty="0"/>
              <a:t> any </a:t>
            </a:r>
            <a:r>
              <a:rPr lang="en-US" dirty="0">
                <a:solidFill>
                  <a:srgbClr val="FF0000"/>
                </a:solidFill>
              </a:rPr>
              <a:t>dependencies</a:t>
            </a:r>
            <a:r>
              <a:rPr lang="en-US" dirty="0"/>
              <a:t> on </a:t>
            </a:r>
            <a:r>
              <a:rPr lang="en-US" dirty="0">
                <a:solidFill>
                  <a:srgbClr val="FF0000"/>
                </a:solidFill>
              </a:rPr>
              <a:t>Angular</a:t>
            </a:r>
            <a:r>
              <a:rPr lang="en-US" dirty="0"/>
              <a:t>, it’s just a </a:t>
            </a:r>
            <a:r>
              <a:rPr lang="en-US" dirty="0">
                <a:solidFill>
                  <a:srgbClr val="FF0000"/>
                </a:solidFill>
              </a:rPr>
              <a:t>model</a:t>
            </a:r>
            <a:r>
              <a:rPr lang="en-US" dirty="0"/>
              <a:t> that we’ll use in our app</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48</a:t>
            </a:fld>
            <a:endParaRPr lang="en-US" dirty="0"/>
          </a:p>
        </p:txBody>
      </p:sp>
    </p:spTree>
    <p:extLst>
      <p:ext uri="{BB962C8B-B14F-4D97-AF65-F5344CB8AC3E}">
        <p14:creationId xmlns:p14="http://schemas.microsoft.com/office/powerpoint/2010/main" val="1096653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Code 3-1</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49</a:t>
            </a:fld>
            <a:endParaRPr lang="en-US" dirty="0"/>
          </a:p>
        </p:txBody>
      </p:sp>
      <p:pic>
        <p:nvPicPr>
          <p:cNvPr id="8" name="Picture 7"/>
          <p:cNvPicPr>
            <a:picLocks noChangeAspect="1"/>
          </p:cNvPicPr>
          <p:nvPr/>
        </p:nvPicPr>
        <p:blipFill>
          <a:blip r:embed="rId2"/>
          <a:stretch>
            <a:fillRect/>
          </a:stretch>
        </p:blipFill>
        <p:spPr>
          <a:xfrm>
            <a:off x="152400" y="1271450"/>
            <a:ext cx="5445520" cy="3465331"/>
          </a:xfrm>
          <a:prstGeom prst="rect">
            <a:avLst/>
          </a:prstGeom>
          <a:ln>
            <a:solidFill>
              <a:schemeClr val="accent1"/>
            </a:solidFill>
          </a:ln>
        </p:spPr>
      </p:pic>
    </p:spTree>
    <p:extLst>
      <p:ext uri="{BB962C8B-B14F-4D97-AF65-F5344CB8AC3E}">
        <p14:creationId xmlns:p14="http://schemas.microsoft.com/office/powerpoint/2010/main" val="359634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Reddit </a:t>
            </a:r>
            <a:r>
              <a:rPr lang="en-US" dirty="0" smtClean="0"/>
              <a:t>Clone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a:t>First, a user will </a:t>
            </a:r>
            <a:r>
              <a:rPr lang="en-US" dirty="0">
                <a:solidFill>
                  <a:srgbClr val="FF0000"/>
                </a:solidFill>
              </a:rPr>
              <a:t>submit</a:t>
            </a:r>
            <a:r>
              <a:rPr lang="en-US" dirty="0"/>
              <a:t> a new link and </a:t>
            </a:r>
            <a:r>
              <a:rPr lang="en-US" dirty="0">
                <a:solidFill>
                  <a:srgbClr val="FF0000"/>
                </a:solidFill>
              </a:rPr>
              <a:t>after submitting </a:t>
            </a:r>
            <a:r>
              <a:rPr lang="en-US" dirty="0"/>
              <a:t>the users will be able to </a:t>
            </a:r>
            <a:r>
              <a:rPr lang="en-US" dirty="0">
                <a:solidFill>
                  <a:srgbClr val="FF0000"/>
                </a:solidFill>
              </a:rPr>
              <a:t>upvote</a:t>
            </a:r>
            <a:r>
              <a:rPr lang="en-US" dirty="0"/>
              <a:t> or </a:t>
            </a:r>
            <a:r>
              <a:rPr lang="en-US" dirty="0">
                <a:solidFill>
                  <a:srgbClr val="FF0000"/>
                </a:solidFill>
              </a:rPr>
              <a:t>downvote</a:t>
            </a:r>
            <a:r>
              <a:rPr lang="en-US" dirty="0"/>
              <a:t> each </a:t>
            </a:r>
            <a:r>
              <a:rPr lang="en-US" dirty="0" smtClean="0"/>
              <a:t>article.</a:t>
            </a:r>
          </a:p>
          <a:p>
            <a:pPr lvl="2"/>
            <a:r>
              <a:rPr lang="en-US" dirty="0" smtClean="0"/>
              <a:t>Each </a:t>
            </a:r>
            <a:r>
              <a:rPr lang="en-US" dirty="0">
                <a:solidFill>
                  <a:srgbClr val="FF0000"/>
                </a:solidFill>
              </a:rPr>
              <a:t>link</a:t>
            </a:r>
            <a:r>
              <a:rPr lang="en-US" dirty="0"/>
              <a:t> will have a </a:t>
            </a:r>
            <a:r>
              <a:rPr lang="en-US" dirty="0">
                <a:solidFill>
                  <a:srgbClr val="FF0000"/>
                </a:solidFill>
              </a:rPr>
              <a:t>score</a:t>
            </a:r>
            <a:r>
              <a:rPr lang="en-US" dirty="0"/>
              <a:t> and we can vote on which links we find useful.</a:t>
            </a:r>
          </a:p>
          <a:p>
            <a:pPr lvl="1"/>
            <a:r>
              <a:rPr lang="en-US" dirty="0"/>
              <a:t>In this project, and throughout the book, we’re going to use </a:t>
            </a:r>
            <a:r>
              <a:rPr lang="en-US" dirty="0" smtClean="0">
                <a:solidFill>
                  <a:srgbClr val="FF0000"/>
                </a:solidFill>
              </a:rPr>
              <a:t>TypeScript</a:t>
            </a:r>
            <a:r>
              <a:rPr lang="en-US" dirty="0" smtClean="0"/>
              <a:t>.</a:t>
            </a:r>
          </a:p>
          <a:p>
            <a:pPr lvl="1"/>
            <a:r>
              <a:rPr lang="en-US" dirty="0" smtClean="0"/>
              <a:t>TypeScript </a:t>
            </a:r>
            <a:r>
              <a:rPr lang="en-US" dirty="0"/>
              <a:t>is a </a:t>
            </a:r>
            <a:r>
              <a:rPr lang="en-US" dirty="0">
                <a:solidFill>
                  <a:srgbClr val="FF0000"/>
                </a:solidFill>
              </a:rPr>
              <a:t>superset</a:t>
            </a:r>
            <a:r>
              <a:rPr lang="en-US" dirty="0"/>
              <a:t> of </a:t>
            </a:r>
            <a:r>
              <a:rPr lang="en-US" dirty="0">
                <a:solidFill>
                  <a:srgbClr val="FF0000"/>
                </a:solidFill>
              </a:rPr>
              <a:t>JavaScript ES6</a:t>
            </a:r>
            <a:r>
              <a:rPr lang="en-US" dirty="0"/>
              <a:t> that adds </a:t>
            </a:r>
            <a:r>
              <a:rPr lang="en-US" dirty="0" smtClean="0"/>
              <a:t>types.</a:t>
            </a:r>
          </a:p>
          <a:p>
            <a:pPr lvl="1"/>
            <a:r>
              <a:rPr lang="en-US" dirty="0" smtClean="0"/>
              <a:t>We’re </a:t>
            </a:r>
            <a:r>
              <a:rPr lang="en-US" dirty="0"/>
              <a:t>not going to talk about TypeScript in depth in this chapter, but we’ll go over TypeScript more in depth in the next </a:t>
            </a:r>
            <a:r>
              <a:rPr lang="en-US" dirty="0" smtClean="0"/>
              <a:t>chapter.</a:t>
            </a:r>
          </a:p>
          <a:p>
            <a:pPr lvl="1"/>
            <a:r>
              <a:rPr lang="en-US" dirty="0" smtClean="0"/>
              <a:t>Don’t </a:t>
            </a:r>
            <a:r>
              <a:rPr lang="en-US" dirty="0"/>
              <a:t>worry if you’re having trouble with some of the new </a:t>
            </a:r>
            <a:r>
              <a:rPr lang="en-US" dirty="0" smtClean="0"/>
              <a:t>syntax.</a:t>
            </a:r>
          </a:p>
          <a:p>
            <a:pPr lvl="1"/>
            <a:r>
              <a:rPr lang="en-US" dirty="0" smtClean="0"/>
              <a:t>If </a:t>
            </a:r>
            <a:r>
              <a:rPr lang="en-US" dirty="0"/>
              <a:t>you’re familiar with ES5 (“normal” JavaScript) / ES6 (ES2015) you should be able to follow along and we’ll talk more about TypeScript in a bit</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a:t>
            </a:fld>
            <a:endParaRPr lang="en-US" dirty="0"/>
          </a:p>
        </p:txBody>
      </p:sp>
    </p:spTree>
    <p:extLst>
      <p:ext uri="{BB962C8B-B14F-4D97-AF65-F5344CB8AC3E}">
        <p14:creationId xmlns:p14="http://schemas.microsoft.com/office/powerpoint/2010/main" val="16283771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a:t>
            </a:r>
            <a:endParaRPr lang="en-US" dirty="0"/>
          </a:p>
        </p:txBody>
      </p:sp>
      <p:sp>
        <p:nvSpPr>
          <p:cNvPr id="3" name="Content Placeholder 2"/>
          <p:cNvSpPr>
            <a:spLocks noGrp="1"/>
          </p:cNvSpPr>
          <p:nvPr>
            <p:ph idx="1"/>
          </p:nvPr>
        </p:nvSpPr>
        <p:spPr/>
        <p:txBody>
          <a:bodyPr/>
          <a:lstStyle/>
          <a:p>
            <a:r>
              <a:rPr lang="en-US" dirty="0"/>
              <a:t>As we mentioned before, </a:t>
            </a:r>
            <a:r>
              <a:rPr lang="en-US" dirty="0">
                <a:solidFill>
                  <a:srgbClr val="FF0000"/>
                </a:solidFill>
              </a:rPr>
              <a:t>Components</a:t>
            </a:r>
            <a:r>
              <a:rPr lang="en-US" dirty="0"/>
              <a:t> are the </a:t>
            </a:r>
            <a:r>
              <a:rPr lang="en-US" dirty="0">
                <a:solidFill>
                  <a:srgbClr val="0070C0"/>
                </a:solidFill>
              </a:rPr>
              <a:t>fundamental</a:t>
            </a:r>
            <a:r>
              <a:rPr lang="en-US" dirty="0">
                <a:solidFill>
                  <a:srgbClr val="FF0000"/>
                </a:solidFill>
              </a:rPr>
              <a:t> building block </a:t>
            </a:r>
            <a:r>
              <a:rPr lang="en-US" dirty="0">
                <a:solidFill>
                  <a:srgbClr val="0070C0"/>
                </a:solidFill>
              </a:rPr>
              <a:t>of </a:t>
            </a:r>
            <a:r>
              <a:rPr lang="en-US" dirty="0">
                <a:solidFill>
                  <a:srgbClr val="FF0000"/>
                </a:solidFill>
              </a:rPr>
              <a:t>Angular </a:t>
            </a:r>
            <a:r>
              <a:rPr lang="en-US" dirty="0" smtClean="0">
                <a:solidFill>
                  <a:srgbClr val="FF0000"/>
                </a:solidFill>
              </a:rPr>
              <a:t>applications</a:t>
            </a:r>
            <a:r>
              <a:rPr lang="en-US" dirty="0" smtClean="0"/>
              <a:t>.</a:t>
            </a:r>
          </a:p>
          <a:p>
            <a:pPr lvl="1"/>
            <a:r>
              <a:rPr lang="en-US" dirty="0" smtClean="0"/>
              <a:t>The </a:t>
            </a:r>
            <a:r>
              <a:rPr lang="en-US" dirty="0"/>
              <a:t>“</a:t>
            </a:r>
            <a:r>
              <a:rPr lang="en-US" dirty="0">
                <a:solidFill>
                  <a:srgbClr val="FF0000"/>
                </a:solidFill>
              </a:rPr>
              <a:t>application</a:t>
            </a:r>
            <a:r>
              <a:rPr lang="en-US" dirty="0"/>
              <a:t>” </a:t>
            </a:r>
            <a:r>
              <a:rPr lang="en-US" dirty="0">
                <a:solidFill>
                  <a:srgbClr val="0070C0"/>
                </a:solidFill>
              </a:rPr>
              <a:t>itself</a:t>
            </a:r>
            <a:r>
              <a:rPr lang="en-US" dirty="0"/>
              <a:t> is just the </a:t>
            </a:r>
            <a:r>
              <a:rPr lang="en-US" dirty="0">
                <a:solidFill>
                  <a:srgbClr val="FF0000"/>
                </a:solidFill>
              </a:rPr>
              <a:t>top-level </a:t>
            </a:r>
            <a:r>
              <a:rPr lang="en-US" dirty="0" smtClean="0">
                <a:solidFill>
                  <a:srgbClr val="0070C0"/>
                </a:solidFill>
              </a:rPr>
              <a:t>Component</a:t>
            </a:r>
            <a:r>
              <a:rPr lang="en-US" dirty="0" smtClean="0"/>
              <a:t>.</a:t>
            </a:r>
          </a:p>
          <a:p>
            <a:pPr lvl="1"/>
            <a:r>
              <a:rPr lang="en-US" dirty="0" smtClean="0"/>
              <a:t>Then </a:t>
            </a:r>
            <a:r>
              <a:rPr lang="en-US" dirty="0"/>
              <a:t>we break our application into </a:t>
            </a:r>
            <a:r>
              <a:rPr lang="en-US" dirty="0">
                <a:solidFill>
                  <a:srgbClr val="0070C0"/>
                </a:solidFill>
              </a:rPr>
              <a:t>smaller</a:t>
            </a:r>
            <a:r>
              <a:rPr lang="en-US" dirty="0"/>
              <a:t> </a:t>
            </a:r>
            <a:r>
              <a:rPr lang="en-US" dirty="0">
                <a:solidFill>
                  <a:srgbClr val="FF0000"/>
                </a:solidFill>
              </a:rPr>
              <a:t>child</a:t>
            </a:r>
            <a:r>
              <a:rPr lang="en-US" dirty="0"/>
              <a:t> </a:t>
            </a:r>
            <a:r>
              <a:rPr lang="en-US" dirty="0" smtClean="0">
                <a:solidFill>
                  <a:srgbClr val="0070C0"/>
                </a:solidFill>
              </a:rPr>
              <a:t>Components</a:t>
            </a:r>
            <a:r>
              <a:rPr lang="en-US" dirty="0" smtClean="0"/>
              <a:t>.</a:t>
            </a:r>
          </a:p>
          <a:p>
            <a:pPr lvl="1"/>
            <a:r>
              <a:rPr lang="en-US" dirty="0" smtClean="0"/>
              <a:t>We’ll </a:t>
            </a:r>
            <a:r>
              <a:rPr lang="en-US" dirty="0"/>
              <a:t>be using Components a lot, so it’s worth looking at them more </a:t>
            </a:r>
            <a:r>
              <a:rPr lang="en-US" dirty="0" smtClean="0"/>
              <a:t>closely.</a:t>
            </a:r>
          </a:p>
          <a:p>
            <a:pPr lvl="1"/>
            <a:r>
              <a:rPr lang="en-US" dirty="0" smtClean="0"/>
              <a:t>Each </a:t>
            </a:r>
            <a:r>
              <a:rPr lang="en-US" dirty="0">
                <a:solidFill>
                  <a:srgbClr val="FF0000"/>
                </a:solidFill>
              </a:rPr>
              <a:t>component</a:t>
            </a:r>
            <a:r>
              <a:rPr lang="en-US" dirty="0"/>
              <a:t> is composed of </a:t>
            </a:r>
            <a:r>
              <a:rPr lang="en-US" dirty="0">
                <a:solidFill>
                  <a:srgbClr val="FF0000"/>
                </a:solidFill>
              </a:rPr>
              <a:t>three </a:t>
            </a:r>
            <a:r>
              <a:rPr lang="en-US" dirty="0" smtClean="0">
                <a:solidFill>
                  <a:srgbClr val="FF0000"/>
                </a:solidFill>
              </a:rPr>
              <a:t>parts</a:t>
            </a:r>
            <a:r>
              <a:rPr lang="en-US" dirty="0" smtClean="0"/>
              <a:t>:</a:t>
            </a:r>
          </a:p>
          <a:p>
            <a:pPr lvl="2"/>
            <a:r>
              <a:rPr lang="en-US" dirty="0" smtClean="0"/>
              <a:t>Component Decorator</a:t>
            </a:r>
          </a:p>
          <a:p>
            <a:pPr lvl="2"/>
            <a:r>
              <a:rPr lang="en-US" dirty="0" smtClean="0"/>
              <a:t>A View</a:t>
            </a:r>
          </a:p>
          <a:p>
            <a:pPr lvl="2"/>
            <a:r>
              <a:rPr lang="en-US" dirty="0" smtClean="0"/>
              <a:t>A Controller</a:t>
            </a:r>
          </a:p>
          <a:p>
            <a:pPr lvl="1"/>
            <a:r>
              <a:rPr lang="en-US" dirty="0" smtClean="0"/>
              <a:t>To </a:t>
            </a:r>
            <a:r>
              <a:rPr lang="en-US" dirty="0"/>
              <a:t>illustrate the </a:t>
            </a:r>
            <a:r>
              <a:rPr lang="en-US" dirty="0">
                <a:solidFill>
                  <a:srgbClr val="FF0000"/>
                </a:solidFill>
              </a:rPr>
              <a:t>key concepts</a:t>
            </a:r>
            <a:r>
              <a:rPr lang="en-US" dirty="0"/>
              <a:t> we need to understand about components, we’ll start with the top level </a:t>
            </a:r>
            <a:r>
              <a:rPr lang="en-US" dirty="0">
                <a:solidFill>
                  <a:srgbClr val="FF0000"/>
                </a:solidFill>
              </a:rPr>
              <a:t>Inventory App</a:t>
            </a:r>
            <a:r>
              <a:rPr lang="en-US" dirty="0"/>
              <a:t> and then focus on the </a:t>
            </a:r>
            <a:r>
              <a:rPr lang="en-US" dirty="0">
                <a:solidFill>
                  <a:srgbClr val="FF0000"/>
                </a:solidFill>
              </a:rPr>
              <a:t>Products List</a:t>
            </a:r>
            <a:r>
              <a:rPr lang="en-US" dirty="0"/>
              <a:t> and </a:t>
            </a:r>
            <a:r>
              <a:rPr lang="en-US" dirty="0">
                <a:solidFill>
                  <a:srgbClr val="FF0000"/>
                </a:solidFill>
              </a:rPr>
              <a:t>child </a:t>
            </a:r>
            <a:r>
              <a:rPr lang="en-US" dirty="0" smtClean="0">
                <a:solidFill>
                  <a:srgbClr val="FF0000"/>
                </a:solidFill>
              </a:rPr>
              <a:t>components</a:t>
            </a:r>
            <a:r>
              <a:rPr lang="en-US" dirty="0"/>
              <a:t>.</a:t>
            </a:r>
            <a:endParaRPr lang="en-US" dirty="0" smtClean="0"/>
          </a:p>
          <a:p>
            <a:pPr lvl="1"/>
            <a:r>
              <a:rPr lang="en-US" dirty="0"/>
              <a:t>Here’s what a basic, top-level AppComponent looks like</a:t>
            </a:r>
            <a:r>
              <a:rPr lang="en-US" dirty="0" smtClean="0"/>
              <a:t>: </a:t>
            </a:r>
            <a:r>
              <a:rPr lang="en-US" dirty="0" smtClean="0">
                <a:solidFill>
                  <a:srgbClr val="FF0000"/>
                </a:solidFill>
              </a:rPr>
              <a:t>Code 3-2</a:t>
            </a:r>
            <a:r>
              <a:rPr lang="en-US" dirty="0" smtClean="0"/>
              <a:t>.</a:t>
            </a:r>
          </a:p>
          <a:p>
            <a:pPr lvl="1"/>
            <a:r>
              <a:rPr lang="en-US" dirty="0"/>
              <a:t>The </a:t>
            </a:r>
            <a:r>
              <a:rPr lang="en-US" dirty="0">
                <a:solidFill>
                  <a:srgbClr val="FF0000"/>
                </a:solidFill>
              </a:rPr>
              <a:t>@Component</a:t>
            </a:r>
            <a:r>
              <a:rPr lang="en-US" dirty="0"/>
              <a:t> is called a </a:t>
            </a:r>
            <a:r>
              <a:rPr lang="en-US" dirty="0" smtClean="0">
                <a:solidFill>
                  <a:srgbClr val="FF0000"/>
                </a:solidFill>
              </a:rPr>
              <a:t>decorator</a:t>
            </a:r>
            <a:r>
              <a:rPr lang="en-US" dirty="0" smtClean="0"/>
              <a:t>.</a:t>
            </a:r>
          </a:p>
          <a:p>
            <a:pPr lvl="2"/>
            <a:r>
              <a:rPr lang="en-US" dirty="0" smtClean="0"/>
              <a:t>It </a:t>
            </a:r>
            <a:r>
              <a:rPr lang="en-US" dirty="0"/>
              <a:t>adds </a:t>
            </a:r>
            <a:r>
              <a:rPr lang="en-US" dirty="0">
                <a:solidFill>
                  <a:srgbClr val="FF0000"/>
                </a:solidFill>
              </a:rPr>
              <a:t>metadata</a:t>
            </a:r>
            <a:r>
              <a:rPr lang="en-US" dirty="0"/>
              <a:t> to the </a:t>
            </a:r>
            <a:r>
              <a:rPr lang="en-US" dirty="0">
                <a:solidFill>
                  <a:srgbClr val="0070C0"/>
                </a:solidFill>
              </a:rPr>
              <a:t>class</a:t>
            </a:r>
            <a:r>
              <a:rPr lang="en-US" dirty="0"/>
              <a:t> that follows it (AppComponent</a:t>
            </a:r>
            <a:r>
              <a:rPr lang="en-US" dirty="0" smtClean="0"/>
              <a:t>).</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50</a:t>
            </a:fld>
            <a:endParaRPr lang="en-US" dirty="0"/>
          </a:p>
        </p:txBody>
      </p:sp>
    </p:spTree>
    <p:extLst>
      <p:ext uri="{BB962C8B-B14F-4D97-AF65-F5344CB8AC3E}">
        <p14:creationId xmlns:p14="http://schemas.microsoft.com/office/powerpoint/2010/main" val="22767810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2"/>
            <a:r>
              <a:rPr lang="en-US" dirty="0" smtClean="0"/>
              <a:t>The </a:t>
            </a:r>
            <a:r>
              <a:rPr lang="en-US" dirty="0">
                <a:solidFill>
                  <a:srgbClr val="FF0000"/>
                </a:solidFill>
              </a:rPr>
              <a:t>@Component</a:t>
            </a:r>
            <a:r>
              <a:rPr lang="en-US" dirty="0"/>
              <a:t> </a:t>
            </a:r>
            <a:r>
              <a:rPr lang="en-US" dirty="0">
                <a:solidFill>
                  <a:srgbClr val="0070C0"/>
                </a:solidFill>
              </a:rPr>
              <a:t>decorator</a:t>
            </a:r>
            <a:r>
              <a:rPr lang="en-US" dirty="0"/>
              <a:t> specifies</a:t>
            </a:r>
            <a:r>
              <a:rPr lang="en-US" dirty="0" smtClean="0"/>
              <a:t>:</a:t>
            </a:r>
          </a:p>
          <a:p>
            <a:pPr lvl="3"/>
            <a:r>
              <a:rPr lang="en-US" dirty="0"/>
              <a:t>a </a:t>
            </a:r>
            <a:r>
              <a:rPr lang="en-US" dirty="0">
                <a:solidFill>
                  <a:srgbClr val="FF0000"/>
                </a:solidFill>
              </a:rPr>
              <a:t>selector</a:t>
            </a:r>
            <a:r>
              <a:rPr lang="en-US" dirty="0"/>
              <a:t>, which tells Angular what element to </a:t>
            </a:r>
            <a:r>
              <a:rPr lang="en-US" dirty="0" smtClean="0"/>
              <a:t>match</a:t>
            </a:r>
          </a:p>
          <a:p>
            <a:pPr lvl="3"/>
            <a:r>
              <a:rPr lang="en-US" dirty="0" smtClean="0"/>
              <a:t>a </a:t>
            </a:r>
            <a:r>
              <a:rPr lang="en-US" dirty="0">
                <a:solidFill>
                  <a:srgbClr val="FF0000"/>
                </a:solidFill>
              </a:rPr>
              <a:t>template</a:t>
            </a:r>
            <a:r>
              <a:rPr lang="en-US" dirty="0"/>
              <a:t>, which defines the </a:t>
            </a:r>
            <a:r>
              <a:rPr lang="en-US" dirty="0" smtClean="0"/>
              <a:t>view</a:t>
            </a:r>
          </a:p>
          <a:p>
            <a:pPr lvl="1"/>
            <a:r>
              <a:rPr lang="en-US" dirty="0" smtClean="0"/>
              <a:t>The </a:t>
            </a:r>
            <a:r>
              <a:rPr lang="en-US" dirty="0">
                <a:solidFill>
                  <a:srgbClr val="0070C0"/>
                </a:solidFill>
              </a:rPr>
              <a:t>Component </a:t>
            </a:r>
            <a:r>
              <a:rPr lang="en-US" dirty="0">
                <a:solidFill>
                  <a:srgbClr val="FF0000"/>
                </a:solidFill>
              </a:rPr>
              <a:t>controller</a:t>
            </a:r>
            <a:r>
              <a:rPr lang="en-US" dirty="0"/>
              <a:t> is defined by a </a:t>
            </a:r>
            <a:r>
              <a:rPr lang="en-US" dirty="0">
                <a:solidFill>
                  <a:srgbClr val="0070C0"/>
                </a:solidFill>
              </a:rPr>
              <a:t>class</a:t>
            </a:r>
            <a:r>
              <a:rPr lang="en-US" dirty="0"/>
              <a:t>, the </a:t>
            </a:r>
            <a:r>
              <a:rPr lang="en-US" dirty="0">
                <a:solidFill>
                  <a:srgbClr val="FF0000"/>
                </a:solidFill>
              </a:rPr>
              <a:t>AppComponent</a:t>
            </a:r>
            <a:r>
              <a:rPr lang="en-US" dirty="0"/>
              <a:t> </a:t>
            </a:r>
            <a:r>
              <a:rPr lang="en-US" dirty="0">
                <a:solidFill>
                  <a:srgbClr val="0070C0"/>
                </a:solidFill>
              </a:rPr>
              <a:t>class</a:t>
            </a:r>
            <a:r>
              <a:rPr lang="en-US" dirty="0"/>
              <a:t>, in this </a:t>
            </a:r>
            <a:r>
              <a:rPr lang="en-US" dirty="0" smtClean="0"/>
              <a:t>case.</a:t>
            </a:r>
          </a:p>
          <a:p>
            <a:pPr lvl="1"/>
            <a:r>
              <a:rPr lang="en-US" dirty="0" smtClean="0"/>
              <a:t>Let’s </a:t>
            </a:r>
            <a:r>
              <a:rPr lang="en-US" dirty="0"/>
              <a:t>take a look into each part now in more detail</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51</a:t>
            </a:fld>
            <a:endParaRPr lang="en-US" dirty="0"/>
          </a:p>
        </p:txBody>
      </p:sp>
    </p:spTree>
    <p:extLst>
      <p:ext uri="{BB962C8B-B14F-4D97-AF65-F5344CB8AC3E}">
        <p14:creationId xmlns:p14="http://schemas.microsoft.com/office/powerpoint/2010/main" val="11225255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Code 3-2</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52</a:t>
            </a:fld>
            <a:endParaRPr lang="en-US" dirty="0"/>
          </a:p>
        </p:txBody>
      </p:sp>
      <p:pic>
        <p:nvPicPr>
          <p:cNvPr id="2" name="Picture 1"/>
          <p:cNvPicPr>
            <a:picLocks noChangeAspect="1"/>
          </p:cNvPicPr>
          <p:nvPr/>
        </p:nvPicPr>
        <p:blipFill>
          <a:blip r:embed="rId2"/>
          <a:stretch>
            <a:fillRect/>
          </a:stretch>
        </p:blipFill>
        <p:spPr>
          <a:xfrm>
            <a:off x="152400" y="1257299"/>
            <a:ext cx="3770783" cy="2847975"/>
          </a:xfrm>
          <a:prstGeom prst="rect">
            <a:avLst/>
          </a:prstGeom>
          <a:ln>
            <a:solidFill>
              <a:schemeClr val="accent1"/>
            </a:solidFill>
          </a:ln>
        </p:spPr>
      </p:pic>
    </p:spTree>
    <p:extLst>
      <p:ext uri="{BB962C8B-B14F-4D97-AF65-F5344CB8AC3E}">
        <p14:creationId xmlns:p14="http://schemas.microsoft.com/office/powerpoint/2010/main" val="37675275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When building new Angular applications, we often follow this </a:t>
            </a:r>
            <a:r>
              <a:rPr lang="en-US" dirty="0" smtClean="0"/>
              <a:t>process:</a:t>
            </a:r>
          </a:p>
          <a:p>
            <a:pPr lvl="2"/>
            <a:r>
              <a:rPr lang="en-US" dirty="0" smtClean="0"/>
              <a:t>we </a:t>
            </a:r>
            <a:r>
              <a:rPr lang="en-US" dirty="0">
                <a:solidFill>
                  <a:srgbClr val="FF0000"/>
                </a:solidFill>
              </a:rPr>
              <a:t>mockup</a:t>
            </a:r>
            <a:r>
              <a:rPr lang="en-US" dirty="0"/>
              <a:t> the design in </a:t>
            </a:r>
            <a:r>
              <a:rPr lang="en-US" dirty="0">
                <a:solidFill>
                  <a:srgbClr val="FF0000"/>
                </a:solidFill>
              </a:rPr>
              <a:t>wireframes</a:t>
            </a:r>
            <a:r>
              <a:rPr lang="en-US" dirty="0"/>
              <a:t> (or on paper) and then we break down the parts into Components</a:t>
            </a:r>
            <a:r>
              <a:rPr lang="en-US" dirty="0" smtClean="0"/>
              <a:t>.</a:t>
            </a:r>
          </a:p>
          <a:p>
            <a:pPr lvl="1"/>
            <a:r>
              <a:rPr lang="en-US" dirty="0"/>
              <a:t>If you’ve been using </a:t>
            </a:r>
            <a:r>
              <a:rPr lang="en-US" dirty="0">
                <a:solidFill>
                  <a:srgbClr val="FF0000"/>
                </a:solidFill>
              </a:rPr>
              <a:t>Angular 1</a:t>
            </a:r>
            <a:r>
              <a:rPr lang="en-US" dirty="0"/>
              <a:t> the syntax might look pretty </a:t>
            </a:r>
            <a:r>
              <a:rPr lang="en-US" dirty="0">
                <a:solidFill>
                  <a:srgbClr val="FF0000"/>
                </a:solidFill>
              </a:rPr>
              <a:t>foreign</a:t>
            </a:r>
            <a:r>
              <a:rPr lang="en-US" dirty="0"/>
              <a:t>! But the ideas are pretty similar, so let’s take them step by step</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53</a:t>
            </a:fld>
            <a:endParaRPr lang="en-US" dirty="0"/>
          </a:p>
        </p:txBody>
      </p:sp>
    </p:spTree>
    <p:extLst>
      <p:ext uri="{BB962C8B-B14F-4D97-AF65-F5344CB8AC3E}">
        <p14:creationId xmlns:p14="http://schemas.microsoft.com/office/powerpoint/2010/main" val="33679046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 </a:t>
            </a:r>
            <a:r>
              <a:rPr lang="en-US" dirty="0" smtClean="0"/>
              <a:t>Decorator</a:t>
            </a:r>
            <a:endParaRPr lang="en-US" dirty="0"/>
          </a:p>
        </p:txBody>
      </p:sp>
      <p:sp>
        <p:nvSpPr>
          <p:cNvPr id="3" name="Content Placeholder 2"/>
          <p:cNvSpPr>
            <a:spLocks noGrp="1"/>
          </p:cNvSpPr>
          <p:nvPr>
            <p:ph idx="1"/>
          </p:nvPr>
        </p:nvSpPr>
        <p:spPr/>
        <p:txBody>
          <a:bodyPr/>
          <a:lstStyle/>
          <a:p>
            <a:r>
              <a:rPr lang="en-US" dirty="0"/>
              <a:t>The </a:t>
            </a:r>
            <a:r>
              <a:rPr lang="en-US" dirty="0">
                <a:solidFill>
                  <a:srgbClr val="FF0000"/>
                </a:solidFill>
              </a:rPr>
              <a:t>@Component</a:t>
            </a:r>
            <a:r>
              <a:rPr lang="en-US" dirty="0"/>
              <a:t> </a:t>
            </a:r>
            <a:r>
              <a:rPr lang="en-US" dirty="0">
                <a:solidFill>
                  <a:srgbClr val="0070C0"/>
                </a:solidFill>
              </a:rPr>
              <a:t>decorator</a:t>
            </a:r>
            <a:r>
              <a:rPr lang="en-US" dirty="0"/>
              <a:t> is where you </a:t>
            </a:r>
            <a:r>
              <a:rPr lang="en-US" dirty="0">
                <a:solidFill>
                  <a:srgbClr val="FF0000"/>
                </a:solidFill>
              </a:rPr>
              <a:t>configure</a:t>
            </a:r>
            <a:r>
              <a:rPr lang="en-US" dirty="0"/>
              <a:t> your </a:t>
            </a:r>
            <a:r>
              <a:rPr lang="en-US" dirty="0" smtClean="0">
                <a:solidFill>
                  <a:srgbClr val="0070C0"/>
                </a:solidFill>
              </a:rPr>
              <a:t>component</a:t>
            </a:r>
            <a:r>
              <a:rPr lang="en-US" dirty="0" smtClean="0"/>
              <a:t>.</a:t>
            </a:r>
          </a:p>
          <a:p>
            <a:pPr lvl="1"/>
            <a:r>
              <a:rPr lang="en-US" dirty="0" smtClean="0"/>
              <a:t>One </a:t>
            </a:r>
            <a:r>
              <a:rPr lang="en-US" dirty="0"/>
              <a:t>of the primary roles of the </a:t>
            </a:r>
            <a:r>
              <a:rPr lang="en-US" dirty="0">
                <a:solidFill>
                  <a:srgbClr val="FF0000"/>
                </a:solidFill>
              </a:rPr>
              <a:t>@Component</a:t>
            </a:r>
            <a:r>
              <a:rPr lang="en-US" dirty="0"/>
              <a:t> </a:t>
            </a:r>
            <a:r>
              <a:rPr lang="en-US" dirty="0">
                <a:solidFill>
                  <a:srgbClr val="0070C0"/>
                </a:solidFill>
              </a:rPr>
              <a:t>decorator</a:t>
            </a:r>
            <a:r>
              <a:rPr lang="en-US" dirty="0"/>
              <a:t> is to </a:t>
            </a:r>
            <a:r>
              <a:rPr lang="en-US" dirty="0">
                <a:solidFill>
                  <a:srgbClr val="FF0000"/>
                </a:solidFill>
              </a:rPr>
              <a:t>configure</a:t>
            </a:r>
            <a:r>
              <a:rPr lang="en-US" dirty="0"/>
              <a:t> </a:t>
            </a:r>
            <a:r>
              <a:rPr lang="en-US" dirty="0">
                <a:solidFill>
                  <a:srgbClr val="0070C0"/>
                </a:solidFill>
              </a:rPr>
              <a:t>how</a:t>
            </a:r>
            <a:r>
              <a:rPr lang="en-US" dirty="0"/>
              <a:t> the </a:t>
            </a:r>
            <a:r>
              <a:rPr lang="en-US" dirty="0">
                <a:solidFill>
                  <a:srgbClr val="FF0000"/>
                </a:solidFill>
              </a:rPr>
              <a:t>outside world</a:t>
            </a:r>
            <a:r>
              <a:rPr lang="en-US" dirty="0"/>
              <a:t> will </a:t>
            </a:r>
            <a:r>
              <a:rPr lang="en-US" dirty="0">
                <a:solidFill>
                  <a:srgbClr val="FF0000"/>
                </a:solidFill>
              </a:rPr>
              <a:t>interact</a:t>
            </a:r>
            <a:r>
              <a:rPr lang="en-US" dirty="0"/>
              <a:t> with your </a:t>
            </a:r>
            <a:r>
              <a:rPr lang="en-US" dirty="0" smtClean="0">
                <a:solidFill>
                  <a:srgbClr val="FF0000"/>
                </a:solidFill>
              </a:rPr>
              <a:t>component</a:t>
            </a:r>
            <a:r>
              <a:rPr lang="en-US" dirty="0" smtClean="0"/>
              <a:t>.</a:t>
            </a:r>
          </a:p>
          <a:p>
            <a:pPr lvl="1"/>
            <a:r>
              <a:rPr lang="en-US" dirty="0" smtClean="0"/>
              <a:t>There </a:t>
            </a:r>
            <a:r>
              <a:rPr lang="en-US" dirty="0"/>
              <a:t>are lots of options available to </a:t>
            </a:r>
            <a:r>
              <a:rPr lang="en-US" dirty="0">
                <a:solidFill>
                  <a:srgbClr val="FF0000"/>
                </a:solidFill>
              </a:rPr>
              <a:t>configure</a:t>
            </a:r>
            <a:r>
              <a:rPr lang="en-US" dirty="0"/>
              <a:t> a </a:t>
            </a:r>
            <a:r>
              <a:rPr lang="en-US" dirty="0">
                <a:solidFill>
                  <a:srgbClr val="0070C0"/>
                </a:solidFill>
              </a:rPr>
              <a:t>component</a:t>
            </a:r>
            <a:r>
              <a:rPr lang="en-US" dirty="0"/>
              <a:t> (many of which we cover in the </a:t>
            </a:r>
            <a:r>
              <a:rPr lang="en-US" dirty="0">
                <a:solidFill>
                  <a:srgbClr val="FF0000"/>
                </a:solidFill>
              </a:rPr>
              <a:t>Advanced Components</a:t>
            </a:r>
            <a:r>
              <a:rPr lang="en-US" dirty="0"/>
              <a:t> Chapter</a:t>
            </a:r>
            <a:r>
              <a:rPr lang="en-US" dirty="0" smtClean="0"/>
              <a:t>).</a:t>
            </a:r>
          </a:p>
          <a:p>
            <a:pPr lvl="1"/>
            <a:r>
              <a:rPr lang="en-US" dirty="0" smtClean="0"/>
              <a:t>In </a:t>
            </a:r>
            <a:r>
              <a:rPr lang="en-US" dirty="0"/>
              <a:t>this chapter we’re just going to touch on the </a:t>
            </a:r>
            <a:r>
              <a:rPr lang="en-US" dirty="0">
                <a:solidFill>
                  <a:srgbClr val="FF0000"/>
                </a:solidFill>
              </a:rPr>
              <a:t>basics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54</a:t>
            </a:fld>
            <a:endParaRPr lang="en-US" dirty="0"/>
          </a:p>
        </p:txBody>
      </p:sp>
    </p:spTree>
    <p:extLst>
      <p:ext uri="{BB962C8B-B14F-4D97-AF65-F5344CB8AC3E}">
        <p14:creationId xmlns:p14="http://schemas.microsoft.com/office/powerpoint/2010/main" val="14624122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selector</a:t>
            </a:r>
          </a:p>
        </p:txBody>
      </p:sp>
      <p:sp>
        <p:nvSpPr>
          <p:cNvPr id="3" name="Content Placeholder 2"/>
          <p:cNvSpPr>
            <a:spLocks noGrp="1"/>
          </p:cNvSpPr>
          <p:nvPr>
            <p:ph idx="1"/>
          </p:nvPr>
        </p:nvSpPr>
        <p:spPr/>
        <p:txBody>
          <a:bodyPr/>
          <a:lstStyle/>
          <a:p>
            <a:r>
              <a:rPr lang="en-US" dirty="0" smtClean="0"/>
              <a:t>With </a:t>
            </a:r>
            <a:r>
              <a:rPr lang="en-US" dirty="0"/>
              <a:t>the </a:t>
            </a:r>
            <a:r>
              <a:rPr lang="en-US" dirty="0">
                <a:solidFill>
                  <a:srgbClr val="FF0000"/>
                </a:solidFill>
              </a:rPr>
              <a:t>selector </a:t>
            </a:r>
            <a:r>
              <a:rPr lang="en-US" dirty="0">
                <a:solidFill>
                  <a:srgbClr val="0070C0"/>
                </a:solidFill>
              </a:rPr>
              <a:t>key</a:t>
            </a:r>
            <a:r>
              <a:rPr lang="en-US" dirty="0"/>
              <a:t>, you indicate how your </a:t>
            </a:r>
            <a:r>
              <a:rPr lang="en-US" dirty="0">
                <a:solidFill>
                  <a:srgbClr val="FF0000"/>
                </a:solidFill>
              </a:rPr>
              <a:t>component</a:t>
            </a:r>
            <a:r>
              <a:rPr lang="en-US" dirty="0"/>
              <a:t> will be </a:t>
            </a:r>
            <a:r>
              <a:rPr lang="en-US" dirty="0">
                <a:solidFill>
                  <a:srgbClr val="0070C0"/>
                </a:solidFill>
              </a:rPr>
              <a:t>recognized</a:t>
            </a:r>
            <a:r>
              <a:rPr lang="en-US" dirty="0"/>
              <a:t> when </a:t>
            </a:r>
            <a:r>
              <a:rPr lang="en-US" dirty="0">
                <a:solidFill>
                  <a:srgbClr val="0070C0"/>
                </a:solidFill>
              </a:rPr>
              <a:t>used</a:t>
            </a:r>
            <a:r>
              <a:rPr lang="en-US" dirty="0"/>
              <a:t> in a </a:t>
            </a:r>
            <a:r>
              <a:rPr lang="en-US" dirty="0" smtClean="0">
                <a:solidFill>
                  <a:srgbClr val="FF0000"/>
                </a:solidFill>
              </a:rPr>
              <a:t>template</a:t>
            </a:r>
            <a:r>
              <a:rPr lang="en-US" dirty="0" smtClean="0"/>
              <a:t>.</a:t>
            </a:r>
          </a:p>
          <a:p>
            <a:pPr lvl="1"/>
            <a:r>
              <a:rPr lang="en-US" dirty="0" smtClean="0"/>
              <a:t>The </a:t>
            </a:r>
            <a:r>
              <a:rPr lang="en-US" dirty="0"/>
              <a:t>idea is similar to </a:t>
            </a:r>
            <a:r>
              <a:rPr lang="en-US" dirty="0">
                <a:solidFill>
                  <a:srgbClr val="FF0000"/>
                </a:solidFill>
              </a:rPr>
              <a:t>CSS</a:t>
            </a:r>
            <a:r>
              <a:rPr lang="en-US" dirty="0"/>
              <a:t> or </a:t>
            </a:r>
            <a:r>
              <a:rPr lang="en-US" dirty="0">
                <a:solidFill>
                  <a:srgbClr val="FF0000"/>
                </a:solidFill>
              </a:rPr>
              <a:t>XPath</a:t>
            </a:r>
            <a:r>
              <a:rPr lang="en-US" dirty="0"/>
              <a:t> </a:t>
            </a:r>
            <a:r>
              <a:rPr lang="en-US" dirty="0" smtClean="0">
                <a:solidFill>
                  <a:srgbClr val="0070C0"/>
                </a:solidFill>
              </a:rPr>
              <a:t>selectors</a:t>
            </a:r>
            <a:r>
              <a:rPr lang="en-US" dirty="0" smtClean="0"/>
              <a:t>.</a:t>
            </a:r>
          </a:p>
          <a:p>
            <a:pPr lvl="1"/>
            <a:r>
              <a:rPr lang="en-US" dirty="0" smtClean="0"/>
              <a:t>The </a:t>
            </a:r>
            <a:r>
              <a:rPr lang="en-US" dirty="0"/>
              <a:t>selector is a way to define what elements in the HTML will match this </a:t>
            </a:r>
            <a:r>
              <a:rPr lang="en-US" dirty="0" smtClean="0"/>
              <a:t>component.</a:t>
            </a:r>
          </a:p>
          <a:p>
            <a:pPr lvl="1"/>
            <a:r>
              <a:rPr lang="en-US" dirty="0" smtClean="0"/>
              <a:t>In </a:t>
            </a:r>
            <a:r>
              <a:rPr lang="en-US" dirty="0"/>
              <a:t>this case, by saying selector: </a:t>
            </a:r>
            <a:r>
              <a:rPr lang="en-US" dirty="0" smtClean="0">
                <a:solidFill>
                  <a:srgbClr val="FF0000"/>
                </a:solidFill>
              </a:rPr>
              <a:t>'inventory-app-root</a:t>
            </a:r>
            <a:r>
              <a:rPr lang="en-US" dirty="0"/>
              <a:t>', we’re saying that in our HTML we want to match the inventory-app-root </a:t>
            </a:r>
            <a:r>
              <a:rPr lang="en-US" dirty="0">
                <a:solidFill>
                  <a:srgbClr val="FF0000"/>
                </a:solidFill>
              </a:rPr>
              <a:t>tag</a:t>
            </a:r>
            <a:r>
              <a:rPr lang="en-US" dirty="0"/>
              <a:t>, that is, we’re defining a </a:t>
            </a:r>
            <a:r>
              <a:rPr lang="en-US" dirty="0">
                <a:solidFill>
                  <a:srgbClr val="FF0000"/>
                </a:solidFill>
              </a:rPr>
              <a:t>new tag</a:t>
            </a:r>
            <a:r>
              <a:rPr lang="en-US" dirty="0"/>
              <a:t> that has new functionality whenever we use </a:t>
            </a:r>
            <a:r>
              <a:rPr lang="en-US" dirty="0" smtClean="0"/>
              <a:t>it.</a:t>
            </a:r>
          </a:p>
          <a:p>
            <a:pPr lvl="1"/>
            <a:r>
              <a:rPr lang="en-US" dirty="0" smtClean="0"/>
              <a:t>E.g</a:t>
            </a:r>
            <a:r>
              <a:rPr lang="en-US" dirty="0"/>
              <a:t>. when we put this in our HTML</a:t>
            </a:r>
            <a:r>
              <a:rPr lang="en-US" dirty="0" smtClean="0"/>
              <a:t>:</a:t>
            </a:r>
          </a:p>
          <a:p>
            <a:pPr marL="233363" lvl="1" indent="0">
              <a:buNone/>
            </a:pPr>
            <a:endParaRPr lang="en-US" dirty="0" smtClean="0"/>
          </a:p>
          <a:p>
            <a:pPr marL="233363" lvl="1" indent="0">
              <a:buNone/>
            </a:pPr>
            <a:endParaRPr lang="en-US" dirty="0"/>
          </a:p>
          <a:p>
            <a:pPr lvl="1"/>
            <a:r>
              <a:rPr lang="en-US" dirty="0"/>
              <a:t>Angular will use the </a:t>
            </a:r>
            <a:r>
              <a:rPr lang="en-US" dirty="0">
                <a:solidFill>
                  <a:srgbClr val="FF0000"/>
                </a:solidFill>
              </a:rPr>
              <a:t>AppComponent</a:t>
            </a:r>
            <a:r>
              <a:rPr lang="en-US" dirty="0"/>
              <a:t> </a:t>
            </a:r>
            <a:r>
              <a:rPr lang="en-US" dirty="0">
                <a:solidFill>
                  <a:srgbClr val="0070C0"/>
                </a:solidFill>
              </a:rPr>
              <a:t>component</a:t>
            </a:r>
            <a:r>
              <a:rPr lang="en-US" dirty="0"/>
              <a:t> to implement the </a:t>
            </a:r>
            <a:r>
              <a:rPr lang="en-US" dirty="0" smtClean="0"/>
              <a:t>functionality.</a:t>
            </a:r>
          </a:p>
          <a:p>
            <a:pPr lvl="1"/>
            <a:r>
              <a:rPr lang="en-US" dirty="0" smtClean="0"/>
              <a:t>Alternatively</a:t>
            </a:r>
            <a:r>
              <a:rPr lang="en-US" dirty="0"/>
              <a:t>, with this selector, we can also use a </a:t>
            </a:r>
            <a:r>
              <a:rPr lang="en-US" dirty="0">
                <a:solidFill>
                  <a:srgbClr val="0070C0"/>
                </a:solidFill>
              </a:rPr>
              <a:t>regular</a:t>
            </a:r>
            <a:r>
              <a:rPr lang="en-US" dirty="0"/>
              <a:t> </a:t>
            </a:r>
            <a:r>
              <a:rPr lang="en-US" dirty="0">
                <a:solidFill>
                  <a:srgbClr val="FF0000"/>
                </a:solidFill>
              </a:rPr>
              <a:t>div</a:t>
            </a:r>
            <a:r>
              <a:rPr lang="en-US" dirty="0"/>
              <a:t> and </a:t>
            </a:r>
            <a:r>
              <a:rPr lang="en-US" dirty="0">
                <a:solidFill>
                  <a:srgbClr val="0070C0"/>
                </a:solidFill>
              </a:rPr>
              <a:t>specify</a:t>
            </a:r>
            <a:r>
              <a:rPr lang="en-US" dirty="0"/>
              <a:t> the </a:t>
            </a:r>
            <a:r>
              <a:rPr lang="en-US" dirty="0">
                <a:solidFill>
                  <a:srgbClr val="FF0000"/>
                </a:solidFill>
              </a:rPr>
              <a:t>component</a:t>
            </a:r>
            <a:r>
              <a:rPr lang="en-US" dirty="0"/>
              <a:t> as an </a:t>
            </a:r>
            <a:r>
              <a:rPr lang="en-US" dirty="0">
                <a:solidFill>
                  <a:srgbClr val="0070C0"/>
                </a:solidFill>
              </a:rPr>
              <a:t>attribute</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55</a:t>
            </a:fld>
            <a:endParaRPr lang="en-US" dirty="0"/>
          </a:p>
        </p:txBody>
      </p:sp>
      <p:pic>
        <p:nvPicPr>
          <p:cNvPr id="6" name="Picture 5"/>
          <p:cNvPicPr>
            <a:picLocks noChangeAspect="1"/>
          </p:cNvPicPr>
          <p:nvPr/>
        </p:nvPicPr>
        <p:blipFill>
          <a:blip r:embed="rId2"/>
          <a:stretch>
            <a:fillRect/>
          </a:stretch>
        </p:blipFill>
        <p:spPr>
          <a:xfrm>
            <a:off x="901860" y="3426466"/>
            <a:ext cx="5438775" cy="323850"/>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901860" y="4979615"/>
            <a:ext cx="4162425" cy="266700"/>
          </a:xfrm>
          <a:prstGeom prst="rect">
            <a:avLst/>
          </a:prstGeom>
          <a:ln>
            <a:solidFill>
              <a:schemeClr val="accent1"/>
            </a:solidFill>
          </a:ln>
        </p:spPr>
      </p:pic>
    </p:spTree>
    <p:extLst>
      <p:ext uri="{BB962C8B-B14F-4D97-AF65-F5344CB8AC3E}">
        <p14:creationId xmlns:p14="http://schemas.microsoft.com/office/powerpoint/2010/main" val="33293568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template</a:t>
            </a:r>
          </a:p>
        </p:txBody>
      </p:sp>
      <p:sp>
        <p:nvSpPr>
          <p:cNvPr id="3" name="Content Placeholder 2"/>
          <p:cNvSpPr>
            <a:spLocks noGrp="1"/>
          </p:cNvSpPr>
          <p:nvPr>
            <p:ph idx="1"/>
          </p:nvPr>
        </p:nvSpPr>
        <p:spPr/>
        <p:txBody>
          <a:bodyPr/>
          <a:lstStyle/>
          <a:p>
            <a:r>
              <a:rPr lang="en-US" dirty="0" smtClean="0"/>
              <a:t>The </a:t>
            </a:r>
            <a:r>
              <a:rPr lang="en-US" dirty="0">
                <a:solidFill>
                  <a:srgbClr val="FF0000"/>
                </a:solidFill>
              </a:rPr>
              <a:t>view</a:t>
            </a:r>
            <a:r>
              <a:rPr lang="en-US" dirty="0"/>
              <a:t> is the </a:t>
            </a:r>
            <a:r>
              <a:rPr lang="en-US" dirty="0">
                <a:solidFill>
                  <a:srgbClr val="FF0000"/>
                </a:solidFill>
              </a:rPr>
              <a:t>visual part</a:t>
            </a:r>
            <a:r>
              <a:rPr lang="en-US" dirty="0"/>
              <a:t> of the </a:t>
            </a:r>
            <a:r>
              <a:rPr lang="en-US" dirty="0" smtClean="0">
                <a:solidFill>
                  <a:srgbClr val="FF0000"/>
                </a:solidFill>
              </a:rPr>
              <a:t>component</a:t>
            </a:r>
            <a:r>
              <a:rPr lang="en-US" dirty="0" smtClean="0"/>
              <a:t>.</a:t>
            </a:r>
          </a:p>
          <a:p>
            <a:pPr lvl="1"/>
            <a:r>
              <a:rPr lang="en-US" dirty="0" smtClean="0"/>
              <a:t>By </a:t>
            </a:r>
            <a:r>
              <a:rPr lang="en-US" dirty="0"/>
              <a:t>using the </a:t>
            </a:r>
            <a:r>
              <a:rPr lang="en-US" dirty="0">
                <a:solidFill>
                  <a:srgbClr val="FF0000"/>
                </a:solidFill>
              </a:rPr>
              <a:t>template option</a:t>
            </a:r>
            <a:r>
              <a:rPr lang="en-US" dirty="0"/>
              <a:t> on </a:t>
            </a:r>
            <a:r>
              <a:rPr lang="en-US" dirty="0">
                <a:solidFill>
                  <a:srgbClr val="FF0000"/>
                </a:solidFill>
              </a:rPr>
              <a:t>@Component</a:t>
            </a:r>
            <a:r>
              <a:rPr lang="en-US" dirty="0"/>
              <a:t>, we declare the </a:t>
            </a:r>
            <a:r>
              <a:rPr lang="en-US" dirty="0">
                <a:solidFill>
                  <a:srgbClr val="FF0000"/>
                </a:solidFill>
              </a:rPr>
              <a:t>HTML template</a:t>
            </a:r>
            <a:r>
              <a:rPr lang="en-US" dirty="0"/>
              <a:t> that the component will use:</a:t>
            </a:r>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smtClean="0"/>
          </a:p>
          <a:p>
            <a:pPr marL="233363" lvl="1" indent="0">
              <a:buNone/>
            </a:pPr>
            <a:endParaRPr lang="en-US" dirty="0" smtClean="0"/>
          </a:p>
          <a:p>
            <a:pPr lvl="1"/>
            <a:r>
              <a:rPr lang="en-US" dirty="0" smtClean="0"/>
              <a:t>For </a:t>
            </a:r>
            <a:r>
              <a:rPr lang="en-US" dirty="0"/>
              <a:t>the template above, notice that we’re using TypeScript’s </a:t>
            </a:r>
            <a:r>
              <a:rPr lang="en-US" dirty="0">
                <a:solidFill>
                  <a:srgbClr val="FF0000"/>
                </a:solidFill>
              </a:rPr>
              <a:t>backtick</a:t>
            </a:r>
            <a:r>
              <a:rPr lang="en-US" dirty="0"/>
              <a:t> </a:t>
            </a:r>
            <a:r>
              <a:rPr lang="en-US" dirty="0">
                <a:solidFill>
                  <a:srgbClr val="FF0000"/>
                </a:solidFill>
              </a:rPr>
              <a:t>multi-line</a:t>
            </a:r>
            <a:r>
              <a:rPr lang="en-US" dirty="0"/>
              <a:t> </a:t>
            </a:r>
            <a:r>
              <a:rPr lang="en-US" dirty="0">
                <a:solidFill>
                  <a:srgbClr val="0070C0"/>
                </a:solidFill>
              </a:rPr>
              <a:t>string </a:t>
            </a:r>
            <a:r>
              <a:rPr lang="en-US" dirty="0" smtClean="0">
                <a:solidFill>
                  <a:srgbClr val="0070C0"/>
                </a:solidFill>
              </a:rPr>
              <a:t>syntax</a:t>
            </a:r>
            <a:r>
              <a:rPr lang="en-US" dirty="0" smtClean="0"/>
              <a:t>.</a:t>
            </a:r>
          </a:p>
          <a:p>
            <a:pPr lvl="1"/>
            <a:r>
              <a:rPr lang="en-US" dirty="0" smtClean="0"/>
              <a:t>Our </a:t>
            </a:r>
            <a:r>
              <a:rPr lang="en-US" dirty="0"/>
              <a:t>template so far is pretty sparse: just a div with some placeholder </a:t>
            </a:r>
            <a:r>
              <a:rPr lang="en-US" dirty="0" smtClean="0"/>
              <a:t>text.</a:t>
            </a:r>
          </a:p>
          <a:p>
            <a:pPr lvl="1"/>
            <a:r>
              <a:rPr lang="en-US" dirty="0" smtClean="0"/>
              <a:t>We </a:t>
            </a:r>
            <a:r>
              <a:rPr lang="en-US" dirty="0"/>
              <a:t>can also move our template out to a separate file and use </a:t>
            </a:r>
            <a:r>
              <a:rPr lang="en-US" dirty="0">
                <a:solidFill>
                  <a:srgbClr val="FF0000"/>
                </a:solidFill>
              </a:rPr>
              <a:t>templateUrl</a:t>
            </a:r>
            <a:r>
              <a:rPr lang="en-US" dirty="0"/>
              <a:t> instead</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56</a:t>
            </a:fld>
            <a:endParaRPr lang="en-US" dirty="0"/>
          </a:p>
        </p:txBody>
      </p:sp>
      <p:pic>
        <p:nvPicPr>
          <p:cNvPr id="6" name="Picture 5"/>
          <p:cNvPicPr>
            <a:picLocks noChangeAspect="1"/>
          </p:cNvPicPr>
          <p:nvPr/>
        </p:nvPicPr>
        <p:blipFill>
          <a:blip r:embed="rId2"/>
          <a:stretch>
            <a:fillRect/>
          </a:stretch>
        </p:blipFill>
        <p:spPr>
          <a:xfrm>
            <a:off x="872456" y="2011208"/>
            <a:ext cx="2525085" cy="1553437"/>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872456" y="4766489"/>
            <a:ext cx="3493228" cy="1650403"/>
          </a:xfrm>
          <a:prstGeom prst="rect">
            <a:avLst/>
          </a:prstGeom>
          <a:ln>
            <a:solidFill>
              <a:schemeClr val="accent1"/>
            </a:solidFill>
          </a:ln>
        </p:spPr>
      </p:pic>
    </p:spTree>
    <p:extLst>
      <p:ext uri="{BB962C8B-B14F-4D97-AF65-F5344CB8AC3E}">
        <p14:creationId xmlns:p14="http://schemas.microsoft.com/office/powerpoint/2010/main" val="40354157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A Product</a:t>
            </a:r>
          </a:p>
        </p:txBody>
      </p:sp>
      <p:sp>
        <p:nvSpPr>
          <p:cNvPr id="3" name="Content Placeholder 2"/>
          <p:cNvSpPr>
            <a:spLocks noGrp="1"/>
          </p:cNvSpPr>
          <p:nvPr>
            <p:ph idx="1"/>
          </p:nvPr>
        </p:nvSpPr>
        <p:spPr/>
        <p:txBody>
          <a:bodyPr/>
          <a:lstStyle/>
          <a:p>
            <a:r>
              <a:rPr lang="en-US" dirty="0" smtClean="0"/>
              <a:t>Our </a:t>
            </a:r>
            <a:r>
              <a:rPr lang="en-US" dirty="0"/>
              <a:t>app isn’t very interesting without </a:t>
            </a:r>
            <a:r>
              <a:rPr lang="en-US" dirty="0">
                <a:solidFill>
                  <a:srgbClr val="FF0000"/>
                </a:solidFill>
              </a:rPr>
              <a:t>Products</a:t>
            </a:r>
            <a:r>
              <a:rPr lang="en-US" dirty="0"/>
              <a:t> to </a:t>
            </a:r>
            <a:r>
              <a:rPr lang="en-US" dirty="0" smtClean="0"/>
              <a:t>view. </a:t>
            </a:r>
            <a:r>
              <a:rPr lang="en-US" smtClean="0"/>
              <a:t>Let’s </a:t>
            </a:r>
            <a:r>
              <a:rPr lang="en-US" dirty="0"/>
              <a:t>add </a:t>
            </a:r>
            <a:r>
              <a:rPr lang="en-US"/>
              <a:t>some </a:t>
            </a:r>
            <a:r>
              <a:rPr lang="en-US" smtClean="0"/>
              <a:t>now.</a:t>
            </a:r>
          </a:p>
          <a:p>
            <a:pPr lvl="1"/>
            <a:r>
              <a:rPr lang="en-US" smtClean="0"/>
              <a:t>We </a:t>
            </a:r>
            <a:r>
              <a:rPr lang="en-US" dirty="0"/>
              <a:t>can create a new Product like this:</a:t>
            </a:r>
          </a:p>
          <a:p>
            <a:endParaRPr lang="en-US" dirty="0"/>
          </a:p>
          <a:p>
            <a:r>
              <a:rPr lang="en-US" dirty="0"/>
              <a:t>(Page 112).</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57</a:t>
            </a:fld>
            <a:endParaRPr lang="en-US" dirty="0"/>
          </a:p>
        </p:txBody>
      </p:sp>
    </p:spTree>
    <p:extLst>
      <p:ext uri="{BB962C8B-B14F-4D97-AF65-F5344CB8AC3E}">
        <p14:creationId xmlns:p14="http://schemas.microsoft.com/office/powerpoint/2010/main" val="2518946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58</a:t>
            </a:fld>
            <a:endParaRPr lang="en-US" dirty="0"/>
          </a:p>
        </p:txBody>
      </p:sp>
    </p:spTree>
    <p:extLst>
      <p:ext uri="{BB962C8B-B14F-4D97-AF65-F5344CB8AC3E}">
        <p14:creationId xmlns:p14="http://schemas.microsoft.com/office/powerpoint/2010/main" val="11737779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59</a:t>
            </a:fld>
            <a:endParaRPr lang="en-US" dirty="0"/>
          </a:p>
        </p:txBody>
      </p:sp>
    </p:spTree>
    <p:extLst>
      <p:ext uri="{BB962C8B-B14F-4D97-AF65-F5344CB8AC3E}">
        <p14:creationId xmlns:p14="http://schemas.microsoft.com/office/powerpoint/2010/main" val="1646866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1-1</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a:t>
            </a:fld>
            <a:endParaRPr lang="en-US" dirty="0"/>
          </a:p>
        </p:txBody>
      </p:sp>
      <p:pic>
        <p:nvPicPr>
          <p:cNvPr id="8" name="Picture 7"/>
          <p:cNvPicPr>
            <a:picLocks noChangeAspect="1"/>
          </p:cNvPicPr>
          <p:nvPr/>
        </p:nvPicPr>
        <p:blipFill>
          <a:blip r:embed="rId2"/>
          <a:stretch>
            <a:fillRect/>
          </a:stretch>
        </p:blipFill>
        <p:spPr>
          <a:xfrm>
            <a:off x="152400" y="1270887"/>
            <a:ext cx="5097404" cy="5002678"/>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6373431" y="1270887"/>
            <a:ext cx="5069307" cy="5002678"/>
          </a:xfrm>
          <a:prstGeom prst="rect">
            <a:avLst/>
          </a:prstGeom>
          <a:ln>
            <a:solidFill>
              <a:schemeClr val="accent1"/>
            </a:solidFill>
          </a:ln>
        </p:spPr>
      </p:pic>
    </p:spTree>
    <p:extLst>
      <p:ext uri="{BB962C8B-B14F-4D97-AF65-F5344CB8AC3E}">
        <p14:creationId xmlns:p14="http://schemas.microsoft.com/office/powerpoint/2010/main" val="37051774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60</a:t>
            </a:fld>
            <a:endParaRPr lang="en-US" dirty="0"/>
          </a:p>
        </p:txBody>
      </p:sp>
    </p:spTree>
    <p:extLst>
      <p:ext uri="{BB962C8B-B14F-4D97-AF65-F5344CB8AC3E}">
        <p14:creationId xmlns:p14="http://schemas.microsoft.com/office/powerpoint/2010/main" val="40669411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61</a:t>
            </a:fld>
            <a:endParaRPr lang="en-US" dirty="0"/>
          </a:p>
        </p:txBody>
      </p:sp>
    </p:spTree>
    <p:extLst>
      <p:ext uri="{BB962C8B-B14F-4D97-AF65-F5344CB8AC3E}">
        <p14:creationId xmlns:p14="http://schemas.microsoft.com/office/powerpoint/2010/main" val="8885977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62</a:t>
            </a:fld>
            <a:endParaRPr lang="en-US" dirty="0"/>
          </a:p>
        </p:txBody>
      </p:sp>
    </p:spTree>
    <p:extLst>
      <p:ext uri="{BB962C8B-B14F-4D97-AF65-F5344CB8AC3E}">
        <p14:creationId xmlns:p14="http://schemas.microsoft.com/office/powerpoint/2010/main" val="38202577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Built-in Directives</a:t>
            </a:r>
            <a:endParaRPr lang="en-US"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63</a:t>
            </a:fld>
            <a:endParaRPr lang="en-US" dirty="0"/>
          </a:p>
        </p:txBody>
      </p:sp>
      <p:sp>
        <p:nvSpPr>
          <p:cNvPr id="6" name="Text Placeholder 5"/>
          <p:cNvSpPr>
            <a:spLocks noGrp="1"/>
          </p:cNvSpPr>
          <p:nvPr>
            <p:ph type="body" sz="quarter" idx="16"/>
          </p:nvPr>
        </p:nvSpPr>
        <p:spPr/>
        <p:txBody>
          <a:bodyPr/>
          <a:lstStyle/>
          <a:p>
            <a:r>
              <a:rPr lang="en-US" dirty="0" smtClean="0"/>
              <a:t>4</a:t>
            </a:r>
            <a:endParaRPr lang="en-US" dirty="0"/>
          </a:p>
        </p:txBody>
      </p:sp>
      <p:pic>
        <p:nvPicPr>
          <p:cNvPr id="7" name="Picture 6"/>
          <p:cNvPicPr>
            <a:picLocks noChangeAspect="1"/>
          </p:cNvPicPr>
          <p:nvPr/>
        </p:nvPicPr>
        <p:blipFill>
          <a:blip r:embed="rId2"/>
          <a:stretch>
            <a:fillRect/>
          </a:stretch>
        </p:blipFill>
        <p:spPr>
          <a:xfrm>
            <a:off x="10229665" y="4160939"/>
            <a:ext cx="1628960" cy="2346807"/>
          </a:xfrm>
          <a:prstGeom prst="rect">
            <a:avLst/>
          </a:prstGeom>
          <a:ln>
            <a:solidFill>
              <a:schemeClr val="accent1"/>
            </a:solidFill>
          </a:ln>
        </p:spPr>
      </p:pic>
    </p:spTree>
    <p:extLst>
      <p:ext uri="{BB962C8B-B14F-4D97-AF65-F5344CB8AC3E}">
        <p14:creationId xmlns:p14="http://schemas.microsoft.com/office/powerpoint/2010/main" val="1948477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Angular provides a number of </a:t>
            </a:r>
            <a:r>
              <a:rPr lang="en-US" dirty="0">
                <a:solidFill>
                  <a:srgbClr val="FF0000"/>
                </a:solidFill>
              </a:rPr>
              <a:t>built-in directives</a:t>
            </a:r>
            <a:r>
              <a:rPr lang="en-US" dirty="0"/>
              <a:t>, which are </a:t>
            </a:r>
            <a:r>
              <a:rPr lang="en-US" dirty="0">
                <a:solidFill>
                  <a:srgbClr val="FF0000"/>
                </a:solidFill>
              </a:rPr>
              <a:t>attributes</a:t>
            </a:r>
            <a:r>
              <a:rPr lang="en-US" dirty="0"/>
              <a:t> we add to our </a:t>
            </a:r>
            <a:r>
              <a:rPr lang="en-US" dirty="0">
                <a:solidFill>
                  <a:srgbClr val="FF0000"/>
                </a:solidFill>
              </a:rPr>
              <a:t>HTML elements</a:t>
            </a:r>
            <a:r>
              <a:rPr lang="en-US" dirty="0"/>
              <a:t> that give us </a:t>
            </a:r>
            <a:r>
              <a:rPr lang="en-US" dirty="0">
                <a:solidFill>
                  <a:srgbClr val="FF0000"/>
                </a:solidFill>
              </a:rPr>
              <a:t>dynamic </a:t>
            </a:r>
            <a:r>
              <a:rPr lang="en-US" dirty="0" smtClean="0">
                <a:solidFill>
                  <a:srgbClr val="FF0000"/>
                </a:solidFill>
              </a:rPr>
              <a:t>behavior</a:t>
            </a:r>
            <a:r>
              <a:rPr lang="en-US" dirty="0" smtClean="0"/>
              <a:t>.</a:t>
            </a:r>
          </a:p>
          <a:p>
            <a:pPr lvl="1"/>
            <a:r>
              <a:rPr lang="en-US" dirty="0" smtClean="0"/>
              <a:t>In </a:t>
            </a:r>
            <a:r>
              <a:rPr lang="en-US" dirty="0"/>
              <a:t>this chapter, we’re going to cover each built-in directive and show you examples of how to use </a:t>
            </a:r>
            <a:r>
              <a:rPr lang="en-US" dirty="0" smtClean="0"/>
              <a:t>them.</a:t>
            </a:r>
          </a:p>
          <a:p>
            <a:pPr lvl="1"/>
            <a:r>
              <a:rPr lang="en-US" dirty="0" smtClean="0"/>
              <a:t>By </a:t>
            </a:r>
            <a:r>
              <a:rPr lang="en-US" dirty="0"/>
              <a:t>the end of this chapter you’ll be able to use the </a:t>
            </a:r>
            <a:r>
              <a:rPr lang="en-US" dirty="0">
                <a:solidFill>
                  <a:srgbClr val="FF0000"/>
                </a:solidFill>
              </a:rPr>
              <a:t>basic built-in directives</a:t>
            </a:r>
            <a:r>
              <a:rPr lang="en-US" dirty="0"/>
              <a:t> that Angular offers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64</a:t>
            </a:fld>
            <a:endParaRPr lang="en-US" dirty="0"/>
          </a:p>
        </p:txBody>
      </p:sp>
    </p:spTree>
    <p:extLst>
      <p:ext uri="{BB962C8B-B14F-4D97-AF65-F5344CB8AC3E}">
        <p14:creationId xmlns:p14="http://schemas.microsoft.com/office/powerpoint/2010/main" val="9542619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How To Use This Chapter</a:t>
            </a:r>
          </a:p>
        </p:txBody>
      </p:sp>
      <p:sp>
        <p:nvSpPr>
          <p:cNvPr id="7" name="Content Placeholder 6"/>
          <p:cNvSpPr>
            <a:spLocks noGrp="1"/>
          </p:cNvSpPr>
          <p:nvPr>
            <p:ph idx="1"/>
          </p:nvPr>
        </p:nvSpPr>
        <p:spPr/>
        <p:txBody>
          <a:bodyPr/>
          <a:lstStyle/>
          <a:p>
            <a:r>
              <a:rPr lang="en-US" dirty="0" smtClean="0"/>
              <a:t>Instead </a:t>
            </a:r>
            <a:r>
              <a:rPr lang="en-US" dirty="0"/>
              <a:t>of building an app step-by-step, this chapter is a tour of the built-in directives in </a:t>
            </a:r>
            <a:r>
              <a:rPr lang="en-US" dirty="0" smtClean="0"/>
              <a:t>Angular.</a:t>
            </a:r>
          </a:p>
          <a:p>
            <a:pPr lvl="1"/>
            <a:r>
              <a:rPr lang="en-US" dirty="0" smtClean="0"/>
              <a:t>Since </a:t>
            </a:r>
            <a:r>
              <a:rPr lang="en-US" dirty="0"/>
              <a:t>we’re early in the book, we won’t explain every detail, but we will provide plenty of example code. </a:t>
            </a:r>
            <a:endParaRPr lang="en-US" dirty="0" smtClean="0"/>
          </a:p>
          <a:p>
            <a:pPr lvl="1"/>
            <a:r>
              <a:rPr lang="en-US" dirty="0" smtClean="0"/>
              <a:t>Remember</a:t>
            </a:r>
            <a:r>
              <a:rPr lang="en-US" dirty="0"/>
              <a:t>: at any time you can reference the sample code for this chapter to get the complete </a:t>
            </a:r>
            <a:r>
              <a:rPr lang="en-US" dirty="0" smtClean="0"/>
              <a:t>context.</a:t>
            </a:r>
          </a:p>
          <a:p>
            <a:pPr lvl="1"/>
            <a:r>
              <a:rPr lang="en-US" dirty="0" smtClean="0"/>
              <a:t>If </a:t>
            </a:r>
            <a:r>
              <a:rPr lang="en-US" dirty="0"/>
              <a:t>you’d like to run the examples in this chapter then see the folder code/built-in-directives and run:</a:t>
            </a:r>
          </a:p>
          <a:p>
            <a:pPr marL="233363" lvl="1" indent="0">
              <a:buNone/>
            </a:pPr>
            <a:endParaRPr lang="en-US" dirty="0" smtClean="0"/>
          </a:p>
          <a:p>
            <a:pPr marL="233363" lvl="1" indent="0">
              <a:buNone/>
            </a:pPr>
            <a:endParaRPr lang="en-US" dirty="0"/>
          </a:p>
          <a:p>
            <a:pPr marL="233363" lvl="1" indent="0">
              <a:buNone/>
            </a:pPr>
            <a:endParaRPr lang="en-US" dirty="0" smtClean="0"/>
          </a:p>
          <a:p>
            <a:pPr lvl="1"/>
            <a:r>
              <a:rPr lang="en-US" dirty="0" smtClean="0"/>
              <a:t>And </a:t>
            </a:r>
            <a:r>
              <a:rPr lang="en-US" dirty="0"/>
              <a:t>then open http://localhost:4200⁴² in your browser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65</a:t>
            </a:fld>
            <a:endParaRPr lang="en-US" dirty="0"/>
          </a:p>
        </p:txBody>
      </p:sp>
      <p:pic>
        <p:nvPicPr>
          <p:cNvPr id="8" name="Picture 7"/>
          <p:cNvPicPr>
            <a:picLocks noChangeAspect="1"/>
          </p:cNvPicPr>
          <p:nvPr/>
        </p:nvPicPr>
        <p:blipFill>
          <a:blip r:embed="rId2"/>
          <a:stretch>
            <a:fillRect/>
          </a:stretch>
        </p:blipFill>
        <p:spPr>
          <a:xfrm>
            <a:off x="858611" y="2879272"/>
            <a:ext cx="1657350" cy="495300"/>
          </a:xfrm>
          <a:prstGeom prst="rect">
            <a:avLst/>
          </a:prstGeom>
          <a:ln>
            <a:solidFill>
              <a:schemeClr val="accent1"/>
            </a:solidFill>
          </a:ln>
        </p:spPr>
      </p:pic>
    </p:spTree>
    <p:extLst>
      <p:ext uri="{BB962C8B-B14F-4D97-AF65-F5344CB8AC3E}">
        <p14:creationId xmlns:p14="http://schemas.microsoft.com/office/powerpoint/2010/main" val="898434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NgIf</a:t>
            </a:r>
            <a:endParaRPr lang="en-US" dirty="0"/>
          </a:p>
        </p:txBody>
      </p:sp>
      <p:sp>
        <p:nvSpPr>
          <p:cNvPr id="3" name="Content Placeholder 2"/>
          <p:cNvSpPr>
            <a:spLocks noGrp="1"/>
          </p:cNvSpPr>
          <p:nvPr>
            <p:ph idx="1"/>
          </p:nvPr>
        </p:nvSpPr>
        <p:spPr/>
        <p:txBody>
          <a:bodyPr/>
          <a:lstStyle/>
          <a:p>
            <a:r>
              <a:rPr lang="en-US" dirty="0"/>
              <a:t>The ngIf directive is used when you want to </a:t>
            </a:r>
            <a:r>
              <a:rPr lang="en-US" dirty="0">
                <a:solidFill>
                  <a:srgbClr val="FF0000"/>
                </a:solidFill>
              </a:rPr>
              <a:t>display </a:t>
            </a:r>
            <a:r>
              <a:rPr lang="en-US" dirty="0">
                <a:solidFill>
                  <a:srgbClr val="0070C0"/>
                </a:solidFill>
              </a:rPr>
              <a:t>or</a:t>
            </a:r>
            <a:r>
              <a:rPr lang="en-US" dirty="0">
                <a:solidFill>
                  <a:srgbClr val="FF0000"/>
                </a:solidFill>
              </a:rPr>
              <a:t> hide</a:t>
            </a:r>
            <a:r>
              <a:rPr lang="en-US" dirty="0"/>
              <a:t> an </a:t>
            </a:r>
            <a:r>
              <a:rPr lang="en-US" dirty="0">
                <a:solidFill>
                  <a:srgbClr val="FF0000"/>
                </a:solidFill>
              </a:rPr>
              <a:t>element</a:t>
            </a:r>
            <a:r>
              <a:rPr lang="en-US" dirty="0"/>
              <a:t> </a:t>
            </a:r>
            <a:r>
              <a:rPr lang="en-US" dirty="0">
                <a:solidFill>
                  <a:srgbClr val="0070C0"/>
                </a:solidFill>
              </a:rPr>
              <a:t>based</a:t>
            </a:r>
            <a:r>
              <a:rPr lang="en-US" dirty="0"/>
              <a:t> on a </a:t>
            </a:r>
            <a:r>
              <a:rPr lang="en-US" dirty="0" smtClean="0">
                <a:solidFill>
                  <a:srgbClr val="FF0000"/>
                </a:solidFill>
              </a:rPr>
              <a:t>condition</a:t>
            </a:r>
            <a:r>
              <a:rPr lang="en-US" dirty="0" smtClean="0"/>
              <a:t>.</a:t>
            </a:r>
          </a:p>
          <a:p>
            <a:pPr lvl="1"/>
            <a:r>
              <a:rPr lang="en-US" dirty="0" smtClean="0"/>
              <a:t>The </a:t>
            </a:r>
            <a:r>
              <a:rPr lang="en-US" dirty="0"/>
              <a:t>condition is determined by the </a:t>
            </a:r>
            <a:r>
              <a:rPr lang="en-US" dirty="0">
                <a:solidFill>
                  <a:srgbClr val="FF0000"/>
                </a:solidFill>
              </a:rPr>
              <a:t>result</a:t>
            </a:r>
            <a:r>
              <a:rPr lang="en-US" dirty="0"/>
              <a:t> of the </a:t>
            </a:r>
            <a:r>
              <a:rPr lang="en-US" dirty="0">
                <a:solidFill>
                  <a:srgbClr val="0070C0"/>
                </a:solidFill>
              </a:rPr>
              <a:t>expression</a:t>
            </a:r>
            <a:r>
              <a:rPr lang="en-US" dirty="0"/>
              <a:t> that </a:t>
            </a:r>
            <a:r>
              <a:rPr lang="en-US" dirty="0">
                <a:solidFill>
                  <a:srgbClr val="0070C0"/>
                </a:solidFill>
              </a:rPr>
              <a:t>you pass </a:t>
            </a:r>
            <a:r>
              <a:rPr lang="en-US" dirty="0"/>
              <a:t>into the </a:t>
            </a:r>
            <a:r>
              <a:rPr lang="en-US" dirty="0" smtClean="0">
                <a:solidFill>
                  <a:srgbClr val="FF0000"/>
                </a:solidFill>
              </a:rPr>
              <a:t>directive</a:t>
            </a:r>
            <a:r>
              <a:rPr lang="en-US" dirty="0" smtClean="0"/>
              <a:t>.</a:t>
            </a:r>
          </a:p>
          <a:p>
            <a:pPr lvl="1"/>
            <a:r>
              <a:rPr lang="en-US" dirty="0" smtClean="0"/>
              <a:t>If </a:t>
            </a:r>
            <a:r>
              <a:rPr lang="en-US" dirty="0"/>
              <a:t>the result of the expression returns a false value, the element will be removed from the </a:t>
            </a:r>
            <a:r>
              <a:rPr lang="en-US" dirty="0" smtClean="0"/>
              <a:t>DOM.</a:t>
            </a:r>
          </a:p>
          <a:p>
            <a:pPr lvl="1"/>
            <a:r>
              <a:rPr lang="en-US" dirty="0" smtClean="0"/>
              <a:t>Some </a:t>
            </a:r>
            <a:r>
              <a:rPr lang="en-US" dirty="0"/>
              <a:t>examples are</a:t>
            </a:r>
            <a:r>
              <a:rPr lang="en-US" dirty="0" smtClean="0"/>
              <a:t>:</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66</a:t>
            </a:fld>
            <a:endParaRPr lang="en-US" dirty="0"/>
          </a:p>
        </p:txBody>
      </p:sp>
      <p:pic>
        <p:nvPicPr>
          <p:cNvPr id="6" name="Picture 5"/>
          <p:cNvPicPr>
            <a:picLocks noChangeAspect="1"/>
          </p:cNvPicPr>
          <p:nvPr/>
        </p:nvPicPr>
        <p:blipFill>
          <a:blip r:embed="rId2"/>
          <a:stretch>
            <a:fillRect/>
          </a:stretch>
        </p:blipFill>
        <p:spPr>
          <a:xfrm>
            <a:off x="644978" y="2850468"/>
            <a:ext cx="8803141" cy="1107849"/>
          </a:xfrm>
          <a:prstGeom prst="rect">
            <a:avLst/>
          </a:prstGeom>
          <a:ln>
            <a:solidFill>
              <a:schemeClr val="accent1"/>
            </a:solidFill>
          </a:ln>
        </p:spPr>
      </p:pic>
    </p:spTree>
    <p:extLst>
      <p:ext uri="{BB962C8B-B14F-4D97-AF65-F5344CB8AC3E}">
        <p14:creationId xmlns:p14="http://schemas.microsoft.com/office/powerpoint/2010/main" val="2136961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Note for AngularJS 1.x Users</a:t>
            </a:r>
          </a:p>
        </p:txBody>
      </p:sp>
      <p:sp>
        <p:nvSpPr>
          <p:cNvPr id="3" name="Content Placeholder 2"/>
          <p:cNvSpPr>
            <a:spLocks noGrp="1"/>
          </p:cNvSpPr>
          <p:nvPr>
            <p:ph idx="1"/>
          </p:nvPr>
        </p:nvSpPr>
        <p:spPr/>
        <p:txBody>
          <a:bodyPr/>
          <a:lstStyle/>
          <a:p>
            <a:r>
              <a:rPr lang="en-US" dirty="0" smtClean="0"/>
              <a:t>If </a:t>
            </a:r>
            <a:r>
              <a:rPr lang="en-US" dirty="0"/>
              <a:t>you’ve used </a:t>
            </a:r>
            <a:r>
              <a:rPr lang="en-US" dirty="0">
                <a:solidFill>
                  <a:srgbClr val="FF0000"/>
                </a:solidFill>
              </a:rPr>
              <a:t>AngularJS 1.x</a:t>
            </a:r>
            <a:r>
              <a:rPr lang="en-US" dirty="0"/>
              <a:t>, you may have used the </a:t>
            </a:r>
            <a:r>
              <a:rPr lang="en-US" dirty="0">
                <a:solidFill>
                  <a:srgbClr val="FF0000"/>
                </a:solidFill>
              </a:rPr>
              <a:t>ngIf</a:t>
            </a:r>
            <a:r>
              <a:rPr lang="en-US" dirty="0"/>
              <a:t> </a:t>
            </a:r>
            <a:r>
              <a:rPr lang="en-US" dirty="0">
                <a:solidFill>
                  <a:srgbClr val="FF0000"/>
                </a:solidFill>
              </a:rPr>
              <a:t>directive</a:t>
            </a:r>
            <a:r>
              <a:rPr lang="en-US" dirty="0"/>
              <a:t> </a:t>
            </a:r>
            <a:r>
              <a:rPr lang="en-US" dirty="0" smtClean="0"/>
              <a:t>before.</a:t>
            </a:r>
          </a:p>
          <a:p>
            <a:pPr lvl="1"/>
            <a:r>
              <a:rPr lang="en-US" dirty="0" smtClean="0"/>
              <a:t>You </a:t>
            </a:r>
            <a:r>
              <a:rPr lang="en-US" dirty="0"/>
              <a:t>can think of the Angular 4 version as a direct </a:t>
            </a:r>
            <a:r>
              <a:rPr lang="en-US" dirty="0" smtClean="0"/>
              <a:t>substitute.</a:t>
            </a:r>
          </a:p>
          <a:p>
            <a:pPr lvl="1"/>
            <a:r>
              <a:rPr lang="en-US" dirty="0" smtClean="0"/>
              <a:t>On </a:t>
            </a:r>
            <a:r>
              <a:rPr lang="en-US" dirty="0"/>
              <a:t>the other hand, Angular 4 offers no built-in alternative for </a:t>
            </a:r>
            <a:r>
              <a:rPr lang="en-US" dirty="0" smtClean="0">
                <a:solidFill>
                  <a:srgbClr val="FF0000"/>
                </a:solidFill>
              </a:rPr>
              <a:t>ng-show</a:t>
            </a:r>
            <a:r>
              <a:rPr lang="en-US" dirty="0" smtClean="0"/>
              <a:t>.</a:t>
            </a:r>
          </a:p>
          <a:p>
            <a:pPr lvl="1"/>
            <a:r>
              <a:rPr lang="en-US" dirty="0" smtClean="0"/>
              <a:t>So</a:t>
            </a:r>
            <a:r>
              <a:rPr lang="en-US" dirty="0"/>
              <a:t>, if your goal is to just change the </a:t>
            </a:r>
            <a:r>
              <a:rPr lang="en-US" dirty="0">
                <a:solidFill>
                  <a:srgbClr val="FF0000"/>
                </a:solidFill>
              </a:rPr>
              <a:t>CSS visibility</a:t>
            </a:r>
            <a:r>
              <a:rPr lang="en-US" dirty="0"/>
              <a:t> of an </a:t>
            </a:r>
            <a:r>
              <a:rPr lang="en-US" dirty="0">
                <a:solidFill>
                  <a:srgbClr val="0070C0"/>
                </a:solidFill>
              </a:rPr>
              <a:t>element</a:t>
            </a:r>
            <a:r>
              <a:rPr lang="en-US" dirty="0"/>
              <a:t>, you should look into either the </a:t>
            </a:r>
            <a:r>
              <a:rPr lang="en-US" dirty="0">
                <a:solidFill>
                  <a:srgbClr val="FF0000"/>
                </a:solidFill>
              </a:rPr>
              <a:t>ngStyle</a:t>
            </a:r>
            <a:r>
              <a:rPr lang="en-US" dirty="0"/>
              <a:t> or the </a:t>
            </a:r>
            <a:r>
              <a:rPr lang="en-US" dirty="0">
                <a:solidFill>
                  <a:srgbClr val="FF0000"/>
                </a:solidFill>
              </a:rPr>
              <a:t>class directives</a:t>
            </a:r>
            <a:r>
              <a:rPr lang="en-US" dirty="0"/>
              <a:t>, described later in this chapter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67</a:t>
            </a:fld>
            <a:endParaRPr lang="en-US" dirty="0"/>
          </a:p>
        </p:txBody>
      </p:sp>
    </p:spTree>
    <p:extLst>
      <p:ext uri="{BB962C8B-B14F-4D97-AF65-F5344CB8AC3E}">
        <p14:creationId xmlns:p14="http://schemas.microsoft.com/office/powerpoint/2010/main" val="27024493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NgSwitch</a:t>
            </a:r>
          </a:p>
        </p:txBody>
      </p:sp>
      <p:sp>
        <p:nvSpPr>
          <p:cNvPr id="3" name="Content Placeholder 2"/>
          <p:cNvSpPr>
            <a:spLocks noGrp="1"/>
          </p:cNvSpPr>
          <p:nvPr>
            <p:ph idx="1"/>
          </p:nvPr>
        </p:nvSpPr>
        <p:spPr/>
        <p:txBody>
          <a:bodyPr/>
          <a:lstStyle/>
          <a:p>
            <a:r>
              <a:rPr lang="en-US" dirty="0" smtClean="0"/>
              <a:t>Sometimes </a:t>
            </a:r>
            <a:r>
              <a:rPr lang="en-US" dirty="0"/>
              <a:t>you need to render different elements depending on a given </a:t>
            </a:r>
            <a:r>
              <a:rPr lang="en-US" dirty="0" smtClean="0"/>
              <a:t>condition.</a:t>
            </a:r>
          </a:p>
          <a:p>
            <a:pPr lvl="1"/>
            <a:r>
              <a:rPr lang="en-US" dirty="0" smtClean="0"/>
              <a:t>When </a:t>
            </a:r>
            <a:r>
              <a:rPr lang="en-US" dirty="0"/>
              <a:t>you run into this situation, you could use </a:t>
            </a:r>
            <a:r>
              <a:rPr lang="en-US" dirty="0">
                <a:solidFill>
                  <a:srgbClr val="FF0000"/>
                </a:solidFill>
              </a:rPr>
              <a:t>ngIf</a:t>
            </a:r>
            <a:r>
              <a:rPr lang="en-US" dirty="0"/>
              <a:t> several times like </a:t>
            </a:r>
            <a:r>
              <a:rPr lang="en-US" dirty="0" smtClean="0"/>
              <a:t>this: </a:t>
            </a:r>
            <a:r>
              <a:rPr lang="en-US" dirty="0" smtClean="0">
                <a:solidFill>
                  <a:srgbClr val="FF0000"/>
                </a:solidFill>
              </a:rPr>
              <a:t>Code 4-1</a:t>
            </a:r>
            <a:r>
              <a:rPr lang="en-US" dirty="0" smtClean="0"/>
              <a:t>.</a:t>
            </a:r>
          </a:p>
          <a:p>
            <a:pPr lvl="1"/>
            <a:r>
              <a:rPr lang="en-US" dirty="0" smtClean="0"/>
              <a:t>But </a:t>
            </a:r>
            <a:r>
              <a:rPr lang="en-US" dirty="0"/>
              <a:t>as you can see, the scenario where </a:t>
            </a:r>
            <a:r>
              <a:rPr lang="en-US" dirty="0">
                <a:solidFill>
                  <a:srgbClr val="FF0000"/>
                </a:solidFill>
              </a:rPr>
              <a:t>myVar</a:t>
            </a:r>
            <a:r>
              <a:rPr lang="en-US" dirty="0"/>
              <a:t> is neither A nor B is verbose when all we’re trying to express is an </a:t>
            </a:r>
            <a:r>
              <a:rPr lang="en-US" dirty="0" smtClean="0"/>
              <a:t>else.</a:t>
            </a:r>
          </a:p>
          <a:p>
            <a:pPr lvl="1"/>
            <a:r>
              <a:rPr lang="en-US" dirty="0" smtClean="0"/>
              <a:t>To </a:t>
            </a:r>
            <a:r>
              <a:rPr lang="en-US" dirty="0"/>
              <a:t>illustrate this growth in complexity, say we wanted to handle a new value </a:t>
            </a:r>
            <a:r>
              <a:rPr lang="en-US" dirty="0" smtClean="0"/>
              <a:t>C.</a:t>
            </a:r>
          </a:p>
          <a:p>
            <a:pPr lvl="1"/>
            <a:r>
              <a:rPr lang="en-US" dirty="0" smtClean="0"/>
              <a:t>In </a:t>
            </a:r>
            <a:r>
              <a:rPr lang="en-US" dirty="0"/>
              <a:t>order to do that, we’d have to not only add the new element with ngIf, but also change the last case</a:t>
            </a:r>
            <a:r>
              <a:rPr lang="en-US" dirty="0" smtClean="0"/>
              <a:t>: </a:t>
            </a:r>
            <a:r>
              <a:rPr lang="en-US" dirty="0" smtClean="0">
                <a:solidFill>
                  <a:srgbClr val="FF0000"/>
                </a:solidFill>
              </a:rPr>
              <a:t>Code 4-2</a:t>
            </a:r>
            <a:r>
              <a:rPr lang="en-US" dirty="0" smtClean="0"/>
              <a:t>.</a:t>
            </a:r>
          </a:p>
          <a:p>
            <a:pPr lvl="1"/>
            <a:r>
              <a:rPr lang="en-US" dirty="0"/>
              <a:t>For cases like this, Angular introduces the </a:t>
            </a:r>
            <a:r>
              <a:rPr lang="en-US" dirty="0">
                <a:solidFill>
                  <a:srgbClr val="FF0000"/>
                </a:solidFill>
              </a:rPr>
              <a:t>ngSwitch</a:t>
            </a:r>
            <a:r>
              <a:rPr lang="en-US" dirty="0"/>
              <a:t> </a:t>
            </a:r>
            <a:r>
              <a:rPr lang="en-US" dirty="0" smtClean="0">
                <a:solidFill>
                  <a:srgbClr val="0070C0"/>
                </a:solidFill>
              </a:rPr>
              <a:t>directive</a:t>
            </a:r>
            <a:r>
              <a:rPr lang="en-US" dirty="0" smtClean="0"/>
              <a:t>.</a:t>
            </a:r>
          </a:p>
          <a:p>
            <a:pPr lvl="2"/>
            <a:r>
              <a:rPr lang="en-US" dirty="0" smtClean="0"/>
              <a:t>If </a:t>
            </a:r>
            <a:r>
              <a:rPr lang="en-US" dirty="0"/>
              <a:t>you’re familiar with the switch statement then you’ll feel very at </a:t>
            </a:r>
            <a:r>
              <a:rPr lang="en-US" dirty="0" smtClean="0"/>
              <a:t>home.</a:t>
            </a:r>
          </a:p>
          <a:p>
            <a:pPr lvl="2"/>
            <a:r>
              <a:rPr lang="en-US" dirty="0" smtClean="0"/>
              <a:t>The </a:t>
            </a:r>
            <a:r>
              <a:rPr lang="en-US" dirty="0"/>
              <a:t>idea behind this directive is the same: allow a single evaluation of an expression, and then display nested elements based on the value that resulted from that </a:t>
            </a:r>
            <a:r>
              <a:rPr lang="en-US" dirty="0" smtClean="0"/>
              <a:t>evaluation.</a:t>
            </a:r>
          </a:p>
          <a:p>
            <a:pPr lvl="2"/>
            <a:r>
              <a:rPr lang="en-US" dirty="0" smtClean="0"/>
              <a:t>Once </a:t>
            </a:r>
            <a:r>
              <a:rPr lang="en-US" dirty="0"/>
              <a:t>we have the result then we can: </a:t>
            </a:r>
          </a:p>
          <a:p>
            <a:pPr lvl="3"/>
            <a:r>
              <a:rPr lang="en-US" dirty="0" smtClean="0"/>
              <a:t>Describe </a:t>
            </a:r>
            <a:r>
              <a:rPr lang="en-US" dirty="0"/>
              <a:t>the known results, using the </a:t>
            </a:r>
            <a:r>
              <a:rPr lang="en-US" dirty="0">
                <a:solidFill>
                  <a:srgbClr val="FF0000"/>
                </a:solidFill>
              </a:rPr>
              <a:t>ngSwitchCase</a:t>
            </a:r>
            <a:r>
              <a:rPr lang="en-US" dirty="0"/>
              <a:t> </a:t>
            </a:r>
            <a:r>
              <a:rPr lang="en-US" dirty="0" smtClean="0">
                <a:solidFill>
                  <a:srgbClr val="0070C0"/>
                </a:solidFill>
              </a:rPr>
              <a:t>directive</a:t>
            </a:r>
            <a:endParaRPr lang="en-US" dirty="0" smtClean="0"/>
          </a:p>
          <a:p>
            <a:pPr lvl="3"/>
            <a:r>
              <a:rPr lang="en-US" dirty="0" smtClean="0"/>
              <a:t>Handle </a:t>
            </a:r>
            <a:r>
              <a:rPr lang="en-US" dirty="0"/>
              <a:t>all the other unknown cases with </a:t>
            </a:r>
            <a:r>
              <a:rPr lang="en-US" dirty="0" smtClean="0">
                <a:solidFill>
                  <a:srgbClr val="FF0000"/>
                </a:solidFill>
              </a:rPr>
              <a:t>ngSwitchDefault</a:t>
            </a:r>
            <a:endParaRPr lang="en-US" dirty="0" smtClean="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68</a:t>
            </a:fld>
            <a:endParaRPr lang="en-US" dirty="0"/>
          </a:p>
        </p:txBody>
      </p:sp>
    </p:spTree>
    <p:extLst>
      <p:ext uri="{BB962C8B-B14F-4D97-AF65-F5344CB8AC3E}">
        <p14:creationId xmlns:p14="http://schemas.microsoft.com/office/powerpoint/2010/main" val="40485406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NgSwitch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Let’s </a:t>
            </a:r>
            <a:r>
              <a:rPr lang="en-US" dirty="0"/>
              <a:t>rewrite our example using this new set of directives</a:t>
            </a:r>
            <a:r>
              <a:rPr lang="en-US" dirty="0" smtClean="0"/>
              <a:t>: </a:t>
            </a:r>
            <a:r>
              <a:rPr lang="en-US" dirty="0" smtClean="0">
                <a:solidFill>
                  <a:srgbClr val="FF0000"/>
                </a:solidFill>
              </a:rPr>
              <a:t>Code 4-3</a:t>
            </a:r>
            <a:r>
              <a:rPr lang="en-US" dirty="0" smtClean="0"/>
              <a:t>.</a:t>
            </a:r>
          </a:p>
          <a:p>
            <a:pPr lvl="1"/>
            <a:r>
              <a:rPr lang="en-US" dirty="0"/>
              <a:t>Then if we want to handle the new value C we insert a single line</a:t>
            </a:r>
            <a:r>
              <a:rPr lang="en-US" dirty="0" smtClean="0"/>
              <a:t>: </a:t>
            </a:r>
            <a:r>
              <a:rPr lang="en-US" dirty="0">
                <a:solidFill>
                  <a:srgbClr val="FF0000"/>
                </a:solidFill>
              </a:rPr>
              <a:t>Code </a:t>
            </a:r>
            <a:r>
              <a:rPr lang="en-US" dirty="0" smtClean="0">
                <a:solidFill>
                  <a:srgbClr val="FF0000"/>
                </a:solidFill>
              </a:rPr>
              <a:t>4-4.</a:t>
            </a:r>
            <a:endParaRPr lang="en-US" dirty="0"/>
          </a:p>
          <a:p>
            <a:pPr lvl="2"/>
            <a:r>
              <a:rPr lang="en-US" dirty="0"/>
              <a:t>And we don’t have to touch the default (i.e. </a:t>
            </a:r>
            <a:r>
              <a:rPr lang="en-US" dirty="0">
                <a:solidFill>
                  <a:srgbClr val="FF0000"/>
                </a:solidFill>
              </a:rPr>
              <a:t>fallback</a:t>
            </a:r>
            <a:r>
              <a:rPr lang="en-US" dirty="0"/>
              <a:t>) </a:t>
            </a:r>
            <a:r>
              <a:rPr lang="en-US" dirty="0" smtClean="0">
                <a:solidFill>
                  <a:srgbClr val="0070C0"/>
                </a:solidFill>
              </a:rPr>
              <a:t>condition</a:t>
            </a:r>
            <a:r>
              <a:rPr lang="en-US" dirty="0" smtClean="0"/>
              <a:t>.</a:t>
            </a:r>
          </a:p>
          <a:p>
            <a:pPr lvl="2"/>
            <a:r>
              <a:rPr lang="en-US" dirty="0" smtClean="0"/>
              <a:t>Having </a:t>
            </a:r>
            <a:r>
              <a:rPr lang="en-US" dirty="0"/>
              <a:t>the </a:t>
            </a:r>
            <a:r>
              <a:rPr lang="en-US" dirty="0">
                <a:solidFill>
                  <a:srgbClr val="FF0000"/>
                </a:solidFill>
              </a:rPr>
              <a:t>ngSwitchDefault</a:t>
            </a:r>
            <a:r>
              <a:rPr lang="en-US" dirty="0"/>
              <a:t> element is </a:t>
            </a:r>
            <a:r>
              <a:rPr lang="en-US" dirty="0" smtClean="0">
                <a:solidFill>
                  <a:srgbClr val="0070C0"/>
                </a:solidFill>
              </a:rPr>
              <a:t>optional</a:t>
            </a:r>
            <a:r>
              <a:rPr lang="en-US" dirty="0" smtClean="0"/>
              <a:t>.</a:t>
            </a:r>
          </a:p>
          <a:p>
            <a:pPr lvl="2"/>
            <a:r>
              <a:rPr lang="en-US" dirty="0" smtClean="0"/>
              <a:t>If </a:t>
            </a:r>
            <a:r>
              <a:rPr lang="en-US" dirty="0"/>
              <a:t>we leave it out, nothing will be rendered when myVar fails to match any of the expected </a:t>
            </a:r>
            <a:r>
              <a:rPr lang="en-US" dirty="0" smtClean="0"/>
              <a:t>values.</a:t>
            </a:r>
          </a:p>
          <a:p>
            <a:pPr lvl="1"/>
            <a:r>
              <a:rPr lang="en-US" dirty="0" smtClean="0"/>
              <a:t>You </a:t>
            </a:r>
            <a:r>
              <a:rPr lang="en-US" dirty="0"/>
              <a:t>can also declare the same </a:t>
            </a:r>
            <a:r>
              <a:rPr lang="en-US" dirty="0">
                <a:solidFill>
                  <a:srgbClr val="FF0000"/>
                </a:solidFill>
              </a:rPr>
              <a:t>*ngSwitchCase</a:t>
            </a:r>
            <a:r>
              <a:rPr lang="en-US" dirty="0"/>
              <a:t> value for </a:t>
            </a:r>
            <a:r>
              <a:rPr lang="en-US" dirty="0">
                <a:solidFill>
                  <a:srgbClr val="FF0000"/>
                </a:solidFill>
              </a:rPr>
              <a:t>different</a:t>
            </a:r>
            <a:r>
              <a:rPr lang="en-US" dirty="0"/>
              <a:t> </a:t>
            </a:r>
            <a:r>
              <a:rPr lang="en-US" dirty="0">
                <a:solidFill>
                  <a:srgbClr val="FF0000"/>
                </a:solidFill>
              </a:rPr>
              <a:t>elements</a:t>
            </a:r>
            <a:r>
              <a:rPr lang="en-US" dirty="0"/>
              <a:t>, so you’re not limited to matching only a single </a:t>
            </a:r>
            <a:r>
              <a:rPr lang="en-US" dirty="0" smtClean="0"/>
              <a:t>time</a:t>
            </a:r>
          </a:p>
          <a:p>
            <a:pPr lvl="1"/>
            <a:r>
              <a:rPr lang="en-US" dirty="0" smtClean="0"/>
              <a:t>Here’s </a:t>
            </a:r>
            <a:r>
              <a:rPr lang="en-US" dirty="0"/>
              <a:t>an example</a:t>
            </a:r>
            <a:r>
              <a:rPr lang="en-US" dirty="0" smtClean="0"/>
              <a:t>: </a:t>
            </a:r>
            <a:r>
              <a:rPr lang="en-US" dirty="0">
                <a:solidFill>
                  <a:srgbClr val="FF0000"/>
                </a:solidFill>
              </a:rPr>
              <a:t>Code </a:t>
            </a:r>
            <a:r>
              <a:rPr lang="en-US" dirty="0" smtClean="0">
                <a:solidFill>
                  <a:srgbClr val="FF0000"/>
                </a:solidFill>
              </a:rPr>
              <a:t>4-5</a:t>
            </a:r>
            <a:r>
              <a:rPr lang="en-US" dirty="0" smtClean="0"/>
              <a:t>.</a:t>
            </a:r>
          </a:p>
          <a:p>
            <a:pPr lvl="2"/>
            <a:r>
              <a:rPr lang="en-US" dirty="0"/>
              <a:t>In the example above when the choice is 2, both the second and fifth </a:t>
            </a:r>
            <a:r>
              <a:rPr lang="en-US" dirty="0" err="1"/>
              <a:t>lis</a:t>
            </a:r>
            <a:r>
              <a:rPr lang="en-US" dirty="0"/>
              <a:t> will be rendered</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69</a:t>
            </a:fld>
            <a:endParaRPr lang="en-US" dirty="0"/>
          </a:p>
        </p:txBody>
      </p:sp>
    </p:spTree>
    <p:extLst>
      <p:ext uri="{BB962C8B-B14F-4D97-AF65-F5344CB8AC3E}">
        <p14:creationId xmlns:p14="http://schemas.microsoft.com/office/powerpoint/2010/main" val="3890440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Getting started</a:t>
            </a:r>
          </a:p>
        </p:txBody>
      </p:sp>
      <p:sp>
        <p:nvSpPr>
          <p:cNvPr id="3" name="Content Placeholder 2"/>
          <p:cNvSpPr>
            <a:spLocks noGrp="1"/>
          </p:cNvSpPr>
          <p:nvPr>
            <p:ph idx="1"/>
          </p:nvPr>
        </p:nvSpPr>
        <p:spPr/>
        <p:txBody>
          <a:bodyPr/>
          <a:lstStyle/>
          <a:p>
            <a:r>
              <a:rPr lang="en-US" dirty="0" smtClean="0"/>
              <a:t>In this section, we will go through the following topics:</a:t>
            </a:r>
          </a:p>
          <a:p>
            <a:pPr lvl="1"/>
            <a:r>
              <a:rPr lang="en-US" dirty="0" smtClean="0"/>
              <a:t>Node.js </a:t>
            </a:r>
            <a:r>
              <a:rPr lang="en-US" dirty="0"/>
              <a:t>and </a:t>
            </a:r>
            <a:r>
              <a:rPr lang="en-US" dirty="0" smtClean="0"/>
              <a:t>npm</a:t>
            </a:r>
          </a:p>
          <a:p>
            <a:pPr lvl="1"/>
            <a:r>
              <a:rPr lang="en-US" dirty="0" smtClean="0"/>
              <a:t>TypeScript</a:t>
            </a:r>
          </a:p>
          <a:p>
            <a:pPr lvl="1"/>
            <a:r>
              <a:rPr lang="en-US" dirty="0" smtClean="0"/>
              <a:t>Browser</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a:t>
            </a:fld>
            <a:endParaRPr lang="en-US" dirty="0"/>
          </a:p>
        </p:txBody>
      </p:sp>
    </p:spTree>
    <p:extLst>
      <p:ext uri="{BB962C8B-B14F-4D97-AF65-F5344CB8AC3E}">
        <p14:creationId xmlns:p14="http://schemas.microsoft.com/office/powerpoint/2010/main" val="2588483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4-1 || 4-2</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70</a:t>
            </a:fld>
            <a:endParaRPr lang="en-US" dirty="0"/>
          </a:p>
        </p:txBody>
      </p:sp>
      <p:pic>
        <p:nvPicPr>
          <p:cNvPr id="6" name="Picture 5"/>
          <p:cNvPicPr>
            <a:picLocks noChangeAspect="1"/>
          </p:cNvPicPr>
          <p:nvPr/>
        </p:nvPicPr>
        <p:blipFill>
          <a:blip r:embed="rId2"/>
          <a:stretch>
            <a:fillRect/>
          </a:stretch>
        </p:blipFill>
        <p:spPr>
          <a:xfrm>
            <a:off x="152400" y="1270378"/>
            <a:ext cx="8117341" cy="1403425"/>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152400" y="3112433"/>
            <a:ext cx="9306605" cy="1939968"/>
          </a:xfrm>
          <a:prstGeom prst="rect">
            <a:avLst/>
          </a:prstGeom>
          <a:ln>
            <a:solidFill>
              <a:schemeClr val="accent1"/>
            </a:solidFill>
          </a:ln>
        </p:spPr>
      </p:pic>
    </p:spTree>
    <p:extLst>
      <p:ext uri="{BB962C8B-B14F-4D97-AF65-F5344CB8AC3E}">
        <p14:creationId xmlns:p14="http://schemas.microsoft.com/office/powerpoint/2010/main" val="20205436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4-3 || 4-4</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71</a:t>
            </a:fld>
            <a:endParaRPr lang="en-US" dirty="0"/>
          </a:p>
        </p:txBody>
      </p:sp>
      <p:pic>
        <p:nvPicPr>
          <p:cNvPr id="3" name="Picture 2"/>
          <p:cNvPicPr>
            <a:picLocks noChangeAspect="1"/>
          </p:cNvPicPr>
          <p:nvPr/>
        </p:nvPicPr>
        <p:blipFill>
          <a:blip r:embed="rId2"/>
          <a:stretch>
            <a:fillRect/>
          </a:stretch>
        </p:blipFill>
        <p:spPr>
          <a:xfrm>
            <a:off x="152400" y="1289485"/>
            <a:ext cx="6076813" cy="1375882"/>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154305" y="2914513"/>
            <a:ext cx="6140087" cy="1687626"/>
          </a:xfrm>
          <a:prstGeom prst="rect">
            <a:avLst/>
          </a:prstGeom>
          <a:ln>
            <a:solidFill>
              <a:schemeClr val="accent1"/>
            </a:solidFill>
          </a:ln>
        </p:spPr>
      </p:pic>
    </p:spTree>
    <p:extLst>
      <p:ext uri="{BB962C8B-B14F-4D97-AF65-F5344CB8AC3E}">
        <p14:creationId xmlns:p14="http://schemas.microsoft.com/office/powerpoint/2010/main" val="39666690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4-5</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72</a:t>
            </a:fld>
            <a:endParaRPr lang="en-US" dirty="0"/>
          </a:p>
        </p:txBody>
      </p:sp>
      <p:pic>
        <p:nvPicPr>
          <p:cNvPr id="3" name="Picture 2"/>
          <p:cNvPicPr>
            <a:picLocks noChangeAspect="1"/>
          </p:cNvPicPr>
          <p:nvPr/>
        </p:nvPicPr>
        <p:blipFill>
          <a:blip r:embed="rId2"/>
          <a:stretch>
            <a:fillRect/>
          </a:stretch>
        </p:blipFill>
        <p:spPr>
          <a:xfrm>
            <a:off x="152400" y="1270330"/>
            <a:ext cx="6474823" cy="5088907"/>
          </a:xfrm>
          <a:prstGeom prst="rect">
            <a:avLst/>
          </a:prstGeom>
          <a:ln>
            <a:solidFill>
              <a:schemeClr val="accent1"/>
            </a:solidFill>
          </a:ln>
        </p:spPr>
      </p:pic>
    </p:spTree>
    <p:extLst>
      <p:ext uri="{BB962C8B-B14F-4D97-AF65-F5344CB8AC3E}">
        <p14:creationId xmlns:p14="http://schemas.microsoft.com/office/powerpoint/2010/main" val="2847391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NgStyle</a:t>
            </a:r>
          </a:p>
        </p:txBody>
      </p:sp>
      <p:sp>
        <p:nvSpPr>
          <p:cNvPr id="3" name="Content Placeholder 2"/>
          <p:cNvSpPr>
            <a:spLocks noGrp="1"/>
          </p:cNvSpPr>
          <p:nvPr>
            <p:ph idx="1"/>
          </p:nvPr>
        </p:nvSpPr>
        <p:spPr/>
        <p:txBody>
          <a:bodyPr/>
          <a:lstStyle/>
          <a:p>
            <a:r>
              <a:rPr lang="en-US" dirty="0" smtClean="0"/>
              <a:t>With </a:t>
            </a:r>
            <a:r>
              <a:rPr lang="en-US" dirty="0"/>
              <a:t>the </a:t>
            </a:r>
            <a:r>
              <a:rPr lang="en-US" dirty="0">
                <a:solidFill>
                  <a:srgbClr val="FF0000"/>
                </a:solidFill>
              </a:rPr>
              <a:t>NgStyle</a:t>
            </a:r>
            <a:r>
              <a:rPr lang="en-US" dirty="0"/>
              <a:t> directive, you can set a given DOM element CSS properties from Angular </a:t>
            </a:r>
            <a:r>
              <a:rPr lang="en-US" dirty="0" smtClean="0"/>
              <a:t>expressions.</a:t>
            </a:r>
          </a:p>
          <a:p>
            <a:pPr lvl="1"/>
            <a:r>
              <a:rPr lang="en-US" dirty="0" smtClean="0"/>
              <a:t>The </a:t>
            </a:r>
            <a:r>
              <a:rPr lang="en-US" dirty="0"/>
              <a:t>simplest way to use this directive is by doing [style.&lt;cssproperty&gt;]="value</a:t>
            </a:r>
            <a:r>
              <a:rPr lang="en-US" dirty="0" smtClean="0"/>
              <a:t>".</a:t>
            </a:r>
          </a:p>
          <a:p>
            <a:pPr lvl="1"/>
            <a:r>
              <a:rPr lang="en-US" dirty="0" smtClean="0"/>
              <a:t>For </a:t>
            </a:r>
            <a:r>
              <a:rPr lang="en-US" dirty="0"/>
              <a:t>example</a:t>
            </a:r>
            <a:r>
              <a:rPr lang="en-US" dirty="0" smtClean="0"/>
              <a:t>: </a:t>
            </a:r>
            <a:r>
              <a:rPr lang="en-US" dirty="0" smtClean="0">
                <a:solidFill>
                  <a:srgbClr val="FF0000"/>
                </a:solidFill>
              </a:rPr>
              <a:t>Code 4-6</a:t>
            </a:r>
            <a:r>
              <a:rPr lang="en-US" dirty="0" smtClean="0"/>
              <a:t>.</a:t>
            </a:r>
          </a:p>
          <a:p>
            <a:pPr lvl="1"/>
            <a:r>
              <a:rPr lang="en-US" dirty="0" smtClean="0"/>
              <a:t>This </a:t>
            </a:r>
            <a:r>
              <a:rPr lang="en-US" dirty="0"/>
              <a:t>snippet is using the </a:t>
            </a:r>
            <a:r>
              <a:rPr lang="en-US" dirty="0">
                <a:solidFill>
                  <a:srgbClr val="FF0000"/>
                </a:solidFill>
              </a:rPr>
              <a:t>NgStyle </a:t>
            </a:r>
            <a:r>
              <a:rPr lang="en-US" dirty="0">
                <a:solidFill>
                  <a:srgbClr val="0070C0"/>
                </a:solidFill>
              </a:rPr>
              <a:t>directive</a:t>
            </a:r>
            <a:r>
              <a:rPr lang="en-US" dirty="0"/>
              <a:t> to set the background-color CSS property to the literal string 'yellow</a:t>
            </a:r>
            <a:r>
              <a:rPr lang="en-US" dirty="0" smtClean="0"/>
              <a:t>'.</a:t>
            </a:r>
          </a:p>
          <a:p>
            <a:pPr lvl="1"/>
            <a:r>
              <a:rPr lang="en-US" dirty="0" smtClean="0"/>
              <a:t>Another </a:t>
            </a:r>
            <a:r>
              <a:rPr lang="en-US" dirty="0"/>
              <a:t>way to set fixed values is by using the </a:t>
            </a:r>
            <a:r>
              <a:rPr lang="en-US" dirty="0">
                <a:solidFill>
                  <a:srgbClr val="FF0000"/>
                </a:solidFill>
              </a:rPr>
              <a:t>NgStyle</a:t>
            </a:r>
            <a:r>
              <a:rPr lang="en-US" dirty="0"/>
              <a:t> </a:t>
            </a:r>
            <a:r>
              <a:rPr lang="en-US" dirty="0">
                <a:solidFill>
                  <a:srgbClr val="0070C0"/>
                </a:solidFill>
              </a:rPr>
              <a:t>attribute</a:t>
            </a:r>
            <a:r>
              <a:rPr lang="en-US" dirty="0"/>
              <a:t> and using key value pairs for each property you want to set, like this</a:t>
            </a:r>
            <a:r>
              <a:rPr lang="en-US" dirty="0" smtClean="0"/>
              <a:t>: </a:t>
            </a:r>
            <a:r>
              <a:rPr lang="en-US" dirty="0">
                <a:solidFill>
                  <a:srgbClr val="FF0000"/>
                </a:solidFill>
              </a:rPr>
              <a:t>Code </a:t>
            </a:r>
            <a:r>
              <a:rPr lang="en-US" dirty="0" smtClean="0">
                <a:solidFill>
                  <a:srgbClr val="FF0000"/>
                </a:solidFill>
              </a:rPr>
              <a:t>4-7</a:t>
            </a:r>
            <a:r>
              <a:rPr lang="en-US" dirty="0" smtClean="0"/>
              <a:t>.</a:t>
            </a:r>
            <a:endParaRPr lang="en-US" dirty="0"/>
          </a:p>
          <a:p>
            <a:pPr lvl="2"/>
            <a:r>
              <a:rPr lang="en-US" dirty="0"/>
              <a:t>Here we are setting both the color and the background-color </a:t>
            </a:r>
            <a:r>
              <a:rPr lang="en-US" dirty="0" smtClean="0"/>
              <a:t>properties.</a:t>
            </a:r>
          </a:p>
          <a:p>
            <a:pPr lvl="1"/>
            <a:r>
              <a:rPr lang="en-US" dirty="0" smtClean="0"/>
              <a:t>But </a:t>
            </a:r>
            <a:r>
              <a:rPr lang="en-US" dirty="0"/>
              <a:t>the real power of the NgStyle directive comes with using </a:t>
            </a:r>
            <a:r>
              <a:rPr lang="en-US" dirty="0">
                <a:solidFill>
                  <a:srgbClr val="FF0000"/>
                </a:solidFill>
              </a:rPr>
              <a:t>dynamic</a:t>
            </a:r>
            <a:r>
              <a:rPr lang="en-US" dirty="0"/>
              <a:t> </a:t>
            </a:r>
            <a:r>
              <a:rPr lang="en-US" dirty="0" smtClean="0">
                <a:solidFill>
                  <a:srgbClr val="FF0000"/>
                </a:solidFill>
              </a:rPr>
              <a:t>values</a:t>
            </a:r>
            <a:r>
              <a:rPr lang="en-US" dirty="0" smtClean="0"/>
              <a:t>.</a:t>
            </a:r>
          </a:p>
          <a:p>
            <a:pPr lvl="1"/>
            <a:r>
              <a:rPr lang="en-US" dirty="0" smtClean="0"/>
              <a:t>In </a:t>
            </a:r>
            <a:r>
              <a:rPr lang="en-US" dirty="0"/>
              <a:t>our example, we are defining two input boxes with an apply settings button</a:t>
            </a:r>
            <a:r>
              <a:rPr lang="en-US" dirty="0" smtClean="0"/>
              <a:t>: </a:t>
            </a:r>
            <a:r>
              <a:rPr lang="en-US" dirty="0" smtClean="0">
                <a:solidFill>
                  <a:srgbClr val="FF0000"/>
                </a:solidFill>
              </a:rPr>
              <a:t>Code 4-8</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73</a:t>
            </a:fld>
            <a:endParaRPr lang="en-US" dirty="0"/>
          </a:p>
        </p:txBody>
      </p:sp>
    </p:spTree>
    <p:extLst>
      <p:ext uri="{BB962C8B-B14F-4D97-AF65-F5344CB8AC3E}">
        <p14:creationId xmlns:p14="http://schemas.microsoft.com/office/powerpoint/2010/main" val="21366775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4-6 || 4-7</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74</a:t>
            </a:fld>
            <a:endParaRPr lang="en-US" dirty="0"/>
          </a:p>
        </p:txBody>
      </p:sp>
      <p:pic>
        <p:nvPicPr>
          <p:cNvPr id="7" name="Picture 6"/>
          <p:cNvPicPr>
            <a:picLocks noChangeAspect="1"/>
          </p:cNvPicPr>
          <p:nvPr/>
        </p:nvPicPr>
        <p:blipFill>
          <a:blip r:embed="rId2"/>
          <a:stretch>
            <a:fillRect/>
          </a:stretch>
        </p:blipFill>
        <p:spPr>
          <a:xfrm>
            <a:off x="152400" y="1345013"/>
            <a:ext cx="6834322" cy="1131198"/>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152400" y="2797217"/>
            <a:ext cx="7885611" cy="1294919"/>
          </a:xfrm>
          <a:prstGeom prst="rect">
            <a:avLst/>
          </a:prstGeom>
          <a:ln>
            <a:solidFill>
              <a:schemeClr val="accent1"/>
            </a:solidFill>
          </a:ln>
        </p:spPr>
      </p:pic>
    </p:spTree>
    <p:extLst>
      <p:ext uri="{BB962C8B-B14F-4D97-AF65-F5344CB8AC3E}">
        <p14:creationId xmlns:p14="http://schemas.microsoft.com/office/powerpoint/2010/main" val="40980452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4-8</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75</a:t>
            </a:fld>
            <a:endParaRPr lang="en-US" dirty="0"/>
          </a:p>
        </p:txBody>
      </p:sp>
      <p:pic>
        <p:nvPicPr>
          <p:cNvPr id="3" name="Picture 2"/>
          <p:cNvPicPr>
            <a:picLocks noChangeAspect="1"/>
          </p:cNvPicPr>
          <p:nvPr/>
        </p:nvPicPr>
        <p:blipFill>
          <a:blip r:embed="rId2"/>
          <a:stretch>
            <a:fillRect/>
          </a:stretch>
        </p:blipFill>
        <p:spPr>
          <a:xfrm>
            <a:off x="152400" y="1281114"/>
            <a:ext cx="7735667" cy="3212510"/>
          </a:xfrm>
          <a:prstGeom prst="rect">
            <a:avLst/>
          </a:prstGeom>
          <a:ln>
            <a:solidFill>
              <a:schemeClr val="accent1"/>
            </a:solidFill>
          </a:ln>
        </p:spPr>
      </p:pic>
    </p:spTree>
    <p:extLst>
      <p:ext uri="{BB962C8B-B14F-4D97-AF65-F5344CB8AC3E}">
        <p14:creationId xmlns:p14="http://schemas.microsoft.com/office/powerpoint/2010/main" val="28624803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Notice that in the </a:t>
            </a:r>
            <a:r>
              <a:rPr lang="en-US" dirty="0">
                <a:solidFill>
                  <a:srgbClr val="FF0000"/>
                </a:solidFill>
              </a:rPr>
              <a:t>ng-style</a:t>
            </a:r>
            <a:r>
              <a:rPr lang="en-US" dirty="0"/>
              <a:t> </a:t>
            </a:r>
            <a:r>
              <a:rPr lang="en-US" dirty="0">
                <a:solidFill>
                  <a:srgbClr val="0070C0"/>
                </a:solidFill>
              </a:rPr>
              <a:t>specification</a:t>
            </a:r>
            <a:r>
              <a:rPr lang="en-US" dirty="0"/>
              <a:t> we have single quotes around </a:t>
            </a:r>
            <a:r>
              <a:rPr lang="en-US" dirty="0">
                <a:solidFill>
                  <a:srgbClr val="FF0000"/>
                </a:solidFill>
              </a:rPr>
              <a:t>background-color</a:t>
            </a:r>
            <a:r>
              <a:rPr lang="en-US" dirty="0"/>
              <a:t> but not around </a:t>
            </a:r>
            <a:r>
              <a:rPr lang="en-US" dirty="0">
                <a:solidFill>
                  <a:srgbClr val="FF0000"/>
                </a:solidFill>
              </a:rPr>
              <a:t>color</a:t>
            </a:r>
            <a:r>
              <a:rPr lang="en-US" dirty="0"/>
              <a:t>. </a:t>
            </a:r>
            <a:endParaRPr lang="en-US" dirty="0" smtClean="0"/>
          </a:p>
          <a:p>
            <a:pPr lvl="1"/>
            <a:r>
              <a:rPr lang="en-US" dirty="0" smtClean="0"/>
              <a:t>Why </a:t>
            </a:r>
            <a:r>
              <a:rPr lang="en-US" dirty="0"/>
              <a:t>is that? Well, the </a:t>
            </a:r>
            <a:r>
              <a:rPr lang="en-US" dirty="0">
                <a:solidFill>
                  <a:srgbClr val="FF0000"/>
                </a:solidFill>
              </a:rPr>
              <a:t>argument</a:t>
            </a:r>
            <a:r>
              <a:rPr lang="en-US" dirty="0"/>
              <a:t> to </a:t>
            </a:r>
            <a:r>
              <a:rPr lang="en-US" dirty="0">
                <a:solidFill>
                  <a:srgbClr val="FF0000"/>
                </a:solidFill>
              </a:rPr>
              <a:t>ng-style</a:t>
            </a:r>
            <a:r>
              <a:rPr lang="en-US" dirty="0"/>
              <a:t> is a </a:t>
            </a:r>
            <a:r>
              <a:rPr lang="en-US" dirty="0">
                <a:solidFill>
                  <a:srgbClr val="FF0000"/>
                </a:solidFill>
              </a:rPr>
              <a:t>JavaScript object </a:t>
            </a:r>
            <a:r>
              <a:rPr lang="en-US" dirty="0"/>
              <a:t>and color is a valid key, without </a:t>
            </a:r>
            <a:r>
              <a:rPr lang="en-US" dirty="0" smtClean="0"/>
              <a:t>quotes.</a:t>
            </a:r>
          </a:p>
          <a:p>
            <a:pPr lvl="1"/>
            <a:r>
              <a:rPr lang="en-US" dirty="0" smtClean="0"/>
              <a:t>With </a:t>
            </a:r>
            <a:r>
              <a:rPr lang="en-US" dirty="0"/>
              <a:t>background-color, however, the dash character isn’t allowed in an </a:t>
            </a:r>
            <a:r>
              <a:rPr lang="en-US" dirty="0">
                <a:solidFill>
                  <a:srgbClr val="FF0000"/>
                </a:solidFill>
              </a:rPr>
              <a:t>object key</a:t>
            </a:r>
            <a:r>
              <a:rPr lang="en-US" dirty="0"/>
              <a:t>, unless it’s a </a:t>
            </a:r>
            <a:r>
              <a:rPr lang="en-US" dirty="0">
                <a:solidFill>
                  <a:srgbClr val="FF0000"/>
                </a:solidFill>
              </a:rPr>
              <a:t>string</a:t>
            </a:r>
            <a:r>
              <a:rPr lang="en-US" dirty="0"/>
              <a:t> so we have to quote </a:t>
            </a:r>
            <a:r>
              <a:rPr lang="en-US" dirty="0" smtClean="0"/>
              <a:t>it.</a:t>
            </a:r>
          </a:p>
          <a:p>
            <a:pPr lvl="1"/>
            <a:r>
              <a:rPr lang="en-US" dirty="0" smtClean="0"/>
              <a:t>Generally </a:t>
            </a:r>
            <a:r>
              <a:rPr lang="en-US" dirty="0"/>
              <a:t>I’d leave out quoting as much as possible in object keys and only quote keys when we have to</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76</a:t>
            </a:fld>
            <a:endParaRPr lang="en-US" dirty="0"/>
          </a:p>
        </p:txBody>
      </p:sp>
    </p:spTree>
    <p:extLst>
      <p:ext uri="{BB962C8B-B14F-4D97-AF65-F5344CB8AC3E}">
        <p14:creationId xmlns:p14="http://schemas.microsoft.com/office/powerpoint/2010/main" val="2534662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NgClass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77</a:t>
            </a:fld>
            <a:endParaRPr lang="en-US" dirty="0"/>
          </a:p>
        </p:txBody>
      </p:sp>
    </p:spTree>
    <p:extLst>
      <p:ext uri="{BB962C8B-B14F-4D97-AF65-F5344CB8AC3E}">
        <p14:creationId xmlns:p14="http://schemas.microsoft.com/office/powerpoint/2010/main" val="35496140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NgFor</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78</a:t>
            </a:fld>
            <a:endParaRPr lang="en-US" dirty="0"/>
          </a:p>
        </p:txBody>
      </p:sp>
    </p:spTree>
    <p:extLst>
      <p:ext uri="{BB962C8B-B14F-4D97-AF65-F5344CB8AC3E}">
        <p14:creationId xmlns:p14="http://schemas.microsoft.com/office/powerpoint/2010/main" val="22961561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NgNonBindable</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79</a:t>
            </a:fld>
            <a:endParaRPr lang="en-US" dirty="0"/>
          </a:p>
        </p:txBody>
      </p:sp>
    </p:spTree>
    <p:extLst>
      <p:ext uri="{BB962C8B-B14F-4D97-AF65-F5344CB8AC3E}">
        <p14:creationId xmlns:p14="http://schemas.microsoft.com/office/powerpoint/2010/main" val="1627452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Node.js and npm</a:t>
            </a:r>
          </a:p>
        </p:txBody>
      </p:sp>
      <p:sp>
        <p:nvSpPr>
          <p:cNvPr id="3" name="Content Placeholder 2"/>
          <p:cNvSpPr>
            <a:spLocks noGrp="1"/>
          </p:cNvSpPr>
          <p:nvPr>
            <p:ph idx="1"/>
          </p:nvPr>
        </p:nvSpPr>
        <p:spPr/>
        <p:txBody>
          <a:bodyPr/>
          <a:lstStyle/>
          <a:p>
            <a:r>
              <a:rPr lang="en-US" dirty="0" smtClean="0"/>
              <a:t>To </a:t>
            </a:r>
            <a:r>
              <a:rPr lang="en-US" dirty="0"/>
              <a:t>get started with Angular, you’ll need to have Node.js </a:t>
            </a:r>
            <a:r>
              <a:rPr lang="en-US" dirty="0" smtClean="0"/>
              <a:t>installed.</a:t>
            </a:r>
          </a:p>
          <a:p>
            <a:pPr lvl="1"/>
            <a:r>
              <a:rPr lang="en-US" dirty="0" smtClean="0"/>
              <a:t>There </a:t>
            </a:r>
            <a:r>
              <a:rPr lang="en-US" dirty="0"/>
              <a:t>are a couple of different ways you can install Node.js, so please refer to the Node.js </a:t>
            </a:r>
            <a:r>
              <a:rPr lang="en-US" dirty="0" smtClean="0"/>
              <a:t>website </a:t>
            </a:r>
            <a:r>
              <a:rPr lang="en-US" dirty="0"/>
              <a:t>for detailed </a:t>
            </a:r>
            <a:r>
              <a:rPr lang="en-US" dirty="0" smtClean="0"/>
              <a:t>information.</a:t>
            </a:r>
          </a:p>
          <a:p>
            <a:pPr lvl="1"/>
            <a:r>
              <a:rPr lang="en-US" dirty="0" smtClean="0"/>
              <a:t>Make </a:t>
            </a:r>
            <a:r>
              <a:rPr lang="en-US" dirty="0"/>
              <a:t>sure you install </a:t>
            </a:r>
            <a:r>
              <a:rPr lang="en-US" dirty="0">
                <a:solidFill>
                  <a:srgbClr val="FF0000"/>
                </a:solidFill>
              </a:rPr>
              <a:t>Node 6.9.0</a:t>
            </a:r>
            <a:r>
              <a:rPr lang="en-US" dirty="0"/>
              <a:t> or higher</a:t>
            </a:r>
            <a:r>
              <a:rPr lang="en-US" dirty="0" smtClean="0"/>
              <a:t>.</a:t>
            </a:r>
          </a:p>
          <a:p>
            <a:pPr lvl="1"/>
            <a:r>
              <a:rPr lang="en-US" dirty="0"/>
              <a:t>The Node Package Manager (npm for short) is installed as a part of Node.js. To check if npm is available as a part of our development environment, we can open a terminal window and type</a:t>
            </a:r>
            <a:r>
              <a:rPr lang="en-US" dirty="0" smtClean="0"/>
              <a:t>:</a:t>
            </a:r>
          </a:p>
          <a:p>
            <a:pPr marL="233363" lvl="1" indent="0">
              <a:buNone/>
            </a:pPr>
            <a:endParaRPr lang="en-US" dirty="0" smtClean="0"/>
          </a:p>
          <a:p>
            <a:pPr marL="233363" lvl="1" indent="0">
              <a:buNone/>
            </a:pPr>
            <a:endParaRPr lang="en-US" dirty="0"/>
          </a:p>
          <a:p>
            <a:pPr lvl="1"/>
            <a:r>
              <a:rPr lang="en-US" dirty="0"/>
              <a:t>If a version number is not printed out and you receive an error, make sure to download a Node.js installer that includes </a:t>
            </a:r>
            <a:r>
              <a:rPr lang="en-US" dirty="0" smtClean="0"/>
              <a:t>npm.</a:t>
            </a:r>
          </a:p>
          <a:p>
            <a:pPr lvl="1"/>
            <a:r>
              <a:rPr lang="en-US" dirty="0" smtClean="0"/>
              <a:t>Your </a:t>
            </a:r>
            <a:r>
              <a:rPr lang="en-US" dirty="0"/>
              <a:t>npm version should be 3.0.0 or higher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a:t>
            </a:fld>
            <a:endParaRPr lang="en-US" dirty="0"/>
          </a:p>
        </p:txBody>
      </p:sp>
      <p:pic>
        <p:nvPicPr>
          <p:cNvPr id="6" name="Picture 5"/>
          <p:cNvPicPr>
            <a:picLocks noChangeAspect="1"/>
          </p:cNvPicPr>
          <p:nvPr/>
        </p:nvPicPr>
        <p:blipFill>
          <a:blip r:embed="rId2"/>
          <a:stretch>
            <a:fillRect/>
          </a:stretch>
        </p:blipFill>
        <p:spPr>
          <a:xfrm>
            <a:off x="809625" y="3391555"/>
            <a:ext cx="1066800" cy="276225"/>
          </a:xfrm>
          <a:prstGeom prst="rect">
            <a:avLst/>
          </a:prstGeom>
          <a:ln>
            <a:solidFill>
              <a:schemeClr val="accent1"/>
            </a:solidFill>
          </a:ln>
        </p:spPr>
      </p:pic>
    </p:spTree>
    <p:extLst>
      <p:ext uri="{BB962C8B-B14F-4D97-AF65-F5344CB8AC3E}">
        <p14:creationId xmlns:p14="http://schemas.microsoft.com/office/powerpoint/2010/main" val="26723100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Forms in Angular</a:t>
            </a:r>
            <a:endParaRPr lang="en-US"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80</a:t>
            </a:fld>
            <a:endParaRPr lang="en-US" dirty="0"/>
          </a:p>
        </p:txBody>
      </p:sp>
      <p:sp>
        <p:nvSpPr>
          <p:cNvPr id="6" name="Text Placeholder 5"/>
          <p:cNvSpPr>
            <a:spLocks noGrp="1"/>
          </p:cNvSpPr>
          <p:nvPr>
            <p:ph type="body" sz="quarter" idx="16"/>
          </p:nvPr>
        </p:nvSpPr>
        <p:spPr/>
        <p:txBody>
          <a:bodyPr/>
          <a:lstStyle/>
          <a:p>
            <a:r>
              <a:rPr lang="en-US" dirty="0" smtClean="0"/>
              <a:t>5</a:t>
            </a:r>
            <a:endParaRPr lang="en-US" dirty="0"/>
          </a:p>
        </p:txBody>
      </p:sp>
      <p:pic>
        <p:nvPicPr>
          <p:cNvPr id="7" name="Picture 6"/>
          <p:cNvPicPr>
            <a:picLocks noChangeAspect="1"/>
          </p:cNvPicPr>
          <p:nvPr/>
        </p:nvPicPr>
        <p:blipFill>
          <a:blip r:embed="rId2"/>
          <a:stretch>
            <a:fillRect/>
          </a:stretch>
        </p:blipFill>
        <p:spPr>
          <a:xfrm>
            <a:off x="8928109" y="3890556"/>
            <a:ext cx="2930516" cy="2617190"/>
          </a:xfrm>
          <a:prstGeom prst="rect">
            <a:avLst/>
          </a:prstGeom>
          <a:ln>
            <a:solidFill>
              <a:schemeClr val="accent1"/>
            </a:solidFill>
          </a:ln>
        </p:spPr>
      </p:pic>
    </p:spTree>
    <p:extLst>
      <p:ext uri="{BB962C8B-B14F-4D97-AF65-F5344CB8AC3E}">
        <p14:creationId xmlns:p14="http://schemas.microsoft.com/office/powerpoint/2010/main" val="3809311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Forms</a:t>
            </a:r>
            <a:r>
              <a:rPr lang="en-US" dirty="0" smtClean="0"/>
              <a:t> </a:t>
            </a:r>
            <a:r>
              <a:rPr lang="en-US" dirty="0"/>
              <a:t>are probably the </a:t>
            </a:r>
            <a:r>
              <a:rPr lang="en-US" dirty="0">
                <a:solidFill>
                  <a:srgbClr val="0070C0"/>
                </a:solidFill>
              </a:rPr>
              <a:t>most</a:t>
            </a:r>
            <a:r>
              <a:rPr lang="en-US" dirty="0"/>
              <a:t> </a:t>
            </a:r>
            <a:r>
              <a:rPr lang="en-US" dirty="0">
                <a:solidFill>
                  <a:srgbClr val="FF0000"/>
                </a:solidFill>
              </a:rPr>
              <a:t>crucial aspect</a:t>
            </a:r>
            <a:r>
              <a:rPr lang="en-US" dirty="0"/>
              <a:t> of your </a:t>
            </a:r>
            <a:r>
              <a:rPr lang="en-US" dirty="0">
                <a:solidFill>
                  <a:srgbClr val="FF0000"/>
                </a:solidFill>
              </a:rPr>
              <a:t>web </a:t>
            </a:r>
            <a:r>
              <a:rPr lang="en-US" dirty="0" smtClean="0">
                <a:solidFill>
                  <a:srgbClr val="FF0000"/>
                </a:solidFill>
              </a:rPr>
              <a:t>application</a:t>
            </a:r>
            <a:r>
              <a:rPr lang="en-US" dirty="0" smtClean="0"/>
              <a:t>.</a:t>
            </a:r>
          </a:p>
          <a:p>
            <a:pPr lvl="1"/>
            <a:r>
              <a:rPr lang="en-US" dirty="0" smtClean="0"/>
              <a:t>While </a:t>
            </a:r>
            <a:r>
              <a:rPr lang="en-US" dirty="0"/>
              <a:t>we often get events from clicking on links or moving the mouse, it’s through forms where we get the majority of our </a:t>
            </a:r>
            <a:r>
              <a:rPr lang="en-US" dirty="0">
                <a:solidFill>
                  <a:srgbClr val="0070C0"/>
                </a:solidFill>
              </a:rPr>
              <a:t>rich</a:t>
            </a:r>
            <a:r>
              <a:rPr lang="en-US" dirty="0"/>
              <a:t> </a:t>
            </a:r>
            <a:r>
              <a:rPr lang="en-US" dirty="0">
                <a:solidFill>
                  <a:srgbClr val="FF0000"/>
                </a:solidFill>
              </a:rPr>
              <a:t>data input</a:t>
            </a:r>
            <a:r>
              <a:rPr lang="en-US" dirty="0"/>
              <a:t> </a:t>
            </a:r>
            <a:r>
              <a:rPr lang="en-US" dirty="0">
                <a:solidFill>
                  <a:srgbClr val="0070C0"/>
                </a:solidFill>
              </a:rPr>
              <a:t>from</a:t>
            </a:r>
            <a:r>
              <a:rPr lang="en-US" dirty="0"/>
              <a:t> </a:t>
            </a:r>
            <a:r>
              <a:rPr lang="en-US" dirty="0" smtClean="0">
                <a:solidFill>
                  <a:srgbClr val="FF0000"/>
                </a:solidFill>
              </a:rPr>
              <a:t>users</a:t>
            </a:r>
            <a:r>
              <a:rPr lang="en-US" dirty="0" smtClean="0"/>
              <a:t>.</a:t>
            </a:r>
          </a:p>
          <a:p>
            <a:pPr lvl="1"/>
            <a:r>
              <a:rPr lang="en-US" dirty="0" smtClean="0"/>
              <a:t>On </a:t>
            </a:r>
            <a:r>
              <a:rPr lang="en-US" dirty="0"/>
              <a:t>the surface, forms seem </a:t>
            </a:r>
            <a:r>
              <a:rPr lang="en-US" dirty="0" smtClean="0"/>
              <a:t>straightforward:</a:t>
            </a:r>
          </a:p>
          <a:p>
            <a:pPr lvl="2"/>
            <a:r>
              <a:rPr lang="en-US" dirty="0" smtClean="0"/>
              <a:t>you </a:t>
            </a:r>
            <a:r>
              <a:rPr lang="en-US" dirty="0"/>
              <a:t>make an input </a:t>
            </a:r>
            <a:r>
              <a:rPr lang="en-US" dirty="0" smtClean="0"/>
              <a:t>tag</a:t>
            </a:r>
          </a:p>
          <a:p>
            <a:pPr lvl="2"/>
            <a:r>
              <a:rPr lang="en-US" dirty="0" smtClean="0"/>
              <a:t>the </a:t>
            </a:r>
            <a:r>
              <a:rPr lang="en-US" dirty="0"/>
              <a:t>user fills it </a:t>
            </a:r>
            <a:r>
              <a:rPr lang="en-US" dirty="0" smtClean="0"/>
              <a:t>out</a:t>
            </a:r>
          </a:p>
          <a:p>
            <a:pPr lvl="2"/>
            <a:r>
              <a:rPr lang="en-US" dirty="0" smtClean="0"/>
              <a:t>hits submit</a:t>
            </a:r>
          </a:p>
          <a:p>
            <a:pPr lvl="1"/>
            <a:r>
              <a:rPr lang="en-US" dirty="0" smtClean="0"/>
              <a:t>How </a:t>
            </a:r>
            <a:r>
              <a:rPr lang="en-US" dirty="0"/>
              <a:t>hard could it be? It turns out, forms can be </a:t>
            </a:r>
            <a:r>
              <a:rPr lang="en-US" dirty="0">
                <a:solidFill>
                  <a:srgbClr val="FF0000"/>
                </a:solidFill>
              </a:rPr>
              <a:t>very </a:t>
            </a:r>
            <a:r>
              <a:rPr lang="en-US" dirty="0" smtClean="0">
                <a:solidFill>
                  <a:srgbClr val="FF0000"/>
                </a:solidFill>
              </a:rPr>
              <a:t>complex</a:t>
            </a:r>
            <a:r>
              <a:rPr lang="en-US" dirty="0" smtClean="0"/>
              <a:t>.</a:t>
            </a:r>
          </a:p>
          <a:p>
            <a:pPr lvl="1"/>
            <a:r>
              <a:rPr lang="en-US" dirty="0" smtClean="0"/>
              <a:t>Here’s </a:t>
            </a:r>
            <a:r>
              <a:rPr lang="en-US" dirty="0"/>
              <a:t>a few reasons why: </a:t>
            </a:r>
          </a:p>
          <a:p>
            <a:pPr lvl="2"/>
            <a:r>
              <a:rPr lang="en-US" dirty="0" smtClean="0"/>
              <a:t>Form </a:t>
            </a:r>
            <a:r>
              <a:rPr lang="en-US" dirty="0"/>
              <a:t>inputs are meant to modify data, both on the page and the </a:t>
            </a:r>
            <a:r>
              <a:rPr lang="en-US" dirty="0" smtClean="0"/>
              <a:t>server</a:t>
            </a:r>
          </a:p>
          <a:p>
            <a:pPr lvl="2"/>
            <a:r>
              <a:rPr lang="en-US" dirty="0" smtClean="0"/>
              <a:t>Changes </a:t>
            </a:r>
            <a:r>
              <a:rPr lang="en-US" dirty="0"/>
              <a:t>often need to be reflected elsewhere on the </a:t>
            </a:r>
            <a:r>
              <a:rPr lang="en-US" dirty="0" smtClean="0"/>
              <a:t>page</a:t>
            </a:r>
          </a:p>
          <a:p>
            <a:pPr lvl="2"/>
            <a:r>
              <a:rPr lang="en-US" dirty="0" smtClean="0"/>
              <a:t>Users </a:t>
            </a:r>
            <a:r>
              <a:rPr lang="en-US" dirty="0"/>
              <a:t>have a lot of leeway in what they enter, so you need to validate </a:t>
            </a:r>
            <a:r>
              <a:rPr lang="en-US" dirty="0" smtClean="0"/>
              <a:t>values</a:t>
            </a:r>
          </a:p>
          <a:p>
            <a:pPr lvl="2"/>
            <a:r>
              <a:rPr lang="en-US" dirty="0" smtClean="0"/>
              <a:t>The </a:t>
            </a:r>
            <a:r>
              <a:rPr lang="en-US" dirty="0"/>
              <a:t>UI needs to clearly state expectations and errors, if </a:t>
            </a:r>
            <a:r>
              <a:rPr lang="en-US" dirty="0" smtClean="0"/>
              <a:t>any</a:t>
            </a:r>
          </a:p>
          <a:p>
            <a:pPr lvl="2"/>
            <a:r>
              <a:rPr lang="en-US" dirty="0" smtClean="0">
                <a:solidFill>
                  <a:srgbClr val="FF0000"/>
                </a:solidFill>
              </a:rPr>
              <a:t>Dependent </a:t>
            </a:r>
            <a:r>
              <a:rPr lang="en-US" dirty="0">
                <a:solidFill>
                  <a:srgbClr val="FF0000"/>
                </a:solidFill>
              </a:rPr>
              <a:t>fields</a:t>
            </a:r>
            <a:r>
              <a:rPr lang="en-US" dirty="0"/>
              <a:t> can have </a:t>
            </a:r>
            <a:r>
              <a:rPr lang="en-US" dirty="0">
                <a:solidFill>
                  <a:srgbClr val="FF0000"/>
                </a:solidFill>
              </a:rPr>
              <a:t>complex </a:t>
            </a:r>
            <a:r>
              <a:rPr lang="en-US" dirty="0" smtClean="0">
                <a:solidFill>
                  <a:srgbClr val="FF0000"/>
                </a:solidFill>
              </a:rPr>
              <a:t>logic</a:t>
            </a:r>
          </a:p>
          <a:p>
            <a:pPr lvl="2"/>
            <a:r>
              <a:rPr lang="en-US" dirty="0" smtClean="0"/>
              <a:t>We </a:t>
            </a:r>
            <a:r>
              <a:rPr lang="en-US" dirty="0"/>
              <a:t>want to be able to test our forms, without </a:t>
            </a:r>
            <a:r>
              <a:rPr lang="en-US" dirty="0">
                <a:solidFill>
                  <a:srgbClr val="FF0000"/>
                </a:solidFill>
              </a:rPr>
              <a:t>relying</a:t>
            </a:r>
            <a:r>
              <a:rPr lang="en-US" dirty="0"/>
              <a:t> on </a:t>
            </a:r>
            <a:r>
              <a:rPr lang="en-US" dirty="0">
                <a:solidFill>
                  <a:srgbClr val="FF0000"/>
                </a:solidFill>
              </a:rPr>
              <a:t>DOM </a:t>
            </a:r>
            <a:r>
              <a:rPr lang="en-US" dirty="0" smtClean="0">
                <a:solidFill>
                  <a:srgbClr val="FF0000"/>
                </a:solidFill>
              </a:rPr>
              <a:t>selectors</a:t>
            </a:r>
            <a:endParaRPr lang="en-US" dirty="0">
              <a:solidFill>
                <a:srgbClr val="FF0000"/>
              </a:solidFill>
            </a:endParaRP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81</a:t>
            </a:fld>
            <a:endParaRPr lang="en-US" dirty="0"/>
          </a:p>
        </p:txBody>
      </p:sp>
      <p:sp>
        <p:nvSpPr>
          <p:cNvPr id="5" name="Title 4"/>
          <p:cNvSpPr>
            <a:spLocks noGrp="1"/>
          </p:cNvSpPr>
          <p:nvPr>
            <p:ph type="title"/>
          </p:nvPr>
        </p:nvSpPr>
        <p:spPr/>
        <p:txBody>
          <a:bodyPr/>
          <a:lstStyle/>
          <a:p>
            <a:r>
              <a:rPr lang="en-US"/>
              <a:t>Forms are Crucial, Forms are Complex</a:t>
            </a:r>
          </a:p>
        </p:txBody>
      </p:sp>
    </p:spTree>
    <p:extLst>
      <p:ext uri="{BB962C8B-B14F-4D97-AF65-F5344CB8AC3E}">
        <p14:creationId xmlns:p14="http://schemas.microsoft.com/office/powerpoint/2010/main" val="31028007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dirty="0"/>
              <a:t>Thankfully, Angular has tools to help with all of these </a:t>
            </a:r>
            <a:r>
              <a:rPr lang="en-US" dirty="0" smtClean="0"/>
              <a:t>things.</a:t>
            </a:r>
          </a:p>
          <a:p>
            <a:pPr lvl="2"/>
            <a:r>
              <a:rPr lang="en-US" dirty="0" smtClean="0">
                <a:solidFill>
                  <a:srgbClr val="FF0000"/>
                </a:solidFill>
              </a:rPr>
              <a:t>FormControls</a:t>
            </a:r>
            <a:r>
              <a:rPr lang="en-US" dirty="0" smtClean="0"/>
              <a:t> </a:t>
            </a:r>
            <a:r>
              <a:rPr lang="en-US" dirty="0"/>
              <a:t>encapsulate the inputs in our forms and give us objects to work with them </a:t>
            </a:r>
          </a:p>
          <a:p>
            <a:pPr lvl="2"/>
            <a:r>
              <a:rPr lang="en-US" dirty="0" smtClean="0">
                <a:solidFill>
                  <a:srgbClr val="FF0000"/>
                </a:solidFill>
              </a:rPr>
              <a:t>Validators</a:t>
            </a:r>
            <a:r>
              <a:rPr lang="en-US" dirty="0" smtClean="0"/>
              <a:t> </a:t>
            </a:r>
            <a:r>
              <a:rPr lang="en-US" dirty="0"/>
              <a:t>give us the ability to </a:t>
            </a:r>
            <a:r>
              <a:rPr lang="en-US" dirty="0">
                <a:solidFill>
                  <a:srgbClr val="FF0000"/>
                </a:solidFill>
              </a:rPr>
              <a:t>validate inputs</a:t>
            </a:r>
            <a:r>
              <a:rPr lang="en-US" dirty="0"/>
              <a:t>, any way we’d </a:t>
            </a:r>
            <a:r>
              <a:rPr lang="en-US" dirty="0" smtClean="0"/>
              <a:t>like</a:t>
            </a:r>
          </a:p>
          <a:p>
            <a:pPr lvl="2"/>
            <a:r>
              <a:rPr lang="en-US" dirty="0" smtClean="0">
                <a:solidFill>
                  <a:srgbClr val="FF0000"/>
                </a:solidFill>
              </a:rPr>
              <a:t>Observers</a:t>
            </a:r>
            <a:r>
              <a:rPr lang="en-US" dirty="0" smtClean="0"/>
              <a:t> </a:t>
            </a:r>
            <a:r>
              <a:rPr lang="en-US" dirty="0"/>
              <a:t>let us watch our form for changes and respond </a:t>
            </a:r>
            <a:r>
              <a:rPr lang="en-US" dirty="0" smtClean="0"/>
              <a:t>accordingly</a:t>
            </a:r>
          </a:p>
          <a:p>
            <a:pPr lvl="1"/>
            <a:r>
              <a:rPr lang="en-US" dirty="0" smtClean="0"/>
              <a:t>In </a:t>
            </a:r>
            <a:r>
              <a:rPr lang="en-US" dirty="0"/>
              <a:t>this chapter we’re going to walk through building forms, step by </a:t>
            </a:r>
            <a:r>
              <a:rPr lang="en-US" dirty="0" smtClean="0"/>
              <a:t>step.</a:t>
            </a:r>
          </a:p>
          <a:p>
            <a:pPr lvl="1"/>
            <a:r>
              <a:rPr lang="en-US" dirty="0" smtClean="0"/>
              <a:t>We’ll </a:t>
            </a:r>
            <a:r>
              <a:rPr lang="en-US" dirty="0"/>
              <a:t>start with some simple forms and build up to more complicated logic</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82</a:t>
            </a:fld>
            <a:endParaRPr lang="en-US" dirty="0"/>
          </a:p>
        </p:txBody>
      </p:sp>
      <p:sp>
        <p:nvSpPr>
          <p:cNvPr id="5" name="Title 4"/>
          <p:cNvSpPr>
            <a:spLocks noGrp="1"/>
          </p:cNvSpPr>
          <p:nvPr>
            <p:ph type="title"/>
          </p:nvPr>
        </p:nvSpPr>
        <p:spPr/>
        <p:txBody>
          <a:bodyPr/>
          <a:lstStyle/>
          <a:p>
            <a:r>
              <a:rPr lang="en-US" dirty="0"/>
              <a:t>Forms are Crucial, Forms are </a:t>
            </a:r>
            <a:r>
              <a:rPr lang="en-US" dirty="0" smtClean="0"/>
              <a:t>Complex		   </a:t>
            </a:r>
            <a:r>
              <a:rPr lang="en-US" dirty="0" smtClean="0">
                <a:solidFill>
                  <a:srgbClr val="C00000"/>
                </a:solidFill>
              </a:rPr>
              <a:t>|</a:t>
            </a:r>
            <a:endParaRPr lang="en-US" dirty="0">
              <a:solidFill>
                <a:srgbClr val="C00000"/>
              </a:solidFill>
            </a:endParaRPr>
          </a:p>
        </p:txBody>
      </p:sp>
    </p:spTree>
    <p:extLst>
      <p:ext uri="{BB962C8B-B14F-4D97-AF65-F5344CB8AC3E}">
        <p14:creationId xmlns:p14="http://schemas.microsoft.com/office/powerpoint/2010/main" val="11297882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FormControls and FormGroups</a:t>
            </a:r>
          </a:p>
        </p:txBody>
      </p:sp>
      <p:sp>
        <p:nvSpPr>
          <p:cNvPr id="3" name="Content Placeholder 2"/>
          <p:cNvSpPr>
            <a:spLocks noGrp="1"/>
          </p:cNvSpPr>
          <p:nvPr>
            <p:ph idx="1"/>
          </p:nvPr>
        </p:nvSpPr>
        <p:spPr/>
        <p:txBody>
          <a:bodyPr/>
          <a:lstStyle/>
          <a:p>
            <a:r>
              <a:rPr lang="en-US" dirty="0" smtClean="0"/>
              <a:t>The </a:t>
            </a:r>
            <a:r>
              <a:rPr lang="en-US" dirty="0"/>
              <a:t>two fundamental objects in </a:t>
            </a:r>
            <a:r>
              <a:rPr lang="en-US" dirty="0">
                <a:solidFill>
                  <a:srgbClr val="FF0000"/>
                </a:solidFill>
              </a:rPr>
              <a:t>Angular forms</a:t>
            </a:r>
            <a:r>
              <a:rPr lang="en-US" dirty="0"/>
              <a:t> </a:t>
            </a:r>
            <a:r>
              <a:rPr lang="en-US" dirty="0" smtClean="0"/>
              <a:t>are</a:t>
            </a:r>
          </a:p>
          <a:p>
            <a:pPr lvl="1"/>
            <a:r>
              <a:rPr lang="en-US" dirty="0" smtClean="0"/>
              <a:t>FormControl</a:t>
            </a:r>
          </a:p>
          <a:p>
            <a:pPr lvl="1"/>
            <a:r>
              <a:rPr lang="en-US" dirty="0" smtClean="0"/>
              <a:t>FormGroup</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83</a:t>
            </a:fld>
            <a:endParaRPr lang="en-US" dirty="0"/>
          </a:p>
        </p:txBody>
      </p:sp>
    </p:spTree>
    <p:extLst>
      <p:ext uri="{BB962C8B-B14F-4D97-AF65-F5344CB8AC3E}">
        <p14:creationId xmlns:p14="http://schemas.microsoft.com/office/powerpoint/2010/main" val="24165148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FormControl</a:t>
            </a:r>
          </a:p>
        </p:txBody>
      </p:sp>
      <p:sp>
        <p:nvSpPr>
          <p:cNvPr id="7" name="Content Placeholder 6"/>
          <p:cNvSpPr>
            <a:spLocks noGrp="1"/>
          </p:cNvSpPr>
          <p:nvPr>
            <p:ph idx="1"/>
          </p:nvPr>
        </p:nvSpPr>
        <p:spPr/>
        <p:txBody>
          <a:bodyPr/>
          <a:lstStyle/>
          <a:p>
            <a:r>
              <a:rPr lang="en-US" dirty="0" smtClean="0"/>
              <a:t>A </a:t>
            </a:r>
            <a:r>
              <a:rPr lang="en-US" dirty="0"/>
              <a:t>FormControl represents a </a:t>
            </a:r>
            <a:r>
              <a:rPr lang="en-US" dirty="0">
                <a:solidFill>
                  <a:srgbClr val="FF0000"/>
                </a:solidFill>
              </a:rPr>
              <a:t>single input field</a:t>
            </a:r>
            <a:r>
              <a:rPr lang="en-US" dirty="0"/>
              <a:t> - it is the </a:t>
            </a:r>
            <a:r>
              <a:rPr lang="en-US" dirty="0">
                <a:solidFill>
                  <a:srgbClr val="FF0000"/>
                </a:solidFill>
              </a:rPr>
              <a:t>smallest</a:t>
            </a:r>
            <a:r>
              <a:rPr lang="en-US" dirty="0"/>
              <a:t> </a:t>
            </a:r>
            <a:r>
              <a:rPr lang="en-US" dirty="0">
                <a:solidFill>
                  <a:srgbClr val="FF0000"/>
                </a:solidFill>
              </a:rPr>
              <a:t>unit</a:t>
            </a:r>
            <a:r>
              <a:rPr lang="en-US" dirty="0"/>
              <a:t> of an Angular </a:t>
            </a:r>
            <a:r>
              <a:rPr lang="en-US" dirty="0" smtClean="0">
                <a:solidFill>
                  <a:srgbClr val="FF0000"/>
                </a:solidFill>
              </a:rPr>
              <a:t>form</a:t>
            </a:r>
            <a:r>
              <a:rPr lang="en-US" dirty="0" smtClean="0"/>
              <a:t>.</a:t>
            </a:r>
          </a:p>
          <a:p>
            <a:pPr lvl="1"/>
            <a:r>
              <a:rPr lang="en-US" dirty="0" smtClean="0"/>
              <a:t>FormControls encapsulate</a:t>
            </a:r>
          </a:p>
          <a:p>
            <a:pPr lvl="2"/>
            <a:r>
              <a:rPr lang="en-US" dirty="0" smtClean="0"/>
              <a:t>the </a:t>
            </a:r>
            <a:r>
              <a:rPr lang="en-US" dirty="0"/>
              <a:t>field’s </a:t>
            </a:r>
            <a:r>
              <a:rPr lang="en-US" dirty="0" smtClean="0"/>
              <a:t>value</a:t>
            </a:r>
          </a:p>
          <a:p>
            <a:pPr lvl="2"/>
            <a:r>
              <a:rPr lang="en-US" dirty="0" smtClean="0">
                <a:solidFill>
                  <a:srgbClr val="FF0000"/>
                </a:solidFill>
              </a:rPr>
              <a:t>states</a:t>
            </a:r>
            <a:r>
              <a:rPr lang="en-US" dirty="0" smtClean="0"/>
              <a:t> </a:t>
            </a:r>
            <a:r>
              <a:rPr lang="en-US" dirty="0"/>
              <a:t>such as </a:t>
            </a:r>
            <a:r>
              <a:rPr lang="en-US" dirty="0" smtClean="0"/>
              <a:t>being</a:t>
            </a:r>
          </a:p>
          <a:p>
            <a:pPr lvl="3"/>
            <a:r>
              <a:rPr lang="en-US" dirty="0" smtClean="0"/>
              <a:t>Valid</a:t>
            </a:r>
          </a:p>
          <a:p>
            <a:pPr lvl="3"/>
            <a:r>
              <a:rPr lang="en-US" dirty="0" smtClean="0"/>
              <a:t>dirty </a:t>
            </a:r>
            <a:r>
              <a:rPr lang="en-US" dirty="0"/>
              <a:t>(</a:t>
            </a:r>
            <a:r>
              <a:rPr lang="en-US" dirty="0" smtClean="0"/>
              <a:t>changed)</a:t>
            </a:r>
          </a:p>
          <a:p>
            <a:pPr lvl="3"/>
            <a:r>
              <a:rPr lang="en-US" dirty="0" smtClean="0"/>
              <a:t>has errors</a:t>
            </a:r>
          </a:p>
          <a:p>
            <a:pPr lvl="1"/>
            <a:r>
              <a:rPr lang="en-US" dirty="0" smtClean="0"/>
              <a:t>For </a:t>
            </a:r>
            <a:r>
              <a:rPr lang="en-US" dirty="0"/>
              <a:t>instance, here’s how we might use a FormControl in TypeScript</a:t>
            </a:r>
            <a:r>
              <a:rPr lang="en-US" dirty="0" smtClean="0"/>
              <a:t>: </a:t>
            </a:r>
            <a:r>
              <a:rPr lang="en-US" dirty="0" smtClean="0">
                <a:solidFill>
                  <a:srgbClr val="FF0000"/>
                </a:solidFill>
              </a:rPr>
              <a:t>Code 5-1</a:t>
            </a:r>
            <a:r>
              <a:rPr lang="en-US" dirty="0" smtClean="0"/>
              <a:t>.</a:t>
            </a:r>
          </a:p>
          <a:p>
            <a:pPr lvl="1"/>
            <a:r>
              <a:rPr lang="en-US" dirty="0"/>
              <a:t>To build up forms we create </a:t>
            </a:r>
            <a:r>
              <a:rPr lang="en-US" dirty="0">
                <a:solidFill>
                  <a:srgbClr val="FF0000"/>
                </a:solidFill>
              </a:rPr>
              <a:t>FormControls</a:t>
            </a:r>
            <a:r>
              <a:rPr lang="en-US" dirty="0"/>
              <a:t> (and </a:t>
            </a:r>
            <a:r>
              <a:rPr lang="en-US" dirty="0">
                <a:solidFill>
                  <a:srgbClr val="FF0000"/>
                </a:solidFill>
              </a:rPr>
              <a:t>groups</a:t>
            </a:r>
            <a:r>
              <a:rPr lang="en-US" dirty="0"/>
              <a:t> of </a:t>
            </a:r>
            <a:r>
              <a:rPr lang="en-US" dirty="0">
                <a:solidFill>
                  <a:srgbClr val="FF0000"/>
                </a:solidFill>
              </a:rPr>
              <a:t>FormControls</a:t>
            </a:r>
            <a:r>
              <a:rPr lang="en-US" dirty="0"/>
              <a:t>) and then attach </a:t>
            </a:r>
            <a:r>
              <a:rPr lang="en-US" dirty="0">
                <a:solidFill>
                  <a:srgbClr val="FF0000"/>
                </a:solidFill>
              </a:rPr>
              <a:t>metadata</a:t>
            </a:r>
            <a:r>
              <a:rPr lang="en-US" dirty="0"/>
              <a:t> and </a:t>
            </a:r>
            <a:r>
              <a:rPr lang="en-US" dirty="0">
                <a:solidFill>
                  <a:srgbClr val="FF0000"/>
                </a:solidFill>
              </a:rPr>
              <a:t>logic</a:t>
            </a:r>
            <a:r>
              <a:rPr lang="en-US" dirty="0"/>
              <a:t> to </a:t>
            </a:r>
            <a:r>
              <a:rPr lang="en-US" dirty="0" smtClean="0"/>
              <a:t>them.</a:t>
            </a:r>
          </a:p>
          <a:p>
            <a:pPr lvl="1"/>
            <a:r>
              <a:rPr lang="en-US" dirty="0" smtClean="0"/>
              <a:t>Like </a:t>
            </a:r>
            <a:r>
              <a:rPr lang="en-US" dirty="0"/>
              <a:t>many things in Angular, we have a </a:t>
            </a:r>
            <a:r>
              <a:rPr lang="en-US" dirty="0">
                <a:solidFill>
                  <a:srgbClr val="0070C0"/>
                </a:solidFill>
              </a:rPr>
              <a:t>class</a:t>
            </a:r>
            <a:r>
              <a:rPr lang="en-US" dirty="0"/>
              <a:t> (</a:t>
            </a:r>
            <a:r>
              <a:rPr lang="en-US" dirty="0">
                <a:solidFill>
                  <a:srgbClr val="FF0000"/>
                </a:solidFill>
              </a:rPr>
              <a:t>FormControl</a:t>
            </a:r>
            <a:r>
              <a:rPr lang="en-US" dirty="0"/>
              <a:t>, in this case) that we attach to the </a:t>
            </a:r>
            <a:r>
              <a:rPr lang="en-US" dirty="0">
                <a:solidFill>
                  <a:srgbClr val="FF0000"/>
                </a:solidFill>
              </a:rPr>
              <a:t>DOM</a:t>
            </a:r>
            <a:r>
              <a:rPr lang="en-US" dirty="0"/>
              <a:t> with an </a:t>
            </a:r>
            <a:r>
              <a:rPr lang="en-US" dirty="0">
                <a:solidFill>
                  <a:srgbClr val="FF0000"/>
                </a:solidFill>
              </a:rPr>
              <a:t>attribute</a:t>
            </a:r>
            <a:r>
              <a:rPr lang="en-US" dirty="0"/>
              <a:t> (</a:t>
            </a:r>
            <a:r>
              <a:rPr lang="en-US" dirty="0">
                <a:solidFill>
                  <a:srgbClr val="FF0000"/>
                </a:solidFill>
              </a:rPr>
              <a:t>formControl</a:t>
            </a:r>
            <a:r>
              <a:rPr lang="en-US" dirty="0"/>
              <a:t>, in this case</a:t>
            </a:r>
            <a:r>
              <a:rPr lang="en-US" dirty="0" smtClean="0"/>
              <a:t>).</a:t>
            </a:r>
          </a:p>
          <a:p>
            <a:pPr lvl="1"/>
            <a:r>
              <a:rPr lang="en-US" dirty="0" smtClean="0"/>
              <a:t>For </a:t>
            </a:r>
            <a:r>
              <a:rPr lang="en-US" dirty="0"/>
              <a:t>instance, we might have the following in our form</a:t>
            </a:r>
            <a:r>
              <a:rPr lang="en-US" dirty="0" smtClean="0"/>
              <a:t>: </a:t>
            </a:r>
            <a:r>
              <a:rPr lang="en-US" dirty="0" smtClean="0">
                <a:solidFill>
                  <a:srgbClr val="FF0000"/>
                </a:solidFill>
              </a:rPr>
              <a:t>Code 5-2</a:t>
            </a:r>
            <a:r>
              <a:rPr lang="en-US" dirty="0" smtClean="0"/>
              <a:t>.</a:t>
            </a:r>
            <a:endParaRPr lang="en-US" dirty="0"/>
          </a:p>
          <a:p>
            <a:pPr lvl="1"/>
            <a:r>
              <a:rPr lang="en-US" dirty="0"/>
              <a:t>This will create a new FormControl object within the context of our </a:t>
            </a:r>
            <a:r>
              <a:rPr lang="en-US" dirty="0" smtClean="0"/>
              <a:t>form.</a:t>
            </a:r>
          </a:p>
          <a:p>
            <a:pPr lvl="1"/>
            <a:r>
              <a:rPr lang="en-US" dirty="0" smtClean="0"/>
              <a:t>We’ll </a:t>
            </a:r>
            <a:r>
              <a:rPr lang="en-US" dirty="0"/>
              <a:t>talk more about how that works below</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84</a:t>
            </a:fld>
            <a:endParaRPr lang="en-US" dirty="0"/>
          </a:p>
        </p:txBody>
      </p:sp>
    </p:spTree>
    <p:extLst>
      <p:ext uri="{BB962C8B-B14F-4D97-AF65-F5344CB8AC3E}">
        <p14:creationId xmlns:p14="http://schemas.microsoft.com/office/powerpoint/2010/main" val="6344781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5-1 || 5-2</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85</a:t>
            </a:fld>
            <a:endParaRPr lang="en-US" dirty="0"/>
          </a:p>
        </p:txBody>
      </p:sp>
      <p:pic>
        <p:nvPicPr>
          <p:cNvPr id="6" name="Picture 5"/>
          <p:cNvPicPr>
            <a:picLocks noChangeAspect="1"/>
          </p:cNvPicPr>
          <p:nvPr/>
        </p:nvPicPr>
        <p:blipFill>
          <a:blip r:embed="rId2"/>
          <a:stretch>
            <a:fillRect/>
          </a:stretch>
        </p:blipFill>
        <p:spPr>
          <a:xfrm>
            <a:off x="152400" y="1268037"/>
            <a:ext cx="5979987" cy="2546317"/>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152400" y="4538457"/>
            <a:ext cx="5534025" cy="638175"/>
          </a:xfrm>
          <a:prstGeom prst="rect">
            <a:avLst/>
          </a:prstGeom>
          <a:ln>
            <a:solidFill>
              <a:schemeClr val="accent1"/>
            </a:solidFill>
          </a:ln>
        </p:spPr>
      </p:pic>
    </p:spTree>
    <p:extLst>
      <p:ext uri="{BB962C8B-B14F-4D97-AF65-F5344CB8AC3E}">
        <p14:creationId xmlns:p14="http://schemas.microsoft.com/office/powerpoint/2010/main" val="11272555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FormGroup</a:t>
            </a:r>
          </a:p>
        </p:txBody>
      </p:sp>
      <p:sp>
        <p:nvSpPr>
          <p:cNvPr id="3" name="Content Placeholder 2"/>
          <p:cNvSpPr>
            <a:spLocks noGrp="1"/>
          </p:cNvSpPr>
          <p:nvPr>
            <p:ph idx="1"/>
          </p:nvPr>
        </p:nvSpPr>
        <p:spPr/>
        <p:txBody>
          <a:bodyPr/>
          <a:lstStyle/>
          <a:p>
            <a:r>
              <a:rPr lang="en-US" dirty="0" smtClean="0"/>
              <a:t>Most </a:t>
            </a:r>
            <a:r>
              <a:rPr lang="en-US" dirty="0">
                <a:solidFill>
                  <a:srgbClr val="FF0000"/>
                </a:solidFill>
              </a:rPr>
              <a:t>forms</a:t>
            </a:r>
            <a:r>
              <a:rPr lang="en-US" dirty="0"/>
              <a:t> have </a:t>
            </a:r>
            <a:r>
              <a:rPr lang="en-US" dirty="0">
                <a:solidFill>
                  <a:srgbClr val="FF0000"/>
                </a:solidFill>
              </a:rPr>
              <a:t>more</a:t>
            </a:r>
            <a:r>
              <a:rPr lang="en-US" dirty="0">
                <a:solidFill>
                  <a:srgbClr val="0070C0"/>
                </a:solidFill>
              </a:rPr>
              <a:t> than </a:t>
            </a:r>
            <a:r>
              <a:rPr lang="en-US" dirty="0">
                <a:solidFill>
                  <a:srgbClr val="FF0000"/>
                </a:solidFill>
              </a:rPr>
              <a:t>one field</a:t>
            </a:r>
            <a:r>
              <a:rPr lang="en-US" dirty="0"/>
              <a:t>, so we need a way to manage </a:t>
            </a:r>
            <a:r>
              <a:rPr lang="en-US" dirty="0">
                <a:solidFill>
                  <a:srgbClr val="0070C0"/>
                </a:solidFill>
              </a:rPr>
              <a:t>multiple</a:t>
            </a:r>
            <a:r>
              <a:rPr lang="en-US" dirty="0">
                <a:solidFill>
                  <a:srgbClr val="FF0000"/>
                </a:solidFill>
              </a:rPr>
              <a:t> </a:t>
            </a:r>
            <a:r>
              <a:rPr lang="en-US" dirty="0" smtClean="0">
                <a:solidFill>
                  <a:srgbClr val="FF0000"/>
                </a:solidFill>
              </a:rPr>
              <a:t>FormControls</a:t>
            </a:r>
            <a:r>
              <a:rPr lang="en-US" dirty="0" smtClean="0"/>
              <a:t>.</a:t>
            </a:r>
          </a:p>
          <a:p>
            <a:pPr lvl="1"/>
            <a:r>
              <a:rPr lang="en-US" dirty="0" smtClean="0"/>
              <a:t>If </a:t>
            </a:r>
            <a:r>
              <a:rPr lang="en-US" dirty="0"/>
              <a:t>we wanted to check the </a:t>
            </a:r>
            <a:r>
              <a:rPr lang="en-US" dirty="0">
                <a:solidFill>
                  <a:srgbClr val="FF0000"/>
                </a:solidFill>
              </a:rPr>
              <a:t>validity</a:t>
            </a:r>
            <a:r>
              <a:rPr lang="en-US" dirty="0"/>
              <a:t> of our </a:t>
            </a:r>
            <a:r>
              <a:rPr lang="en-US" dirty="0">
                <a:solidFill>
                  <a:srgbClr val="FF0000"/>
                </a:solidFill>
              </a:rPr>
              <a:t>form</a:t>
            </a:r>
            <a:r>
              <a:rPr lang="en-US" dirty="0"/>
              <a:t>, it’s cumbersome to </a:t>
            </a:r>
            <a:r>
              <a:rPr lang="en-US" dirty="0">
                <a:solidFill>
                  <a:srgbClr val="FF0000"/>
                </a:solidFill>
              </a:rPr>
              <a:t>iterate</a:t>
            </a:r>
            <a:r>
              <a:rPr lang="en-US" dirty="0"/>
              <a:t> over an </a:t>
            </a:r>
            <a:r>
              <a:rPr lang="en-US" dirty="0">
                <a:solidFill>
                  <a:srgbClr val="0070C0"/>
                </a:solidFill>
              </a:rPr>
              <a:t>array of </a:t>
            </a:r>
            <a:r>
              <a:rPr lang="en-US" dirty="0">
                <a:solidFill>
                  <a:srgbClr val="FF0000"/>
                </a:solidFill>
              </a:rPr>
              <a:t>FormControls</a:t>
            </a:r>
            <a:r>
              <a:rPr lang="en-US" dirty="0"/>
              <a:t> and check each </a:t>
            </a:r>
            <a:r>
              <a:rPr lang="en-US" dirty="0">
                <a:solidFill>
                  <a:srgbClr val="0070C0"/>
                </a:solidFill>
              </a:rPr>
              <a:t>FormControl</a:t>
            </a:r>
            <a:r>
              <a:rPr lang="en-US" dirty="0"/>
              <a:t> for </a:t>
            </a:r>
            <a:r>
              <a:rPr lang="en-US" dirty="0" smtClean="0">
                <a:solidFill>
                  <a:srgbClr val="FF0000"/>
                </a:solidFill>
              </a:rPr>
              <a:t>validity</a:t>
            </a:r>
            <a:r>
              <a:rPr lang="en-US" dirty="0" smtClean="0"/>
              <a:t>.</a:t>
            </a:r>
          </a:p>
          <a:p>
            <a:pPr lvl="1"/>
            <a:r>
              <a:rPr lang="en-US" dirty="0" smtClean="0"/>
              <a:t>FormGroups </a:t>
            </a:r>
            <a:r>
              <a:rPr lang="en-US" dirty="0"/>
              <a:t>solve this issue by providing a </a:t>
            </a:r>
            <a:r>
              <a:rPr lang="en-US" dirty="0">
                <a:solidFill>
                  <a:srgbClr val="FF0000"/>
                </a:solidFill>
              </a:rPr>
              <a:t>wrapper</a:t>
            </a:r>
            <a:r>
              <a:rPr lang="en-US" dirty="0"/>
              <a:t> </a:t>
            </a:r>
            <a:r>
              <a:rPr lang="en-US" dirty="0">
                <a:solidFill>
                  <a:srgbClr val="0070C0"/>
                </a:solidFill>
              </a:rPr>
              <a:t>interface</a:t>
            </a:r>
            <a:r>
              <a:rPr lang="en-US" dirty="0"/>
              <a:t> around a </a:t>
            </a:r>
            <a:r>
              <a:rPr lang="en-US" dirty="0">
                <a:solidFill>
                  <a:srgbClr val="0070C0"/>
                </a:solidFill>
              </a:rPr>
              <a:t>collection</a:t>
            </a:r>
            <a:r>
              <a:rPr lang="en-US" dirty="0"/>
              <a:t> of </a:t>
            </a:r>
            <a:r>
              <a:rPr lang="en-US" dirty="0" smtClean="0">
                <a:solidFill>
                  <a:srgbClr val="FF0000"/>
                </a:solidFill>
              </a:rPr>
              <a:t>FormControls</a:t>
            </a:r>
            <a:r>
              <a:rPr lang="en-US" dirty="0" smtClean="0"/>
              <a:t>.</a:t>
            </a:r>
          </a:p>
          <a:p>
            <a:pPr lvl="1"/>
            <a:r>
              <a:rPr lang="en-US" dirty="0" smtClean="0"/>
              <a:t>Here’s </a:t>
            </a:r>
            <a:r>
              <a:rPr lang="en-US" dirty="0"/>
              <a:t>how you create a FormGroup</a:t>
            </a:r>
            <a:r>
              <a:rPr lang="en-US" dirty="0" smtClean="0"/>
              <a:t>: </a:t>
            </a:r>
            <a:r>
              <a:rPr lang="en-US" dirty="0" smtClean="0">
                <a:solidFill>
                  <a:srgbClr val="FF0000"/>
                </a:solidFill>
              </a:rPr>
              <a:t>Code 5-3</a:t>
            </a:r>
            <a:r>
              <a:rPr lang="en-US" dirty="0" smtClean="0"/>
              <a:t>.</a:t>
            </a:r>
          </a:p>
          <a:p>
            <a:pPr lvl="1"/>
            <a:r>
              <a:rPr lang="en-US" dirty="0"/>
              <a:t>FormGroup and FormControl have a </a:t>
            </a:r>
            <a:r>
              <a:rPr lang="en-US" dirty="0">
                <a:solidFill>
                  <a:srgbClr val="FF0000"/>
                </a:solidFill>
              </a:rPr>
              <a:t>common ancestor</a:t>
            </a:r>
            <a:r>
              <a:rPr lang="en-US" dirty="0"/>
              <a:t> (</a:t>
            </a:r>
            <a:r>
              <a:rPr lang="en-US" dirty="0" smtClean="0">
                <a:solidFill>
                  <a:srgbClr val="FF0000"/>
                </a:solidFill>
              </a:rPr>
              <a:t>AbstractControl</a:t>
            </a:r>
            <a:r>
              <a:rPr lang="en-US" dirty="0" smtClean="0"/>
              <a:t>).</a:t>
            </a:r>
          </a:p>
          <a:p>
            <a:pPr lvl="1"/>
            <a:r>
              <a:rPr lang="en-US" dirty="0" smtClean="0"/>
              <a:t>That </a:t>
            </a:r>
            <a:r>
              <a:rPr lang="en-US" dirty="0"/>
              <a:t>means we can check the status or value of personInfo just as easily as a single FormControl</a:t>
            </a:r>
            <a:r>
              <a:rPr lang="en-US" dirty="0" smtClean="0"/>
              <a:t>: </a:t>
            </a:r>
            <a:r>
              <a:rPr lang="en-US" dirty="0">
                <a:solidFill>
                  <a:srgbClr val="FF0000"/>
                </a:solidFill>
              </a:rPr>
              <a:t>Code </a:t>
            </a:r>
            <a:r>
              <a:rPr lang="en-US" dirty="0" smtClean="0">
                <a:solidFill>
                  <a:srgbClr val="FF0000"/>
                </a:solidFill>
              </a:rPr>
              <a:t>5-4</a:t>
            </a:r>
            <a:r>
              <a:rPr lang="en-US" dirty="0" smtClean="0"/>
              <a:t>.</a:t>
            </a:r>
            <a:endParaRPr lang="en-US" dirty="0"/>
          </a:p>
          <a:p>
            <a:pPr lvl="1"/>
            <a:r>
              <a:rPr lang="en-US" dirty="0"/>
              <a:t>Notice that when we tried to get the value from the FormGroup we received an </a:t>
            </a:r>
            <a:r>
              <a:rPr lang="en-US" dirty="0">
                <a:solidFill>
                  <a:srgbClr val="FF0000"/>
                </a:solidFill>
              </a:rPr>
              <a:t>object</a:t>
            </a:r>
            <a:r>
              <a:rPr lang="en-US" dirty="0"/>
              <a:t> with </a:t>
            </a:r>
            <a:r>
              <a:rPr lang="en-US" dirty="0">
                <a:solidFill>
                  <a:srgbClr val="FF0000"/>
                </a:solidFill>
              </a:rPr>
              <a:t>key-value pairs</a:t>
            </a:r>
            <a:r>
              <a:rPr lang="en-US" dirty="0"/>
              <a:t>. </a:t>
            </a:r>
            <a:endParaRPr lang="en-US" dirty="0" smtClean="0"/>
          </a:p>
          <a:p>
            <a:pPr lvl="1"/>
            <a:r>
              <a:rPr lang="en-US" dirty="0" smtClean="0"/>
              <a:t>This </a:t>
            </a:r>
            <a:r>
              <a:rPr lang="en-US" dirty="0"/>
              <a:t>is a really handy way to get the full set of values from our form without having to iterate over each FormControl individually</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86</a:t>
            </a:fld>
            <a:endParaRPr lang="en-US" dirty="0"/>
          </a:p>
        </p:txBody>
      </p:sp>
    </p:spTree>
    <p:extLst>
      <p:ext uri="{BB962C8B-B14F-4D97-AF65-F5344CB8AC3E}">
        <p14:creationId xmlns:p14="http://schemas.microsoft.com/office/powerpoint/2010/main" val="25229767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5-3 || 5-4</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87</a:t>
            </a:fld>
            <a:endParaRPr lang="en-US" dirty="0"/>
          </a:p>
        </p:txBody>
      </p:sp>
      <p:pic>
        <p:nvPicPr>
          <p:cNvPr id="3" name="Picture 2"/>
          <p:cNvPicPr>
            <a:picLocks noChangeAspect="1"/>
          </p:cNvPicPr>
          <p:nvPr/>
        </p:nvPicPr>
        <p:blipFill>
          <a:blip r:embed="rId2"/>
          <a:stretch>
            <a:fillRect/>
          </a:stretch>
        </p:blipFill>
        <p:spPr>
          <a:xfrm>
            <a:off x="152400" y="1277575"/>
            <a:ext cx="4750526" cy="1390609"/>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152400" y="3221472"/>
            <a:ext cx="7997870" cy="2990575"/>
          </a:xfrm>
          <a:prstGeom prst="rect">
            <a:avLst/>
          </a:prstGeom>
          <a:ln>
            <a:solidFill>
              <a:schemeClr val="accent1"/>
            </a:solidFill>
          </a:ln>
        </p:spPr>
      </p:pic>
    </p:spTree>
    <p:extLst>
      <p:ext uri="{BB962C8B-B14F-4D97-AF65-F5344CB8AC3E}">
        <p14:creationId xmlns:p14="http://schemas.microsoft.com/office/powerpoint/2010/main" val="10679939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Our First Form</a:t>
            </a:r>
          </a:p>
        </p:txBody>
      </p:sp>
      <p:sp>
        <p:nvSpPr>
          <p:cNvPr id="3" name="Content Placeholder 2"/>
          <p:cNvSpPr>
            <a:spLocks noGrp="1"/>
          </p:cNvSpPr>
          <p:nvPr>
            <p:ph idx="1"/>
          </p:nvPr>
        </p:nvSpPr>
        <p:spPr/>
        <p:txBody>
          <a:bodyPr/>
          <a:lstStyle/>
          <a:p>
            <a:r>
              <a:rPr lang="en-US" dirty="0" smtClean="0"/>
              <a:t>There </a:t>
            </a:r>
            <a:r>
              <a:rPr lang="en-US" dirty="0"/>
              <a:t>are lots of moving pieces to create a form, and several important ones we haven’t touched </a:t>
            </a:r>
            <a:r>
              <a:rPr lang="en-US" dirty="0" smtClean="0"/>
              <a:t>on.</a:t>
            </a:r>
          </a:p>
          <a:p>
            <a:pPr lvl="1"/>
            <a:r>
              <a:rPr lang="en-US" dirty="0" smtClean="0"/>
              <a:t>Let’s </a:t>
            </a:r>
            <a:r>
              <a:rPr lang="en-US" dirty="0"/>
              <a:t>jump in to a full example and I’ll explain each piece as we go along</a:t>
            </a:r>
            <a:r>
              <a:rPr lang="en-US" dirty="0" smtClean="0"/>
              <a:t>.</a:t>
            </a:r>
          </a:p>
          <a:p>
            <a:pPr lvl="1"/>
            <a:r>
              <a:rPr lang="en-US" dirty="0"/>
              <a:t>Here’s a screenshot of the very first form we’re going to build</a:t>
            </a:r>
            <a:r>
              <a:rPr lang="en-US" dirty="0" smtClean="0"/>
              <a:t>: </a:t>
            </a:r>
            <a:r>
              <a:rPr lang="en-US" dirty="0" smtClean="0">
                <a:solidFill>
                  <a:srgbClr val="FF0000"/>
                </a:solidFill>
              </a:rPr>
              <a:t>Figure 5-1</a:t>
            </a:r>
            <a:r>
              <a:rPr lang="en-US" dirty="0" smtClean="0"/>
              <a:t>.</a:t>
            </a:r>
            <a:endParaRPr lang="en-US" dirty="0"/>
          </a:p>
          <a:p>
            <a:pPr lvl="1"/>
            <a:r>
              <a:rPr lang="en-US" dirty="0"/>
              <a:t>In our imaginary application we’re creating an </a:t>
            </a:r>
            <a:r>
              <a:rPr lang="en-US" dirty="0">
                <a:solidFill>
                  <a:srgbClr val="FF0000"/>
                </a:solidFill>
              </a:rPr>
              <a:t>e-commerce-type</a:t>
            </a:r>
            <a:r>
              <a:rPr lang="en-US" dirty="0"/>
              <a:t> site where we’re listing products for </a:t>
            </a:r>
            <a:r>
              <a:rPr lang="en-US" dirty="0" smtClean="0"/>
              <a:t>sale.</a:t>
            </a:r>
          </a:p>
          <a:p>
            <a:pPr lvl="2"/>
            <a:r>
              <a:rPr lang="en-US" dirty="0" smtClean="0"/>
              <a:t>In </a:t>
            </a:r>
            <a:r>
              <a:rPr lang="en-US" dirty="0"/>
              <a:t>this app we need to store the product’s </a:t>
            </a:r>
            <a:r>
              <a:rPr lang="en-US" dirty="0" smtClean="0"/>
              <a:t>SKU (Stock Keeping Unit), </a:t>
            </a:r>
            <a:r>
              <a:rPr lang="en-US" dirty="0"/>
              <a:t>so let’s create a simple form that takes the SKU as the only input field.</a:t>
            </a:r>
          </a:p>
          <a:p>
            <a:pPr lvl="1"/>
            <a:r>
              <a:rPr lang="en-US" dirty="0"/>
              <a:t>Our form is super </a:t>
            </a:r>
            <a:r>
              <a:rPr lang="en-US" dirty="0" smtClean="0"/>
              <a:t>simple:</a:t>
            </a:r>
          </a:p>
          <a:p>
            <a:pPr lvl="2"/>
            <a:r>
              <a:rPr lang="en-US" dirty="0" smtClean="0"/>
              <a:t>we </a:t>
            </a:r>
            <a:r>
              <a:rPr lang="en-US" dirty="0"/>
              <a:t>have a single input for sku (with a </a:t>
            </a:r>
            <a:r>
              <a:rPr lang="en-US" dirty="0" smtClean="0"/>
              <a:t>label)</a:t>
            </a:r>
          </a:p>
          <a:p>
            <a:pPr lvl="2"/>
            <a:r>
              <a:rPr lang="en-US" dirty="0" smtClean="0"/>
              <a:t>a </a:t>
            </a:r>
            <a:r>
              <a:rPr lang="en-US" dirty="0"/>
              <a:t>submit </a:t>
            </a:r>
            <a:r>
              <a:rPr lang="en-US" dirty="0" smtClean="0"/>
              <a:t>button</a:t>
            </a:r>
          </a:p>
          <a:p>
            <a:pPr lvl="1"/>
            <a:r>
              <a:rPr lang="en-US" dirty="0" smtClean="0"/>
              <a:t>Let’s </a:t>
            </a:r>
            <a:r>
              <a:rPr lang="en-US" dirty="0"/>
              <a:t>turn this form into a </a:t>
            </a:r>
            <a:r>
              <a:rPr lang="en-US" dirty="0" smtClean="0">
                <a:solidFill>
                  <a:srgbClr val="FF0000"/>
                </a:solidFill>
              </a:rPr>
              <a:t>Component</a:t>
            </a:r>
            <a:r>
              <a:rPr lang="en-US" dirty="0" smtClean="0"/>
              <a:t>.</a:t>
            </a:r>
          </a:p>
          <a:p>
            <a:pPr lvl="1"/>
            <a:r>
              <a:rPr lang="en-US" dirty="0" smtClean="0"/>
              <a:t>If </a:t>
            </a:r>
            <a:r>
              <a:rPr lang="en-US" dirty="0"/>
              <a:t>you recall, there are three parts to defining a </a:t>
            </a:r>
            <a:r>
              <a:rPr lang="en-US" dirty="0" smtClean="0"/>
              <a:t>component:</a:t>
            </a:r>
          </a:p>
          <a:p>
            <a:pPr lvl="2"/>
            <a:r>
              <a:rPr lang="en-US" dirty="0" smtClean="0"/>
              <a:t>Configure </a:t>
            </a:r>
            <a:r>
              <a:rPr lang="en-US" dirty="0"/>
              <a:t>the @Component</a:t>
            </a:r>
            <a:r>
              <a:rPr lang="en-US" dirty="0" smtClean="0"/>
              <a:t>( ) decorator</a:t>
            </a:r>
          </a:p>
          <a:p>
            <a:pPr lvl="2"/>
            <a:r>
              <a:rPr lang="en-US" dirty="0" smtClean="0"/>
              <a:t>Create </a:t>
            </a:r>
            <a:r>
              <a:rPr lang="en-US" dirty="0"/>
              <a:t>the </a:t>
            </a:r>
            <a:r>
              <a:rPr lang="en-US" dirty="0" smtClean="0"/>
              <a:t>template</a:t>
            </a:r>
          </a:p>
          <a:p>
            <a:pPr lvl="2"/>
            <a:r>
              <a:rPr lang="en-US" dirty="0" smtClean="0"/>
              <a:t>Implement </a:t>
            </a:r>
            <a:r>
              <a:rPr lang="en-US" dirty="0"/>
              <a:t>custom functionality in the component definition </a:t>
            </a:r>
            <a:r>
              <a:rPr lang="en-US" dirty="0" smtClean="0"/>
              <a:t>class</a:t>
            </a:r>
          </a:p>
          <a:p>
            <a:pPr lvl="1"/>
            <a:r>
              <a:rPr lang="en-US" dirty="0" smtClean="0"/>
              <a:t>Let’s </a:t>
            </a:r>
            <a:r>
              <a:rPr lang="en-US" dirty="0"/>
              <a:t>take these in turn</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88</a:t>
            </a:fld>
            <a:endParaRPr lang="en-US" dirty="0"/>
          </a:p>
        </p:txBody>
      </p:sp>
    </p:spTree>
    <p:extLst>
      <p:ext uri="{BB962C8B-B14F-4D97-AF65-F5344CB8AC3E}">
        <p14:creationId xmlns:p14="http://schemas.microsoft.com/office/powerpoint/2010/main" val="6365204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You can find the full code listing for this section in the code download under forms</a:t>
            </a:r>
            <a:r>
              <a:rPr lang="en-US" dirty="0" smtClean="0"/>
              <a:t>/</a:t>
            </a:r>
          </a:p>
          <a:p>
            <a:pPr lvl="1"/>
            <a:r>
              <a:rPr lang="en-US" dirty="0"/>
              <a:t>SKU is an abbreviation for “stockkeeping unit</a:t>
            </a:r>
            <a:r>
              <a:rPr lang="en-US" dirty="0" smtClean="0"/>
              <a:t>”.</a:t>
            </a:r>
          </a:p>
          <a:p>
            <a:pPr lvl="2"/>
            <a:r>
              <a:rPr lang="en-US" dirty="0" smtClean="0"/>
              <a:t>It’s </a:t>
            </a:r>
            <a:r>
              <a:rPr lang="en-US" dirty="0"/>
              <a:t>a term for a unique id for a </a:t>
            </a:r>
            <a:r>
              <a:rPr lang="en-US" dirty="0">
                <a:solidFill>
                  <a:srgbClr val="FF0000"/>
                </a:solidFill>
              </a:rPr>
              <a:t>product</a:t>
            </a:r>
            <a:r>
              <a:rPr lang="en-US" dirty="0"/>
              <a:t> that is going to be </a:t>
            </a:r>
            <a:r>
              <a:rPr lang="en-US" dirty="0">
                <a:solidFill>
                  <a:srgbClr val="FF0000"/>
                </a:solidFill>
              </a:rPr>
              <a:t>tracked</a:t>
            </a:r>
            <a:r>
              <a:rPr lang="en-US" dirty="0"/>
              <a:t> in </a:t>
            </a:r>
            <a:r>
              <a:rPr lang="en-US" dirty="0" smtClean="0">
                <a:solidFill>
                  <a:srgbClr val="FF0000"/>
                </a:solidFill>
              </a:rPr>
              <a:t>inventory</a:t>
            </a:r>
            <a:r>
              <a:rPr lang="en-US" dirty="0" smtClean="0"/>
              <a:t>.</a:t>
            </a:r>
          </a:p>
          <a:p>
            <a:pPr lvl="2"/>
            <a:r>
              <a:rPr lang="en-US" dirty="0" smtClean="0"/>
              <a:t>When </a:t>
            </a:r>
            <a:r>
              <a:rPr lang="en-US" dirty="0"/>
              <a:t>we talk about a SKU, we’re talking about a human-readable item ID</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89</a:t>
            </a:fld>
            <a:endParaRPr lang="en-US" dirty="0"/>
          </a:p>
        </p:txBody>
      </p:sp>
    </p:spTree>
    <p:extLst>
      <p:ext uri="{BB962C8B-B14F-4D97-AF65-F5344CB8AC3E}">
        <p14:creationId xmlns:p14="http://schemas.microsoft.com/office/powerpoint/2010/main" val="3412243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r>
              <a:rPr lang="en-US" dirty="0"/>
              <a:t>If you’re on a Mac, your best bet is to install </a:t>
            </a:r>
            <a:r>
              <a:rPr lang="en-US" dirty="0">
                <a:solidFill>
                  <a:srgbClr val="FF0000"/>
                </a:solidFill>
              </a:rPr>
              <a:t>Node.js</a:t>
            </a:r>
            <a:r>
              <a:rPr lang="en-US" dirty="0"/>
              <a:t> directly from the Node.js </a:t>
            </a:r>
            <a:r>
              <a:rPr lang="en-US" dirty="0">
                <a:solidFill>
                  <a:srgbClr val="FF0000"/>
                </a:solidFill>
              </a:rPr>
              <a:t>website</a:t>
            </a:r>
            <a:r>
              <a:rPr lang="en-US" dirty="0"/>
              <a:t> instead of through another package manager (like </a:t>
            </a:r>
            <a:r>
              <a:rPr lang="en-US" dirty="0">
                <a:solidFill>
                  <a:srgbClr val="FF0000"/>
                </a:solidFill>
              </a:rPr>
              <a:t>Homebrew</a:t>
            </a:r>
            <a:r>
              <a:rPr lang="en-US" dirty="0" smtClean="0"/>
              <a:t>).</a:t>
            </a:r>
          </a:p>
          <a:p>
            <a:pPr lvl="1"/>
            <a:r>
              <a:rPr lang="en-US" dirty="0" smtClean="0"/>
              <a:t>Installing </a:t>
            </a:r>
            <a:r>
              <a:rPr lang="en-US" dirty="0"/>
              <a:t>Node.js via Homebrew is known to cause some issues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a:t>
            </a:fld>
            <a:endParaRPr lang="en-US" dirty="0"/>
          </a:p>
        </p:txBody>
      </p:sp>
    </p:spTree>
    <p:extLst>
      <p:ext uri="{BB962C8B-B14F-4D97-AF65-F5344CB8AC3E}">
        <p14:creationId xmlns:p14="http://schemas.microsoft.com/office/powerpoint/2010/main" val="26428816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5-1</a:t>
            </a:r>
            <a:endParaRPr lang="en-US" dirty="0"/>
          </a:p>
        </p:txBody>
      </p:sp>
      <p:pic>
        <p:nvPicPr>
          <p:cNvPr id="6" name="Content Placeholder 5"/>
          <p:cNvPicPr>
            <a:picLocks noGrp="1" noChangeAspect="1"/>
          </p:cNvPicPr>
          <p:nvPr>
            <p:ph idx="1"/>
          </p:nvPr>
        </p:nvPicPr>
        <p:blipFill>
          <a:blip r:embed="rId2"/>
          <a:stretch>
            <a:fillRect/>
          </a:stretch>
        </p:blipFill>
        <p:spPr>
          <a:xfrm>
            <a:off x="152400" y="1309688"/>
            <a:ext cx="9886950" cy="2686050"/>
          </a:xfrm>
          <a:prstGeom prst="rect">
            <a:avLst/>
          </a:prstGeom>
          <a:ln>
            <a:solidFill>
              <a:schemeClr val="accent1"/>
            </a:solidFill>
          </a:ln>
        </p:spPr>
      </p:pic>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90</a:t>
            </a:fld>
            <a:endParaRPr lang="en-US" dirty="0"/>
          </a:p>
        </p:txBody>
      </p:sp>
    </p:spTree>
    <p:extLst>
      <p:ext uri="{BB962C8B-B14F-4D97-AF65-F5344CB8AC3E}">
        <p14:creationId xmlns:p14="http://schemas.microsoft.com/office/powerpoint/2010/main" val="31390408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Loading the FormsModule</a:t>
            </a:r>
          </a:p>
        </p:txBody>
      </p:sp>
      <p:sp>
        <p:nvSpPr>
          <p:cNvPr id="3" name="Content Placeholder 2"/>
          <p:cNvSpPr>
            <a:spLocks noGrp="1"/>
          </p:cNvSpPr>
          <p:nvPr>
            <p:ph idx="1"/>
          </p:nvPr>
        </p:nvSpPr>
        <p:spPr/>
        <p:txBody>
          <a:bodyPr/>
          <a:lstStyle/>
          <a:p>
            <a:r>
              <a:rPr lang="en-US" dirty="0" smtClean="0"/>
              <a:t>In </a:t>
            </a:r>
            <a:r>
              <a:rPr lang="en-US" dirty="0"/>
              <a:t>order to use the new </a:t>
            </a:r>
            <a:r>
              <a:rPr lang="en-US" dirty="0">
                <a:solidFill>
                  <a:srgbClr val="FF0000"/>
                </a:solidFill>
              </a:rPr>
              <a:t>forms library</a:t>
            </a:r>
            <a:r>
              <a:rPr lang="en-US" dirty="0"/>
              <a:t> we need to first make sure we </a:t>
            </a:r>
            <a:r>
              <a:rPr lang="en-US" dirty="0">
                <a:solidFill>
                  <a:srgbClr val="FF0000"/>
                </a:solidFill>
              </a:rPr>
              <a:t>import</a:t>
            </a:r>
            <a:r>
              <a:rPr lang="en-US" dirty="0"/>
              <a:t> the </a:t>
            </a:r>
            <a:r>
              <a:rPr lang="en-US" dirty="0">
                <a:solidFill>
                  <a:srgbClr val="FF0000"/>
                </a:solidFill>
              </a:rPr>
              <a:t>forms library</a:t>
            </a:r>
            <a:r>
              <a:rPr lang="en-US" dirty="0"/>
              <a:t> in our </a:t>
            </a:r>
            <a:r>
              <a:rPr lang="en-US" dirty="0" smtClean="0">
                <a:solidFill>
                  <a:srgbClr val="FF0000"/>
                </a:solidFill>
              </a:rPr>
              <a:t>NgModule</a:t>
            </a:r>
            <a:r>
              <a:rPr lang="en-US" dirty="0" smtClean="0"/>
              <a:t>.</a:t>
            </a:r>
          </a:p>
          <a:p>
            <a:pPr lvl="1"/>
            <a:r>
              <a:rPr lang="en-US" dirty="0" smtClean="0"/>
              <a:t>There </a:t>
            </a:r>
            <a:r>
              <a:rPr lang="en-US" dirty="0"/>
              <a:t>are two ways of using </a:t>
            </a:r>
            <a:r>
              <a:rPr lang="en-US" dirty="0">
                <a:solidFill>
                  <a:srgbClr val="FF0000"/>
                </a:solidFill>
              </a:rPr>
              <a:t>forms</a:t>
            </a:r>
            <a:r>
              <a:rPr lang="en-US" dirty="0"/>
              <a:t> in Angular and we’ll talk about them both in this </a:t>
            </a:r>
            <a:r>
              <a:rPr lang="en-US" dirty="0" smtClean="0"/>
              <a:t>chapter:</a:t>
            </a:r>
          </a:p>
          <a:p>
            <a:pPr lvl="2"/>
            <a:r>
              <a:rPr lang="en-US" dirty="0" smtClean="0"/>
              <a:t>using </a:t>
            </a:r>
            <a:r>
              <a:rPr lang="en-US" dirty="0" smtClean="0">
                <a:solidFill>
                  <a:srgbClr val="FF0000"/>
                </a:solidFill>
              </a:rPr>
              <a:t>FormsModule</a:t>
            </a:r>
            <a:endParaRPr lang="en-US" dirty="0" smtClean="0"/>
          </a:p>
          <a:p>
            <a:pPr lvl="2"/>
            <a:r>
              <a:rPr lang="en-US" dirty="0" smtClean="0"/>
              <a:t>using </a:t>
            </a:r>
            <a:r>
              <a:rPr lang="en-US" dirty="0" smtClean="0">
                <a:solidFill>
                  <a:srgbClr val="FF0000"/>
                </a:solidFill>
              </a:rPr>
              <a:t>ReactiveFormsModule</a:t>
            </a:r>
            <a:endParaRPr lang="en-US" dirty="0" smtClean="0"/>
          </a:p>
          <a:p>
            <a:pPr lvl="1"/>
            <a:r>
              <a:rPr lang="en-US" dirty="0" smtClean="0"/>
              <a:t>Since </a:t>
            </a:r>
            <a:r>
              <a:rPr lang="en-US" dirty="0"/>
              <a:t>we’ll use both, we’ll import them both into our </a:t>
            </a:r>
            <a:r>
              <a:rPr lang="en-US" dirty="0" smtClean="0"/>
              <a:t>module.</a:t>
            </a:r>
          </a:p>
          <a:p>
            <a:pPr lvl="1"/>
            <a:r>
              <a:rPr lang="en-US" dirty="0" smtClean="0"/>
              <a:t>To </a:t>
            </a:r>
            <a:r>
              <a:rPr lang="en-US" dirty="0"/>
              <a:t>do this we do the following in our app.ts where we bootstrap the app</a:t>
            </a:r>
            <a:r>
              <a:rPr lang="en-US" dirty="0" smtClean="0"/>
              <a:t>: </a:t>
            </a:r>
            <a:r>
              <a:rPr lang="en-US" dirty="0" smtClean="0">
                <a:solidFill>
                  <a:srgbClr val="FF0000"/>
                </a:solidFill>
              </a:rPr>
              <a:t>Code 5-5</a:t>
            </a:r>
            <a:r>
              <a:rPr lang="en-US" dirty="0" smtClean="0"/>
              <a:t>.</a:t>
            </a:r>
          </a:p>
          <a:p>
            <a:pPr lvl="1"/>
            <a:r>
              <a:rPr lang="en-US" dirty="0"/>
              <a:t>This ensures that we’re able to use the </a:t>
            </a:r>
            <a:r>
              <a:rPr lang="en-US" dirty="0">
                <a:solidFill>
                  <a:srgbClr val="FF0000"/>
                </a:solidFill>
              </a:rPr>
              <a:t>form directives</a:t>
            </a:r>
            <a:r>
              <a:rPr lang="en-US" dirty="0"/>
              <a:t> in our </a:t>
            </a:r>
            <a:r>
              <a:rPr lang="en-US" dirty="0" smtClean="0">
                <a:solidFill>
                  <a:srgbClr val="FF0000"/>
                </a:solidFill>
              </a:rPr>
              <a:t>views</a:t>
            </a:r>
            <a:r>
              <a:rPr lang="en-US" dirty="0" smtClean="0"/>
              <a:t>.</a:t>
            </a:r>
          </a:p>
          <a:p>
            <a:pPr lvl="1"/>
            <a:r>
              <a:rPr lang="en-US" dirty="0" smtClean="0"/>
              <a:t>At </a:t>
            </a:r>
            <a:r>
              <a:rPr lang="en-US" dirty="0"/>
              <a:t>the risk of jumping ahead, the </a:t>
            </a:r>
            <a:r>
              <a:rPr lang="en-US" dirty="0">
                <a:solidFill>
                  <a:srgbClr val="FF0000"/>
                </a:solidFill>
              </a:rPr>
              <a:t>FormsModule</a:t>
            </a:r>
            <a:r>
              <a:rPr lang="en-US" dirty="0"/>
              <a:t> gives us template driven directives such </a:t>
            </a:r>
            <a:r>
              <a:rPr lang="en-US" dirty="0" smtClean="0"/>
              <a:t>as:</a:t>
            </a:r>
          </a:p>
          <a:p>
            <a:pPr lvl="2"/>
            <a:r>
              <a:rPr lang="en-US" dirty="0" smtClean="0"/>
              <a:t>ngModel</a:t>
            </a:r>
          </a:p>
          <a:p>
            <a:pPr lvl="2"/>
            <a:r>
              <a:rPr lang="en-US" dirty="0" smtClean="0"/>
              <a:t>NgForm</a:t>
            </a:r>
            <a:endParaRPr lang="en-US" dirty="0"/>
          </a:p>
          <a:p>
            <a:pPr lvl="1"/>
            <a:r>
              <a:rPr lang="en-US" dirty="0" smtClean="0"/>
              <a:t>Whereas </a:t>
            </a:r>
            <a:r>
              <a:rPr lang="en-US" dirty="0"/>
              <a:t>ReactiveFormsModule gives us directives </a:t>
            </a:r>
            <a:r>
              <a:rPr lang="en-US" dirty="0" smtClean="0"/>
              <a:t>like</a:t>
            </a:r>
          </a:p>
          <a:p>
            <a:pPr lvl="2"/>
            <a:r>
              <a:rPr lang="en-US" dirty="0" smtClean="0"/>
              <a:t>formControl</a:t>
            </a:r>
          </a:p>
          <a:p>
            <a:pPr lvl="2"/>
            <a:r>
              <a:rPr lang="en-US" dirty="0" smtClean="0"/>
              <a:t>ngFormGroup </a:t>
            </a:r>
            <a:r>
              <a:rPr lang="en-US" dirty="0"/>
              <a:t>… and several </a:t>
            </a:r>
            <a:r>
              <a:rPr lang="en-US" dirty="0" smtClean="0"/>
              <a:t>more</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91</a:t>
            </a:fld>
            <a:endParaRPr lang="en-US" dirty="0"/>
          </a:p>
        </p:txBody>
      </p:sp>
    </p:spTree>
    <p:extLst>
      <p:ext uri="{BB962C8B-B14F-4D97-AF65-F5344CB8AC3E}">
        <p14:creationId xmlns:p14="http://schemas.microsoft.com/office/powerpoint/2010/main" val="11029328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the </a:t>
            </a:r>
            <a:r>
              <a:rPr lang="en-US" dirty="0" smtClean="0"/>
              <a:t>FormsModule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We </a:t>
            </a:r>
            <a:r>
              <a:rPr lang="en-US" dirty="0"/>
              <a:t>haven’t talked about how to use these directives or what they do, but we will </a:t>
            </a:r>
            <a:r>
              <a:rPr lang="en-US" dirty="0" smtClean="0"/>
              <a:t>shortly.</a:t>
            </a:r>
          </a:p>
          <a:p>
            <a:pPr lvl="1"/>
            <a:r>
              <a:rPr lang="en-US" dirty="0" smtClean="0"/>
              <a:t>For </a:t>
            </a:r>
            <a:r>
              <a:rPr lang="en-US" dirty="0"/>
              <a:t>now, just know that by importing </a:t>
            </a:r>
            <a:r>
              <a:rPr lang="en-US" dirty="0">
                <a:solidFill>
                  <a:srgbClr val="FF0000"/>
                </a:solidFill>
              </a:rPr>
              <a:t>FormsModule</a:t>
            </a:r>
            <a:r>
              <a:rPr lang="en-US" dirty="0"/>
              <a:t> and </a:t>
            </a:r>
            <a:r>
              <a:rPr lang="en-US" dirty="0">
                <a:solidFill>
                  <a:srgbClr val="FF0000"/>
                </a:solidFill>
              </a:rPr>
              <a:t>ReactiveFormsModule</a:t>
            </a:r>
            <a:r>
              <a:rPr lang="en-US" dirty="0"/>
              <a:t> into our </a:t>
            </a:r>
            <a:r>
              <a:rPr lang="en-US" dirty="0">
                <a:solidFill>
                  <a:srgbClr val="FF0000"/>
                </a:solidFill>
              </a:rPr>
              <a:t>NgModule</a:t>
            </a:r>
            <a:r>
              <a:rPr lang="en-US" dirty="0"/>
              <a:t> means we can use any of the directives in that list in our view template or inject any of their respective providers into our components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92</a:t>
            </a:fld>
            <a:endParaRPr lang="en-US" dirty="0"/>
          </a:p>
        </p:txBody>
      </p:sp>
    </p:spTree>
    <p:extLst>
      <p:ext uri="{BB962C8B-B14F-4D97-AF65-F5344CB8AC3E}">
        <p14:creationId xmlns:p14="http://schemas.microsoft.com/office/powerpoint/2010/main" val="20845527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5-5</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93</a:t>
            </a:fld>
            <a:endParaRPr lang="en-US" dirty="0"/>
          </a:p>
        </p:txBody>
      </p:sp>
      <p:pic>
        <p:nvPicPr>
          <p:cNvPr id="6" name="Picture 5"/>
          <p:cNvPicPr>
            <a:picLocks noChangeAspect="1"/>
          </p:cNvPicPr>
          <p:nvPr/>
        </p:nvPicPr>
        <p:blipFill>
          <a:blip r:embed="rId2"/>
          <a:stretch>
            <a:fillRect/>
          </a:stretch>
        </p:blipFill>
        <p:spPr>
          <a:xfrm>
            <a:off x="152400" y="1271451"/>
            <a:ext cx="4254137" cy="5116969"/>
          </a:xfrm>
          <a:prstGeom prst="rect">
            <a:avLst/>
          </a:prstGeom>
          <a:ln>
            <a:solidFill>
              <a:schemeClr val="accent1"/>
            </a:solidFill>
          </a:ln>
        </p:spPr>
      </p:pic>
    </p:spTree>
    <p:extLst>
      <p:ext uri="{BB962C8B-B14F-4D97-AF65-F5344CB8AC3E}">
        <p14:creationId xmlns:p14="http://schemas.microsoft.com/office/powerpoint/2010/main" val="1707500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FormBuilder</a:t>
            </a:r>
          </a:p>
        </p:txBody>
      </p:sp>
      <p:sp>
        <p:nvSpPr>
          <p:cNvPr id="3" name="Content Placeholder 2"/>
          <p:cNvSpPr>
            <a:spLocks noGrp="1"/>
          </p:cNvSpPr>
          <p:nvPr>
            <p:ph idx="1"/>
          </p:nvPr>
        </p:nvSpPr>
        <p:spPr/>
        <p:txBody>
          <a:bodyPr/>
          <a:lstStyle/>
          <a:p>
            <a:r>
              <a:rPr lang="en-US" dirty="0" smtClean="0"/>
              <a:t>Building </a:t>
            </a:r>
            <a:r>
              <a:rPr lang="en-US" dirty="0"/>
              <a:t>our FormControls and FormGroups implicitly using </a:t>
            </a:r>
            <a:r>
              <a:rPr lang="en-US" dirty="0" err="1"/>
              <a:t>ngForm</a:t>
            </a:r>
            <a:r>
              <a:rPr lang="en-US" dirty="0"/>
              <a:t> and </a:t>
            </a:r>
            <a:r>
              <a:rPr lang="en-US" dirty="0" err="1"/>
              <a:t>ngControl</a:t>
            </a:r>
            <a:r>
              <a:rPr lang="en-US" dirty="0"/>
              <a:t> is convenient, but doesn’t give us a lot of customization options. A more flexible and common way to configure forms is to use a FormBuilder. FormBuilder is an aptly-named helper class that helps us build forms. As you recall, forms are made up of FormControls and FormGroups and the FormBuilder helps us make them (you can think of it as a “factory” object). Let’s add a FormBuilder to our previous example. Let’s look at: • how to use the FormBuilder in our component definition class • how to use our custom FormGroup on a form in the view</a:t>
            </a:r>
          </a:p>
          <a:p>
            <a:endParaRPr lang="en-US" dirty="0"/>
          </a:p>
          <a:p>
            <a:r>
              <a:rPr lang="en-US" dirty="0"/>
              <a:t>(Page 169).</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94</a:t>
            </a:fld>
            <a:endParaRPr lang="en-US" dirty="0"/>
          </a:p>
        </p:txBody>
      </p:sp>
    </p:spTree>
    <p:extLst>
      <p:ext uri="{BB962C8B-B14F-4D97-AF65-F5344CB8AC3E}">
        <p14:creationId xmlns:p14="http://schemas.microsoft.com/office/powerpoint/2010/main" val="15997052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95</a:t>
            </a:fld>
            <a:endParaRPr lang="en-US" dirty="0"/>
          </a:p>
        </p:txBody>
      </p:sp>
    </p:spTree>
    <p:extLst>
      <p:ext uri="{BB962C8B-B14F-4D97-AF65-F5344CB8AC3E}">
        <p14:creationId xmlns:p14="http://schemas.microsoft.com/office/powerpoint/2010/main" val="33893015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Dependency Injection</a:t>
            </a:r>
            <a:endParaRPr lang="en-US"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96</a:t>
            </a:fld>
            <a:endParaRPr lang="en-US" dirty="0"/>
          </a:p>
        </p:txBody>
      </p:sp>
      <p:sp>
        <p:nvSpPr>
          <p:cNvPr id="6" name="Text Placeholder 5"/>
          <p:cNvSpPr>
            <a:spLocks noGrp="1"/>
          </p:cNvSpPr>
          <p:nvPr>
            <p:ph type="body" sz="quarter" idx="16"/>
          </p:nvPr>
        </p:nvSpPr>
        <p:spPr/>
        <p:txBody>
          <a:bodyPr/>
          <a:lstStyle/>
          <a:p>
            <a:r>
              <a:rPr lang="en-US" dirty="0" smtClean="0"/>
              <a:t>6</a:t>
            </a:r>
            <a:endParaRPr lang="en-US" dirty="0"/>
          </a:p>
        </p:txBody>
      </p:sp>
      <p:pic>
        <p:nvPicPr>
          <p:cNvPr id="7" name="Picture 6"/>
          <p:cNvPicPr>
            <a:picLocks noChangeAspect="1"/>
          </p:cNvPicPr>
          <p:nvPr/>
        </p:nvPicPr>
        <p:blipFill>
          <a:blip r:embed="rId2"/>
          <a:stretch>
            <a:fillRect/>
          </a:stretch>
        </p:blipFill>
        <p:spPr>
          <a:xfrm>
            <a:off x="8973525" y="4376025"/>
            <a:ext cx="2885100" cy="2131721"/>
          </a:xfrm>
          <a:prstGeom prst="rect">
            <a:avLst/>
          </a:prstGeom>
          <a:ln>
            <a:solidFill>
              <a:schemeClr val="accent1"/>
            </a:solidFill>
          </a:ln>
        </p:spPr>
      </p:pic>
    </p:spTree>
    <p:extLst>
      <p:ext uri="{BB962C8B-B14F-4D97-AF65-F5344CB8AC3E}">
        <p14:creationId xmlns:p14="http://schemas.microsoft.com/office/powerpoint/2010/main" val="17475712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97</a:t>
            </a:fld>
            <a:endParaRPr lang="en-US" dirty="0"/>
          </a:p>
        </p:txBody>
      </p:sp>
    </p:spTree>
    <p:extLst>
      <p:ext uri="{BB962C8B-B14F-4D97-AF65-F5344CB8AC3E}">
        <p14:creationId xmlns:p14="http://schemas.microsoft.com/office/powerpoint/2010/main" val="5123165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HTTP</a:t>
            </a:r>
            <a:endParaRPr lang="en-US"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98</a:t>
            </a:fld>
            <a:endParaRPr lang="en-US" dirty="0"/>
          </a:p>
        </p:txBody>
      </p:sp>
      <p:sp>
        <p:nvSpPr>
          <p:cNvPr id="6" name="Text Placeholder 5"/>
          <p:cNvSpPr>
            <a:spLocks noGrp="1"/>
          </p:cNvSpPr>
          <p:nvPr>
            <p:ph type="body" sz="quarter" idx="16"/>
          </p:nvPr>
        </p:nvSpPr>
        <p:spPr/>
        <p:txBody>
          <a:bodyPr/>
          <a:lstStyle/>
          <a:p>
            <a:r>
              <a:rPr lang="en-US" dirty="0" smtClean="0"/>
              <a:t>7</a:t>
            </a:r>
            <a:endParaRPr lang="en-US" dirty="0"/>
          </a:p>
        </p:txBody>
      </p:sp>
      <p:pic>
        <p:nvPicPr>
          <p:cNvPr id="7" name="Picture 6"/>
          <p:cNvPicPr>
            <a:picLocks noChangeAspect="1"/>
          </p:cNvPicPr>
          <p:nvPr/>
        </p:nvPicPr>
        <p:blipFill>
          <a:blip r:embed="rId2"/>
          <a:stretch>
            <a:fillRect/>
          </a:stretch>
        </p:blipFill>
        <p:spPr>
          <a:xfrm>
            <a:off x="9115425" y="4839112"/>
            <a:ext cx="2743200" cy="1668634"/>
          </a:xfrm>
          <a:prstGeom prst="rect">
            <a:avLst/>
          </a:prstGeom>
          <a:ln>
            <a:solidFill>
              <a:schemeClr val="accent1"/>
            </a:solidFill>
          </a:ln>
        </p:spPr>
      </p:pic>
    </p:spTree>
    <p:extLst>
      <p:ext uri="{BB962C8B-B14F-4D97-AF65-F5344CB8AC3E}">
        <p14:creationId xmlns:p14="http://schemas.microsoft.com/office/powerpoint/2010/main" val="11981529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99</a:t>
            </a:fld>
            <a:endParaRPr lang="en-US" dirty="0"/>
          </a:p>
        </p:txBody>
      </p:sp>
    </p:spTree>
    <p:extLst>
      <p:ext uri="{BB962C8B-B14F-4D97-AF65-F5344CB8AC3E}">
        <p14:creationId xmlns:p14="http://schemas.microsoft.com/office/powerpoint/2010/main" val="3543943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6554</Words>
  <Application>Microsoft Office PowerPoint</Application>
  <PresentationFormat>Widescreen</PresentationFormat>
  <Paragraphs>781</Paragraphs>
  <Slides>118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118</vt:i4>
      </vt:variant>
    </vt:vector>
  </HeadingPairs>
  <TitlesOfParts>
    <vt:vector size="127"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Simple Reddit Clone</vt:lpstr>
      <vt:lpstr>Simple Reddit Clone          |</vt:lpstr>
      <vt:lpstr>Figure 1-1</vt:lpstr>
      <vt:lpstr>Getting started</vt:lpstr>
      <vt:lpstr>Node.js and npm</vt:lpstr>
      <vt:lpstr>NOTE</vt:lpstr>
      <vt:lpstr>TypeScript</vt:lpstr>
      <vt:lpstr>NOTE</vt:lpstr>
      <vt:lpstr>Browser</vt:lpstr>
      <vt:lpstr>Special instruction for Windows users</vt:lpstr>
      <vt:lpstr>Angular CLI</vt:lpstr>
      <vt:lpstr>Angular CLI            |</vt:lpstr>
      <vt:lpstr>Example Project</vt:lpstr>
      <vt:lpstr>NOTE</vt:lpstr>
      <vt:lpstr>Figure 1-2</vt:lpstr>
      <vt:lpstr>Running the application</vt:lpstr>
      <vt:lpstr>Adding Data to the Component</vt:lpstr>
      <vt:lpstr>Working With Arrays</vt:lpstr>
      <vt:lpstr>Using the User Item Component</vt:lpstr>
      <vt:lpstr>Bootstrapping Crash Course</vt:lpstr>
      <vt:lpstr>Expanding our Application</vt:lpstr>
      <vt:lpstr>Rendering Multiple Rows</vt:lpstr>
      <vt:lpstr>Adding New Articles</vt:lpstr>
      <vt:lpstr>Finishing Touches</vt:lpstr>
      <vt:lpstr>Deployment</vt:lpstr>
      <vt:lpstr>PowerPoint Presentation</vt:lpstr>
      <vt:lpstr>Angular 4 is built in TypeScript</vt:lpstr>
      <vt:lpstr>NOTE</vt:lpstr>
      <vt:lpstr>PowerPoint Presentation</vt:lpstr>
      <vt:lpstr>PowerPoint Presentation</vt:lpstr>
      <vt:lpstr>PowerPoint Presentation</vt:lpstr>
      <vt:lpstr>Intro</vt:lpstr>
      <vt:lpstr>NOTE</vt:lpstr>
      <vt:lpstr>Application</vt:lpstr>
      <vt:lpstr>Fig 3-1</vt:lpstr>
      <vt:lpstr>The Navigation Component</vt:lpstr>
      <vt:lpstr>The Breadcrumbs Component</vt:lpstr>
      <vt:lpstr>The Product List Component</vt:lpstr>
      <vt:lpstr>The Product List Component        |</vt:lpstr>
      <vt:lpstr>Fig 3-2 || 3-3</vt:lpstr>
      <vt:lpstr>Fig 3-4</vt:lpstr>
      <vt:lpstr>Fig 3-5</vt:lpstr>
      <vt:lpstr>How to Use This Chapter</vt:lpstr>
      <vt:lpstr>How to Use This Chapter         |</vt:lpstr>
      <vt:lpstr>Product Model</vt:lpstr>
      <vt:lpstr>Code 3-1</vt:lpstr>
      <vt:lpstr>Component</vt:lpstr>
      <vt:lpstr>Component            |</vt:lpstr>
      <vt:lpstr>Code 3-2</vt:lpstr>
      <vt:lpstr>NOTE</vt:lpstr>
      <vt:lpstr>Component Decorator</vt:lpstr>
      <vt:lpstr>Component selector</vt:lpstr>
      <vt:lpstr>Component template</vt:lpstr>
      <vt:lpstr>Adding A Product</vt:lpstr>
      <vt:lpstr>PowerPoint Presentation</vt:lpstr>
      <vt:lpstr>PowerPoint Presentation</vt:lpstr>
      <vt:lpstr>PowerPoint Presentation</vt:lpstr>
      <vt:lpstr>PowerPoint Presentation</vt:lpstr>
      <vt:lpstr>PowerPoint Presentation</vt:lpstr>
      <vt:lpstr>PowerPoint Presentation</vt:lpstr>
      <vt:lpstr>Introduction</vt:lpstr>
      <vt:lpstr>How To Use This Chapter</vt:lpstr>
      <vt:lpstr>NgIf</vt:lpstr>
      <vt:lpstr>Note for AngularJS 1.x Users</vt:lpstr>
      <vt:lpstr>NgSwitch</vt:lpstr>
      <vt:lpstr>NgSwitch             |</vt:lpstr>
      <vt:lpstr>Code 4-1 || 4-2</vt:lpstr>
      <vt:lpstr>Code 4-3 || 4-4</vt:lpstr>
      <vt:lpstr>Code 4-5</vt:lpstr>
      <vt:lpstr>NgStyle</vt:lpstr>
      <vt:lpstr>Code 4-6 || 4-7</vt:lpstr>
      <vt:lpstr>Code 4-8</vt:lpstr>
      <vt:lpstr>NOTE</vt:lpstr>
      <vt:lpstr>NgClass</vt:lpstr>
      <vt:lpstr>NgFor</vt:lpstr>
      <vt:lpstr>NgNonBindable</vt:lpstr>
      <vt:lpstr>PowerPoint Presentation</vt:lpstr>
      <vt:lpstr>Forms are Crucial, Forms are Complex</vt:lpstr>
      <vt:lpstr>Forms are Crucial, Forms are Complex     |</vt:lpstr>
      <vt:lpstr>FormControls and FormGroups</vt:lpstr>
      <vt:lpstr>FormControl</vt:lpstr>
      <vt:lpstr>Code 5-1 || 5-2</vt:lpstr>
      <vt:lpstr>FormGroup</vt:lpstr>
      <vt:lpstr>Code 5-3 || 5-4</vt:lpstr>
      <vt:lpstr>Our First Form</vt:lpstr>
      <vt:lpstr>NOTE</vt:lpstr>
      <vt:lpstr>Figure 5-1</vt:lpstr>
      <vt:lpstr>Loading the FormsModule</vt:lpstr>
      <vt:lpstr>Loading the FormsModule        |</vt:lpstr>
      <vt:lpstr>Code 5-5</vt:lpstr>
      <vt:lpstr>Using FormBuilder</vt:lpstr>
      <vt:lpstr>PowerPoint Presentation</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How to Use This Chapter</vt:lpstr>
      <vt:lpstr>Styling</vt:lpstr>
      <vt:lpstr>Creating Popup – Referencing, Modifying Host Elements</vt:lpstr>
      <vt:lpstr>Creating a Message Pane - Content Projection</vt:lpstr>
      <vt:lpstr>Querying Neighbor Directives - Writing Tabs</vt:lpstr>
      <vt:lpstr>Lifecycle Hooks</vt:lpstr>
      <vt:lpstr>Advanced Templates</vt:lpstr>
      <vt:lpstr>Change Detection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141</cp:revision>
  <dcterms:created xsi:type="dcterms:W3CDTF">2018-04-26T03:21:35Z</dcterms:created>
  <dcterms:modified xsi:type="dcterms:W3CDTF">2018-05-19T05:04:05Z</dcterms:modified>
</cp:coreProperties>
</file>