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handoutMasterIdLst>
    <p:handoutMasterId r:id="rId91"/>
  </p:handoutMasterIdLst>
  <p:sldIdLst>
    <p:sldId id="297" r:id="rId2"/>
    <p:sldId id="298" r:id="rId3"/>
    <p:sldId id="258" r:id="rId4"/>
    <p:sldId id="259" r:id="rId5"/>
    <p:sldId id="260" r:id="rId6"/>
    <p:sldId id="261" r:id="rId7"/>
    <p:sldId id="262" r:id="rId8"/>
    <p:sldId id="263" r:id="rId9"/>
    <p:sldId id="264" r:id="rId10"/>
    <p:sldId id="265" r:id="rId11"/>
    <p:sldId id="266" r:id="rId12"/>
    <p:sldId id="267" r:id="rId13"/>
    <p:sldId id="268" r:id="rId14"/>
    <p:sldId id="300" r:id="rId15"/>
    <p:sldId id="269" r:id="rId16"/>
    <p:sldId id="270" r:id="rId17"/>
    <p:sldId id="271" r:id="rId18"/>
    <p:sldId id="305" r:id="rId19"/>
    <p:sldId id="301" r:id="rId20"/>
    <p:sldId id="302" r:id="rId21"/>
    <p:sldId id="303" r:id="rId22"/>
    <p:sldId id="306" r:id="rId23"/>
    <p:sldId id="304" r:id="rId24"/>
    <p:sldId id="307" r:id="rId25"/>
    <p:sldId id="308" r:id="rId26"/>
    <p:sldId id="272" r:id="rId27"/>
    <p:sldId id="310" r:id="rId28"/>
    <p:sldId id="311" r:id="rId29"/>
    <p:sldId id="312" r:id="rId30"/>
    <p:sldId id="313" r:id="rId31"/>
    <p:sldId id="314" r:id="rId32"/>
    <p:sldId id="315" r:id="rId33"/>
    <p:sldId id="309" r:id="rId34"/>
    <p:sldId id="316" r:id="rId35"/>
    <p:sldId id="273" r:id="rId36"/>
    <p:sldId id="274" r:id="rId37"/>
    <p:sldId id="319" r:id="rId38"/>
    <p:sldId id="320" r:id="rId39"/>
    <p:sldId id="321" r:id="rId40"/>
    <p:sldId id="322" r:id="rId41"/>
    <p:sldId id="318" r:id="rId42"/>
    <p:sldId id="362" r:id="rId43"/>
    <p:sldId id="361" r:id="rId44"/>
    <p:sldId id="317" r:id="rId45"/>
    <p:sldId id="276" r:id="rId46"/>
    <p:sldId id="277" r:id="rId47"/>
    <p:sldId id="278" r:id="rId48"/>
    <p:sldId id="280" r:id="rId49"/>
    <p:sldId id="282" r:id="rId50"/>
    <p:sldId id="351" r:id="rId51"/>
    <p:sldId id="352" r:id="rId52"/>
    <p:sldId id="354" r:id="rId53"/>
    <p:sldId id="355" r:id="rId54"/>
    <p:sldId id="356" r:id="rId55"/>
    <p:sldId id="357" r:id="rId56"/>
    <p:sldId id="358" r:id="rId57"/>
    <p:sldId id="359" r:id="rId58"/>
    <p:sldId id="360" r:id="rId59"/>
    <p:sldId id="353" r:id="rId60"/>
    <p:sldId id="323" r:id="rId61"/>
    <p:sldId id="324" r:id="rId62"/>
    <p:sldId id="326" r:id="rId63"/>
    <p:sldId id="325" r:id="rId64"/>
    <p:sldId id="334" r:id="rId65"/>
    <p:sldId id="335" r:id="rId66"/>
    <p:sldId id="336" r:id="rId67"/>
    <p:sldId id="338" r:id="rId68"/>
    <p:sldId id="337" r:id="rId69"/>
    <p:sldId id="339" r:id="rId70"/>
    <p:sldId id="327" r:id="rId71"/>
    <p:sldId id="340" r:id="rId72"/>
    <p:sldId id="341" r:id="rId73"/>
    <p:sldId id="347" r:id="rId74"/>
    <p:sldId id="344" r:id="rId75"/>
    <p:sldId id="346" r:id="rId76"/>
    <p:sldId id="348" r:id="rId77"/>
    <p:sldId id="345" r:id="rId78"/>
    <p:sldId id="350" r:id="rId79"/>
    <p:sldId id="349" r:id="rId80"/>
    <p:sldId id="342" r:id="rId81"/>
    <p:sldId id="343" r:id="rId82"/>
    <p:sldId id="328" r:id="rId83"/>
    <p:sldId id="329" r:id="rId84"/>
    <p:sldId id="330" r:id="rId85"/>
    <p:sldId id="331" r:id="rId86"/>
    <p:sldId id="332" r:id="rId87"/>
    <p:sldId id="333" r:id="rId88"/>
    <p:sldId id="299"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51B0321-31DC-4B5B-91F4-5731420A4C74}">
          <p14:sldIdLst>
            <p14:sldId id="297"/>
            <p14:sldId id="298"/>
          </p14:sldIdLst>
        </p14:section>
        <p14:section name="First Component" id="{4BB4E764-E090-46EC-9A64-41588801C0FD}">
          <p14:sldIdLst>
            <p14:sldId id="258"/>
            <p14:sldId id="259"/>
            <p14:sldId id="260"/>
            <p14:sldId id="261"/>
            <p14:sldId id="262"/>
            <p14:sldId id="263"/>
            <p14:sldId id="264"/>
            <p14:sldId id="265"/>
            <p14:sldId id="266"/>
            <p14:sldId id="267"/>
            <p14:sldId id="268"/>
            <p14:sldId id="300"/>
            <p14:sldId id="269"/>
            <p14:sldId id="270"/>
            <p14:sldId id="271"/>
            <p14:sldId id="305"/>
            <p14:sldId id="301"/>
            <p14:sldId id="302"/>
            <p14:sldId id="303"/>
            <p14:sldId id="306"/>
            <p14:sldId id="304"/>
            <p14:sldId id="307"/>
            <p14:sldId id="308"/>
            <p14:sldId id="272"/>
            <p14:sldId id="310"/>
            <p14:sldId id="311"/>
            <p14:sldId id="312"/>
            <p14:sldId id="313"/>
            <p14:sldId id="314"/>
            <p14:sldId id="315"/>
            <p14:sldId id="309"/>
            <p14:sldId id="316"/>
            <p14:sldId id="273"/>
            <p14:sldId id="274"/>
            <p14:sldId id="319"/>
            <p14:sldId id="320"/>
            <p14:sldId id="321"/>
            <p14:sldId id="322"/>
            <p14:sldId id="318"/>
            <p14:sldId id="362"/>
            <p14:sldId id="361"/>
            <p14:sldId id="317"/>
            <p14:sldId id="276"/>
            <p14:sldId id="277"/>
          </p14:sldIdLst>
        </p14:section>
        <p14:section name="IDEs &amp; Plugins" id="{9FCCAB95-BAB8-4115-9E82-94D54B28575A}">
          <p14:sldIdLst>
            <p14:sldId id="278"/>
          </p14:sldIdLst>
        </p14:section>
        <p14:section name="Intro TypeScript" id="{47D6EE1D-522A-4BC4-A4F1-424FFA635A79}">
          <p14:sldIdLst>
            <p14:sldId id="280"/>
          </p14:sldIdLst>
        </p14:section>
        <p14:section name="Impl Prop &amp; Events in Components" id="{7C4B668F-092A-45BB-9FBE-FF6AB1FF5F0F}">
          <p14:sldIdLst>
            <p14:sldId id="282"/>
            <p14:sldId id="351"/>
            <p14:sldId id="352"/>
            <p14:sldId id="354"/>
            <p14:sldId id="355"/>
            <p14:sldId id="356"/>
            <p14:sldId id="357"/>
            <p14:sldId id="358"/>
            <p14:sldId id="359"/>
            <p14:sldId id="360"/>
            <p14:sldId id="353"/>
          </p14:sldIdLst>
        </p14:section>
        <p14:section name="Routing" id="{6DF20449-902E-42EB-B091-2796209E0244}">
          <p14:sldIdLst>
            <p14:sldId id="323"/>
            <p14:sldId id="324"/>
            <p14:sldId id="326"/>
            <p14:sldId id="325"/>
            <p14:sldId id="334"/>
            <p14:sldId id="335"/>
            <p14:sldId id="336"/>
            <p14:sldId id="338"/>
            <p14:sldId id="337"/>
            <p14:sldId id="339"/>
            <p14:sldId id="327"/>
            <p14:sldId id="340"/>
            <p14:sldId id="341"/>
            <p14:sldId id="347"/>
            <p14:sldId id="344"/>
            <p14:sldId id="346"/>
            <p14:sldId id="348"/>
            <p14:sldId id="345"/>
            <p14:sldId id="350"/>
            <p14:sldId id="349"/>
            <p14:sldId id="342"/>
            <p14:sldId id="343"/>
            <p14:sldId id="328"/>
            <p14:sldId id="329"/>
            <p14:sldId id="330"/>
            <p14:sldId id="331"/>
            <p14:sldId id="332"/>
            <p14:sldId id="333"/>
          </p14:sldIdLst>
        </p14:section>
        <p14:section name="Appendix Section" id="{7EC9B0D7-8CAD-4EB3-B250-3C17BBD89A2D}">
          <p14:sldIdLst>
            <p14:sldId id="29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35" autoAdjust="0"/>
    <p:restoredTop sz="96552" autoAdjust="0"/>
  </p:normalViewPr>
  <p:slideViewPr>
    <p:cSldViewPr snapToGrid="0">
      <p:cViewPr varScale="1">
        <p:scale>
          <a:sx n="114" d="100"/>
          <a:sy n="114" d="100"/>
        </p:scale>
        <p:origin x="240" y="102"/>
      </p:cViewPr>
      <p:guideLst/>
    </p:cSldViewPr>
  </p:slideViewPr>
  <p:notesTextViewPr>
    <p:cViewPr>
      <p:scale>
        <a:sx n="1" d="1"/>
        <a:sy n="1" d="1"/>
      </p:scale>
      <p:origin x="0" y="0"/>
    </p:cViewPr>
  </p:notesTextViewPr>
  <p:notesViewPr>
    <p:cSldViewPr snapToGrid="0">
      <p:cViewPr varScale="1">
        <p:scale>
          <a:sx n="89" d="100"/>
          <a:sy n="89" d="100"/>
        </p:scale>
        <p:origin x="2664"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EC4635-6F5E-4666-8F94-B9534AA1A9C7}" type="datetimeFigureOut">
              <a:rPr lang="en-US" smtClean="0"/>
              <a:t>5/25/2018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2E8E4F-ACCA-42C3-801C-D4FC6701FF6D}" type="slidenum">
              <a:rPr lang="en-US" smtClean="0"/>
              <a:t>‹#›</a:t>
            </a:fld>
            <a:endParaRPr lang="en-US"/>
          </a:p>
        </p:txBody>
      </p:sp>
    </p:spTree>
    <p:extLst>
      <p:ext uri="{BB962C8B-B14F-4D97-AF65-F5344CB8AC3E}">
        <p14:creationId xmlns:p14="http://schemas.microsoft.com/office/powerpoint/2010/main" val="2956425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F9719-28BC-48F1-B370-6FDEB7699C57}" type="datetimeFigureOut">
              <a:rPr lang="en-US" smtClean="0"/>
              <a:t>5/25/2018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F1E86-D5E4-4C84-9639-61CB8D4DBCAC}" type="slidenum">
              <a:rPr lang="en-US" smtClean="0"/>
              <a:t>‹#›</a:t>
            </a:fld>
            <a:endParaRPr lang="en-US"/>
          </a:p>
        </p:txBody>
      </p:sp>
    </p:spTree>
    <p:extLst>
      <p:ext uri="{BB962C8B-B14F-4D97-AF65-F5344CB8AC3E}">
        <p14:creationId xmlns:p14="http://schemas.microsoft.com/office/powerpoint/2010/main" val="2014454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34534" y="702614"/>
            <a:ext cx="11521440" cy="2377440"/>
          </a:xfrm>
          <a:prstGeom prst="rect">
            <a:avLst/>
          </a:prstGeom>
        </p:spPr>
        <p:txBody>
          <a:bodyPr anchor="b" anchorCtr="0"/>
          <a:lstStyle>
            <a:lvl1pPr marL="0" indent="0">
              <a:buNone/>
              <a:defRPr sz="7200">
                <a:latin typeface="Gill Sans MT (Heading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a:t>
            </a:r>
            <a:endParaRPr lang="en-US" dirty="0"/>
          </a:p>
        </p:txBody>
      </p:sp>
      <p:sp>
        <p:nvSpPr>
          <p:cNvPr id="14" name="Subtitle 2"/>
          <p:cNvSpPr txBox="1">
            <a:spLocks/>
          </p:cNvSpPr>
          <p:nvPr userDrawn="1"/>
        </p:nvSpPr>
        <p:spPr>
          <a:xfrm>
            <a:off x="334534" y="3252175"/>
            <a:ext cx="5486400" cy="1097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Font typeface="Arial" panose="020B0604020202020204" pitchFamily="34" charset="0"/>
              <a:buNone/>
              <a:defRPr sz="24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2400" b="0" i="0" u="none" strike="noStrike" kern="1200" cap="none" spc="0" normalizeH="0" baseline="0" noProof="0" dirty="0" smtClean="0">
                <a:ln>
                  <a:noFill/>
                </a:ln>
                <a:solidFill>
                  <a:srgbClr val="0070C0"/>
                </a:solidFill>
                <a:effectLst/>
                <a:uLnTx/>
                <a:uFillTx/>
                <a:latin typeface="+mn-lt"/>
                <a:ea typeface="+mn-ea"/>
                <a:cs typeface="+mn-cs"/>
              </a:rPr>
              <a:t>- Govardhan Reddy D N</a:t>
            </a:r>
          </a:p>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1800" b="0" i="0" u="none" strike="noStrike" kern="1200" cap="none" spc="0" normalizeH="0" baseline="0" noProof="0" dirty="0" smtClean="0">
                <a:ln>
                  <a:noFill/>
                </a:ln>
                <a:solidFill>
                  <a:srgbClr val="3F1779"/>
                </a:solidFill>
                <a:effectLst/>
                <a:uLnTx/>
                <a:uFillTx/>
                <a:latin typeface="Brush Script MT" panose="03060802040406070304" pitchFamily="66" charset="0"/>
                <a:ea typeface="+mn-ea"/>
                <a:cs typeface="+mn-cs"/>
              </a:rPr>
              <a:t>Royal Sapphire Edu</a:t>
            </a:r>
            <a:endParaRPr kumimoji="0" lang="en-US" sz="1800" b="0" i="0" u="none" strike="noStrike" kern="1200" cap="none" spc="0" normalizeH="0" baseline="0" noProof="0" dirty="0">
              <a:ln>
                <a:noFill/>
              </a:ln>
              <a:solidFill>
                <a:srgbClr val="3F1779"/>
              </a:solidFill>
              <a:effectLst/>
              <a:uLnTx/>
              <a:uFillTx/>
              <a:latin typeface="Brush Script MT" panose="03060802040406070304" pitchFamily="66" charset="0"/>
              <a:ea typeface="+mn-ea"/>
              <a:cs typeface="+mn-cs"/>
            </a:endParaRPr>
          </a:p>
        </p:txBody>
      </p:sp>
      <p:sp>
        <p:nvSpPr>
          <p:cNvPr id="3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26 Apr 2018</a:t>
            </a:r>
            <a:endParaRPr lang="en-US" dirty="0"/>
          </a:p>
        </p:txBody>
      </p:sp>
      <p:sp>
        <p:nvSpPr>
          <p:cNvPr id="31"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32"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7371887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2" name="TextBox 1"/>
          <p:cNvSpPr txBox="1"/>
          <p:nvPr userDrawn="1"/>
        </p:nvSpPr>
        <p:spPr>
          <a:xfrm>
            <a:off x="1152525" y="1101533"/>
            <a:ext cx="5469465" cy="1378331"/>
          </a:xfrm>
          <a:prstGeom prst="rect">
            <a:avLst/>
          </a:prstGeom>
        </p:spPr>
        <p:txBody>
          <a:bodyPr>
            <a:normAutofit/>
          </a:bodyPr>
          <a:lstStyle>
            <a:lvl1pPr>
              <a:lnSpc>
                <a:spcPct val="90000"/>
              </a:lnSpc>
              <a:spcBef>
                <a:spcPct val="0"/>
              </a:spcBef>
              <a:buNone/>
              <a:defRPr sz="8000">
                <a:latin typeface="+mj-lt"/>
                <a:ea typeface="+mj-ea"/>
                <a:cs typeface="+mj-cs"/>
              </a:defRPr>
            </a:lvl1pPr>
          </a:lstStyle>
          <a:p>
            <a:pPr lvl="0"/>
            <a:r>
              <a:rPr lang="en-US" dirty="0" smtClean="0"/>
              <a:t>Appendix</a:t>
            </a:r>
            <a:endParaRPr lang="en-US" dirty="0"/>
          </a:p>
        </p:txBody>
      </p:sp>
      <p:sp>
        <p:nvSpPr>
          <p:cNvPr id="22"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26 Apr 2018</a:t>
            </a:r>
            <a:endParaRPr lang="en-US" dirty="0"/>
          </a:p>
        </p:txBody>
      </p:sp>
      <p:sp>
        <p:nvSpPr>
          <p:cNvPr id="23"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24"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2372054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15" name="Text Placeholder 14"/>
          <p:cNvSpPr>
            <a:spLocks noGrp="1"/>
          </p:cNvSpPr>
          <p:nvPr>
            <p:ph type="body" sz="quarter" idx="13" hasCustomPrompt="1"/>
          </p:nvPr>
        </p:nvSpPr>
        <p:spPr>
          <a:xfrm>
            <a:off x="1152525" y="1104900"/>
            <a:ext cx="7677150" cy="1371600"/>
          </a:xfrm>
          <a:prstGeom prst="rect">
            <a:avLst/>
          </a:prstGeom>
        </p:spPr>
        <p:txBody>
          <a:bodyPr anchor="b" anchorCtr="0"/>
          <a:lstStyle>
            <a:lvl1pPr marL="0" indent="0">
              <a:buNone/>
              <a:defRPr sz="8000">
                <a:latin typeface="+mj-lt"/>
              </a:defRPr>
            </a:lvl1pPr>
          </a:lstStyle>
          <a:p>
            <a:pPr lvl="0"/>
            <a:r>
              <a:rPr lang="en-US" dirty="0" smtClean="0"/>
              <a:t>Title</a:t>
            </a:r>
            <a:endParaRPr lang="en-US" dirty="0"/>
          </a:p>
        </p:txBody>
      </p:sp>
      <p:sp>
        <p:nvSpPr>
          <p:cNvPr id="17" name="Text Placeholder 16"/>
          <p:cNvSpPr>
            <a:spLocks noGrp="1"/>
          </p:cNvSpPr>
          <p:nvPr>
            <p:ph type="body" sz="quarter" idx="14" hasCustomPrompt="1"/>
          </p:nvPr>
        </p:nvSpPr>
        <p:spPr>
          <a:xfrm>
            <a:off x="2762250" y="2556686"/>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Name</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p>
        </p:txBody>
      </p:sp>
      <p:sp>
        <p:nvSpPr>
          <p:cNvPr id="18" name="Text Placeholder 16"/>
          <p:cNvSpPr>
            <a:spLocks noGrp="1"/>
          </p:cNvSpPr>
          <p:nvPr>
            <p:ph type="body" sz="quarter" idx="15" hasCustomPrompt="1"/>
          </p:nvPr>
        </p:nvSpPr>
        <p:spPr>
          <a:xfrm>
            <a:off x="2762250" y="2925811"/>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Source</a:t>
            </a:r>
            <a:endPar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p:txBody>
      </p:sp>
      <p:sp>
        <p:nvSpPr>
          <p:cNvPr id="19" name="TextBox 18"/>
          <p:cNvSpPr txBox="1"/>
          <p:nvPr userDrawn="1"/>
        </p:nvSpPr>
        <p:spPr>
          <a:xfrm>
            <a:off x="1152524" y="2552907"/>
            <a:ext cx="1600201" cy="369332"/>
          </a:xfrm>
          <a:prstGeom prst="rect">
            <a:avLst/>
          </a:prstGeom>
          <a:noFill/>
          <a:ln>
            <a:solidFill>
              <a:srgbClr val="3F1779"/>
            </a:solidFill>
          </a:ln>
        </p:spPr>
        <p:txBody>
          <a:bodyPr wrap="square" rtlCol="0">
            <a:spAutoFit/>
          </a:bodyPr>
          <a:lstStyle/>
          <a:p>
            <a:r>
              <a:rPr lang="en-US" dirty="0" smtClean="0">
                <a:solidFill>
                  <a:srgbClr val="FF0000"/>
                </a:solidFill>
              </a:rPr>
              <a:t>Book Name:</a:t>
            </a:r>
            <a:r>
              <a:rPr lang="en-US" dirty="0" smtClean="0"/>
              <a:t> </a:t>
            </a:r>
            <a:endParaRPr lang="en-US" dirty="0"/>
          </a:p>
        </p:txBody>
      </p:sp>
      <p:sp>
        <p:nvSpPr>
          <p:cNvPr id="20" name="TextBox 19"/>
          <p:cNvSpPr txBox="1"/>
          <p:nvPr userDrawn="1"/>
        </p:nvSpPr>
        <p:spPr>
          <a:xfrm>
            <a:off x="1152525" y="2922239"/>
            <a:ext cx="1600200" cy="369332"/>
          </a:xfrm>
          <a:prstGeom prst="rect">
            <a:avLst/>
          </a:prstGeom>
          <a:noFill/>
          <a:ln>
            <a:solidFill>
              <a:srgbClr val="3F1779"/>
            </a:solidFill>
          </a:ln>
        </p:spPr>
        <p:txBody>
          <a:bodyPr wrap="square" rtlCol="0">
            <a:spAutoFit/>
          </a:bodyPr>
          <a:lstStyle/>
          <a:p>
            <a:r>
              <a:rPr lang="en-US" dirty="0" smtClean="0">
                <a:solidFill>
                  <a:srgbClr val="FF0000"/>
                </a:solidFill>
              </a:rPr>
              <a:t>Book Source:</a:t>
            </a:r>
            <a:r>
              <a:rPr lang="en-US" dirty="0" smtClean="0"/>
              <a:t> </a:t>
            </a:r>
            <a:endParaRPr lang="en-US" dirty="0"/>
          </a:p>
        </p:txBody>
      </p:sp>
      <p:sp>
        <p:nvSpPr>
          <p:cNvPr id="21"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26 Apr 2018</a:t>
            </a:r>
            <a:endParaRPr lang="en-US" dirty="0"/>
          </a:p>
        </p:txBody>
      </p:sp>
      <p:sp>
        <p:nvSpPr>
          <p:cNvPr id="22"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23"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5630632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vel 0">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1171575" y="2075163"/>
            <a:ext cx="10687050" cy="895350"/>
          </a:xfrm>
          <a:prstGeom prst="rect">
            <a:avLst/>
          </a:prstGeom>
        </p:spPr>
        <p:txBody>
          <a:bodyPr anchor="b" anchorCtr="0"/>
          <a:lstStyle>
            <a:lvl1pPr marL="0" indent="0">
              <a:buNone/>
              <a:defRPr lang="en-US" sz="5400" kern="1200" dirty="0">
                <a:solidFill>
                  <a:schemeClr val="tx2"/>
                </a:solidFill>
                <a:latin typeface="+mj-lt"/>
                <a:ea typeface="+mj-ea"/>
                <a:cs typeface="+mj-cs"/>
              </a:defRPr>
            </a:lvl1pPr>
          </a:lstStyle>
          <a:p>
            <a:pPr lvl="0"/>
            <a:r>
              <a:rPr lang="en-US" dirty="0" smtClean="0"/>
              <a:t>Title</a:t>
            </a:r>
            <a:endParaRPr lang="en-US" dirty="0"/>
          </a:p>
        </p:txBody>
      </p:sp>
      <p:sp>
        <p:nvSpPr>
          <p:cNvPr id="1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26 Apr 2018</a:t>
            </a:r>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16"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
        <p:nvSpPr>
          <p:cNvPr id="3" name="Text Placeholder 2"/>
          <p:cNvSpPr>
            <a:spLocks noGrp="1" noChangeAspect="1"/>
          </p:cNvSpPr>
          <p:nvPr>
            <p:ph type="body" sz="quarter" idx="16" hasCustomPrompt="1"/>
          </p:nvPr>
        </p:nvSpPr>
        <p:spPr>
          <a:xfrm>
            <a:off x="124077" y="106946"/>
            <a:ext cx="914400" cy="64008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rtlCol="0" anchor="b" anchorCtr="0">
            <a:normAutofit/>
          </a:bodyPr>
          <a:lstStyle>
            <a:lvl1pPr algn="ctr">
              <a:buFontTx/>
              <a:buNone/>
              <a:defRPr lang="en-US" sz="6000" dirty="0">
                <a:solidFill>
                  <a:schemeClr val="bg1"/>
                </a:solidFill>
                <a:latin typeface="+mj-lt"/>
                <a:ea typeface="+mj-ea"/>
                <a:cs typeface="+mj-cs"/>
              </a:defRPr>
            </a:lvl1pPr>
          </a:lstStyle>
          <a:p>
            <a:pPr marL="0" lvl="0" indent="0" algn="ctr">
              <a:spcBef>
                <a:spcPct val="0"/>
              </a:spcBef>
              <a:buFontTx/>
              <a:buNone/>
            </a:pPr>
            <a:r>
              <a:rPr lang="en-US" smtClean="0"/>
              <a:t>00</a:t>
            </a:r>
            <a:endParaRPr lang="en-US" dirty="0"/>
          </a:p>
        </p:txBody>
      </p:sp>
    </p:spTree>
    <p:extLst>
      <p:ext uri="{BB962C8B-B14F-4D97-AF65-F5344CB8AC3E}">
        <p14:creationId xmlns:p14="http://schemas.microsoft.com/office/powerpoint/2010/main" val="1258687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evel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a:solidFill>
                  <a:schemeClr val="bg1"/>
                </a:solidFill>
              </a:defRPr>
            </a:lvl1pPr>
          </a:lstStyle>
          <a:p>
            <a:pPr lvl="0"/>
            <a:r>
              <a:rPr lang="en-US" dirty="0"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26 Apr 2018</a:t>
            </a:r>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875930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Level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26 Apr 2018</a:t>
            </a:r>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79602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Level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26 Apr 2018</a:t>
            </a:r>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7926066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vel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26 Apr 2018</a:t>
            </a:r>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7620950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evel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26 Apr 2018</a:t>
            </a:r>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485383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Level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26 Apr 2018</a:t>
            </a:r>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911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26 Apr 2018</a:t>
            </a:r>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15"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cxnSp>
        <p:nvCxnSpPr>
          <p:cNvPr id="19" name="Straight Connector 18"/>
          <p:cNvCxnSpPr/>
          <p:nvPr userDrawn="1"/>
        </p:nvCxnSpPr>
        <p:spPr>
          <a:xfrm>
            <a:off x="0" y="653891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4785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2" r:id="rId3"/>
    <p:sldLayoutId id="2147483650" r:id="rId4"/>
    <p:sldLayoutId id="2147483667" r:id="rId5"/>
    <p:sldLayoutId id="2147483668" r:id="rId6"/>
    <p:sldLayoutId id="2147483669" r:id="rId7"/>
    <p:sldLayoutId id="2147483670" r:id="rId8"/>
    <p:sldLayoutId id="2147483671" r:id="rId9"/>
    <p:sldLayoutId id="2147483666" r:id="rId10"/>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88.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hyperlink" Target="https://nodejs.org/"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Angular 5</a:t>
            </a:r>
            <a:endParaRPr lang="en-US" dirty="0"/>
          </a:p>
        </p:txBody>
      </p:sp>
      <p:sp>
        <p:nvSpPr>
          <p:cNvPr id="3" name="Date Placeholder 2"/>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29141366"/>
              </p:ext>
            </p:extLst>
          </p:nvPr>
        </p:nvGraphicFramePr>
        <p:xfrm>
          <a:off x="6890265" y="3340665"/>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r>
                        <a:rPr lang="en-US" sz="1400" kern="1200" dirty="0" smtClean="0">
                          <a:solidFill>
                            <a:schemeClr val="dk1"/>
                          </a:solidFill>
                          <a:latin typeface="Gill Sans MT" panose="020B0502020104020203" pitchFamily="34" charset="0"/>
                          <a:ea typeface="+mn-ea"/>
                          <a:cs typeface="+mn-cs"/>
                        </a:rPr>
                        <a:t>26-Apr-18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Start</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r>
                        <a:rPr lang="en-US" sz="1400" kern="1200" dirty="0" smtClean="0">
                          <a:solidFill>
                            <a:schemeClr val="dk1"/>
                          </a:solidFill>
                          <a:latin typeface="Gill Sans MT" panose="020B0502020104020203" pitchFamily="34" charset="0"/>
                          <a:ea typeface="+mn-ea"/>
                          <a:cs typeface="+mn-cs"/>
                        </a:rPr>
                        <a:t>29-Apr-18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16</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52433832"/>
              </p:ext>
            </p:extLst>
          </p:nvPr>
        </p:nvGraphicFramePr>
        <p:xfrm>
          <a:off x="9350479" y="3340662"/>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sp>
        <p:nvSpPr>
          <p:cNvPr id="9" name="TextBox 8"/>
          <p:cNvSpPr txBox="1"/>
          <p:nvPr/>
        </p:nvSpPr>
        <p:spPr>
          <a:xfrm>
            <a:off x="334534" y="5801605"/>
            <a:ext cx="1392573" cy="369332"/>
          </a:xfrm>
          <a:prstGeom prst="rect">
            <a:avLst/>
          </a:prstGeom>
          <a:noFill/>
          <a:ln>
            <a:solidFill>
              <a:srgbClr val="3F1779"/>
            </a:solidFill>
          </a:ln>
        </p:spPr>
        <p:txBody>
          <a:bodyPr wrap="square" rtlCol="0">
            <a:spAutoFit/>
          </a:bodyPr>
          <a:lstStyle/>
          <a:p>
            <a:r>
              <a:rPr lang="en-US" dirty="0" smtClean="0"/>
              <a:t>Online</a:t>
            </a:r>
            <a:endParaRPr lang="en-US" dirty="0"/>
          </a:p>
        </p:txBody>
      </p:sp>
      <p:sp>
        <p:nvSpPr>
          <p:cNvPr id="10" name="Action Button: Forward or Next 9">
            <a:hlinkClick r:id="rId2" action="ppaction://hlinksldjump" highlightClick="1"/>
          </p:cNvPr>
          <p:cNvSpPr/>
          <p:nvPr/>
        </p:nvSpPr>
        <p:spPr>
          <a:xfrm>
            <a:off x="334534" y="4881943"/>
            <a:ext cx="2455333" cy="762000"/>
          </a:xfrm>
          <a:prstGeom prst="actionButtonForwardNext">
            <a:avLst/>
          </a:prstGeom>
          <a:solidFill>
            <a:schemeClr val="accent1">
              <a:lumMod val="60000"/>
              <a:lumOff val="40000"/>
            </a:schemeClr>
          </a:solidFill>
          <a:ln>
            <a:solidFill>
              <a:srgbClr val="002060"/>
            </a:solidFill>
          </a:ln>
          <a:effectLst>
            <a:innerShdw blurRad="63500" dist="50800" dir="5400000">
              <a:prstClr val="black">
                <a:alpha val="50000"/>
              </a:prstClr>
            </a:innerShdw>
          </a:effectLst>
          <a:scene3d>
            <a:camera prst="orthographicFront"/>
            <a:lightRig rig="threePt" dir="t"/>
          </a:scene3d>
          <a:sp3d>
            <a:bevelT w="114300" prst="artDeco"/>
          </a:sp3d>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p>
            <a:pPr algn="ctr">
              <a:lnSpc>
                <a:spcPct val="90000"/>
              </a:lnSpc>
              <a:spcBef>
                <a:spcPct val="0"/>
              </a:spcBef>
            </a:pPr>
            <a:r>
              <a:rPr lang="en-US" sz="2400" b="1" dirty="0">
                <a:ln w="10160">
                  <a:solidFill>
                    <a:schemeClr val="tx1">
                      <a:lumMod val="50000"/>
                      <a:lumOff val="50000"/>
                    </a:schemeClr>
                  </a:solidFill>
                  <a:prstDash val="solid"/>
                </a:ln>
                <a:solidFill>
                  <a:schemeClr val="bg1"/>
                </a:solidFill>
                <a:effectLst>
                  <a:outerShdw blurRad="38100" dist="22860" dir="5400000" algn="tl" rotWithShape="0">
                    <a:srgbClr val="000000">
                      <a:alpha val="30000"/>
                    </a:srgbClr>
                  </a:outerShdw>
                </a:effectLst>
                <a:latin typeface="+mj-lt"/>
                <a:ea typeface="+mj-ea"/>
                <a:cs typeface="+mj-cs"/>
              </a:rPr>
              <a:t>Appendix</a:t>
            </a:r>
          </a:p>
        </p:txBody>
      </p:sp>
    </p:spTree>
    <p:extLst>
      <p:ext uri="{BB962C8B-B14F-4D97-AF65-F5344CB8AC3E}">
        <p14:creationId xmlns:p14="http://schemas.microsoft.com/office/powerpoint/2010/main" val="7437481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What about Angular</a:t>
            </a:r>
            <a:r>
              <a:rPr lang="en-US" dirty="0" smtClean="0"/>
              <a:t>?</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 first version of Angular was known by most people as Angular 1; it later became known as </a:t>
            </a:r>
            <a:r>
              <a:rPr lang="en-US" sz="2000" dirty="0" smtClean="0">
                <a:solidFill>
                  <a:srgbClr val="FF0000"/>
                </a:solidFill>
              </a:rPr>
              <a:t>AngularJS</a:t>
            </a:r>
            <a:r>
              <a:rPr lang="en-US" sz="2000" dirty="0" smtClean="0"/>
              <a:t>.</a:t>
            </a:r>
          </a:p>
          <a:p>
            <a:pPr marL="457200">
              <a:buFont typeface="Wingdings" panose="05000000000000000000" pitchFamily="2" charset="2"/>
              <a:buChar char="§"/>
            </a:pPr>
            <a:r>
              <a:rPr lang="en-US" sz="2000" dirty="0" smtClean="0"/>
              <a:t>It </a:t>
            </a:r>
            <a:r>
              <a:rPr lang="en-US" sz="2000" dirty="0"/>
              <a:t>did not use semantic </a:t>
            </a:r>
            <a:r>
              <a:rPr lang="en-US" sz="2000" dirty="0" smtClean="0"/>
              <a:t>versioning. Most </a:t>
            </a:r>
            <a:r>
              <a:rPr lang="en-US" sz="2000" dirty="0"/>
              <a:t>people actually still refer to it as </a:t>
            </a:r>
            <a:r>
              <a:rPr lang="en-US" sz="2000" dirty="0">
                <a:solidFill>
                  <a:srgbClr val="FF0000"/>
                </a:solidFill>
              </a:rPr>
              <a:t>Angular </a:t>
            </a:r>
            <a:r>
              <a:rPr lang="en-US" sz="2000" dirty="0" smtClean="0">
                <a:solidFill>
                  <a:srgbClr val="FF0000"/>
                </a:solidFill>
              </a:rPr>
              <a:t>1</a:t>
            </a:r>
            <a:r>
              <a:rPr lang="en-US" sz="2000" dirty="0" smtClean="0"/>
              <a:t>.</a:t>
            </a:r>
          </a:p>
          <a:p>
            <a:pPr marL="457200">
              <a:buFont typeface="Wingdings" panose="05000000000000000000" pitchFamily="2" charset="2"/>
              <a:buChar char="§"/>
            </a:pPr>
            <a:r>
              <a:rPr lang="en-US" sz="2000" dirty="0" smtClean="0"/>
              <a:t>Then </a:t>
            </a:r>
            <a:r>
              <a:rPr lang="en-US" sz="2000" dirty="0">
                <a:solidFill>
                  <a:srgbClr val="FF0000"/>
                </a:solidFill>
              </a:rPr>
              <a:t>Angular</a:t>
            </a:r>
            <a:r>
              <a:rPr lang="en-US" sz="2000" dirty="0"/>
              <a:t> came along and in </a:t>
            </a:r>
            <a:r>
              <a:rPr lang="en-US" sz="2000" dirty="0">
                <a:solidFill>
                  <a:srgbClr val="FF0000"/>
                </a:solidFill>
              </a:rPr>
              <a:t>2016</a:t>
            </a:r>
            <a:r>
              <a:rPr lang="en-US" sz="2000" dirty="0"/>
              <a:t> it reached production </a:t>
            </a:r>
            <a:r>
              <a:rPr lang="en-US" sz="2000" dirty="0" smtClean="0"/>
              <a:t>readiness.</a:t>
            </a:r>
          </a:p>
          <a:p>
            <a:pPr marL="457200">
              <a:buFont typeface="Wingdings" panose="05000000000000000000" pitchFamily="2" charset="2"/>
              <a:buChar char="§"/>
            </a:pPr>
            <a:r>
              <a:rPr lang="en-US" sz="2000" dirty="0" smtClean="0"/>
              <a:t>Angular </a:t>
            </a:r>
            <a:r>
              <a:rPr lang="en-US" sz="2000" dirty="0"/>
              <a:t>decided to adopt semantic versioning and this caused a bit of confusion in the developer community, especially when it was announced that there would be an Angular 4 and 5, and so </a:t>
            </a:r>
            <a:r>
              <a:rPr lang="en-US" sz="2000" dirty="0" smtClean="0"/>
              <a:t>on.</a:t>
            </a:r>
          </a:p>
          <a:p>
            <a:pPr marL="457200">
              <a:buFont typeface="Wingdings" panose="05000000000000000000" pitchFamily="2" charset="2"/>
              <a:buChar char="§"/>
            </a:pPr>
            <a:r>
              <a:rPr lang="en-US" sz="2000" dirty="0" smtClean="0"/>
              <a:t>Google</a:t>
            </a:r>
            <a:r>
              <a:rPr lang="en-US" sz="2000" dirty="0"/>
              <a:t>, as well as the </a:t>
            </a:r>
            <a:r>
              <a:rPr lang="en-US" sz="2000" dirty="0">
                <a:solidFill>
                  <a:srgbClr val="FF0000"/>
                </a:solidFill>
              </a:rPr>
              <a:t>Google Developer Experts</a:t>
            </a:r>
            <a:r>
              <a:rPr lang="en-US" sz="2000" dirty="0"/>
              <a:t>, started to explain to people that it wanted people to call the latest version of the framework Angular - just </a:t>
            </a:r>
            <a:r>
              <a:rPr lang="en-US" sz="2000" dirty="0" smtClean="0"/>
              <a:t>Angular.</a:t>
            </a:r>
          </a:p>
          <a:p>
            <a:pPr marL="457200">
              <a:buFont typeface="Wingdings" panose="05000000000000000000" pitchFamily="2" charset="2"/>
              <a:buChar char="§"/>
            </a:pPr>
            <a:r>
              <a:rPr lang="en-US" sz="2000" dirty="0" smtClean="0"/>
              <a:t>You </a:t>
            </a:r>
            <a:r>
              <a:rPr lang="en-US" sz="2000" dirty="0"/>
              <a:t>can always argue on the wisdom of that decision, but the fact remains, the new Angular is using semantic </a:t>
            </a:r>
            <a:r>
              <a:rPr lang="en-US" sz="2000" dirty="0" smtClean="0"/>
              <a:t>versioning.</a:t>
            </a:r>
          </a:p>
          <a:p>
            <a:pPr marL="457200">
              <a:buFont typeface="Wingdings" panose="05000000000000000000" pitchFamily="2" charset="2"/>
              <a:buChar char="§"/>
            </a:pPr>
            <a:r>
              <a:rPr lang="en-US" sz="2000" dirty="0" smtClean="0"/>
              <a:t>This </a:t>
            </a:r>
            <a:r>
              <a:rPr lang="en-US" sz="2000" dirty="0"/>
              <a:t>means Angular is the same platform as Angular 4, as well as Angular 11, and so on, if that ever comes out. </a:t>
            </a:r>
            <a:endParaRPr lang="en-US" sz="2000" dirty="0" smtClean="0"/>
          </a:p>
          <a:p>
            <a:pPr marL="457200">
              <a:buFont typeface="Wingdings" panose="05000000000000000000" pitchFamily="2" charset="2"/>
              <a:buChar char="§"/>
            </a:pPr>
            <a:r>
              <a:rPr lang="en-US" sz="2000" dirty="0" smtClean="0"/>
              <a:t>Adopting </a:t>
            </a:r>
            <a:r>
              <a:rPr lang="en-US" sz="2000" dirty="0"/>
              <a:t>semantic versioning means that you as a user of Angular can rely on things working the same way until Google decides to increase the major </a:t>
            </a:r>
            <a:r>
              <a:rPr lang="en-US" sz="2000" dirty="0" smtClean="0"/>
              <a:t>version.</a:t>
            </a:r>
          </a:p>
          <a:p>
            <a:pPr marL="457200">
              <a:buFont typeface="Wingdings" panose="05000000000000000000" pitchFamily="2" charset="2"/>
              <a:buChar char="§"/>
            </a:pPr>
            <a:r>
              <a:rPr lang="en-US" sz="2000" dirty="0" smtClean="0"/>
              <a:t>Even then it's up to you if you want to remain on the latest major version or want to upgrade your existing apps.</a:t>
            </a:r>
            <a:endParaRPr lang="en-US" sz="2000" dirty="0"/>
          </a:p>
        </p:txBody>
      </p:sp>
      <p:sp>
        <p:nvSpPr>
          <p:cNvPr id="3" name="Date Placeholder 2"/>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a:t>
            </a:fld>
            <a:endParaRPr lang="en-US" dirty="0"/>
          </a:p>
        </p:txBody>
      </p:sp>
    </p:spTree>
    <p:extLst>
      <p:ext uri="{BB962C8B-B14F-4D97-AF65-F5344CB8AC3E}">
        <p14:creationId xmlns:p14="http://schemas.microsoft.com/office/powerpoint/2010/main" val="2849870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A Fresh Start</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As mentioned before, </a:t>
            </a:r>
            <a:r>
              <a:rPr lang="en-US" sz="2000" dirty="0">
                <a:solidFill>
                  <a:srgbClr val="FF0000"/>
                </a:solidFill>
              </a:rPr>
              <a:t>Angular</a:t>
            </a:r>
            <a:r>
              <a:rPr lang="en-US" sz="2000" dirty="0"/>
              <a:t> represents a </a:t>
            </a:r>
            <a:r>
              <a:rPr lang="en-US" sz="2000" dirty="0">
                <a:solidFill>
                  <a:srgbClr val="FF0000"/>
                </a:solidFill>
              </a:rPr>
              <a:t>full rewrite</a:t>
            </a:r>
            <a:r>
              <a:rPr lang="en-US" sz="2000" dirty="0"/>
              <a:t> of the </a:t>
            </a:r>
            <a:r>
              <a:rPr lang="en-US" sz="2000" dirty="0">
                <a:solidFill>
                  <a:srgbClr val="FF0000"/>
                </a:solidFill>
              </a:rPr>
              <a:t>AngularJS</a:t>
            </a:r>
            <a:r>
              <a:rPr lang="en-US" sz="2000" dirty="0"/>
              <a:t> </a:t>
            </a:r>
            <a:r>
              <a:rPr lang="en-US" sz="2000" dirty="0">
                <a:solidFill>
                  <a:srgbClr val="0070C0"/>
                </a:solidFill>
              </a:rPr>
              <a:t>framework</a:t>
            </a:r>
            <a:r>
              <a:rPr lang="en-US" sz="2000" dirty="0"/>
              <a:t>, introducing a brand new application architecture completely built from scratch in </a:t>
            </a:r>
            <a:r>
              <a:rPr lang="en-US" sz="2000" dirty="0">
                <a:solidFill>
                  <a:srgbClr val="FF0000"/>
                </a:solidFill>
              </a:rPr>
              <a:t>TypeScript</a:t>
            </a:r>
            <a:r>
              <a:rPr lang="en-US" sz="2000" dirty="0"/>
              <a:t>, a strict superset of JavaScript that adds optional static typing and support for interfaces and </a:t>
            </a:r>
            <a:r>
              <a:rPr lang="en-US" sz="2000" dirty="0" smtClean="0"/>
              <a:t>decorators.</a:t>
            </a:r>
          </a:p>
          <a:p>
            <a:pPr marL="457200">
              <a:buFont typeface="Wingdings" panose="05000000000000000000" pitchFamily="2" charset="2"/>
              <a:buChar char="§"/>
            </a:pPr>
            <a:r>
              <a:rPr lang="en-US" sz="2000" dirty="0" smtClean="0"/>
              <a:t>In </a:t>
            </a:r>
            <a:r>
              <a:rPr lang="en-US" sz="2000" dirty="0"/>
              <a:t>a nutshell, Angular applications are based on an architecture design that comprises of </a:t>
            </a:r>
            <a:r>
              <a:rPr lang="en-US" sz="2000" dirty="0">
                <a:solidFill>
                  <a:srgbClr val="FF0000"/>
                </a:solidFill>
              </a:rPr>
              <a:t>trees</a:t>
            </a:r>
            <a:r>
              <a:rPr lang="en-US" sz="2000" dirty="0"/>
              <a:t> </a:t>
            </a:r>
            <a:r>
              <a:rPr lang="en-US" sz="2000" dirty="0">
                <a:solidFill>
                  <a:srgbClr val="0070C0"/>
                </a:solidFill>
              </a:rPr>
              <a:t>of</a:t>
            </a:r>
            <a:r>
              <a:rPr lang="en-US" sz="2000" dirty="0"/>
              <a:t> </a:t>
            </a:r>
            <a:r>
              <a:rPr lang="en-US" sz="2000" dirty="0">
                <a:solidFill>
                  <a:srgbClr val="FF0000"/>
                </a:solidFill>
              </a:rPr>
              <a:t>web components</a:t>
            </a:r>
            <a:r>
              <a:rPr lang="en-US" sz="2000" dirty="0"/>
              <a:t> interconnected by their own particular I/O </a:t>
            </a:r>
            <a:r>
              <a:rPr lang="en-US" sz="2000" dirty="0" smtClean="0"/>
              <a:t>interface.</a:t>
            </a:r>
          </a:p>
          <a:p>
            <a:pPr marL="457200">
              <a:buFont typeface="Wingdings" panose="05000000000000000000" pitchFamily="2" charset="2"/>
              <a:buChar char="§"/>
            </a:pPr>
            <a:r>
              <a:rPr lang="en-US" sz="2000" dirty="0" smtClean="0"/>
              <a:t>Each </a:t>
            </a:r>
            <a:r>
              <a:rPr lang="en-US" sz="2000" dirty="0"/>
              <a:t>component takes advantage under the covers of a completely revamped dependency injection mechanism</a:t>
            </a:r>
            <a:r>
              <a:rPr lang="en-US" sz="2000" dirty="0" smtClean="0"/>
              <a:t>.</a:t>
            </a:r>
          </a:p>
          <a:p>
            <a:pPr marL="457200">
              <a:buFont typeface="Wingdings" panose="05000000000000000000" pitchFamily="2" charset="2"/>
              <a:buChar char="§"/>
            </a:pPr>
            <a:r>
              <a:rPr lang="en-US" sz="2000" dirty="0"/>
              <a:t>To be fair, this is a simplistic description of what Angular really </a:t>
            </a:r>
            <a:r>
              <a:rPr lang="en-US" sz="2000" dirty="0" smtClean="0"/>
              <a:t>is.</a:t>
            </a:r>
          </a:p>
          <a:p>
            <a:pPr marL="457200">
              <a:buFont typeface="Wingdings" panose="05000000000000000000" pitchFamily="2" charset="2"/>
              <a:buChar char="§"/>
            </a:pPr>
            <a:r>
              <a:rPr lang="en-US" sz="2000" dirty="0" smtClean="0"/>
              <a:t>However</a:t>
            </a:r>
            <a:r>
              <a:rPr lang="en-US" sz="2000" dirty="0"/>
              <a:t>, the simplest project ever made in Angular is cut out by these definition </a:t>
            </a:r>
            <a:r>
              <a:rPr lang="en-US" sz="2000" dirty="0" smtClean="0"/>
              <a:t>traits.</a:t>
            </a:r>
          </a:p>
          <a:p>
            <a:pPr marL="457200">
              <a:buFont typeface="Wingdings" panose="05000000000000000000" pitchFamily="2" charset="2"/>
              <a:buChar char="§"/>
            </a:pPr>
            <a:r>
              <a:rPr lang="en-US" sz="2000" dirty="0" smtClean="0"/>
              <a:t>We </a:t>
            </a:r>
            <a:r>
              <a:rPr lang="en-US" sz="2000" dirty="0"/>
              <a:t>will focus on learning how to build interoperable components and manage dependency injection in the next chapters, before moving on to routing, web forms, and HTTP </a:t>
            </a:r>
            <a:r>
              <a:rPr lang="en-US" sz="2000" dirty="0" smtClean="0"/>
              <a:t>communication.</a:t>
            </a:r>
          </a:p>
          <a:p>
            <a:pPr marL="457200">
              <a:buFont typeface="Wingdings" panose="05000000000000000000" pitchFamily="2" charset="2"/>
              <a:buChar char="§"/>
            </a:pPr>
            <a:r>
              <a:rPr lang="en-US" sz="2000" dirty="0" smtClean="0"/>
              <a:t>This </a:t>
            </a:r>
            <a:r>
              <a:rPr lang="en-US" sz="2000" dirty="0"/>
              <a:t>also explains why we will not make explicit references to AngularJS throughout the </a:t>
            </a:r>
            <a:r>
              <a:rPr lang="en-US" sz="2000" dirty="0" smtClean="0"/>
              <a:t>book.</a:t>
            </a:r>
          </a:p>
          <a:p>
            <a:pPr marL="457200">
              <a:buFont typeface="Wingdings" panose="05000000000000000000" pitchFamily="2" charset="2"/>
              <a:buChar char="§"/>
            </a:pPr>
            <a:r>
              <a:rPr lang="en-US" sz="2000" dirty="0" smtClean="0"/>
              <a:t>Obviously, it makes no sense to waste time and pages referring to something that will not provide any useful insights on the topic, besides the fact we assume that you might not know about Angular 1.x, so such knowledge does not have any value here.</a:t>
            </a:r>
            <a:endParaRPr lang="en-US" sz="2000" dirty="0"/>
          </a:p>
        </p:txBody>
      </p:sp>
      <p:sp>
        <p:nvSpPr>
          <p:cNvPr id="3" name="Date Placeholder 2"/>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a:t>
            </a:fld>
            <a:endParaRPr lang="en-US" dirty="0"/>
          </a:p>
        </p:txBody>
      </p:sp>
    </p:spTree>
    <p:extLst>
      <p:ext uri="{BB962C8B-B14F-4D97-AF65-F5344CB8AC3E}">
        <p14:creationId xmlns:p14="http://schemas.microsoft.com/office/powerpoint/2010/main" val="36362220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Web components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Web components is a concept that encompasses four technologies designed to be used together to build feature elements with a higher level of visual expressivity and reusability, thereby leading to a more modular, consistent, and maintainable </a:t>
            </a:r>
            <a:r>
              <a:rPr lang="en-US" sz="2000" dirty="0" smtClean="0"/>
              <a:t>web.</a:t>
            </a:r>
          </a:p>
          <a:p>
            <a:pPr marL="457200">
              <a:buFont typeface="Wingdings" panose="05000000000000000000" pitchFamily="2" charset="2"/>
              <a:buChar char="§"/>
            </a:pPr>
            <a:r>
              <a:rPr lang="en-US" sz="2000" dirty="0" smtClean="0"/>
              <a:t>These </a:t>
            </a:r>
            <a:r>
              <a:rPr lang="en-US" sz="2000" dirty="0"/>
              <a:t>four technologies are as </a:t>
            </a:r>
            <a:r>
              <a:rPr lang="en-US" sz="2000" dirty="0" smtClean="0"/>
              <a:t>follows:</a:t>
            </a:r>
          </a:p>
          <a:p>
            <a:pPr marL="685800">
              <a:buFont typeface="Wingdings" panose="05000000000000000000" pitchFamily="2" charset="2"/>
              <a:buChar char="ü"/>
            </a:pPr>
            <a:r>
              <a:rPr lang="en-US" sz="2000" dirty="0" smtClean="0">
                <a:solidFill>
                  <a:srgbClr val="0070C0"/>
                </a:solidFill>
              </a:rPr>
              <a:t>Templates</a:t>
            </a:r>
            <a:r>
              <a:rPr lang="en-US" sz="2000" dirty="0">
                <a:solidFill>
                  <a:srgbClr val="0070C0"/>
                </a:solidFill>
              </a:rPr>
              <a:t>:</a:t>
            </a:r>
            <a:r>
              <a:rPr lang="en-US" sz="2000" dirty="0"/>
              <a:t> These are pieces of HTML that structure the content we aim to </a:t>
            </a:r>
            <a:r>
              <a:rPr lang="en-US" sz="2000" dirty="0" smtClean="0"/>
              <a:t>render</a:t>
            </a:r>
          </a:p>
          <a:p>
            <a:pPr marL="685800">
              <a:buFont typeface="Wingdings" panose="05000000000000000000" pitchFamily="2" charset="2"/>
              <a:buChar char="ü"/>
            </a:pPr>
            <a:r>
              <a:rPr lang="en-US" sz="2000" dirty="0" smtClean="0">
                <a:solidFill>
                  <a:srgbClr val="0070C0"/>
                </a:solidFill>
              </a:rPr>
              <a:t>Custom </a:t>
            </a:r>
            <a:r>
              <a:rPr lang="en-US" sz="2000" dirty="0">
                <a:solidFill>
                  <a:srgbClr val="0070C0"/>
                </a:solidFill>
              </a:rPr>
              <a:t>elements:</a:t>
            </a:r>
            <a:r>
              <a:rPr lang="en-US" sz="2000" dirty="0"/>
              <a:t> These templates not only contain traditional HTML elements, but also the custom wrapper items that provide further presentation elements or API </a:t>
            </a:r>
            <a:r>
              <a:rPr lang="en-US" sz="2000" dirty="0" smtClean="0"/>
              <a:t>functionalities</a:t>
            </a:r>
          </a:p>
          <a:p>
            <a:pPr marL="685800">
              <a:buFont typeface="Wingdings" panose="05000000000000000000" pitchFamily="2" charset="2"/>
              <a:buChar char="ü"/>
            </a:pPr>
            <a:r>
              <a:rPr lang="en-US" sz="2000" dirty="0" smtClean="0">
                <a:solidFill>
                  <a:srgbClr val="0070C0"/>
                </a:solidFill>
              </a:rPr>
              <a:t>Shadow </a:t>
            </a:r>
            <a:r>
              <a:rPr lang="en-US" sz="2000" dirty="0">
                <a:solidFill>
                  <a:srgbClr val="0070C0"/>
                </a:solidFill>
              </a:rPr>
              <a:t>DOM:</a:t>
            </a:r>
            <a:r>
              <a:rPr lang="en-US" sz="2000" dirty="0"/>
              <a:t> This provides a </a:t>
            </a:r>
            <a:r>
              <a:rPr lang="en-US" sz="2000" dirty="0">
                <a:solidFill>
                  <a:srgbClr val="FF0000"/>
                </a:solidFill>
              </a:rPr>
              <a:t>sandbox</a:t>
            </a:r>
            <a:r>
              <a:rPr lang="en-US" sz="2000" dirty="0"/>
              <a:t> to encapsulate the CSS layout rules and JavaScript behaviors of each custom </a:t>
            </a:r>
            <a:r>
              <a:rPr lang="en-US" sz="2000" dirty="0" smtClean="0"/>
              <a:t>element</a:t>
            </a:r>
          </a:p>
          <a:p>
            <a:pPr marL="685800">
              <a:buFont typeface="Wingdings" panose="05000000000000000000" pitchFamily="2" charset="2"/>
              <a:buChar char="ü"/>
            </a:pPr>
            <a:r>
              <a:rPr lang="en-US" sz="2000" dirty="0" smtClean="0">
                <a:solidFill>
                  <a:srgbClr val="0070C0"/>
                </a:solidFill>
              </a:rPr>
              <a:t>HTML </a:t>
            </a:r>
            <a:r>
              <a:rPr lang="en-US" sz="2000" dirty="0">
                <a:solidFill>
                  <a:srgbClr val="0070C0"/>
                </a:solidFill>
              </a:rPr>
              <a:t>imports:</a:t>
            </a:r>
            <a:r>
              <a:rPr lang="en-US" sz="2000" dirty="0"/>
              <a:t> HTML is no longer constrained to host HTML elements, but to other HTML documents as </a:t>
            </a:r>
            <a:r>
              <a:rPr lang="en-US" sz="2000" dirty="0" smtClean="0"/>
              <a:t>well</a:t>
            </a:r>
          </a:p>
          <a:p>
            <a:pPr marL="457200">
              <a:buFont typeface="Wingdings" panose="05000000000000000000" pitchFamily="2" charset="2"/>
              <a:buChar char="§"/>
            </a:pPr>
            <a:r>
              <a:rPr lang="en-US" sz="2000" dirty="0" smtClean="0"/>
              <a:t>In </a:t>
            </a:r>
            <a:r>
              <a:rPr lang="en-US" sz="2000" dirty="0"/>
              <a:t>theory, an Angular component is indeed a custom element that contains a template to host the HTML structure of its layout, the latter being governed by a scoped CSS style sheet encapsulated within a shadow DOM </a:t>
            </a:r>
            <a:r>
              <a:rPr lang="en-US" sz="2000" dirty="0" smtClean="0"/>
              <a:t>container.</a:t>
            </a:r>
          </a:p>
        </p:txBody>
      </p:sp>
      <p:sp>
        <p:nvSpPr>
          <p:cNvPr id="3" name="Date Placeholder 2"/>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12</a:t>
            </a:fld>
            <a:endParaRPr lang="en-US" dirty="0"/>
          </a:p>
        </p:txBody>
      </p:sp>
    </p:spTree>
    <p:extLst>
      <p:ext uri="{BB962C8B-B14F-4D97-AF65-F5344CB8AC3E}">
        <p14:creationId xmlns:p14="http://schemas.microsoft.com/office/powerpoint/2010/main" val="3816724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Web components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dirty="0"/>
              <a:t>Let's try to rephrase this in plain English. Think of the range input control type in HTML5. It is a handy way to give our users a convenient input control for entering a value ranging between two predefined boundaries. </a:t>
            </a:r>
          </a:p>
          <a:p>
            <a:pPr marL="457200">
              <a:buFont typeface="Wingdings" panose="05000000000000000000" pitchFamily="2" charset="2"/>
              <a:buChar char="§"/>
            </a:pPr>
            <a:r>
              <a:rPr lang="en-US" sz="2000" dirty="0" smtClean="0"/>
              <a:t>If </a:t>
            </a:r>
            <a:r>
              <a:rPr lang="en-US" sz="2000" dirty="0"/>
              <a:t>you have not used it before, insert the following piece of markup in a blank HTML template and load it in your browser</a:t>
            </a:r>
            <a:r>
              <a:rPr lang="en-US" sz="2000" dirty="0" smtClean="0"/>
              <a:t>:</a:t>
            </a:r>
          </a:p>
          <a:p>
            <a:pPr indent="0">
              <a:buNone/>
            </a:pPr>
            <a:endParaRPr lang="en-US" sz="2000" dirty="0" smtClean="0"/>
          </a:p>
          <a:p>
            <a:pPr indent="0">
              <a:buNone/>
            </a:pPr>
            <a:endParaRPr lang="en-US" sz="2000" dirty="0"/>
          </a:p>
          <a:p>
            <a:pPr marL="457200">
              <a:buFont typeface="Wingdings" panose="05000000000000000000" pitchFamily="2" charset="2"/>
              <a:buChar char="§"/>
            </a:pPr>
            <a:r>
              <a:rPr lang="en-US" sz="2000" dirty="0"/>
              <a:t>You will see a nice input control featuring a horizontal slider in your </a:t>
            </a:r>
            <a:r>
              <a:rPr lang="en-US" sz="2000" dirty="0" smtClean="0"/>
              <a:t>browser.</a:t>
            </a:r>
          </a:p>
          <a:p>
            <a:pPr marL="457200">
              <a:buFont typeface="Wingdings" panose="05000000000000000000" pitchFamily="2" charset="2"/>
              <a:buChar char="§"/>
            </a:pPr>
            <a:r>
              <a:rPr lang="en-US" sz="2000" dirty="0" smtClean="0"/>
              <a:t>Inspecting </a:t>
            </a:r>
            <a:r>
              <a:rPr lang="en-US" sz="2000" dirty="0"/>
              <a:t>such control with the browser developer tools will unveil a concealed set of HTML tags that were not present at the time you edited your HTML </a:t>
            </a:r>
            <a:r>
              <a:rPr lang="en-US" sz="2000" dirty="0" smtClean="0"/>
              <a:t>template.</a:t>
            </a:r>
          </a:p>
          <a:p>
            <a:pPr marL="457200">
              <a:buFont typeface="Wingdings" panose="05000000000000000000" pitchFamily="2" charset="2"/>
              <a:buChar char="§"/>
            </a:pPr>
            <a:r>
              <a:rPr lang="en-US" sz="2000" dirty="0" smtClean="0"/>
              <a:t>There </a:t>
            </a:r>
            <a:r>
              <a:rPr lang="en-US" sz="2000" dirty="0"/>
              <a:t>you have an example of </a:t>
            </a:r>
            <a:r>
              <a:rPr lang="en-US" sz="2000" dirty="0">
                <a:solidFill>
                  <a:srgbClr val="FF0000"/>
                </a:solidFill>
              </a:rPr>
              <a:t>shadow DOM</a:t>
            </a:r>
            <a:r>
              <a:rPr lang="en-US" sz="2000" dirty="0"/>
              <a:t> in action, with an actual HTML template governed by its own encapsulated CSS with advanced dragging </a:t>
            </a:r>
            <a:r>
              <a:rPr lang="en-US" sz="2000" dirty="0" smtClean="0"/>
              <a:t>functionality.</a:t>
            </a:r>
          </a:p>
          <a:p>
            <a:pPr marL="457200">
              <a:buFont typeface="Wingdings" panose="05000000000000000000" pitchFamily="2" charset="2"/>
              <a:buChar char="§"/>
            </a:pPr>
            <a:r>
              <a:rPr lang="en-US" sz="2000" dirty="0" smtClean="0"/>
              <a:t>You </a:t>
            </a:r>
            <a:r>
              <a:rPr lang="en-US" sz="2000" dirty="0"/>
              <a:t>will probably agree that it would be cool to do that </a:t>
            </a:r>
            <a:r>
              <a:rPr lang="en-US" sz="2000" dirty="0" smtClean="0"/>
              <a:t>yourself.</a:t>
            </a:r>
          </a:p>
        </p:txBody>
      </p:sp>
      <p:pic>
        <p:nvPicPr>
          <p:cNvPr id="3" name="Picture 2"/>
          <p:cNvPicPr>
            <a:picLocks noChangeAspect="1"/>
          </p:cNvPicPr>
          <p:nvPr/>
        </p:nvPicPr>
        <p:blipFill>
          <a:blip r:embed="rId2"/>
          <a:stretch>
            <a:fillRect/>
          </a:stretch>
        </p:blipFill>
        <p:spPr>
          <a:xfrm>
            <a:off x="795656" y="2799064"/>
            <a:ext cx="8629650" cy="333375"/>
          </a:xfrm>
          <a:prstGeom prst="rect">
            <a:avLst/>
          </a:prstGeom>
          <a:ln>
            <a:solidFill>
              <a:schemeClr val="accent1"/>
            </a:solidFill>
          </a:ln>
        </p:spPr>
      </p:pic>
      <p:sp>
        <p:nvSpPr>
          <p:cNvPr id="5" name="Date Placeholder 4"/>
          <p:cNvSpPr>
            <a:spLocks noGrp="1"/>
          </p:cNvSpPr>
          <p:nvPr>
            <p:ph type="dt" sz="half" idx="2"/>
          </p:nvPr>
        </p:nvSpPr>
        <p:spPr/>
        <p:txBody>
          <a:bodyPr/>
          <a:lstStyle/>
          <a:p>
            <a:r>
              <a:rPr lang="en-US" smtClean="0"/>
              <a:t>26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13</a:t>
            </a:fld>
            <a:endParaRPr lang="en-US" dirty="0"/>
          </a:p>
        </p:txBody>
      </p:sp>
    </p:spTree>
    <p:extLst>
      <p:ext uri="{BB962C8B-B14F-4D97-AF65-F5344CB8AC3E}">
        <p14:creationId xmlns:p14="http://schemas.microsoft.com/office/powerpoint/2010/main" val="2128026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Web components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smtClean="0"/>
              <a:t>Well</a:t>
            </a:r>
            <a:r>
              <a:rPr lang="en-US" sz="2000" dirty="0"/>
              <a:t>, the good news is that Angular gives you the toolset required for delivering this very same functionality, so we can build our own custom elements (input controls, personalized tags, and self-contained widgets) featuring the inner HTML markup of our choice and our very own style sheet that does not affect (nor is impacted) by the CSS of the page hosting our component</a:t>
            </a:r>
            <a:r>
              <a:rPr lang="en-US" sz="2000" dirty="0" smtClean="0"/>
              <a:t>.</a:t>
            </a:r>
            <a:endParaRPr lang="en-US" sz="2000" dirty="0"/>
          </a:p>
        </p:txBody>
      </p:sp>
      <p:sp>
        <p:nvSpPr>
          <p:cNvPr id="5" name="Date Placeholder 4"/>
          <p:cNvSpPr>
            <a:spLocks noGrp="1"/>
          </p:cNvSpPr>
          <p:nvPr>
            <p:ph type="dt" sz="half" idx="2"/>
          </p:nvPr>
        </p:nvSpPr>
        <p:spPr/>
        <p:txBody>
          <a:bodyPr/>
          <a:lstStyle/>
          <a:p>
            <a:r>
              <a:rPr lang="en-US" smtClean="0"/>
              <a:t>26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14</a:t>
            </a:fld>
            <a:endParaRPr lang="en-US" dirty="0"/>
          </a:p>
        </p:txBody>
      </p:sp>
    </p:spTree>
    <p:extLst>
      <p:ext uri="{BB962C8B-B14F-4D97-AF65-F5344CB8AC3E}">
        <p14:creationId xmlns:p14="http://schemas.microsoft.com/office/powerpoint/2010/main" val="3596297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Why TypeScript over other syntaxes</a:t>
            </a:r>
            <a:r>
              <a:rPr lang="en-US" dirty="0" smtClean="0"/>
              <a:t>?</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Angular applications can be coded in a wide variety of languages and </a:t>
            </a:r>
            <a:r>
              <a:rPr lang="en-US" sz="2000" dirty="0" smtClean="0"/>
              <a:t>syntaxes:</a:t>
            </a:r>
          </a:p>
          <a:p>
            <a:pPr marL="685800">
              <a:buFont typeface="Wingdings" panose="05000000000000000000" pitchFamily="2" charset="2"/>
              <a:buChar char="ü"/>
            </a:pPr>
            <a:r>
              <a:rPr lang="en-US" sz="2000" dirty="0" smtClean="0"/>
              <a:t>ECMAScript 5</a:t>
            </a:r>
          </a:p>
          <a:p>
            <a:pPr marL="685800">
              <a:buFont typeface="Wingdings" panose="05000000000000000000" pitchFamily="2" charset="2"/>
              <a:buChar char="ü"/>
            </a:pPr>
            <a:r>
              <a:rPr lang="en-US" sz="2000" dirty="0" smtClean="0"/>
              <a:t>Dart</a:t>
            </a:r>
          </a:p>
          <a:p>
            <a:pPr marL="685800">
              <a:buFont typeface="Wingdings" panose="05000000000000000000" pitchFamily="2" charset="2"/>
              <a:buChar char="ü"/>
            </a:pPr>
            <a:r>
              <a:rPr lang="en-US" sz="2000" dirty="0" smtClean="0"/>
              <a:t>ECMAScript 6</a:t>
            </a:r>
          </a:p>
          <a:p>
            <a:pPr marL="685800">
              <a:buFont typeface="Wingdings" panose="05000000000000000000" pitchFamily="2" charset="2"/>
              <a:buChar char="ü"/>
            </a:pPr>
            <a:r>
              <a:rPr lang="en-US" sz="2000" dirty="0" smtClean="0"/>
              <a:t>TypeScript</a:t>
            </a:r>
          </a:p>
          <a:p>
            <a:pPr marL="685800">
              <a:buFont typeface="Wingdings" panose="05000000000000000000" pitchFamily="2" charset="2"/>
              <a:buChar char="ü"/>
            </a:pPr>
            <a:r>
              <a:rPr lang="en-US" sz="2000" dirty="0" smtClean="0"/>
              <a:t>ECMAScript 7</a:t>
            </a:r>
          </a:p>
          <a:p>
            <a:pPr marL="457200">
              <a:buFont typeface="Wingdings" panose="05000000000000000000" pitchFamily="2" charset="2"/>
              <a:buChar char="§"/>
            </a:pPr>
            <a:r>
              <a:rPr lang="en-US" sz="2000" dirty="0" smtClean="0"/>
              <a:t>TypeScript </a:t>
            </a:r>
            <a:r>
              <a:rPr lang="en-US" sz="2000" dirty="0"/>
              <a:t>is a typed superset of ECMAScript 6 (also known as ECMAScript 2015) that compiles to plain JavaScript and is widely supported by modern </a:t>
            </a:r>
            <a:r>
              <a:rPr lang="en-US" sz="2000" dirty="0" smtClean="0"/>
              <a:t>OSes.</a:t>
            </a:r>
          </a:p>
          <a:p>
            <a:pPr marL="457200">
              <a:buFont typeface="Wingdings" panose="05000000000000000000" pitchFamily="2" charset="2"/>
              <a:buChar char="§"/>
            </a:pPr>
            <a:r>
              <a:rPr lang="en-US" sz="2000" dirty="0" smtClean="0"/>
              <a:t>It </a:t>
            </a:r>
            <a:r>
              <a:rPr lang="en-US" sz="2000" dirty="0"/>
              <a:t>features a sound object-oriented design and supports annotations, decorators, and type </a:t>
            </a:r>
            <a:r>
              <a:rPr lang="en-US" sz="2000" dirty="0" smtClean="0"/>
              <a:t>checking.</a:t>
            </a:r>
          </a:p>
          <a:p>
            <a:pPr marL="457200">
              <a:buFont typeface="Wingdings" panose="05000000000000000000" pitchFamily="2" charset="2"/>
              <a:buChar char="§"/>
            </a:pPr>
            <a:r>
              <a:rPr lang="en-US" sz="2000" dirty="0" smtClean="0"/>
              <a:t>The </a:t>
            </a:r>
            <a:r>
              <a:rPr lang="en-US" sz="2000" dirty="0"/>
              <a:t>reason why we picked (and obviously recommend) TypeScript as the syntax of choice for instructing how to develop Angular applications in this book is based on the fact that Angular itself is written in this language. </a:t>
            </a:r>
          </a:p>
          <a:p>
            <a:pPr marL="457200">
              <a:buFont typeface="Wingdings" panose="05000000000000000000" pitchFamily="2" charset="2"/>
              <a:buChar char="§"/>
            </a:pPr>
            <a:r>
              <a:rPr lang="en-US" sz="2000" dirty="0" smtClean="0"/>
              <a:t>Being proficient in TypeScript will give the developer an enormous advantage when it comes to understanding the guts of the framework. </a:t>
            </a:r>
          </a:p>
        </p:txBody>
      </p:sp>
      <p:sp>
        <p:nvSpPr>
          <p:cNvPr id="3" name="Date Placeholder 2"/>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15</a:t>
            </a:fld>
            <a:endParaRPr lang="en-US" dirty="0"/>
          </a:p>
        </p:txBody>
      </p:sp>
    </p:spTree>
    <p:extLst>
      <p:ext uri="{BB962C8B-B14F-4D97-AF65-F5344CB8AC3E}">
        <p14:creationId xmlns:p14="http://schemas.microsoft.com/office/powerpoint/2010/main" val="2385772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solidFill>
              <a:srgbClr val="C00000"/>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Why TypeScript over other syntaxes</a:t>
            </a:r>
            <a:r>
              <a:rPr lang="en-US" dirty="0" smtClean="0"/>
              <a:t>?		</a:t>
            </a:r>
            <a:r>
              <a:rPr lang="en-US" dirty="0"/>
              <a:t> </a:t>
            </a:r>
            <a:r>
              <a:rPr lang="en-US" dirty="0" smtClean="0"/>
              <a:t>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dirty="0"/>
              <a:t>On the other hand, it is worth remarking that TypeScript's support for </a:t>
            </a:r>
            <a:r>
              <a:rPr lang="en-US" dirty="0">
                <a:solidFill>
                  <a:srgbClr val="FF0000"/>
                </a:solidFill>
              </a:rPr>
              <a:t>annotations</a:t>
            </a:r>
            <a:r>
              <a:rPr lang="en-US" dirty="0"/>
              <a:t> and </a:t>
            </a:r>
            <a:r>
              <a:rPr lang="en-US" dirty="0">
                <a:solidFill>
                  <a:srgbClr val="FF0000"/>
                </a:solidFill>
              </a:rPr>
              <a:t>type introspection</a:t>
            </a:r>
            <a:r>
              <a:rPr lang="en-US" dirty="0"/>
              <a:t> turns out to be paramount when it comes to managing dependency injection and type binding between components with a minimum code footprint, as we will see further down the line in this book.</a:t>
            </a:r>
          </a:p>
          <a:p>
            <a:pPr marL="457200">
              <a:buFont typeface="Wingdings" panose="05000000000000000000" pitchFamily="2" charset="2"/>
              <a:buChar char="§"/>
            </a:pPr>
            <a:r>
              <a:rPr lang="en-US" sz="2000" dirty="0" smtClean="0"/>
              <a:t>Ultimately</a:t>
            </a:r>
            <a:r>
              <a:rPr lang="en-US" sz="2000" dirty="0"/>
              <a:t>, you can carry out your Angular projects in plain </a:t>
            </a:r>
            <a:r>
              <a:rPr lang="en-US" sz="2000" dirty="0">
                <a:solidFill>
                  <a:srgbClr val="FF0000"/>
                </a:solidFill>
              </a:rPr>
              <a:t>ECMAScript 6</a:t>
            </a:r>
            <a:r>
              <a:rPr lang="en-US" sz="2000" dirty="0"/>
              <a:t> syntax if that is your preference. </a:t>
            </a:r>
            <a:endParaRPr lang="en-US" sz="2000" dirty="0" smtClean="0"/>
          </a:p>
          <a:p>
            <a:pPr marL="457200">
              <a:buFont typeface="Wingdings" panose="05000000000000000000" pitchFamily="2" charset="2"/>
              <a:buChar char="§"/>
            </a:pPr>
            <a:r>
              <a:rPr lang="en-US" sz="2000" dirty="0" smtClean="0"/>
              <a:t>Even </a:t>
            </a:r>
            <a:r>
              <a:rPr lang="en-US" sz="2000" dirty="0"/>
              <a:t>the examples provided in this book can be easily ported to </a:t>
            </a:r>
            <a:r>
              <a:rPr lang="en-US" sz="2000" dirty="0">
                <a:solidFill>
                  <a:srgbClr val="FF0000"/>
                </a:solidFill>
              </a:rPr>
              <a:t>ES6</a:t>
            </a:r>
            <a:r>
              <a:rPr lang="en-US" sz="2000" dirty="0"/>
              <a:t> by removing type annotations and interfaces, or replacing the way dependency injection is handled in TypeScript with the most verbose ES6 way</a:t>
            </a:r>
            <a:r>
              <a:rPr lang="en-US" sz="2000" dirty="0" smtClean="0"/>
              <a:t>.</a:t>
            </a:r>
          </a:p>
          <a:p>
            <a:pPr marL="457200">
              <a:buFont typeface="Wingdings" panose="05000000000000000000" pitchFamily="2" charset="2"/>
              <a:buChar char="§"/>
            </a:pPr>
            <a:r>
              <a:rPr lang="en-US" sz="2000" dirty="0"/>
              <a:t>For the sake of brevity, we will only cover examples written in TypeScript and actually recommend its use because of its higher expressivity thanks to type annotations, and its neat way of approaching dependency injection based on type introspection out of such type annotations</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16</a:t>
            </a:fld>
            <a:endParaRPr lang="en-US" dirty="0"/>
          </a:p>
        </p:txBody>
      </p:sp>
    </p:spTree>
    <p:extLst>
      <p:ext uri="{BB962C8B-B14F-4D97-AF65-F5344CB8AC3E}">
        <p14:creationId xmlns:p14="http://schemas.microsoft.com/office/powerpoint/2010/main" val="4139765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Setting up our workspace with Angular </a:t>
            </a:r>
            <a:r>
              <a:rPr lang="en-US" dirty="0" smtClean="0">
                <a:solidFill>
                  <a:schemeClr val="bg1"/>
                </a:solidFill>
              </a:rPr>
              <a:t>CLI</a:t>
            </a:r>
            <a:endParaRPr lang="en-US" dirty="0">
              <a:solidFill>
                <a:schemeClr val="bg1"/>
              </a:solidFill>
            </a:endParaRPr>
          </a:p>
        </p:txBody>
      </p:sp>
      <p:sp>
        <p:nvSpPr>
          <p:cNvPr id="5" name="Content Placeholder 4"/>
          <p:cNvSpPr>
            <a:spLocks noGrp="1"/>
          </p:cNvSpPr>
          <p:nvPr>
            <p:ph idx="1"/>
          </p:nvPr>
        </p:nvSpPr>
        <p:spPr/>
        <p:txBody>
          <a:bodyPr/>
          <a:lstStyle/>
          <a:p>
            <a:r>
              <a:rPr lang="en-US" dirty="0"/>
              <a:t>There are different ways to get started, either </a:t>
            </a:r>
            <a:r>
              <a:rPr lang="en-US" dirty="0" smtClean="0"/>
              <a:t>using</a:t>
            </a:r>
          </a:p>
          <a:p>
            <a:pPr lvl="2"/>
            <a:r>
              <a:rPr lang="en-US" dirty="0" smtClean="0"/>
              <a:t>the </a:t>
            </a:r>
            <a:r>
              <a:rPr lang="en-US" dirty="0"/>
              <a:t>Angular quickstart repository on the https://angular.io/ </a:t>
            </a:r>
            <a:r>
              <a:rPr lang="en-US" dirty="0" smtClean="0"/>
              <a:t>site</a:t>
            </a:r>
          </a:p>
          <a:p>
            <a:pPr lvl="2"/>
            <a:r>
              <a:rPr lang="en-US" dirty="0" smtClean="0"/>
              <a:t>installing </a:t>
            </a:r>
            <a:r>
              <a:rPr lang="en-US" dirty="0"/>
              <a:t>the scaffolding tool Angular </a:t>
            </a:r>
            <a:r>
              <a:rPr lang="en-US" dirty="0" smtClean="0"/>
              <a:t>CLI</a:t>
            </a:r>
          </a:p>
          <a:p>
            <a:pPr lvl="2"/>
            <a:r>
              <a:rPr lang="en-US" dirty="0" smtClean="0"/>
              <a:t>you </a:t>
            </a:r>
            <a:r>
              <a:rPr lang="en-US" dirty="0"/>
              <a:t>could use </a:t>
            </a:r>
            <a:r>
              <a:rPr lang="en-US" dirty="0">
                <a:solidFill>
                  <a:srgbClr val="FF0000"/>
                </a:solidFill>
              </a:rPr>
              <a:t>Webpack</a:t>
            </a:r>
            <a:r>
              <a:rPr lang="en-US" dirty="0"/>
              <a:t> to set up your </a:t>
            </a:r>
            <a:r>
              <a:rPr lang="en-US" dirty="0" smtClean="0"/>
              <a:t>project.</a:t>
            </a:r>
          </a:p>
          <a:p>
            <a:pPr lvl="1"/>
            <a:r>
              <a:rPr lang="en-US" dirty="0" smtClean="0"/>
              <a:t>It is </a:t>
            </a:r>
            <a:r>
              <a:rPr lang="en-US" dirty="0"/>
              <a:t>worth pointing out that the </a:t>
            </a:r>
            <a:r>
              <a:rPr lang="en-US" dirty="0">
                <a:solidFill>
                  <a:srgbClr val="FF0000"/>
                </a:solidFill>
              </a:rPr>
              <a:t>standard</a:t>
            </a:r>
            <a:r>
              <a:rPr lang="en-US" dirty="0"/>
              <a:t> way of </a:t>
            </a:r>
            <a:r>
              <a:rPr lang="en-US" dirty="0">
                <a:solidFill>
                  <a:srgbClr val="FF0000"/>
                </a:solidFill>
              </a:rPr>
              <a:t>creating</a:t>
            </a:r>
            <a:r>
              <a:rPr lang="en-US" dirty="0"/>
              <a:t> a </a:t>
            </a:r>
            <a:r>
              <a:rPr lang="en-US" dirty="0">
                <a:solidFill>
                  <a:srgbClr val="FF0000"/>
                </a:solidFill>
              </a:rPr>
              <a:t>new Angular project</a:t>
            </a:r>
            <a:r>
              <a:rPr lang="en-US" dirty="0"/>
              <a:t> is through using </a:t>
            </a:r>
            <a:r>
              <a:rPr lang="en-US" dirty="0">
                <a:solidFill>
                  <a:srgbClr val="FF0000"/>
                </a:solidFill>
              </a:rPr>
              <a:t>Angular CLI</a:t>
            </a:r>
            <a:r>
              <a:rPr lang="en-US" dirty="0"/>
              <a:t> and scaffold your </a:t>
            </a:r>
            <a:r>
              <a:rPr lang="en-US" dirty="0" smtClean="0"/>
              <a:t>project.</a:t>
            </a:r>
          </a:p>
          <a:p>
            <a:pPr lvl="1"/>
            <a:r>
              <a:rPr lang="en-US" dirty="0" smtClean="0">
                <a:solidFill>
                  <a:srgbClr val="FF0000"/>
                </a:solidFill>
              </a:rPr>
              <a:t>Systemjs</a:t>
            </a:r>
            <a:r>
              <a:rPr lang="en-US" dirty="0"/>
              <a:t>, used by the </a:t>
            </a:r>
            <a:r>
              <a:rPr lang="en-US" dirty="0">
                <a:solidFill>
                  <a:srgbClr val="FF0000"/>
                </a:solidFill>
              </a:rPr>
              <a:t>quickstart repository,</a:t>
            </a:r>
            <a:r>
              <a:rPr lang="en-US" dirty="0"/>
              <a:t> is something that used to be the default way of building Angular </a:t>
            </a:r>
            <a:r>
              <a:rPr lang="en-US" dirty="0" smtClean="0"/>
              <a:t>projects.</a:t>
            </a:r>
          </a:p>
          <a:p>
            <a:pPr lvl="1"/>
            <a:r>
              <a:rPr lang="en-US" dirty="0" smtClean="0"/>
              <a:t>It </a:t>
            </a:r>
            <a:r>
              <a:rPr lang="en-US" dirty="0"/>
              <a:t>is now rapidly diminishing, but it is still a valid way of setting up an Angular </a:t>
            </a:r>
            <a:r>
              <a:rPr lang="en-US" dirty="0" smtClean="0"/>
              <a:t>project.</a:t>
            </a:r>
          </a:p>
          <a:p>
            <a:pPr lvl="1"/>
            <a:r>
              <a:rPr lang="en-US" dirty="0" smtClean="0"/>
              <a:t>The </a:t>
            </a:r>
            <a:r>
              <a:rPr lang="en-US" dirty="0"/>
              <a:t>interested reader is therefore recommended to check the Appendix A, SystemJS for more information on </a:t>
            </a:r>
            <a:r>
              <a:rPr lang="en-US" dirty="0" smtClean="0"/>
              <a:t>it.</a:t>
            </a:r>
          </a:p>
          <a:p>
            <a:pPr lvl="1"/>
            <a:r>
              <a:rPr lang="en-US" dirty="0" smtClean="0"/>
              <a:t>Setting </a:t>
            </a:r>
            <a:r>
              <a:rPr lang="en-US" dirty="0"/>
              <a:t>up a frontend project today is more cumbersome than </a:t>
            </a:r>
            <a:r>
              <a:rPr lang="en-US" dirty="0" smtClean="0"/>
              <a:t>ever.</a:t>
            </a:r>
          </a:p>
          <a:p>
            <a:pPr lvl="1"/>
            <a:r>
              <a:rPr lang="en-US" dirty="0" smtClean="0"/>
              <a:t>We </a:t>
            </a:r>
            <a:r>
              <a:rPr lang="en-US" dirty="0"/>
              <a:t>used to just include the necessary script with our JavaScript code and a link tag for our CSS and img tag for our assets and so </a:t>
            </a:r>
            <a:r>
              <a:rPr lang="en-US" dirty="0" smtClean="0"/>
              <a:t>on. Life </a:t>
            </a:r>
            <a:r>
              <a:rPr lang="en-US" dirty="0"/>
              <a:t>used to be </a:t>
            </a:r>
            <a:r>
              <a:rPr lang="en-US" dirty="0" smtClean="0"/>
              <a:t>simple.</a:t>
            </a:r>
          </a:p>
          <a:p>
            <a:pPr lvl="1"/>
            <a:r>
              <a:rPr lang="en-US" dirty="0" smtClean="0"/>
              <a:t>Then </a:t>
            </a:r>
            <a:r>
              <a:rPr lang="en-US" dirty="0"/>
              <a:t>frontend development became more ambitious and we started </a:t>
            </a:r>
            <a:r>
              <a:rPr lang="en-US" dirty="0">
                <a:solidFill>
                  <a:srgbClr val="FF0000"/>
                </a:solidFill>
              </a:rPr>
              <a:t>splitting</a:t>
            </a:r>
            <a:r>
              <a:rPr lang="en-US" dirty="0"/>
              <a:t> up our </a:t>
            </a:r>
            <a:r>
              <a:rPr lang="en-US" dirty="0">
                <a:solidFill>
                  <a:srgbClr val="FF0000"/>
                </a:solidFill>
              </a:rPr>
              <a:t>code</a:t>
            </a:r>
            <a:r>
              <a:rPr lang="en-US" dirty="0"/>
              <a:t> in </a:t>
            </a:r>
            <a:r>
              <a:rPr lang="en-US" dirty="0">
                <a:solidFill>
                  <a:srgbClr val="FF0000"/>
                </a:solidFill>
              </a:rPr>
              <a:t>modules</a:t>
            </a:r>
            <a:r>
              <a:rPr lang="en-US" dirty="0"/>
              <a:t>, we started using </a:t>
            </a:r>
            <a:r>
              <a:rPr lang="en-US" dirty="0">
                <a:solidFill>
                  <a:srgbClr val="FF0000"/>
                </a:solidFill>
              </a:rPr>
              <a:t>preprocessors</a:t>
            </a:r>
            <a:r>
              <a:rPr lang="en-US" dirty="0"/>
              <a:t> for both our </a:t>
            </a:r>
            <a:r>
              <a:rPr lang="en-US" dirty="0">
                <a:solidFill>
                  <a:srgbClr val="FF0000"/>
                </a:solidFill>
              </a:rPr>
              <a:t>code and CSS</a:t>
            </a:r>
            <a:r>
              <a:rPr lang="en-US" dirty="0"/>
              <a:t>. </a:t>
            </a:r>
          </a:p>
        </p:txBody>
      </p:sp>
      <p:sp>
        <p:nvSpPr>
          <p:cNvPr id="6" name="Date Placeholder 5"/>
          <p:cNvSpPr>
            <a:spLocks noGrp="1"/>
          </p:cNvSpPr>
          <p:nvPr>
            <p:ph type="dt" sz="half" idx="2"/>
          </p:nvPr>
        </p:nvSpPr>
        <p:spPr/>
        <p:txBody>
          <a:bodyPr/>
          <a:lstStyle/>
          <a:p>
            <a:r>
              <a:rPr lang="en-US" smtClean="0"/>
              <a:t>26 Apr 2018</a:t>
            </a:r>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17</a:t>
            </a:fld>
            <a:endParaRPr lang="en-US" dirty="0"/>
          </a:p>
        </p:txBody>
      </p:sp>
    </p:spTree>
    <p:extLst>
      <p:ext uri="{BB962C8B-B14F-4D97-AF65-F5344CB8AC3E}">
        <p14:creationId xmlns:p14="http://schemas.microsoft.com/office/powerpoint/2010/main" val="15960223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Setting up our workspace with Angular </a:t>
            </a:r>
            <a:r>
              <a:rPr lang="en-US" dirty="0" smtClean="0">
                <a:solidFill>
                  <a:schemeClr val="bg1"/>
                </a:solidFill>
              </a:rPr>
              <a:t>CLI	   </a:t>
            </a:r>
            <a:r>
              <a:rPr lang="en-US" dirty="0" smtClean="0">
                <a:solidFill>
                  <a:srgbClr val="C00000"/>
                </a:solidFill>
              </a:rPr>
              <a:t>|</a:t>
            </a:r>
            <a:endParaRPr lang="en-US" dirty="0">
              <a:solidFill>
                <a:srgbClr val="C00000"/>
              </a:solidFill>
            </a:endParaRPr>
          </a:p>
        </p:txBody>
      </p:sp>
      <p:sp>
        <p:nvSpPr>
          <p:cNvPr id="5" name="Content Placeholder 4"/>
          <p:cNvSpPr>
            <a:spLocks noGrp="1"/>
          </p:cNvSpPr>
          <p:nvPr>
            <p:ph idx="1"/>
          </p:nvPr>
        </p:nvSpPr>
        <p:spPr/>
        <p:txBody>
          <a:bodyPr/>
          <a:lstStyle/>
          <a:p>
            <a:pPr lvl="1"/>
            <a:r>
              <a:rPr lang="en-US" dirty="0"/>
              <a:t>Setting up a project with leading frameworks such as React or Angular can be quite </a:t>
            </a:r>
            <a:r>
              <a:rPr lang="en-US" dirty="0" smtClean="0"/>
              <a:t>difficult.</a:t>
            </a:r>
          </a:p>
          <a:p>
            <a:pPr lvl="2"/>
            <a:r>
              <a:rPr lang="en-US" dirty="0" smtClean="0"/>
              <a:t>You </a:t>
            </a:r>
            <a:r>
              <a:rPr lang="en-US" dirty="0"/>
              <a:t>need to know what libraries to import and ensure that files are processed in the correct order, which leads us into the topic of scaffolding </a:t>
            </a:r>
            <a:r>
              <a:rPr lang="en-US" dirty="0" smtClean="0"/>
              <a:t>tools.</a:t>
            </a:r>
          </a:p>
          <a:p>
            <a:pPr lvl="1"/>
            <a:r>
              <a:rPr lang="en-US" dirty="0" smtClean="0"/>
              <a:t>For </a:t>
            </a:r>
            <a:r>
              <a:rPr lang="en-US" dirty="0"/>
              <a:t>AngularJS, it was quite popular to use </a:t>
            </a:r>
            <a:r>
              <a:rPr lang="en-US" dirty="0">
                <a:solidFill>
                  <a:srgbClr val="FF0000"/>
                </a:solidFill>
              </a:rPr>
              <a:t>Yeoman</a:t>
            </a:r>
            <a:r>
              <a:rPr lang="en-US" dirty="0"/>
              <a:t> to scaffold up a new application quickly and get a lot of nice things </a:t>
            </a:r>
            <a:r>
              <a:rPr lang="en-US" dirty="0" smtClean="0"/>
              <a:t>preconfigured.</a:t>
            </a:r>
          </a:p>
          <a:p>
            <a:pPr lvl="1"/>
            <a:r>
              <a:rPr lang="en-US" dirty="0" smtClean="0"/>
              <a:t>React </a:t>
            </a:r>
            <a:r>
              <a:rPr lang="en-US" dirty="0"/>
              <a:t>has a scaffolder tool called </a:t>
            </a:r>
            <a:r>
              <a:rPr lang="en-US" dirty="0">
                <a:solidFill>
                  <a:srgbClr val="FF0000"/>
                </a:solidFill>
              </a:rPr>
              <a:t>create-react-app</a:t>
            </a:r>
            <a:r>
              <a:rPr lang="en-US" dirty="0"/>
              <a:t>, which you probably have saved and it saves countless hours for React </a:t>
            </a:r>
            <a:r>
              <a:rPr lang="en-US" dirty="0" smtClean="0"/>
              <a:t>developers.</a:t>
            </a:r>
          </a:p>
          <a:p>
            <a:pPr lvl="1"/>
            <a:r>
              <a:rPr lang="en-US" dirty="0" smtClean="0"/>
              <a:t>Scaffolder </a:t>
            </a:r>
            <a:r>
              <a:rPr lang="en-US" dirty="0"/>
              <a:t>tools becomes almost a necessity as complexity grows, but also where every hour counts towards producing business value rather than fighting configuration problems.</a:t>
            </a:r>
          </a:p>
          <a:p>
            <a:pPr lvl="1"/>
            <a:r>
              <a:rPr lang="en-US" dirty="0"/>
              <a:t>The main motivation behind creating the Angular CLI tool was to help developers focus on app building and not so much on </a:t>
            </a:r>
            <a:r>
              <a:rPr lang="en-US" dirty="0" smtClean="0">
                <a:solidFill>
                  <a:srgbClr val="FF0000"/>
                </a:solidFill>
              </a:rPr>
              <a:t>configuration</a:t>
            </a:r>
            <a:r>
              <a:rPr lang="en-US" dirty="0" smtClean="0"/>
              <a:t>.</a:t>
            </a:r>
          </a:p>
          <a:p>
            <a:pPr lvl="1"/>
            <a:r>
              <a:rPr lang="en-US" dirty="0" smtClean="0"/>
              <a:t>Essentially</a:t>
            </a:r>
            <a:r>
              <a:rPr lang="en-US" dirty="0"/>
              <a:t>, with a simple command, you should be able to scaffold an application, add a new construct to it, run tests, or create a production grade </a:t>
            </a:r>
            <a:r>
              <a:rPr lang="en-US" dirty="0" smtClean="0"/>
              <a:t>bundle.</a:t>
            </a:r>
          </a:p>
          <a:p>
            <a:pPr lvl="1"/>
            <a:r>
              <a:rPr lang="en-US" dirty="0" smtClean="0"/>
              <a:t>Angular </a:t>
            </a:r>
            <a:r>
              <a:rPr lang="en-US" dirty="0"/>
              <a:t>CLI supports all that</a:t>
            </a:r>
            <a:r>
              <a:rPr lang="en-US" dirty="0" smtClean="0"/>
              <a:t>.</a:t>
            </a:r>
            <a:endParaRPr lang="en-US" dirty="0"/>
          </a:p>
        </p:txBody>
      </p:sp>
      <p:sp>
        <p:nvSpPr>
          <p:cNvPr id="6" name="Date Placeholder 5"/>
          <p:cNvSpPr>
            <a:spLocks noGrp="1"/>
          </p:cNvSpPr>
          <p:nvPr>
            <p:ph type="dt" sz="half" idx="2"/>
          </p:nvPr>
        </p:nvSpPr>
        <p:spPr/>
        <p:txBody>
          <a:bodyPr/>
          <a:lstStyle/>
          <a:p>
            <a:r>
              <a:rPr lang="en-US" smtClean="0"/>
              <a:t>26 Apr 2018</a:t>
            </a:r>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18</a:t>
            </a:fld>
            <a:endParaRPr lang="en-US" dirty="0"/>
          </a:p>
        </p:txBody>
      </p:sp>
    </p:spTree>
    <p:extLst>
      <p:ext uri="{BB962C8B-B14F-4D97-AF65-F5344CB8AC3E}">
        <p14:creationId xmlns:p14="http://schemas.microsoft.com/office/powerpoint/2010/main" val="40023996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Prerequisites</a:t>
            </a:r>
            <a:endParaRPr lang="en-US" dirty="0"/>
          </a:p>
        </p:txBody>
      </p:sp>
      <p:sp>
        <p:nvSpPr>
          <p:cNvPr id="8" name="Content Placeholder 7"/>
          <p:cNvSpPr>
            <a:spLocks noGrp="1"/>
          </p:cNvSpPr>
          <p:nvPr>
            <p:ph idx="1"/>
          </p:nvPr>
        </p:nvSpPr>
        <p:spPr/>
        <p:txBody>
          <a:bodyPr/>
          <a:lstStyle/>
          <a:p>
            <a:r>
              <a:rPr lang="en-US" dirty="0"/>
              <a:t>What you need to get started is to have Git and Node.js </a:t>
            </a:r>
            <a:r>
              <a:rPr lang="en-US" dirty="0" smtClean="0"/>
              <a:t>installed.</a:t>
            </a:r>
          </a:p>
          <a:p>
            <a:pPr lvl="1"/>
            <a:r>
              <a:rPr lang="en-US" dirty="0" smtClean="0">
                <a:solidFill>
                  <a:srgbClr val="FF0000"/>
                </a:solidFill>
              </a:rPr>
              <a:t>Node.js</a:t>
            </a:r>
            <a:r>
              <a:rPr lang="en-US" dirty="0" smtClean="0"/>
              <a:t> </a:t>
            </a:r>
            <a:r>
              <a:rPr lang="en-US" dirty="0"/>
              <a:t>will also install something called </a:t>
            </a:r>
            <a:r>
              <a:rPr lang="en-US" dirty="0">
                <a:solidFill>
                  <a:srgbClr val="FF0000"/>
                </a:solidFill>
              </a:rPr>
              <a:t>NPM</a:t>
            </a:r>
            <a:r>
              <a:rPr lang="en-US" dirty="0"/>
              <a:t>, a node package manager that you will use later to install files you need for your </a:t>
            </a:r>
            <a:r>
              <a:rPr lang="en-US" dirty="0" smtClean="0"/>
              <a:t>project.</a:t>
            </a:r>
          </a:p>
          <a:p>
            <a:pPr lvl="1"/>
            <a:r>
              <a:rPr lang="en-US" dirty="0" smtClean="0"/>
              <a:t>After </a:t>
            </a:r>
            <a:r>
              <a:rPr lang="en-US" dirty="0"/>
              <a:t>this is done, you are ready to set up your Angular </a:t>
            </a:r>
            <a:r>
              <a:rPr lang="en-US" dirty="0" smtClean="0"/>
              <a:t>application.</a:t>
            </a:r>
          </a:p>
          <a:p>
            <a:pPr lvl="1"/>
            <a:r>
              <a:rPr lang="en-US" dirty="0" smtClean="0"/>
              <a:t>You </a:t>
            </a:r>
            <a:r>
              <a:rPr lang="en-US" dirty="0"/>
              <a:t>can find installation files to Node.js at </a:t>
            </a:r>
            <a:r>
              <a:rPr lang="en-US" dirty="0">
                <a:hlinkClick r:id="rId2"/>
              </a:rPr>
              <a:t>https://</a:t>
            </a:r>
            <a:r>
              <a:rPr lang="en-US" dirty="0" smtClean="0">
                <a:hlinkClick r:id="rId2"/>
              </a:rPr>
              <a:t>nodejs.org</a:t>
            </a:r>
            <a:r>
              <a:rPr lang="en-US" dirty="0" smtClean="0"/>
              <a:t>.</a:t>
            </a:r>
          </a:p>
          <a:p>
            <a:pPr lvl="1"/>
            <a:r>
              <a:rPr lang="en-US" dirty="0" smtClean="0"/>
              <a:t>The </a:t>
            </a:r>
            <a:r>
              <a:rPr lang="en-US" dirty="0"/>
              <a:t>easiest way to have it installed is to go to the site: </a:t>
            </a:r>
            <a:r>
              <a:rPr lang="en-US" dirty="0">
                <a:hlinkClick r:id="rId3"/>
              </a:rPr>
              <a:t>https://</a:t>
            </a:r>
            <a:r>
              <a:rPr lang="en-US" dirty="0" smtClean="0">
                <a:hlinkClick r:id="rId3"/>
              </a:rPr>
              <a:t>nodejs.org/en/download/</a:t>
            </a:r>
            <a:r>
              <a:rPr lang="en-US" dirty="0" smtClean="0"/>
              <a:t> </a:t>
            </a:r>
          </a:p>
          <a:p>
            <a:pPr lvl="1"/>
            <a:r>
              <a:rPr lang="en-US" dirty="0" smtClean="0"/>
              <a:t>Installing </a:t>
            </a:r>
            <a:r>
              <a:rPr lang="en-US" dirty="0"/>
              <a:t>Node.js will also install something called NPM, Node Package Manager, which you will need to install dependencies and </a:t>
            </a:r>
            <a:r>
              <a:rPr lang="en-US" dirty="0" smtClean="0"/>
              <a:t>more.</a:t>
            </a:r>
          </a:p>
          <a:p>
            <a:pPr lvl="1"/>
            <a:r>
              <a:rPr lang="en-US" dirty="0" smtClean="0"/>
              <a:t>The </a:t>
            </a:r>
            <a:r>
              <a:rPr lang="en-US" dirty="0"/>
              <a:t>Angular CLI requires Node 6.9.0 and NPM 3 or </a:t>
            </a:r>
            <a:r>
              <a:rPr lang="en-US" dirty="0" smtClean="0"/>
              <a:t>higher.</a:t>
            </a:r>
          </a:p>
          <a:p>
            <a:pPr lvl="1"/>
            <a:r>
              <a:rPr lang="en-US" dirty="0" smtClean="0"/>
              <a:t>Currently </a:t>
            </a:r>
            <a:r>
              <a:rPr lang="en-US" dirty="0"/>
              <a:t>on the site, you can choose between an LTS version and the current </a:t>
            </a:r>
            <a:r>
              <a:rPr lang="en-US" dirty="0" smtClean="0"/>
              <a:t>version.</a:t>
            </a:r>
          </a:p>
          <a:p>
            <a:pPr lvl="1"/>
            <a:r>
              <a:rPr lang="en-US" dirty="0" smtClean="0"/>
              <a:t>The </a:t>
            </a:r>
            <a:r>
              <a:rPr lang="en-US" dirty="0"/>
              <a:t>LTS version should be enough</a:t>
            </a:r>
            <a:r>
              <a:rPr lang="en-US" dirty="0" smtClean="0"/>
              <a:t>.</a:t>
            </a:r>
            <a:endParaRPr lang="en-US" dirty="0"/>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19</a:t>
            </a:fld>
            <a:endParaRPr lang="en-US" dirty="0"/>
          </a:p>
        </p:txBody>
      </p:sp>
    </p:spTree>
    <p:extLst>
      <p:ext uri="{BB962C8B-B14F-4D97-AF65-F5344CB8AC3E}">
        <p14:creationId xmlns:p14="http://schemas.microsoft.com/office/powerpoint/2010/main" val="3253586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Angular 5</a:t>
            </a:r>
            <a:endParaRPr lang="en-US" dirty="0"/>
          </a:p>
        </p:txBody>
      </p:sp>
      <p:sp>
        <p:nvSpPr>
          <p:cNvPr id="3" name="Text Placeholder 2"/>
          <p:cNvSpPr>
            <a:spLocks noGrp="1"/>
          </p:cNvSpPr>
          <p:nvPr>
            <p:ph type="body" sz="quarter" idx="14"/>
          </p:nvPr>
        </p:nvSpPr>
        <p:spPr/>
        <p:txBody>
          <a:bodyPr/>
          <a:lstStyle/>
          <a:p>
            <a:r>
              <a:rPr lang="en-US" dirty="0">
                <a:latin typeface="Gill Sans MT" panose="020B0502020104020203" pitchFamily="34" charset="0"/>
              </a:rPr>
              <a:t>Learning Angular 5 12 2017 Packt</a:t>
            </a:r>
          </a:p>
        </p:txBody>
      </p:sp>
      <p:sp>
        <p:nvSpPr>
          <p:cNvPr id="4" name="Text Placeholder 3"/>
          <p:cNvSpPr>
            <a:spLocks noGrp="1"/>
          </p:cNvSpPr>
          <p:nvPr>
            <p:ph type="body" sz="quarter" idx="15"/>
          </p:nvPr>
        </p:nvSpPr>
        <p:spPr/>
        <p:txBody>
          <a:bodyPr/>
          <a:lstStyle/>
          <a:p>
            <a:endParaRPr lang="en-US" dirty="0">
              <a:latin typeface="Gill Sans MT" panose="020B0502020104020203" pitchFamily="34" charset="0"/>
            </a:endParaRPr>
          </a:p>
        </p:txBody>
      </p:sp>
      <p:sp>
        <p:nvSpPr>
          <p:cNvPr id="5" name="Date Placeholder 4"/>
          <p:cNvSpPr>
            <a:spLocks noGrp="1"/>
          </p:cNvSpPr>
          <p:nvPr>
            <p:ph type="dt" sz="half" idx="2"/>
          </p:nvPr>
        </p:nvSpPr>
        <p:spPr/>
        <p:txBody>
          <a:bodyPr/>
          <a:lstStyle/>
          <a:p>
            <a:r>
              <a:rPr lang="en-US" smtClean="0"/>
              <a:t>26 Apr 2018</a:t>
            </a:r>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2</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844024872"/>
              </p:ext>
            </p:extLst>
          </p:nvPr>
        </p:nvGraphicFramePr>
        <p:xfrm>
          <a:off x="10785021" y="1104900"/>
          <a:ext cx="1292952" cy="2711052"/>
        </p:xfrm>
        <a:graphic>
          <a:graphicData uri="http://schemas.openxmlformats.org/drawingml/2006/table">
            <a:tbl>
              <a:tblPr firstRow="1">
                <a:tableStyleId>{5C22544A-7EE6-4342-B048-85BDC9FD1C3A}</a:tableStyleId>
              </a:tblPr>
              <a:tblGrid>
                <a:gridCol w="448065">
                  <a:extLst>
                    <a:ext uri="{9D8B030D-6E8A-4147-A177-3AD203B41FA5}">
                      <a16:colId xmlns:a16="http://schemas.microsoft.com/office/drawing/2014/main" val="1331477486"/>
                    </a:ext>
                  </a:extLst>
                </a:gridCol>
                <a:gridCol w="844887">
                  <a:extLst>
                    <a:ext uri="{9D8B030D-6E8A-4147-A177-3AD203B41FA5}">
                      <a16:colId xmlns:a16="http://schemas.microsoft.com/office/drawing/2014/main" val="508486208"/>
                    </a:ext>
                  </a:extLst>
                </a:gridCol>
              </a:tblGrid>
              <a:tr h="301228">
                <a:tc>
                  <a:txBody>
                    <a:bodyPr/>
                    <a:lstStyle/>
                    <a:p>
                      <a:r>
                        <a:rPr lang="en-US" sz="1200" dirty="0" smtClean="0">
                          <a:latin typeface="Gill Sans MT" panose="020B0502020104020203" pitchFamily="34" charset="0"/>
                        </a:rPr>
                        <a:t>Ch</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Date</a:t>
                      </a:r>
                      <a:endParaRPr lang="en-US" sz="1200" dirty="0">
                        <a:latin typeface="Gill Sans MT" panose="020B0502020104020203" pitchFamily="34" charset="0"/>
                      </a:endParaRPr>
                    </a:p>
                  </a:txBody>
                  <a:tcPr/>
                </a:tc>
                <a:extLst>
                  <a:ext uri="{0D108BD9-81ED-4DB2-BD59-A6C34878D82A}">
                    <a16:rowId xmlns:a16="http://schemas.microsoft.com/office/drawing/2014/main" val="1061832011"/>
                  </a:ext>
                </a:extLst>
              </a:tr>
              <a:tr h="301228">
                <a:tc>
                  <a:txBody>
                    <a:bodyPr/>
                    <a:lstStyle/>
                    <a:p>
                      <a:r>
                        <a:rPr lang="en-US" sz="1200" dirty="0" smtClean="0">
                          <a:latin typeface="Gill Sans MT" panose="020B0502020104020203" pitchFamily="34" charset="0"/>
                        </a:rPr>
                        <a:t>1</a:t>
                      </a:r>
                      <a:endParaRPr lang="en-US" sz="1200" dirty="0">
                        <a:latin typeface="Gill Sans MT" panose="020B0502020104020203" pitchFamily="34" charset="0"/>
                      </a:endParaRPr>
                    </a:p>
                  </a:txBody>
                  <a:tcPr/>
                </a:tc>
                <a:tc>
                  <a:txBody>
                    <a:bodyPr/>
                    <a:lstStyle/>
                    <a:p>
                      <a:r>
                        <a:rPr lang="en-US" sz="1200" dirty="0" err="1" smtClean="0">
                          <a:latin typeface="Gill Sans MT" panose="020B0502020104020203" pitchFamily="34" charset="0"/>
                        </a:rPr>
                        <a:t>ddmmmyy</a:t>
                      </a:r>
                      <a:endParaRPr lang="en-US" sz="1200" dirty="0">
                        <a:latin typeface="Gill Sans MT" panose="020B0502020104020203" pitchFamily="34" charset="0"/>
                      </a:endParaRPr>
                    </a:p>
                  </a:txBody>
                  <a:tcPr/>
                </a:tc>
                <a:extLst>
                  <a:ext uri="{0D108BD9-81ED-4DB2-BD59-A6C34878D82A}">
                    <a16:rowId xmlns:a16="http://schemas.microsoft.com/office/drawing/2014/main" val="3915895731"/>
                  </a:ext>
                </a:extLst>
              </a:tr>
              <a:tr h="301228">
                <a:tc>
                  <a:txBody>
                    <a:bodyPr/>
                    <a:lstStyle/>
                    <a:p>
                      <a:r>
                        <a:rPr lang="en-US" sz="1200" dirty="0" smtClean="0">
                          <a:latin typeface="Gill Sans MT" panose="020B0502020104020203" pitchFamily="34" charset="0"/>
                        </a:rPr>
                        <a:t>2</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126986426"/>
                  </a:ext>
                </a:extLst>
              </a:tr>
              <a:tr h="301228">
                <a:tc>
                  <a:txBody>
                    <a:bodyPr/>
                    <a:lstStyle/>
                    <a:p>
                      <a:r>
                        <a:rPr lang="en-US" sz="1200" dirty="0" smtClean="0">
                          <a:latin typeface="Gill Sans MT" panose="020B0502020104020203" pitchFamily="34" charset="0"/>
                        </a:rPr>
                        <a:t>3</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283472548"/>
                  </a:ext>
                </a:extLst>
              </a:tr>
              <a:tr h="301228">
                <a:tc>
                  <a:txBody>
                    <a:bodyPr/>
                    <a:lstStyle/>
                    <a:p>
                      <a:r>
                        <a:rPr lang="en-US" sz="1200" dirty="0" smtClean="0">
                          <a:latin typeface="Gill Sans MT" panose="020B0502020104020203" pitchFamily="34" charset="0"/>
                        </a:rPr>
                        <a:t>4</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703458135"/>
                  </a:ext>
                </a:extLst>
              </a:tr>
              <a:tr h="301228">
                <a:tc>
                  <a:txBody>
                    <a:bodyPr/>
                    <a:lstStyle/>
                    <a:p>
                      <a:r>
                        <a:rPr lang="en-US" sz="1200" dirty="0" smtClean="0">
                          <a:latin typeface="Gill Sans MT" panose="020B0502020104020203" pitchFamily="34" charset="0"/>
                        </a:rPr>
                        <a:t>5</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733363448"/>
                  </a:ext>
                </a:extLst>
              </a:tr>
              <a:tr h="301228">
                <a:tc>
                  <a:txBody>
                    <a:bodyPr/>
                    <a:lstStyle/>
                    <a:p>
                      <a:r>
                        <a:rPr lang="en-US" sz="1200" dirty="0" smtClean="0">
                          <a:latin typeface="Gill Sans MT" panose="020B0502020104020203" pitchFamily="34" charset="0"/>
                        </a:rPr>
                        <a:t>6</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274355365"/>
                  </a:ext>
                </a:extLst>
              </a:tr>
              <a:tr h="301228">
                <a:tc>
                  <a:txBody>
                    <a:bodyPr/>
                    <a:lstStyle/>
                    <a:p>
                      <a:r>
                        <a:rPr lang="en-US" sz="1200" dirty="0" smtClean="0">
                          <a:latin typeface="Gill Sans MT" panose="020B0502020104020203" pitchFamily="34" charset="0"/>
                        </a:rPr>
                        <a:t>7</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587235144"/>
                  </a:ext>
                </a:extLst>
              </a:tr>
              <a:tr h="301228">
                <a:tc>
                  <a:txBody>
                    <a:bodyPr/>
                    <a:lstStyle/>
                    <a:p>
                      <a:r>
                        <a:rPr lang="en-US" sz="1200" dirty="0" smtClean="0">
                          <a:latin typeface="Gill Sans MT" panose="020B0502020104020203" pitchFamily="34" charset="0"/>
                        </a:rPr>
                        <a:t>8</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656554897"/>
                  </a:ext>
                </a:extLst>
              </a:tr>
            </a:tbl>
          </a:graphicData>
        </a:graphic>
      </p:graphicFrame>
      <p:pic>
        <p:nvPicPr>
          <p:cNvPr id="9" name="Picture 8"/>
          <p:cNvPicPr>
            <a:picLocks noChangeAspect="1"/>
          </p:cNvPicPr>
          <p:nvPr/>
        </p:nvPicPr>
        <p:blipFill>
          <a:blip r:embed="rId2"/>
          <a:stretch>
            <a:fillRect/>
          </a:stretch>
        </p:blipFill>
        <p:spPr>
          <a:xfrm>
            <a:off x="1152525" y="3890855"/>
            <a:ext cx="9382125" cy="2438400"/>
          </a:xfrm>
          <a:prstGeom prst="rect">
            <a:avLst/>
          </a:prstGeom>
          <a:ln>
            <a:solidFill>
              <a:schemeClr val="accent1"/>
            </a:solidFill>
          </a:ln>
        </p:spPr>
      </p:pic>
    </p:spTree>
    <p:extLst>
      <p:ext uri="{BB962C8B-B14F-4D97-AF65-F5344CB8AC3E}">
        <p14:creationId xmlns:p14="http://schemas.microsoft.com/office/powerpoint/2010/main" val="39670039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lstStyle/>
          <a:p>
            <a:r>
              <a:rPr lang="en-US" dirty="0"/>
              <a:t>Installing the Angular CLI is as easy as running the following command in your Terminal</a:t>
            </a:r>
            <a:r>
              <a:rPr lang="en-US" dirty="0" smtClean="0"/>
              <a:t>:</a:t>
            </a:r>
          </a:p>
          <a:p>
            <a:pPr marL="0" indent="0">
              <a:buNone/>
            </a:pPr>
            <a:endParaRPr lang="en-US" dirty="0"/>
          </a:p>
          <a:p>
            <a:pPr marL="0" indent="0">
              <a:buNone/>
            </a:pPr>
            <a:endParaRPr lang="en-US" dirty="0" smtClean="0"/>
          </a:p>
          <a:p>
            <a:pPr lvl="1"/>
            <a:r>
              <a:rPr lang="en-US" dirty="0" smtClean="0"/>
              <a:t>On </a:t>
            </a:r>
            <a:r>
              <a:rPr lang="en-US" dirty="0"/>
              <a:t>some systems, you may need to have elevated permissions to do so; in that case, run your Terminal window as an </a:t>
            </a:r>
            <a:r>
              <a:rPr lang="en-US" dirty="0">
                <a:solidFill>
                  <a:srgbClr val="FF0000"/>
                </a:solidFill>
              </a:rPr>
              <a:t>administrator</a:t>
            </a:r>
            <a:r>
              <a:rPr lang="en-US" dirty="0"/>
              <a:t> and on Linux/macOS instead run the command like this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20</a:t>
            </a:fld>
            <a:endParaRPr lang="en-US" dirty="0"/>
          </a:p>
        </p:txBody>
      </p:sp>
      <p:pic>
        <p:nvPicPr>
          <p:cNvPr id="7" name="Picture 6"/>
          <p:cNvPicPr>
            <a:picLocks noChangeAspect="1"/>
          </p:cNvPicPr>
          <p:nvPr/>
        </p:nvPicPr>
        <p:blipFill>
          <a:blip r:embed="rId2"/>
          <a:stretch>
            <a:fillRect/>
          </a:stretch>
        </p:blipFill>
        <p:spPr>
          <a:xfrm>
            <a:off x="1150892" y="1908538"/>
            <a:ext cx="3595279" cy="304078"/>
          </a:xfrm>
          <a:prstGeom prst="rect">
            <a:avLst/>
          </a:prstGeom>
          <a:ln>
            <a:solidFill>
              <a:schemeClr val="accent1"/>
            </a:solidFill>
          </a:ln>
        </p:spPr>
      </p:pic>
      <p:pic>
        <p:nvPicPr>
          <p:cNvPr id="8" name="Picture 7"/>
          <p:cNvPicPr>
            <a:picLocks noChangeAspect="1"/>
          </p:cNvPicPr>
          <p:nvPr/>
        </p:nvPicPr>
        <p:blipFill>
          <a:blip r:embed="rId3"/>
          <a:stretch>
            <a:fillRect/>
          </a:stretch>
        </p:blipFill>
        <p:spPr>
          <a:xfrm>
            <a:off x="1150892" y="3284492"/>
            <a:ext cx="4505325" cy="323850"/>
          </a:xfrm>
          <a:prstGeom prst="rect">
            <a:avLst/>
          </a:prstGeom>
          <a:ln>
            <a:solidFill>
              <a:schemeClr val="accent1"/>
            </a:solidFill>
          </a:ln>
        </p:spPr>
      </p:pic>
    </p:spTree>
    <p:extLst>
      <p:ext uri="{BB962C8B-B14F-4D97-AF65-F5344CB8AC3E}">
        <p14:creationId xmlns:p14="http://schemas.microsoft.com/office/powerpoint/2010/main" val="3624262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app</a:t>
            </a:r>
            <a:endParaRPr lang="en-US" dirty="0"/>
          </a:p>
        </p:txBody>
      </p:sp>
      <p:sp>
        <p:nvSpPr>
          <p:cNvPr id="3" name="Content Placeholder 2"/>
          <p:cNvSpPr>
            <a:spLocks noGrp="1"/>
          </p:cNvSpPr>
          <p:nvPr>
            <p:ph idx="1"/>
          </p:nvPr>
        </p:nvSpPr>
        <p:spPr/>
        <p:txBody>
          <a:bodyPr/>
          <a:lstStyle/>
          <a:p>
            <a:r>
              <a:rPr lang="en-US" dirty="0"/>
              <a:t>Once the Angular CLI is in place the time has come to create your first </a:t>
            </a:r>
            <a:r>
              <a:rPr lang="en-US" dirty="0" smtClean="0"/>
              <a:t>project.</a:t>
            </a:r>
          </a:p>
          <a:p>
            <a:pPr lvl="1"/>
            <a:r>
              <a:rPr lang="en-US" dirty="0" smtClean="0"/>
              <a:t>To </a:t>
            </a:r>
            <a:r>
              <a:rPr lang="en-US" dirty="0"/>
              <a:t>do so place yourself in a directory of your choice and type the following</a:t>
            </a:r>
            <a:r>
              <a:rPr lang="en-US" dirty="0" smtClean="0"/>
              <a:t>:</a:t>
            </a:r>
          </a:p>
          <a:p>
            <a:pPr marL="233363" lvl="1" indent="0">
              <a:buNone/>
            </a:pPr>
            <a:endParaRPr lang="en-US" dirty="0" smtClean="0"/>
          </a:p>
          <a:p>
            <a:pPr marL="233363" lvl="1" indent="0">
              <a:buNone/>
            </a:pPr>
            <a:endParaRPr lang="en-US" dirty="0"/>
          </a:p>
          <a:p>
            <a:pPr lvl="1"/>
            <a:r>
              <a:rPr lang="en-US" dirty="0"/>
              <a:t>Type the following</a:t>
            </a:r>
            <a:r>
              <a:rPr lang="en-US" dirty="0" smtClean="0"/>
              <a:t>:</a:t>
            </a:r>
          </a:p>
          <a:p>
            <a:pPr marL="233363" lvl="1" indent="0">
              <a:buNone/>
            </a:pPr>
            <a:endParaRPr lang="en-US" dirty="0" smtClean="0"/>
          </a:p>
          <a:p>
            <a:pPr marL="233363" lvl="1" indent="0">
              <a:buNone/>
            </a:pPr>
            <a:endParaRPr lang="en-US" dirty="0"/>
          </a:p>
          <a:p>
            <a:pPr lvl="1"/>
            <a:r>
              <a:rPr lang="en-US" dirty="0" smtClean="0"/>
              <a:t>This </a:t>
            </a:r>
            <a:r>
              <a:rPr lang="en-US" dirty="0"/>
              <a:t>will create a directory called </a:t>
            </a:r>
            <a:r>
              <a:rPr lang="en-US" dirty="0" smtClean="0"/>
              <a:t>TodoApp.</a:t>
            </a:r>
          </a:p>
          <a:p>
            <a:pPr lvl="1"/>
            <a:r>
              <a:rPr lang="en-US" dirty="0" smtClean="0"/>
              <a:t>After </a:t>
            </a:r>
            <a:r>
              <a:rPr lang="en-US" dirty="0"/>
              <a:t>you have run the preceding command, there are two things you need to do to see your app in a </a:t>
            </a:r>
            <a:r>
              <a:rPr lang="en-US" dirty="0" smtClean="0"/>
              <a:t>browser:</a:t>
            </a:r>
          </a:p>
          <a:p>
            <a:pPr lvl="2"/>
            <a:r>
              <a:rPr lang="en-US" dirty="0" smtClean="0"/>
              <a:t>Navigate </a:t>
            </a:r>
            <a:r>
              <a:rPr lang="en-US" dirty="0"/>
              <a:t>to the just created </a:t>
            </a:r>
            <a:r>
              <a:rPr lang="en-US" dirty="0" smtClean="0"/>
              <a:t>directory</a:t>
            </a:r>
          </a:p>
          <a:p>
            <a:pPr lvl="2"/>
            <a:r>
              <a:rPr lang="en-US" dirty="0" smtClean="0"/>
              <a:t>Serve </a:t>
            </a:r>
            <a:r>
              <a:rPr lang="en-US" dirty="0"/>
              <a:t>up the </a:t>
            </a:r>
            <a:r>
              <a:rPr lang="en-US" dirty="0" smtClean="0"/>
              <a:t>application</a:t>
            </a:r>
          </a:p>
          <a:p>
            <a:pPr lvl="1"/>
            <a:r>
              <a:rPr lang="en-US" dirty="0" smtClean="0"/>
              <a:t>This </a:t>
            </a:r>
            <a:r>
              <a:rPr lang="en-US" dirty="0"/>
              <a:t>will be accomplished by the following </a:t>
            </a:r>
            <a:r>
              <a:rPr lang="en-US" dirty="0" smtClean="0"/>
              <a:t>commands:</a:t>
            </a:r>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21</a:t>
            </a:fld>
            <a:endParaRPr lang="en-US" dirty="0"/>
          </a:p>
        </p:txBody>
      </p:sp>
      <p:pic>
        <p:nvPicPr>
          <p:cNvPr id="7" name="Picture 6"/>
          <p:cNvPicPr>
            <a:picLocks noChangeAspect="1"/>
          </p:cNvPicPr>
          <p:nvPr/>
        </p:nvPicPr>
        <p:blipFill>
          <a:blip r:embed="rId2"/>
          <a:stretch>
            <a:fillRect/>
          </a:stretch>
        </p:blipFill>
        <p:spPr>
          <a:xfrm>
            <a:off x="810306" y="2091418"/>
            <a:ext cx="3779112" cy="309614"/>
          </a:xfrm>
          <a:prstGeom prst="rect">
            <a:avLst/>
          </a:prstGeom>
          <a:ln>
            <a:solidFill>
              <a:schemeClr val="accent1"/>
            </a:solidFill>
          </a:ln>
        </p:spPr>
      </p:pic>
      <p:pic>
        <p:nvPicPr>
          <p:cNvPr id="8" name="Picture 7"/>
          <p:cNvPicPr>
            <a:picLocks noChangeAspect="1"/>
          </p:cNvPicPr>
          <p:nvPr/>
        </p:nvPicPr>
        <p:blipFill>
          <a:blip r:embed="rId3"/>
          <a:stretch>
            <a:fillRect/>
          </a:stretch>
        </p:blipFill>
        <p:spPr>
          <a:xfrm>
            <a:off x="810306" y="3132500"/>
            <a:ext cx="2105025" cy="314325"/>
          </a:xfrm>
          <a:prstGeom prst="rect">
            <a:avLst/>
          </a:prstGeom>
          <a:ln>
            <a:solidFill>
              <a:schemeClr val="accent1"/>
            </a:solidFill>
          </a:ln>
        </p:spPr>
      </p:pic>
      <p:pic>
        <p:nvPicPr>
          <p:cNvPr id="9" name="Picture 8"/>
          <p:cNvPicPr>
            <a:picLocks noChangeAspect="1"/>
          </p:cNvPicPr>
          <p:nvPr/>
        </p:nvPicPr>
        <p:blipFill>
          <a:blip r:embed="rId4"/>
          <a:stretch>
            <a:fillRect/>
          </a:stretch>
        </p:blipFill>
        <p:spPr>
          <a:xfrm>
            <a:off x="810306" y="5815299"/>
            <a:ext cx="1533824" cy="568083"/>
          </a:xfrm>
          <a:prstGeom prst="rect">
            <a:avLst/>
          </a:prstGeom>
          <a:ln>
            <a:solidFill>
              <a:schemeClr val="accent1"/>
            </a:solidFill>
          </a:ln>
        </p:spPr>
      </p:pic>
    </p:spTree>
    <p:extLst>
      <p:ext uri="{BB962C8B-B14F-4D97-AF65-F5344CB8AC3E}">
        <p14:creationId xmlns:p14="http://schemas.microsoft.com/office/powerpoint/2010/main" val="2942828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app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a:t>At this point, open up your browser on http://localhost:4200 and you should see the following</a:t>
            </a:r>
            <a:r>
              <a:rPr lang="en-US" dirty="0" smtClean="0"/>
              <a:t>:</a:t>
            </a:r>
            <a:endParaRPr lang="en-US" dirty="0"/>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22</a:t>
            </a:fld>
            <a:endParaRPr lang="en-US" dirty="0"/>
          </a:p>
        </p:txBody>
      </p:sp>
      <p:pic>
        <p:nvPicPr>
          <p:cNvPr id="5" name="Picture 4"/>
          <p:cNvPicPr>
            <a:picLocks noChangeAspect="1"/>
          </p:cNvPicPr>
          <p:nvPr/>
        </p:nvPicPr>
        <p:blipFill>
          <a:blip r:embed="rId2"/>
          <a:stretch>
            <a:fillRect/>
          </a:stretch>
        </p:blipFill>
        <p:spPr>
          <a:xfrm>
            <a:off x="686595" y="1837509"/>
            <a:ext cx="2938756" cy="3774213"/>
          </a:xfrm>
          <a:prstGeom prst="rect">
            <a:avLst/>
          </a:prstGeom>
          <a:ln>
            <a:solidFill>
              <a:schemeClr val="accent1"/>
            </a:solidFill>
          </a:ln>
        </p:spPr>
      </p:pic>
    </p:spTree>
    <p:extLst>
      <p:ext uri="{BB962C8B-B14F-4D97-AF65-F5344CB8AC3E}">
        <p14:creationId xmlns:p14="http://schemas.microsoft.com/office/powerpoint/2010/main" val="607801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lstStyle/>
          <a:p>
            <a:r>
              <a:rPr lang="en-US" dirty="0"/>
              <a:t>The Angular CLI doesn't just come with code that makes your app </a:t>
            </a:r>
            <a:r>
              <a:rPr lang="en-US" dirty="0" smtClean="0"/>
              <a:t>work.</a:t>
            </a:r>
          </a:p>
          <a:p>
            <a:pPr lvl="1"/>
            <a:r>
              <a:rPr lang="en-US" dirty="0" smtClean="0"/>
              <a:t>It </a:t>
            </a:r>
            <a:r>
              <a:rPr lang="en-US" dirty="0"/>
              <a:t>also comes with code that sets up testing and includes a test. Running the said test is as easy as typing the following in the Terminal</a:t>
            </a:r>
            <a:r>
              <a:rPr lang="en-US" dirty="0" smtClean="0"/>
              <a:t>:</a:t>
            </a:r>
          </a:p>
          <a:p>
            <a:pPr marL="233363" lvl="1" indent="0">
              <a:buNone/>
            </a:pPr>
            <a:endParaRPr lang="en-US" dirty="0" smtClean="0"/>
          </a:p>
          <a:p>
            <a:pPr marL="233363" lvl="1" indent="0">
              <a:buNone/>
            </a:pPr>
            <a:endParaRPr lang="en-US" dirty="0"/>
          </a:p>
          <a:p>
            <a:pPr lvl="1"/>
            <a:r>
              <a:rPr lang="en-US" dirty="0"/>
              <a:t>You should see the </a:t>
            </a:r>
            <a:r>
              <a:rPr lang="en-US" dirty="0" smtClean="0"/>
              <a:t>content as shown in </a:t>
            </a:r>
            <a:r>
              <a:rPr lang="en-US" dirty="0" smtClean="0">
                <a:solidFill>
                  <a:srgbClr val="FF0000"/>
                </a:solidFill>
              </a:rPr>
              <a:t>Figure 1A</a:t>
            </a:r>
            <a:r>
              <a:rPr lang="en-US" dirty="0" smtClean="0"/>
              <a:t>.</a:t>
            </a:r>
          </a:p>
          <a:p>
            <a:pPr lvl="1"/>
            <a:r>
              <a:rPr lang="en-US" dirty="0"/>
              <a:t>How come this works? Let's have a look at the </a:t>
            </a:r>
            <a:r>
              <a:rPr lang="en-US" dirty="0">
                <a:solidFill>
                  <a:srgbClr val="FF0000"/>
                </a:solidFill>
              </a:rPr>
              <a:t>package.json</a:t>
            </a:r>
            <a:r>
              <a:rPr lang="en-US" dirty="0"/>
              <a:t> file that was just created and the </a:t>
            </a:r>
            <a:r>
              <a:rPr lang="en-US" dirty="0">
                <a:solidFill>
                  <a:srgbClr val="FF0000"/>
                </a:solidFill>
              </a:rPr>
              <a:t>scripts tag</a:t>
            </a:r>
            <a:r>
              <a:rPr lang="en-US" dirty="0"/>
              <a:t>. </a:t>
            </a:r>
            <a:endParaRPr lang="en-US" dirty="0" smtClean="0"/>
          </a:p>
          <a:p>
            <a:pPr lvl="1"/>
            <a:r>
              <a:rPr lang="en-US" dirty="0" smtClean="0"/>
              <a:t>Everything </a:t>
            </a:r>
            <a:r>
              <a:rPr lang="en-US" dirty="0"/>
              <a:t>specified here can be run using the following syntax</a:t>
            </a:r>
            <a:r>
              <a:rPr lang="en-US" dirty="0" smtClean="0"/>
              <a:t>:</a:t>
            </a:r>
          </a:p>
          <a:p>
            <a:pPr marL="233363" lvl="1" indent="0">
              <a:buNone/>
            </a:pPr>
            <a:endParaRPr lang="en-US" dirty="0" smtClean="0"/>
          </a:p>
          <a:p>
            <a:pPr marL="233363" lvl="1" indent="0">
              <a:buNone/>
            </a:pPr>
            <a:endParaRPr lang="en-US" dirty="0"/>
          </a:p>
          <a:p>
            <a:pPr lvl="1"/>
            <a:r>
              <a:rPr lang="en-US" dirty="0" smtClean="0"/>
              <a:t>In </a:t>
            </a:r>
            <a:r>
              <a:rPr lang="en-US" dirty="0"/>
              <a:t>some cases, it is not necessary to type run and it will be enough to just type: </a:t>
            </a:r>
            <a:endParaRPr lang="en-US" dirty="0" smtClean="0"/>
          </a:p>
          <a:p>
            <a:pPr marL="233363" lvl="1" indent="0">
              <a:buNone/>
            </a:pPr>
            <a:endParaRPr lang="en-US" dirty="0" smtClean="0"/>
          </a:p>
          <a:p>
            <a:pPr marL="233363" lvl="1" indent="0">
              <a:buNone/>
            </a:pPr>
            <a:endParaRPr lang="en-US" dirty="0"/>
          </a:p>
          <a:p>
            <a:pPr lvl="1"/>
            <a:r>
              <a:rPr lang="en-US" dirty="0" smtClean="0"/>
              <a:t>This </a:t>
            </a:r>
            <a:r>
              <a:rPr lang="en-US" dirty="0"/>
              <a:t>is the case with the start and test </a:t>
            </a:r>
            <a:r>
              <a:rPr lang="en-US" dirty="0" smtClean="0"/>
              <a:t>commands.</a:t>
            </a:r>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23</a:t>
            </a:fld>
            <a:endParaRPr lang="en-US" dirty="0"/>
          </a:p>
        </p:txBody>
      </p:sp>
      <p:pic>
        <p:nvPicPr>
          <p:cNvPr id="7" name="Picture 6"/>
          <p:cNvPicPr>
            <a:picLocks noChangeAspect="1"/>
          </p:cNvPicPr>
          <p:nvPr/>
        </p:nvPicPr>
        <p:blipFill>
          <a:blip r:embed="rId2"/>
          <a:stretch>
            <a:fillRect/>
          </a:stretch>
        </p:blipFill>
        <p:spPr>
          <a:xfrm>
            <a:off x="942838" y="2298110"/>
            <a:ext cx="1266825" cy="276225"/>
          </a:xfrm>
          <a:prstGeom prst="rect">
            <a:avLst/>
          </a:prstGeom>
          <a:ln>
            <a:solidFill>
              <a:schemeClr val="accent1"/>
            </a:solidFill>
          </a:ln>
        </p:spPr>
      </p:pic>
    </p:spTree>
    <p:extLst>
      <p:ext uri="{BB962C8B-B14F-4D97-AF65-F5344CB8AC3E}">
        <p14:creationId xmlns:p14="http://schemas.microsoft.com/office/powerpoint/2010/main" val="3945446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a:t>The following listing makes it clear that it is possible to run more commands than start and test that we just learned about</a:t>
            </a:r>
            <a:r>
              <a:rPr lang="en-US" dirty="0" smtClean="0"/>
              <a:t>:</a:t>
            </a:r>
          </a:p>
          <a:p>
            <a:pPr marL="233363" lvl="1" indent="0">
              <a:buNone/>
            </a:pPr>
            <a:endParaRPr lang="en-US" dirty="0" smtClean="0"/>
          </a:p>
          <a:p>
            <a:pPr marL="233363" lvl="1" indent="0">
              <a:buNone/>
            </a:pPr>
            <a:endParaRPr lang="en-US" dirty="0"/>
          </a:p>
          <a:p>
            <a:pPr marL="233363" lvl="1" indent="0">
              <a:buNone/>
            </a:pPr>
            <a:endParaRPr lang="en-US" dirty="0" smtClean="0"/>
          </a:p>
          <a:p>
            <a:pPr marL="233363" lvl="1" indent="0">
              <a:buNone/>
            </a:pPr>
            <a:endParaRPr lang="en-US" dirty="0"/>
          </a:p>
          <a:p>
            <a:pPr marL="233363" lvl="1" indent="0">
              <a:buNone/>
            </a:pPr>
            <a:endParaRPr lang="en-US" dirty="0" smtClean="0"/>
          </a:p>
          <a:p>
            <a:pPr marL="233363" lvl="1" indent="0">
              <a:buNone/>
            </a:pPr>
            <a:endParaRPr lang="en-US" dirty="0"/>
          </a:p>
          <a:p>
            <a:pPr lvl="1"/>
            <a:r>
              <a:rPr lang="en-US" dirty="0"/>
              <a:t>So far we have learned how to install the Angular CLI. Using the Angular CLI we have learned </a:t>
            </a:r>
            <a:r>
              <a:rPr lang="en-US" dirty="0" smtClean="0"/>
              <a:t>to:</a:t>
            </a:r>
          </a:p>
          <a:p>
            <a:pPr lvl="2"/>
            <a:r>
              <a:rPr lang="en-US" dirty="0" smtClean="0"/>
              <a:t>Scaffold </a:t>
            </a:r>
            <a:r>
              <a:rPr lang="en-US" dirty="0"/>
              <a:t>a new </a:t>
            </a:r>
            <a:r>
              <a:rPr lang="en-US" dirty="0" smtClean="0"/>
              <a:t>project.</a:t>
            </a:r>
          </a:p>
          <a:p>
            <a:pPr lvl="2"/>
            <a:r>
              <a:rPr lang="en-US" dirty="0" smtClean="0"/>
              <a:t>Serve </a:t>
            </a:r>
            <a:r>
              <a:rPr lang="en-US" dirty="0"/>
              <a:t>up the project and see it displayed in a </a:t>
            </a:r>
            <a:r>
              <a:rPr lang="en-US" dirty="0" smtClean="0"/>
              <a:t>browser.</a:t>
            </a:r>
          </a:p>
          <a:p>
            <a:pPr lvl="2"/>
            <a:r>
              <a:rPr lang="en-US" dirty="0" smtClean="0"/>
              <a:t>Run tests.</a:t>
            </a:r>
          </a:p>
          <a:p>
            <a:pPr lvl="1"/>
            <a:r>
              <a:rPr lang="en-US" dirty="0" smtClean="0"/>
              <a:t>That </a:t>
            </a:r>
            <a:r>
              <a:rPr lang="en-US" dirty="0"/>
              <a:t>is quite an </a:t>
            </a:r>
            <a:r>
              <a:rPr lang="en-US" dirty="0" smtClean="0"/>
              <a:t>accomplishment.</a:t>
            </a:r>
          </a:p>
          <a:p>
            <a:pPr lvl="1"/>
            <a:r>
              <a:rPr lang="en-US" dirty="0" smtClean="0"/>
              <a:t>We </a:t>
            </a:r>
            <a:r>
              <a:rPr lang="en-US" dirty="0"/>
              <a:t>will revisit the Angular CLI in a later chapter as it is a very </a:t>
            </a:r>
            <a:r>
              <a:rPr lang="en-US" dirty="0">
                <a:solidFill>
                  <a:srgbClr val="FF0000"/>
                </a:solidFill>
              </a:rPr>
              <a:t>competent tool</a:t>
            </a:r>
            <a:r>
              <a:rPr lang="en-US" dirty="0"/>
              <a:t>, capable of a lot more</a:t>
            </a:r>
            <a:r>
              <a:rPr lang="en-US" dirty="0" smtClean="0"/>
              <a:t>.</a:t>
            </a:r>
            <a:endParaRPr lang="en-US" dirty="0"/>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24</a:t>
            </a:fld>
            <a:endParaRPr lang="en-US" dirty="0"/>
          </a:p>
        </p:txBody>
      </p:sp>
      <p:pic>
        <p:nvPicPr>
          <p:cNvPr id="5" name="Picture 4"/>
          <p:cNvPicPr>
            <a:picLocks noChangeAspect="1"/>
          </p:cNvPicPr>
          <p:nvPr/>
        </p:nvPicPr>
        <p:blipFill>
          <a:blip r:embed="rId2"/>
          <a:stretch>
            <a:fillRect/>
          </a:stretch>
        </p:blipFill>
        <p:spPr>
          <a:xfrm>
            <a:off x="750013" y="1907178"/>
            <a:ext cx="2589316" cy="1891256"/>
          </a:xfrm>
          <a:prstGeom prst="rect">
            <a:avLst/>
          </a:prstGeom>
          <a:ln>
            <a:solidFill>
              <a:schemeClr val="accent1"/>
            </a:solidFill>
          </a:ln>
        </p:spPr>
      </p:pic>
    </p:spTree>
    <p:extLst>
      <p:ext uri="{BB962C8B-B14F-4D97-AF65-F5344CB8AC3E}">
        <p14:creationId xmlns:p14="http://schemas.microsoft.com/office/powerpoint/2010/main" val="3647021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Figure 1A</a:t>
            </a:r>
            <a:endParaRPr lang="en-US" dirty="0"/>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25</a:t>
            </a:fld>
            <a:endParaRPr lang="en-US" dirty="0"/>
          </a:p>
        </p:txBody>
      </p:sp>
      <p:pic>
        <p:nvPicPr>
          <p:cNvPr id="8" name="Picture 7"/>
          <p:cNvPicPr>
            <a:picLocks noChangeAspect="1"/>
          </p:cNvPicPr>
          <p:nvPr/>
        </p:nvPicPr>
        <p:blipFill>
          <a:blip r:embed="rId2"/>
          <a:stretch>
            <a:fillRect/>
          </a:stretch>
        </p:blipFill>
        <p:spPr>
          <a:xfrm>
            <a:off x="189139" y="1283344"/>
            <a:ext cx="4905375" cy="4639021"/>
          </a:xfrm>
          <a:prstGeom prst="rect">
            <a:avLst/>
          </a:prstGeom>
          <a:ln>
            <a:solidFill>
              <a:schemeClr val="accent1"/>
            </a:solidFill>
          </a:ln>
        </p:spPr>
      </p:pic>
    </p:spTree>
    <p:extLst>
      <p:ext uri="{BB962C8B-B14F-4D97-AF65-F5344CB8AC3E}">
        <p14:creationId xmlns:p14="http://schemas.microsoft.com/office/powerpoint/2010/main" val="550084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Hello Angular</a:t>
            </a:r>
            <a:endParaRPr lang="en-US" dirty="0">
              <a:solidFill>
                <a:schemeClr val="bg1"/>
              </a:solidFill>
            </a:endParaRPr>
          </a:p>
        </p:txBody>
      </p:sp>
      <p:sp>
        <p:nvSpPr>
          <p:cNvPr id="5" name="Content Placeholder 4"/>
          <p:cNvSpPr>
            <a:spLocks noGrp="1"/>
          </p:cNvSpPr>
          <p:nvPr>
            <p:ph idx="1"/>
          </p:nvPr>
        </p:nvSpPr>
        <p:spPr/>
        <p:txBody>
          <a:bodyPr/>
          <a:lstStyle/>
          <a:p>
            <a:r>
              <a:rPr lang="en-US" dirty="0"/>
              <a:t>We are about to take the first trembling steps into building our first </a:t>
            </a:r>
            <a:r>
              <a:rPr lang="en-US" dirty="0" smtClean="0"/>
              <a:t>component.</a:t>
            </a:r>
          </a:p>
          <a:p>
            <a:pPr lvl="1"/>
            <a:r>
              <a:rPr lang="en-US" dirty="0" smtClean="0"/>
              <a:t>The </a:t>
            </a:r>
            <a:r>
              <a:rPr lang="en-US" dirty="0"/>
              <a:t>Angular CLI has already scaffolded our project and thereby carried out a lot of heavy </a:t>
            </a:r>
            <a:r>
              <a:rPr lang="en-US" dirty="0" smtClean="0"/>
              <a:t>lifting.</a:t>
            </a:r>
          </a:p>
          <a:p>
            <a:pPr lvl="1"/>
            <a:r>
              <a:rPr lang="en-US" dirty="0" smtClean="0"/>
              <a:t>All </a:t>
            </a:r>
            <a:r>
              <a:rPr lang="en-US" dirty="0"/>
              <a:t>we need to do is to create new file and starting filling it with </a:t>
            </a:r>
            <a:r>
              <a:rPr lang="en-US" dirty="0" smtClean="0"/>
              <a:t>content.</a:t>
            </a:r>
          </a:p>
          <a:p>
            <a:pPr lvl="1"/>
            <a:r>
              <a:rPr lang="en-US" dirty="0" smtClean="0"/>
              <a:t>The </a:t>
            </a:r>
            <a:r>
              <a:rPr lang="en-US" dirty="0"/>
              <a:t>million dollar question is what to type? So let's venture into building our first </a:t>
            </a:r>
            <a:r>
              <a:rPr lang="en-US" dirty="0" smtClean="0"/>
              <a:t>component.</a:t>
            </a:r>
          </a:p>
          <a:p>
            <a:pPr lvl="1"/>
            <a:r>
              <a:rPr lang="en-US" dirty="0" smtClean="0"/>
              <a:t>There </a:t>
            </a:r>
            <a:r>
              <a:rPr lang="en-US" dirty="0"/>
              <a:t>are three steps you need to take in creating a component. Those </a:t>
            </a:r>
            <a:r>
              <a:rPr lang="en-US" dirty="0" smtClean="0"/>
              <a:t>are:</a:t>
            </a:r>
          </a:p>
          <a:p>
            <a:pPr lvl="2"/>
            <a:r>
              <a:rPr lang="en-US" dirty="0" smtClean="0"/>
              <a:t>Import </a:t>
            </a:r>
            <a:r>
              <a:rPr lang="en-US" dirty="0"/>
              <a:t>the component decorator </a:t>
            </a:r>
            <a:r>
              <a:rPr lang="en-US" dirty="0" smtClean="0"/>
              <a:t>construct.</a:t>
            </a:r>
          </a:p>
          <a:p>
            <a:pPr lvl="2"/>
            <a:r>
              <a:rPr lang="en-US" dirty="0" smtClean="0"/>
              <a:t>Decorate </a:t>
            </a:r>
            <a:r>
              <a:rPr lang="en-US" dirty="0"/>
              <a:t>a class with a component decorator. </a:t>
            </a:r>
          </a:p>
          <a:p>
            <a:pPr lvl="2"/>
            <a:r>
              <a:rPr lang="en-US" dirty="0" smtClean="0"/>
              <a:t>Add </a:t>
            </a:r>
            <a:r>
              <a:rPr lang="en-US" dirty="0"/>
              <a:t>a component to its module ( this might be in two different places</a:t>
            </a:r>
            <a:r>
              <a:rPr lang="en-US" dirty="0" smtClean="0"/>
              <a:t>).</a:t>
            </a:r>
            <a:endParaRPr lang="en-US" dirty="0"/>
          </a:p>
        </p:txBody>
      </p:sp>
      <p:sp>
        <p:nvSpPr>
          <p:cNvPr id="6" name="Date Placeholder 5"/>
          <p:cNvSpPr>
            <a:spLocks noGrp="1"/>
          </p:cNvSpPr>
          <p:nvPr>
            <p:ph type="dt" sz="half" idx="2"/>
          </p:nvPr>
        </p:nvSpPr>
        <p:spPr/>
        <p:txBody>
          <a:bodyPr/>
          <a:lstStyle/>
          <a:p>
            <a:r>
              <a:rPr lang="en-US" smtClean="0"/>
              <a:t>26 Apr 2018</a:t>
            </a:r>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26</a:t>
            </a:fld>
            <a:endParaRPr lang="en-US" dirty="0"/>
          </a:p>
        </p:txBody>
      </p:sp>
    </p:spTree>
    <p:extLst>
      <p:ext uri="{BB962C8B-B14F-4D97-AF65-F5344CB8AC3E}">
        <p14:creationId xmlns:p14="http://schemas.microsoft.com/office/powerpoint/2010/main" val="11352486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the </a:t>
            </a:r>
            <a:r>
              <a:rPr lang="en-US" dirty="0" smtClean="0"/>
              <a:t>component</a:t>
            </a:r>
            <a:endParaRPr lang="en-US" dirty="0"/>
          </a:p>
        </p:txBody>
      </p:sp>
      <p:sp>
        <p:nvSpPr>
          <p:cNvPr id="3" name="Content Placeholder 2"/>
          <p:cNvSpPr>
            <a:spLocks noGrp="1"/>
          </p:cNvSpPr>
          <p:nvPr>
            <p:ph idx="1"/>
          </p:nvPr>
        </p:nvSpPr>
        <p:spPr/>
        <p:txBody>
          <a:bodyPr/>
          <a:lstStyle/>
          <a:p>
            <a:r>
              <a:rPr lang="en-US" dirty="0"/>
              <a:t>First off, let's import the component decorator</a:t>
            </a:r>
            <a:r>
              <a:rPr lang="en-US" dirty="0" smtClean="0"/>
              <a:t>:</a:t>
            </a:r>
          </a:p>
          <a:p>
            <a:pPr marL="0" indent="0">
              <a:buNone/>
            </a:pPr>
            <a:endParaRPr lang="en-US" dirty="0"/>
          </a:p>
          <a:p>
            <a:pPr marL="0" indent="0">
              <a:buNone/>
            </a:pPr>
            <a:endParaRPr lang="en-US" dirty="0" smtClean="0"/>
          </a:p>
          <a:p>
            <a:pPr lvl="1"/>
            <a:r>
              <a:rPr lang="en-US" dirty="0" smtClean="0"/>
              <a:t>Then </a:t>
            </a:r>
            <a:r>
              <a:rPr lang="en-US" dirty="0"/>
              <a:t>create the class for your component</a:t>
            </a:r>
            <a:r>
              <a:rPr lang="en-US" dirty="0" smtClean="0"/>
              <a:t>:</a:t>
            </a:r>
          </a:p>
          <a:p>
            <a:pPr marL="233363" lvl="1" indent="0">
              <a:buNone/>
            </a:pPr>
            <a:endParaRPr lang="en-US" dirty="0"/>
          </a:p>
          <a:p>
            <a:pPr marL="233363" lvl="1" indent="0">
              <a:buNone/>
            </a:pPr>
            <a:endParaRPr lang="en-US" dirty="0" smtClean="0"/>
          </a:p>
          <a:p>
            <a:pPr marL="233363" lvl="1" indent="0">
              <a:buNone/>
            </a:pPr>
            <a:endParaRPr lang="en-US" dirty="0"/>
          </a:p>
          <a:p>
            <a:pPr lvl="1"/>
            <a:r>
              <a:rPr lang="en-US" dirty="0"/>
              <a:t>Then decorate your class using the Component decorator:</a:t>
            </a:r>
          </a:p>
          <a:p>
            <a:pPr marL="233363" lvl="1" indent="0">
              <a:buNone/>
            </a:pPr>
            <a:endParaRPr lang="en-US" dirty="0" smtClean="0"/>
          </a:p>
          <a:p>
            <a:pPr marL="233363" lvl="1" indent="0">
              <a:buNone/>
            </a:pPr>
            <a:endParaRPr lang="en-US" dirty="0" smtClean="0"/>
          </a:p>
          <a:p>
            <a:pPr marL="233363" lvl="1" indent="0">
              <a:buNone/>
            </a:pPr>
            <a:endParaRPr lang="en-US" dirty="0"/>
          </a:p>
          <a:p>
            <a:pPr marL="233363" lvl="1" indent="0">
              <a:buNone/>
            </a:pPr>
            <a:endParaRPr lang="en-US" dirty="0"/>
          </a:p>
          <a:p>
            <a:pPr lvl="1"/>
            <a:r>
              <a:rPr lang="en-US" dirty="0"/>
              <a:t>We give the </a:t>
            </a:r>
            <a:r>
              <a:rPr lang="en-US" dirty="0">
                <a:solidFill>
                  <a:srgbClr val="FF0000"/>
                </a:solidFill>
              </a:rPr>
              <a:t>Component decorator</a:t>
            </a:r>
            <a:r>
              <a:rPr lang="en-US" dirty="0"/>
              <a:t>, which is </a:t>
            </a:r>
            <a:r>
              <a:rPr lang="en-US" dirty="0">
                <a:solidFill>
                  <a:srgbClr val="FF0000"/>
                </a:solidFill>
              </a:rPr>
              <a:t>function</a:t>
            </a:r>
            <a:r>
              <a:rPr lang="en-US" dirty="0"/>
              <a:t>, an </a:t>
            </a:r>
            <a:r>
              <a:rPr lang="en-US" dirty="0">
                <a:solidFill>
                  <a:srgbClr val="FF0000"/>
                </a:solidFill>
              </a:rPr>
              <a:t>object literal</a:t>
            </a:r>
            <a:r>
              <a:rPr lang="en-US" dirty="0"/>
              <a:t> as an input </a:t>
            </a:r>
            <a:r>
              <a:rPr lang="en-US" dirty="0" smtClean="0"/>
              <a:t>parameter.</a:t>
            </a:r>
          </a:p>
          <a:p>
            <a:pPr lvl="1"/>
            <a:r>
              <a:rPr lang="en-US" dirty="0" smtClean="0"/>
              <a:t>The </a:t>
            </a:r>
            <a:r>
              <a:rPr lang="en-US" dirty="0"/>
              <a:t>object literal consists at this point of the </a:t>
            </a:r>
            <a:r>
              <a:rPr lang="en-US" dirty="0">
                <a:solidFill>
                  <a:srgbClr val="FF0000"/>
                </a:solidFill>
              </a:rPr>
              <a:t>selector</a:t>
            </a:r>
            <a:r>
              <a:rPr lang="en-US" dirty="0"/>
              <a:t> and </a:t>
            </a:r>
            <a:r>
              <a:rPr lang="en-US" dirty="0">
                <a:solidFill>
                  <a:srgbClr val="FF0000"/>
                </a:solidFill>
              </a:rPr>
              <a:t>template keys</a:t>
            </a:r>
            <a:r>
              <a:rPr lang="en-US" dirty="0"/>
              <a:t>, so let's explain what those are</a:t>
            </a:r>
            <a:r>
              <a:rPr lang="en-US" dirty="0" smtClean="0"/>
              <a:t>.</a:t>
            </a:r>
            <a:endParaRPr lang="en-US" dirty="0"/>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27</a:t>
            </a:fld>
            <a:endParaRPr lang="en-US" dirty="0"/>
          </a:p>
        </p:txBody>
      </p:sp>
      <p:pic>
        <p:nvPicPr>
          <p:cNvPr id="6" name="Picture 5"/>
          <p:cNvPicPr>
            <a:picLocks noChangeAspect="1"/>
          </p:cNvPicPr>
          <p:nvPr/>
        </p:nvPicPr>
        <p:blipFill>
          <a:blip r:embed="rId2"/>
          <a:stretch>
            <a:fillRect/>
          </a:stretch>
        </p:blipFill>
        <p:spPr>
          <a:xfrm>
            <a:off x="752475" y="1859416"/>
            <a:ext cx="5810250" cy="352425"/>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752475" y="2802895"/>
            <a:ext cx="3345452" cy="676871"/>
          </a:xfrm>
          <a:prstGeom prst="rect">
            <a:avLst/>
          </a:prstGeom>
          <a:ln>
            <a:solidFill>
              <a:schemeClr val="accent1"/>
            </a:solidFill>
          </a:ln>
        </p:spPr>
      </p:pic>
      <p:pic>
        <p:nvPicPr>
          <p:cNvPr id="8" name="Picture 7"/>
          <p:cNvPicPr>
            <a:picLocks noChangeAspect="1"/>
          </p:cNvPicPr>
          <p:nvPr/>
        </p:nvPicPr>
        <p:blipFill>
          <a:blip r:embed="rId4"/>
          <a:stretch>
            <a:fillRect/>
          </a:stretch>
        </p:blipFill>
        <p:spPr>
          <a:xfrm>
            <a:off x="6901792" y="3735977"/>
            <a:ext cx="4058082" cy="1669517"/>
          </a:xfrm>
          <a:prstGeom prst="rect">
            <a:avLst/>
          </a:prstGeom>
          <a:ln>
            <a:solidFill>
              <a:schemeClr val="accent1"/>
            </a:solidFill>
          </a:ln>
        </p:spPr>
      </p:pic>
    </p:spTree>
    <p:extLst>
      <p:ext uri="{BB962C8B-B14F-4D97-AF65-F5344CB8AC3E}">
        <p14:creationId xmlns:p14="http://schemas.microsoft.com/office/powerpoint/2010/main" val="373966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Selector</a:t>
            </a:r>
            <a:endParaRPr lang="en-US" dirty="0"/>
          </a:p>
        </p:txBody>
      </p:sp>
      <p:sp>
        <p:nvSpPr>
          <p:cNvPr id="7" name="Content Placeholder 6"/>
          <p:cNvSpPr>
            <a:spLocks noGrp="1"/>
          </p:cNvSpPr>
          <p:nvPr>
            <p:ph idx="1"/>
          </p:nvPr>
        </p:nvSpPr>
        <p:spPr/>
        <p:txBody>
          <a:bodyPr/>
          <a:lstStyle/>
          <a:p>
            <a:r>
              <a:rPr lang="en-US" dirty="0"/>
              <a:t>A selector is what it should be </a:t>
            </a:r>
            <a:r>
              <a:rPr lang="en-US" dirty="0">
                <a:solidFill>
                  <a:srgbClr val="FF0000"/>
                </a:solidFill>
              </a:rPr>
              <a:t>referred</a:t>
            </a:r>
            <a:r>
              <a:rPr lang="en-US" dirty="0"/>
              <a:t> </a:t>
            </a:r>
            <a:r>
              <a:rPr lang="en-US" dirty="0">
                <a:solidFill>
                  <a:srgbClr val="FF0000"/>
                </a:solidFill>
              </a:rPr>
              <a:t>to</a:t>
            </a:r>
            <a:r>
              <a:rPr lang="en-US" dirty="0"/>
              <a:t> if used in a template somewhere </a:t>
            </a:r>
            <a:r>
              <a:rPr lang="en-US" dirty="0" smtClean="0"/>
              <a:t>else.</a:t>
            </a:r>
          </a:p>
          <a:p>
            <a:pPr lvl="1"/>
            <a:r>
              <a:rPr lang="en-US" dirty="0" smtClean="0"/>
              <a:t>As </a:t>
            </a:r>
            <a:r>
              <a:rPr lang="en-US" dirty="0"/>
              <a:t>we call it app, we would refer to it as</a:t>
            </a:r>
            <a:r>
              <a:rPr lang="en-US" dirty="0" smtClean="0"/>
              <a:t>:</a:t>
            </a:r>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28</a:t>
            </a:fld>
            <a:endParaRPr lang="en-US" dirty="0"/>
          </a:p>
        </p:txBody>
      </p:sp>
      <p:pic>
        <p:nvPicPr>
          <p:cNvPr id="8" name="Picture 7"/>
          <p:cNvPicPr>
            <a:picLocks noChangeAspect="1"/>
          </p:cNvPicPr>
          <p:nvPr/>
        </p:nvPicPr>
        <p:blipFill>
          <a:blip r:embed="rId2"/>
          <a:stretch>
            <a:fillRect/>
          </a:stretch>
        </p:blipFill>
        <p:spPr>
          <a:xfrm>
            <a:off x="617765" y="2015354"/>
            <a:ext cx="1638300" cy="371475"/>
          </a:xfrm>
          <a:prstGeom prst="rect">
            <a:avLst/>
          </a:prstGeom>
          <a:ln>
            <a:solidFill>
              <a:schemeClr val="accent1"/>
            </a:solidFill>
          </a:ln>
        </p:spPr>
      </p:pic>
    </p:spTree>
    <p:extLst>
      <p:ext uri="{BB962C8B-B14F-4D97-AF65-F5344CB8AC3E}">
        <p14:creationId xmlns:p14="http://schemas.microsoft.com/office/powerpoint/2010/main" val="4013825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Template/templateUrl</a:t>
            </a:r>
            <a:endParaRPr lang="en-US" dirty="0"/>
          </a:p>
        </p:txBody>
      </p:sp>
      <p:sp>
        <p:nvSpPr>
          <p:cNvPr id="3" name="Content Placeholder 2"/>
          <p:cNvSpPr>
            <a:spLocks noGrp="1"/>
          </p:cNvSpPr>
          <p:nvPr>
            <p:ph idx="1"/>
          </p:nvPr>
        </p:nvSpPr>
        <p:spPr/>
        <p:txBody>
          <a:bodyPr/>
          <a:lstStyle/>
          <a:p>
            <a:r>
              <a:rPr lang="en-US" dirty="0"/>
              <a:t>The template or templateUrl is your </a:t>
            </a:r>
            <a:r>
              <a:rPr lang="en-US" dirty="0" smtClean="0"/>
              <a:t>view.</a:t>
            </a:r>
          </a:p>
          <a:p>
            <a:pPr lvl="1"/>
            <a:r>
              <a:rPr lang="en-US" dirty="0" smtClean="0"/>
              <a:t>Here </a:t>
            </a:r>
            <a:r>
              <a:rPr lang="en-US" dirty="0"/>
              <a:t>you can write HTML </a:t>
            </a:r>
            <a:r>
              <a:rPr lang="en-US" dirty="0" smtClean="0"/>
              <a:t>markup.</a:t>
            </a:r>
          </a:p>
          <a:p>
            <a:pPr lvl="1"/>
            <a:r>
              <a:rPr lang="en-US" dirty="0" smtClean="0"/>
              <a:t>Using </a:t>
            </a:r>
            <a:r>
              <a:rPr lang="en-US" dirty="0"/>
              <a:t>the </a:t>
            </a:r>
            <a:r>
              <a:rPr lang="en-US" dirty="0">
                <a:solidFill>
                  <a:srgbClr val="FF0000"/>
                </a:solidFill>
              </a:rPr>
              <a:t>template</a:t>
            </a:r>
            <a:r>
              <a:rPr lang="en-US" dirty="0"/>
              <a:t> </a:t>
            </a:r>
            <a:r>
              <a:rPr lang="en-US" dirty="0">
                <a:solidFill>
                  <a:srgbClr val="0070C0"/>
                </a:solidFill>
              </a:rPr>
              <a:t>keyword</a:t>
            </a:r>
            <a:r>
              <a:rPr lang="en-US" dirty="0"/>
              <a:t>, in our object literal, means we get to define the HTML markup in the same file as the component </a:t>
            </a:r>
            <a:r>
              <a:rPr lang="en-US" dirty="0" smtClean="0"/>
              <a:t>class.</a:t>
            </a:r>
          </a:p>
          <a:p>
            <a:pPr lvl="1"/>
            <a:r>
              <a:rPr lang="en-US" dirty="0" smtClean="0"/>
              <a:t>Were </a:t>
            </a:r>
            <a:r>
              <a:rPr lang="en-US" dirty="0"/>
              <a:t>we to use </a:t>
            </a:r>
            <a:r>
              <a:rPr lang="en-US" dirty="0">
                <a:solidFill>
                  <a:srgbClr val="FF0000"/>
                </a:solidFill>
              </a:rPr>
              <a:t>templateUrl</a:t>
            </a:r>
            <a:r>
              <a:rPr lang="en-US" dirty="0"/>
              <a:t>, we would then place our HTML markup in a </a:t>
            </a:r>
            <a:r>
              <a:rPr lang="en-US" dirty="0">
                <a:solidFill>
                  <a:srgbClr val="FF0000"/>
                </a:solidFill>
              </a:rPr>
              <a:t>separate </a:t>
            </a:r>
            <a:r>
              <a:rPr lang="en-US" dirty="0" smtClean="0">
                <a:solidFill>
                  <a:srgbClr val="FF0000"/>
                </a:solidFill>
              </a:rPr>
              <a:t>file</a:t>
            </a:r>
            <a:r>
              <a:rPr lang="en-US" dirty="0" smtClean="0"/>
              <a:t>.</a:t>
            </a:r>
          </a:p>
          <a:p>
            <a:pPr lvl="1"/>
            <a:r>
              <a:rPr lang="en-US" dirty="0" smtClean="0"/>
              <a:t>The </a:t>
            </a:r>
            <a:r>
              <a:rPr lang="en-US" dirty="0"/>
              <a:t>preceding example also lists the following double curly braces, in the markup</a:t>
            </a:r>
            <a:r>
              <a:rPr lang="en-US" dirty="0" smtClean="0"/>
              <a:t>:</a:t>
            </a:r>
          </a:p>
          <a:p>
            <a:pPr marL="233363" lvl="1" indent="0">
              <a:buNone/>
            </a:pPr>
            <a:endParaRPr lang="en-US" dirty="0" smtClean="0"/>
          </a:p>
          <a:p>
            <a:pPr marL="233363" lvl="1" indent="0">
              <a:buNone/>
            </a:pPr>
            <a:endParaRPr lang="en-US" dirty="0"/>
          </a:p>
          <a:p>
            <a:pPr lvl="1"/>
            <a:r>
              <a:rPr lang="en-US" dirty="0"/>
              <a:t>This will be treated as an interpolation and the expression will be replaced with the value of AppComponent's title field. The component, when rendered, will therefore look like this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29</a:t>
            </a:fld>
            <a:endParaRPr lang="en-US" dirty="0"/>
          </a:p>
        </p:txBody>
      </p:sp>
      <p:pic>
        <p:nvPicPr>
          <p:cNvPr id="6" name="Picture 5"/>
          <p:cNvPicPr>
            <a:picLocks noChangeAspect="1"/>
          </p:cNvPicPr>
          <p:nvPr/>
        </p:nvPicPr>
        <p:blipFill>
          <a:blip r:embed="rId2"/>
          <a:stretch>
            <a:fillRect/>
          </a:stretch>
        </p:blipFill>
        <p:spPr>
          <a:xfrm>
            <a:off x="606607" y="3453901"/>
            <a:ext cx="2914650" cy="333375"/>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606608" y="4750445"/>
            <a:ext cx="1169942" cy="346649"/>
          </a:xfrm>
          <a:prstGeom prst="rect">
            <a:avLst/>
          </a:prstGeom>
          <a:ln>
            <a:solidFill>
              <a:schemeClr val="accent1"/>
            </a:solidFill>
          </a:ln>
        </p:spPr>
      </p:pic>
    </p:spTree>
    <p:extLst>
      <p:ext uri="{BB962C8B-B14F-4D97-AF65-F5344CB8AC3E}">
        <p14:creationId xmlns:p14="http://schemas.microsoft.com/office/powerpoint/2010/main" val="1522192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a:t>Creating Our First Component in Angular</a:t>
            </a:r>
          </a:p>
        </p:txBody>
      </p:sp>
      <p:sp>
        <p:nvSpPr>
          <p:cNvPr id="6" name="Text Placeholder 5"/>
          <p:cNvSpPr>
            <a:spLocks noGrp="1"/>
          </p:cNvSpPr>
          <p:nvPr>
            <p:ph type="body" sz="quarter" idx="16"/>
          </p:nvPr>
        </p:nvSpPr>
        <p:spPr/>
        <p:txBody>
          <a:bodyPr/>
          <a:lstStyle/>
          <a:p>
            <a:r>
              <a:rPr lang="en-US" dirty="0" smtClean="0"/>
              <a:t>1</a:t>
            </a:r>
            <a:endParaRPr lang="en-US" dirty="0"/>
          </a:p>
        </p:txBody>
      </p:sp>
      <p:pic>
        <p:nvPicPr>
          <p:cNvPr id="3" name="Picture 2"/>
          <p:cNvPicPr>
            <a:picLocks noChangeAspect="1"/>
          </p:cNvPicPr>
          <p:nvPr/>
        </p:nvPicPr>
        <p:blipFill>
          <a:blip r:embed="rId2"/>
          <a:stretch>
            <a:fillRect/>
          </a:stretch>
        </p:blipFill>
        <p:spPr>
          <a:xfrm>
            <a:off x="8077200" y="4736096"/>
            <a:ext cx="3781425" cy="1771650"/>
          </a:xfrm>
          <a:prstGeom prst="rect">
            <a:avLst/>
          </a:prstGeom>
          <a:ln>
            <a:solidFill>
              <a:schemeClr val="accent1"/>
            </a:solidFill>
          </a:ln>
        </p:spPr>
      </p:pic>
      <p:sp>
        <p:nvSpPr>
          <p:cNvPr id="7" name="Date Placeholder 6"/>
          <p:cNvSpPr>
            <a:spLocks noGrp="1"/>
          </p:cNvSpPr>
          <p:nvPr>
            <p:ph type="dt" sz="half" idx="2"/>
          </p:nvPr>
        </p:nvSpPr>
        <p:spPr/>
        <p:txBody>
          <a:bodyPr/>
          <a:lstStyle/>
          <a:p>
            <a:r>
              <a:rPr lang="en-US" smtClean="0"/>
              <a:t>26 Apr 2018</a:t>
            </a:r>
            <a:endParaRPr lang="en-US" dirty="0"/>
          </a:p>
        </p:txBody>
      </p:sp>
      <p:sp>
        <p:nvSpPr>
          <p:cNvPr id="8" name="Slide Number Placeholder 7"/>
          <p:cNvSpPr>
            <a:spLocks noGrp="1"/>
          </p:cNvSpPr>
          <p:nvPr>
            <p:ph type="sldNum" sz="quarter" idx="4"/>
          </p:nvPr>
        </p:nvSpPr>
        <p:spPr/>
        <p:txBody>
          <a:bodyPr/>
          <a:lstStyle/>
          <a:p>
            <a:fld id="{F1012999-1CD9-4014-B1C6-70315F8BBED0}" type="slidenum">
              <a:rPr lang="en-US" smtClean="0"/>
              <a:pPr/>
              <a:t>3</a:t>
            </a:fld>
            <a:endParaRPr lang="en-US" dirty="0"/>
          </a:p>
        </p:txBody>
      </p:sp>
    </p:spTree>
    <p:extLst>
      <p:ext uri="{BB962C8B-B14F-4D97-AF65-F5344CB8AC3E}">
        <p14:creationId xmlns:p14="http://schemas.microsoft.com/office/powerpoint/2010/main" val="643039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Telling the module</a:t>
            </a:r>
            <a:endParaRPr lang="en-US" dirty="0"/>
          </a:p>
        </p:txBody>
      </p:sp>
      <p:sp>
        <p:nvSpPr>
          <p:cNvPr id="3" name="Content Placeholder 2"/>
          <p:cNvSpPr>
            <a:spLocks noGrp="1"/>
          </p:cNvSpPr>
          <p:nvPr>
            <p:ph idx="1"/>
          </p:nvPr>
        </p:nvSpPr>
        <p:spPr/>
        <p:txBody>
          <a:bodyPr/>
          <a:lstStyle/>
          <a:p>
            <a:r>
              <a:rPr lang="en-US" dirty="0"/>
              <a:t>Now we need to introduce a completely new concept, an Angular </a:t>
            </a:r>
            <a:r>
              <a:rPr lang="en-US" dirty="0" smtClean="0">
                <a:solidFill>
                  <a:srgbClr val="FF0000"/>
                </a:solidFill>
              </a:rPr>
              <a:t>module</a:t>
            </a:r>
            <a:r>
              <a:rPr lang="en-US" dirty="0" smtClean="0"/>
              <a:t>.</a:t>
            </a:r>
          </a:p>
          <a:p>
            <a:pPr lvl="1"/>
            <a:r>
              <a:rPr lang="en-US" dirty="0" smtClean="0"/>
              <a:t>All </a:t>
            </a:r>
            <a:r>
              <a:rPr lang="en-US" dirty="0"/>
              <a:t>types of constructs that you create in Angular should be registered with a </a:t>
            </a:r>
            <a:r>
              <a:rPr lang="en-US" dirty="0" smtClean="0"/>
              <a:t>module.</a:t>
            </a:r>
          </a:p>
          <a:p>
            <a:pPr lvl="1"/>
            <a:r>
              <a:rPr lang="en-US" dirty="0" smtClean="0"/>
              <a:t>An </a:t>
            </a:r>
            <a:r>
              <a:rPr lang="en-US" dirty="0"/>
              <a:t>Angular module serves as a </a:t>
            </a:r>
            <a:r>
              <a:rPr lang="en-US" dirty="0">
                <a:solidFill>
                  <a:srgbClr val="FF0000"/>
                </a:solidFill>
              </a:rPr>
              <a:t>facade</a:t>
            </a:r>
            <a:r>
              <a:rPr lang="en-US" dirty="0"/>
              <a:t> to the </a:t>
            </a:r>
            <a:r>
              <a:rPr lang="en-US" dirty="0">
                <a:solidFill>
                  <a:srgbClr val="FF0000"/>
                </a:solidFill>
              </a:rPr>
              <a:t>outside world</a:t>
            </a:r>
            <a:r>
              <a:rPr lang="en-US" dirty="0"/>
              <a:t> and it is nothing more than a </a:t>
            </a:r>
            <a:r>
              <a:rPr lang="en-US" dirty="0">
                <a:solidFill>
                  <a:srgbClr val="FF0000"/>
                </a:solidFill>
              </a:rPr>
              <a:t>class</a:t>
            </a:r>
            <a:r>
              <a:rPr lang="en-US" dirty="0"/>
              <a:t> that is decorated by the decorate </a:t>
            </a:r>
            <a:r>
              <a:rPr lang="en-US" dirty="0">
                <a:solidFill>
                  <a:srgbClr val="FF0000"/>
                </a:solidFill>
              </a:rPr>
              <a:t>@</a:t>
            </a:r>
            <a:r>
              <a:rPr lang="en-US" dirty="0" smtClean="0">
                <a:solidFill>
                  <a:srgbClr val="FF0000"/>
                </a:solidFill>
              </a:rPr>
              <a:t>NgModule</a:t>
            </a:r>
            <a:r>
              <a:rPr lang="en-US" dirty="0" smtClean="0"/>
              <a:t>.</a:t>
            </a:r>
          </a:p>
          <a:p>
            <a:pPr lvl="1"/>
            <a:r>
              <a:rPr lang="en-US" dirty="0" smtClean="0"/>
              <a:t>Just </a:t>
            </a:r>
            <a:r>
              <a:rPr lang="en-US" dirty="0"/>
              <a:t>like the </a:t>
            </a:r>
            <a:r>
              <a:rPr lang="en-US" dirty="0">
                <a:solidFill>
                  <a:srgbClr val="FF0000"/>
                </a:solidFill>
              </a:rPr>
              <a:t>@Component</a:t>
            </a:r>
            <a:r>
              <a:rPr lang="en-US" dirty="0"/>
              <a:t> decorator, the @NgModule decorator takes an </a:t>
            </a:r>
            <a:r>
              <a:rPr lang="en-US" dirty="0">
                <a:solidFill>
                  <a:srgbClr val="FF0000"/>
                </a:solidFill>
              </a:rPr>
              <a:t>object literal</a:t>
            </a:r>
            <a:r>
              <a:rPr lang="en-US" dirty="0"/>
              <a:t> as an input </a:t>
            </a:r>
            <a:r>
              <a:rPr lang="en-US" dirty="0" smtClean="0"/>
              <a:t>parameter.</a:t>
            </a:r>
          </a:p>
          <a:p>
            <a:pPr lvl="2"/>
            <a:r>
              <a:rPr lang="en-US" dirty="0" smtClean="0"/>
              <a:t>To </a:t>
            </a:r>
            <a:r>
              <a:rPr lang="en-US" dirty="0"/>
              <a:t>register our component with our Angular module, we need to give the object literal the property </a:t>
            </a:r>
            <a:r>
              <a:rPr lang="en-US" dirty="0" smtClean="0"/>
              <a:t>declarations.</a:t>
            </a:r>
          </a:p>
          <a:p>
            <a:pPr lvl="2"/>
            <a:r>
              <a:rPr lang="en-US" dirty="0" smtClean="0"/>
              <a:t>The </a:t>
            </a:r>
            <a:r>
              <a:rPr lang="en-US" dirty="0"/>
              <a:t>declarations property is of a </a:t>
            </a:r>
            <a:r>
              <a:rPr lang="en-US" dirty="0">
                <a:solidFill>
                  <a:srgbClr val="FF0000"/>
                </a:solidFill>
              </a:rPr>
              <a:t>type array</a:t>
            </a:r>
            <a:r>
              <a:rPr lang="en-US" dirty="0"/>
              <a:t> and by adding our component to that array we are registering it with the Angular </a:t>
            </a:r>
            <a:r>
              <a:rPr lang="en-US" dirty="0" smtClean="0"/>
              <a:t>module.</a:t>
            </a:r>
          </a:p>
          <a:p>
            <a:pPr lvl="1"/>
            <a:r>
              <a:rPr lang="en-US" dirty="0" smtClean="0"/>
              <a:t>The </a:t>
            </a:r>
            <a:r>
              <a:rPr lang="en-US" dirty="0"/>
              <a:t>following code shows the creation of an Angular module and the component being registered with it by being added to declarations keyword array</a:t>
            </a:r>
            <a:r>
              <a:rPr lang="en-US" dirty="0" smtClean="0"/>
              <a:t>:</a:t>
            </a:r>
            <a:endParaRPr lang="en-US" dirty="0"/>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30</a:t>
            </a:fld>
            <a:endParaRPr lang="en-US" dirty="0"/>
          </a:p>
        </p:txBody>
      </p:sp>
      <p:pic>
        <p:nvPicPr>
          <p:cNvPr id="6" name="Picture 5"/>
          <p:cNvPicPr>
            <a:picLocks noChangeAspect="1"/>
          </p:cNvPicPr>
          <p:nvPr/>
        </p:nvPicPr>
        <p:blipFill>
          <a:blip r:embed="rId2"/>
          <a:stretch>
            <a:fillRect/>
          </a:stretch>
        </p:blipFill>
        <p:spPr>
          <a:xfrm>
            <a:off x="801188" y="5116484"/>
            <a:ext cx="5080771" cy="1298171"/>
          </a:xfrm>
          <a:prstGeom prst="rect">
            <a:avLst/>
          </a:prstGeom>
          <a:ln>
            <a:solidFill>
              <a:schemeClr val="accent1"/>
            </a:solidFill>
          </a:ln>
        </p:spPr>
      </p:pic>
    </p:spTree>
    <p:extLst>
      <p:ext uri="{BB962C8B-B14F-4D97-AF65-F5344CB8AC3E}">
        <p14:creationId xmlns:p14="http://schemas.microsoft.com/office/powerpoint/2010/main" val="38779552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Telling the module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a:t>At this point, our Angular module knows about the </a:t>
            </a:r>
            <a:r>
              <a:rPr lang="en-US" dirty="0" smtClean="0"/>
              <a:t>component.</a:t>
            </a:r>
          </a:p>
          <a:p>
            <a:pPr lvl="1"/>
            <a:r>
              <a:rPr lang="en-US" dirty="0" smtClean="0"/>
              <a:t>We </a:t>
            </a:r>
            <a:r>
              <a:rPr lang="en-US" dirty="0"/>
              <a:t>need to add one more </a:t>
            </a:r>
            <a:r>
              <a:rPr lang="en-US" dirty="0">
                <a:solidFill>
                  <a:srgbClr val="FF0000"/>
                </a:solidFill>
              </a:rPr>
              <a:t>property</a:t>
            </a:r>
            <a:r>
              <a:rPr lang="en-US" dirty="0"/>
              <a:t> to our </a:t>
            </a:r>
            <a:r>
              <a:rPr lang="en-US" dirty="0">
                <a:solidFill>
                  <a:srgbClr val="FF0000"/>
                </a:solidFill>
              </a:rPr>
              <a:t>module</a:t>
            </a:r>
            <a:r>
              <a:rPr lang="en-US" dirty="0"/>
              <a:t>, </a:t>
            </a:r>
            <a:r>
              <a:rPr lang="en-US" dirty="0" smtClean="0">
                <a:solidFill>
                  <a:srgbClr val="FF0000"/>
                </a:solidFill>
              </a:rPr>
              <a:t>bootstrap</a:t>
            </a:r>
            <a:r>
              <a:rPr lang="en-US" dirty="0" smtClean="0"/>
              <a:t>.</a:t>
            </a:r>
          </a:p>
          <a:p>
            <a:pPr lvl="1"/>
            <a:r>
              <a:rPr lang="en-US" dirty="0" smtClean="0"/>
              <a:t>The </a:t>
            </a:r>
            <a:r>
              <a:rPr lang="en-US" dirty="0"/>
              <a:t>bootstrap keyword states that whatever is placed in here serves as the </a:t>
            </a:r>
            <a:r>
              <a:rPr lang="en-US" dirty="0">
                <a:solidFill>
                  <a:srgbClr val="FF0000"/>
                </a:solidFill>
              </a:rPr>
              <a:t>entry component</a:t>
            </a:r>
            <a:r>
              <a:rPr lang="en-US" dirty="0"/>
              <a:t> for the </a:t>
            </a:r>
            <a:r>
              <a:rPr lang="en-US" dirty="0">
                <a:solidFill>
                  <a:srgbClr val="FF0000"/>
                </a:solidFill>
              </a:rPr>
              <a:t>entire </a:t>
            </a:r>
            <a:r>
              <a:rPr lang="en-US" dirty="0" smtClean="0">
                <a:solidFill>
                  <a:srgbClr val="FF0000"/>
                </a:solidFill>
              </a:rPr>
              <a:t>application</a:t>
            </a:r>
            <a:r>
              <a:rPr lang="en-US" dirty="0" smtClean="0"/>
              <a:t>.</a:t>
            </a:r>
          </a:p>
          <a:p>
            <a:pPr lvl="1"/>
            <a:r>
              <a:rPr lang="en-US" dirty="0" smtClean="0"/>
              <a:t>Because </a:t>
            </a:r>
            <a:r>
              <a:rPr lang="en-US" dirty="0"/>
              <a:t>we only have one component, so far, it makes sense to register our component with this bootstrap keyword</a:t>
            </a:r>
            <a:r>
              <a:rPr lang="en-US" dirty="0" smtClean="0"/>
              <a:t>:</a:t>
            </a:r>
          </a:p>
          <a:p>
            <a:pPr marL="233363" lvl="1" indent="0">
              <a:buNone/>
            </a:pPr>
            <a:endParaRPr lang="en-US" dirty="0" smtClean="0"/>
          </a:p>
          <a:p>
            <a:pPr marL="233363" lvl="1" indent="0">
              <a:buNone/>
            </a:pPr>
            <a:endParaRPr lang="en-US" dirty="0"/>
          </a:p>
          <a:p>
            <a:pPr marL="233363" lvl="1" indent="0">
              <a:buNone/>
            </a:pPr>
            <a:endParaRPr lang="en-US" dirty="0" smtClean="0"/>
          </a:p>
          <a:p>
            <a:pPr marL="233363" lvl="1" indent="0">
              <a:buNone/>
            </a:pPr>
            <a:endParaRPr lang="en-US" dirty="0"/>
          </a:p>
          <a:p>
            <a:pPr lvl="1"/>
            <a:r>
              <a:rPr lang="en-US" dirty="0"/>
              <a:t>It's definitely </a:t>
            </a:r>
            <a:r>
              <a:rPr lang="en-US" dirty="0">
                <a:solidFill>
                  <a:srgbClr val="FF0000"/>
                </a:solidFill>
              </a:rPr>
              <a:t>possible</a:t>
            </a:r>
            <a:r>
              <a:rPr lang="en-US" dirty="0"/>
              <a:t> to have </a:t>
            </a:r>
            <a:r>
              <a:rPr lang="en-US" dirty="0">
                <a:solidFill>
                  <a:srgbClr val="0070C0"/>
                </a:solidFill>
              </a:rPr>
              <a:t>more than </a:t>
            </a:r>
            <a:r>
              <a:rPr lang="en-US" dirty="0">
                <a:solidFill>
                  <a:srgbClr val="FF0000"/>
                </a:solidFill>
              </a:rPr>
              <a:t>one entry component</a:t>
            </a:r>
            <a:r>
              <a:rPr lang="en-US" dirty="0"/>
              <a:t>, but the usual scenario is that there is only </a:t>
            </a:r>
            <a:r>
              <a:rPr lang="en-US" dirty="0" smtClean="0"/>
              <a:t>one.</a:t>
            </a:r>
          </a:p>
          <a:p>
            <a:pPr lvl="1"/>
            <a:r>
              <a:rPr lang="en-US" dirty="0" smtClean="0"/>
              <a:t>For </a:t>
            </a:r>
            <a:r>
              <a:rPr lang="en-US" dirty="0"/>
              <a:t>any future components, however, we will only need to add them to the </a:t>
            </a:r>
            <a:r>
              <a:rPr lang="en-US" dirty="0">
                <a:solidFill>
                  <a:srgbClr val="FF0000"/>
                </a:solidFill>
              </a:rPr>
              <a:t>declarations</a:t>
            </a:r>
            <a:r>
              <a:rPr lang="en-US" dirty="0"/>
              <a:t> </a:t>
            </a:r>
            <a:r>
              <a:rPr lang="en-US" dirty="0">
                <a:solidFill>
                  <a:srgbClr val="0070C0"/>
                </a:solidFill>
              </a:rPr>
              <a:t>property</a:t>
            </a:r>
            <a:r>
              <a:rPr lang="en-US" dirty="0"/>
              <a:t>, to ensure the module knows about </a:t>
            </a:r>
            <a:r>
              <a:rPr lang="en-US" dirty="0" smtClean="0"/>
              <a:t>them.</a:t>
            </a:r>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31</a:t>
            </a:fld>
            <a:endParaRPr lang="en-US" dirty="0"/>
          </a:p>
        </p:txBody>
      </p:sp>
      <p:pic>
        <p:nvPicPr>
          <p:cNvPr id="7" name="Picture 6"/>
          <p:cNvPicPr>
            <a:picLocks noChangeAspect="1"/>
          </p:cNvPicPr>
          <p:nvPr/>
        </p:nvPicPr>
        <p:blipFill>
          <a:blip r:embed="rId2"/>
          <a:stretch>
            <a:fillRect/>
          </a:stretch>
        </p:blipFill>
        <p:spPr>
          <a:xfrm>
            <a:off x="1863634" y="3116649"/>
            <a:ext cx="3711756" cy="1226206"/>
          </a:xfrm>
          <a:prstGeom prst="rect">
            <a:avLst/>
          </a:prstGeom>
          <a:ln>
            <a:solidFill>
              <a:schemeClr val="accent1"/>
            </a:solidFill>
          </a:ln>
        </p:spPr>
      </p:pic>
    </p:spTree>
    <p:extLst>
      <p:ext uri="{BB962C8B-B14F-4D97-AF65-F5344CB8AC3E}">
        <p14:creationId xmlns:p14="http://schemas.microsoft.com/office/powerpoint/2010/main" val="33243145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Telling the module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So </a:t>
            </a:r>
            <a:r>
              <a:rPr lang="en-US" dirty="0"/>
              <a:t>far we have created a component and an Angular module and registered the component with said the </a:t>
            </a:r>
            <a:r>
              <a:rPr lang="en-US" dirty="0" smtClean="0"/>
              <a:t>module.</a:t>
            </a:r>
          </a:p>
          <a:p>
            <a:pPr lvl="1"/>
            <a:r>
              <a:rPr lang="en-US" dirty="0" smtClean="0"/>
              <a:t>We </a:t>
            </a:r>
            <a:r>
              <a:rPr lang="en-US" dirty="0"/>
              <a:t>don't really have a working application yet, as there is one more step we need to </a:t>
            </a:r>
            <a:r>
              <a:rPr lang="en-US" dirty="0" smtClean="0"/>
              <a:t>take.</a:t>
            </a:r>
          </a:p>
          <a:p>
            <a:pPr lvl="1"/>
            <a:r>
              <a:rPr lang="en-US" dirty="0" smtClean="0"/>
              <a:t>We </a:t>
            </a:r>
            <a:r>
              <a:rPr lang="en-US" dirty="0"/>
              <a:t>need to </a:t>
            </a:r>
            <a:r>
              <a:rPr lang="en-US" dirty="0">
                <a:solidFill>
                  <a:srgbClr val="FF0000"/>
                </a:solidFill>
              </a:rPr>
              <a:t>set up</a:t>
            </a:r>
            <a:r>
              <a:rPr lang="en-US" dirty="0"/>
              <a:t> the </a:t>
            </a:r>
            <a:r>
              <a:rPr lang="en-US" dirty="0">
                <a:solidFill>
                  <a:srgbClr val="FF0000"/>
                </a:solidFill>
              </a:rPr>
              <a:t>bootstrapping</a:t>
            </a:r>
            <a:r>
              <a:rPr lang="en-US" dirty="0" smtClean="0"/>
              <a:t>.</a:t>
            </a:r>
            <a:endParaRPr lang="en-US" dirty="0"/>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32</a:t>
            </a:fld>
            <a:endParaRPr lang="en-US" dirty="0"/>
          </a:p>
        </p:txBody>
      </p:sp>
    </p:spTree>
    <p:extLst>
      <p:ext uri="{BB962C8B-B14F-4D97-AF65-F5344CB8AC3E}">
        <p14:creationId xmlns:p14="http://schemas.microsoft.com/office/powerpoint/2010/main" val="5479023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Setting Up a bootstrap file</a:t>
            </a:r>
            <a:endParaRPr lang="en-US" dirty="0"/>
          </a:p>
        </p:txBody>
      </p:sp>
      <p:sp>
        <p:nvSpPr>
          <p:cNvPr id="7" name="Content Placeholder 6"/>
          <p:cNvSpPr>
            <a:spLocks noGrp="1"/>
          </p:cNvSpPr>
          <p:nvPr>
            <p:ph idx="1"/>
          </p:nvPr>
        </p:nvSpPr>
        <p:spPr/>
        <p:txBody>
          <a:bodyPr/>
          <a:lstStyle/>
          <a:p>
            <a:r>
              <a:rPr lang="en-US" dirty="0"/>
              <a:t>The main.ts file is your bootstrap file and it should have the following content:</a:t>
            </a:r>
          </a:p>
          <a:p>
            <a:pPr marL="233363" lvl="1" indent="0">
              <a:buNone/>
            </a:pPr>
            <a:endParaRPr lang="en-US" dirty="0" smtClean="0"/>
          </a:p>
          <a:p>
            <a:pPr marL="233363" lvl="1" indent="0">
              <a:buNone/>
            </a:pPr>
            <a:endParaRPr lang="en-US" dirty="0"/>
          </a:p>
          <a:p>
            <a:pPr marL="233363" lvl="1" indent="0">
              <a:buNone/>
            </a:pPr>
            <a:endParaRPr lang="en-US" dirty="0" smtClean="0"/>
          </a:p>
          <a:p>
            <a:pPr marL="233363" lvl="1" indent="0">
              <a:buNone/>
            </a:pPr>
            <a:endParaRPr lang="en-US" dirty="0" smtClean="0"/>
          </a:p>
          <a:p>
            <a:pPr lvl="1"/>
            <a:r>
              <a:rPr lang="en-US" dirty="0"/>
              <a:t>What we do in the preceding code snippet is to provide the recently created module as an input parameter to the </a:t>
            </a:r>
            <a:r>
              <a:rPr lang="en-US" dirty="0">
                <a:solidFill>
                  <a:srgbClr val="0070C0"/>
                </a:solidFill>
              </a:rPr>
              <a:t>method call </a:t>
            </a:r>
            <a:r>
              <a:rPr lang="en-US" dirty="0">
                <a:solidFill>
                  <a:srgbClr val="FF0000"/>
                </a:solidFill>
              </a:rPr>
              <a:t>bootstrapModule</a:t>
            </a:r>
            <a:r>
              <a:rPr lang="en-US" dirty="0" smtClean="0">
                <a:solidFill>
                  <a:srgbClr val="FF0000"/>
                </a:solidFill>
              </a:rPr>
              <a:t>( )</a:t>
            </a:r>
            <a:r>
              <a:rPr lang="en-US" dirty="0" smtClean="0"/>
              <a:t>.</a:t>
            </a:r>
          </a:p>
          <a:p>
            <a:pPr lvl="1"/>
            <a:r>
              <a:rPr lang="en-US" dirty="0" smtClean="0"/>
              <a:t>This </a:t>
            </a:r>
            <a:r>
              <a:rPr lang="en-US" dirty="0"/>
              <a:t>will effectively make the said module, the entry module of the </a:t>
            </a:r>
            <a:r>
              <a:rPr lang="en-US" dirty="0" smtClean="0"/>
              <a:t>application.</a:t>
            </a:r>
          </a:p>
          <a:p>
            <a:pPr lvl="1"/>
            <a:r>
              <a:rPr lang="en-US" dirty="0" smtClean="0"/>
              <a:t>This </a:t>
            </a:r>
            <a:r>
              <a:rPr lang="en-US" dirty="0"/>
              <a:t>is all we need to create a working </a:t>
            </a:r>
            <a:r>
              <a:rPr lang="en-US" dirty="0" smtClean="0"/>
              <a:t>application.</a:t>
            </a:r>
          </a:p>
          <a:p>
            <a:pPr lvl="1"/>
            <a:r>
              <a:rPr lang="en-US" dirty="0" smtClean="0"/>
              <a:t>Let's </a:t>
            </a:r>
            <a:r>
              <a:rPr lang="en-US" dirty="0"/>
              <a:t>summarize the steps we took to accomplish </a:t>
            </a:r>
            <a:r>
              <a:rPr lang="en-US" dirty="0" smtClean="0"/>
              <a:t>that:</a:t>
            </a:r>
          </a:p>
          <a:p>
            <a:pPr lvl="2"/>
            <a:r>
              <a:rPr lang="en-US" dirty="0" smtClean="0"/>
              <a:t>Create </a:t>
            </a:r>
            <a:r>
              <a:rPr lang="en-US" dirty="0"/>
              <a:t>a </a:t>
            </a:r>
            <a:r>
              <a:rPr lang="en-US" dirty="0" smtClean="0"/>
              <a:t>component.</a:t>
            </a:r>
          </a:p>
          <a:p>
            <a:pPr lvl="2"/>
            <a:r>
              <a:rPr lang="en-US" dirty="0" smtClean="0"/>
              <a:t>Create </a:t>
            </a:r>
            <a:r>
              <a:rPr lang="en-US" dirty="0"/>
              <a:t>a module and register our created component in its declaration </a:t>
            </a:r>
            <a:r>
              <a:rPr lang="en-US" dirty="0" smtClean="0"/>
              <a:t>property.</a:t>
            </a:r>
          </a:p>
          <a:p>
            <a:pPr lvl="2"/>
            <a:r>
              <a:rPr lang="en-US" dirty="0" smtClean="0"/>
              <a:t>Also </a:t>
            </a:r>
            <a:r>
              <a:rPr lang="en-US" dirty="0"/>
              <a:t>register our component in the modules bootstrap property to make it serve as an application entry </a:t>
            </a:r>
            <a:r>
              <a:rPr lang="en-US" dirty="0" smtClean="0"/>
              <a:t>point.</a:t>
            </a:r>
          </a:p>
          <a:p>
            <a:pPr marL="687388" lvl="2" indent="0">
              <a:buNone/>
            </a:pPr>
            <a:r>
              <a:rPr lang="en-US" dirty="0" smtClean="0"/>
              <a:t>Future </a:t>
            </a:r>
            <a:r>
              <a:rPr lang="en-US" dirty="0"/>
              <a:t>components we create just need to be added to the declarations </a:t>
            </a:r>
            <a:r>
              <a:rPr lang="en-US" dirty="0" smtClean="0"/>
              <a:t>property.</a:t>
            </a:r>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33</a:t>
            </a:fld>
            <a:endParaRPr lang="en-US" dirty="0"/>
          </a:p>
        </p:txBody>
      </p:sp>
      <p:pic>
        <p:nvPicPr>
          <p:cNvPr id="8" name="Picture 7"/>
          <p:cNvPicPr>
            <a:picLocks noChangeAspect="1"/>
          </p:cNvPicPr>
          <p:nvPr/>
        </p:nvPicPr>
        <p:blipFill>
          <a:blip r:embed="rId2"/>
          <a:stretch>
            <a:fillRect/>
          </a:stretch>
        </p:blipFill>
        <p:spPr>
          <a:xfrm>
            <a:off x="696686" y="1806426"/>
            <a:ext cx="9464584" cy="1021546"/>
          </a:xfrm>
          <a:prstGeom prst="rect">
            <a:avLst/>
          </a:prstGeom>
          <a:ln>
            <a:solidFill>
              <a:schemeClr val="accent1"/>
            </a:solidFill>
          </a:ln>
        </p:spPr>
      </p:pic>
    </p:spTree>
    <p:extLst>
      <p:ext uri="{BB962C8B-B14F-4D97-AF65-F5344CB8AC3E}">
        <p14:creationId xmlns:p14="http://schemas.microsoft.com/office/powerpoint/2010/main" val="12387946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Setting Up a bootstrap file					   </a:t>
            </a:r>
            <a:r>
              <a:rPr lang="en-US" dirty="0" smtClean="0">
                <a:solidFill>
                  <a:srgbClr val="C00000"/>
                </a:solidFill>
              </a:rPr>
              <a:t>|</a:t>
            </a:r>
            <a:endParaRPr lang="en-US" dirty="0">
              <a:solidFill>
                <a:srgbClr val="C00000"/>
              </a:solidFill>
            </a:endParaRPr>
          </a:p>
        </p:txBody>
      </p:sp>
      <p:sp>
        <p:nvSpPr>
          <p:cNvPr id="7" name="Content Placeholder 6"/>
          <p:cNvSpPr>
            <a:spLocks noGrp="1"/>
          </p:cNvSpPr>
          <p:nvPr>
            <p:ph idx="1"/>
          </p:nvPr>
        </p:nvSpPr>
        <p:spPr/>
        <p:txBody>
          <a:bodyPr/>
          <a:lstStyle/>
          <a:p>
            <a:pPr lvl="2"/>
            <a:r>
              <a:rPr lang="en-US" dirty="0" smtClean="0"/>
              <a:t>Bootstrap </a:t>
            </a:r>
            <a:r>
              <a:rPr lang="en-US" dirty="0"/>
              <a:t>our created module by using the said module as an input parameter to the </a:t>
            </a:r>
            <a:r>
              <a:rPr lang="en-US" dirty="0">
                <a:solidFill>
                  <a:srgbClr val="FF0000"/>
                </a:solidFill>
              </a:rPr>
              <a:t>bootstrapModule</a:t>
            </a:r>
            <a:r>
              <a:rPr lang="en-US" dirty="0" smtClean="0">
                <a:solidFill>
                  <a:srgbClr val="FF0000"/>
                </a:solidFill>
              </a:rPr>
              <a:t>( )</a:t>
            </a:r>
            <a:r>
              <a:rPr lang="en-US" dirty="0" smtClean="0"/>
              <a:t> method.</a:t>
            </a:r>
          </a:p>
          <a:p>
            <a:pPr lvl="1"/>
            <a:r>
              <a:rPr lang="en-US" dirty="0" smtClean="0"/>
              <a:t>You </a:t>
            </a:r>
            <a:r>
              <a:rPr lang="en-US" dirty="0"/>
              <a:t>as a reader have had to swallow a lot of information at this point and take our word for </a:t>
            </a:r>
            <a:r>
              <a:rPr lang="en-US" dirty="0" smtClean="0"/>
              <a:t>it.</a:t>
            </a:r>
          </a:p>
          <a:p>
            <a:pPr lvl="1"/>
            <a:r>
              <a:rPr lang="en-US" dirty="0" smtClean="0"/>
              <a:t>Don't </a:t>
            </a:r>
            <a:r>
              <a:rPr lang="en-US" dirty="0"/>
              <a:t>worry, you will get a chance to get more acquainted with components in this chapter as well as Angular modules in upcoming </a:t>
            </a:r>
            <a:r>
              <a:rPr lang="en-US" dirty="0" smtClean="0"/>
              <a:t>chapters.</a:t>
            </a:r>
          </a:p>
          <a:p>
            <a:pPr lvl="1"/>
            <a:r>
              <a:rPr lang="en-US" dirty="0" smtClean="0"/>
              <a:t>For now, the focus was just to get you up and running by giving you a powerful tool in the form of the </a:t>
            </a:r>
            <a:r>
              <a:rPr lang="en-US" dirty="0" smtClean="0">
                <a:solidFill>
                  <a:srgbClr val="FF0000"/>
                </a:solidFill>
              </a:rPr>
              <a:t>Angular CLI</a:t>
            </a:r>
            <a:r>
              <a:rPr lang="en-US" dirty="0" smtClean="0"/>
              <a:t> and show you how few steps are actually needed to have an app rendered to the screen.</a:t>
            </a:r>
            <a:endParaRPr lang="en-US" dirty="0"/>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34</a:t>
            </a:fld>
            <a:endParaRPr lang="en-US" dirty="0"/>
          </a:p>
        </p:txBody>
      </p:sp>
    </p:spTree>
    <p:extLst>
      <p:ext uri="{BB962C8B-B14F-4D97-AF65-F5344CB8AC3E}">
        <p14:creationId xmlns:p14="http://schemas.microsoft.com/office/powerpoint/2010/main" val="583012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Diving deeper into Angular </a:t>
            </a:r>
            <a:r>
              <a:rPr lang="en-US" dirty="0" smtClean="0">
                <a:solidFill>
                  <a:schemeClr val="bg1"/>
                </a:solidFill>
              </a:rPr>
              <a:t>components</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We have come a long way now, from tapping on </a:t>
            </a:r>
            <a:r>
              <a:rPr lang="en-US" sz="2000" dirty="0">
                <a:solidFill>
                  <a:srgbClr val="FF0000"/>
                </a:solidFill>
              </a:rPr>
              <a:t>TypeScript</a:t>
            </a:r>
            <a:r>
              <a:rPr lang="en-US" sz="2000" dirty="0"/>
              <a:t> for the first time to learning how to code the basic scripting schema of an </a:t>
            </a:r>
            <a:r>
              <a:rPr lang="en-US" sz="2000" dirty="0">
                <a:solidFill>
                  <a:srgbClr val="FF0000"/>
                </a:solidFill>
              </a:rPr>
              <a:t>Angular </a:t>
            </a:r>
            <a:r>
              <a:rPr lang="en-US" sz="2000" dirty="0" smtClean="0">
                <a:solidFill>
                  <a:srgbClr val="FF0000"/>
                </a:solidFill>
              </a:rPr>
              <a:t>component</a:t>
            </a:r>
            <a:r>
              <a:rPr lang="en-US" sz="2000" dirty="0" smtClean="0"/>
              <a:t>.</a:t>
            </a:r>
          </a:p>
          <a:p>
            <a:pPr marL="457200">
              <a:buFont typeface="Wingdings" panose="05000000000000000000" pitchFamily="2" charset="2"/>
              <a:buChar char="§"/>
            </a:pPr>
            <a:r>
              <a:rPr lang="en-US" sz="2000" dirty="0" smtClean="0"/>
              <a:t>However</a:t>
            </a:r>
            <a:r>
              <a:rPr lang="en-US" sz="2000" dirty="0"/>
              <a:t>, before jumping into more abstract topics, let's try to build another component so we really get the hang of how creating it really works</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35</a:t>
            </a:fld>
            <a:endParaRPr lang="en-US" dirty="0"/>
          </a:p>
        </p:txBody>
      </p:sp>
    </p:spTree>
    <p:extLst>
      <p:ext uri="{BB962C8B-B14F-4D97-AF65-F5344CB8AC3E}">
        <p14:creationId xmlns:p14="http://schemas.microsoft.com/office/powerpoint/2010/main" val="3587907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Component methods and data </a:t>
            </a:r>
            <a:r>
              <a:rPr lang="en-US" dirty="0" smtClean="0"/>
              <a:t>updates</a:t>
            </a:r>
            <a:endParaRPr lang="en-US" dirty="0"/>
          </a:p>
        </p:txBody>
      </p:sp>
      <p:sp>
        <p:nvSpPr>
          <p:cNvPr id="3" name="Content Placeholder 2"/>
          <p:cNvSpPr>
            <a:spLocks noGrp="1"/>
          </p:cNvSpPr>
          <p:nvPr>
            <p:ph idx="1"/>
          </p:nvPr>
        </p:nvSpPr>
        <p:spPr/>
        <p:txBody>
          <a:bodyPr/>
          <a:lstStyle/>
          <a:p>
            <a:r>
              <a:rPr lang="en-US" dirty="0"/>
              <a:t>Create a new </a:t>
            </a:r>
            <a:r>
              <a:rPr lang="en-US" dirty="0">
                <a:solidFill>
                  <a:srgbClr val="FF0000"/>
                </a:solidFill>
              </a:rPr>
              <a:t>timer.component.ts</a:t>
            </a:r>
            <a:r>
              <a:rPr lang="en-US" dirty="0"/>
              <a:t> file in the same folder and populate it with the </a:t>
            </a:r>
            <a:r>
              <a:rPr lang="en-US" dirty="0" smtClean="0"/>
              <a:t>basic </a:t>
            </a:r>
            <a:r>
              <a:rPr lang="en-US" dirty="0"/>
              <a:t>implementation of a very simple </a:t>
            </a:r>
            <a:r>
              <a:rPr lang="en-US" dirty="0" smtClean="0"/>
              <a:t>component </a:t>
            </a:r>
            <a:r>
              <a:rPr lang="en-US" dirty="0" smtClean="0">
                <a:solidFill>
                  <a:srgbClr val="FF0000"/>
                </a:solidFill>
              </a:rPr>
              <a:t>Listing 1-1</a:t>
            </a:r>
            <a:r>
              <a:rPr lang="en-US" dirty="0" smtClean="0"/>
              <a:t>.</a:t>
            </a:r>
          </a:p>
          <a:p>
            <a:pPr lvl="1"/>
            <a:r>
              <a:rPr lang="en-US" dirty="0" smtClean="0"/>
              <a:t>Don't </a:t>
            </a:r>
            <a:r>
              <a:rPr lang="en-US" dirty="0"/>
              <a:t>worry about the added complexity, as we will review each and every change made after the code </a:t>
            </a:r>
            <a:r>
              <a:rPr lang="en-US" dirty="0" smtClean="0"/>
              <a:t>block.</a:t>
            </a:r>
          </a:p>
          <a:p>
            <a:pPr lvl="1"/>
            <a:r>
              <a:rPr lang="en-US" dirty="0"/>
              <a:t>At this point, we have created a whole new component by creating the </a:t>
            </a:r>
            <a:r>
              <a:rPr lang="en-US" dirty="0">
                <a:solidFill>
                  <a:srgbClr val="FF0000"/>
                </a:solidFill>
              </a:rPr>
              <a:t>TimerComponent</a:t>
            </a:r>
            <a:r>
              <a:rPr lang="en-US" dirty="0"/>
              <a:t> class and decorated it with </a:t>
            </a:r>
            <a:r>
              <a:rPr lang="en-US" dirty="0">
                <a:solidFill>
                  <a:srgbClr val="FF0000"/>
                </a:solidFill>
              </a:rPr>
              <a:t>@Component</a:t>
            </a:r>
            <a:r>
              <a:rPr lang="en-US" dirty="0"/>
              <a:t>, just as we learned how to do in a previous </a:t>
            </a:r>
            <a:r>
              <a:rPr lang="en-US" dirty="0" smtClean="0"/>
              <a:t>section.</a:t>
            </a:r>
          </a:p>
          <a:p>
            <a:pPr lvl="1"/>
            <a:r>
              <a:rPr lang="en-US" dirty="0" smtClean="0"/>
              <a:t>We </a:t>
            </a:r>
            <a:r>
              <a:rPr lang="en-US" dirty="0"/>
              <a:t>learned in the previous section that there is more to be done, namely to tell an Angular module that this new component exists</a:t>
            </a:r>
            <a:r>
              <a:rPr lang="en-US" dirty="0" smtClean="0"/>
              <a:t>.</a:t>
            </a:r>
          </a:p>
          <a:p>
            <a:pPr lvl="1"/>
            <a:r>
              <a:rPr lang="en-US" dirty="0" smtClean="0"/>
              <a:t>The </a:t>
            </a:r>
            <a:r>
              <a:rPr lang="en-US" dirty="0"/>
              <a:t>Angular module is already created so you just need to add our fresh new component to its declarations </a:t>
            </a:r>
            <a:r>
              <a:rPr lang="en-US" dirty="0" smtClean="0"/>
              <a:t>property: </a:t>
            </a:r>
            <a:r>
              <a:rPr lang="en-US" dirty="0" smtClean="0">
                <a:solidFill>
                  <a:srgbClr val="FF0000"/>
                </a:solidFill>
              </a:rPr>
              <a:t>Listing 1-2</a:t>
            </a:r>
            <a:r>
              <a:rPr lang="en-US" dirty="0" smtClean="0"/>
              <a:t>.</a:t>
            </a:r>
          </a:p>
          <a:p>
            <a:pPr lvl="1"/>
            <a:r>
              <a:rPr lang="en-US" dirty="0"/>
              <a:t>As long as we only had the </a:t>
            </a:r>
            <a:r>
              <a:rPr lang="en-US" dirty="0">
                <a:solidFill>
                  <a:srgbClr val="FF0000"/>
                </a:solidFill>
              </a:rPr>
              <a:t>AppComponent</a:t>
            </a:r>
            <a:r>
              <a:rPr lang="en-US" dirty="0"/>
              <a:t> we didn't really see the point of having an Angular </a:t>
            </a:r>
            <a:r>
              <a:rPr lang="en-US" dirty="0" smtClean="0"/>
              <a:t>module.</a:t>
            </a:r>
          </a:p>
          <a:p>
            <a:pPr lvl="2"/>
            <a:r>
              <a:rPr lang="en-US" dirty="0" smtClean="0"/>
              <a:t>With </a:t>
            </a:r>
            <a:r>
              <a:rPr lang="en-US" dirty="0"/>
              <a:t>two components registered with our module, this </a:t>
            </a:r>
            <a:r>
              <a:rPr lang="en-US" dirty="0" smtClean="0"/>
              <a:t>changes.</a:t>
            </a:r>
          </a:p>
          <a:p>
            <a:pPr lvl="2"/>
            <a:r>
              <a:rPr lang="en-US" dirty="0" smtClean="0"/>
              <a:t>When </a:t>
            </a:r>
            <a:r>
              <a:rPr lang="en-US" dirty="0"/>
              <a:t>a component is registered with an Angular module it becomes </a:t>
            </a:r>
            <a:r>
              <a:rPr lang="en-US" dirty="0">
                <a:solidFill>
                  <a:srgbClr val="FF0000"/>
                </a:solidFill>
              </a:rPr>
              <a:t>available</a:t>
            </a:r>
            <a:r>
              <a:rPr lang="en-US" dirty="0"/>
              <a:t> to </a:t>
            </a:r>
            <a:r>
              <a:rPr lang="en-US" dirty="0">
                <a:solidFill>
                  <a:srgbClr val="FF0000"/>
                </a:solidFill>
              </a:rPr>
              <a:t>other constructs</a:t>
            </a:r>
            <a:r>
              <a:rPr lang="en-US" dirty="0"/>
              <a:t> in the </a:t>
            </a:r>
            <a:r>
              <a:rPr lang="en-US" dirty="0" smtClean="0"/>
              <a:t>module.</a:t>
            </a:r>
          </a:p>
          <a:p>
            <a:pPr lvl="2"/>
            <a:r>
              <a:rPr lang="en-US" dirty="0" smtClean="0"/>
              <a:t>It </a:t>
            </a:r>
            <a:r>
              <a:rPr lang="en-US" dirty="0"/>
              <a:t>becomes available to their </a:t>
            </a:r>
            <a:r>
              <a:rPr lang="en-US" dirty="0">
                <a:solidFill>
                  <a:srgbClr val="FF0000"/>
                </a:solidFill>
              </a:rPr>
              <a:t>template/templateUrl</a:t>
            </a:r>
            <a:r>
              <a:rPr lang="en-US" dirty="0"/>
              <a:t>. This means that we can have TimerComponent rendered inside of our AppComponent</a:t>
            </a:r>
            <a:r>
              <a:rPr lang="en-US" dirty="0" smtClean="0"/>
              <a:t>.</a:t>
            </a:r>
            <a:endParaRPr lang="en-US" dirty="0"/>
          </a:p>
        </p:txBody>
      </p:sp>
      <p:sp>
        <p:nvSpPr>
          <p:cNvPr id="5" name="Date Placeholder 4"/>
          <p:cNvSpPr>
            <a:spLocks noGrp="1"/>
          </p:cNvSpPr>
          <p:nvPr>
            <p:ph type="dt" sz="half" idx="2"/>
          </p:nvPr>
        </p:nvSpPr>
        <p:spPr/>
        <p:txBody>
          <a:bodyPr/>
          <a:lstStyle/>
          <a:p>
            <a:r>
              <a:rPr lang="en-US" smtClean="0"/>
              <a:t>26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36</a:t>
            </a:fld>
            <a:endParaRPr lang="en-US" dirty="0"/>
          </a:p>
        </p:txBody>
      </p:sp>
    </p:spTree>
    <p:extLst>
      <p:ext uri="{BB962C8B-B14F-4D97-AF65-F5344CB8AC3E}">
        <p14:creationId xmlns:p14="http://schemas.microsoft.com/office/powerpoint/2010/main" val="7925580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Listing 1-1 || 1-2</a:t>
            </a:r>
            <a:endParaRPr lang="en-US" dirty="0"/>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37</a:t>
            </a:fld>
            <a:endParaRPr lang="en-US" dirty="0"/>
          </a:p>
        </p:txBody>
      </p:sp>
      <p:pic>
        <p:nvPicPr>
          <p:cNvPr id="6" name="Picture 5"/>
          <p:cNvPicPr>
            <a:picLocks noChangeAspect="1"/>
          </p:cNvPicPr>
          <p:nvPr/>
        </p:nvPicPr>
        <p:blipFill>
          <a:blip r:embed="rId2"/>
          <a:stretch>
            <a:fillRect/>
          </a:stretch>
        </p:blipFill>
        <p:spPr>
          <a:xfrm>
            <a:off x="152400" y="1271452"/>
            <a:ext cx="5372216" cy="3095488"/>
          </a:xfrm>
          <a:prstGeom prst="rect">
            <a:avLst/>
          </a:prstGeom>
          <a:ln>
            <a:solidFill>
              <a:schemeClr val="accent1"/>
            </a:solidFill>
          </a:ln>
        </p:spPr>
      </p:pic>
      <p:pic>
        <p:nvPicPr>
          <p:cNvPr id="3" name="Picture 2"/>
          <p:cNvPicPr>
            <a:picLocks noChangeAspect="1"/>
          </p:cNvPicPr>
          <p:nvPr/>
        </p:nvPicPr>
        <p:blipFill>
          <a:blip r:embed="rId3"/>
          <a:stretch>
            <a:fillRect/>
          </a:stretch>
        </p:blipFill>
        <p:spPr>
          <a:xfrm>
            <a:off x="6420852" y="1271452"/>
            <a:ext cx="4001947" cy="1520053"/>
          </a:xfrm>
          <a:prstGeom prst="rect">
            <a:avLst/>
          </a:prstGeom>
          <a:ln>
            <a:solidFill>
              <a:schemeClr val="accent1"/>
            </a:solidFill>
          </a:ln>
        </p:spPr>
      </p:pic>
    </p:spTree>
    <p:extLst>
      <p:ext uri="{BB962C8B-B14F-4D97-AF65-F5344CB8AC3E}">
        <p14:creationId xmlns:p14="http://schemas.microsoft.com/office/powerpoint/2010/main" val="29539115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AppComponent file</a:t>
            </a:r>
            <a:endParaRPr lang="en-US" dirty="0"/>
          </a:p>
        </p:txBody>
      </p:sp>
      <p:sp>
        <p:nvSpPr>
          <p:cNvPr id="3" name="Content Placeholder 2"/>
          <p:cNvSpPr>
            <a:spLocks noGrp="1"/>
          </p:cNvSpPr>
          <p:nvPr>
            <p:ph idx="1"/>
          </p:nvPr>
        </p:nvSpPr>
        <p:spPr/>
        <p:txBody>
          <a:bodyPr/>
          <a:lstStyle/>
          <a:p>
            <a:r>
              <a:rPr lang="en-US" dirty="0"/>
              <a:t>Let's therefore go back to our AppComponent file and update its template to show just </a:t>
            </a:r>
            <a:r>
              <a:rPr lang="en-US" dirty="0" smtClean="0"/>
              <a:t>that: </a:t>
            </a:r>
            <a:r>
              <a:rPr lang="en-US" dirty="0" smtClean="0">
                <a:solidFill>
                  <a:srgbClr val="FF0000"/>
                </a:solidFill>
              </a:rPr>
              <a:t>Listing 1-3</a:t>
            </a:r>
            <a:r>
              <a:rPr lang="en-US" dirty="0" smtClean="0"/>
              <a:t>.</a:t>
            </a:r>
            <a:endParaRPr lang="en-US" dirty="0"/>
          </a:p>
          <a:p>
            <a:pPr lvl="1"/>
            <a:r>
              <a:rPr lang="en-US" dirty="0"/>
              <a:t>In the </a:t>
            </a:r>
            <a:r>
              <a:rPr lang="en-US" dirty="0" smtClean="0"/>
              <a:t>listing, </a:t>
            </a:r>
            <a:r>
              <a:rPr lang="en-US" dirty="0"/>
              <a:t>we highlight in bold how we add the TimerComponent to the AppComponents </a:t>
            </a:r>
            <a:r>
              <a:rPr lang="en-US" dirty="0" smtClean="0"/>
              <a:t>template.</a:t>
            </a:r>
          </a:p>
          <a:p>
            <a:pPr lvl="1"/>
            <a:r>
              <a:rPr lang="en-US" dirty="0" smtClean="0"/>
              <a:t>Or </a:t>
            </a:r>
            <a:r>
              <a:rPr lang="en-US" dirty="0"/>
              <a:t>rather we refer to the TimerComponent by its selector property name, which is </a:t>
            </a:r>
            <a:r>
              <a:rPr lang="en-US" dirty="0" smtClean="0"/>
              <a:t>timer.</a:t>
            </a:r>
          </a:p>
          <a:p>
            <a:pPr lvl="1"/>
            <a:r>
              <a:rPr lang="en-US" dirty="0" smtClean="0"/>
              <a:t>Let's </a:t>
            </a:r>
            <a:r>
              <a:rPr lang="en-US" dirty="0"/>
              <a:t>show the TimerComponent again, in it's entirety, and highlight the selector property because this is a really important thing to understand; that is, how to place a component in another component</a:t>
            </a:r>
            <a:r>
              <a:rPr lang="en-US" dirty="0" smtClean="0"/>
              <a:t>: </a:t>
            </a:r>
            <a:r>
              <a:rPr lang="en-US" dirty="0">
                <a:solidFill>
                  <a:srgbClr val="FF0000"/>
                </a:solidFill>
              </a:rPr>
              <a:t>Listing </a:t>
            </a:r>
            <a:r>
              <a:rPr lang="en-US" dirty="0" smtClean="0">
                <a:solidFill>
                  <a:srgbClr val="FF0000"/>
                </a:solidFill>
              </a:rPr>
              <a:t>1-1</a:t>
            </a:r>
            <a:r>
              <a:rPr lang="en-US" dirty="0" smtClean="0"/>
              <a:t>.</a:t>
            </a:r>
          </a:p>
          <a:p>
            <a:pPr lvl="1"/>
            <a:r>
              <a:rPr lang="en-US" dirty="0"/>
              <a:t>We want to do more than just display a handful of numbers, right? We actually want them to represent a time countdown, and we can achieve that by introducing these </a:t>
            </a:r>
            <a:r>
              <a:rPr lang="en-US" dirty="0" smtClean="0"/>
              <a:t>changes.</a:t>
            </a:r>
          </a:p>
          <a:p>
            <a:pPr lvl="1"/>
            <a:r>
              <a:rPr lang="en-US" dirty="0" smtClean="0"/>
              <a:t>Let's </a:t>
            </a:r>
            <a:r>
              <a:rPr lang="en-US" dirty="0"/>
              <a:t>first introduce a function we can iterate on in order to update the </a:t>
            </a:r>
            <a:r>
              <a:rPr lang="en-US" dirty="0" smtClean="0"/>
              <a:t>countdown.</a:t>
            </a:r>
          </a:p>
          <a:p>
            <a:pPr lvl="1"/>
            <a:r>
              <a:rPr lang="en-US" dirty="0" smtClean="0"/>
              <a:t>Add the </a:t>
            </a:r>
            <a:r>
              <a:rPr lang="en-US" dirty="0"/>
              <a:t>function </a:t>
            </a:r>
            <a:r>
              <a:rPr lang="en-US" dirty="0" smtClean="0"/>
              <a:t>shown in </a:t>
            </a:r>
            <a:r>
              <a:rPr lang="en-US" dirty="0" smtClean="0">
                <a:solidFill>
                  <a:srgbClr val="FF0000"/>
                </a:solidFill>
              </a:rPr>
              <a:t>Listing 1-4</a:t>
            </a:r>
            <a:r>
              <a:rPr lang="en-US" dirty="0" smtClean="0"/>
              <a:t> after </a:t>
            </a:r>
            <a:r>
              <a:rPr lang="en-US" dirty="0"/>
              <a:t>the constructor </a:t>
            </a:r>
            <a:r>
              <a:rPr lang="en-US" dirty="0" smtClean="0"/>
              <a:t>function</a:t>
            </a:r>
            <a:r>
              <a:rPr lang="en-US" dirty="0"/>
              <a:t>.</a:t>
            </a:r>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38</a:t>
            </a:fld>
            <a:endParaRPr lang="en-US" dirty="0"/>
          </a:p>
        </p:txBody>
      </p:sp>
    </p:spTree>
    <p:extLst>
      <p:ext uri="{BB962C8B-B14F-4D97-AF65-F5344CB8AC3E}">
        <p14:creationId xmlns:p14="http://schemas.microsoft.com/office/powerpoint/2010/main" val="5539459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Listing 1-3 || 1-4</a:t>
            </a:r>
            <a:endParaRPr lang="en-US" dirty="0"/>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39</a:t>
            </a:fld>
            <a:endParaRPr lang="en-US" dirty="0"/>
          </a:p>
        </p:txBody>
      </p:sp>
      <p:pic>
        <p:nvPicPr>
          <p:cNvPr id="8" name="Picture 7"/>
          <p:cNvPicPr>
            <a:picLocks noChangeAspect="1"/>
          </p:cNvPicPr>
          <p:nvPr/>
        </p:nvPicPr>
        <p:blipFill>
          <a:blip r:embed="rId2"/>
          <a:stretch>
            <a:fillRect/>
          </a:stretch>
        </p:blipFill>
        <p:spPr>
          <a:xfrm>
            <a:off x="152400" y="1293659"/>
            <a:ext cx="6178595" cy="1712962"/>
          </a:xfrm>
          <a:prstGeom prst="rect">
            <a:avLst/>
          </a:prstGeom>
          <a:ln>
            <a:solidFill>
              <a:schemeClr val="accent1"/>
            </a:solidFill>
          </a:ln>
        </p:spPr>
      </p:pic>
      <p:pic>
        <p:nvPicPr>
          <p:cNvPr id="9" name="Picture 8"/>
          <p:cNvPicPr>
            <a:picLocks noChangeAspect="1"/>
          </p:cNvPicPr>
          <p:nvPr/>
        </p:nvPicPr>
        <p:blipFill>
          <a:blip r:embed="rId3"/>
          <a:stretch>
            <a:fillRect/>
          </a:stretch>
        </p:blipFill>
        <p:spPr>
          <a:xfrm>
            <a:off x="7200291" y="1293659"/>
            <a:ext cx="3601422" cy="2325190"/>
          </a:xfrm>
          <a:prstGeom prst="rect">
            <a:avLst/>
          </a:prstGeom>
          <a:ln>
            <a:solidFill>
              <a:schemeClr val="accent1"/>
            </a:solidFill>
          </a:ln>
        </p:spPr>
      </p:pic>
    </p:spTree>
    <p:extLst>
      <p:ext uri="{BB962C8B-B14F-4D97-AF65-F5344CB8AC3E}">
        <p14:creationId xmlns:p14="http://schemas.microsoft.com/office/powerpoint/2010/main" val="1293106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When it comes to Angular development, there are some things that are good to know and some things that we need to know to embark on our great </a:t>
            </a:r>
            <a:r>
              <a:rPr lang="en-US" sz="2000" dirty="0" smtClean="0"/>
              <a:t>journey.</a:t>
            </a:r>
          </a:p>
          <a:p>
            <a:pPr marL="457200">
              <a:buFont typeface="Wingdings" panose="05000000000000000000" pitchFamily="2" charset="2"/>
              <a:buChar char="§"/>
            </a:pPr>
            <a:r>
              <a:rPr lang="en-US" sz="2000" dirty="0" smtClean="0"/>
              <a:t>One </a:t>
            </a:r>
            <a:r>
              <a:rPr lang="en-US" sz="2000" dirty="0"/>
              <a:t>of the things that is good to know is </a:t>
            </a:r>
            <a:r>
              <a:rPr lang="en-US" sz="2000" dirty="0">
                <a:solidFill>
                  <a:srgbClr val="FF0000"/>
                </a:solidFill>
              </a:rPr>
              <a:t>semantic </a:t>
            </a:r>
            <a:r>
              <a:rPr lang="en-US" sz="2000" dirty="0" smtClean="0">
                <a:solidFill>
                  <a:srgbClr val="FF0000"/>
                </a:solidFill>
              </a:rPr>
              <a:t>versioning</a:t>
            </a:r>
            <a:r>
              <a:rPr lang="en-US" sz="2000" dirty="0" smtClean="0"/>
              <a:t>.</a:t>
            </a:r>
          </a:p>
          <a:p>
            <a:pPr marL="457200">
              <a:buFont typeface="Wingdings" panose="05000000000000000000" pitchFamily="2" charset="2"/>
              <a:buChar char="§"/>
            </a:pPr>
            <a:r>
              <a:rPr lang="en-US" sz="2000" dirty="0" smtClean="0"/>
              <a:t>This </a:t>
            </a:r>
            <a:r>
              <a:rPr lang="en-US" sz="2000" dirty="0"/>
              <a:t>is good to know because it is the way the Angular team has chosen to deal with </a:t>
            </a:r>
            <a:r>
              <a:rPr lang="en-US" sz="2000" dirty="0" smtClean="0"/>
              <a:t>changes.</a:t>
            </a:r>
          </a:p>
          <a:p>
            <a:pPr marL="457200">
              <a:buFont typeface="Wingdings" panose="05000000000000000000" pitchFamily="2" charset="2"/>
              <a:buChar char="§"/>
            </a:pPr>
            <a:r>
              <a:rPr lang="en-US" sz="2000" dirty="0" smtClean="0"/>
              <a:t>This </a:t>
            </a:r>
            <a:r>
              <a:rPr lang="en-US" sz="2000" dirty="0"/>
              <a:t>will hopefully make it easier to find the right solutions to future app development challenges when you go to https://angular.io/ or Stack Overflow and other sites to search for </a:t>
            </a:r>
            <a:r>
              <a:rPr lang="en-US" sz="2000" dirty="0" smtClean="0"/>
              <a:t>solutions.</a:t>
            </a:r>
          </a:p>
          <a:p>
            <a:pPr marL="457200">
              <a:buFont typeface="Wingdings" panose="05000000000000000000" pitchFamily="2" charset="2"/>
              <a:buChar char="§"/>
            </a:pPr>
            <a:r>
              <a:rPr lang="en-US" sz="2000" dirty="0" smtClean="0"/>
              <a:t>Another </a:t>
            </a:r>
            <a:r>
              <a:rPr lang="en-US" sz="2000" dirty="0"/>
              <a:t>important, but sometimes painful, topic is that of </a:t>
            </a:r>
            <a:r>
              <a:rPr lang="en-US" sz="2000" dirty="0">
                <a:solidFill>
                  <a:srgbClr val="FF0000"/>
                </a:solidFill>
              </a:rPr>
              <a:t>project </a:t>
            </a:r>
            <a:r>
              <a:rPr lang="en-US" sz="2000" dirty="0" smtClean="0">
                <a:solidFill>
                  <a:srgbClr val="FF0000"/>
                </a:solidFill>
              </a:rPr>
              <a:t>setup</a:t>
            </a:r>
            <a:r>
              <a:rPr lang="en-US" sz="2000" dirty="0" smtClean="0"/>
              <a:t>.</a:t>
            </a:r>
          </a:p>
          <a:p>
            <a:pPr marL="457200">
              <a:buFont typeface="Wingdings" panose="05000000000000000000" pitchFamily="2" charset="2"/>
              <a:buChar char="§"/>
            </a:pPr>
            <a:r>
              <a:rPr lang="en-US" sz="2000" dirty="0" smtClean="0"/>
              <a:t>It </a:t>
            </a:r>
            <a:r>
              <a:rPr lang="en-US" sz="2000" dirty="0"/>
              <a:t>is a necessary evil that needs to be done in the beginning of a project, but getting this right early on can reduce a lot of friction as your application grows with </a:t>
            </a:r>
            <a:r>
              <a:rPr lang="en-US" sz="2000" dirty="0" smtClean="0"/>
              <a:t>you.</a:t>
            </a:r>
          </a:p>
          <a:p>
            <a:pPr marL="457200">
              <a:buFont typeface="Wingdings" panose="05000000000000000000" pitchFamily="2" charset="2"/>
              <a:buChar char="§"/>
            </a:pPr>
            <a:r>
              <a:rPr lang="en-US" sz="2000" dirty="0" smtClean="0"/>
              <a:t>Therefore</a:t>
            </a:r>
            <a:r>
              <a:rPr lang="en-US" sz="2000" dirty="0"/>
              <a:t>, a large part of this chapter is dedicated to demystifying and enabling you as a developer to save you from future frustrations and </a:t>
            </a:r>
            <a:r>
              <a:rPr lang="en-US" sz="2000" dirty="0" smtClean="0"/>
              <a:t>migraines.</a:t>
            </a:r>
          </a:p>
          <a:p>
            <a:pPr marL="457200">
              <a:buFont typeface="Wingdings" panose="05000000000000000000" pitchFamily="2" charset="2"/>
              <a:buChar char="§"/>
            </a:pPr>
            <a:r>
              <a:rPr lang="en-US" sz="2000" dirty="0" smtClean="0"/>
              <a:t>We </a:t>
            </a:r>
            <a:r>
              <a:rPr lang="en-US" sz="2000" dirty="0"/>
              <a:t>will also be able to create our first application at the end of this chapter and get a feel for the anatomy of an Angular </a:t>
            </a:r>
            <a:r>
              <a:rPr lang="en-US" sz="2000" dirty="0" smtClean="0"/>
              <a:t>application.</a:t>
            </a:r>
          </a:p>
          <a:p>
            <a:pPr marL="457200">
              <a:buFont typeface="Wingdings" panose="05000000000000000000" pitchFamily="2" charset="2"/>
              <a:buChar char="§"/>
            </a:pPr>
            <a:r>
              <a:rPr lang="en-US" sz="2000" dirty="0" smtClean="0"/>
              <a:t>To sum up, here are the </a:t>
            </a:r>
            <a:r>
              <a:rPr lang="en-US" sz="2000" dirty="0" smtClean="0">
                <a:solidFill>
                  <a:srgbClr val="FF0000"/>
                </a:solidFill>
              </a:rPr>
              <a:t>main theme</a:t>
            </a:r>
            <a:r>
              <a:rPr lang="en-US" sz="2000" dirty="0" smtClean="0"/>
              <a:t>s that we will explore in this chapter.</a:t>
            </a:r>
            <a:endParaRPr lang="en-US" sz="2000" dirty="0"/>
          </a:p>
        </p:txBody>
      </p:sp>
      <p:sp>
        <p:nvSpPr>
          <p:cNvPr id="3" name="Date Placeholder 2"/>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a:t>
            </a:fld>
            <a:endParaRPr lang="en-US" dirty="0"/>
          </a:p>
        </p:txBody>
      </p:sp>
    </p:spTree>
    <p:extLst>
      <p:ext uri="{BB962C8B-B14F-4D97-AF65-F5344CB8AC3E}">
        <p14:creationId xmlns:p14="http://schemas.microsoft.com/office/powerpoint/2010/main" val="16178660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a:solidFill>
                  <a:srgbClr val="FF0000"/>
                </a:solidFill>
              </a:rPr>
              <a:t>Selectors</a:t>
            </a:r>
            <a:r>
              <a:rPr lang="en-US" dirty="0"/>
              <a:t> in Angular are </a:t>
            </a:r>
            <a:r>
              <a:rPr lang="en-US" dirty="0">
                <a:solidFill>
                  <a:srgbClr val="FF0000"/>
                </a:solidFill>
              </a:rPr>
              <a:t>case </a:t>
            </a:r>
            <a:r>
              <a:rPr lang="en-US" dirty="0" smtClean="0">
                <a:solidFill>
                  <a:srgbClr val="FF0000"/>
                </a:solidFill>
              </a:rPr>
              <a:t>sensitive</a:t>
            </a:r>
            <a:r>
              <a:rPr lang="en-US" dirty="0" smtClean="0"/>
              <a:t>.</a:t>
            </a:r>
          </a:p>
          <a:p>
            <a:pPr lvl="1"/>
            <a:r>
              <a:rPr lang="en-US" dirty="0" smtClean="0"/>
              <a:t>As </a:t>
            </a:r>
            <a:r>
              <a:rPr lang="en-US" dirty="0"/>
              <a:t>we will see later in this book, components are a subset of directives that can support a wide range of </a:t>
            </a:r>
            <a:r>
              <a:rPr lang="en-US" dirty="0" smtClean="0"/>
              <a:t>selectors.</a:t>
            </a:r>
          </a:p>
          <a:p>
            <a:pPr lvl="1"/>
            <a:r>
              <a:rPr lang="en-US" dirty="0" smtClean="0"/>
              <a:t>When </a:t>
            </a:r>
            <a:r>
              <a:rPr lang="en-US" dirty="0"/>
              <a:t>creating components, we are supposed to set a custom tag name in the selector property by enforcing a dash-casing naming </a:t>
            </a:r>
            <a:r>
              <a:rPr lang="en-US" dirty="0" smtClean="0"/>
              <a:t>convention.</a:t>
            </a:r>
          </a:p>
          <a:p>
            <a:pPr lvl="1"/>
            <a:r>
              <a:rPr lang="en-US" dirty="0" smtClean="0"/>
              <a:t>When </a:t>
            </a:r>
            <a:r>
              <a:rPr lang="en-US" dirty="0"/>
              <a:t>rendering that tag in our view, we should always close the tag as a non-void </a:t>
            </a:r>
            <a:r>
              <a:rPr lang="en-US" dirty="0" smtClean="0"/>
              <a:t>element.</a:t>
            </a:r>
          </a:p>
          <a:p>
            <a:pPr lvl="1"/>
            <a:r>
              <a:rPr lang="en-US" dirty="0" smtClean="0"/>
              <a:t>So </a:t>
            </a:r>
            <a:r>
              <a:rPr lang="en-US" dirty="0"/>
              <a:t>&lt;custom-element&gt;&lt;/</a:t>
            </a:r>
            <a:r>
              <a:rPr lang="en-US" dirty="0" smtClean="0"/>
              <a:t>custom-element</a:t>
            </a:r>
            <a:r>
              <a:rPr lang="en-US" dirty="0"/>
              <a:t>&gt; is correct, while &lt;custom-element /&gt; will trigger an exception. </a:t>
            </a:r>
            <a:endParaRPr lang="en-US" dirty="0" smtClean="0"/>
          </a:p>
          <a:p>
            <a:pPr lvl="1"/>
            <a:r>
              <a:rPr lang="en-US" dirty="0" smtClean="0"/>
              <a:t>Last </a:t>
            </a:r>
            <a:r>
              <a:rPr lang="en-US" dirty="0"/>
              <a:t>but not least, certain common </a:t>
            </a:r>
            <a:r>
              <a:rPr lang="en-US" dirty="0">
                <a:solidFill>
                  <a:srgbClr val="FF0000"/>
                </a:solidFill>
              </a:rPr>
              <a:t>camel case</a:t>
            </a:r>
            <a:r>
              <a:rPr lang="en-US" dirty="0"/>
              <a:t> names might </a:t>
            </a:r>
            <a:r>
              <a:rPr lang="en-US" dirty="0">
                <a:solidFill>
                  <a:srgbClr val="FF0000"/>
                </a:solidFill>
              </a:rPr>
              <a:t>conflict</a:t>
            </a:r>
            <a:r>
              <a:rPr lang="en-US" dirty="0"/>
              <a:t> with the </a:t>
            </a:r>
            <a:r>
              <a:rPr lang="en-US" dirty="0">
                <a:solidFill>
                  <a:srgbClr val="FF0000"/>
                </a:solidFill>
              </a:rPr>
              <a:t>Angular implementation</a:t>
            </a:r>
            <a:r>
              <a:rPr lang="en-US" dirty="0"/>
              <a:t>, so </a:t>
            </a:r>
            <a:r>
              <a:rPr lang="en-US" dirty="0">
                <a:solidFill>
                  <a:srgbClr val="FF0000"/>
                </a:solidFill>
              </a:rPr>
              <a:t>avoid them</a:t>
            </a:r>
            <a:r>
              <a:rPr lang="en-US" dirty="0" smtClean="0"/>
              <a:t>.</a:t>
            </a:r>
            <a:endParaRPr lang="en-US" dirty="0"/>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40</a:t>
            </a:fld>
            <a:endParaRPr lang="en-US" dirty="0"/>
          </a:p>
        </p:txBody>
      </p:sp>
    </p:spTree>
    <p:extLst>
      <p:ext uri="{BB962C8B-B14F-4D97-AF65-F5344CB8AC3E}">
        <p14:creationId xmlns:p14="http://schemas.microsoft.com/office/powerpoint/2010/main" val="24258419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Going from static to actual data</a:t>
            </a:r>
          </a:p>
        </p:txBody>
      </p:sp>
      <p:sp>
        <p:nvSpPr>
          <p:cNvPr id="3" name="Content Placeholder 2"/>
          <p:cNvSpPr>
            <a:spLocks noGrp="1"/>
          </p:cNvSpPr>
          <p:nvPr>
            <p:ph idx="1"/>
          </p:nvPr>
        </p:nvSpPr>
        <p:spPr/>
        <p:txBody>
          <a:bodyPr/>
          <a:lstStyle/>
          <a:p>
            <a:r>
              <a:rPr lang="en-US" dirty="0"/>
              <a:t>As you can see here, functions in TypeScript need to be annotated with the type of the value they return, or just void if </a:t>
            </a:r>
            <a:r>
              <a:rPr lang="en-US" dirty="0" smtClean="0"/>
              <a:t>none.</a:t>
            </a:r>
          </a:p>
          <a:p>
            <a:pPr lvl="1"/>
            <a:r>
              <a:rPr lang="en-US" dirty="0" smtClean="0"/>
              <a:t>Our </a:t>
            </a:r>
            <a:r>
              <a:rPr lang="en-US" dirty="0"/>
              <a:t>function assesses the current value of both minutes and seconds, and then either decreases their value or just resets it to the initial </a:t>
            </a:r>
            <a:r>
              <a:rPr lang="en-US" dirty="0" smtClean="0"/>
              <a:t>value.</a:t>
            </a:r>
          </a:p>
          <a:p>
            <a:pPr lvl="1"/>
            <a:r>
              <a:rPr lang="en-US" dirty="0" smtClean="0"/>
              <a:t>Then </a:t>
            </a:r>
            <a:r>
              <a:rPr lang="en-US" dirty="0"/>
              <a:t>this function is called every second by triggering a time interval from the class constructor</a:t>
            </a:r>
            <a:r>
              <a:rPr lang="en-US" dirty="0" smtClean="0"/>
              <a:t>: </a:t>
            </a:r>
            <a:r>
              <a:rPr lang="en-US" dirty="0" smtClean="0">
                <a:solidFill>
                  <a:srgbClr val="FF0000"/>
                </a:solidFill>
              </a:rPr>
              <a:t>Listing 1-5</a:t>
            </a:r>
            <a:r>
              <a:rPr lang="en-US" dirty="0" smtClean="0"/>
              <a:t>.</a:t>
            </a:r>
          </a:p>
          <a:p>
            <a:pPr lvl="1"/>
            <a:r>
              <a:rPr lang="en-US" dirty="0"/>
              <a:t>Here, we spot for the first time in our code an </a:t>
            </a:r>
            <a:r>
              <a:rPr lang="en-US" dirty="0">
                <a:solidFill>
                  <a:srgbClr val="FF0000"/>
                </a:solidFill>
              </a:rPr>
              <a:t>arrow function</a:t>
            </a:r>
            <a:r>
              <a:rPr lang="en-US" dirty="0"/>
              <a:t> (also known as a </a:t>
            </a:r>
            <a:r>
              <a:rPr lang="en-US" dirty="0">
                <a:solidFill>
                  <a:srgbClr val="FF0000"/>
                </a:solidFill>
              </a:rPr>
              <a:t>lambda function</a:t>
            </a:r>
            <a:r>
              <a:rPr lang="en-US" dirty="0"/>
              <a:t>, fat arrow, and so on), a new syntax for functions brought by </a:t>
            </a:r>
            <a:r>
              <a:rPr lang="en-US" dirty="0">
                <a:solidFill>
                  <a:srgbClr val="FF0000"/>
                </a:solidFill>
              </a:rPr>
              <a:t>ECMAScript 6</a:t>
            </a:r>
            <a:r>
              <a:rPr lang="en-US" dirty="0"/>
              <a:t>, which we will cover in more detail in Chapter 3, Introducing </a:t>
            </a:r>
            <a:r>
              <a:rPr lang="en-US" dirty="0" smtClean="0"/>
              <a:t>TypeScript.</a:t>
            </a:r>
          </a:p>
          <a:p>
            <a:pPr lvl="1"/>
            <a:r>
              <a:rPr lang="en-US" dirty="0" smtClean="0"/>
              <a:t>The </a:t>
            </a:r>
            <a:r>
              <a:rPr lang="en-US" dirty="0">
                <a:solidFill>
                  <a:srgbClr val="FF0000"/>
                </a:solidFill>
              </a:rPr>
              <a:t>tick</a:t>
            </a:r>
            <a:r>
              <a:rPr lang="en-US" dirty="0"/>
              <a:t> function is also marked as </a:t>
            </a:r>
            <a:r>
              <a:rPr lang="en-US" dirty="0">
                <a:solidFill>
                  <a:srgbClr val="FF0000"/>
                </a:solidFill>
              </a:rPr>
              <a:t>private</a:t>
            </a:r>
            <a:r>
              <a:rPr lang="en-US" dirty="0"/>
              <a:t>, so it cannot be inspected or executed outside a PomodoroTimerComponent object instance. </a:t>
            </a:r>
            <a:endParaRPr lang="en-US" dirty="0" smtClean="0"/>
          </a:p>
          <a:p>
            <a:pPr lvl="1"/>
            <a:r>
              <a:rPr lang="en-US" dirty="0" smtClean="0"/>
              <a:t>So </a:t>
            </a:r>
            <a:r>
              <a:rPr lang="en-US" dirty="0"/>
              <a:t>far so good! We have a working Pomodoro timer that countdowns from 25 minutes to 0, and then starts all over </a:t>
            </a:r>
            <a:r>
              <a:rPr lang="en-US" dirty="0" smtClean="0"/>
              <a:t>again.</a:t>
            </a:r>
          </a:p>
          <a:p>
            <a:pPr lvl="1"/>
            <a:r>
              <a:rPr lang="en-US" dirty="0" smtClean="0"/>
              <a:t>The </a:t>
            </a:r>
            <a:r>
              <a:rPr lang="en-US" dirty="0"/>
              <a:t>problem is that we are replicating code here and there. So, let's refactor everything a little bit to prevent code duplication</a:t>
            </a:r>
            <a:r>
              <a:rPr lang="en-US" dirty="0" smtClean="0"/>
              <a:t>: </a:t>
            </a:r>
            <a:r>
              <a:rPr lang="en-US" dirty="0" smtClean="0">
                <a:solidFill>
                  <a:srgbClr val="FF0000"/>
                </a:solidFill>
              </a:rPr>
              <a:t>Listing 1-6</a:t>
            </a:r>
            <a:r>
              <a:rPr lang="en-US" dirty="0" smtClean="0"/>
              <a:t>.</a:t>
            </a:r>
          </a:p>
          <a:p>
            <a:pPr lvl="1"/>
            <a:r>
              <a:rPr lang="en-US" dirty="0"/>
              <a:t>We have wrapped the initialization (and reset) of minutes and seconds inside our function </a:t>
            </a:r>
            <a:r>
              <a:rPr lang="en-US" dirty="0">
                <a:solidFill>
                  <a:srgbClr val="FF0000"/>
                </a:solidFill>
              </a:rPr>
              <a:t>resetPomodoro</a:t>
            </a:r>
            <a:r>
              <a:rPr lang="en-US" dirty="0"/>
              <a:t>, which is called upon instantiating the component or reaching the end of the countdown</a:t>
            </a:r>
            <a:r>
              <a:rPr lang="en-US" dirty="0" smtClean="0"/>
              <a:t>.</a:t>
            </a:r>
            <a:endParaRPr lang="en-US" dirty="0"/>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41</a:t>
            </a:fld>
            <a:endParaRPr lang="en-US" dirty="0"/>
          </a:p>
        </p:txBody>
      </p:sp>
    </p:spTree>
    <p:extLst>
      <p:ext uri="{BB962C8B-B14F-4D97-AF65-F5344CB8AC3E}">
        <p14:creationId xmlns:p14="http://schemas.microsoft.com/office/powerpoint/2010/main" val="37315578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Going from static to actual </a:t>
            </a:r>
            <a:r>
              <a:rPr lang="en-US" dirty="0" smtClean="0"/>
              <a:t>data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Wait </a:t>
            </a:r>
            <a:r>
              <a:rPr lang="en-US" dirty="0"/>
              <a:t>a moment though! According to the Pomodoro technique, Pomodoro practitioners are allowed to rest in between Pomodoros or even pause them should an unexpected circumstance get in the </a:t>
            </a:r>
            <a:r>
              <a:rPr lang="en-US" dirty="0" smtClean="0"/>
              <a:t>way.</a:t>
            </a:r>
          </a:p>
          <a:p>
            <a:pPr lvl="1"/>
            <a:r>
              <a:rPr lang="en-US" dirty="0" smtClean="0"/>
              <a:t>We </a:t>
            </a:r>
            <a:r>
              <a:rPr lang="en-US" dirty="0"/>
              <a:t>need to provide some sort of interactivity so the user can </a:t>
            </a:r>
            <a:endParaRPr lang="en-US" dirty="0" smtClean="0"/>
          </a:p>
          <a:p>
            <a:pPr lvl="2"/>
            <a:r>
              <a:rPr lang="en-US" dirty="0" smtClean="0"/>
              <a:t>Start</a:t>
            </a:r>
          </a:p>
          <a:p>
            <a:pPr lvl="2"/>
            <a:r>
              <a:rPr lang="en-US" smtClean="0"/>
              <a:t>pause</a:t>
            </a:r>
            <a:r>
              <a:rPr lang="en-US"/>
              <a:t>, </a:t>
            </a:r>
            <a:r>
              <a:rPr lang="en-US" smtClean="0"/>
              <a:t>and</a:t>
            </a:r>
          </a:p>
          <a:p>
            <a:pPr lvl="2"/>
            <a:r>
              <a:rPr lang="en-US" smtClean="0"/>
              <a:t>resume </a:t>
            </a:r>
            <a:r>
              <a:rPr lang="en-US" dirty="0"/>
              <a:t>the current </a:t>
            </a:r>
            <a:r>
              <a:rPr lang="en-US"/>
              <a:t>Pomodoro </a:t>
            </a:r>
            <a:r>
              <a:rPr lang="en-US" smtClean="0"/>
              <a:t>timer</a:t>
            </a:r>
            <a:endParaRPr lang="en-US" dirty="0"/>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42</a:t>
            </a:fld>
            <a:endParaRPr lang="en-US" dirty="0"/>
          </a:p>
        </p:txBody>
      </p:sp>
    </p:spTree>
    <p:extLst>
      <p:ext uri="{BB962C8B-B14F-4D97-AF65-F5344CB8AC3E}">
        <p14:creationId xmlns:p14="http://schemas.microsoft.com/office/powerpoint/2010/main" val="39787257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Listing </a:t>
            </a:r>
            <a:r>
              <a:rPr lang="en-US" dirty="0" smtClean="0"/>
              <a:t>1-5 || 1-6</a:t>
            </a:r>
            <a:endParaRPr lang="en-US" dirty="0"/>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43</a:t>
            </a:fld>
            <a:endParaRPr lang="en-US" dirty="0"/>
          </a:p>
        </p:txBody>
      </p:sp>
      <p:pic>
        <p:nvPicPr>
          <p:cNvPr id="2" name="Picture 1"/>
          <p:cNvPicPr>
            <a:picLocks noChangeAspect="1"/>
          </p:cNvPicPr>
          <p:nvPr/>
        </p:nvPicPr>
        <p:blipFill>
          <a:blip r:embed="rId2"/>
          <a:stretch>
            <a:fillRect/>
          </a:stretch>
        </p:blipFill>
        <p:spPr>
          <a:xfrm>
            <a:off x="152400" y="1271500"/>
            <a:ext cx="5191387" cy="1318594"/>
          </a:xfrm>
          <a:prstGeom prst="rect">
            <a:avLst/>
          </a:prstGeom>
          <a:ln>
            <a:solidFill>
              <a:schemeClr val="accent1"/>
            </a:solidFill>
          </a:ln>
        </p:spPr>
      </p:pic>
      <p:pic>
        <p:nvPicPr>
          <p:cNvPr id="3" name="Picture 2"/>
          <p:cNvPicPr>
            <a:picLocks noChangeAspect="1"/>
          </p:cNvPicPr>
          <p:nvPr/>
        </p:nvPicPr>
        <p:blipFill>
          <a:blip r:embed="rId3"/>
          <a:stretch>
            <a:fillRect/>
          </a:stretch>
        </p:blipFill>
        <p:spPr>
          <a:xfrm>
            <a:off x="6096000" y="1271500"/>
            <a:ext cx="4315043" cy="3852983"/>
          </a:xfrm>
          <a:prstGeom prst="rect">
            <a:avLst/>
          </a:prstGeom>
          <a:ln>
            <a:solidFill>
              <a:schemeClr val="accent1"/>
            </a:solidFill>
          </a:ln>
        </p:spPr>
      </p:pic>
    </p:spTree>
    <p:extLst>
      <p:ext uri="{BB962C8B-B14F-4D97-AF65-F5344CB8AC3E}">
        <p14:creationId xmlns:p14="http://schemas.microsoft.com/office/powerpoint/2010/main" val="27398423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44</a:t>
            </a:fld>
            <a:endParaRPr lang="en-US" dirty="0"/>
          </a:p>
        </p:txBody>
      </p:sp>
    </p:spTree>
    <p:extLst>
      <p:ext uri="{BB962C8B-B14F-4D97-AF65-F5344CB8AC3E}">
        <p14:creationId xmlns:p14="http://schemas.microsoft.com/office/powerpoint/2010/main" val="17247073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Adding interactivity to the </a:t>
            </a:r>
            <a:r>
              <a:rPr lang="en-US" dirty="0" smtClean="0"/>
              <a:t>component</a:t>
            </a:r>
            <a:endParaRPr lang="en-US" dirty="0"/>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r>
              <a:rPr lang="en-US" smtClean="0"/>
              <a:t>26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45</a:t>
            </a:fld>
            <a:endParaRPr lang="en-US" dirty="0"/>
          </a:p>
        </p:txBody>
      </p:sp>
    </p:spTree>
    <p:extLst>
      <p:ext uri="{BB962C8B-B14F-4D97-AF65-F5344CB8AC3E}">
        <p14:creationId xmlns:p14="http://schemas.microsoft.com/office/powerpoint/2010/main" val="13336741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Improving the data </a:t>
            </a:r>
            <a:r>
              <a:rPr lang="en-US" dirty="0" smtClean="0"/>
              <a:t>output</a:t>
            </a:r>
            <a:endParaRPr lang="en-US" dirty="0"/>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r>
              <a:rPr lang="en-US" smtClean="0"/>
              <a:t>26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46</a:t>
            </a:fld>
            <a:endParaRPr lang="en-US" dirty="0"/>
          </a:p>
        </p:txBody>
      </p:sp>
    </p:spTree>
    <p:extLst>
      <p:ext uri="{BB962C8B-B14F-4D97-AF65-F5344CB8AC3E}">
        <p14:creationId xmlns:p14="http://schemas.microsoft.com/office/powerpoint/2010/main" val="17774984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a:t>IDEs and Plugins</a:t>
            </a:r>
          </a:p>
        </p:txBody>
      </p:sp>
      <p:sp>
        <p:nvSpPr>
          <p:cNvPr id="6" name="Text Placeholder 5"/>
          <p:cNvSpPr>
            <a:spLocks noGrp="1"/>
          </p:cNvSpPr>
          <p:nvPr>
            <p:ph type="body" sz="quarter" idx="16"/>
          </p:nvPr>
        </p:nvSpPr>
        <p:spPr/>
        <p:txBody>
          <a:bodyPr/>
          <a:lstStyle/>
          <a:p>
            <a:r>
              <a:rPr lang="en-US" dirty="0" smtClean="0"/>
              <a:t>2</a:t>
            </a:r>
            <a:endParaRPr lang="en-US" dirty="0"/>
          </a:p>
        </p:txBody>
      </p:sp>
      <p:pic>
        <p:nvPicPr>
          <p:cNvPr id="3" name="Picture 2"/>
          <p:cNvPicPr>
            <a:picLocks noChangeAspect="1"/>
          </p:cNvPicPr>
          <p:nvPr/>
        </p:nvPicPr>
        <p:blipFill>
          <a:blip r:embed="rId2"/>
          <a:stretch>
            <a:fillRect/>
          </a:stretch>
        </p:blipFill>
        <p:spPr>
          <a:xfrm>
            <a:off x="9429750" y="5926721"/>
            <a:ext cx="2428875" cy="581025"/>
          </a:xfrm>
          <a:prstGeom prst="rect">
            <a:avLst/>
          </a:prstGeom>
          <a:ln>
            <a:solidFill>
              <a:schemeClr val="accent1"/>
            </a:solidFill>
          </a:ln>
        </p:spPr>
      </p:pic>
      <p:sp>
        <p:nvSpPr>
          <p:cNvPr id="7" name="Date Placeholder 6"/>
          <p:cNvSpPr>
            <a:spLocks noGrp="1"/>
          </p:cNvSpPr>
          <p:nvPr>
            <p:ph type="dt" sz="half" idx="2"/>
          </p:nvPr>
        </p:nvSpPr>
        <p:spPr/>
        <p:txBody>
          <a:bodyPr/>
          <a:lstStyle/>
          <a:p>
            <a:r>
              <a:rPr lang="en-US" smtClean="0"/>
              <a:t>26 Apr 2018</a:t>
            </a:r>
            <a:endParaRPr lang="en-US" dirty="0"/>
          </a:p>
        </p:txBody>
      </p:sp>
      <p:sp>
        <p:nvSpPr>
          <p:cNvPr id="8" name="Slide Number Placeholder 7"/>
          <p:cNvSpPr>
            <a:spLocks noGrp="1"/>
          </p:cNvSpPr>
          <p:nvPr>
            <p:ph type="sldNum" sz="quarter" idx="4"/>
          </p:nvPr>
        </p:nvSpPr>
        <p:spPr/>
        <p:txBody>
          <a:bodyPr/>
          <a:lstStyle/>
          <a:p>
            <a:fld id="{F1012999-1CD9-4014-B1C6-70315F8BBED0}" type="slidenum">
              <a:rPr lang="en-US" smtClean="0"/>
              <a:pPr/>
              <a:t>47</a:t>
            </a:fld>
            <a:endParaRPr lang="en-US" dirty="0"/>
          </a:p>
        </p:txBody>
      </p:sp>
    </p:spTree>
    <p:extLst>
      <p:ext uri="{BB962C8B-B14F-4D97-AF65-F5344CB8AC3E}">
        <p14:creationId xmlns:p14="http://schemas.microsoft.com/office/powerpoint/2010/main" val="24315921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429625" y="4126496"/>
            <a:ext cx="3429000" cy="2381250"/>
          </a:xfrm>
          <a:prstGeom prst="rect">
            <a:avLst/>
          </a:prstGeom>
          <a:ln>
            <a:solidFill>
              <a:schemeClr val="accent1"/>
            </a:solidFill>
          </a:ln>
        </p:spPr>
      </p:pic>
      <p:sp>
        <p:nvSpPr>
          <p:cNvPr id="4" name="Text Placeholder 3"/>
          <p:cNvSpPr>
            <a:spLocks noGrp="1"/>
          </p:cNvSpPr>
          <p:nvPr>
            <p:ph type="body" sz="quarter" idx="13"/>
          </p:nvPr>
        </p:nvSpPr>
        <p:spPr/>
        <p:txBody>
          <a:bodyPr/>
          <a:lstStyle/>
          <a:p>
            <a:r>
              <a:rPr lang="en-US" dirty="0"/>
              <a:t>Introducing TypeScript</a:t>
            </a:r>
          </a:p>
        </p:txBody>
      </p:sp>
      <p:sp>
        <p:nvSpPr>
          <p:cNvPr id="6" name="Text Placeholder 5"/>
          <p:cNvSpPr>
            <a:spLocks noGrp="1"/>
          </p:cNvSpPr>
          <p:nvPr>
            <p:ph type="body" sz="quarter" idx="16"/>
          </p:nvPr>
        </p:nvSpPr>
        <p:spPr/>
        <p:txBody>
          <a:bodyPr/>
          <a:lstStyle/>
          <a:p>
            <a:r>
              <a:rPr lang="en-US" dirty="0" smtClean="0"/>
              <a:t>3</a:t>
            </a:r>
            <a:endParaRPr lang="en-US" dirty="0"/>
          </a:p>
        </p:txBody>
      </p:sp>
      <p:sp>
        <p:nvSpPr>
          <p:cNvPr id="7" name="Date Placeholder 6"/>
          <p:cNvSpPr>
            <a:spLocks noGrp="1"/>
          </p:cNvSpPr>
          <p:nvPr>
            <p:ph type="dt" sz="half" idx="2"/>
          </p:nvPr>
        </p:nvSpPr>
        <p:spPr/>
        <p:txBody>
          <a:bodyPr/>
          <a:lstStyle/>
          <a:p>
            <a:r>
              <a:rPr lang="en-US" smtClean="0"/>
              <a:t>26 Apr 2018</a:t>
            </a:r>
            <a:endParaRPr lang="en-US" dirty="0"/>
          </a:p>
        </p:txBody>
      </p:sp>
      <p:sp>
        <p:nvSpPr>
          <p:cNvPr id="8" name="Slide Number Placeholder 7"/>
          <p:cNvSpPr>
            <a:spLocks noGrp="1"/>
          </p:cNvSpPr>
          <p:nvPr>
            <p:ph type="sldNum" sz="quarter" idx="4"/>
          </p:nvPr>
        </p:nvSpPr>
        <p:spPr/>
        <p:txBody>
          <a:bodyPr/>
          <a:lstStyle/>
          <a:p>
            <a:fld id="{F1012999-1CD9-4014-B1C6-70315F8BBED0}" type="slidenum">
              <a:rPr lang="en-US" smtClean="0"/>
              <a:pPr/>
              <a:t>48</a:t>
            </a:fld>
            <a:endParaRPr lang="en-US" dirty="0"/>
          </a:p>
        </p:txBody>
      </p:sp>
    </p:spTree>
    <p:extLst>
      <p:ext uri="{BB962C8B-B14F-4D97-AF65-F5344CB8AC3E}">
        <p14:creationId xmlns:p14="http://schemas.microsoft.com/office/powerpoint/2010/main" val="28978982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a:t>Implementing Properties and Events in Our Components</a:t>
            </a:r>
          </a:p>
        </p:txBody>
      </p:sp>
      <p:sp>
        <p:nvSpPr>
          <p:cNvPr id="6" name="Text Placeholder 5"/>
          <p:cNvSpPr>
            <a:spLocks noGrp="1"/>
          </p:cNvSpPr>
          <p:nvPr>
            <p:ph type="body" sz="quarter" idx="16"/>
          </p:nvPr>
        </p:nvSpPr>
        <p:spPr/>
        <p:txBody>
          <a:bodyPr/>
          <a:lstStyle/>
          <a:p>
            <a:r>
              <a:rPr lang="en-US" dirty="0" smtClean="0"/>
              <a:t>4</a:t>
            </a:r>
            <a:endParaRPr lang="en-US" dirty="0"/>
          </a:p>
        </p:txBody>
      </p:sp>
      <p:pic>
        <p:nvPicPr>
          <p:cNvPr id="3" name="Picture 2"/>
          <p:cNvPicPr>
            <a:picLocks noChangeAspect="1"/>
          </p:cNvPicPr>
          <p:nvPr/>
        </p:nvPicPr>
        <p:blipFill>
          <a:blip r:embed="rId2"/>
          <a:stretch>
            <a:fillRect/>
          </a:stretch>
        </p:blipFill>
        <p:spPr>
          <a:xfrm>
            <a:off x="7086600" y="5621921"/>
            <a:ext cx="4772025" cy="885825"/>
          </a:xfrm>
          <a:prstGeom prst="rect">
            <a:avLst/>
          </a:prstGeom>
          <a:ln>
            <a:solidFill>
              <a:schemeClr val="accent1"/>
            </a:solidFill>
          </a:ln>
        </p:spPr>
      </p:pic>
      <p:sp>
        <p:nvSpPr>
          <p:cNvPr id="7" name="Date Placeholder 6"/>
          <p:cNvSpPr>
            <a:spLocks noGrp="1"/>
          </p:cNvSpPr>
          <p:nvPr>
            <p:ph type="dt" sz="half" idx="2"/>
          </p:nvPr>
        </p:nvSpPr>
        <p:spPr/>
        <p:txBody>
          <a:bodyPr/>
          <a:lstStyle/>
          <a:p>
            <a:r>
              <a:rPr lang="en-US" smtClean="0"/>
              <a:t>26 Apr 2018</a:t>
            </a:r>
            <a:endParaRPr lang="en-US" dirty="0"/>
          </a:p>
        </p:txBody>
      </p:sp>
      <p:sp>
        <p:nvSpPr>
          <p:cNvPr id="8" name="Slide Number Placeholder 7"/>
          <p:cNvSpPr>
            <a:spLocks noGrp="1"/>
          </p:cNvSpPr>
          <p:nvPr>
            <p:ph type="sldNum" sz="quarter" idx="4"/>
          </p:nvPr>
        </p:nvSpPr>
        <p:spPr/>
        <p:txBody>
          <a:bodyPr/>
          <a:lstStyle/>
          <a:p>
            <a:fld id="{F1012999-1CD9-4014-B1C6-70315F8BBED0}" type="slidenum">
              <a:rPr lang="en-US" smtClean="0"/>
              <a:pPr/>
              <a:t>49</a:t>
            </a:fld>
            <a:endParaRPr lang="en-US" dirty="0"/>
          </a:p>
        </p:txBody>
      </p:sp>
    </p:spTree>
    <p:extLst>
      <p:ext uri="{BB962C8B-B14F-4D97-AF65-F5344CB8AC3E}">
        <p14:creationId xmlns:p14="http://schemas.microsoft.com/office/powerpoint/2010/main" val="2692148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Agenda</a:t>
            </a:r>
          </a:p>
        </p:txBody>
      </p:sp>
      <p:sp>
        <p:nvSpPr>
          <p:cNvPr id="4" name="Content Placeholder 3"/>
          <p:cNvSpPr>
            <a:spLocks noGrp="1"/>
          </p:cNvSpPr>
          <p:nvPr>
            <p:ph idx="1"/>
          </p:nvPr>
        </p:nvSpPr>
        <p:spPr/>
        <p:txBody>
          <a:bodyPr>
            <a:normAutofit/>
          </a:bodyPr>
          <a:lstStyle/>
          <a:p>
            <a:pPr marL="227013" indent="-227013"/>
            <a:r>
              <a:rPr lang="en-US" sz="2000" dirty="0"/>
              <a:t>In this chapter, we </a:t>
            </a:r>
            <a:r>
              <a:rPr lang="en-US" sz="2000" dirty="0" smtClean="0"/>
              <a:t>will:</a:t>
            </a:r>
          </a:p>
          <a:p>
            <a:pPr marL="461963" indent="-234950">
              <a:buFont typeface="Wingdings" panose="05000000000000000000" pitchFamily="2" charset="2"/>
              <a:buChar char="§"/>
            </a:pPr>
            <a:r>
              <a:rPr lang="en-US" sz="2000" dirty="0" smtClean="0"/>
              <a:t>Learn </a:t>
            </a:r>
            <a:r>
              <a:rPr lang="en-US" sz="2000" dirty="0"/>
              <a:t>about </a:t>
            </a:r>
            <a:r>
              <a:rPr lang="en-US" sz="2000" dirty="0">
                <a:solidFill>
                  <a:srgbClr val="FF0000"/>
                </a:solidFill>
              </a:rPr>
              <a:t>semantic versioning</a:t>
            </a:r>
            <a:r>
              <a:rPr lang="en-US" sz="2000" dirty="0"/>
              <a:t>, why it matters, and Angular's take on </a:t>
            </a:r>
            <a:r>
              <a:rPr lang="en-US" sz="2000" dirty="0" smtClean="0"/>
              <a:t>it</a:t>
            </a:r>
          </a:p>
          <a:p>
            <a:pPr marL="461963" indent="-234950">
              <a:buFont typeface="Wingdings" panose="05000000000000000000" pitchFamily="2" charset="2"/>
              <a:buChar char="§"/>
            </a:pPr>
            <a:r>
              <a:rPr lang="en-US" sz="2000" dirty="0" smtClean="0"/>
              <a:t>Discover </a:t>
            </a:r>
            <a:r>
              <a:rPr lang="en-US" sz="2000" dirty="0"/>
              <a:t>how we set up our project using Angular </a:t>
            </a:r>
            <a:r>
              <a:rPr lang="en-US" sz="2000" dirty="0" smtClean="0"/>
              <a:t>CLI</a:t>
            </a:r>
          </a:p>
          <a:p>
            <a:pPr marL="461963" indent="-234950">
              <a:buFont typeface="Wingdings" panose="05000000000000000000" pitchFamily="2" charset="2"/>
              <a:buChar char="§"/>
            </a:pPr>
            <a:r>
              <a:rPr lang="en-US" sz="2000" dirty="0" smtClean="0"/>
              <a:t>Create </a:t>
            </a:r>
            <a:r>
              <a:rPr lang="en-US" sz="2000" dirty="0"/>
              <a:t>our first application and begin to understand the core concepts in </a:t>
            </a:r>
            <a:r>
              <a:rPr lang="en-US" sz="2000" dirty="0" smtClean="0"/>
              <a:t>Angular</a:t>
            </a:r>
            <a:endParaRPr lang="en-US" sz="2000" dirty="0"/>
          </a:p>
        </p:txBody>
      </p:sp>
      <p:sp>
        <p:nvSpPr>
          <p:cNvPr id="3" name="Date Placeholder 2"/>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a:t>
            </a:fld>
            <a:endParaRPr lang="en-US" dirty="0"/>
          </a:p>
        </p:txBody>
      </p:sp>
    </p:spTree>
    <p:extLst>
      <p:ext uri="{BB962C8B-B14F-4D97-AF65-F5344CB8AC3E}">
        <p14:creationId xmlns:p14="http://schemas.microsoft.com/office/powerpoint/2010/main" val="25665532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Intro</a:t>
            </a:r>
            <a:endParaRPr lang="en-US" dirty="0"/>
          </a:p>
        </p:txBody>
      </p:sp>
      <p:sp>
        <p:nvSpPr>
          <p:cNvPr id="7" name="Content Placeholder 6"/>
          <p:cNvSpPr>
            <a:spLocks noGrp="1"/>
          </p:cNvSpPr>
          <p:nvPr>
            <p:ph idx="1"/>
          </p:nvPr>
        </p:nvSpPr>
        <p:spPr/>
        <p:txBody>
          <a:bodyPr/>
          <a:lstStyle/>
          <a:p>
            <a:r>
              <a:rPr lang="en-US" dirty="0"/>
              <a:t>So far, we have had the opportunity to take a </a:t>
            </a:r>
            <a:r>
              <a:rPr lang="en-US" dirty="0">
                <a:solidFill>
                  <a:srgbClr val="FF0000"/>
                </a:solidFill>
              </a:rPr>
              <a:t>bird's eye</a:t>
            </a:r>
            <a:r>
              <a:rPr lang="en-US" dirty="0"/>
              <a:t> overview </a:t>
            </a:r>
            <a:r>
              <a:rPr lang="en-US" dirty="0" smtClean="0"/>
              <a:t>of</a:t>
            </a:r>
          </a:p>
          <a:p>
            <a:pPr lvl="2"/>
            <a:r>
              <a:rPr lang="en-US" dirty="0" smtClean="0"/>
              <a:t>what </a:t>
            </a:r>
            <a:r>
              <a:rPr lang="en-US" dirty="0">
                <a:solidFill>
                  <a:srgbClr val="FF0000"/>
                </a:solidFill>
              </a:rPr>
              <a:t>components</a:t>
            </a:r>
            <a:r>
              <a:rPr lang="en-US" dirty="0"/>
              <a:t> are in the new Angular </a:t>
            </a:r>
            <a:r>
              <a:rPr lang="en-US" dirty="0" smtClean="0"/>
              <a:t>ecosystem</a:t>
            </a:r>
          </a:p>
          <a:p>
            <a:pPr lvl="2"/>
            <a:r>
              <a:rPr lang="en-US" dirty="0" smtClean="0"/>
              <a:t>what </a:t>
            </a:r>
            <a:r>
              <a:rPr lang="en-US" dirty="0"/>
              <a:t>their role </a:t>
            </a:r>
            <a:r>
              <a:rPr lang="en-US" dirty="0" smtClean="0"/>
              <a:t>is</a:t>
            </a:r>
          </a:p>
          <a:p>
            <a:pPr lvl="2"/>
            <a:r>
              <a:rPr lang="en-US" dirty="0" smtClean="0"/>
              <a:t>how </a:t>
            </a:r>
            <a:r>
              <a:rPr lang="en-US" dirty="0"/>
              <a:t>they behave, </a:t>
            </a:r>
            <a:r>
              <a:rPr lang="en-US" dirty="0" smtClean="0"/>
              <a:t>and</a:t>
            </a:r>
          </a:p>
          <a:p>
            <a:pPr lvl="2"/>
            <a:r>
              <a:rPr lang="en-US" dirty="0" smtClean="0"/>
              <a:t>what </a:t>
            </a:r>
            <a:r>
              <a:rPr lang="en-US" dirty="0"/>
              <a:t>tools are required to start building our own components to represent </a:t>
            </a:r>
            <a:endParaRPr lang="en-US" dirty="0" smtClean="0"/>
          </a:p>
          <a:p>
            <a:pPr lvl="3"/>
            <a:r>
              <a:rPr lang="en-US" dirty="0" smtClean="0"/>
              <a:t>widgets and</a:t>
            </a:r>
          </a:p>
          <a:p>
            <a:pPr lvl="3"/>
            <a:r>
              <a:rPr lang="en-US" dirty="0" smtClean="0"/>
              <a:t>pieces </a:t>
            </a:r>
            <a:r>
              <a:rPr lang="en-US" dirty="0"/>
              <a:t>of </a:t>
            </a:r>
            <a:r>
              <a:rPr lang="en-US" dirty="0" smtClean="0"/>
              <a:t>functionality</a:t>
            </a:r>
            <a:endParaRPr lang="en-US" dirty="0" smtClean="0"/>
          </a:p>
          <a:p>
            <a:pPr lvl="1"/>
            <a:r>
              <a:rPr lang="en-US" dirty="0" smtClean="0"/>
              <a:t>In </a:t>
            </a:r>
            <a:r>
              <a:rPr lang="en-US" dirty="0"/>
              <a:t>addition, TypeScript turns out to be the perfect companion for this endeavor, so we seem to have everything that we need to further explore the possibilities </a:t>
            </a:r>
            <a:r>
              <a:rPr lang="en-US" dirty="0" smtClean="0"/>
              <a:t>that Angular </a:t>
            </a:r>
            <a:r>
              <a:rPr lang="en-US" dirty="0"/>
              <a:t>brings to the game with regards to creating interactive components that expose properties and emit </a:t>
            </a:r>
            <a:r>
              <a:rPr lang="en-US" dirty="0" smtClean="0"/>
              <a:t>events.</a:t>
            </a:r>
          </a:p>
          <a:p>
            <a:pPr lvl="1"/>
            <a:r>
              <a:rPr lang="en-US" dirty="0" smtClean="0"/>
              <a:t>In </a:t>
            </a:r>
            <a:r>
              <a:rPr lang="en-US" dirty="0"/>
              <a:t>this chapter, we </a:t>
            </a:r>
            <a:r>
              <a:rPr lang="en-US" dirty="0" smtClean="0"/>
              <a:t>will:</a:t>
            </a:r>
          </a:p>
          <a:p>
            <a:pPr lvl="2"/>
            <a:r>
              <a:rPr lang="en-US" dirty="0" smtClean="0"/>
              <a:t>Discover </a:t>
            </a:r>
            <a:r>
              <a:rPr lang="en-US" dirty="0"/>
              <a:t>all the syntactic possibilities at our disposal to bind content in our </a:t>
            </a:r>
            <a:r>
              <a:rPr lang="en-US" dirty="0" smtClean="0"/>
              <a:t>templates</a:t>
            </a:r>
          </a:p>
          <a:p>
            <a:pPr lvl="2"/>
            <a:r>
              <a:rPr lang="en-US" dirty="0" smtClean="0"/>
              <a:t>Create </a:t>
            </a:r>
            <a:r>
              <a:rPr lang="en-US" dirty="0"/>
              <a:t>public APIs for our components so that we can benefit from their properties and event handlers </a:t>
            </a:r>
            <a:endParaRPr lang="en-US" dirty="0" smtClean="0"/>
          </a:p>
          <a:p>
            <a:pPr lvl="2"/>
            <a:r>
              <a:rPr lang="en-US" dirty="0" smtClean="0"/>
              <a:t>See </a:t>
            </a:r>
            <a:r>
              <a:rPr lang="en-US" dirty="0"/>
              <a:t>how to implement data binding in </a:t>
            </a:r>
            <a:r>
              <a:rPr lang="en-US" dirty="0" smtClean="0"/>
              <a:t>Angular</a:t>
            </a:r>
          </a:p>
          <a:p>
            <a:pPr lvl="2"/>
            <a:r>
              <a:rPr lang="en-US" dirty="0" smtClean="0"/>
              <a:t>Reduce </a:t>
            </a:r>
            <a:r>
              <a:rPr lang="en-US" dirty="0"/>
              <a:t>the complexity of CSS management with view </a:t>
            </a:r>
            <a:r>
              <a:rPr lang="en-US" dirty="0" smtClean="0"/>
              <a:t>encapsulation</a:t>
            </a:r>
            <a:endParaRPr lang="en-US" dirty="0"/>
          </a:p>
        </p:txBody>
      </p:sp>
      <p:sp>
        <p:nvSpPr>
          <p:cNvPr id="3" name="Date Placeholder 2"/>
          <p:cNvSpPr>
            <a:spLocks noGrp="1"/>
          </p:cNvSpPr>
          <p:nvPr>
            <p:ph type="dt" sz="half" idx="2"/>
          </p:nvPr>
        </p:nvSpPr>
        <p:spPr/>
        <p:txBody>
          <a:bodyPr/>
          <a:lstStyle/>
          <a:p>
            <a:r>
              <a:rPr lang="en-US" smtClean="0"/>
              <a:t>26 Apr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50</a:t>
            </a:fld>
            <a:endParaRPr lang="en-US" dirty="0"/>
          </a:p>
        </p:txBody>
      </p:sp>
    </p:spTree>
    <p:extLst>
      <p:ext uri="{BB962C8B-B14F-4D97-AF65-F5344CB8AC3E}">
        <p14:creationId xmlns:p14="http://schemas.microsoft.com/office/powerpoint/2010/main" val="29818981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better template syntax</a:t>
            </a:r>
          </a:p>
        </p:txBody>
      </p:sp>
      <p:sp>
        <p:nvSpPr>
          <p:cNvPr id="3" name="Content Placeholder 2"/>
          <p:cNvSpPr>
            <a:spLocks noGrp="1"/>
          </p:cNvSpPr>
          <p:nvPr>
            <p:ph idx="1"/>
          </p:nvPr>
        </p:nvSpPr>
        <p:spPr/>
        <p:txBody>
          <a:bodyPr/>
          <a:lstStyle/>
          <a:p>
            <a:r>
              <a:rPr lang="en-US" dirty="0" smtClean="0"/>
              <a:t>In </a:t>
            </a:r>
            <a:r>
              <a:rPr lang="en-US" dirty="0"/>
              <a:t>Chapter 1, Creating Our Very First Component in Angular, we saw how to embed HTML templates in our components, but we didn't even scratch the surface of template development for </a:t>
            </a:r>
            <a:r>
              <a:rPr lang="en-US" dirty="0" smtClean="0"/>
              <a:t>Angular.</a:t>
            </a:r>
          </a:p>
          <a:p>
            <a:pPr lvl="1"/>
            <a:r>
              <a:rPr lang="en-US" dirty="0" smtClean="0"/>
              <a:t>As </a:t>
            </a:r>
            <a:r>
              <a:rPr lang="en-US" dirty="0"/>
              <a:t>we will see later in this book, template implementation is tightly coupled with the principles of </a:t>
            </a:r>
            <a:r>
              <a:rPr lang="en-US" dirty="0">
                <a:solidFill>
                  <a:srgbClr val="FF0000"/>
                </a:solidFill>
              </a:rPr>
              <a:t>Shadow DOM design</a:t>
            </a:r>
            <a:r>
              <a:rPr lang="en-US" dirty="0"/>
              <a:t> and it brings out a lot of syntactic sugar to ease the task of binding properties and events in our views in a declarative </a:t>
            </a:r>
            <a:r>
              <a:rPr lang="en-US" dirty="0" smtClean="0"/>
              <a:t>fashion.</a:t>
            </a:r>
          </a:p>
          <a:p>
            <a:pPr lvl="1"/>
            <a:r>
              <a:rPr lang="en-US" dirty="0" smtClean="0"/>
              <a:t>In </a:t>
            </a:r>
            <a:r>
              <a:rPr lang="en-US" dirty="0"/>
              <a:t>a nutshell, Angular components may expose a public API that allows them to communicate with other components or </a:t>
            </a:r>
            <a:r>
              <a:rPr lang="en-US" dirty="0" smtClean="0"/>
              <a:t>containers.</a:t>
            </a:r>
          </a:p>
          <a:p>
            <a:pPr lvl="1"/>
            <a:r>
              <a:rPr lang="en-US" dirty="0" smtClean="0"/>
              <a:t>This </a:t>
            </a:r>
            <a:r>
              <a:rPr lang="en-US" dirty="0"/>
              <a:t>API may encompass input properties, which we use to feed the component with </a:t>
            </a:r>
            <a:r>
              <a:rPr lang="en-US" dirty="0" smtClean="0"/>
              <a:t>data.</a:t>
            </a:r>
          </a:p>
          <a:p>
            <a:pPr lvl="1"/>
            <a:r>
              <a:rPr lang="en-US" dirty="0" smtClean="0"/>
              <a:t>It </a:t>
            </a:r>
            <a:r>
              <a:rPr lang="en-US" dirty="0"/>
              <a:t>also may expose output properties we can bind </a:t>
            </a:r>
            <a:r>
              <a:rPr lang="en-US" dirty="0">
                <a:solidFill>
                  <a:srgbClr val="FF0000"/>
                </a:solidFill>
              </a:rPr>
              <a:t>event listeners</a:t>
            </a:r>
            <a:r>
              <a:rPr lang="en-US" dirty="0"/>
              <a:t> to, thereby getting prompt information about changes in the state of the </a:t>
            </a:r>
            <a:r>
              <a:rPr lang="en-US" dirty="0" smtClean="0"/>
              <a:t>component.</a:t>
            </a:r>
          </a:p>
          <a:p>
            <a:pPr lvl="1"/>
            <a:r>
              <a:rPr lang="en-US" dirty="0" smtClean="0"/>
              <a:t>Let's </a:t>
            </a:r>
            <a:r>
              <a:rPr lang="en-US" dirty="0"/>
              <a:t>take a look at the way Angular solves the problem of injecting data in and out of our components through quick and easy </a:t>
            </a:r>
            <a:r>
              <a:rPr lang="en-US" dirty="0" smtClean="0"/>
              <a:t>examples.</a:t>
            </a:r>
          </a:p>
          <a:p>
            <a:pPr lvl="1"/>
            <a:r>
              <a:rPr lang="en-US" dirty="0" smtClean="0"/>
              <a:t>Please </a:t>
            </a:r>
            <a:r>
              <a:rPr lang="en-US" dirty="0"/>
              <a:t>focus on the philosophy behind these </a:t>
            </a:r>
            <a:r>
              <a:rPr lang="en-US" dirty="0" smtClean="0"/>
              <a:t>properties.</a:t>
            </a:r>
          </a:p>
          <a:p>
            <a:pPr lvl="1"/>
            <a:r>
              <a:rPr lang="en-US" dirty="0" smtClean="0"/>
              <a:t>We </a:t>
            </a:r>
            <a:r>
              <a:rPr lang="en-US" dirty="0"/>
              <a:t>will have a chance to see them in action later</a:t>
            </a:r>
            <a:r>
              <a:rPr lang="en-US" dirty="0" smtClean="0"/>
              <a:t>.</a:t>
            </a:r>
            <a:endParaRPr lang="en-US" dirty="0"/>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51</a:t>
            </a:fld>
            <a:endParaRPr lang="en-US" dirty="0"/>
          </a:p>
        </p:txBody>
      </p:sp>
    </p:spTree>
    <p:extLst>
      <p:ext uri="{BB962C8B-B14F-4D97-AF65-F5344CB8AC3E}">
        <p14:creationId xmlns:p14="http://schemas.microsoft.com/office/powerpoint/2010/main" val="13191442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Data bindings with input </a:t>
            </a:r>
            <a:r>
              <a:rPr lang="en-US" dirty="0" smtClean="0"/>
              <a:t>properties</a:t>
            </a:r>
            <a:endParaRPr lang="en-US" dirty="0"/>
          </a:p>
        </p:txBody>
      </p:sp>
      <p:sp>
        <p:nvSpPr>
          <p:cNvPr id="7" name="Content Placeholder 6"/>
          <p:cNvSpPr>
            <a:spLocks noGrp="1"/>
          </p:cNvSpPr>
          <p:nvPr>
            <p:ph idx="1"/>
          </p:nvPr>
        </p:nvSpPr>
        <p:spPr/>
        <p:txBody>
          <a:bodyPr/>
          <a:lstStyle/>
          <a:p>
            <a:endParaRPr lang="en-US" dirty="0"/>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52</a:t>
            </a:fld>
            <a:endParaRPr lang="en-US" dirty="0"/>
          </a:p>
        </p:txBody>
      </p:sp>
    </p:spTree>
    <p:extLst>
      <p:ext uri="{BB962C8B-B14F-4D97-AF65-F5344CB8AC3E}">
        <p14:creationId xmlns:p14="http://schemas.microsoft.com/office/powerpoint/2010/main" val="36340175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extra syntactic </a:t>
            </a:r>
            <a:r>
              <a:rPr lang="en-US" dirty="0" smtClean="0"/>
              <a:t>sugar: binding expressions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53</a:t>
            </a:fld>
            <a:endParaRPr lang="en-US" dirty="0"/>
          </a:p>
        </p:txBody>
      </p:sp>
    </p:spTree>
    <p:extLst>
      <p:ext uri="{BB962C8B-B14F-4D97-AF65-F5344CB8AC3E}">
        <p14:creationId xmlns:p14="http://schemas.microsoft.com/office/powerpoint/2010/main" val="15044423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Event binding with output </a:t>
            </a:r>
            <a:r>
              <a:rPr lang="en-US" dirty="0" smtClean="0"/>
              <a:t>properties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54</a:t>
            </a:fld>
            <a:endParaRPr lang="en-US" dirty="0"/>
          </a:p>
        </p:txBody>
      </p:sp>
    </p:spTree>
    <p:extLst>
      <p:ext uri="{BB962C8B-B14F-4D97-AF65-F5344CB8AC3E}">
        <p14:creationId xmlns:p14="http://schemas.microsoft.com/office/powerpoint/2010/main" val="9359427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Input and output properties in </a:t>
            </a:r>
            <a:r>
              <a:rPr lang="en-US" dirty="0" smtClean="0"/>
              <a:t>action</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55</a:t>
            </a:fld>
            <a:endParaRPr lang="en-US" dirty="0"/>
          </a:p>
        </p:txBody>
      </p:sp>
    </p:spTree>
    <p:extLst>
      <p:ext uri="{BB962C8B-B14F-4D97-AF65-F5344CB8AC3E}">
        <p14:creationId xmlns:p14="http://schemas.microsoft.com/office/powerpoint/2010/main" val="35100452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Emitting data through custom </a:t>
            </a:r>
            <a:r>
              <a:rPr lang="en-US" dirty="0" smtClean="0"/>
              <a:t>events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56</a:t>
            </a:fld>
            <a:endParaRPr lang="en-US" dirty="0"/>
          </a:p>
        </p:txBody>
      </p:sp>
    </p:spTree>
    <p:extLst>
      <p:ext uri="{BB962C8B-B14F-4D97-AF65-F5344CB8AC3E}">
        <p14:creationId xmlns:p14="http://schemas.microsoft.com/office/powerpoint/2010/main" val="35867866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Local references in </a:t>
            </a:r>
            <a:r>
              <a:rPr lang="en-US" dirty="0" smtClean="0"/>
              <a:t>templates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57</a:t>
            </a:fld>
            <a:endParaRPr lang="en-US" dirty="0"/>
          </a:p>
        </p:txBody>
      </p:sp>
    </p:spTree>
    <p:extLst>
      <p:ext uri="{BB962C8B-B14F-4D97-AF65-F5344CB8AC3E}">
        <p14:creationId xmlns:p14="http://schemas.microsoft.com/office/powerpoint/2010/main" val="27485463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Alternative syntax for input </a:t>
            </a:r>
            <a:r>
              <a:rPr lang="en-US" dirty="0" smtClean="0"/>
              <a:t>&amp; </a:t>
            </a:r>
            <a:r>
              <a:rPr lang="en-US" dirty="0"/>
              <a:t>output </a:t>
            </a:r>
            <a:r>
              <a:rPr lang="en-US" dirty="0" smtClean="0"/>
              <a:t>properties</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58</a:t>
            </a:fld>
            <a:endParaRPr lang="en-US" dirty="0"/>
          </a:p>
        </p:txBody>
      </p:sp>
    </p:spTree>
    <p:extLst>
      <p:ext uri="{BB962C8B-B14F-4D97-AF65-F5344CB8AC3E}">
        <p14:creationId xmlns:p14="http://schemas.microsoft.com/office/powerpoint/2010/main" val="30390290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Configuring our </a:t>
            </a:r>
            <a:r>
              <a:rPr lang="en-US" dirty="0" smtClean="0"/>
              <a:t>template: component class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59</a:t>
            </a:fld>
            <a:endParaRPr lang="en-US" dirty="0"/>
          </a:p>
        </p:txBody>
      </p:sp>
    </p:spTree>
    <p:extLst>
      <p:ext uri="{BB962C8B-B14F-4D97-AF65-F5344CB8AC3E}">
        <p14:creationId xmlns:p14="http://schemas.microsoft.com/office/powerpoint/2010/main" val="3077458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a:solidFill>
                  <a:schemeClr val="bg1"/>
                </a:solidFill>
              </a:rPr>
              <a:t>It's just Angular – introducing semantic </a:t>
            </a:r>
            <a:r>
              <a:rPr lang="en-US" dirty="0" smtClean="0">
                <a:solidFill>
                  <a:schemeClr val="bg1"/>
                </a:solidFill>
              </a:rPr>
              <a:t>versioning</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Using semantic versioning is about managing </a:t>
            </a:r>
            <a:r>
              <a:rPr lang="en-US" sz="2000" dirty="0" smtClean="0"/>
              <a:t>expectations.</a:t>
            </a:r>
          </a:p>
          <a:p>
            <a:pPr marL="457200">
              <a:buFont typeface="Wingdings" panose="05000000000000000000" pitchFamily="2" charset="2"/>
              <a:buChar char="§"/>
            </a:pPr>
            <a:r>
              <a:rPr lang="en-US" sz="2000" dirty="0" smtClean="0"/>
              <a:t>It's </a:t>
            </a:r>
            <a:r>
              <a:rPr lang="en-US" sz="2000" dirty="0"/>
              <a:t>about managing how the user of your application, or library, will react when a change happens to it. </a:t>
            </a:r>
            <a:endParaRPr lang="en-US" sz="2000" dirty="0" smtClean="0"/>
          </a:p>
          <a:p>
            <a:pPr marL="457200">
              <a:buFont typeface="Wingdings" panose="05000000000000000000" pitchFamily="2" charset="2"/>
              <a:buChar char="§"/>
            </a:pPr>
            <a:r>
              <a:rPr lang="en-US" sz="2000" dirty="0" smtClean="0"/>
              <a:t>Changes </a:t>
            </a:r>
            <a:r>
              <a:rPr lang="en-US" sz="2000" dirty="0"/>
              <a:t>will happen for various reasons, either to fix something broken in the code or add/alter/remove a </a:t>
            </a:r>
            <a:r>
              <a:rPr lang="en-US" sz="2000" dirty="0" smtClean="0"/>
              <a:t>feature.</a:t>
            </a:r>
          </a:p>
          <a:p>
            <a:pPr marL="457200">
              <a:buFont typeface="Wingdings" panose="05000000000000000000" pitchFamily="2" charset="2"/>
              <a:buChar char="§"/>
            </a:pPr>
            <a:r>
              <a:rPr lang="en-US" sz="2000" dirty="0" smtClean="0"/>
              <a:t>The </a:t>
            </a:r>
            <a:r>
              <a:rPr lang="en-US" sz="2000" dirty="0"/>
              <a:t>way authors of frameworks or libraries use to convey what impact a certain change has is by incrementing the version number of the </a:t>
            </a:r>
            <a:r>
              <a:rPr lang="en-US" sz="2000" dirty="0" smtClean="0"/>
              <a:t>software.</a:t>
            </a:r>
          </a:p>
          <a:p>
            <a:pPr marL="457200">
              <a:buFont typeface="Wingdings" panose="05000000000000000000" pitchFamily="2" charset="2"/>
              <a:buChar char="§"/>
            </a:pPr>
            <a:r>
              <a:rPr lang="en-US" sz="2000" dirty="0" smtClean="0"/>
              <a:t>A </a:t>
            </a:r>
            <a:r>
              <a:rPr lang="en-US" sz="2000" dirty="0"/>
              <a:t>production-ready software usually has version 1.0 or 1.0.0 if you want to be more </a:t>
            </a:r>
            <a:r>
              <a:rPr lang="en-US" sz="2000" dirty="0" smtClean="0"/>
              <a:t>specific.</a:t>
            </a:r>
          </a:p>
          <a:p>
            <a:pPr marL="457200">
              <a:buFont typeface="Wingdings" panose="05000000000000000000" pitchFamily="2" charset="2"/>
              <a:buChar char="§"/>
            </a:pPr>
            <a:r>
              <a:rPr lang="en-US" sz="2000" dirty="0" smtClean="0"/>
              <a:t>There </a:t>
            </a:r>
            <a:r>
              <a:rPr lang="en-US" sz="2000" dirty="0"/>
              <a:t>are three different levels of change that can happen when updating your </a:t>
            </a:r>
            <a:r>
              <a:rPr lang="en-US" sz="2000" dirty="0" smtClean="0"/>
              <a:t>software.</a:t>
            </a:r>
          </a:p>
          <a:p>
            <a:pPr marL="457200">
              <a:buFont typeface="Wingdings" panose="05000000000000000000" pitchFamily="2" charset="2"/>
              <a:buChar char="§"/>
            </a:pPr>
            <a:r>
              <a:rPr lang="en-US" sz="2000" dirty="0" smtClean="0"/>
              <a:t>Either </a:t>
            </a:r>
            <a:r>
              <a:rPr lang="en-US" sz="2000" dirty="0"/>
              <a:t>you patch it and effectively correct </a:t>
            </a:r>
            <a:r>
              <a:rPr lang="en-US" sz="2000" dirty="0" smtClean="0"/>
              <a:t>something.</a:t>
            </a:r>
          </a:p>
          <a:p>
            <a:pPr marL="457200">
              <a:buFont typeface="Wingdings" panose="05000000000000000000" pitchFamily="2" charset="2"/>
              <a:buChar char="§"/>
            </a:pPr>
            <a:r>
              <a:rPr lang="en-US" sz="2000" dirty="0" smtClean="0"/>
              <a:t>Or </a:t>
            </a:r>
            <a:r>
              <a:rPr lang="en-US" sz="2000" dirty="0"/>
              <a:t>you make a minor change, which essentially means you add </a:t>
            </a:r>
            <a:r>
              <a:rPr lang="en-US" sz="2000" dirty="0" smtClean="0"/>
              <a:t>functionality.</a:t>
            </a:r>
          </a:p>
          <a:p>
            <a:pPr marL="457200">
              <a:buFont typeface="Wingdings" panose="05000000000000000000" pitchFamily="2" charset="2"/>
              <a:buChar char="§"/>
            </a:pPr>
            <a:r>
              <a:rPr lang="en-US" sz="2000" dirty="0" smtClean="0"/>
              <a:t>Or </a:t>
            </a:r>
            <a:r>
              <a:rPr lang="en-US" sz="2000" dirty="0"/>
              <a:t>lastly you make a major change, which might completely change how your software </a:t>
            </a:r>
            <a:r>
              <a:rPr lang="en-US" sz="2000" dirty="0" smtClean="0"/>
              <a:t>works.</a:t>
            </a:r>
          </a:p>
          <a:p>
            <a:pPr marL="457200">
              <a:buFont typeface="Wingdings" panose="05000000000000000000" pitchFamily="2" charset="2"/>
              <a:buChar char="§"/>
            </a:pPr>
            <a:r>
              <a:rPr lang="en-US" sz="2000" dirty="0" smtClean="0"/>
              <a:t>Let's </a:t>
            </a:r>
            <a:r>
              <a:rPr lang="en-US" sz="2000" dirty="0"/>
              <a:t>describe these changes in more detail in the following sections</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a:t>
            </a:fld>
            <a:endParaRPr lang="en-US" dirty="0"/>
          </a:p>
        </p:txBody>
      </p:sp>
    </p:spTree>
    <p:extLst>
      <p:ext uri="{BB962C8B-B14F-4D97-AF65-F5344CB8AC3E}">
        <p14:creationId xmlns:p14="http://schemas.microsoft.com/office/powerpoint/2010/main" val="135519887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Routing</a:t>
            </a:r>
            <a:endParaRPr lang="en-US" dirty="0"/>
          </a:p>
        </p:txBody>
      </p:sp>
      <p:sp>
        <p:nvSpPr>
          <p:cNvPr id="3" name="Date Placeholder 2"/>
          <p:cNvSpPr>
            <a:spLocks noGrp="1"/>
          </p:cNvSpPr>
          <p:nvPr>
            <p:ph type="dt" sz="half" idx="2"/>
          </p:nvPr>
        </p:nvSpPr>
        <p:spPr/>
        <p:txBody>
          <a:bodyPr/>
          <a:lstStyle/>
          <a:p>
            <a:r>
              <a:rPr lang="en-US" smtClean="0"/>
              <a:t>26 Apr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60</a:t>
            </a:fld>
            <a:endParaRPr lang="en-US" dirty="0"/>
          </a:p>
        </p:txBody>
      </p:sp>
      <p:sp>
        <p:nvSpPr>
          <p:cNvPr id="5" name="Text Placeholder 4"/>
          <p:cNvSpPr>
            <a:spLocks noGrp="1"/>
          </p:cNvSpPr>
          <p:nvPr>
            <p:ph type="body" sz="quarter" idx="16"/>
          </p:nvPr>
        </p:nvSpPr>
        <p:spPr/>
        <p:txBody>
          <a:bodyPr/>
          <a:lstStyle/>
          <a:p>
            <a:r>
              <a:rPr lang="en-US" dirty="0" smtClean="0"/>
              <a:t>9</a:t>
            </a:r>
            <a:endParaRPr lang="en-US" dirty="0"/>
          </a:p>
        </p:txBody>
      </p:sp>
    </p:spTree>
    <p:extLst>
      <p:ext uri="{BB962C8B-B14F-4D97-AF65-F5344CB8AC3E}">
        <p14:creationId xmlns:p14="http://schemas.microsoft.com/office/powerpoint/2010/main" val="2541371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a:t>In the previous chapters, we did a great job separating concerns in our applications and adding different layers of abstraction to increase the maintainability of the </a:t>
            </a:r>
            <a:r>
              <a:rPr lang="en-US" dirty="0" smtClean="0"/>
              <a:t>app.</a:t>
            </a:r>
          </a:p>
          <a:p>
            <a:pPr lvl="1"/>
            <a:r>
              <a:rPr lang="en-US" dirty="0" smtClean="0"/>
              <a:t>However</a:t>
            </a:r>
            <a:r>
              <a:rPr lang="en-US" dirty="0"/>
              <a:t>, we have neglected the visual side of things, as well as the user experience </a:t>
            </a:r>
            <a:r>
              <a:rPr lang="en-US" dirty="0" smtClean="0"/>
              <a:t>part.</a:t>
            </a:r>
          </a:p>
          <a:p>
            <a:pPr lvl="1"/>
            <a:r>
              <a:rPr lang="en-US" dirty="0" smtClean="0"/>
              <a:t>At </a:t>
            </a:r>
            <a:r>
              <a:rPr lang="en-US" dirty="0"/>
              <a:t>this moment, our UI is bloated with components and stuff scattered across a single screen, and we need to provide a better </a:t>
            </a:r>
            <a:r>
              <a:rPr lang="en-US" dirty="0">
                <a:solidFill>
                  <a:srgbClr val="FF0000"/>
                </a:solidFill>
              </a:rPr>
              <a:t>navigational experience</a:t>
            </a:r>
            <a:r>
              <a:rPr lang="en-US" dirty="0"/>
              <a:t> and a logical way to change the application's state </a:t>
            </a:r>
            <a:r>
              <a:rPr lang="en-US" dirty="0" smtClean="0"/>
              <a:t>intuitively.</a:t>
            </a:r>
          </a:p>
          <a:p>
            <a:pPr lvl="1"/>
            <a:r>
              <a:rPr lang="en-US" dirty="0" smtClean="0"/>
              <a:t>This </a:t>
            </a:r>
            <a:r>
              <a:rPr lang="en-US" dirty="0"/>
              <a:t>is the moment where </a:t>
            </a:r>
            <a:r>
              <a:rPr lang="en-US" dirty="0">
                <a:solidFill>
                  <a:srgbClr val="FF0000"/>
                </a:solidFill>
              </a:rPr>
              <a:t>routing</a:t>
            </a:r>
            <a:r>
              <a:rPr lang="en-US" dirty="0"/>
              <a:t> acquires special relevance and gives us the opportunity to build a navigational narrative for our applications, allowing us to split the different areas of interest into different pages that are interconnected by a grid of links and </a:t>
            </a:r>
            <a:r>
              <a:rPr lang="en-US" dirty="0" smtClean="0"/>
              <a:t>URLs.</a:t>
            </a:r>
          </a:p>
          <a:p>
            <a:pPr lvl="1"/>
            <a:r>
              <a:rPr lang="en-US" dirty="0" smtClean="0"/>
              <a:t>However</a:t>
            </a:r>
            <a:r>
              <a:rPr lang="en-US" dirty="0"/>
              <a:t>, our application is only a set of components, so how do we deploy a navigation scheme between </a:t>
            </a:r>
            <a:r>
              <a:rPr lang="en-US" dirty="0" smtClean="0"/>
              <a:t>them?</a:t>
            </a:r>
          </a:p>
          <a:p>
            <a:pPr lvl="1"/>
            <a:r>
              <a:rPr lang="en-US" dirty="0" smtClean="0"/>
              <a:t>The </a:t>
            </a:r>
            <a:r>
              <a:rPr lang="en-US" dirty="0">
                <a:solidFill>
                  <a:srgbClr val="FF0000"/>
                </a:solidFill>
              </a:rPr>
              <a:t>Angular router</a:t>
            </a:r>
            <a:r>
              <a:rPr lang="en-US" dirty="0"/>
              <a:t> was built with </a:t>
            </a:r>
            <a:r>
              <a:rPr lang="en-US" dirty="0">
                <a:solidFill>
                  <a:srgbClr val="FF0000"/>
                </a:solidFill>
              </a:rPr>
              <a:t>componentization</a:t>
            </a:r>
            <a:r>
              <a:rPr lang="en-US" dirty="0"/>
              <a:t> in </a:t>
            </a:r>
            <a:r>
              <a:rPr lang="en-US" dirty="0" smtClean="0"/>
              <a:t>mind.</a:t>
            </a:r>
          </a:p>
          <a:p>
            <a:pPr lvl="1"/>
            <a:r>
              <a:rPr lang="en-US" dirty="0" smtClean="0"/>
              <a:t>We </a:t>
            </a:r>
            <a:r>
              <a:rPr lang="en-US" dirty="0"/>
              <a:t>will see how can we create our custom links and make components react to them in the following pages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61</a:t>
            </a:fld>
            <a:endParaRPr lang="en-US" dirty="0"/>
          </a:p>
        </p:txBody>
      </p:sp>
    </p:spTree>
    <p:extLst>
      <p:ext uri="{BB962C8B-B14F-4D97-AF65-F5344CB8AC3E}">
        <p14:creationId xmlns:p14="http://schemas.microsoft.com/office/powerpoint/2010/main" val="15188535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idx="1"/>
          </p:nvPr>
        </p:nvSpPr>
        <p:spPr/>
        <p:txBody>
          <a:bodyPr/>
          <a:lstStyle/>
          <a:p>
            <a:r>
              <a:rPr lang="en-US" dirty="0"/>
              <a:t>In this chapter, we </a:t>
            </a:r>
            <a:r>
              <a:rPr lang="en-US" dirty="0" smtClean="0"/>
              <a:t>will:</a:t>
            </a:r>
          </a:p>
          <a:p>
            <a:pPr lvl="1"/>
            <a:r>
              <a:rPr lang="en-US" dirty="0" smtClean="0"/>
              <a:t>Discover </a:t>
            </a:r>
            <a:r>
              <a:rPr lang="en-US" dirty="0"/>
              <a:t>how to define routes to switch components on and off, and redirect them to other </a:t>
            </a:r>
            <a:r>
              <a:rPr lang="en-US" dirty="0" smtClean="0"/>
              <a:t>routes</a:t>
            </a:r>
          </a:p>
          <a:p>
            <a:pPr lvl="1"/>
            <a:r>
              <a:rPr lang="en-US" dirty="0" smtClean="0"/>
              <a:t>Trigger </a:t>
            </a:r>
            <a:r>
              <a:rPr lang="en-US" dirty="0"/>
              <a:t>routes and load components in our views, depending on the requested </a:t>
            </a:r>
            <a:r>
              <a:rPr lang="en-US" dirty="0" smtClean="0"/>
              <a:t>route</a:t>
            </a:r>
          </a:p>
          <a:p>
            <a:pPr lvl="1"/>
            <a:r>
              <a:rPr lang="en-US" dirty="0" smtClean="0"/>
              <a:t>Handle </a:t>
            </a:r>
            <a:r>
              <a:rPr lang="en-US" dirty="0"/>
              <a:t>and pass different types of </a:t>
            </a:r>
            <a:r>
              <a:rPr lang="en-US" dirty="0" smtClean="0"/>
              <a:t>parameters</a:t>
            </a:r>
          </a:p>
          <a:p>
            <a:pPr lvl="1"/>
            <a:r>
              <a:rPr lang="en-US" dirty="0" smtClean="0"/>
              <a:t>Dive </a:t>
            </a:r>
            <a:r>
              <a:rPr lang="en-US" dirty="0"/>
              <a:t>into more advanced </a:t>
            </a:r>
            <a:r>
              <a:rPr lang="en-US" dirty="0" smtClean="0"/>
              <a:t>routing</a:t>
            </a:r>
          </a:p>
          <a:p>
            <a:pPr lvl="1"/>
            <a:r>
              <a:rPr lang="en-US" dirty="0" smtClean="0"/>
              <a:t>Look </a:t>
            </a:r>
            <a:r>
              <a:rPr lang="en-US" dirty="0"/>
              <a:t>at different ways of securing our </a:t>
            </a:r>
            <a:r>
              <a:rPr lang="en-US" dirty="0" smtClean="0"/>
              <a:t>routes</a:t>
            </a:r>
          </a:p>
          <a:p>
            <a:pPr lvl="1"/>
            <a:r>
              <a:rPr lang="en-US" dirty="0" smtClean="0"/>
              <a:t>Uncover </a:t>
            </a:r>
            <a:r>
              <a:rPr lang="en-US" dirty="0"/>
              <a:t>how to improve the response time by looking at different async </a:t>
            </a:r>
            <a:r>
              <a:rPr lang="en-US" dirty="0" smtClean="0"/>
              <a:t>strategies</a:t>
            </a:r>
            <a:endParaRPr lang="en-US" dirty="0"/>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62</a:t>
            </a:fld>
            <a:endParaRPr lang="en-US" dirty="0"/>
          </a:p>
        </p:txBody>
      </p:sp>
    </p:spTree>
    <p:extLst>
      <p:ext uri="{BB962C8B-B14F-4D97-AF65-F5344CB8AC3E}">
        <p14:creationId xmlns:p14="http://schemas.microsoft.com/office/powerpoint/2010/main" val="9473747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Adding support for the Angular </a:t>
            </a:r>
            <a:r>
              <a:rPr lang="en-US" dirty="0" smtClean="0"/>
              <a:t>router</a:t>
            </a:r>
            <a:endParaRPr lang="en-US" dirty="0"/>
          </a:p>
        </p:txBody>
      </p:sp>
      <p:sp>
        <p:nvSpPr>
          <p:cNvPr id="3" name="Content Placeholder 2"/>
          <p:cNvSpPr>
            <a:spLocks noGrp="1"/>
          </p:cNvSpPr>
          <p:nvPr>
            <p:ph idx="1"/>
          </p:nvPr>
        </p:nvSpPr>
        <p:spPr/>
        <p:txBody>
          <a:bodyPr/>
          <a:lstStyle/>
          <a:p>
            <a:r>
              <a:rPr lang="en-US" dirty="0"/>
              <a:t>Having routing in your application means you want to navigate between different topics in your </a:t>
            </a:r>
            <a:r>
              <a:rPr lang="en-US" dirty="0" smtClean="0"/>
              <a:t>navigation.</a:t>
            </a:r>
          </a:p>
          <a:p>
            <a:pPr lvl="1"/>
            <a:r>
              <a:rPr lang="en-US" dirty="0" smtClean="0"/>
              <a:t>You </a:t>
            </a:r>
            <a:r>
              <a:rPr lang="en-US" dirty="0"/>
              <a:t>usually use a top menu or left menu and press on links to get where you </a:t>
            </a:r>
            <a:r>
              <a:rPr lang="en-US" dirty="0" smtClean="0"/>
              <a:t>want.</a:t>
            </a:r>
          </a:p>
          <a:p>
            <a:pPr lvl="1"/>
            <a:r>
              <a:rPr lang="en-US" dirty="0" smtClean="0"/>
              <a:t>This </a:t>
            </a:r>
            <a:r>
              <a:rPr lang="en-US" dirty="0"/>
              <a:t>causes the URL in the browser to </a:t>
            </a:r>
            <a:r>
              <a:rPr lang="en-US" dirty="0" smtClean="0"/>
              <a:t>change.</a:t>
            </a:r>
          </a:p>
          <a:p>
            <a:pPr lvl="1"/>
            <a:r>
              <a:rPr lang="en-US" dirty="0" smtClean="0"/>
              <a:t>In </a:t>
            </a:r>
            <a:r>
              <a:rPr lang="en-US" dirty="0"/>
              <a:t>a Single-Page Application (</a:t>
            </a:r>
            <a:r>
              <a:rPr lang="en-US" dirty="0">
                <a:solidFill>
                  <a:srgbClr val="FF0000"/>
                </a:solidFill>
              </a:rPr>
              <a:t>SPA</a:t>
            </a:r>
            <a:r>
              <a:rPr lang="en-US" dirty="0"/>
              <a:t>), this doesn't cause a page </a:t>
            </a:r>
            <a:r>
              <a:rPr lang="en-US" dirty="0" smtClean="0"/>
              <a:t>reload.</a:t>
            </a:r>
          </a:p>
          <a:p>
            <a:pPr lvl="1"/>
            <a:r>
              <a:rPr lang="en-US" dirty="0" smtClean="0"/>
              <a:t>To </a:t>
            </a:r>
            <a:r>
              <a:rPr lang="en-US" dirty="0"/>
              <a:t>get set up with the </a:t>
            </a:r>
            <a:r>
              <a:rPr lang="en-US" dirty="0">
                <a:solidFill>
                  <a:srgbClr val="FF0000"/>
                </a:solidFill>
              </a:rPr>
              <a:t>Angular router</a:t>
            </a:r>
            <a:r>
              <a:rPr lang="en-US" dirty="0"/>
              <a:t> is quite easy, but there are some things we need in place for it to be considered set </a:t>
            </a:r>
            <a:r>
              <a:rPr lang="en-US" dirty="0" smtClean="0"/>
              <a:t>up:</a:t>
            </a:r>
          </a:p>
          <a:p>
            <a:pPr lvl="2"/>
            <a:r>
              <a:rPr lang="en-US" dirty="0" smtClean="0"/>
              <a:t>Specify </a:t>
            </a:r>
            <a:r>
              <a:rPr lang="en-US" dirty="0"/>
              <a:t>a </a:t>
            </a:r>
            <a:r>
              <a:rPr lang="en-US" dirty="0">
                <a:solidFill>
                  <a:srgbClr val="FF0000"/>
                </a:solidFill>
              </a:rPr>
              <a:t>base</a:t>
            </a:r>
            <a:r>
              <a:rPr lang="en-US" dirty="0"/>
              <a:t> </a:t>
            </a:r>
            <a:r>
              <a:rPr lang="en-US" dirty="0">
                <a:solidFill>
                  <a:srgbClr val="0070C0"/>
                </a:solidFill>
              </a:rPr>
              <a:t>element</a:t>
            </a:r>
            <a:r>
              <a:rPr lang="en-US" dirty="0"/>
              <a:t> in </a:t>
            </a:r>
            <a:r>
              <a:rPr lang="en-US" dirty="0" smtClean="0">
                <a:solidFill>
                  <a:srgbClr val="0070C0"/>
                </a:solidFill>
              </a:rPr>
              <a:t>index.html</a:t>
            </a:r>
          </a:p>
          <a:p>
            <a:pPr lvl="2"/>
            <a:r>
              <a:rPr lang="en-US" dirty="0" smtClean="0"/>
              <a:t>Import </a:t>
            </a:r>
            <a:r>
              <a:rPr lang="en-US" dirty="0"/>
              <a:t>the </a:t>
            </a:r>
            <a:r>
              <a:rPr lang="en-US" dirty="0">
                <a:solidFill>
                  <a:srgbClr val="FF0000"/>
                </a:solidFill>
              </a:rPr>
              <a:t>RouterModule</a:t>
            </a:r>
            <a:r>
              <a:rPr lang="en-US" dirty="0"/>
              <a:t> and tell the </a:t>
            </a:r>
            <a:r>
              <a:rPr lang="en-US" dirty="0">
                <a:solidFill>
                  <a:srgbClr val="FF0000"/>
                </a:solidFill>
              </a:rPr>
              <a:t>root module</a:t>
            </a:r>
            <a:r>
              <a:rPr lang="en-US" dirty="0"/>
              <a:t> about </a:t>
            </a:r>
            <a:r>
              <a:rPr lang="en-US" dirty="0" smtClean="0"/>
              <a:t>it</a:t>
            </a:r>
          </a:p>
          <a:p>
            <a:pPr lvl="2"/>
            <a:r>
              <a:rPr lang="en-US" dirty="0" smtClean="0"/>
              <a:t>Set </a:t>
            </a:r>
            <a:r>
              <a:rPr lang="en-US" dirty="0"/>
              <a:t>up a </a:t>
            </a:r>
            <a:r>
              <a:rPr lang="en-US" dirty="0">
                <a:solidFill>
                  <a:srgbClr val="FF0000"/>
                </a:solidFill>
              </a:rPr>
              <a:t>routing </a:t>
            </a:r>
            <a:r>
              <a:rPr lang="en-US" dirty="0" smtClean="0">
                <a:solidFill>
                  <a:srgbClr val="FF0000"/>
                </a:solidFill>
              </a:rPr>
              <a:t>dictionary</a:t>
            </a:r>
            <a:endParaRPr lang="en-US" dirty="0" smtClean="0"/>
          </a:p>
          <a:p>
            <a:pPr lvl="2"/>
            <a:r>
              <a:rPr lang="en-US" dirty="0" smtClean="0"/>
              <a:t>Decide </a:t>
            </a:r>
            <a:r>
              <a:rPr lang="en-US" dirty="0"/>
              <a:t>on where to place the </a:t>
            </a:r>
            <a:r>
              <a:rPr lang="en-US" dirty="0">
                <a:solidFill>
                  <a:srgbClr val="FF0000"/>
                </a:solidFill>
              </a:rPr>
              <a:t>viewport</a:t>
            </a:r>
            <a:r>
              <a:rPr lang="en-US" dirty="0"/>
              <a:t> of your application, that is, decide where in the page your content should be </a:t>
            </a:r>
            <a:r>
              <a:rPr lang="en-US" dirty="0" smtClean="0"/>
              <a:t>placed</a:t>
            </a:r>
          </a:p>
          <a:p>
            <a:pPr lvl="2"/>
            <a:r>
              <a:rPr lang="en-US" dirty="0" smtClean="0"/>
              <a:t>Interact </a:t>
            </a:r>
            <a:r>
              <a:rPr lang="en-US" dirty="0"/>
              <a:t>with a </a:t>
            </a:r>
            <a:r>
              <a:rPr lang="en-US" dirty="0">
                <a:solidFill>
                  <a:srgbClr val="FF0000"/>
                </a:solidFill>
              </a:rPr>
              <a:t>routing service</a:t>
            </a:r>
            <a:r>
              <a:rPr lang="en-US" dirty="0"/>
              <a:t> if you want to investigate things such as routing or query parameters, or if you need to programmatically route the user to another page in your </a:t>
            </a:r>
            <a:r>
              <a:rPr lang="en-US" dirty="0" smtClean="0"/>
              <a:t>application</a:t>
            </a:r>
            <a:endParaRPr lang="en-US" dirty="0"/>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63</a:t>
            </a:fld>
            <a:endParaRPr lang="en-US" dirty="0"/>
          </a:p>
        </p:txBody>
      </p:sp>
    </p:spTree>
    <p:extLst>
      <p:ext uri="{BB962C8B-B14F-4D97-AF65-F5344CB8AC3E}">
        <p14:creationId xmlns:p14="http://schemas.microsoft.com/office/powerpoint/2010/main" val="19544371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Specifying the base </a:t>
            </a:r>
            <a:r>
              <a:rPr lang="en-US" dirty="0" smtClean="0"/>
              <a:t>element</a:t>
            </a:r>
            <a:endParaRPr lang="en-US" dirty="0"/>
          </a:p>
        </p:txBody>
      </p:sp>
      <p:sp>
        <p:nvSpPr>
          <p:cNvPr id="3" name="Content Placeholder 2"/>
          <p:cNvSpPr>
            <a:spLocks noGrp="1"/>
          </p:cNvSpPr>
          <p:nvPr>
            <p:ph idx="1"/>
          </p:nvPr>
        </p:nvSpPr>
        <p:spPr/>
        <p:txBody>
          <a:bodyPr/>
          <a:lstStyle/>
          <a:p>
            <a:r>
              <a:rPr lang="en-US" dirty="0"/>
              <a:t>We need to inform Angular about the base path we want to use, so it can properly build and recognize the URLs as the user browses the website, as we will see in the next </a:t>
            </a:r>
            <a:r>
              <a:rPr lang="en-US" dirty="0" smtClean="0"/>
              <a:t>section.</a:t>
            </a:r>
          </a:p>
          <a:p>
            <a:pPr lvl="1"/>
            <a:r>
              <a:rPr lang="en-US" dirty="0" smtClean="0"/>
              <a:t>Our </a:t>
            </a:r>
            <a:r>
              <a:rPr lang="en-US" dirty="0"/>
              <a:t>first task will be to insert a </a:t>
            </a:r>
            <a:r>
              <a:rPr lang="en-US" dirty="0">
                <a:solidFill>
                  <a:srgbClr val="FF0000"/>
                </a:solidFill>
              </a:rPr>
              <a:t>base</a:t>
            </a:r>
            <a:r>
              <a:rPr lang="en-US" dirty="0"/>
              <a:t> </a:t>
            </a:r>
            <a:r>
              <a:rPr lang="en-US" dirty="0">
                <a:solidFill>
                  <a:srgbClr val="FF0000"/>
                </a:solidFill>
              </a:rPr>
              <a:t>href</a:t>
            </a:r>
            <a:r>
              <a:rPr lang="en-US" dirty="0"/>
              <a:t> </a:t>
            </a:r>
            <a:r>
              <a:rPr lang="en-US" dirty="0">
                <a:solidFill>
                  <a:srgbClr val="0070C0"/>
                </a:solidFill>
              </a:rPr>
              <a:t>statement</a:t>
            </a:r>
            <a:r>
              <a:rPr lang="en-US" dirty="0"/>
              <a:t> within our </a:t>
            </a:r>
            <a:r>
              <a:rPr lang="en-US" dirty="0">
                <a:solidFill>
                  <a:srgbClr val="FF0000"/>
                </a:solidFill>
              </a:rPr>
              <a:t>&lt;HEAD&gt;</a:t>
            </a:r>
            <a:r>
              <a:rPr lang="en-US" dirty="0"/>
              <a:t> </a:t>
            </a:r>
            <a:r>
              <a:rPr lang="en-US" dirty="0" smtClean="0">
                <a:solidFill>
                  <a:srgbClr val="0070C0"/>
                </a:solidFill>
              </a:rPr>
              <a:t>element</a:t>
            </a:r>
            <a:r>
              <a:rPr lang="en-US" dirty="0" smtClean="0"/>
              <a:t>.</a:t>
            </a:r>
          </a:p>
          <a:p>
            <a:pPr lvl="1"/>
            <a:r>
              <a:rPr lang="en-US" dirty="0" smtClean="0"/>
              <a:t>Append </a:t>
            </a:r>
            <a:r>
              <a:rPr lang="en-US" dirty="0"/>
              <a:t>the following line of code at the end of your code statement inside the &lt;head&gt; tag</a:t>
            </a:r>
            <a:r>
              <a:rPr lang="en-US" dirty="0" smtClean="0"/>
              <a:t>:</a:t>
            </a:r>
          </a:p>
          <a:p>
            <a:pPr marL="233363" lvl="1" indent="0">
              <a:buNone/>
            </a:pPr>
            <a:endParaRPr lang="en-US" dirty="0" smtClean="0"/>
          </a:p>
          <a:p>
            <a:pPr marL="233363" lvl="1" indent="0">
              <a:buNone/>
            </a:pPr>
            <a:endParaRPr lang="en-US" dirty="0" smtClean="0"/>
          </a:p>
          <a:p>
            <a:pPr marL="233363" lvl="1" indent="0">
              <a:buNone/>
            </a:pPr>
            <a:endParaRPr lang="en-US" dirty="0"/>
          </a:p>
          <a:p>
            <a:pPr lvl="1"/>
            <a:r>
              <a:rPr lang="en-US" dirty="0"/>
              <a:t>The base tag informs the browser about the path it should follow while attempting to load external resources, such as media or CSS files, once it goes deeper into the URL hierarchy</a:t>
            </a:r>
            <a:r>
              <a:rPr lang="en-US" dirty="0" smtClean="0"/>
              <a:t>.</a:t>
            </a:r>
            <a:endParaRPr lang="en-US" dirty="0"/>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64</a:t>
            </a:fld>
            <a:endParaRPr lang="en-US" dirty="0"/>
          </a:p>
        </p:txBody>
      </p:sp>
      <p:pic>
        <p:nvPicPr>
          <p:cNvPr id="6" name="Picture 5"/>
          <p:cNvPicPr>
            <a:picLocks noChangeAspect="1"/>
          </p:cNvPicPr>
          <p:nvPr/>
        </p:nvPicPr>
        <p:blipFill>
          <a:blip r:embed="rId2"/>
          <a:stretch>
            <a:fillRect/>
          </a:stretch>
        </p:blipFill>
        <p:spPr>
          <a:xfrm>
            <a:off x="1016861" y="2635431"/>
            <a:ext cx="2181225" cy="838200"/>
          </a:xfrm>
          <a:prstGeom prst="rect">
            <a:avLst/>
          </a:prstGeom>
          <a:ln>
            <a:solidFill>
              <a:schemeClr val="accent1"/>
            </a:solidFill>
          </a:ln>
        </p:spPr>
      </p:pic>
    </p:spTree>
    <p:extLst>
      <p:ext uri="{BB962C8B-B14F-4D97-AF65-F5344CB8AC3E}">
        <p14:creationId xmlns:p14="http://schemas.microsoft.com/office/powerpoint/2010/main" val="21176231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Importing and setting up the router </a:t>
            </a:r>
            <a:r>
              <a:rPr lang="en-US" dirty="0" smtClean="0"/>
              <a:t>module</a:t>
            </a:r>
            <a:endParaRPr lang="en-US" dirty="0"/>
          </a:p>
        </p:txBody>
      </p:sp>
      <p:sp>
        <p:nvSpPr>
          <p:cNvPr id="3" name="Content Placeholder 2"/>
          <p:cNvSpPr>
            <a:spLocks noGrp="1"/>
          </p:cNvSpPr>
          <p:nvPr>
            <p:ph idx="1"/>
          </p:nvPr>
        </p:nvSpPr>
        <p:spPr/>
        <p:txBody>
          <a:bodyPr/>
          <a:lstStyle/>
          <a:p>
            <a:r>
              <a:rPr lang="en-US" dirty="0"/>
              <a:t>Now, we can start playing around with all the goodies existing in the router </a:t>
            </a:r>
            <a:r>
              <a:rPr lang="en-US" dirty="0" smtClean="0"/>
              <a:t>library.</a:t>
            </a:r>
          </a:p>
          <a:p>
            <a:pPr lvl="1"/>
            <a:r>
              <a:rPr lang="en-US" dirty="0" smtClean="0"/>
              <a:t>First </a:t>
            </a:r>
            <a:r>
              <a:rPr lang="en-US" dirty="0"/>
              <a:t>things first, we need to </a:t>
            </a:r>
            <a:r>
              <a:rPr lang="en-US" dirty="0">
                <a:solidFill>
                  <a:srgbClr val="0070C0"/>
                </a:solidFill>
              </a:rPr>
              <a:t>import</a:t>
            </a:r>
            <a:r>
              <a:rPr lang="en-US" dirty="0"/>
              <a:t> the </a:t>
            </a:r>
            <a:r>
              <a:rPr lang="en-US" dirty="0">
                <a:solidFill>
                  <a:srgbClr val="FF0000"/>
                </a:solidFill>
              </a:rPr>
              <a:t>RouterModule</a:t>
            </a:r>
            <a:r>
              <a:rPr lang="en-US" dirty="0"/>
              <a:t>, we do this in the root module of our </a:t>
            </a:r>
            <a:r>
              <a:rPr lang="en-US" dirty="0" smtClean="0"/>
              <a:t>application.</a:t>
            </a:r>
          </a:p>
          <a:p>
            <a:pPr lvl="1"/>
            <a:r>
              <a:rPr lang="en-US" dirty="0" smtClean="0"/>
              <a:t>So</a:t>
            </a:r>
            <a:r>
              <a:rPr lang="en-US" dirty="0"/>
              <a:t>, we open a file called </a:t>
            </a:r>
            <a:r>
              <a:rPr lang="en-US" dirty="0">
                <a:solidFill>
                  <a:srgbClr val="FF0000"/>
                </a:solidFill>
              </a:rPr>
              <a:t>app.module.ts</a:t>
            </a:r>
            <a:r>
              <a:rPr lang="en-US" dirty="0"/>
              <a:t> and insert the following line at the top of the file</a:t>
            </a:r>
            <a:r>
              <a:rPr lang="en-US" dirty="0" smtClean="0"/>
              <a:t>:</a:t>
            </a:r>
          </a:p>
          <a:p>
            <a:pPr marL="233363" lvl="1" indent="0">
              <a:buNone/>
            </a:pPr>
            <a:endParaRPr lang="en-US" dirty="0" smtClean="0"/>
          </a:p>
          <a:p>
            <a:pPr marL="233363" lvl="1" indent="0">
              <a:buNone/>
            </a:pPr>
            <a:endParaRPr lang="en-US" dirty="0"/>
          </a:p>
          <a:p>
            <a:pPr lvl="1"/>
            <a:r>
              <a:rPr lang="en-US" dirty="0"/>
              <a:t>Once we have done so, it's time to add the RouterModule as a dependency of the AppModule class. </a:t>
            </a:r>
            <a:endParaRPr lang="en-US" dirty="0" smtClean="0"/>
          </a:p>
          <a:p>
            <a:pPr lvl="1"/>
            <a:r>
              <a:rPr lang="en-US" dirty="0" smtClean="0"/>
              <a:t>RouterModule </a:t>
            </a:r>
            <a:r>
              <a:rPr lang="en-US" dirty="0"/>
              <a:t>is a little bit of a different module, though; it needs to be </a:t>
            </a:r>
            <a:r>
              <a:rPr lang="en-US" dirty="0">
                <a:solidFill>
                  <a:srgbClr val="FF0000"/>
                </a:solidFill>
              </a:rPr>
              <a:t>initialized</a:t>
            </a:r>
            <a:r>
              <a:rPr lang="en-US" dirty="0"/>
              <a:t> at the </a:t>
            </a:r>
            <a:r>
              <a:rPr lang="en-US" dirty="0">
                <a:solidFill>
                  <a:srgbClr val="0070C0"/>
                </a:solidFill>
              </a:rPr>
              <a:t>same time </a:t>
            </a:r>
            <a:r>
              <a:rPr lang="en-US" dirty="0"/>
              <a:t>as it is </a:t>
            </a:r>
            <a:r>
              <a:rPr lang="en-US" dirty="0">
                <a:solidFill>
                  <a:srgbClr val="FF0000"/>
                </a:solidFill>
              </a:rPr>
              <a:t>added</a:t>
            </a:r>
            <a:r>
              <a:rPr lang="en-US" dirty="0"/>
              <a:t> as a </a:t>
            </a:r>
            <a:r>
              <a:rPr lang="en-US" dirty="0">
                <a:solidFill>
                  <a:srgbClr val="FF0000"/>
                </a:solidFill>
              </a:rPr>
              <a:t>dependant module.</a:t>
            </a:r>
            <a:r>
              <a:rPr lang="en-US" dirty="0"/>
              <a:t> It looks like the </a:t>
            </a:r>
            <a:r>
              <a:rPr lang="en-US" dirty="0" smtClean="0"/>
              <a:t>following:</a:t>
            </a:r>
          </a:p>
          <a:p>
            <a:pPr marL="233363" lvl="1" indent="0">
              <a:buNone/>
            </a:pPr>
            <a:endParaRPr lang="en-US" dirty="0" smtClean="0"/>
          </a:p>
          <a:p>
            <a:pPr marL="233363" lvl="1" indent="0">
              <a:buNone/>
            </a:pPr>
            <a:endParaRPr lang="en-US" dirty="0"/>
          </a:p>
          <a:p>
            <a:pPr marL="233363" lvl="1" indent="0">
              <a:buNone/>
            </a:pPr>
            <a:endParaRPr lang="en-US" dirty="0" smtClean="0"/>
          </a:p>
          <a:p>
            <a:pPr marL="233363" lvl="1" indent="0">
              <a:buNone/>
            </a:pPr>
            <a:endParaRPr lang="en-US" dirty="0"/>
          </a:p>
          <a:p>
            <a:pPr marL="233363" lvl="1" indent="0">
              <a:buNone/>
            </a:pPr>
            <a:endParaRPr lang="en-US" dirty="0"/>
          </a:p>
          <a:p>
            <a:pPr lvl="1"/>
            <a:r>
              <a:rPr lang="en-US" dirty="0" smtClean="0"/>
              <a:t>We </a:t>
            </a:r>
            <a:r>
              <a:rPr lang="en-US" dirty="0"/>
              <a:t>can see here that it points to variable routes that we have yet to define</a:t>
            </a:r>
            <a:r>
              <a:rPr lang="en-US" dirty="0" smtClean="0"/>
              <a:t>.</a:t>
            </a:r>
            <a:endParaRPr lang="en-US" dirty="0"/>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65</a:t>
            </a:fld>
            <a:endParaRPr lang="en-US" dirty="0"/>
          </a:p>
        </p:txBody>
      </p:sp>
      <p:pic>
        <p:nvPicPr>
          <p:cNvPr id="6" name="Picture 5"/>
          <p:cNvPicPr>
            <a:picLocks noChangeAspect="1"/>
          </p:cNvPicPr>
          <p:nvPr/>
        </p:nvPicPr>
        <p:blipFill>
          <a:blip r:embed="rId2"/>
          <a:stretch>
            <a:fillRect/>
          </a:stretch>
        </p:blipFill>
        <p:spPr>
          <a:xfrm>
            <a:off x="859972" y="2443706"/>
            <a:ext cx="6202680" cy="315543"/>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859972" y="4267880"/>
            <a:ext cx="7726679" cy="794081"/>
          </a:xfrm>
          <a:prstGeom prst="rect">
            <a:avLst/>
          </a:prstGeom>
          <a:ln>
            <a:solidFill>
              <a:schemeClr val="accent1"/>
            </a:solidFill>
          </a:ln>
        </p:spPr>
      </p:pic>
    </p:spTree>
    <p:extLst>
      <p:ext uri="{BB962C8B-B14F-4D97-AF65-F5344CB8AC3E}">
        <p14:creationId xmlns:p14="http://schemas.microsoft.com/office/powerpoint/2010/main" val="18577503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Defining the </a:t>
            </a:r>
            <a:r>
              <a:rPr lang="en-US" dirty="0" smtClean="0"/>
              <a:t>routes</a:t>
            </a:r>
            <a:endParaRPr lang="en-US" dirty="0"/>
          </a:p>
        </p:txBody>
      </p:sp>
      <p:sp>
        <p:nvSpPr>
          <p:cNvPr id="7" name="Content Placeholder 6"/>
          <p:cNvSpPr>
            <a:spLocks noGrp="1"/>
          </p:cNvSpPr>
          <p:nvPr>
            <p:ph idx="1"/>
          </p:nvPr>
        </p:nvSpPr>
        <p:spPr/>
        <p:txBody>
          <a:bodyPr/>
          <a:lstStyle/>
          <a:p>
            <a:r>
              <a:rPr lang="en-US" dirty="0"/>
              <a:t>The routes is a list of route entries that specifies what routes exist in the application and what components should respond to a specific </a:t>
            </a:r>
            <a:r>
              <a:rPr lang="en-US" dirty="0" smtClean="0"/>
              <a:t>route.</a:t>
            </a:r>
          </a:p>
          <a:p>
            <a:pPr lvl="1"/>
            <a:r>
              <a:rPr lang="en-US" dirty="0" smtClean="0"/>
              <a:t>It </a:t>
            </a:r>
            <a:r>
              <a:rPr lang="en-US" dirty="0"/>
              <a:t>can look like this</a:t>
            </a:r>
            <a:r>
              <a:rPr lang="en-US" dirty="0" smtClean="0"/>
              <a:t>:</a:t>
            </a:r>
          </a:p>
          <a:p>
            <a:pPr marL="233363" lvl="1" indent="0">
              <a:buNone/>
            </a:pPr>
            <a:endParaRPr lang="en-US" dirty="0" smtClean="0"/>
          </a:p>
          <a:p>
            <a:pPr marL="233363" lvl="1" indent="0">
              <a:buNone/>
            </a:pPr>
            <a:endParaRPr lang="en-US" dirty="0"/>
          </a:p>
          <a:p>
            <a:pPr marL="233363" lvl="1" indent="0">
              <a:buNone/>
            </a:pPr>
            <a:endParaRPr lang="en-US" dirty="0" smtClean="0"/>
          </a:p>
          <a:p>
            <a:pPr marL="233363" lvl="1" indent="0">
              <a:buNone/>
            </a:pPr>
            <a:endParaRPr lang="en-US" dirty="0"/>
          </a:p>
          <a:p>
            <a:pPr marL="233363" lvl="1" indent="0">
              <a:buNone/>
            </a:pPr>
            <a:endParaRPr lang="en-US" dirty="0"/>
          </a:p>
          <a:p>
            <a:pPr lvl="1"/>
            <a:r>
              <a:rPr lang="en-US" dirty="0"/>
              <a:t>Every item in the route list is an object with a number of </a:t>
            </a:r>
            <a:r>
              <a:rPr lang="en-US" dirty="0" smtClean="0"/>
              <a:t>properties.</a:t>
            </a:r>
          </a:p>
          <a:p>
            <a:pPr lvl="2"/>
            <a:r>
              <a:rPr lang="en-US" dirty="0" smtClean="0"/>
              <a:t>The </a:t>
            </a:r>
            <a:r>
              <a:rPr lang="en-US" dirty="0"/>
              <a:t>two most important properties are path and </a:t>
            </a:r>
            <a:r>
              <a:rPr lang="en-US" dirty="0" smtClean="0"/>
              <a:t>component.</a:t>
            </a:r>
          </a:p>
          <a:p>
            <a:pPr lvl="2"/>
            <a:r>
              <a:rPr lang="en-US" dirty="0" smtClean="0"/>
              <a:t>The </a:t>
            </a:r>
            <a:r>
              <a:rPr lang="en-US" dirty="0"/>
              <a:t>path property is the routing path, note that you should specify the path value without a leading </a:t>
            </a:r>
            <a:r>
              <a:rPr lang="en-US" dirty="0" smtClean="0"/>
              <a:t>/.</a:t>
            </a:r>
          </a:p>
          <a:p>
            <a:pPr lvl="2"/>
            <a:r>
              <a:rPr lang="en-US" dirty="0" smtClean="0"/>
              <a:t>So</a:t>
            </a:r>
            <a:r>
              <a:rPr lang="en-US" dirty="0"/>
              <a:t>, setting it to products, as with the preceding code, means that we define what would happen if the user navigates to /</a:t>
            </a:r>
            <a:r>
              <a:rPr lang="en-US" dirty="0" smtClean="0"/>
              <a:t>products.</a:t>
            </a:r>
          </a:p>
          <a:p>
            <a:pPr lvl="2"/>
            <a:r>
              <a:rPr lang="en-US" dirty="0" smtClean="0"/>
              <a:t>The </a:t>
            </a:r>
            <a:r>
              <a:rPr lang="en-US" dirty="0"/>
              <a:t>component property points to the </a:t>
            </a:r>
            <a:r>
              <a:rPr lang="en-US" dirty="0">
                <a:solidFill>
                  <a:srgbClr val="FF0000"/>
                </a:solidFill>
              </a:rPr>
              <a:t>component</a:t>
            </a:r>
            <a:r>
              <a:rPr lang="en-US" dirty="0"/>
              <a:t> that should respond to this </a:t>
            </a:r>
            <a:r>
              <a:rPr lang="en-US" dirty="0" smtClean="0"/>
              <a:t>route.</a:t>
            </a:r>
          </a:p>
          <a:p>
            <a:pPr lvl="2"/>
            <a:r>
              <a:rPr lang="en-US" dirty="0" smtClean="0"/>
              <a:t>The </a:t>
            </a:r>
            <a:r>
              <a:rPr lang="en-US" dirty="0"/>
              <a:t>pointed-out components, template and data is what the user will see when navigating to the route</a:t>
            </a:r>
            <a:r>
              <a:rPr lang="en-US" dirty="0" smtClean="0"/>
              <a:t>.</a:t>
            </a:r>
            <a:endParaRPr lang="en-US" dirty="0"/>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66</a:t>
            </a:fld>
            <a:endParaRPr lang="en-US" dirty="0"/>
          </a:p>
        </p:txBody>
      </p:sp>
      <p:pic>
        <p:nvPicPr>
          <p:cNvPr id="8" name="Picture 7"/>
          <p:cNvPicPr>
            <a:picLocks noChangeAspect="1"/>
          </p:cNvPicPr>
          <p:nvPr/>
        </p:nvPicPr>
        <p:blipFill>
          <a:blip r:embed="rId2"/>
          <a:stretch>
            <a:fillRect/>
          </a:stretch>
        </p:blipFill>
        <p:spPr>
          <a:xfrm>
            <a:off x="2856412" y="2100564"/>
            <a:ext cx="3540306" cy="1665075"/>
          </a:xfrm>
          <a:prstGeom prst="rect">
            <a:avLst/>
          </a:prstGeom>
          <a:ln>
            <a:solidFill>
              <a:schemeClr val="accent1"/>
            </a:solidFill>
          </a:ln>
        </p:spPr>
      </p:pic>
    </p:spTree>
    <p:extLst>
      <p:ext uri="{BB962C8B-B14F-4D97-AF65-F5344CB8AC3E}">
        <p14:creationId xmlns:p14="http://schemas.microsoft.com/office/powerpoint/2010/main" val="22436080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Defining the </a:t>
            </a:r>
            <a:r>
              <a:rPr lang="en-US" dirty="0" smtClean="0"/>
              <a:t>routes							   </a:t>
            </a:r>
            <a:r>
              <a:rPr lang="en-US" dirty="0" smtClean="0">
                <a:solidFill>
                  <a:srgbClr val="C00000"/>
                </a:solidFill>
              </a:rPr>
              <a:t>|</a:t>
            </a:r>
            <a:endParaRPr lang="en-US" dirty="0">
              <a:solidFill>
                <a:srgbClr val="C00000"/>
              </a:solidFill>
            </a:endParaRPr>
          </a:p>
        </p:txBody>
      </p:sp>
      <p:sp>
        <p:nvSpPr>
          <p:cNvPr id="7" name="Content Placeholder 6"/>
          <p:cNvSpPr>
            <a:spLocks noGrp="1"/>
          </p:cNvSpPr>
          <p:nvPr>
            <p:ph idx="1"/>
          </p:nvPr>
        </p:nvSpPr>
        <p:spPr/>
        <p:txBody>
          <a:bodyPr/>
          <a:lstStyle/>
          <a:p>
            <a:pPr lvl="1"/>
            <a:r>
              <a:rPr lang="en-US" dirty="0"/>
              <a:t>The first specified route defines the path /products, and the last route item specifies </a:t>
            </a:r>
            <a:r>
              <a:rPr lang="en-US" dirty="0">
                <a:solidFill>
                  <a:srgbClr val="FF0000"/>
                </a:solidFill>
              </a:rPr>
              <a:t>**,</a:t>
            </a:r>
            <a:r>
              <a:rPr lang="en-US" dirty="0"/>
              <a:t> which means it matches any </a:t>
            </a:r>
            <a:r>
              <a:rPr lang="en-US" dirty="0" smtClean="0"/>
              <a:t>path.</a:t>
            </a:r>
          </a:p>
          <a:p>
            <a:pPr lvl="1"/>
            <a:r>
              <a:rPr lang="en-US" dirty="0" smtClean="0"/>
              <a:t>Order matters.</a:t>
            </a:r>
          </a:p>
          <a:p>
            <a:pPr lvl="2"/>
            <a:r>
              <a:rPr lang="en-US" dirty="0" smtClean="0"/>
              <a:t>Had </a:t>
            </a:r>
            <a:r>
              <a:rPr lang="en-US" dirty="0"/>
              <a:t>we defined the route item ** first, then products would never have been </a:t>
            </a:r>
            <a:r>
              <a:rPr lang="en-US" dirty="0" smtClean="0"/>
              <a:t>hit.</a:t>
            </a:r>
          </a:p>
          <a:p>
            <a:pPr lvl="2"/>
            <a:r>
              <a:rPr lang="en-US" dirty="0" smtClean="0"/>
              <a:t>The </a:t>
            </a:r>
            <a:r>
              <a:rPr lang="en-US" dirty="0"/>
              <a:t>reason ** was defined last was that we wanted a route that would take care of the case when a user enters an unknown </a:t>
            </a:r>
            <a:r>
              <a:rPr lang="en-US" dirty="0" smtClean="0"/>
              <a:t>route.</a:t>
            </a:r>
          </a:p>
          <a:p>
            <a:pPr lvl="2"/>
            <a:r>
              <a:rPr lang="en-US" dirty="0" smtClean="0"/>
              <a:t>Rather </a:t>
            </a:r>
            <a:r>
              <a:rPr lang="en-US" dirty="0"/>
              <a:t>than showing the user a blank page, we can now show them a nice page defined by the PageNotFound components </a:t>
            </a:r>
            <a:r>
              <a:rPr lang="en-US" dirty="0" smtClean="0"/>
              <a:t>template.</a:t>
            </a:r>
          </a:p>
          <a:p>
            <a:pPr lvl="1"/>
            <a:r>
              <a:rPr lang="en-US" dirty="0" smtClean="0"/>
              <a:t>There </a:t>
            </a:r>
            <a:r>
              <a:rPr lang="en-US" dirty="0"/>
              <a:t>are a ton more properties you can define on a route item, and also more complex routes you can set </a:t>
            </a:r>
            <a:r>
              <a:rPr lang="en-US" dirty="0" smtClean="0"/>
              <a:t>up.</a:t>
            </a:r>
          </a:p>
          <a:p>
            <a:pPr lvl="1"/>
            <a:r>
              <a:rPr lang="en-US" dirty="0" smtClean="0"/>
              <a:t>This </a:t>
            </a:r>
            <a:r>
              <a:rPr lang="en-US" dirty="0"/>
              <a:t>will suffice for now, so we gain a basic understanding of routing setup</a:t>
            </a:r>
            <a:r>
              <a:rPr lang="en-US" dirty="0" smtClean="0"/>
              <a:t>.</a:t>
            </a:r>
            <a:endParaRPr lang="en-US" dirty="0"/>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67</a:t>
            </a:fld>
            <a:endParaRPr lang="en-US" dirty="0"/>
          </a:p>
        </p:txBody>
      </p:sp>
    </p:spTree>
    <p:extLst>
      <p:ext uri="{BB962C8B-B14F-4D97-AF65-F5344CB8AC3E}">
        <p14:creationId xmlns:p14="http://schemas.microsoft.com/office/powerpoint/2010/main" val="22263596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Defining a </a:t>
            </a:r>
            <a:r>
              <a:rPr lang="en-US" dirty="0" smtClean="0"/>
              <a:t>viewport</a:t>
            </a:r>
            <a:endParaRPr lang="en-US" dirty="0"/>
          </a:p>
        </p:txBody>
      </p:sp>
      <p:sp>
        <p:nvSpPr>
          <p:cNvPr id="3" name="Content Placeholder 2"/>
          <p:cNvSpPr>
            <a:spLocks noGrp="1"/>
          </p:cNvSpPr>
          <p:nvPr>
            <p:ph idx="1"/>
          </p:nvPr>
        </p:nvSpPr>
        <p:spPr/>
        <p:txBody>
          <a:bodyPr/>
          <a:lstStyle/>
          <a:p>
            <a:r>
              <a:rPr lang="en-US" dirty="0"/>
              <a:t>Once we have come this far, it's time to define a viewport where the routed content should be rendered. </a:t>
            </a:r>
            <a:endParaRPr lang="en-US" dirty="0" smtClean="0"/>
          </a:p>
          <a:p>
            <a:pPr lvl="1"/>
            <a:r>
              <a:rPr lang="en-US" dirty="0" smtClean="0"/>
              <a:t>Normally</a:t>
            </a:r>
            <a:r>
              <a:rPr lang="en-US" dirty="0"/>
              <a:t>, we would build an application where part of the content is static and part of it can be switched out, like so</a:t>
            </a:r>
            <a:r>
              <a:rPr lang="en-US" dirty="0" smtClean="0"/>
              <a:t>:</a:t>
            </a:r>
          </a:p>
          <a:p>
            <a:pPr marL="233363" lvl="1" indent="0">
              <a:buNone/>
            </a:pPr>
            <a:endParaRPr lang="en-US" dirty="0" smtClean="0"/>
          </a:p>
          <a:p>
            <a:pPr marL="233363" lvl="1" indent="0">
              <a:buNone/>
            </a:pPr>
            <a:endParaRPr lang="en-US" dirty="0"/>
          </a:p>
          <a:p>
            <a:pPr marL="233363" lvl="1" indent="0">
              <a:buNone/>
            </a:pPr>
            <a:endParaRPr lang="en-US" dirty="0" smtClean="0"/>
          </a:p>
          <a:p>
            <a:pPr marL="233363" lvl="1" indent="0">
              <a:buNone/>
            </a:pPr>
            <a:endParaRPr lang="en-US" dirty="0" smtClean="0"/>
          </a:p>
          <a:p>
            <a:pPr marL="233363" lvl="1" indent="0">
              <a:buNone/>
            </a:pPr>
            <a:endParaRPr lang="en-US" dirty="0"/>
          </a:p>
          <a:p>
            <a:pPr lvl="1"/>
            <a:r>
              <a:rPr lang="en-US" dirty="0"/>
              <a:t>At this point, we involve the router-outlet element. It is an element that tells the router that this is where you should render the content. Update your app.component.html to look like this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68</a:t>
            </a:fld>
            <a:endParaRPr lang="en-US" dirty="0"/>
          </a:p>
        </p:txBody>
      </p:sp>
      <p:pic>
        <p:nvPicPr>
          <p:cNvPr id="6" name="Picture 5"/>
          <p:cNvPicPr>
            <a:picLocks noChangeAspect="1"/>
          </p:cNvPicPr>
          <p:nvPr/>
        </p:nvPicPr>
        <p:blipFill>
          <a:blip r:embed="rId2"/>
          <a:stretch>
            <a:fillRect/>
          </a:stretch>
        </p:blipFill>
        <p:spPr>
          <a:xfrm>
            <a:off x="949235" y="2422576"/>
            <a:ext cx="2795860" cy="1449412"/>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949235" y="4768647"/>
            <a:ext cx="4076972" cy="1221441"/>
          </a:xfrm>
          <a:prstGeom prst="rect">
            <a:avLst/>
          </a:prstGeom>
          <a:ln>
            <a:solidFill>
              <a:schemeClr val="accent1"/>
            </a:solidFill>
          </a:ln>
        </p:spPr>
      </p:pic>
    </p:spTree>
    <p:extLst>
      <p:ext uri="{BB962C8B-B14F-4D97-AF65-F5344CB8AC3E}">
        <p14:creationId xmlns:p14="http://schemas.microsoft.com/office/powerpoint/2010/main" val="18201150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Defining a </a:t>
            </a:r>
            <a:r>
              <a:rPr lang="en-US" dirty="0" smtClean="0"/>
              <a:t>viewport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a:t>Now we have the router module imported and </a:t>
            </a:r>
            <a:r>
              <a:rPr lang="en-US" dirty="0" smtClean="0"/>
              <a:t>initialized.</a:t>
            </a:r>
          </a:p>
          <a:p>
            <a:pPr lvl="1"/>
            <a:r>
              <a:rPr lang="en-US" dirty="0" smtClean="0"/>
              <a:t>We </a:t>
            </a:r>
            <a:r>
              <a:rPr lang="en-US" dirty="0"/>
              <a:t>also have a </a:t>
            </a:r>
            <a:r>
              <a:rPr lang="en-US" dirty="0">
                <a:solidFill>
                  <a:srgbClr val="FF0000"/>
                </a:solidFill>
              </a:rPr>
              <a:t>router list</a:t>
            </a:r>
            <a:r>
              <a:rPr lang="en-US" dirty="0"/>
              <a:t> defined for two routes, and we have defined where the routed content should be </a:t>
            </a:r>
            <a:r>
              <a:rPr lang="en-US" dirty="0" smtClean="0"/>
              <a:t>rendered.</a:t>
            </a:r>
          </a:p>
          <a:p>
            <a:pPr lvl="1"/>
            <a:r>
              <a:rPr lang="en-US" dirty="0" smtClean="0"/>
              <a:t>This </a:t>
            </a:r>
            <a:r>
              <a:rPr lang="en-US" dirty="0"/>
              <a:t>is all we need for a minimal setup of the </a:t>
            </a:r>
            <a:r>
              <a:rPr lang="en-US" dirty="0" smtClean="0"/>
              <a:t>router.</a:t>
            </a:r>
          </a:p>
          <a:p>
            <a:pPr lvl="1"/>
            <a:r>
              <a:rPr lang="en-US" dirty="0" smtClean="0"/>
              <a:t>In </a:t>
            </a:r>
            <a:r>
              <a:rPr lang="en-US" dirty="0"/>
              <a:t>the next section, we will look at a more realistic example and further expand our knowledge of the routing module and what it can help us with</a:t>
            </a:r>
            <a:r>
              <a:rPr lang="en-US" dirty="0" smtClean="0"/>
              <a:t>.</a:t>
            </a:r>
            <a:endParaRPr lang="en-US" dirty="0"/>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69</a:t>
            </a:fld>
            <a:endParaRPr lang="en-US" dirty="0"/>
          </a:p>
        </p:txBody>
      </p:sp>
    </p:spTree>
    <p:extLst>
      <p:ext uri="{BB962C8B-B14F-4D97-AF65-F5344CB8AC3E}">
        <p14:creationId xmlns:p14="http://schemas.microsoft.com/office/powerpoint/2010/main" val="1844768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Patch change</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A patch change means we increment the right most digit by </a:t>
            </a:r>
            <a:r>
              <a:rPr lang="en-US" sz="2000" dirty="0" smtClean="0"/>
              <a:t>one.</a:t>
            </a:r>
          </a:p>
          <a:p>
            <a:pPr marL="457200">
              <a:buFont typeface="Wingdings" panose="05000000000000000000" pitchFamily="2" charset="2"/>
              <a:buChar char="§"/>
            </a:pPr>
            <a:r>
              <a:rPr lang="en-US" sz="2000" dirty="0" smtClean="0"/>
              <a:t>Changing </a:t>
            </a:r>
            <a:r>
              <a:rPr lang="en-US" sz="2000" dirty="0"/>
              <a:t>the said software from 1.0.0 to 1.0.1 is a small change, usually a </a:t>
            </a:r>
            <a:r>
              <a:rPr lang="en-US" sz="2000" dirty="0">
                <a:solidFill>
                  <a:srgbClr val="FF0000"/>
                </a:solidFill>
              </a:rPr>
              <a:t>bug </a:t>
            </a:r>
            <a:r>
              <a:rPr lang="en-US" sz="2000" dirty="0" smtClean="0">
                <a:solidFill>
                  <a:srgbClr val="FF0000"/>
                </a:solidFill>
              </a:rPr>
              <a:t>fix</a:t>
            </a:r>
            <a:r>
              <a:rPr lang="en-US" sz="2000" dirty="0" smtClean="0"/>
              <a:t>.</a:t>
            </a:r>
          </a:p>
          <a:p>
            <a:pPr marL="457200">
              <a:buFont typeface="Wingdings" panose="05000000000000000000" pitchFamily="2" charset="2"/>
              <a:buChar char="§"/>
            </a:pPr>
            <a:r>
              <a:rPr lang="en-US" sz="2000" dirty="0" smtClean="0"/>
              <a:t>As </a:t>
            </a:r>
            <a:r>
              <a:rPr lang="en-US" sz="2000" dirty="0"/>
              <a:t>a user of that software you don't really have to worry; if anything, you should be happy that something is suddenly working </a:t>
            </a:r>
            <a:r>
              <a:rPr lang="en-US" sz="2000" dirty="0" smtClean="0"/>
              <a:t>better.</a:t>
            </a:r>
          </a:p>
          <a:p>
            <a:pPr marL="457200">
              <a:buFont typeface="Wingdings" panose="05000000000000000000" pitchFamily="2" charset="2"/>
              <a:buChar char="§"/>
            </a:pPr>
            <a:r>
              <a:rPr lang="en-US" sz="2000" dirty="0" smtClean="0"/>
              <a:t>The </a:t>
            </a:r>
            <a:r>
              <a:rPr lang="en-US" sz="2000" dirty="0"/>
              <a:t>point is, you can safely start using 1.0.1</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a:t>
            </a:fld>
            <a:endParaRPr lang="en-US" dirty="0"/>
          </a:p>
        </p:txBody>
      </p:sp>
    </p:spTree>
    <p:extLst>
      <p:ext uri="{BB962C8B-B14F-4D97-AF65-F5344CB8AC3E}">
        <p14:creationId xmlns:p14="http://schemas.microsoft.com/office/powerpoint/2010/main" val="18723656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Building </a:t>
            </a:r>
            <a:r>
              <a:rPr lang="en-US" dirty="0" smtClean="0"/>
              <a:t>practical Ex: Setting </a:t>
            </a:r>
            <a:r>
              <a:rPr lang="en-US" dirty="0"/>
              <a:t>up </a:t>
            </a:r>
            <a:r>
              <a:rPr lang="en-US" dirty="0" smtClean="0"/>
              <a:t>router service</a:t>
            </a:r>
            <a:endParaRPr lang="en-US" dirty="0"/>
          </a:p>
        </p:txBody>
      </p:sp>
      <p:sp>
        <p:nvSpPr>
          <p:cNvPr id="3" name="Content Placeholder 2"/>
          <p:cNvSpPr>
            <a:spLocks noGrp="1"/>
          </p:cNvSpPr>
          <p:nvPr>
            <p:ph idx="1"/>
          </p:nvPr>
        </p:nvSpPr>
        <p:spPr/>
        <p:txBody>
          <a:bodyPr/>
          <a:lstStyle/>
          <a:p>
            <a:r>
              <a:rPr lang="en-US" dirty="0"/>
              <a:t>Let's describe the </a:t>
            </a:r>
            <a:r>
              <a:rPr lang="en-US" dirty="0">
                <a:solidFill>
                  <a:srgbClr val="FF0000"/>
                </a:solidFill>
              </a:rPr>
              <a:t>problem </a:t>
            </a:r>
            <a:r>
              <a:rPr lang="en-US" dirty="0" smtClean="0">
                <a:solidFill>
                  <a:srgbClr val="FF0000"/>
                </a:solidFill>
              </a:rPr>
              <a:t>domain</a:t>
            </a:r>
            <a:r>
              <a:rPr lang="en-US" dirty="0" smtClean="0"/>
              <a:t>.</a:t>
            </a:r>
          </a:p>
          <a:p>
            <a:pPr lvl="1"/>
            <a:r>
              <a:rPr lang="en-US" dirty="0" smtClean="0"/>
              <a:t>Through </a:t>
            </a:r>
            <a:r>
              <a:rPr lang="en-US" dirty="0"/>
              <a:t>the course of this book, we have been dealing with </a:t>
            </a:r>
            <a:r>
              <a:rPr lang="en-US" dirty="0">
                <a:solidFill>
                  <a:srgbClr val="FF0000"/>
                </a:solidFill>
              </a:rPr>
              <a:t>Tasks</a:t>
            </a:r>
            <a:r>
              <a:rPr lang="en-US" dirty="0"/>
              <a:t> within the context of </a:t>
            </a:r>
            <a:r>
              <a:rPr lang="en-US" dirty="0">
                <a:solidFill>
                  <a:srgbClr val="FF0000"/>
                </a:solidFill>
              </a:rPr>
              <a:t>Pomodoro sessions</a:t>
            </a:r>
            <a:r>
              <a:rPr lang="en-US" dirty="0"/>
              <a:t>. </a:t>
            </a:r>
            <a:endParaRPr lang="en-US" dirty="0" smtClean="0"/>
          </a:p>
          <a:p>
            <a:pPr lvl="1"/>
            <a:r>
              <a:rPr lang="en-US" dirty="0" smtClean="0"/>
              <a:t>So </a:t>
            </a:r>
            <a:r>
              <a:rPr lang="en-US" dirty="0"/>
              <a:t>far we have been creating all the components and other constructs that we needed in one big visual pile. </a:t>
            </a:r>
            <a:endParaRPr lang="en-US" dirty="0" smtClean="0"/>
          </a:p>
          <a:p>
            <a:pPr lvl="2"/>
            <a:r>
              <a:rPr lang="en-US" dirty="0" smtClean="0"/>
              <a:t>It's </a:t>
            </a:r>
            <a:r>
              <a:rPr lang="en-US" dirty="0"/>
              <a:t>a visual pile in the sense that everything has been visible in one </a:t>
            </a:r>
            <a:r>
              <a:rPr lang="en-US" dirty="0" smtClean="0"/>
              <a:t>page.</a:t>
            </a:r>
          </a:p>
          <a:p>
            <a:pPr lvl="1"/>
            <a:r>
              <a:rPr lang="en-US" dirty="0" smtClean="0"/>
              <a:t>A </a:t>
            </a:r>
            <a:r>
              <a:rPr lang="en-US" dirty="0"/>
              <a:t>more natural approach to this is to imagine that we have dedicated views that we navigate </a:t>
            </a:r>
            <a:r>
              <a:rPr lang="en-US" dirty="0" smtClean="0"/>
              <a:t>between.</a:t>
            </a:r>
          </a:p>
          <a:p>
            <a:pPr lvl="1"/>
            <a:r>
              <a:rPr lang="en-US" dirty="0" smtClean="0"/>
              <a:t>Here </a:t>
            </a:r>
            <a:r>
              <a:rPr lang="en-US" dirty="0"/>
              <a:t>are the options from a user </a:t>
            </a:r>
            <a:r>
              <a:rPr lang="en-US" dirty="0" smtClean="0"/>
              <a:t>standpoint:</a:t>
            </a:r>
          </a:p>
          <a:p>
            <a:pPr lvl="2"/>
            <a:r>
              <a:rPr lang="en-US" dirty="0" smtClean="0"/>
              <a:t>The </a:t>
            </a:r>
            <a:r>
              <a:rPr lang="en-US" dirty="0"/>
              <a:t>user reaches our app and checks the current listing of the pending </a:t>
            </a:r>
            <a:r>
              <a:rPr lang="en-US" dirty="0" smtClean="0"/>
              <a:t>tasks.</a:t>
            </a:r>
          </a:p>
          <a:p>
            <a:pPr marL="687388" lvl="2" indent="0">
              <a:buNone/>
            </a:pPr>
            <a:r>
              <a:rPr lang="en-US" dirty="0" smtClean="0"/>
              <a:t>The </a:t>
            </a:r>
            <a:r>
              <a:rPr lang="en-US" dirty="0"/>
              <a:t>user can schedule the tasks to be done in order to get the required time estimation for the next Pomodoro </a:t>
            </a:r>
            <a:r>
              <a:rPr lang="en-US" dirty="0" smtClean="0"/>
              <a:t>session.</a:t>
            </a:r>
          </a:p>
          <a:p>
            <a:pPr lvl="2"/>
            <a:r>
              <a:rPr lang="en-US" dirty="0" smtClean="0"/>
              <a:t>If </a:t>
            </a:r>
            <a:r>
              <a:rPr lang="en-US" dirty="0"/>
              <a:t>desired, the user can jump onto another page and see a create task form (we will create the form, but will not implement its editing features until the next chapter</a:t>
            </a:r>
            <a:r>
              <a:rPr lang="en-US" dirty="0" smtClean="0"/>
              <a:t>).</a:t>
            </a:r>
          </a:p>
          <a:p>
            <a:pPr lvl="2"/>
            <a:r>
              <a:rPr lang="en-US" dirty="0" smtClean="0"/>
              <a:t>The </a:t>
            </a:r>
            <a:r>
              <a:rPr lang="en-US" dirty="0"/>
              <a:t>user can choose any task at any time and begin the Pomodoro session required to accomplish </a:t>
            </a:r>
            <a:r>
              <a:rPr lang="en-US" dirty="0" smtClean="0"/>
              <a:t>it.</a:t>
            </a:r>
          </a:p>
          <a:p>
            <a:pPr lvl="2"/>
            <a:r>
              <a:rPr lang="en-US" dirty="0" smtClean="0"/>
              <a:t>The </a:t>
            </a:r>
            <a:r>
              <a:rPr lang="en-US" dirty="0"/>
              <a:t>user can move back and forth across the pages they have already visited</a:t>
            </a:r>
            <a:r>
              <a:rPr lang="en-US" dirty="0" smtClean="0"/>
              <a:t>.</a:t>
            </a:r>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70</a:t>
            </a:fld>
            <a:endParaRPr lang="en-US" dirty="0"/>
          </a:p>
        </p:txBody>
      </p:sp>
    </p:spTree>
    <p:extLst>
      <p:ext uri="{BB962C8B-B14F-4D97-AF65-F5344CB8AC3E}">
        <p14:creationId xmlns:p14="http://schemas.microsoft.com/office/powerpoint/2010/main" val="22677592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Building </a:t>
            </a:r>
            <a:r>
              <a:rPr lang="en-US" dirty="0" smtClean="0"/>
              <a:t>practical Ex: Setting </a:t>
            </a:r>
            <a:r>
              <a:rPr lang="en-US" dirty="0"/>
              <a:t>up </a:t>
            </a:r>
            <a:r>
              <a:rPr lang="en-US" dirty="0" smtClean="0"/>
              <a:t>router service</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Let's </a:t>
            </a:r>
            <a:r>
              <a:rPr lang="en-US" dirty="0"/>
              <a:t>take the preceding user interactions and translate what this means in terms of different views that we should </a:t>
            </a:r>
            <a:r>
              <a:rPr lang="en-US" dirty="0" smtClean="0"/>
              <a:t>support:</a:t>
            </a:r>
          </a:p>
          <a:p>
            <a:pPr lvl="2"/>
            <a:r>
              <a:rPr lang="en-US" dirty="0" smtClean="0"/>
              <a:t>There </a:t>
            </a:r>
            <a:r>
              <a:rPr lang="en-US" dirty="0"/>
              <a:t>needs to be a page listing all the </a:t>
            </a:r>
            <a:r>
              <a:rPr lang="en-US" dirty="0" smtClean="0"/>
              <a:t>tasks</a:t>
            </a:r>
          </a:p>
          <a:p>
            <a:pPr lvl="2"/>
            <a:r>
              <a:rPr lang="en-US" dirty="0" smtClean="0"/>
              <a:t>There </a:t>
            </a:r>
            <a:r>
              <a:rPr lang="en-US" dirty="0"/>
              <a:t>should be a page with a create task </a:t>
            </a:r>
            <a:r>
              <a:rPr lang="en-US" dirty="0" smtClean="0"/>
              <a:t>form</a:t>
            </a:r>
          </a:p>
          <a:p>
            <a:pPr lvl="2"/>
            <a:r>
              <a:rPr lang="en-US" dirty="0" smtClean="0"/>
              <a:t>Lastly</a:t>
            </a:r>
            <a:r>
              <a:rPr lang="en-US" dirty="0"/>
              <a:t>, there should be a way to navigate back and forth between the </a:t>
            </a:r>
            <a:r>
              <a:rPr lang="en-US" dirty="0" smtClean="0"/>
              <a:t>pages</a:t>
            </a:r>
            <a:endParaRPr lang="en-US" dirty="0"/>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71</a:t>
            </a:fld>
            <a:endParaRPr lang="en-US" dirty="0"/>
          </a:p>
        </p:txBody>
      </p:sp>
    </p:spTree>
    <p:extLst>
      <p:ext uri="{BB962C8B-B14F-4D97-AF65-F5344CB8AC3E}">
        <p14:creationId xmlns:p14="http://schemas.microsoft.com/office/powerpoint/2010/main" val="31439422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Building a new component for </a:t>
            </a:r>
            <a:r>
              <a:rPr lang="en-US" dirty="0" smtClean="0"/>
              <a:t>demo purposes</a:t>
            </a:r>
            <a:endParaRPr lang="en-US" dirty="0"/>
          </a:p>
        </p:txBody>
      </p:sp>
      <p:sp>
        <p:nvSpPr>
          <p:cNvPr id="3" name="Content Placeholder 2"/>
          <p:cNvSpPr>
            <a:spLocks noGrp="1"/>
          </p:cNvSpPr>
          <p:nvPr>
            <p:ph idx="1"/>
          </p:nvPr>
        </p:nvSpPr>
        <p:spPr/>
        <p:txBody>
          <a:bodyPr/>
          <a:lstStyle/>
          <a:p>
            <a:r>
              <a:rPr lang="en-US" dirty="0"/>
              <a:t>So far, we have built two well-differentiated components we can leverage to deliver a </a:t>
            </a:r>
            <a:r>
              <a:rPr lang="en-US" dirty="0">
                <a:solidFill>
                  <a:srgbClr val="FF0000"/>
                </a:solidFill>
              </a:rPr>
              <a:t>multipage </a:t>
            </a:r>
            <a:r>
              <a:rPr lang="en-US" dirty="0" smtClean="0">
                <a:solidFill>
                  <a:srgbClr val="FF0000"/>
                </a:solidFill>
              </a:rPr>
              <a:t>navigation</a:t>
            </a:r>
            <a:r>
              <a:rPr lang="en-US" dirty="0" smtClean="0"/>
              <a:t>.</a:t>
            </a:r>
          </a:p>
          <a:p>
            <a:pPr lvl="1"/>
            <a:r>
              <a:rPr lang="en-US" dirty="0" smtClean="0"/>
              <a:t>But </a:t>
            </a:r>
            <a:r>
              <a:rPr lang="en-US" dirty="0"/>
              <a:t>in order to provide a better user experience, we might need a third </a:t>
            </a:r>
            <a:r>
              <a:rPr lang="en-US" dirty="0" smtClean="0"/>
              <a:t>one.</a:t>
            </a:r>
          </a:p>
          <a:p>
            <a:pPr lvl="1"/>
            <a:r>
              <a:rPr lang="en-US" dirty="0" smtClean="0"/>
              <a:t>We </a:t>
            </a:r>
            <a:r>
              <a:rPr lang="en-US" dirty="0"/>
              <a:t>will now introduce the form component we will be exploring more thoroughly in Chapter 10, Forms in Angular, as a way to have more navigation options in our example</a:t>
            </a:r>
            <a:r>
              <a:rPr lang="en-US" dirty="0" smtClean="0"/>
              <a:t>.</a:t>
            </a:r>
          </a:p>
          <a:p>
            <a:pPr lvl="1"/>
            <a:r>
              <a:rPr lang="en-US" dirty="0"/>
              <a:t>We will create a component in our tasks feature folder, anticipating the form we will use in the next chapter to publish new </a:t>
            </a:r>
            <a:r>
              <a:rPr lang="en-US" dirty="0" smtClean="0"/>
              <a:t>tasks.</a:t>
            </a:r>
          </a:p>
          <a:p>
            <a:pPr lvl="1"/>
            <a:r>
              <a:rPr lang="en-US" dirty="0" smtClean="0"/>
              <a:t>Create </a:t>
            </a:r>
            <a:r>
              <a:rPr lang="en-US" dirty="0"/>
              <a:t>the following files in the locations pointed out for each one</a:t>
            </a:r>
            <a:r>
              <a:rPr lang="en-US" dirty="0" smtClean="0"/>
              <a:t>: </a:t>
            </a:r>
            <a:r>
              <a:rPr lang="en-US" dirty="0" smtClean="0">
                <a:solidFill>
                  <a:srgbClr val="FF0000"/>
                </a:solidFill>
              </a:rPr>
              <a:t>Code 9-1</a:t>
            </a:r>
            <a:r>
              <a:rPr lang="en-US" dirty="0" smtClean="0"/>
              <a:t>.</a:t>
            </a:r>
            <a:endParaRPr lang="en-US" dirty="0"/>
          </a:p>
          <a:p>
            <a:pPr lvl="2"/>
            <a:r>
              <a:rPr lang="en-US" dirty="0"/>
              <a:t>This is the most basic definition of a </a:t>
            </a:r>
            <a:r>
              <a:rPr lang="en-US" dirty="0" smtClean="0"/>
              <a:t>component.</a:t>
            </a:r>
          </a:p>
          <a:p>
            <a:pPr lvl="2"/>
            <a:r>
              <a:rPr lang="en-US" dirty="0" smtClean="0"/>
              <a:t>We </a:t>
            </a:r>
            <a:r>
              <a:rPr lang="en-US" dirty="0"/>
              <a:t>need to expose this new component from our feature </a:t>
            </a:r>
            <a:r>
              <a:rPr lang="en-US" dirty="0" smtClean="0"/>
              <a:t>module.</a:t>
            </a:r>
          </a:p>
          <a:p>
            <a:pPr lvl="2"/>
            <a:r>
              <a:rPr lang="en-US" dirty="0" smtClean="0"/>
              <a:t>Finally</a:t>
            </a:r>
            <a:r>
              <a:rPr lang="en-US" dirty="0"/>
              <a:t>, we need to enter the route item for this component in a route list and configure the </a:t>
            </a:r>
            <a:r>
              <a:rPr lang="en-US" dirty="0" smtClean="0"/>
              <a:t>routes.</a:t>
            </a:r>
          </a:p>
          <a:p>
            <a:pPr lvl="2"/>
            <a:r>
              <a:rPr lang="en-US" dirty="0" smtClean="0"/>
              <a:t>Add </a:t>
            </a:r>
            <a:r>
              <a:rPr lang="en-US" dirty="0"/>
              <a:t>the </a:t>
            </a:r>
            <a:r>
              <a:rPr lang="en-US" dirty="0" smtClean="0"/>
              <a:t>code </a:t>
            </a:r>
            <a:r>
              <a:rPr lang="en-US" dirty="0"/>
              <a:t>snippet in the app/tasks/task.module.ts file</a:t>
            </a:r>
            <a:r>
              <a:rPr lang="en-US" dirty="0" smtClean="0"/>
              <a:t>: </a:t>
            </a:r>
            <a:r>
              <a:rPr lang="en-US" dirty="0" smtClean="0">
                <a:solidFill>
                  <a:srgbClr val="FF0000"/>
                </a:solidFill>
              </a:rPr>
              <a:t>Code 9-2</a:t>
            </a:r>
            <a:r>
              <a:rPr lang="en-US" dirty="0" smtClean="0"/>
              <a:t>.</a:t>
            </a:r>
          </a:p>
          <a:p>
            <a:pPr lvl="1"/>
            <a:r>
              <a:rPr lang="en-US" dirty="0"/>
              <a:t>Now the time has come to configure the </a:t>
            </a:r>
            <a:r>
              <a:rPr lang="en-US" dirty="0" smtClean="0"/>
              <a:t>routes.</a:t>
            </a:r>
          </a:p>
          <a:p>
            <a:pPr lvl="1"/>
            <a:r>
              <a:rPr lang="en-US" dirty="0" smtClean="0"/>
              <a:t>We </a:t>
            </a:r>
            <a:r>
              <a:rPr lang="en-US" dirty="0"/>
              <a:t>do this in two </a:t>
            </a:r>
            <a:r>
              <a:rPr lang="en-US" dirty="0" smtClean="0"/>
              <a:t>steps:</a:t>
            </a:r>
          </a:p>
          <a:p>
            <a:pPr lvl="2"/>
            <a:r>
              <a:rPr lang="en-US" dirty="0" smtClean="0"/>
              <a:t>Creating </a:t>
            </a:r>
            <a:r>
              <a:rPr lang="en-US" dirty="0"/>
              <a:t>the </a:t>
            </a:r>
            <a:r>
              <a:rPr lang="en-US" dirty="0">
                <a:solidFill>
                  <a:srgbClr val="FF0000"/>
                </a:solidFill>
              </a:rPr>
              <a:t>routes.ts</a:t>
            </a:r>
            <a:r>
              <a:rPr lang="en-US" dirty="0"/>
              <a:t>, a </a:t>
            </a:r>
            <a:r>
              <a:rPr lang="en-US" dirty="0">
                <a:solidFill>
                  <a:srgbClr val="FF0000"/>
                </a:solidFill>
              </a:rPr>
              <a:t>module</a:t>
            </a:r>
            <a:r>
              <a:rPr lang="en-US" dirty="0"/>
              <a:t> that contains our </a:t>
            </a:r>
            <a:r>
              <a:rPr lang="en-US" dirty="0" smtClean="0"/>
              <a:t>routes</a:t>
            </a:r>
          </a:p>
          <a:p>
            <a:pPr lvl="2"/>
            <a:r>
              <a:rPr lang="en-US" dirty="0" smtClean="0"/>
              <a:t>Setting </a:t>
            </a:r>
            <a:r>
              <a:rPr lang="en-US" dirty="0"/>
              <a:t>up the routes in the root </a:t>
            </a:r>
            <a:r>
              <a:rPr lang="en-US" dirty="0" smtClean="0"/>
              <a:t>module</a:t>
            </a:r>
            <a:endParaRPr lang="en-US" dirty="0"/>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72</a:t>
            </a:fld>
            <a:endParaRPr lang="en-US" dirty="0"/>
          </a:p>
        </p:txBody>
      </p:sp>
    </p:spTree>
    <p:extLst>
      <p:ext uri="{BB962C8B-B14F-4D97-AF65-F5344CB8AC3E}">
        <p14:creationId xmlns:p14="http://schemas.microsoft.com/office/powerpoint/2010/main" val="3457665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Building a new component for </a:t>
            </a:r>
            <a:r>
              <a:rPr lang="en-US" dirty="0" smtClean="0"/>
              <a:t>demo purposes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The </a:t>
            </a:r>
            <a:r>
              <a:rPr lang="en-US" dirty="0"/>
              <a:t>first order of business is defining the routes</a:t>
            </a:r>
            <a:r>
              <a:rPr lang="en-US" dirty="0" smtClean="0"/>
              <a:t>: </a:t>
            </a:r>
            <a:r>
              <a:rPr lang="en-US" dirty="0" smtClean="0">
                <a:solidFill>
                  <a:srgbClr val="FF0000"/>
                </a:solidFill>
              </a:rPr>
              <a:t>Code 9-3</a:t>
            </a:r>
            <a:r>
              <a:rPr lang="en-US" dirty="0" smtClean="0"/>
              <a:t>.</a:t>
            </a:r>
          </a:p>
          <a:p>
            <a:pPr lvl="1"/>
            <a:r>
              <a:rPr lang="en-US" dirty="0"/>
              <a:t>The second order of business is initializing the </a:t>
            </a:r>
            <a:r>
              <a:rPr lang="en-US" dirty="0" smtClean="0"/>
              <a:t>routes.</a:t>
            </a:r>
          </a:p>
          <a:p>
            <a:pPr lvl="2"/>
            <a:r>
              <a:rPr lang="en-US" dirty="0" smtClean="0"/>
              <a:t>We </a:t>
            </a:r>
            <a:r>
              <a:rPr lang="en-US" dirty="0"/>
              <a:t>do this in the root </a:t>
            </a:r>
            <a:r>
              <a:rPr lang="en-US" dirty="0" smtClean="0"/>
              <a:t>module.</a:t>
            </a:r>
          </a:p>
          <a:p>
            <a:pPr lvl="2"/>
            <a:r>
              <a:rPr lang="en-US" dirty="0" smtClean="0"/>
              <a:t>To </a:t>
            </a:r>
            <a:r>
              <a:rPr lang="en-US" dirty="0"/>
              <a:t>initialize the routes, we need to call </a:t>
            </a:r>
            <a:r>
              <a:rPr lang="en-US" dirty="0">
                <a:solidFill>
                  <a:srgbClr val="FF0000"/>
                </a:solidFill>
              </a:rPr>
              <a:t>RouteModule</a:t>
            </a:r>
            <a:r>
              <a:rPr lang="en-US" dirty="0"/>
              <a:t> and its </a:t>
            </a:r>
            <a:r>
              <a:rPr lang="en-US" dirty="0">
                <a:solidFill>
                  <a:srgbClr val="FF0000"/>
                </a:solidFill>
              </a:rPr>
              <a:t>static </a:t>
            </a:r>
            <a:r>
              <a:rPr lang="en-US" dirty="0">
                <a:solidFill>
                  <a:srgbClr val="0070C0"/>
                </a:solidFill>
              </a:rPr>
              <a:t>method</a:t>
            </a:r>
            <a:r>
              <a:rPr lang="en-US" dirty="0"/>
              <a:t>, </a:t>
            </a:r>
            <a:r>
              <a:rPr lang="en-US" dirty="0">
                <a:solidFill>
                  <a:srgbClr val="FF0000"/>
                </a:solidFill>
              </a:rPr>
              <a:t>forRoot</a:t>
            </a:r>
            <a:r>
              <a:rPr lang="en-US" dirty="0"/>
              <a:t>, and provide it with the </a:t>
            </a:r>
            <a:r>
              <a:rPr lang="en-US" dirty="0">
                <a:solidFill>
                  <a:srgbClr val="FF0000"/>
                </a:solidFill>
              </a:rPr>
              <a:t>routes list</a:t>
            </a:r>
            <a:r>
              <a:rPr lang="en-US" dirty="0"/>
              <a:t> as an </a:t>
            </a:r>
            <a:r>
              <a:rPr lang="en-US" dirty="0">
                <a:solidFill>
                  <a:srgbClr val="0070C0"/>
                </a:solidFill>
              </a:rPr>
              <a:t>argument</a:t>
            </a:r>
            <a:r>
              <a:rPr lang="en-US" dirty="0" smtClean="0"/>
              <a:t>:</a:t>
            </a:r>
            <a:endParaRPr lang="en-US" dirty="0"/>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73</a:t>
            </a:fld>
            <a:endParaRPr lang="en-US" dirty="0"/>
          </a:p>
        </p:txBody>
      </p:sp>
      <p:pic>
        <p:nvPicPr>
          <p:cNvPr id="6" name="Picture 5"/>
          <p:cNvPicPr>
            <a:picLocks noChangeAspect="1"/>
          </p:cNvPicPr>
          <p:nvPr/>
        </p:nvPicPr>
        <p:blipFill>
          <a:blip r:embed="rId2"/>
          <a:stretch>
            <a:fillRect/>
          </a:stretch>
        </p:blipFill>
        <p:spPr>
          <a:xfrm>
            <a:off x="905691" y="3182240"/>
            <a:ext cx="5513053" cy="2347702"/>
          </a:xfrm>
          <a:prstGeom prst="rect">
            <a:avLst/>
          </a:prstGeom>
          <a:ln>
            <a:solidFill>
              <a:schemeClr val="accent1"/>
            </a:solidFill>
          </a:ln>
        </p:spPr>
      </p:pic>
    </p:spTree>
    <p:extLst>
      <p:ext uri="{BB962C8B-B14F-4D97-AF65-F5344CB8AC3E}">
        <p14:creationId xmlns:p14="http://schemas.microsoft.com/office/powerpoint/2010/main" val="2207616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Code 9-1</a:t>
            </a:r>
            <a:endParaRPr lang="en-US" dirty="0"/>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74</a:t>
            </a:fld>
            <a:endParaRPr lang="en-US" dirty="0"/>
          </a:p>
        </p:txBody>
      </p:sp>
      <p:pic>
        <p:nvPicPr>
          <p:cNvPr id="8" name="Picture 7"/>
          <p:cNvPicPr>
            <a:picLocks noChangeAspect="1"/>
          </p:cNvPicPr>
          <p:nvPr/>
        </p:nvPicPr>
        <p:blipFill>
          <a:blip r:embed="rId2"/>
          <a:stretch>
            <a:fillRect/>
          </a:stretch>
        </p:blipFill>
        <p:spPr>
          <a:xfrm>
            <a:off x="152400" y="1297576"/>
            <a:ext cx="5244716" cy="2151153"/>
          </a:xfrm>
          <a:prstGeom prst="rect">
            <a:avLst/>
          </a:prstGeom>
          <a:ln>
            <a:solidFill>
              <a:schemeClr val="accent1"/>
            </a:solidFill>
          </a:ln>
        </p:spPr>
      </p:pic>
      <p:pic>
        <p:nvPicPr>
          <p:cNvPr id="9" name="Picture 8"/>
          <p:cNvPicPr>
            <a:picLocks noChangeAspect="1"/>
          </p:cNvPicPr>
          <p:nvPr/>
        </p:nvPicPr>
        <p:blipFill>
          <a:blip r:embed="rId3"/>
          <a:stretch>
            <a:fillRect/>
          </a:stretch>
        </p:blipFill>
        <p:spPr>
          <a:xfrm>
            <a:off x="6036416" y="1297576"/>
            <a:ext cx="4797047" cy="5116495"/>
          </a:xfrm>
          <a:prstGeom prst="rect">
            <a:avLst/>
          </a:prstGeom>
          <a:ln>
            <a:solidFill>
              <a:schemeClr val="accent1"/>
            </a:solidFill>
          </a:ln>
        </p:spPr>
      </p:pic>
    </p:spTree>
    <p:extLst>
      <p:ext uri="{BB962C8B-B14F-4D97-AF65-F5344CB8AC3E}">
        <p14:creationId xmlns:p14="http://schemas.microsoft.com/office/powerpoint/2010/main" val="42687329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Code 9-2</a:t>
            </a:r>
            <a:endParaRPr lang="en-US" dirty="0"/>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75</a:t>
            </a:fld>
            <a:endParaRPr lang="en-US" dirty="0"/>
          </a:p>
        </p:txBody>
      </p:sp>
      <p:pic>
        <p:nvPicPr>
          <p:cNvPr id="2" name="Picture 1"/>
          <p:cNvPicPr>
            <a:picLocks noChangeAspect="1"/>
          </p:cNvPicPr>
          <p:nvPr/>
        </p:nvPicPr>
        <p:blipFill>
          <a:blip r:embed="rId2"/>
          <a:stretch>
            <a:fillRect/>
          </a:stretch>
        </p:blipFill>
        <p:spPr>
          <a:xfrm>
            <a:off x="152400" y="1266026"/>
            <a:ext cx="6852421" cy="3666971"/>
          </a:xfrm>
          <a:prstGeom prst="rect">
            <a:avLst/>
          </a:prstGeom>
          <a:ln>
            <a:solidFill>
              <a:schemeClr val="accent1"/>
            </a:solidFill>
          </a:ln>
        </p:spPr>
      </p:pic>
    </p:spTree>
    <p:extLst>
      <p:ext uri="{BB962C8B-B14F-4D97-AF65-F5344CB8AC3E}">
        <p14:creationId xmlns:p14="http://schemas.microsoft.com/office/powerpoint/2010/main" val="338014012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Code 9-3</a:t>
            </a:r>
            <a:endParaRPr lang="en-US" dirty="0"/>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76</a:t>
            </a:fld>
            <a:endParaRPr lang="en-US" dirty="0"/>
          </a:p>
        </p:txBody>
      </p:sp>
      <p:pic>
        <p:nvPicPr>
          <p:cNvPr id="3" name="Picture 2"/>
          <p:cNvPicPr>
            <a:picLocks noChangeAspect="1"/>
          </p:cNvPicPr>
          <p:nvPr/>
        </p:nvPicPr>
        <p:blipFill>
          <a:blip r:embed="rId2"/>
          <a:stretch>
            <a:fillRect/>
          </a:stretch>
        </p:blipFill>
        <p:spPr>
          <a:xfrm>
            <a:off x="152400" y="1271452"/>
            <a:ext cx="4020031" cy="4526688"/>
          </a:xfrm>
          <a:prstGeom prst="rect">
            <a:avLst/>
          </a:prstGeom>
          <a:ln>
            <a:solidFill>
              <a:schemeClr val="accent1"/>
            </a:solidFill>
          </a:ln>
        </p:spPr>
      </p:pic>
    </p:spTree>
    <p:extLst>
      <p:ext uri="{BB962C8B-B14F-4D97-AF65-F5344CB8AC3E}">
        <p14:creationId xmlns:p14="http://schemas.microsoft.com/office/powerpoint/2010/main" val="3749231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Cleaning up the routes</a:t>
            </a:r>
          </a:p>
        </p:txBody>
      </p:sp>
      <p:sp>
        <p:nvSpPr>
          <p:cNvPr id="3" name="Content Placeholder 2"/>
          <p:cNvSpPr>
            <a:spLocks noGrp="1"/>
          </p:cNvSpPr>
          <p:nvPr>
            <p:ph idx="1"/>
          </p:nvPr>
        </p:nvSpPr>
        <p:spPr/>
        <p:txBody>
          <a:bodyPr/>
          <a:lstStyle/>
          <a:p>
            <a:r>
              <a:rPr lang="en-US" dirty="0" smtClean="0"/>
              <a:t>At </a:t>
            </a:r>
            <a:r>
              <a:rPr lang="en-US" dirty="0"/>
              <a:t>this point, we have set up the routes so they work the way they </a:t>
            </a:r>
            <a:r>
              <a:rPr lang="en-US" dirty="0" smtClean="0"/>
              <a:t>should.</a:t>
            </a:r>
          </a:p>
          <a:p>
            <a:pPr lvl="1"/>
            <a:r>
              <a:rPr lang="en-US" dirty="0" smtClean="0"/>
              <a:t>However</a:t>
            </a:r>
            <a:r>
              <a:rPr lang="en-US" dirty="0"/>
              <a:t>, this approach doesn't scale so </a:t>
            </a:r>
            <a:r>
              <a:rPr lang="en-US" dirty="0" smtClean="0"/>
              <a:t>well.</a:t>
            </a:r>
          </a:p>
          <a:p>
            <a:pPr lvl="1"/>
            <a:r>
              <a:rPr lang="en-US" dirty="0" smtClean="0"/>
              <a:t>As </a:t>
            </a:r>
            <a:r>
              <a:rPr lang="en-US" dirty="0"/>
              <a:t>your application grows, more and more routes will be added to the </a:t>
            </a:r>
            <a:r>
              <a:rPr lang="en-US" dirty="0">
                <a:solidFill>
                  <a:srgbClr val="FF0000"/>
                </a:solidFill>
              </a:rPr>
              <a:t>routes.ts</a:t>
            </a:r>
            <a:r>
              <a:rPr lang="en-US" dirty="0"/>
              <a:t> </a:t>
            </a:r>
            <a:r>
              <a:rPr lang="en-US" dirty="0" smtClean="0"/>
              <a:t>file.</a:t>
            </a:r>
          </a:p>
          <a:p>
            <a:pPr lvl="1"/>
            <a:r>
              <a:rPr lang="en-US" dirty="0" smtClean="0"/>
              <a:t>Just </a:t>
            </a:r>
            <a:r>
              <a:rPr lang="en-US" dirty="0"/>
              <a:t>like we moved the components and other constructs into their respective feature directory, so should we move the routes to where they </a:t>
            </a:r>
            <a:r>
              <a:rPr lang="en-US" dirty="0" smtClean="0"/>
              <a:t>belong.</a:t>
            </a:r>
          </a:p>
          <a:p>
            <a:pPr lvl="1"/>
            <a:r>
              <a:rPr lang="en-US" dirty="0" smtClean="0"/>
              <a:t>Our </a:t>
            </a:r>
            <a:r>
              <a:rPr lang="en-US" dirty="0"/>
              <a:t>routing list so far consists of one route item belonging to the timer feature, two items to the task feature, and one route that points to the default route </a:t>
            </a:r>
            <a:r>
              <a:rPr lang="en-US" dirty="0" smtClean="0"/>
              <a:t>/.</a:t>
            </a:r>
          </a:p>
          <a:p>
            <a:pPr lvl="1"/>
            <a:r>
              <a:rPr lang="en-US" dirty="0" smtClean="0"/>
              <a:t>Our </a:t>
            </a:r>
            <a:r>
              <a:rPr lang="en-US" dirty="0"/>
              <a:t>cleanup work will consist </a:t>
            </a:r>
            <a:r>
              <a:rPr lang="en-US" dirty="0" smtClean="0"/>
              <a:t>of:</a:t>
            </a:r>
          </a:p>
          <a:p>
            <a:pPr lvl="2"/>
            <a:r>
              <a:rPr lang="en-US" dirty="0" smtClean="0"/>
              <a:t>Creating </a:t>
            </a:r>
            <a:r>
              <a:rPr lang="en-US" dirty="0"/>
              <a:t>one dedicated routes.ts file per feature </a:t>
            </a:r>
            <a:r>
              <a:rPr lang="en-US" dirty="0" smtClean="0"/>
              <a:t>directory</a:t>
            </a:r>
          </a:p>
          <a:p>
            <a:pPr lvl="2"/>
            <a:r>
              <a:rPr lang="en-US" dirty="0" smtClean="0"/>
              <a:t>Calling </a:t>
            </a:r>
            <a:r>
              <a:rPr lang="en-US" dirty="0">
                <a:solidFill>
                  <a:srgbClr val="FF0000"/>
                </a:solidFill>
              </a:rPr>
              <a:t>RouteModule.forChild</a:t>
            </a:r>
            <a:r>
              <a:rPr lang="en-US" dirty="0"/>
              <a:t> in each feature module that has </a:t>
            </a:r>
            <a:r>
              <a:rPr lang="en-US" dirty="0" smtClean="0"/>
              <a:t>routes</a:t>
            </a:r>
          </a:p>
          <a:p>
            <a:pPr lvl="2"/>
            <a:r>
              <a:rPr lang="en-US" dirty="0" smtClean="0"/>
              <a:t>Removing </a:t>
            </a:r>
            <a:r>
              <a:rPr lang="en-US" dirty="0"/>
              <a:t>routes from any root module that isn't strictly application-wide, for example ** = route not </a:t>
            </a:r>
            <a:r>
              <a:rPr lang="en-US" dirty="0" smtClean="0"/>
              <a:t>found</a:t>
            </a:r>
          </a:p>
          <a:p>
            <a:pPr lvl="1"/>
            <a:r>
              <a:rPr lang="en-US" dirty="0" smtClean="0"/>
              <a:t>This </a:t>
            </a:r>
            <a:r>
              <a:rPr lang="en-US" dirty="0"/>
              <a:t>means that the application structure now looks something </a:t>
            </a:r>
            <a:r>
              <a:rPr lang="en-US" dirty="0" smtClean="0"/>
              <a:t>like: </a:t>
            </a:r>
            <a:r>
              <a:rPr lang="en-US" dirty="0" smtClean="0">
                <a:solidFill>
                  <a:srgbClr val="FF0000"/>
                </a:solidFill>
              </a:rPr>
              <a:t>Figure 9-1</a:t>
            </a:r>
            <a:r>
              <a:rPr lang="en-US" dirty="0" smtClean="0"/>
              <a:t>.</a:t>
            </a:r>
          </a:p>
          <a:p>
            <a:pPr lvl="1"/>
            <a:r>
              <a:rPr lang="en-US" dirty="0"/>
              <a:t>After the creation of a few more files, we are ready to initialize our feature routes. </a:t>
            </a:r>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77</a:t>
            </a:fld>
            <a:endParaRPr lang="en-US" dirty="0"/>
          </a:p>
        </p:txBody>
      </p:sp>
    </p:spTree>
    <p:extLst>
      <p:ext uri="{BB962C8B-B14F-4D97-AF65-F5344CB8AC3E}">
        <p14:creationId xmlns:p14="http://schemas.microsoft.com/office/powerpoint/2010/main" val="40631673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Cleaning up the </a:t>
            </a:r>
            <a:r>
              <a:rPr lang="en-US" dirty="0" smtClean="0"/>
              <a:t>routes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Essentially</a:t>
            </a:r>
            <a:r>
              <a:rPr lang="en-US" dirty="0"/>
              <a:t>, the initialization is the same for both /timer/routes.ts as /</a:t>
            </a:r>
            <a:r>
              <a:rPr lang="en-US" dirty="0" smtClean="0"/>
              <a:t>task/routes.ts.</a:t>
            </a:r>
          </a:p>
          <a:p>
            <a:pPr lvl="1"/>
            <a:r>
              <a:rPr lang="en-US" dirty="0" smtClean="0"/>
              <a:t>For </a:t>
            </a:r>
            <a:r>
              <a:rPr lang="en-US" dirty="0"/>
              <a:t>that reason, let's look at one of the routes.ts files and the intended change</a:t>
            </a:r>
            <a:r>
              <a:rPr lang="en-US" dirty="0" smtClean="0"/>
              <a:t>:</a:t>
            </a:r>
          </a:p>
          <a:p>
            <a:pPr marL="233363" lvl="1" indent="0">
              <a:buNone/>
            </a:pPr>
            <a:endParaRPr lang="en-US" dirty="0" smtClean="0"/>
          </a:p>
          <a:p>
            <a:pPr marL="233363" lvl="1" indent="0">
              <a:buNone/>
            </a:pPr>
            <a:endParaRPr lang="en-US" dirty="0"/>
          </a:p>
          <a:p>
            <a:pPr marL="233363" lvl="1" indent="0">
              <a:buNone/>
            </a:pPr>
            <a:endParaRPr lang="en-US" dirty="0" smtClean="0"/>
          </a:p>
          <a:p>
            <a:pPr marL="233363" lvl="1" indent="0">
              <a:buNone/>
            </a:pPr>
            <a:endParaRPr lang="en-US" dirty="0"/>
          </a:p>
          <a:p>
            <a:pPr marL="233363" lvl="1" indent="0">
              <a:buNone/>
            </a:pPr>
            <a:endParaRPr lang="en-US" dirty="0" smtClean="0"/>
          </a:p>
          <a:p>
            <a:pPr marL="233363" lvl="1" indent="0">
              <a:buNone/>
            </a:pPr>
            <a:endParaRPr lang="en-US" dirty="0"/>
          </a:p>
          <a:p>
            <a:pPr lvl="1"/>
            <a:r>
              <a:rPr lang="en-US" dirty="0"/>
              <a:t>The point here is that moving routes from app/routes.ts to &lt;feature&gt;/routes.ts means we set up the routes in their respective module file instead, namely &lt;feature&gt;/&lt;feature&gt;.</a:t>
            </a:r>
            <a:r>
              <a:rPr lang="en-US" dirty="0" smtClean="0"/>
              <a:t>module.ts.</a:t>
            </a:r>
          </a:p>
          <a:p>
            <a:pPr lvl="1"/>
            <a:r>
              <a:rPr lang="en-US" dirty="0" smtClean="0"/>
              <a:t>Also</a:t>
            </a:r>
            <a:r>
              <a:rPr lang="en-US" dirty="0"/>
              <a:t>, we call </a:t>
            </a:r>
            <a:r>
              <a:rPr lang="en-US" dirty="0">
                <a:solidFill>
                  <a:srgbClr val="FF0000"/>
                </a:solidFill>
              </a:rPr>
              <a:t>RouteModule.forChild</a:t>
            </a:r>
            <a:r>
              <a:rPr lang="en-US" dirty="0"/>
              <a:t>, and not </a:t>
            </a:r>
            <a:r>
              <a:rPr lang="en-US" dirty="0">
                <a:solidFill>
                  <a:srgbClr val="FF0000"/>
                </a:solidFill>
              </a:rPr>
              <a:t>RouteModule.forRoot</a:t>
            </a:r>
            <a:r>
              <a:rPr lang="en-US" dirty="0"/>
              <a:t>, when setting up feature routes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78</a:t>
            </a:fld>
            <a:endParaRPr lang="en-US" dirty="0"/>
          </a:p>
        </p:txBody>
      </p:sp>
      <p:pic>
        <p:nvPicPr>
          <p:cNvPr id="6" name="Picture 5"/>
          <p:cNvPicPr>
            <a:picLocks noChangeAspect="1"/>
          </p:cNvPicPr>
          <p:nvPr/>
        </p:nvPicPr>
        <p:blipFill>
          <a:blip r:embed="rId2"/>
          <a:stretch>
            <a:fillRect/>
          </a:stretch>
        </p:blipFill>
        <p:spPr>
          <a:xfrm>
            <a:off x="766355" y="2001957"/>
            <a:ext cx="3748087" cy="1870031"/>
          </a:xfrm>
          <a:prstGeom prst="rect">
            <a:avLst/>
          </a:prstGeom>
          <a:ln>
            <a:solidFill>
              <a:schemeClr val="accent1"/>
            </a:solidFill>
          </a:ln>
        </p:spPr>
      </p:pic>
    </p:spTree>
    <p:extLst>
      <p:ext uri="{BB962C8B-B14F-4D97-AF65-F5344CB8AC3E}">
        <p14:creationId xmlns:p14="http://schemas.microsoft.com/office/powerpoint/2010/main" val="14978324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Figure 9-1</a:t>
            </a:r>
            <a:endParaRPr lang="en-US" dirty="0"/>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79</a:t>
            </a:fld>
            <a:endParaRPr lang="en-US" dirty="0"/>
          </a:p>
        </p:txBody>
      </p:sp>
      <p:pic>
        <p:nvPicPr>
          <p:cNvPr id="8" name="Picture 7"/>
          <p:cNvPicPr>
            <a:picLocks noChangeAspect="1"/>
          </p:cNvPicPr>
          <p:nvPr/>
        </p:nvPicPr>
        <p:blipFill>
          <a:blip r:embed="rId2"/>
          <a:stretch>
            <a:fillRect/>
          </a:stretch>
        </p:blipFill>
        <p:spPr>
          <a:xfrm>
            <a:off x="152400" y="1273901"/>
            <a:ext cx="2608655" cy="3315516"/>
          </a:xfrm>
          <a:prstGeom prst="rect">
            <a:avLst/>
          </a:prstGeom>
          <a:ln>
            <a:solidFill>
              <a:schemeClr val="accent1"/>
            </a:solidFill>
          </a:ln>
        </p:spPr>
      </p:pic>
    </p:spTree>
    <p:extLst>
      <p:ext uri="{BB962C8B-B14F-4D97-AF65-F5344CB8AC3E}">
        <p14:creationId xmlns:p14="http://schemas.microsoft.com/office/powerpoint/2010/main" val="2575048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Minor change</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This means the software is increased from 1.0.0 to </a:t>
            </a:r>
            <a:r>
              <a:rPr lang="en-US" sz="2000" dirty="0" smtClean="0"/>
              <a:t>1.1.0.</a:t>
            </a:r>
          </a:p>
          <a:p>
            <a:pPr marL="457200">
              <a:buFont typeface="Wingdings" panose="05000000000000000000" pitchFamily="2" charset="2"/>
              <a:buChar char="§"/>
            </a:pPr>
            <a:r>
              <a:rPr lang="en-US" sz="2000" dirty="0" smtClean="0"/>
              <a:t>We </a:t>
            </a:r>
            <a:r>
              <a:rPr lang="en-US" sz="2000" dirty="0"/>
              <a:t>are dealing with a </a:t>
            </a:r>
            <a:r>
              <a:rPr lang="en-US" sz="2000" dirty="0">
                <a:solidFill>
                  <a:srgbClr val="FF0000"/>
                </a:solidFill>
              </a:rPr>
              <a:t>more severe change</a:t>
            </a:r>
            <a:r>
              <a:rPr lang="en-US" sz="2000" dirty="0"/>
              <a:t> as we increase the middle digit by </a:t>
            </a:r>
            <a:r>
              <a:rPr lang="en-US" sz="2000" dirty="0" smtClean="0"/>
              <a:t>one.</a:t>
            </a:r>
          </a:p>
          <a:p>
            <a:pPr marL="457200">
              <a:buFont typeface="Wingdings" panose="05000000000000000000" pitchFamily="2" charset="2"/>
              <a:buChar char="§"/>
            </a:pPr>
            <a:r>
              <a:rPr lang="en-US" sz="2000" dirty="0" smtClean="0"/>
              <a:t>This </a:t>
            </a:r>
            <a:r>
              <a:rPr lang="en-US" sz="2000" dirty="0"/>
              <a:t>number should be increased when </a:t>
            </a:r>
            <a:r>
              <a:rPr lang="en-US" sz="2000" dirty="0">
                <a:solidFill>
                  <a:srgbClr val="FF0000"/>
                </a:solidFill>
              </a:rPr>
              <a:t>functionality</a:t>
            </a:r>
            <a:r>
              <a:rPr lang="en-US" sz="2000" dirty="0"/>
              <a:t> is </a:t>
            </a:r>
            <a:r>
              <a:rPr lang="en-US" sz="2000" dirty="0">
                <a:solidFill>
                  <a:srgbClr val="FF0000"/>
                </a:solidFill>
              </a:rPr>
              <a:t>added</a:t>
            </a:r>
            <a:r>
              <a:rPr lang="en-US" sz="2000" dirty="0"/>
              <a:t> to the </a:t>
            </a:r>
            <a:r>
              <a:rPr lang="en-US" sz="2000" dirty="0">
                <a:solidFill>
                  <a:srgbClr val="FF0000"/>
                </a:solidFill>
              </a:rPr>
              <a:t>software</a:t>
            </a:r>
            <a:r>
              <a:rPr lang="en-US" sz="2000" dirty="0"/>
              <a:t> and it should still be </a:t>
            </a:r>
            <a:r>
              <a:rPr lang="en-US" sz="2000" dirty="0">
                <a:solidFill>
                  <a:srgbClr val="FF0000"/>
                </a:solidFill>
              </a:rPr>
              <a:t>backwards </a:t>
            </a:r>
            <a:r>
              <a:rPr lang="en-US" sz="2000" dirty="0" smtClean="0">
                <a:solidFill>
                  <a:srgbClr val="FF0000"/>
                </a:solidFill>
              </a:rPr>
              <a:t>compatible</a:t>
            </a:r>
            <a:r>
              <a:rPr lang="en-US" sz="2000" dirty="0" smtClean="0"/>
              <a:t>.</a:t>
            </a:r>
          </a:p>
          <a:p>
            <a:pPr marL="457200">
              <a:buFont typeface="Wingdings" panose="05000000000000000000" pitchFamily="2" charset="2"/>
              <a:buChar char="§"/>
            </a:pPr>
            <a:r>
              <a:rPr lang="en-US" sz="2000" dirty="0" smtClean="0"/>
              <a:t>Also </a:t>
            </a:r>
            <a:r>
              <a:rPr lang="en-US" sz="2000" dirty="0"/>
              <a:t>in this case it should be safe adapting the 1.1.0 version of the software</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a:t>
            </a:fld>
            <a:endParaRPr lang="en-US" dirty="0"/>
          </a:p>
        </p:txBody>
      </p:sp>
    </p:spTree>
    <p:extLst>
      <p:ext uri="{BB962C8B-B14F-4D97-AF65-F5344CB8AC3E}">
        <p14:creationId xmlns:p14="http://schemas.microsoft.com/office/powerpoint/2010/main" val="17342582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router </a:t>
            </a:r>
            <a:r>
              <a:rPr lang="en-US" dirty="0" smtClean="0"/>
              <a:t>directives</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80</a:t>
            </a:fld>
            <a:endParaRPr lang="en-US" dirty="0"/>
          </a:p>
        </p:txBody>
      </p:sp>
    </p:spTree>
    <p:extLst>
      <p:ext uri="{BB962C8B-B14F-4D97-AF65-F5344CB8AC3E}">
        <p14:creationId xmlns:p14="http://schemas.microsoft.com/office/powerpoint/2010/main" val="29571884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Triggering routes </a:t>
            </a:r>
            <a:r>
              <a:rPr lang="en-US" dirty="0" smtClean="0"/>
              <a:t>imperatively</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81</a:t>
            </a:fld>
            <a:endParaRPr lang="en-US" dirty="0"/>
          </a:p>
        </p:txBody>
      </p:sp>
    </p:spTree>
    <p:extLst>
      <p:ext uri="{BB962C8B-B14F-4D97-AF65-F5344CB8AC3E}">
        <p14:creationId xmlns:p14="http://schemas.microsoft.com/office/powerpoint/2010/main" val="31494075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parameters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82</a:t>
            </a:fld>
            <a:endParaRPr lang="en-US" dirty="0"/>
          </a:p>
        </p:txBody>
      </p:sp>
    </p:spTree>
    <p:extLst>
      <p:ext uri="{BB962C8B-B14F-4D97-AF65-F5344CB8AC3E}">
        <p14:creationId xmlns:p14="http://schemas.microsoft.com/office/powerpoint/2010/main" val="30120683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83</a:t>
            </a:fld>
            <a:endParaRPr lang="en-US" dirty="0"/>
          </a:p>
        </p:txBody>
      </p:sp>
    </p:spTree>
    <p:extLst>
      <p:ext uri="{BB962C8B-B14F-4D97-AF65-F5344CB8AC3E}">
        <p14:creationId xmlns:p14="http://schemas.microsoft.com/office/powerpoint/2010/main" val="6596670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84</a:t>
            </a:fld>
            <a:endParaRPr lang="en-US" dirty="0"/>
          </a:p>
        </p:txBody>
      </p:sp>
    </p:spTree>
    <p:extLst>
      <p:ext uri="{BB962C8B-B14F-4D97-AF65-F5344CB8AC3E}">
        <p14:creationId xmlns:p14="http://schemas.microsoft.com/office/powerpoint/2010/main" val="139546082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85</a:t>
            </a:fld>
            <a:endParaRPr lang="en-US" dirty="0"/>
          </a:p>
        </p:txBody>
      </p:sp>
    </p:spTree>
    <p:extLst>
      <p:ext uri="{BB962C8B-B14F-4D97-AF65-F5344CB8AC3E}">
        <p14:creationId xmlns:p14="http://schemas.microsoft.com/office/powerpoint/2010/main" val="37668414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86</a:t>
            </a:fld>
            <a:endParaRPr lang="en-US" dirty="0"/>
          </a:p>
        </p:txBody>
      </p:sp>
    </p:spTree>
    <p:extLst>
      <p:ext uri="{BB962C8B-B14F-4D97-AF65-F5344CB8AC3E}">
        <p14:creationId xmlns:p14="http://schemas.microsoft.com/office/powerpoint/2010/main" val="416737498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87</a:t>
            </a:fld>
            <a:endParaRPr lang="en-US" dirty="0"/>
          </a:p>
        </p:txBody>
      </p:sp>
    </p:spTree>
    <p:extLst>
      <p:ext uri="{BB962C8B-B14F-4D97-AF65-F5344CB8AC3E}">
        <p14:creationId xmlns:p14="http://schemas.microsoft.com/office/powerpoint/2010/main" val="73248788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smtClean="0"/>
              <a:t>26 Apr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88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69929274"/>
              </p:ext>
            </p:extLst>
          </p:nvPr>
        </p:nvGraphicFramePr>
        <p:xfrm>
          <a:off x="1188133" y="2332802"/>
          <a:ext cx="3052983" cy="2225040"/>
        </p:xfrm>
        <a:graphic>
          <a:graphicData uri="http://schemas.openxmlformats.org/drawingml/2006/table">
            <a:tbl>
              <a:tblPr bandRow="1">
                <a:tableStyleId>{69012ECD-51FC-41F1-AA8D-1B2483CD663E}</a:tableStyleId>
              </a:tblPr>
              <a:tblGrid>
                <a:gridCol w="3052983">
                  <a:extLst>
                    <a:ext uri="{9D8B030D-6E8A-4147-A177-3AD203B41FA5}">
                      <a16:colId xmlns:a16="http://schemas.microsoft.com/office/drawing/2014/main" val="4199222970"/>
                    </a:ext>
                  </a:extLst>
                </a:gridCol>
              </a:tblGrid>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81716194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9406522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21139172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21496107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85789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379807457"/>
                  </a:ext>
                </a:extLst>
              </a:tr>
            </a:tbl>
          </a:graphicData>
        </a:graphic>
      </p:graphicFrame>
    </p:spTree>
    <p:extLst>
      <p:ext uri="{BB962C8B-B14F-4D97-AF65-F5344CB8AC3E}">
        <p14:creationId xmlns:p14="http://schemas.microsoft.com/office/powerpoint/2010/main" val="31056170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Major change</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At this stage, the version number increases from 1.0.0 to </a:t>
            </a:r>
            <a:r>
              <a:rPr lang="en-US" sz="2000" dirty="0" smtClean="0"/>
              <a:t>2.0.0.</a:t>
            </a:r>
          </a:p>
          <a:p>
            <a:pPr marL="457200">
              <a:buFont typeface="Wingdings" panose="05000000000000000000" pitchFamily="2" charset="2"/>
              <a:buChar char="§"/>
            </a:pPr>
            <a:r>
              <a:rPr lang="en-US" sz="2000" dirty="0" smtClean="0"/>
              <a:t>Now </a:t>
            </a:r>
            <a:r>
              <a:rPr lang="en-US" sz="2000" dirty="0"/>
              <a:t>this is where you need to look </a:t>
            </a:r>
            <a:r>
              <a:rPr lang="en-US" sz="2000" dirty="0" smtClean="0"/>
              <a:t>out.</a:t>
            </a:r>
          </a:p>
          <a:p>
            <a:pPr marL="457200">
              <a:buFont typeface="Wingdings" panose="05000000000000000000" pitchFamily="2" charset="2"/>
              <a:buChar char="§"/>
            </a:pPr>
            <a:r>
              <a:rPr lang="en-US" sz="2000" dirty="0" smtClean="0"/>
              <a:t>At </a:t>
            </a:r>
            <a:r>
              <a:rPr lang="en-US" sz="2000" dirty="0"/>
              <a:t>this stage, things might have changed so much that </a:t>
            </a:r>
            <a:r>
              <a:rPr lang="en-US" sz="2000" dirty="0">
                <a:solidFill>
                  <a:srgbClr val="FF0000"/>
                </a:solidFill>
              </a:rPr>
              <a:t>constructs</a:t>
            </a:r>
            <a:r>
              <a:rPr lang="en-US" sz="2000" dirty="0"/>
              <a:t> have been </a:t>
            </a:r>
            <a:r>
              <a:rPr lang="en-US" sz="2000" dirty="0">
                <a:solidFill>
                  <a:srgbClr val="FF0000"/>
                </a:solidFill>
              </a:rPr>
              <a:t>renamed</a:t>
            </a:r>
            <a:r>
              <a:rPr lang="en-US" sz="2000" dirty="0"/>
              <a:t> or </a:t>
            </a:r>
            <a:r>
              <a:rPr lang="en-US" sz="2000" dirty="0" smtClean="0">
                <a:solidFill>
                  <a:srgbClr val="FF0000"/>
                </a:solidFill>
              </a:rPr>
              <a:t>removed</a:t>
            </a:r>
            <a:r>
              <a:rPr lang="en-US" sz="2000" dirty="0" smtClean="0"/>
              <a:t>.</a:t>
            </a:r>
          </a:p>
          <a:p>
            <a:pPr marL="457200">
              <a:buFont typeface="Wingdings" panose="05000000000000000000" pitchFamily="2" charset="2"/>
              <a:buChar char="§"/>
            </a:pPr>
            <a:r>
              <a:rPr lang="en-US" sz="2000" dirty="0" smtClean="0"/>
              <a:t>It </a:t>
            </a:r>
            <a:r>
              <a:rPr lang="en-US" sz="2000" dirty="0"/>
              <a:t>might not be compatible to earlier </a:t>
            </a:r>
            <a:r>
              <a:rPr lang="en-US" sz="2000" dirty="0" smtClean="0"/>
              <a:t>versions.</a:t>
            </a:r>
          </a:p>
          <a:p>
            <a:pPr marL="457200">
              <a:buFont typeface="Wingdings" panose="05000000000000000000" pitchFamily="2" charset="2"/>
              <a:buChar char="§"/>
            </a:pPr>
            <a:r>
              <a:rPr lang="en-US" sz="2000" dirty="0" smtClean="0"/>
              <a:t>I'm </a:t>
            </a:r>
            <a:r>
              <a:rPr lang="en-US" sz="2000" dirty="0"/>
              <a:t>saying it might because a lot of software authors still ensure that there is a decent backwards compatibility, but the main point here is that there is no warranty, no contract, guaranteeing that it will still work</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a:t>
            </a:fld>
            <a:endParaRPr lang="en-US" dirty="0"/>
          </a:p>
        </p:txBody>
      </p:sp>
    </p:spTree>
    <p:extLst>
      <p:ext uri="{BB962C8B-B14F-4D97-AF65-F5344CB8AC3E}">
        <p14:creationId xmlns:p14="http://schemas.microsoft.com/office/powerpoint/2010/main" val="1122461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yalSapphire PPT">
      <a:majorFont>
        <a:latin typeface="Gill Sans MT (Headings)"/>
        <a:ea typeface=""/>
        <a:cs typeface=""/>
      </a:majorFont>
      <a:minorFont>
        <a:latin typeface="Gill Sans MT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7247</Words>
  <Application>Microsoft Office PowerPoint</Application>
  <PresentationFormat>Widescreen</PresentationFormat>
  <Paragraphs>690</Paragraphs>
  <Slides>88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88</vt:i4>
      </vt:variant>
    </vt:vector>
  </HeadingPairs>
  <TitlesOfParts>
    <vt:vector size="97" baseType="lpstr">
      <vt:lpstr>Arial</vt:lpstr>
      <vt:lpstr>Brush Script MT</vt:lpstr>
      <vt:lpstr>Calibri</vt:lpstr>
      <vt:lpstr>Courier New</vt:lpstr>
      <vt:lpstr>Gill Sans MT</vt:lpstr>
      <vt:lpstr>Gill Sans MT (Body)</vt:lpstr>
      <vt:lpstr>Gill Sans MT (Headings)</vt:lpstr>
      <vt:lpstr>Wingdings</vt:lpstr>
      <vt:lpstr>Office Theme</vt:lpstr>
      <vt:lpstr>PowerPoint Presentation</vt:lpstr>
      <vt:lpstr>PowerPoint Presentation</vt:lpstr>
      <vt:lpstr>PowerPoint Presentation</vt:lpstr>
      <vt:lpstr>Intro</vt:lpstr>
      <vt:lpstr>Agenda</vt:lpstr>
      <vt:lpstr>It's just Angular – introducing semantic versioning</vt:lpstr>
      <vt:lpstr>Patch change</vt:lpstr>
      <vt:lpstr>Minor change</vt:lpstr>
      <vt:lpstr>Major change</vt:lpstr>
      <vt:lpstr>What about Angular?</vt:lpstr>
      <vt:lpstr>A Fresh Start</vt:lpstr>
      <vt:lpstr>Web components</vt:lpstr>
      <vt:lpstr>Web components           |</vt:lpstr>
      <vt:lpstr>Web components          ||</vt:lpstr>
      <vt:lpstr>Why TypeScript over other syntaxes?</vt:lpstr>
      <vt:lpstr>Why TypeScript over other syntaxes?     |</vt:lpstr>
      <vt:lpstr>Setting up our workspace with Angular CLI</vt:lpstr>
      <vt:lpstr>Setting up our workspace with Angular CLI    |</vt:lpstr>
      <vt:lpstr>Prerequisites</vt:lpstr>
      <vt:lpstr>Installation</vt:lpstr>
      <vt:lpstr>First app</vt:lpstr>
      <vt:lpstr>First app             |</vt:lpstr>
      <vt:lpstr>Testing</vt:lpstr>
      <vt:lpstr>Testing              |</vt:lpstr>
      <vt:lpstr>Figure 1A</vt:lpstr>
      <vt:lpstr>Hello Angular</vt:lpstr>
      <vt:lpstr>Creating the component</vt:lpstr>
      <vt:lpstr>Selector</vt:lpstr>
      <vt:lpstr>Template/templateUrl</vt:lpstr>
      <vt:lpstr>Telling the module</vt:lpstr>
      <vt:lpstr>Telling the module           |</vt:lpstr>
      <vt:lpstr>Telling the module          ||</vt:lpstr>
      <vt:lpstr>Setting Up a bootstrap file</vt:lpstr>
      <vt:lpstr>Setting Up a bootstrap file        |</vt:lpstr>
      <vt:lpstr>Diving deeper into Angular components</vt:lpstr>
      <vt:lpstr>Component methods and data updates</vt:lpstr>
      <vt:lpstr>Listing 1-1 || 1-2</vt:lpstr>
      <vt:lpstr>Updating AppComponent file</vt:lpstr>
      <vt:lpstr>Listing 1-3 || 1-4</vt:lpstr>
      <vt:lpstr>NOTE</vt:lpstr>
      <vt:lpstr>Going from static to actual data</vt:lpstr>
      <vt:lpstr>Going from static to actual data       |</vt:lpstr>
      <vt:lpstr>Listing 1-5 || 1-6</vt:lpstr>
      <vt:lpstr>PowerPoint Presentation</vt:lpstr>
      <vt:lpstr>Adding interactivity to the component</vt:lpstr>
      <vt:lpstr>Improving the data output</vt:lpstr>
      <vt:lpstr>PowerPoint Presentation</vt:lpstr>
      <vt:lpstr>PowerPoint Presentation</vt:lpstr>
      <vt:lpstr>PowerPoint Presentation</vt:lpstr>
      <vt:lpstr>Intro</vt:lpstr>
      <vt:lpstr>A better template syntax</vt:lpstr>
      <vt:lpstr>Data bindings with input properties</vt:lpstr>
      <vt:lpstr>Some extra syntactic sugar: binding expressions</vt:lpstr>
      <vt:lpstr>Event binding with output properties</vt:lpstr>
      <vt:lpstr>Input and output properties in action</vt:lpstr>
      <vt:lpstr>Emitting data through custom events</vt:lpstr>
      <vt:lpstr>Local references in templates</vt:lpstr>
      <vt:lpstr>Alternative syntax for input &amp; output properties</vt:lpstr>
      <vt:lpstr>Configuring our template: component class</vt:lpstr>
      <vt:lpstr>PowerPoint Presentation</vt:lpstr>
      <vt:lpstr>Intro</vt:lpstr>
      <vt:lpstr>Agenda</vt:lpstr>
      <vt:lpstr>Adding support for the Angular router</vt:lpstr>
      <vt:lpstr>Specifying the base element</vt:lpstr>
      <vt:lpstr>Importing and setting up the router module</vt:lpstr>
      <vt:lpstr>Defining the routes</vt:lpstr>
      <vt:lpstr>Defining the routes          |</vt:lpstr>
      <vt:lpstr>Defining a viewport</vt:lpstr>
      <vt:lpstr>Defining a viewport          |</vt:lpstr>
      <vt:lpstr>Building practical Ex: Setting up router service</vt:lpstr>
      <vt:lpstr>Building practical Ex: Setting up router service|</vt:lpstr>
      <vt:lpstr>Building a new component for demo purposes</vt:lpstr>
      <vt:lpstr>Building a new component for demo purposes |</vt:lpstr>
      <vt:lpstr>Code 9-1</vt:lpstr>
      <vt:lpstr>Code 9-2</vt:lpstr>
      <vt:lpstr>Code 9-3</vt:lpstr>
      <vt:lpstr>Cleaning up the routes</vt:lpstr>
      <vt:lpstr>Cleaning up the routes         |</vt:lpstr>
      <vt:lpstr>Figure 9-1</vt:lpstr>
      <vt:lpstr>The router directives</vt:lpstr>
      <vt:lpstr>Triggering routes imperatively</vt:lpstr>
      <vt:lpstr>Handling parameters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dc:creator>
  <cp:lastModifiedBy>Reddy</cp:lastModifiedBy>
  <cp:revision>101</cp:revision>
  <dcterms:created xsi:type="dcterms:W3CDTF">2018-04-26T03:21:35Z</dcterms:created>
  <dcterms:modified xsi:type="dcterms:W3CDTF">2018-05-25T10:54:21Z</dcterms:modified>
</cp:coreProperties>
</file>