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62" r:id="rId2"/>
    <p:sldId id="263" r:id="rId3"/>
    <p:sldId id="296" r:id="rId4"/>
    <p:sldId id="264" r:id="rId5"/>
    <p:sldId id="265" r:id="rId6"/>
    <p:sldId id="294" r:id="rId7"/>
    <p:sldId id="293" r:id="rId8"/>
    <p:sldId id="295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66" r:id="rId19"/>
    <p:sldId id="267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6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1F8627-1FBD-45A9-882C-381C0E04CF3F}">
          <p14:sldIdLst>
            <p14:sldId id="262"/>
            <p14:sldId id="263"/>
            <p14:sldId id="296"/>
          </p14:sldIdLst>
        </p14:section>
        <p14:section name="Node Overview" id="{9D3245C0-D897-4ACC-B9DC-BF12394DE00D}">
          <p14:sldIdLst>
            <p14:sldId id="264"/>
            <p14:sldId id="265"/>
            <p14:sldId id="294"/>
            <p14:sldId id="293"/>
            <p14:sldId id="295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Document Nodes" id="{BE6F5DFE-C7EF-4DBF-BADB-6615BDE4BF42}">
          <p14:sldIdLst>
            <p14:sldId id="266"/>
            <p14:sldId id="267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Untitled Section" id="{6FF99430-D6FA-4BA1-A30D-DAE458CDBC6B}">
          <p14:sldIdLst>
            <p14:sldId id="268"/>
            <p14:sldId id="269"/>
          </p14:sldIdLst>
        </p14:section>
        <p14:section name="Untitled Section" id="{3A03748B-A202-427E-8C28-235D68D15EB9}">
          <p14:sldIdLst>
            <p14:sldId id="270"/>
            <p14:sldId id="271"/>
          </p14:sldIdLst>
        </p14:section>
        <p14:section name="Untitled Section" id="{FFC916E2-5E63-4666-8972-BE03A36DE889}">
          <p14:sldIdLst>
            <p14:sldId id="272"/>
            <p14:sldId id="273"/>
          </p14:sldIdLst>
        </p14:section>
        <p14:section name="Untitled Section" id="{3E5E5E2E-26A3-4449-8540-4864E55FDC79}">
          <p14:sldIdLst>
            <p14:sldId id="274"/>
            <p14:sldId id="275"/>
          </p14:sldIdLst>
        </p14:section>
        <p14:section name="Untitled Section" id="{B719DB14-13C5-4607-A5F8-9BDC08683094}">
          <p14:sldIdLst>
            <p14:sldId id="276"/>
            <p14:sldId id="277"/>
          </p14:sldIdLst>
        </p14:section>
        <p14:section name="Untitled Section" id="{BEBE6A63-A870-4672-B0E0-3A2796681ACF}">
          <p14:sldIdLst>
            <p14:sldId id="278"/>
            <p14:sldId id="279"/>
          </p14:sldIdLst>
        </p14:section>
        <p14:section name="Untitled Section" id="{973A04B0-549F-4EC0-86D3-31F2B5EFB2E7}">
          <p14:sldIdLst>
            <p14:sldId id="280"/>
            <p14:sldId id="281"/>
          </p14:sldIdLst>
        </p14:section>
        <p14:section name="Untitled Section" id="{F530A891-526B-4C4B-9067-56B59BDCC686}">
          <p14:sldIdLst>
            <p14:sldId id="282"/>
            <p14:sldId id="283"/>
          </p14:sldIdLst>
        </p14:section>
        <p14:section name="Appendix Section" id="{56A73371-1071-4AA7-B301-CBFA7F65B878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5" autoAdjust="0"/>
    <p:restoredTop sz="96552" autoAdjust="0"/>
  </p:normalViewPr>
  <p:slideViewPr>
    <p:cSldViewPr snapToGrid="0">
      <p:cViewPr varScale="1">
        <p:scale>
          <a:sx n="114" d="100"/>
          <a:sy n="114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6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C4635-6F5E-4666-8F94-B9534AA1A9C7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E8E4F-ACCA-42C3-801C-D4FC6701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5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F9719-28BC-48F1-B370-6FDEB7699C57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F1E86-D5E4-4C84-9639-61CB8D4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534" y="702614"/>
            <a:ext cx="11521440" cy="237744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7200">
                <a:latin typeface="Gill Sans MT (Headings)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334534" y="3252175"/>
            <a:ext cx="5486400" cy="109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Govardhan Reddy D 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1779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Royal Sapphire Edu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F1779"/>
              </a:solidFill>
              <a:effectLst/>
              <a:uLnTx/>
              <a:uFillTx/>
              <a:latin typeface="Brush Script MT" panose="03060802040406070304" pitchFamily="66" charset="0"/>
              <a:ea typeface="+mn-ea"/>
              <a:cs typeface="+mn-cs"/>
            </a:endParaRPr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887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52525" y="1101533"/>
            <a:ext cx="5469465" cy="13783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000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05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 rot="16200000">
            <a:off x="6163436" y="-4903966"/>
            <a:ext cx="914400" cy="1093622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vert" lIns="91440" tIns="45720" rIns="91440" bIns="45720" rtlCol="0" anchor="ctr" anchorCtr="0">
            <a:normAutofit fontScale="92500"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0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52525" y="1104900"/>
            <a:ext cx="767715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8000">
                <a:latin typeface="+mj-lt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555422" y="2556686"/>
            <a:ext cx="4321628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555422" y="2925811"/>
            <a:ext cx="4321628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Source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52524" y="2552907"/>
            <a:ext cx="1402897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Name: 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52525" y="2922239"/>
            <a:ext cx="1402896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Source: 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6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71575" y="2075163"/>
            <a:ext cx="10687050" cy="89535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24077" y="106946"/>
            <a:ext cx="914400" cy="64008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buFontTx/>
              <a:buNone/>
              <a:defRPr lang="en-US" sz="60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878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30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02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0" y="6538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543425" y="3074534"/>
            <a:ext cx="4114800" cy="2547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469226" y="6569926"/>
            <a:ext cx="16110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915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2" r:id="rId3"/>
    <p:sldLayoutId id="2147483650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66" r:id="rId10"/>
    <p:sldLayoutId id="214748367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89450"/>
              </p:ext>
            </p:extLst>
          </p:nvPr>
        </p:nvGraphicFramePr>
        <p:xfrm>
          <a:off x="6890265" y="3340665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29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May 18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Start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02 Jul 18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1: 4-9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33832"/>
              </p:ext>
            </p:extLst>
          </p:nvPr>
        </p:nvGraphicFramePr>
        <p:xfrm>
          <a:off x="9350479" y="3340662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4534" y="5801605"/>
            <a:ext cx="1392573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10" name="Action Button: Forward or Next 9">
            <a:hlinkClick r:id="rId2" action="ppaction://hlinksldjump" highlightClick="1"/>
          </p:cNvPr>
          <p:cNvSpPr/>
          <p:nvPr/>
        </p:nvSpPr>
        <p:spPr>
          <a:xfrm>
            <a:off x="334534" y="4881943"/>
            <a:ext cx="2455333" cy="762000"/>
          </a:xfrm>
          <a:prstGeom prst="actionButtonForwardNex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2590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6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1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3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38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11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44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77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35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HTMLDocument constructor (which inherits from document) creates a DOCU MENT_NODE (i.e., a window.document) in the DOM. To verify this, I can simply ask which constructor was used in the creation of the document node object.</a:t>
            </a:r>
          </a:p>
          <a:p>
            <a:endParaRPr lang="en-US" dirty="0"/>
          </a:p>
          <a:p>
            <a:r>
              <a:rPr lang="en-US" dirty="0"/>
              <a:t>(Page 31).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Node Overview</a:t>
            </a:r>
          </a:p>
        </p:txBody>
      </p:sp>
    </p:spTree>
    <p:extLst>
      <p:ext uri="{BB962C8B-B14F-4D97-AF65-F5344CB8AC3E}">
        <p14:creationId xmlns:p14="http://schemas.microsoft.com/office/powerpoint/2010/main" val="276553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DOM Enlightenment 02 2013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974608"/>
              </p:ext>
            </p:extLst>
          </p:nvPr>
        </p:nvGraphicFramePr>
        <p:xfrm>
          <a:off x="10785021" y="1104900"/>
          <a:ext cx="1292952" cy="39159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8065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844887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Ch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Date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201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Gill Sans MT" panose="020B0502020104020203" pitchFamily="34" charset="0"/>
                        </a:rPr>
                        <a:t>00 May 18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5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6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7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8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9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895922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10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55171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11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389437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12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45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9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44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88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73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23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28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66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02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1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50" y="1095524"/>
            <a:ext cx="7103360" cy="42176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7197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17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7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61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1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00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71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16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2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43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621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Node Overview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898" y="3518992"/>
            <a:ext cx="8742727" cy="29887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8508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0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4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022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51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29274"/>
              </p:ext>
            </p:extLst>
          </p:nvPr>
        </p:nvGraphicFramePr>
        <p:xfrm>
          <a:off x="1188133" y="2332802"/>
          <a:ext cx="3052983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052983">
                  <a:extLst>
                    <a:ext uri="{9D8B030D-6E8A-4147-A177-3AD203B41FA5}">
                      <a16:colId xmlns:a16="http://schemas.microsoft.com/office/drawing/2014/main" val="4199222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6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5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1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0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6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Object Model (a.k.a. the </a:t>
            </a:r>
            <a:r>
              <a:rPr lang="en-US" dirty="0" smtClean="0">
                <a:solidFill>
                  <a:srgbClr val="FF0000"/>
                </a:solidFill>
              </a:rPr>
              <a:t>DOM</a:t>
            </a:r>
            <a:r>
              <a:rPr lang="en-US" dirty="0" smtClean="0"/>
              <a:t>) - Is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Hierarchy/Tree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JavaScript Node </a:t>
            </a:r>
            <a:r>
              <a:rPr lang="en-US" dirty="0" smtClean="0">
                <a:solidFill>
                  <a:srgbClr val="FF0000"/>
                </a:solidFill>
              </a:rPr>
              <a:t>Objects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you write an </a:t>
            </a:r>
            <a:r>
              <a:rPr lang="en-US" dirty="0">
                <a:solidFill>
                  <a:srgbClr val="FF0000"/>
                </a:solidFill>
              </a:rPr>
              <a:t>HTML document</a:t>
            </a:r>
            <a:r>
              <a:rPr lang="en-US" dirty="0"/>
              <a:t>, you encapsulate HTML content inside other HTML </a:t>
            </a:r>
            <a:r>
              <a:rPr lang="en-US" dirty="0" smtClean="0"/>
              <a:t>content.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doing this, you set up a </a:t>
            </a:r>
            <a:r>
              <a:rPr lang="en-US" dirty="0">
                <a:solidFill>
                  <a:srgbClr val="FF0000"/>
                </a:solidFill>
              </a:rPr>
              <a:t>hierarchy</a:t>
            </a:r>
            <a:r>
              <a:rPr lang="en-US" dirty="0"/>
              <a:t> that can be expressed as a </a:t>
            </a:r>
            <a:r>
              <a:rPr lang="en-US" dirty="0" smtClean="0">
                <a:solidFill>
                  <a:srgbClr val="FF0000"/>
                </a:solidFill>
              </a:rPr>
              <a:t>tree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Often </a:t>
            </a:r>
            <a:r>
              <a:rPr lang="en-US" dirty="0"/>
              <a:t>this hierarchy or encapsulation system is indicated visually by indenting markup in an HTML document.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browser, when loading the HTML document, interrupts and parses this hierarchy to create a </a:t>
            </a:r>
            <a:r>
              <a:rPr lang="en-US" dirty="0">
                <a:solidFill>
                  <a:srgbClr val="FF0000"/>
                </a:solidFill>
              </a:rPr>
              <a:t>tree of node objects</a:t>
            </a:r>
            <a:r>
              <a:rPr lang="en-US" dirty="0"/>
              <a:t> that simulates how the markup is </a:t>
            </a:r>
            <a:r>
              <a:rPr lang="en-US" dirty="0" smtClean="0"/>
              <a:t>encapsulated: </a:t>
            </a:r>
            <a:r>
              <a:rPr lang="en-US" dirty="0" smtClean="0">
                <a:solidFill>
                  <a:srgbClr val="FF0000"/>
                </a:solidFill>
              </a:rPr>
              <a:t>Figure 1-0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preceding HTML code, when parsed by a browser, creates a </a:t>
            </a:r>
            <a:r>
              <a:rPr lang="en-US" dirty="0">
                <a:solidFill>
                  <a:srgbClr val="FF0000"/>
                </a:solidFill>
              </a:rPr>
              <a:t>document</a:t>
            </a:r>
            <a:r>
              <a:rPr lang="en-US" dirty="0"/>
              <a:t> that contains </a:t>
            </a:r>
            <a:r>
              <a:rPr lang="en-US" dirty="0">
                <a:solidFill>
                  <a:srgbClr val="FF0000"/>
                </a:solidFill>
              </a:rPr>
              <a:t>nodes </a:t>
            </a:r>
            <a:r>
              <a:rPr lang="en-US" dirty="0"/>
              <a:t>structured </a:t>
            </a:r>
            <a:r>
              <a:rPr lang="en-US" dirty="0"/>
              <a:t>in a </a:t>
            </a:r>
            <a:r>
              <a:rPr lang="en-US" dirty="0">
                <a:solidFill>
                  <a:srgbClr val="FF0000"/>
                </a:solidFill>
              </a:rPr>
              <a:t>tree format</a:t>
            </a:r>
            <a:r>
              <a:rPr lang="en-US" dirty="0"/>
              <a:t> (i.e., </a:t>
            </a:r>
            <a:r>
              <a:rPr lang="en-US" dirty="0">
                <a:solidFill>
                  <a:srgbClr val="FF0000"/>
                </a:solidFill>
              </a:rPr>
              <a:t>DOM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In </a:t>
            </a:r>
            <a:r>
              <a:rPr lang="en-US" dirty="0">
                <a:solidFill>
                  <a:srgbClr val="FF0000"/>
                </a:solidFill>
              </a:rPr>
              <a:t>Figure 1-1</a:t>
            </a:r>
            <a:r>
              <a:rPr lang="en-US" dirty="0"/>
              <a:t>, I reveal the </a:t>
            </a:r>
            <a:r>
              <a:rPr lang="en-US" dirty="0">
                <a:solidFill>
                  <a:srgbClr val="FF0000"/>
                </a:solidFill>
              </a:rPr>
              <a:t>tree structure</a:t>
            </a:r>
            <a:r>
              <a:rPr lang="en-US" dirty="0"/>
              <a:t> from the preceding HTML document using </a:t>
            </a:r>
            <a:r>
              <a:rPr lang="en-US" dirty="0">
                <a:solidFill>
                  <a:srgbClr val="FF0000"/>
                </a:solidFill>
              </a:rPr>
              <a:t>Opera’s Dragonfly DOM Inspector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On the left, you see the HTML document in its tree </a:t>
            </a:r>
            <a:r>
              <a:rPr lang="en-US" dirty="0" smtClean="0"/>
              <a:t>form.</a:t>
            </a:r>
          </a:p>
          <a:p>
            <a:pPr lvl="2"/>
            <a:r>
              <a:rPr lang="en-US" dirty="0" smtClean="0"/>
              <a:t>And </a:t>
            </a:r>
            <a:r>
              <a:rPr lang="en-US" dirty="0"/>
              <a:t>on the right, you see the corresponding </a:t>
            </a:r>
            <a:r>
              <a:rPr lang="en-US" dirty="0">
                <a:solidFill>
                  <a:srgbClr val="FF0000"/>
                </a:solidFill>
              </a:rPr>
              <a:t>JavaScript object</a:t>
            </a:r>
            <a:r>
              <a:rPr lang="en-US" dirty="0"/>
              <a:t> that represents the selected element on the </a:t>
            </a:r>
            <a:r>
              <a:rPr lang="en-US" dirty="0" smtClean="0"/>
              <a:t>left.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example, the selected </a:t>
            </a:r>
            <a:r>
              <a:rPr lang="en-US" dirty="0">
                <a:solidFill>
                  <a:srgbClr val="FF0000"/>
                </a:solidFill>
              </a:rPr>
              <a:t>&lt;body&gt;</a:t>
            </a:r>
            <a:r>
              <a:rPr lang="en-US" dirty="0"/>
              <a:t> element, highlighted in blue, </a:t>
            </a:r>
            <a:r>
              <a:rPr lang="en-US" dirty="0" smtClean="0"/>
              <a:t>is</a:t>
            </a:r>
          </a:p>
          <a:p>
            <a:pPr lvl="3"/>
            <a:r>
              <a:rPr lang="en-US" dirty="0" smtClean="0"/>
              <a:t>an </a:t>
            </a:r>
            <a:r>
              <a:rPr lang="en-US" dirty="0"/>
              <a:t>element node </a:t>
            </a:r>
            <a:r>
              <a:rPr lang="en-US" dirty="0" smtClean="0"/>
              <a:t>and</a:t>
            </a:r>
          </a:p>
          <a:p>
            <a:pPr lvl="3"/>
            <a:r>
              <a:rPr lang="en-US" dirty="0" smtClean="0"/>
              <a:t>an </a:t>
            </a:r>
            <a:r>
              <a:rPr lang="en-US" dirty="0"/>
              <a:t>instance of the </a:t>
            </a:r>
            <a:r>
              <a:rPr lang="en-US" dirty="0">
                <a:solidFill>
                  <a:srgbClr val="FF0000"/>
                </a:solidFill>
              </a:rPr>
              <a:t>HTMLBodyElement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7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					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What </a:t>
            </a:r>
            <a:r>
              <a:rPr lang="en-US" dirty="0"/>
              <a:t>you should take away here is that HTML documents get parsed by a browser and converted into a </a:t>
            </a:r>
            <a:r>
              <a:rPr lang="en-US" dirty="0">
                <a:solidFill>
                  <a:srgbClr val="FF0000"/>
                </a:solidFill>
              </a:rPr>
              <a:t>tree structure of node objects</a:t>
            </a:r>
            <a:r>
              <a:rPr lang="en-US" dirty="0"/>
              <a:t> representing a </a:t>
            </a:r>
            <a:r>
              <a:rPr lang="en-US" dirty="0">
                <a:solidFill>
                  <a:srgbClr val="FF0000"/>
                </a:solidFill>
              </a:rPr>
              <a:t>live </a:t>
            </a:r>
            <a:r>
              <a:rPr lang="en-US" dirty="0" smtClean="0">
                <a:solidFill>
                  <a:srgbClr val="FF0000"/>
                </a:solidFill>
              </a:rPr>
              <a:t>document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purpose </a:t>
            </a:r>
            <a:r>
              <a:rPr lang="en-US" dirty="0"/>
              <a:t>of the </a:t>
            </a:r>
            <a:r>
              <a:rPr lang="en-US" dirty="0">
                <a:solidFill>
                  <a:srgbClr val="FF0000"/>
                </a:solidFill>
              </a:rPr>
              <a:t>DOM</a:t>
            </a:r>
            <a:r>
              <a:rPr lang="en-US" dirty="0"/>
              <a:t> is to provide a </a:t>
            </a:r>
            <a:r>
              <a:rPr lang="en-US" dirty="0">
                <a:solidFill>
                  <a:srgbClr val="FF0000"/>
                </a:solidFill>
              </a:rPr>
              <a:t>programmatic interface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scripting</a:t>
            </a:r>
            <a:r>
              <a:rPr lang="en-US" dirty="0"/>
              <a:t> (removing, adding, replacing, eventing, and modifying) this </a:t>
            </a:r>
            <a:r>
              <a:rPr lang="en-US" dirty="0">
                <a:solidFill>
                  <a:srgbClr val="FF0000"/>
                </a:solidFill>
              </a:rPr>
              <a:t>live document</a:t>
            </a:r>
            <a:r>
              <a:rPr lang="en-US" dirty="0"/>
              <a:t> using </a:t>
            </a:r>
            <a:r>
              <a:rPr lang="en-US" dirty="0">
                <a:solidFill>
                  <a:srgbClr val="FF0000"/>
                </a:solidFill>
              </a:rPr>
              <a:t>JavaScript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0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1-0 || 1-1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255" y="1266737"/>
            <a:ext cx="7546999" cy="35317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66737"/>
            <a:ext cx="3664591" cy="20889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6333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DOM originally was an </a:t>
            </a:r>
            <a:r>
              <a:rPr lang="en-US" dirty="0">
                <a:solidFill>
                  <a:srgbClr val="FF0000"/>
                </a:solidFill>
              </a:rPr>
              <a:t>application programming interface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XML documents</a:t>
            </a:r>
            <a:r>
              <a:rPr lang="en-US" dirty="0"/>
              <a:t> that has been </a:t>
            </a:r>
            <a:r>
              <a:rPr lang="en-US" dirty="0">
                <a:solidFill>
                  <a:srgbClr val="FF0000"/>
                </a:solidFill>
              </a:rPr>
              <a:t>extended</a:t>
            </a:r>
            <a:r>
              <a:rPr lang="en-US" dirty="0"/>
              <a:t> for use in HTML documents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8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</a:t>
            </a:r>
            <a:r>
              <a:rPr lang="en-US" dirty="0"/>
              <a:t>is a list of the most </a:t>
            </a:r>
            <a:r>
              <a:rPr lang="en-US" dirty="0">
                <a:solidFill>
                  <a:srgbClr val="FF0000"/>
                </a:solidFill>
              </a:rPr>
              <a:t>common types of nodes</a:t>
            </a:r>
            <a:r>
              <a:rPr lang="en-US" dirty="0"/>
              <a:t> (i.e., nodeType/node classifications) one encounters when working with HTML documents:</a:t>
            </a:r>
          </a:p>
          <a:p>
            <a:pPr lvl="2"/>
            <a:r>
              <a:rPr lang="en-US" dirty="0"/>
              <a:t>DOCUMENT_NODE (e.g., window.document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ELEMENT_NODE </a:t>
            </a:r>
            <a:r>
              <a:rPr lang="en-US" dirty="0"/>
              <a:t>(e.g., &lt;body&gt;, &lt;a&gt;, &lt;p&gt;, &lt;script&gt;, &lt;style&gt;, &lt;html&gt;, &lt;h1</a:t>
            </a:r>
            <a:r>
              <a:rPr lang="en-US" dirty="0" smtClean="0"/>
              <a:t>&gt;)</a:t>
            </a:r>
          </a:p>
          <a:p>
            <a:pPr lvl="2"/>
            <a:r>
              <a:rPr lang="en-US" dirty="0" smtClean="0"/>
              <a:t>ATTRIBUTE_NODE </a:t>
            </a:r>
            <a:r>
              <a:rPr lang="en-US" dirty="0"/>
              <a:t>(e.g., class="funEdges</a:t>
            </a:r>
            <a:r>
              <a:rPr lang="en-US" dirty="0" smtClean="0"/>
              <a:t>")</a:t>
            </a:r>
          </a:p>
          <a:p>
            <a:pPr lvl="2"/>
            <a:r>
              <a:rPr lang="en-US" dirty="0" smtClean="0"/>
              <a:t>TEXT_NODE </a:t>
            </a:r>
            <a:r>
              <a:rPr lang="en-US" dirty="0"/>
              <a:t>(e.g., text characters in an HTML document including carriage returns and whitespace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DOCUMENT_FRAGMENT_NODE (e.g., document.createDocumentFragment</a:t>
            </a:r>
            <a:r>
              <a:rPr lang="en-US" dirty="0" smtClean="0"/>
              <a:t>())</a:t>
            </a:r>
          </a:p>
          <a:p>
            <a:pPr lvl="2"/>
            <a:r>
              <a:rPr lang="en-US" dirty="0" smtClean="0"/>
              <a:t>DOCUMENT_TYPE_NODE </a:t>
            </a:r>
            <a:r>
              <a:rPr lang="en-US" dirty="0"/>
              <a:t>(e.g., &lt;!DOCTYPE html</a:t>
            </a:r>
            <a:r>
              <a:rPr lang="en-US" dirty="0" smtClean="0"/>
              <a:t>&gt;)</a:t>
            </a:r>
          </a:p>
          <a:p>
            <a:pPr lvl="1"/>
            <a:r>
              <a:rPr lang="en-US" dirty="0"/>
              <a:t>I’ve listed the node types formatted (all uppercase, with _ separating words) exactly as the constant property is written in the JavaScript browser environment as a property of the Node </a:t>
            </a:r>
            <a:r>
              <a:rPr lang="en-US" dirty="0" smtClean="0"/>
              <a:t>object.</a:t>
            </a:r>
          </a:p>
          <a:p>
            <a:pPr lvl="1"/>
            <a:r>
              <a:rPr lang="en-US" dirty="0" smtClean="0"/>
              <a:t>These </a:t>
            </a:r>
            <a:r>
              <a:rPr lang="en-US" dirty="0">
                <a:solidFill>
                  <a:srgbClr val="FF0000"/>
                </a:solidFill>
              </a:rPr>
              <a:t>Node properties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constant values</a:t>
            </a:r>
            <a:r>
              <a:rPr lang="en-US" dirty="0"/>
              <a:t> and are used to </a:t>
            </a:r>
            <a:r>
              <a:rPr lang="en-US" dirty="0">
                <a:solidFill>
                  <a:srgbClr val="FF0000"/>
                </a:solidFill>
              </a:rPr>
              <a:t>store numeric code</a:t>
            </a:r>
            <a:r>
              <a:rPr lang="en-US" dirty="0"/>
              <a:t> values that 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 to a specific type of node </a:t>
            </a:r>
            <a:r>
              <a:rPr lang="en-US" dirty="0" smtClean="0"/>
              <a:t>object.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in the following code, Node.ELEMENT_NODE is equal to </a:t>
            </a:r>
            <a:r>
              <a:rPr lang="en-US" dirty="0" smtClean="0"/>
              <a:t>1.</a:t>
            </a:r>
          </a:p>
          <a:p>
            <a:pPr lvl="2"/>
            <a:r>
              <a:rPr lang="en-US" dirty="0" smtClean="0"/>
              <a:t>And </a:t>
            </a:r>
            <a:r>
              <a:rPr lang="en-US" dirty="0"/>
              <a:t>1 is the code value used to identify element nodes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29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yalSapphire PPT">
      <a:majorFont>
        <a:latin typeface="Gill Sans MT (Headings)"/>
        <a:ea typeface=""/>
        <a:cs typeface=""/>
      </a:majorFont>
      <a:minorFont>
        <a:latin typeface="Gill Sans MT (Body)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762</Words>
  <Application>Microsoft Office PowerPoint</Application>
  <PresentationFormat>Widescreen</PresentationFormat>
  <Paragraphs>168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Brush Script MT</vt:lpstr>
      <vt:lpstr>Calibri</vt:lpstr>
      <vt:lpstr>Courier New</vt:lpstr>
      <vt:lpstr>Gill Sans MT</vt:lpstr>
      <vt:lpstr>Gill Sans MT (Body)</vt:lpstr>
      <vt:lpstr>Gill Sans MT (Headings)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DOM</vt:lpstr>
      <vt:lpstr>DOM              |</vt:lpstr>
      <vt:lpstr>Figure 1-0 || 1-1</vt:lpstr>
      <vt:lpstr>Note</vt:lpstr>
      <vt:lpstr>Node Object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document Node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</dc:creator>
  <cp:lastModifiedBy>Reddy</cp:lastModifiedBy>
  <cp:revision>98</cp:revision>
  <dcterms:created xsi:type="dcterms:W3CDTF">2018-04-26T03:21:35Z</dcterms:created>
  <dcterms:modified xsi:type="dcterms:W3CDTF">2018-07-02T03:20:06Z</dcterms:modified>
</cp:coreProperties>
</file>