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62" r:id="rId2"/>
    <p:sldId id="263" r:id="rId3"/>
    <p:sldId id="264" r:id="rId4"/>
    <p:sldId id="265" r:id="rId5"/>
    <p:sldId id="284" r:id="rId6"/>
    <p:sldId id="278" r:id="rId7"/>
    <p:sldId id="285" r:id="rId8"/>
    <p:sldId id="286" r:id="rId9"/>
    <p:sldId id="279" r:id="rId10"/>
    <p:sldId id="287" r:id="rId11"/>
    <p:sldId id="280" r:id="rId12"/>
    <p:sldId id="288" r:id="rId13"/>
    <p:sldId id="281" r:id="rId14"/>
    <p:sldId id="289" r:id="rId15"/>
    <p:sldId id="290" r:id="rId16"/>
    <p:sldId id="282" r:id="rId17"/>
    <p:sldId id="283" r:id="rId18"/>
    <p:sldId id="291" r:id="rId19"/>
    <p:sldId id="292" r:id="rId20"/>
    <p:sldId id="293" r:id="rId21"/>
    <p:sldId id="294" r:id="rId22"/>
    <p:sldId id="266" r:id="rId23"/>
    <p:sldId id="267" r:id="rId24"/>
    <p:sldId id="295" r:id="rId25"/>
    <p:sldId id="306" r:id="rId26"/>
    <p:sldId id="307" r:id="rId27"/>
    <p:sldId id="308" r:id="rId28"/>
    <p:sldId id="309" r:id="rId29"/>
    <p:sldId id="310" r:id="rId30"/>
    <p:sldId id="311" r:id="rId31"/>
    <p:sldId id="296" r:id="rId32"/>
    <p:sldId id="312" r:id="rId33"/>
    <p:sldId id="297" r:id="rId34"/>
    <p:sldId id="314" r:id="rId35"/>
    <p:sldId id="313" r:id="rId36"/>
    <p:sldId id="315" r:id="rId37"/>
    <p:sldId id="298" r:id="rId38"/>
    <p:sldId id="299" r:id="rId39"/>
    <p:sldId id="300" r:id="rId40"/>
    <p:sldId id="301" r:id="rId41"/>
    <p:sldId id="302" r:id="rId42"/>
    <p:sldId id="303" r:id="rId43"/>
    <p:sldId id="304" r:id="rId44"/>
    <p:sldId id="305" r:id="rId45"/>
    <p:sldId id="268" r:id="rId46"/>
    <p:sldId id="269" r:id="rId47"/>
    <p:sldId id="270" r:id="rId48"/>
    <p:sldId id="271" r:id="rId49"/>
    <p:sldId id="272" r:id="rId50"/>
    <p:sldId id="273" r:id="rId51"/>
    <p:sldId id="274" r:id="rId52"/>
    <p:sldId id="275" r:id="rId53"/>
    <p:sldId id="276" r:id="rId54"/>
    <p:sldId id="277" r:id="rId55"/>
    <p:sldId id="2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Intro" id="{9D3245C0-D897-4ACC-B9DC-BF12394DE00D}">
          <p14:sldIdLst>
            <p14:sldId id="264"/>
            <p14:sldId id="265"/>
            <p14:sldId id="284"/>
            <p14:sldId id="278"/>
            <p14:sldId id="285"/>
            <p14:sldId id="286"/>
            <p14:sldId id="279"/>
            <p14:sldId id="287"/>
            <p14:sldId id="280"/>
            <p14:sldId id="288"/>
            <p14:sldId id="281"/>
            <p14:sldId id="289"/>
            <p14:sldId id="290"/>
            <p14:sldId id="282"/>
            <p14:sldId id="283"/>
            <p14:sldId id="291"/>
            <p14:sldId id="292"/>
            <p14:sldId id="293"/>
            <p14:sldId id="294"/>
          </p14:sldIdLst>
        </p14:section>
        <p14:section name="Grunt in Project" id="{BE6F5DFE-C7EF-4DBF-BADB-6615BDE4BF42}">
          <p14:sldIdLst>
            <p14:sldId id="266"/>
            <p14:sldId id="267"/>
            <p14:sldId id="295"/>
            <p14:sldId id="306"/>
            <p14:sldId id="307"/>
            <p14:sldId id="308"/>
            <p14:sldId id="309"/>
            <p14:sldId id="310"/>
            <p14:sldId id="311"/>
            <p14:sldId id="296"/>
            <p14:sldId id="312"/>
            <p14:sldId id="297"/>
            <p14:sldId id="314"/>
            <p14:sldId id="313"/>
            <p14:sldId id="315"/>
            <p14:sldId id="298"/>
            <p14:sldId id="299"/>
            <p14:sldId id="300"/>
            <p14:sldId id="301"/>
            <p14:sldId id="302"/>
            <p14:sldId id="303"/>
            <p14:sldId id="304"/>
            <p14:sldId id="305"/>
          </p14:sldIdLst>
        </p14:section>
        <p14:section name="Grunt: HTML &amp; CSS" id="{6FF99430-D6FA-4BA1-A30D-DAE458CDBC6B}">
          <p14:sldIdLst>
            <p14:sldId id="268"/>
            <p14:sldId id="269"/>
          </p14:sldIdLst>
        </p14:section>
        <p14:section name="Grunt: JS" id="{3A03748B-A202-427E-8C28-235D68D15EB9}">
          <p14:sldIdLst>
            <p14:sldId id="270"/>
            <p14:sldId id="271"/>
          </p14:sldIdLst>
        </p14:section>
        <p14:section name="Grunt: Images, SVC &amp; Icons" id="{FFC916E2-5E63-4666-8972-BE03A36DE889}">
          <p14:sldIdLst>
            <p14:sldId id="272"/>
            <p14:sldId id="273"/>
          </p14:sldIdLst>
        </p14:section>
        <p14:section name="Grunt: Testing &amp; Local Dev" id="{3E5E5E2E-26A3-4449-8540-4864E55FDC79}">
          <p14:sldIdLst>
            <p14:sldId id="274"/>
            <p14:sldId id="275"/>
          </p14:sldIdLst>
        </p14:section>
        <p14:section name="Optimizing: Grunt Workflow" id="{B719DB14-13C5-4607-A5F8-9BDC08683094}">
          <p14:sldIdLst>
            <p14:sldId id="276"/>
            <p14:sldId id="277"/>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40" y="48"/>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5/7/2018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5/7/2018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cowboy" TargetMode="Externa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62065888"/>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07 May 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Speeding Up Your </a:t>
            </a:r>
            <a:r>
              <a:rPr lang="en-US" dirty="0" smtClean="0"/>
              <a:t>Workflow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It </a:t>
            </a:r>
            <a:r>
              <a:rPr lang="en-US" dirty="0"/>
              <a:t>is likely that your IDE will lint your JavaScript and LESS compilation; however, you would have to switch to the command line to then run </a:t>
            </a:r>
            <a:r>
              <a:rPr lang="en-US" dirty="0" smtClean="0">
                <a:solidFill>
                  <a:srgbClr val="FF0000"/>
                </a:solidFill>
              </a:rPr>
              <a:t>pngquant</a:t>
            </a:r>
            <a:r>
              <a:rPr lang="en-US" dirty="0" smtClean="0"/>
              <a:t>.</a:t>
            </a:r>
          </a:p>
          <a:p>
            <a:pPr lvl="2"/>
            <a:r>
              <a:rPr lang="en-US" dirty="0" smtClean="0"/>
              <a:t>Switching </a:t>
            </a:r>
            <a:r>
              <a:rPr lang="en-US" dirty="0"/>
              <a:t>between your browser, editor, and command-line interface while developing will distract you from focusing on the key problems that you must </a:t>
            </a:r>
            <a:r>
              <a:rPr lang="en-US" dirty="0" smtClean="0"/>
              <a:t>solve.</a:t>
            </a:r>
          </a:p>
          <a:p>
            <a:pPr lvl="1"/>
            <a:r>
              <a:rPr lang="en-US" dirty="0" smtClean="0"/>
              <a:t>Grunt </a:t>
            </a:r>
            <a:r>
              <a:rPr lang="en-US" dirty="0"/>
              <a:t>can provide you with a solution for unifying these </a:t>
            </a:r>
            <a:r>
              <a:rPr lang="en-US" dirty="0" smtClean="0"/>
              <a:t>tasks.</a:t>
            </a:r>
          </a:p>
          <a:p>
            <a:pPr lvl="1"/>
            <a:r>
              <a:rPr lang="en-US" dirty="0" smtClean="0"/>
              <a:t>In </a:t>
            </a:r>
            <a:r>
              <a:rPr lang="en-US" dirty="0"/>
              <a:t>addition, Grunt also automates these tasks, so that you can focus on the unique problems within your application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spTree>
    <p:extLst>
      <p:ext uri="{BB962C8B-B14F-4D97-AF65-F5344CB8AC3E}">
        <p14:creationId xmlns:p14="http://schemas.microsoft.com/office/powerpoint/2010/main" val="191040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Craftsman Needs a Toolbelt</a:t>
            </a:r>
          </a:p>
        </p:txBody>
      </p:sp>
      <p:sp>
        <p:nvSpPr>
          <p:cNvPr id="3" name="Content Placeholder 2"/>
          <p:cNvSpPr>
            <a:spLocks noGrp="1"/>
          </p:cNvSpPr>
          <p:nvPr>
            <p:ph idx="1"/>
          </p:nvPr>
        </p:nvSpPr>
        <p:spPr/>
        <p:txBody>
          <a:bodyPr/>
          <a:lstStyle/>
          <a:p>
            <a:r>
              <a:rPr lang="en-US" dirty="0" smtClean="0"/>
              <a:t>There </a:t>
            </a:r>
            <a:r>
              <a:rPr lang="en-US" dirty="0"/>
              <a:t>is no denying that the craftsmanship of </a:t>
            </a:r>
            <a:r>
              <a:rPr lang="en-US" dirty="0">
                <a:solidFill>
                  <a:srgbClr val="FF0000"/>
                </a:solidFill>
              </a:rPr>
              <a:t>front-end web development</a:t>
            </a:r>
            <a:r>
              <a:rPr lang="en-US" dirty="0"/>
              <a:t> has changed dramatically over the last few </a:t>
            </a:r>
            <a:r>
              <a:rPr lang="en-US" dirty="0" smtClean="0"/>
              <a:t>years.</a:t>
            </a:r>
          </a:p>
          <a:p>
            <a:pPr lvl="1"/>
            <a:r>
              <a:rPr lang="en-US" dirty="0" smtClean="0"/>
              <a:t>Gone </a:t>
            </a:r>
            <a:r>
              <a:rPr lang="en-US" dirty="0"/>
              <a:t>are the days when valuable development time was consumed by solving browser compatibility issues, as developers now have access to a rich set of tools that handle such </a:t>
            </a:r>
            <a:r>
              <a:rPr lang="en-US" dirty="0" smtClean="0"/>
              <a:t>trivia.</a:t>
            </a:r>
          </a:p>
          <a:p>
            <a:pPr lvl="1"/>
            <a:r>
              <a:rPr lang="en-US" dirty="0" smtClean="0"/>
              <a:t>Utilizing </a:t>
            </a:r>
            <a:r>
              <a:rPr lang="en-US" dirty="0"/>
              <a:t>these tools enables developers to invest their time in solving more </a:t>
            </a:r>
            <a:r>
              <a:rPr lang="en-US" dirty="0">
                <a:solidFill>
                  <a:srgbClr val="FF0000"/>
                </a:solidFill>
              </a:rPr>
              <a:t>complex problems</a:t>
            </a:r>
            <a:r>
              <a:rPr lang="en-US" dirty="0"/>
              <a:t> with their </a:t>
            </a:r>
            <a:r>
              <a:rPr lang="en-US" dirty="0" smtClean="0"/>
              <a:t>applications.</a:t>
            </a:r>
          </a:p>
          <a:p>
            <a:pPr lvl="1"/>
            <a:r>
              <a:rPr lang="en-US" dirty="0" smtClean="0"/>
              <a:t>The </a:t>
            </a:r>
            <a:r>
              <a:rPr lang="en-US" dirty="0"/>
              <a:t>emergence of frameworks that solve everyday tasks, such as </a:t>
            </a:r>
            <a:r>
              <a:rPr lang="en-US" dirty="0">
                <a:solidFill>
                  <a:srgbClr val="FF0000"/>
                </a:solidFill>
              </a:rPr>
              <a:t>Bootstrap</a:t>
            </a:r>
            <a:r>
              <a:rPr lang="en-US" dirty="0"/>
              <a:t> and </a:t>
            </a:r>
            <a:r>
              <a:rPr lang="en-US" dirty="0">
                <a:solidFill>
                  <a:srgbClr val="FF0000"/>
                </a:solidFill>
              </a:rPr>
              <a:t>AngularJS</a:t>
            </a:r>
            <a:r>
              <a:rPr lang="en-US" dirty="0"/>
              <a:t>, have enabled developers to deliver enhanced experiences through their </a:t>
            </a:r>
            <a:r>
              <a:rPr lang="en-US" dirty="0" smtClean="0"/>
              <a:t>applications.</a:t>
            </a:r>
          </a:p>
          <a:p>
            <a:pPr lvl="1"/>
            <a:r>
              <a:rPr lang="en-US" dirty="0" smtClean="0"/>
              <a:t>Increasingly</a:t>
            </a:r>
            <a:r>
              <a:rPr lang="en-US" dirty="0"/>
              <a:t>, users are accessing applications from mobile devices and have an expectation that web applications should offer the same experience as native mobile </a:t>
            </a:r>
            <a:r>
              <a:rPr lang="en-US" dirty="0" smtClean="0"/>
              <a:t>applications.</a:t>
            </a:r>
          </a:p>
          <a:p>
            <a:pPr lvl="1"/>
            <a:r>
              <a:rPr lang="en-US" dirty="0" smtClean="0"/>
              <a:t>The </a:t>
            </a:r>
            <a:r>
              <a:rPr lang="en-US" dirty="0"/>
              <a:t>increased volume of traffic to applications from mobile devices has also forced developers to rethink how they engineer their applications, adding further </a:t>
            </a:r>
            <a:r>
              <a:rPr lang="en-US" dirty="0" smtClean="0"/>
              <a:t>complexity.</a:t>
            </a:r>
          </a:p>
          <a:p>
            <a:pPr lvl="1"/>
            <a:r>
              <a:rPr lang="en-US" dirty="0" smtClean="0"/>
              <a:t>To </a:t>
            </a:r>
            <a:r>
              <a:rPr lang="en-US" dirty="0"/>
              <a:t>combat this, a developer has to build a set of </a:t>
            </a:r>
            <a:r>
              <a:rPr lang="en-US" dirty="0">
                <a:solidFill>
                  <a:srgbClr val="FF0000"/>
                </a:solidFill>
              </a:rPr>
              <a:t>reliable tools</a:t>
            </a:r>
            <a:r>
              <a:rPr lang="en-US" dirty="0"/>
              <a:t> that can be used time and time </a:t>
            </a:r>
            <a:r>
              <a:rPr lang="en-US" dirty="0" smtClean="0"/>
              <a:t>again.</a:t>
            </a:r>
          </a:p>
          <a:p>
            <a:pPr lvl="1"/>
            <a:r>
              <a:rPr lang="en-US" dirty="0" smtClean="0"/>
              <a:t>Grunt </a:t>
            </a:r>
            <a:r>
              <a:rPr lang="en-US" dirty="0"/>
              <a:t>should become one of your primary tools that form part of your </a:t>
            </a:r>
            <a:r>
              <a:rPr lang="en-US" dirty="0" smtClean="0">
                <a:solidFill>
                  <a:srgbClr val="FF0000"/>
                </a:solidFill>
              </a:rPr>
              <a:t>toolbelt</a:t>
            </a:r>
            <a:r>
              <a:rPr lang="en-US" dirty="0" smtClean="0"/>
              <a:t>.</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57202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Craftsman Needs a </a:t>
            </a:r>
            <a:r>
              <a:rPr lang="en-US" dirty="0" smtClean="0"/>
              <a:t>Toolbelt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Due </a:t>
            </a:r>
            <a:r>
              <a:rPr lang="en-US" dirty="0"/>
              <a:t>to the </a:t>
            </a:r>
            <a:r>
              <a:rPr lang="en-US" dirty="0">
                <a:solidFill>
                  <a:srgbClr val="FF0000"/>
                </a:solidFill>
              </a:rPr>
              <a:t>modular</a:t>
            </a:r>
            <a:r>
              <a:rPr lang="en-US" dirty="0"/>
              <a:t> </a:t>
            </a:r>
            <a:r>
              <a:rPr lang="en-US" dirty="0">
                <a:solidFill>
                  <a:srgbClr val="0070C0"/>
                </a:solidFill>
              </a:rPr>
              <a:t>nature</a:t>
            </a:r>
            <a:r>
              <a:rPr lang="en-US" dirty="0"/>
              <a:t> of Grunt, it is quite easy to build a </a:t>
            </a:r>
            <a:r>
              <a:rPr lang="en-US" dirty="0">
                <a:solidFill>
                  <a:srgbClr val="FF0000"/>
                </a:solidFill>
              </a:rPr>
              <a:t>recipe book </a:t>
            </a:r>
            <a:r>
              <a:rPr lang="en-US" dirty="0">
                <a:solidFill>
                  <a:srgbClr val="0070C0"/>
                </a:solidFill>
              </a:rPr>
              <a:t>of</a:t>
            </a:r>
            <a:r>
              <a:rPr lang="en-US" dirty="0">
                <a:solidFill>
                  <a:srgbClr val="FF0000"/>
                </a:solidFill>
              </a:rPr>
              <a:t> tasks</a:t>
            </a:r>
            <a:r>
              <a:rPr lang="en-US" dirty="0"/>
              <a:t> that can be used across </a:t>
            </a:r>
            <a:r>
              <a:rPr lang="en-US" dirty="0">
                <a:solidFill>
                  <a:srgbClr val="0070C0"/>
                </a:solidFill>
              </a:rPr>
              <a:t>multiple</a:t>
            </a:r>
            <a:r>
              <a:rPr lang="en-US" dirty="0"/>
              <a:t> </a:t>
            </a:r>
            <a:r>
              <a:rPr lang="en-US" dirty="0" smtClean="0">
                <a:solidFill>
                  <a:srgbClr val="FF0000"/>
                </a:solidFill>
              </a:rPr>
              <a:t>projects</a:t>
            </a:r>
            <a:r>
              <a:rPr lang="en-US" dirty="0" smtClean="0"/>
              <a:t>.</a:t>
            </a:r>
          </a:p>
          <a:p>
            <a:pPr lvl="1"/>
            <a:r>
              <a:rPr lang="en-US" dirty="0" smtClean="0"/>
              <a:t>Each </a:t>
            </a:r>
            <a:r>
              <a:rPr lang="en-US" dirty="0">
                <a:solidFill>
                  <a:srgbClr val="FF0000"/>
                </a:solidFill>
              </a:rPr>
              <a:t>task</a:t>
            </a:r>
            <a:r>
              <a:rPr lang="en-US" dirty="0"/>
              <a:t> focuses on a </a:t>
            </a:r>
            <a:r>
              <a:rPr lang="en-US" dirty="0">
                <a:solidFill>
                  <a:srgbClr val="FF0000"/>
                </a:solidFill>
              </a:rPr>
              <a:t>single problem</a:t>
            </a:r>
            <a:r>
              <a:rPr lang="en-US" dirty="0"/>
              <a:t>, and it is easy to mix and match configurations across projects to build a powerful set of tools for each context</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spTree>
    <p:extLst>
      <p:ext uri="{BB962C8B-B14F-4D97-AF65-F5344CB8AC3E}">
        <p14:creationId xmlns:p14="http://schemas.microsoft.com/office/powerpoint/2010/main" val="29823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Integration with Other Tools</a:t>
            </a:r>
          </a:p>
        </p:txBody>
      </p:sp>
      <p:sp>
        <p:nvSpPr>
          <p:cNvPr id="3" name="Content Placeholder 2"/>
          <p:cNvSpPr>
            <a:spLocks noGrp="1"/>
          </p:cNvSpPr>
          <p:nvPr>
            <p:ph idx="1"/>
          </p:nvPr>
        </p:nvSpPr>
        <p:spPr/>
        <p:txBody>
          <a:bodyPr/>
          <a:lstStyle/>
          <a:p>
            <a:r>
              <a:rPr lang="en-US" dirty="0" smtClean="0"/>
              <a:t>There </a:t>
            </a:r>
            <a:r>
              <a:rPr lang="en-US" dirty="0"/>
              <a:t>is no denying that tools available for front-end engineers have dramatically improved over the last 24 </a:t>
            </a:r>
            <a:r>
              <a:rPr lang="en-US" dirty="0" smtClean="0"/>
              <a:t>months.</a:t>
            </a:r>
          </a:p>
          <a:p>
            <a:pPr lvl="1"/>
            <a:r>
              <a:rPr lang="en-US" dirty="0" smtClean="0"/>
              <a:t>One </a:t>
            </a:r>
            <a:r>
              <a:rPr lang="en-US" dirty="0"/>
              <a:t>particular project that has seen substantial development by the community is </a:t>
            </a:r>
            <a:r>
              <a:rPr lang="en-US" dirty="0" smtClean="0">
                <a:solidFill>
                  <a:srgbClr val="FF0000"/>
                </a:solidFill>
              </a:rPr>
              <a:t>Yeoman</a:t>
            </a:r>
            <a:r>
              <a:rPr lang="en-US" dirty="0" smtClean="0"/>
              <a:t>.</a:t>
            </a:r>
          </a:p>
          <a:p>
            <a:pPr lvl="1"/>
            <a:r>
              <a:rPr lang="en-US" dirty="0" smtClean="0"/>
              <a:t>Coined </a:t>
            </a:r>
            <a:r>
              <a:rPr lang="en-US" dirty="0"/>
              <a:t>as a </a:t>
            </a:r>
            <a:r>
              <a:rPr lang="en-US" dirty="0">
                <a:solidFill>
                  <a:srgbClr val="FF0000"/>
                </a:solidFill>
              </a:rPr>
              <a:t>workflow</a:t>
            </a:r>
            <a:r>
              <a:rPr lang="en-US" dirty="0"/>
              <a:t> instead of a framework, Yeoman consists of three key </a:t>
            </a:r>
            <a:r>
              <a:rPr lang="en-US" dirty="0" smtClean="0"/>
              <a:t>components:</a:t>
            </a:r>
          </a:p>
          <a:p>
            <a:pPr lvl="2"/>
            <a:r>
              <a:rPr lang="en-US" dirty="0" smtClean="0"/>
              <a:t>Yo</a:t>
            </a:r>
          </a:p>
          <a:p>
            <a:pPr lvl="2"/>
            <a:r>
              <a:rPr lang="en-US" dirty="0" smtClean="0"/>
              <a:t>Grunt</a:t>
            </a:r>
          </a:p>
          <a:p>
            <a:pPr lvl="2"/>
            <a:r>
              <a:rPr lang="en-US" dirty="0" smtClean="0"/>
              <a:t>Bower</a:t>
            </a:r>
          </a:p>
          <a:p>
            <a:pPr lvl="1"/>
            <a:r>
              <a:rPr lang="en-US" dirty="0" smtClean="0"/>
              <a:t>Grunt </a:t>
            </a:r>
            <a:r>
              <a:rPr lang="en-US" dirty="0"/>
              <a:t>is a key player in the </a:t>
            </a:r>
            <a:r>
              <a:rPr lang="en-US" dirty="0">
                <a:solidFill>
                  <a:srgbClr val="FF0000"/>
                </a:solidFill>
              </a:rPr>
              <a:t>Yeoman</a:t>
            </a:r>
            <a:r>
              <a:rPr lang="en-US" dirty="0"/>
              <a:t> </a:t>
            </a:r>
            <a:r>
              <a:rPr lang="en-US" dirty="0">
                <a:solidFill>
                  <a:srgbClr val="FF0000"/>
                </a:solidFill>
              </a:rPr>
              <a:t>project</a:t>
            </a:r>
            <a:r>
              <a:rPr lang="en-US" dirty="0"/>
              <a:t>, and, as illustrated later in the book, combining Yo and Grunt together provides the ability to rapidly </a:t>
            </a:r>
            <a:r>
              <a:rPr lang="en-US" dirty="0">
                <a:solidFill>
                  <a:srgbClr val="FF0000"/>
                </a:solidFill>
              </a:rPr>
              <a:t>scaffold projects</a:t>
            </a:r>
            <a:r>
              <a:rPr lang="en-US" dirty="0"/>
              <a:t> that include an automated build process</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spTree>
    <p:extLst>
      <p:ext uri="{BB962C8B-B14F-4D97-AF65-F5344CB8AC3E}">
        <p14:creationId xmlns:p14="http://schemas.microsoft.com/office/powerpoint/2010/main" val="129185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Versioning</a:t>
            </a:r>
          </a:p>
        </p:txBody>
      </p:sp>
      <p:sp>
        <p:nvSpPr>
          <p:cNvPr id="3" name="Content Placeholder 2"/>
          <p:cNvSpPr>
            <a:spLocks noGrp="1"/>
          </p:cNvSpPr>
          <p:nvPr>
            <p:ph idx="1"/>
          </p:nvPr>
        </p:nvSpPr>
        <p:spPr/>
        <p:txBody>
          <a:bodyPr/>
          <a:lstStyle/>
          <a:p>
            <a:r>
              <a:rPr lang="en-US" dirty="0" smtClean="0"/>
              <a:t>Another </a:t>
            </a:r>
            <a:r>
              <a:rPr lang="en-US" dirty="0"/>
              <a:t>key benefit of using Grunt is that your tasks are </a:t>
            </a:r>
            <a:r>
              <a:rPr lang="en-US" dirty="0">
                <a:solidFill>
                  <a:srgbClr val="FF0000"/>
                </a:solidFill>
              </a:rPr>
              <a:t>versioned</a:t>
            </a:r>
            <a:r>
              <a:rPr lang="en-US" dirty="0"/>
              <a:t> along with their </a:t>
            </a:r>
            <a:r>
              <a:rPr lang="en-US" dirty="0" smtClean="0">
                <a:solidFill>
                  <a:srgbClr val="FF0000"/>
                </a:solidFill>
              </a:rPr>
              <a:t>configuration</a:t>
            </a:r>
            <a:r>
              <a:rPr lang="en-US" dirty="0" smtClean="0"/>
              <a:t>.</a:t>
            </a:r>
          </a:p>
          <a:p>
            <a:pPr lvl="1"/>
            <a:r>
              <a:rPr lang="en-US" dirty="0" smtClean="0"/>
              <a:t>As </a:t>
            </a:r>
            <a:r>
              <a:rPr lang="en-US" dirty="0"/>
              <a:t>Grunt tasks within a project are installed by </a:t>
            </a:r>
            <a:r>
              <a:rPr lang="en-US" dirty="0">
                <a:solidFill>
                  <a:srgbClr val="FF0000"/>
                </a:solidFill>
              </a:rPr>
              <a:t>npm</a:t>
            </a:r>
            <a:r>
              <a:rPr lang="en-US" dirty="0"/>
              <a:t>, these are easily managed using npm </a:t>
            </a:r>
            <a:r>
              <a:rPr lang="en-US" dirty="0" smtClean="0"/>
              <a:t>itself.</a:t>
            </a:r>
          </a:p>
          <a:p>
            <a:pPr lvl="1"/>
            <a:r>
              <a:rPr lang="en-US" dirty="0" smtClean="0"/>
              <a:t>In </a:t>
            </a:r>
            <a:r>
              <a:rPr lang="en-US" dirty="0"/>
              <a:t>addition to this, the configuration changes are clearly visible to the whole team as they are versioned with the </a:t>
            </a:r>
            <a:r>
              <a:rPr lang="en-US" dirty="0" smtClean="0"/>
              <a:t>project.</a:t>
            </a:r>
          </a:p>
          <a:p>
            <a:pPr lvl="1"/>
            <a:r>
              <a:rPr lang="en-US" dirty="0" smtClean="0"/>
              <a:t>This </a:t>
            </a:r>
            <a:r>
              <a:rPr lang="en-US" dirty="0"/>
              <a:t>builds a </a:t>
            </a:r>
            <a:r>
              <a:rPr lang="en-US" dirty="0">
                <a:solidFill>
                  <a:srgbClr val="FF0000"/>
                </a:solidFill>
              </a:rPr>
              <a:t>toolset</a:t>
            </a:r>
            <a:r>
              <a:rPr lang="en-US" dirty="0"/>
              <a:t> that the whole team can learn, develop, and benefit from</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89527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a:t>
            </a:r>
          </a:p>
        </p:txBody>
      </p:sp>
      <p:sp>
        <p:nvSpPr>
          <p:cNvPr id="3" name="Content Placeholder 2"/>
          <p:cNvSpPr>
            <a:spLocks noGrp="1"/>
          </p:cNvSpPr>
          <p:nvPr>
            <p:ph idx="1"/>
          </p:nvPr>
        </p:nvSpPr>
        <p:spPr/>
        <p:txBody>
          <a:bodyPr/>
          <a:lstStyle/>
          <a:p>
            <a:r>
              <a:rPr lang="en-US" dirty="0" smtClean="0"/>
              <a:t>npm </a:t>
            </a:r>
            <a:r>
              <a:rPr lang="en-US" dirty="0"/>
              <a:t>is a </a:t>
            </a:r>
            <a:r>
              <a:rPr lang="en-US" dirty="0">
                <a:solidFill>
                  <a:srgbClr val="FF0000"/>
                </a:solidFill>
              </a:rPr>
              <a:t>package manager</a:t>
            </a:r>
            <a:r>
              <a:rPr lang="en-US" dirty="0"/>
              <a:t> for </a:t>
            </a:r>
            <a:r>
              <a:rPr lang="en-US" dirty="0">
                <a:solidFill>
                  <a:srgbClr val="FF0000"/>
                </a:solidFill>
              </a:rPr>
              <a:t>JavaScript</a:t>
            </a:r>
            <a:r>
              <a:rPr lang="en-US" dirty="0"/>
              <a:t>, allowing developers to easily share and reuse </a:t>
            </a:r>
            <a:r>
              <a:rPr lang="en-US" dirty="0">
                <a:solidFill>
                  <a:srgbClr val="FF0000"/>
                </a:solidFill>
              </a:rPr>
              <a:t>JavaScript </a:t>
            </a:r>
            <a:r>
              <a:rPr lang="en-US" dirty="0" smtClean="0">
                <a:solidFill>
                  <a:srgbClr val="FF0000"/>
                </a:solidFill>
              </a:rPr>
              <a:t>modules</a:t>
            </a:r>
            <a:r>
              <a:rPr lang="en-US" dirty="0" smtClean="0"/>
              <a:t>.</a:t>
            </a:r>
          </a:p>
          <a:p>
            <a:pPr lvl="1"/>
            <a:r>
              <a:rPr lang="en-US" dirty="0" smtClean="0"/>
              <a:t>npm </a:t>
            </a:r>
            <a:r>
              <a:rPr lang="en-US" dirty="0"/>
              <a:t>handles </a:t>
            </a:r>
            <a:r>
              <a:rPr lang="en-US" dirty="0" smtClean="0"/>
              <a:t>the</a:t>
            </a:r>
          </a:p>
          <a:p>
            <a:pPr lvl="2"/>
            <a:r>
              <a:rPr lang="en-US" dirty="0" smtClean="0"/>
              <a:t>Versioning</a:t>
            </a:r>
          </a:p>
          <a:p>
            <a:pPr lvl="2"/>
            <a:r>
              <a:rPr lang="en-US" dirty="0" smtClean="0"/>
              <a:t>Dependencies</a:t>
            </a:r>
          </a:p>
          <a:p>
            <a:pPr lvl="2"/>
            <a:r>
              <a:rPr lang="en-US" dirty="0" smtClean="0"/>
              <a:t>publishing </a:t>
            </a:r>
            <a:r>
              <a:rPr lang="en-US" dirty="0"/>
              <a:t>of </a:t>
            </a:r>
            <a:r>
              <a:rPr lang="en-US" dirty="0" smtClean="0"/>
              <a:t>packages</a:t>
            </a:r>
          </a:p>
          <a:p>
            <a:pPr lvl="1"/>
            <a:r>
              <a:rPr lang="en-US" dirty="0" smtClean="0"/>
              <a:t>Each </a:t>
            </a:r>
            <a:r>
              <a:rPr lang="en-US" dirty="0"/>
              <a:t>package has </a:t>
            </a:r>
            <a:r>
              <a:rPr lang="en-US" dirty="0">
                <a:solidFill>
                  <a:srgbClr val="FF0000"/>
                </a:solidFill>
              </a:rPr>
              <a:t>metadata</a:t>
            </a:r>
            <a:r>
              <a:rPr lang="en-US" dirty="0"/>
              <a:t> defined in a </a:t>
            </a:r>
            <a:r>
              <a:rPr lang="en-US" dirty="0">
                <a:solidFill>
                  <a:srgbClr val="FF0000"/>
                </a:solidFill>
              </a:rPr>
              <a:t>JSON</a:t>
            </a:r>
            <a:r>
              <a:rPr lang="en-US" dirty="0"/>
              <a:t> </a:t>
            </a:r>
            <a:r>
              <a:rPr lang="en-US" dirty="0">
                <a:solidFill>
                  <a:srgbClr val="0070C0"/>
                </a:solidFill>
              </a:rPr>
              <a:t>configuration file</a:t>
            </a:r>
            <a:r>
              <a:rPr lang="en-US" dirty="0"/>
              <a:t>, called </a:t>
            </a:r>
            <a:r>
              <a:rPr lang="en-US" dirty="0">
                <a:solidFill>
                  <a:srgbClr val="FF0000"/>
                </a:solidFill>
              </a:rPr>
              <a:t>package.json</a:t>
            </a:r>
            <a:r>
              <a:rPr lang="en-US" dirty="0"/>
              <a:t>, which contains information such as </a:t>
            </a:r>
            <a:endParaRPr lang="en-US" dirty="0" smtClean="0"/>
          </a:p>
          <a:p>
            <a:pPr lvl="2"/>
            <a:r>
              <a:rPr lang="en-US" dirty="0" smtClean="0"/>
              <a:t>Name</a:t>
            </a:r>
          </a:p>
          <a:p>
            <a:pPr lvl="2"/>
            <a:r>
              <a:rPr lang="en-US" dirty="0" smtClean="0"/>
              <a:t>Description</a:t>
            </a:r>
          </a:p>
          <a:p>
            <a:pPr lvl="2"/>
            <a:r>
              <a:rPr lang="en-US" dirty="0" smtClean="0"/>
              <a:t>Version</a:t>
            </a:r>
          </a:p>
          <a:p>
            <a:pPr lvl="2"/>
            <a:r>
              <a:rPr lang="en-US" dirty="0" smtClean="0"/>
              <a:t>Authors</a:t>
            </a:r>
          </a:p>
          <a:p>
            <a:pPr lvl="2"/>
            <a:r>
              <a:rPr lang="en-US" dirty="0" smtClean="0"/>
              <a:t>Dependencies</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2517551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Readability</a:t>
            </a:r>
          </a:p>
        </p:txBody>
      </p:sp>
      <p:sp>
        <p:nvSpPr>
          <p:cNvPr id="3" name="Content Placeholder 2"/>
          <p:cNvSpPr>
            <a:spLocks noGrp="1"/>
          </p:cNvSpPr>
          <p:nvPr>
            <p:ph idx="1"/>
          </p:nvPr>
        </p:nvSpPr>
        <p:spPr/>
        <p:txBody>
          <a:bodyPr/>
          <a:lstStyle/>
          <a:p>
            <a:r>
              <a:rPr lang="en-US" dirty="0" smtClean="0"/>
              <a:t>Another </a:t>
            </a:r>
            <a:r>
              <a:rPr lang="en-US" dirty="0"/>
              <a:t>factor contributing to Grunt’s rapid growth in popularity is its </a:t>
            </a:r>
            <a:r>
              <a:rPr lang="en-US" dirty="0" smtClean="0">
                <a:solidFill>
                  <a:srgbClr val="FF0000"/>
                </a:solidFill>
              </a:rPr>
              <a:t>readability</a:t>
            </a:r>
            <a:r>
              <a:rPr lang="en-US" dirty="0" smtClean="0"/>
              <a:t>.</a:t>
            </a:r>
          </a:p>
          <a:p>
            <a:pPr lvl="1"/>
            <a:r>
              <a:rPr lang="en-US" dirty="0" smtClean="0"/>
              <a:t>Grunt’s </a:t>
            </a:r>
            <a:r>
              <a:rPr lang="en-US" dirty="0">
                <a:solidFill>
                  <a:srgbClr val="FF0000"/>
                </a:solidFill>
              </a:rPr>
              <a:t>task configuration</a:t>
            </a:r>
            <a:r>
              <a:rPr lang="en-US" dirty="0"/>
              <a:t> is a simple </a:t>
            </a:r>
            <a:r>
              <a:rPr lang="en-US" dirty="0">
                <a:solidFill>
                  <a:srgbClr val="FF0000"/>
                </a:solidFill>
              </a:rPr>
              <a:t>JSON</a:t>
            </a:r>
            <a:r>
              <a:rPr lang="en-US" dirty="0"/>
              <a:t> configuration object, making </a:t>
            </a:r>
            <a:r>
              <a:rPr lang="en-US" dirty="0" smtClean="0"/>
              <a:t>it</a:t>
            </a:r>
          </a:p>
          <a:p>
            <a:pPr lvl="2"/>
            <a:r>
              <a:rPr lang="en-US" dirty="0" smtClean="0"/>
              <a:t>highly readable</a:t>
            </a:r>
          </a:p>
          <a:p>
            <a:pPr lvl="2"/>
            <a:r>
              <a:rPr lang="en-US" dirty="0" smtClean="0"/>
              <a:t>understandable</a:t>
            </a:r>
          </a:p>
          <a:p>
            <a:pPr lvl="1"/>
            <a:r>
              <a:rPr lang="en-US" dirty="0" smtClean="0"/>
              <a:t>Grunt </a:t>
            </a:r>
            <a:r>
              <a:rPr lang="en-US" dirty="0"/>
              <a:t>also promotes the development technique of </a:t>
            </a:r>
            <a:r>
              <a:rPr lang="en-US" dirty="0">
                <a:solidFill>
                  <a:srgbClr val="FF0000"/>
                </a:solidFill>
              </a:rPr>
              <a:t>Don’t Repeat Yourself</a:t>
            </a:r>
            <a:r>
              <a:rPr lang="en-US" dirty="0"/>
              <a:t> (</a:t>
            </a:r>
            <a:r>
              <a:rPr lang="en-US" dirty="0">
                <a:solidFill>
                  <a:srgbClr val="FF0000"/>
                </a:solidFill>
              </a:rPr>
              <a:t>DRY</a:t>
            </a:r>
            <a:r>
              <a:rPr lang="en-US" dirty="0"/>
              <a:t>), as tasks can use variables as part of their </a:t>
            </a:r>
            <a:r>
              <a:rPr lang="en-US" dirty="0" smtClean="0"/>
              <a:t>configuration.</a:t>
            </a:r>
          </a:p>
          <a:p>
            <a:pPr lvl="1"/>
            <a:r>
              <a:rPr lang="en-US" dirty="0" smtClean="0"/>
              <a:t>As </a:t>
            </a:r>
            <a:r>
              <a:rPr lang="en-US" dirty="0"/>
              <a:t>you’ll see later in the book, this also improves the readability of task </a:t>
            </a:r>
            <a:r>
              <a:rPr lang="en-US" dirty="0" smtClean="0"/>
              <a:t>configuration.</a:t>
            </a:r>
          </a:p>
          <a:p>
            <a:pPr lvl="1"/>
            <a:r>
              <a:rPr lang="en-US" dirty="0" smtClean="0"/>
              <a:t>A </a:t>
            </a:r>
            <a:r>
              <a:rPr lang="en-US" dirty="0"/>
              <a:t>further benefit of having a </a:t>
            </a:r>
            <a:r>
              <a:rPr lang="en-US" dirty="0">
                <a:solidFill>
                  <a:srgbClr val="FF0000"/>
                </a:solidFill>
              </a:rPr>
              <a:t>readable task runner</a:t>
            </a:r>
            <a:r>
              <a:rPr lang="en-US" dirty="0"/>
              <a:t> is to dramatically reduce the time required for new team members to get up to speed on how the build process works</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35195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Alternatives</a:t>
            </a:r>
          </a:p>
        </p:txBody>
      </p:sp>
      <p:sp>
        <p:nvSpPr>
          <p:cNvPr id="3" name="Content Placeholder 2"/>
          <p:cNvSpPr>
            <a:spLocks noGrp="1"/>
          </p:cNvSpPr>
          <p:nvPr>
            <p:ph idx="1"/>
          </p:nvPr>
        </p:nvSpPr>
        <p:spPr/>
        <p:txBody>
          <a:bodyPr/>
          <a:lstStyle/>
          <a:p>
            <a:r>
              <a:rPr lang="en-US" dirty="0" smtClean="0"/>
              <a:t>It’s </a:t>
            </a:r>
            <a:r>
              <a:rPr lang="en-US" dirty="0"/>
              <a:t>good to be aware that Grunt wasn’t the first task runner to automate developer </a:t>
            </a:r>
            <a:r>
              <a:rPr lang="en-US" dirty="0" smtClean="0"/>
              <a:t>workflow.</a:t>
            </a:r>
          </a:p>
          <a:p>
            <a:pPr lvl="1"/>
            <a:r>
              <a:rPr lang="en-US" dirty="0" smtClean="0"/>
              <a:t>There </a:t>
            </a:r>
            <a:r>
              <a:rPr lang="en-US" dirty="0"/>
              <a:t>are a number of alternatives; however, Grunt stands tall among them, due to its vast ecosystem, simplicity, and </a:t>
            </a:r>
            <a:r>
              <a:rPr lang="en-US" dirty="0" smtClean="0"/>
              <a:t>speed.</a:t>
            </a:r>
          </a:p>
          <a:p>
            <a:pPr lvl="1"/>
            <a:r>
              <a:rPr lang="en-US" dirty="0" smtClean="0"/>
              <a:t>We’ll </a:t>
            </a:r>
            <a:r>
              <a:rPr lang="en-US" dirty="0"/>
              <a:t>briefly look at a few popular alternatives before delving into Grunt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316660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a:t>
            </a:r>
          </a:p>
        </p:txBody>
      </p:sp>
      <p:sp>
        <p:nvSpPr>
          <p:cNvPr id="3" name="Content Placeholder 2"/>
          <p:cNvSpPr>
            <a:spLocks noGrp="1"/>
          </p:cNvSpPr>
          <p:nvPr>
            <p:ph idx="1"/>
          </p:nvPr>
        </p:nvSpPr>
        <p:spPr/>
        <p:txBody>
          <a:bodyPr/>
          <a:lstStyle/>
          <a:p>
            <a:r>
              <a:rPr lang="en-US" dirty="0" smtClean="0"/>
              <a:t>Formally </a:t>
            </a:r>
            <a:r>
              <a:rPr lang="en-US" dirty="0"/>
              <a:t>known as </a:t>
            </a:r>
            <a:r>
              <a:rPr lang="en-US" dirty="0">
                <a:solidFill>
                  <a:srgbClr val="FF0000"/>
                </a:solidFill>
              </a:rPr>
              <a:t>Apache Ant</a:t>
            </a:r>
            <a:r>
              <a:rPr lang="en-US" dirty="0"/>
              <a:t>, “Ant” is a Java-based build </a:t>
            </a:r>
            <a:r>
              <a:rPr lang="en-US" dirty="0" smtClean="0"/>
              <a:t>tool.</a:t>
            </a:r>
          </a:p>
          <a:p>
            <a:pPr lvl="1"/>
            <a:r>
              <a:rPr lang="en-US" dirty="0" smtClean="0"/>
              <a:t>Rather </a:t>
            </a:r>
            <a:r>
              <a:rPr lang="en-US" dirty="0"/>
              <a:t>than specifying tasks using JavaScript, </a:t>
            </a:r>
            <a:r>
              <a:rPr lang="en-US" dirty="0">
                <a:solidFill>
                  <a:srgbClr val="FF0000"/>
                </a:solidFill>
              </a:rPr>
              <a:t>tasks</a:t>
            </a:r>
            <a:r>
              <a:rPr lang="en-US" dirty="0"/>
              <a:t> are defined in an </a:t>
            </a:r>
            <a:r>
              <a:rPr lang="en-US" dirty="0">
                <a:solidFill>
                  <a:srgbClr val="FF0000"/>
                </a:solidFill>
              </a:rPr>
              <a:t>XML file</a:t>
            </a:r>
            <a:r>
              <a:rPr lang="en-US" dirty="0"/>
              <a:t> in your </a:t>
            </a:r>
            <a:r>
              <a:rPr lang="en-US" dirty="0" smtClean="0"/>
              <a:t>project.</a:t>
            </a:r>
          </a:p>
          <a:p>
            <a:pPr lvl="1"/>
            <a:r>
              <a:rPr lang="en-US" dirty="0" smtClean="0"/>
              <a:t>Ant </a:t>
            </a:r>
            <a:r>
              <a:rPr lang="en-US" dirty="0"/>
              <a:t>comes packaged with more than </a:t>
            </a:r>
            <a:r>
              <a:rPr lang="en-US" dirty="0">
                <a:solidFill>
                  <a:srgbClr val="FF0000"/>
                </a:solidFill>
              </a:rPr>
              <a:t>100 built-in tasks</a:t>
            </a:r>
            <a:r>
              <a:rPr lang="en-US" dirty="0"/>
              <a:t>, such </a:t>
            </a:r>
            <a:r>
              <a:rPr lang="en-US" dirty="0" smtClean="0"/>
              <a:t>as</a:t>
            </a:r>
          </a:p>
          <a:p>
            <a:pPr lvl="2"/>
            <a:r>
              <a:rPr lang="en-US" dirty="0" smtClean="0"/>
              <a:t>concatenation </a:t>
            </a:r>
            <a:r>
              <a:rPr lang="en-US" dirty="0"/>
              <a:t>of </a:t>
            </a:r>
            <a:r>
              <a:rPr lang="en-US" dirty="0" smtClean="0"/>
              <a:t>files</a:t>
            </a:r>
          </a:p>
          <a:p>
            <a:pPr lvl="2"/>
            <a:r>
              <a:rPr lang="en-US" dirty="0" smtClean="0"/>
              <a:t>gzipping files</a:t>
            </a:r>
            <a:endParaRPr lang="en-US" dirty="0"/>
          </a:p>
          <a:p>
            <a:pPr lvl="2"/>
            <a:r>
              <a:rPr lang="en-US" dirty="0" smtClean="0"/>
              <a:t>replacing </a:t>
            </a:r>
            <a:r>
              <a:rPr lang="en-US" dirty="0"/>
              <a:t>contents within a </a:t>
            </a:r>
            <a:r>
              <a:rPr lang="en-US" dirty="0" smtClean="0"/>
              <a:t>file</a:t>
            </a:r>
          </a:p>
          <a:p>
            <a:pPr lvl="1"/>
            <a:r>
              <a:rPr lang="en-US" dirty="0" smtClean="0"/>
              <a:t>However</a:t>
            </a:r>
            <a:r>
              <a:rPr lang="en-US" dirty="0"/>
              <a:t>, these tasks are slightly more oriented toward a build process for a </a:t>
            </a:r>
            <a:r>
              <a:rPr lang="en-US" dirty="0">
                <a:solidFill>
                  <a:srgbClr val="FF0000"/>
                </a:solidFill>
              </a:rPr>
              <a:t>Java </a:t>
            </a:r>
            <a:r>
              <a:rPr lang="en-US" dirty="0" smtClean="0">
                <a:solidFill>
                  <a:srgbClr val="FF0000"/>
                </a:solidFill>
              </a:rPr>
              <a:t>project</a:t>
            </a:r>
            <a:r>
              <a:rPr lang="en-US" dirty="0" smtClean="0"/>
              <a:t>.</a:t>
            </a:r>
          </a:p>
          <a:p>
            <a:pPr lvl="1"/>
            <a:r>
              <a:rPr lang="en-US" dirty="0" smtClean="0"/>
              <a:t>For </a:t>
            </a:r>
            <a:r>
              <a:rPr lang="en-US" dirty="0"/>
              <a:t>example, if you want to support JavaScript linting, you will have to include a new </a:t>
            </a:r>
            <a:r>
              <a:rPr lang="en-US" dirty="0" smtClean="0"/>
              <a:t>task.</a:t>
            </a:r>
          </a:p>
          <a:p>
            <a:pPr lvl="2"/>
            <a:r>
              <a:rPr lang="en-US" dirty="0" smtClean="0"/>
              <a:t>To </a:t>
            </a:r>
            <a:r>
              <a:rPr lang="en-US" dirty="0"/>
              <a:t>add such tasks, Ant requires the new tasks to be compiled as </a:t>
            </a:r>
            <a:r>
              <a:rPr lang="en-US" dirty="0">
                <a:solidFill>
                  <a:srgbClr val="FF0000"/>
                </a:solidFill>
              </a:rPr>
              <a:t>JAR files</a:t>
            </a:r>
            <a:r>
              <a:rPr lang="en-US" dirty="0"/>
              <a:t> and referenced from the </a:t>
            </a:r>
            <a:r>
              <a:rPr lang="en-US" dirty="0">
                <a:solidFill>
                  <a:srgbClr val="FF0000"/>
                </a:solidFill>
              </a:rPr>
              <a:t>XML </a:t>
            </a:r>
            <a:r>
              <a:rPr lang="en-US" dirty="0" smtClean="0">
                <a:solidFill>
                  <a:srgbClr val="FF0000"/>
                </a:solidFill>
              </a:rPr>
              <a:t>configuration</a:t>
            </a:r>
            <a:r>
              <a:rPr lang="en-US" dirty="0" smtClean="0"/>
              <a:t>.</a:t>
            </a:r>
          </a:p>
          <a:p>
            <a:pPr lvl="2"/>
            <a:r>
              <a:rPr lang="en-US" dirty="0" smtClean="0"/>
              <a:t>For </a:t>
            </a:r>
            <a:r>
              <a:rPr lang="en-US" dirty="0"/>
              <a:t>those unfamiliar with Java, this might be a little daunting when you first get </a:t>
            </a:r>
            <a:r>
              <a:rPr lang="en-US" dirty="0" smtClean="0"/>
              <a:t>started.</a:t>
            </a:r>
          </a:p>
          <a:p>
            <a:pPr lvl="1"/>
            <a:r>
              <a:rPr lang="en-US" dirty="0" smtClean="0"/>
              <a:t>Grunt </a:t>
            </a:r>
            <a:r>
              <a:rPr lang="en-US" dirty="0"/>
              <a:t>might be a better fit if your project doesn’t require Java as part of the build process, as this adds an unnecessary dependency to the project</a:t>
            </a:r>
            <a:r>
              <a:rPr lang="en-US" dirty="0" smtClean="0"/>
              <a:t>.</a:t>
            </a:r>
          </a:p>
          <a:p>
            <a:pPr lvl="1"/>
            <a:r>
              <a:rPr lang="en-US" dirty="0"/>
              <a:t>You may consider choosing Grunt over Ant owing to the configuration format use: </a:t>
            </a:r>
            <a:r>
              <a:rPr lang="en-US" dirty="0">
                <a:solidFill>
                  <a:srgbClr val="FF0000"/>
                </a:solidFill>
              </a:rPr>
              <a:t>JSON</a:t>
            </a:r>
            <a:r>
              <a:rPr lang="en-US" dirty="0"/>
              <a:t> instead of XML. </a:t>
            </a:r>
            <a:endParaRPr lang="en-US" dirty="0" smtClean="0"/>
          </a:p>
          <a:p>
            <a:pPr lvl="1"/>
            <a:r>
              <a:rPr lang="en-US" dirty="0" smtClean="0"/>
              <a:t>Reading </a:t>
            </a:r>
            <a:r>
              <a:rPr lang="en-US" dirty="0"/>
              <a:t>an Ant build file feels a little bloated, and it isn’t obvious at a glance how a build process hangs together, while Grunt’s JSON is leaner, and tasks can be combined into logical names</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3661691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Rake</a:t>
            </a:r>
          </a:p>
        </p:txBody>
      </p:sp>
      <p:sp>
        <p:nvSpPr>
          <p:cNvPr id="3" name="Content Placeholder 2"/>
          <p:cNvSpPr>
            <a:spLocks noGrp="1"/>
          </p:cNvSpPr>
          <p:nvPr>
            <p:ph idx="1"/>
          </p:nvPr>
        </p:nvSpPr>
        <p:spPr/>
        <p:txBody>
          <a:bodyPr/>
          <a:lstStyle/>
          <a:p>
            <a:r>
              <a:rPr lang="en-US" dirty="0" smtClean="0">
                <a:solidFill>
                  <a:srgbClr val="FF0000"/>
                </a:solidFill>
              </a:rPr>
              <a:t>Rake</a:t>
            </a:r>
            <a:r>
              <a:rPr lang="en-US" dirty="0" smtClean="0"/>
              <a:t> </a:t>
            </a:r>
            <a:r>
              <a:rPr lang="en-US" dirty="0"/>
              <a:t>is the </a:t>
            </a:r>
            <a:r>
              <a:rPr lang="en-US" dirty="0">
                <a:solidFill>
                  <a:srgbClr val="FF0000"/>
                </a:solidFill>
              </a:rPr>
              <a:t>Ruby</a:t>
            </a:r>
            <a:r>
              <a:rPr lang="en-US" dirty="0"/>
              <a:t> community’s answer to </a:t>
            </a:r>
            <a:r>
              <a:rPr lang="en-US" dirty="0">
                <a:solidFill>
                  <a:srgbClr val="FF0000"/>
                </a:solidFill>
              </a:rPr>
              <a:t>Make </a:t>
            </a:r>
            <a:r>
              <a:rPr lang="en-US" dirty="0" smtClean="0">
                <a:solidFill>
                  <a:srgbClr val="FF0000"/>
                </a:solidFill>
              </a:rPr>
              <a:t>files</a:t>
            </a:r>
            <a:r>
              <a:rPr lang="en-US" dirty="0" smtClean="0"/>
              <a:t>.</a:t>
            </a:r>
          </a:p>
          <a:p>
            <a:pPr lvl="1"/>
            <a:r>
              <a:rPr lang="en-US" dirty="0" smtClean="0"/>
              <a:t>Rake </a:t>
            </a:r>
            <a:r>
              <a:rPr lang="en-US" dirty="0"/>
              <a:t>allows developers to define tasks using </a:t>
            </a:r>
            <a:r>
              <a:rPr lang="en-US" dirty="0">
                <a:solidFill>
                  <a:srgbClr val="FF0000"/>
                </a:solidFill>
              </a:rPr>
              <a:t>Ruby </a:t>
            </a:r>
            <a:r>
              <a:rPr lang="en-US" dirty="0" smtClean="0">
                <a:solidFill>
                  <a:srgbClr val="FF0000"/>
                </a:solidFill>
              </a:rPr>
              <a:t>syntax</a:t>
            </a:r>
            <a:r>
              <a:rPr lang="en-US" dirty="0" smtClean="0"/>
              <a:t>.</a:t>
            </a:r>
          </a:p>
          <a:p>
            <a:pPr lvl="1"/>
            <a:r>
              <a:rPr lang="en-US" dirty="0" smtClean="0"/>
              <a:t>Anybody </a:t>
            </a:r>
            <a:r>
              <a:rPr lang="en-US" dirty="0"/>
              <a:t>who has used the Ruby on Rails framework should be reasonably familiar with Rake, as it’s used as the tool of choice for tasks such </a:t>
            </a:r>
            <a:r>
              <a:rPr lang="en-US" dirty="0" smtClean="0"/>
              <a:t>as</a:t>
            </a:r>
          </a:p>
          <a:p>
            <a:pPr lvl="2"/>
            <a:r>
              <a:rPr lang="en-US" dirty="0" smtClean="0"/>
              <a:t>the </a:t>
            </a:r>
            <a:r>
              <a:rPr lang="en-US" dirty="0"/>
              <a:t>creation of </a:t>
            </a:r>
            <a:r>
              <a:rPr lang="en-US" dirty="0" smtClean="0"/>
              <a:t>databases</a:t>
            </a:r>
          </a:p>
          <a:p>
            <a:pPr lvl="2"/>
            <a:r>
              <a:rPr lang="en-US" dirty="0" smtClean="0"/>
              <a:t>running tests</a:t>
            </a:r>
          </a:p>
          <a:p>
            <a:pPr lvl="2"/>
            <a:r>
              <a:rPr lang="en-US" dirty="0" smtClean="0"/>
              <a:t>compiling </a:t>
            </a:r>
            <a:r>
              <a:rPr lang="en-US" dirty="0"/>
              <a:t>static </a:t>
            </a:r>
            <a:r>
              <a:rPr lang="en-US" dirty="0" smtClean="0"/>
              <a:t>assets</a:t>
            </a:r>
          </a:p>
          <a:p>
            <a:pPr lvl="1"/>
            <a:r>
              <a:rPr lang="en-US" dirty="0" smtClean="0"/>
              <a:t>Rake </a:t>
            </a:r>
            <a:r>
              <a:rPr lang="en-US" dirty="0"/>
              <a:t>does not have a concept of task </a:t>
            </a:r>
            <a:r>
              <a:rPr lang="en-US" dirty="0" smtClean="0"/>
              <a:t>configuration.</a:t>
            </a:r>
          </a:p>
          <a:p>
            <a:pPr lvl="2"/>
            <a:r>
              <a:rPr lang="en-US" dirty="0" smtClean="0"/>
              <a:t>Instead</a:t>
            </a:r>
            <a:r>
              <a:rPr lang="en-US" dirty="0"/>
              <a:t>, it opts for tasks that define and execute Ruby to achieve its </a:t>
            </a:r>
            <a:r>
              <a:rPr lang="en-US" dirty="0" smtClean="0"/>
              <a:t>goals.</a:t>
            </a:r>
          </a:p>
          <a:p>
            <a:pPr lvl="2"/>
            <a:r>
              <a:rPr lang="en-US" dirty="0" smtClean="0"/>
              <a:t>For </a:t>
            </a:r>
            <a:r>
              <a:rPr lang="en-US" dirty="0"/>
              <a:t>example, there are </a:t>
            </a:r>
            <a:r>
              <a:rPr lang="en-US" dirty="0">
                <a:solidFill>
                  <a:srgbClr val="FF0000"/>
                </a:solidFill>
              </a:rPr>
              <a:t>no repositories</a:t>
            </a:r>
            <a:r>
              <a:rPr lang="en-US" dirty="0"/>
              <a:t> of recipes or </a:t>
            </a:r>
            <a:r>
              <a:rPr lang="en-US" dirty="0">
                <a:solidFill>
                  <a:srgbClr val="FF0000"/>
                </a:solidFill>
              </a:rPr>
              <a:t>plug-ins</a:t>
            </a:r>
            <a:r>
              <a:rPr lang="en-US" dirty="0"/>
              <a:t> available to perform common </a:t>
            </a:r>
            <a:r>
              <a:rPr lang="en-US" dirty="0" smtClean="0"/>
              <a:t>tasks.</a:t>
            </a:r>
          </a:p>
          <a:p>
            <a:pPr lvl="2"/>
            <a:r>
              <a:rPr lang="en-US" dirty="0" smtClean="0"/>
              <a:t>If </a:t>
            </a:r>
            <a:r>
              <a:rPr lang="en-US" dirty="0"/>
              <a:t>you want to concatenate and lint your JavaScript, you will have to start from scratch and write your task before you can use </a:t>
            </a:r>
            <a:r>
              <a:rPr lang="en-US" dirty="0" smtClean="0"/>
              <a:t>it.</a:t>
            </a:r>
          </a:p>
          <a:p>
            <a:pPr lvl="1"/>
            <a:r>
              <a:rPr lang="en-US" dirty="0" smtClean="0"/>
              <a:t>This </a:t>
            </a:r>
            <a:r>
              <a:rPr lang="en-US" dirty="0"/>
              <a:t>will obviously make it more costly to get started on your projects, as Rake doesn’t offer anything up front. It is up to you to ensure that your tasks are highly configurable to increase reuse across </a:t>
            </a:r>
            <a:r>
              <a:rPr lang="en-US" dirty="0" smtClean="0"/>
              <a:t>projects.</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189300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Grunt.js</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Pro Grunt.js 2015</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5/7/2018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04077761"/>
              </p:ext>
            </p:extLst>
          </p:nvPr>
        </p:nvGraphicFramePr>
        <p:xfrm>
          <a:off x="10785021" y="1104900"/>
          <a:ext cx="1292952" cy="2409824"/>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07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bl>
          </a:graphicData>
        </a:graphic>
      </p:graphicFrame>
      <p:pic>
        <p:nvPicPr>
          <p:cNvPr id="6" name="Picture 5"/>
          <p:cNvPicPr>
            <a:picLocks noChangeAspect="1"/>
          </p:cNvPicPr>
          <p:nvPr/>
        </p:nvPicPr>
        <p:blipFill>
          <a:blip r:embed="rId2"/>
          <a:stretch>
            <a:fillRect/>
          </a:stretch>
        </p:blipFill>
        <p:spPr>
          <a:xfrm>
            <a:off x="1152525" y="4045091"/>
            <a:ext cx="4133850" cy="2047875"/>
          </a:xfrm>
          <a:prstGeom prst="rect">
            <a:avLst/>
          </a:prstGeom>
          <a:ln>
            <a:solidFill>
              <a:schemeClr val="accent1"/>
            </a:solidFill>
          </a:ln>
        </p:spPr>
      </p:pic>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Rake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Grunt </a:t>
            </a:r>
            <a:r>
              <a:rPr lang="en-US" dirty="0"/>
              <a:t>solves the problem of </a:t>
            </a:r>
            <a:r>
              <a:rPr lang="en-US" dirty="0">
                <a:solidFill>
                  <a:srgbClr val="FF0000"/>
                </a:solidFill>
              </a:rPr>
              <a:t>having to reinvent the wheel </a:t>
            </a:r>
            <a:r>
              <a:rPr lang="en-US" dirty="0"/>
              <a:t>by offering a wide selection of </a:t>
            </a:r>
            <a:r>
              <a:rPr lang="en-US" dirty="0" smtClean="0">
                <a:solidFill>
                  <a:srgbClr val="FF0000"/>
                </a:solidFill>
              </a:rPr>
              <a:t>plug-ins</a:t>
            </a:r>
            <a:r>
              <a:rPr lang="en-US" dirty="0" smtClean="0"/>
              <a:t>.</a:t>
            </a:r>
          </a:p>
          <a:p>
            <a:pPr lvl="1"/>
            <a:r>
              <a:rPr lang="en-US" dirty="0" smtClean="0"/>
              <a:t>In </a:t>
            </a:r>
            <a:r>
              <a:rPr lang="en-US" dirty="0"/>
              <a:t>addition, Grunt also promotes the concept of </a:t>
            </a:r>
            <a:r>
              <a:rPr lang="en-US" dirty="0">
                <a:solidFill>
                  <a:srgbClr val="FF0000"/>
                </a:solidFill>
              </a:rPr>
              <a:t>configuration over code</a:t>
            </a:r>
            <a:r>
              <a:rPr lang="en-US" dirty="0"/>
              <a:t>, by providing a rich </a:t>
            </a:r>
            <a:r>
              <a:rPr lang="en-US" dirty="0">
                <a:solidFill>
                  <a:srgbClr val="FF0000"/>
                </a:solidFill>
              </a:rPr>
              <a:t>API</a:t>
            </a:r>
            <a:r>
              <a:rPr lang="en-US" dirty="0"/>
              <a:t> for supporting task configuration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24688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Gulp</a:t>
            </a:r>
          </a:p>
        </p:txBody>
      </p:sp>
      <p:sp>
        <p:nvSpPr>
          <p:cNvPr id="3" name="Content Placeholder 2"/>
          <p:cNvSpPr>
            <a:spLocks noGrp="1"/>
          </p:cNvSpPr>
          <p:nvPr>
            <p:ph idx="1"/>
          </p:nvPr>
        </p:nvSpPr>
        <p:spPr/>
        <p:txBody>
          <a:bodyPr/>
          <a:lstStyle/>
          <a:p>
            <a:r>
              <a:rPr lang="en-US" dirty="0" smtClean="0"/>
              <a:t>Gulp </a:t>
            </a:r>
            <a:r>
              <a:rPr lang="en-US" dirty="0"/>
              <a:t>is a relatively new tool that is, like Grunt, </a:t>
            </a:r>
            <a:r>
              <a:rPr lang="en-US" dirty="0" smtClean="0"/>
              <a:t>JavaScript-based.</a:t>
            </a:r>
          </a:p>
          <a:p>
            <a:pPr lvl="1"/>
            <a:r>
              <a:rPr lang="en-US" dirty="0" smtClean="0"/>
              <a:t>Another </a:t>
            </a:r>
            <a:r>
              <a:rPr lang="en-US" dirty="0"/>
              <a:t>similarity between Grunt and Gulp is the </a:t>
            </a:r>
            <a:r>
              <a:rPr lang="en-US" dirty="0">
                <a:solidFill>
                  <a:srgbClr val="FF0000"/>
                </a:solidFill>
              </a:rPr>
              <a:t>modular-based</a:t>
            </a:r>
            <a:r>
              <a:rPr lang="en-US" dirty="0"/>
              <a:t> </a:t>
            </a:r>
            <a:r>
              <a:rPr lang="en-US" dirty="0">
                <a:solidFill>
                  <a:srgbClr val="FF0000"/>
                </a:solidFill>
              </a:rPr>
              <a:t>architecture</a:t>
            </a:r>
            <a:r>
              <a:rPr lang="en-US" dirty="0"/>
              <a:t>, powered by the use of </a:t>
            </a:r>
            <a:r>
              <a:rPr lang="en-US" dirty="0">
                <a:solidFill>
                  <a:srgbClr val="FF0000"/>
                </a:solidFill>
              </a:rPr>
              <a:t>npm</a:t>
            </a:r>
            <a:r>
              <a:rPr lang="en-US" dirty="0"/>
              <a:t> as a </a:t>
            </a:r>
            <a:r>
              <a:rPr lang="en-US" dirty="0">
                <a:solidFill>
                  <a:srgbClr val="FF0000"/>
                </a:solidFill>
              </a:rPr>
              <a:t>dependency </a:t>
            </a:r>
            <a:r>
              <a:rPr lang="en-US" dirty="0" smtClean="0">
                <a:solidFill>
                  <a:srgbClr val="FF0000"/>
                </a:solidFill>
              </a:rPr>
              <a:t>manager</a:t>
            </a:r>
            <a:r>
              <a:rPr lang="en-US" dirty="0" smtClean="0"/>
              <a:t>.</a:t>
            </a:r>
          </a:p>
          <a:p>
            <a:pPr lvl="1"/>
            <a:r>
              <a:rPr lang="en-US" dirty="0" smtClean="0"/>
              <a:t>Gulp</a:t>
            </a:r>
            <a:r>
              <a:rPr lang="en-US" dirty="0"/>
              <a:t>, like Grunt, is easy to get started; however, arguably, Gulp has more succinct task definition, as </a:t>
            </a:r>
            <a:r>
              <a:rPr lang="en-US" dirty="0">
                <a:solidFill>
                  <a:srgbClr val="FF0000"/>
                </a:solidFill>
              </a:rPr>
              <a:t>tasks</a:t>
            </a:r>
            <a:r>
              <a:rPr lang="en-US" dirty="0"/>
              <a:t> are expressed in </a:t>
            </a:r>
            <a:r>
              <a:rPr lang="en-US" dirty="0">
                <a:solidFill>
                  <a:srgbClr val="FF0000"/>
                </a:solidFill>
              </a:rPr>
              <a:t>code</a:t>
            </a:r>
            <a:r>
              <a:rPr lang="en-US" dirty="0"/>
              <a:t> </a:t>
            </a:r>
            <a:r>
              <a:rPr lang="en-US" dirty="0">
                <a:solidFill>
                  <a:srgbClr val="0070C0"/>
                </a:solidFill>
              </a:rPr>
              <a:t>instead</a:t>
            </a:r>
            <a:r>
              <a:rPr lang="en-US" dirty="0"/>
              <a:t> of </a:t>
            </a:r>
            <a:r>
              <a:rPr lang="en-US" dirty="0" smtClean="0">
                <a:solidFill>
                  <a:srgbClr val="FF0000"/>
                </a:solidFill>
              </a:rPr>
              <a:t>configuration</a:t>
            </a:r>
            <a:r>
              <a:rPr lang="en-US" dirty="0" smtClean="0"/>
              <a:t>.</a:t>
            </a:r>
          </a:p>
          <a:p>
            <a:pPr lvl="1"/>
            <a:r>
              <a:rPr lang="en-US" dirty="0" smtClean="0"/>
              <a:t>There </a:t>
            </a:r>
            <a:r>
              <a:rPr lang="en-US" dirty="0"/>
              <a:t>have been several blog posts that pit Grunt and Gulp against each </a:t>
            </a:r>
            <a:r>
              <a:rPr lang="en-US" dirty="0" smtClean="0"/>
              <a:t>other.</a:t>
            </a:r>
          </a:p>
          <a:p>
            <a:pPr lvl="1"/>
            <a:r>
              <a:rPr lang="en-US" dirty="0" smtClean="0"/>
              <a:t>However</a:t>
            </a:r>
            <a:r>
              <a:rPr lang="en-US" dirty="0"/>
              <a:t>, there have also been counter arguments stating that both tools can coexist, owing to differences in how they achieve a common set of </a:t>
            </a:r>
            <a:r>
              <a:rPr lang="en-US" dirty="0" smtClean="0"/>
              <a:t>goals.</a:t>
            </a:r>
          </a:p>
          <a:p>
            <a:pPr lvl="1"/>
            <a:r>
              <a:rPr lang="en-US" dirty="0" smtClean="0"/>
              <a:t>Gulp </a:t>
            </a:r>
            <a:r>
              <a:rPr lang="en-US" dirty="0"/>
              <a:t>is </a:t>
            </a:r>
            <a:r>
              <a:rPr lang="en-US" dirty="0">
                <a:solidFill>
                  <a:srgbClr val="FF0000"/>
                </a:solidFill>
              </a:rPr>
              <a:t>faster</a:t>
            </a:r>
            <a:r>
              <a:rPr lang="en-US" dirty="0"/>
              <a:t> than Grunt, yet the barrier to entry is a little higher, due to its use of </a:t>
            </a:r>
            <a:r>
              <a:rPr lang="en-US" dirty="0">
                <a:solidFill>
                  <a:srgbClr val="FF0000"/>
                </a:solidFill>
              </a:rPr>
              <a:t>Node streams</a:t>
            </a:r>
            <a:r>
              <a:rPr lang="en-US" dirty="0" smtClean="0"/>
              <a:t>.</a:t>
            </a:r>
          </a:p>
          <a:p>
            <a:pPr lvl="1"/>
            <a:r>
              <a:rPr lang="en-US" dirty="0"/>
              <a:t>Grunt combines tasks in which the </a:t>
            </a:r>
            <a:r>
              <a:rPr lang="en-US" dirty="0">
                <a:solidFill>
                  <a:srgbClr val="FF0000"/>
                </a:solidFill>
              </a:rPr>
              <a:t>output</a:t>
            </a:r>
            <a:r>
              <a:rPr lang="en-US" dirty="0"/>
              <a:t> of one </a:t>
            </a:r>
            <a:r>
              <a:rPr lang="en-US" dirty="0">
                <a:solidFill>
                  <a:srgbClr val="FF0000"/>
                </a:solidFill>
              </a:rPr>
              <a:t>task</a:t>
            </a:r>
            <a:r>
              <a:rPr lang="en-US" dirty="0"/>
              <a:t> produces a </a:t>
            </a:r>
            <a:r>
              <a:rPr lang="en-US" dirty="0">
                <a:solidFill>
                  <a:srgbClr val="FF0000"/>
                </a:solidFill>
              </a:rPr>
              <a:t>temporary file</a:t>
            </a:r>
            <a:r>
              <a:rPr lang="en-US" dirty="0"/>
              <a:t> that is picked up by the next task for </a:t>
            </a:r>
            <a:r>
              <a:rPr lang="en-US" dirty="0" smtClean="0"/>
              <a:t>processing.</a:t>
            </a:r>
          </a:p>
          <a:p>
            <a:pPr lvl="1"/>
            <a:r>
              <a:rPr lang="en-US" dirty="0" smtClean="0"/>
              <a:t>Gulp </a:t>
            </a:r>
            <a:r>
              <a:rPr lang="en-US" dirty="0">
                <a:solidFill>
                  <a:srgbClr val="FF0000"/>
                </a:solidFill>
              </a:rPr>
              <a:t>doesn’t produce</a:t>
            </a:r>
            <a:r>
              <a:rPr lang="en-US" dirty="0"/>
              <a:t> these </a:t>
            </a:r>
            <a:r>
              <a:rPr lang="en-US" dirty="0">
                <a:solidFill>
                  <a:srgbClr val="FF0000"/>
                </a:solidFill>
              </a:rPr>
              <a:t>temporary</a:t>
            </a:r>
            <a:r>
              <a:rPr lang="en-US" dirty="0"/>
              <a:t> files; files are </a:t>
            </a:r>
            <a:r>
              <a:rPr lang="en-US" dirty="0">
                <a:solidFill>
                  <a:srgbClr val="FF0000"/>
                </a:solidFill>
              </a:rPr>
              <a:t>piped</a:t>
            </a:r>
            <a:r>
              <a:rPr lang="en-US" dirty="0"/>
              <a:t> between each </a:t>
            </a:r>
            <a:r>
              <a:rPr lang="en-US" dirty="0">
                <a:solidFill>
                  <a:srgbClr val="FF0000"/>
                </a:solidFill>
              </a:rPr>
              <a:t>task</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76753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How to Use Grunt in Your Project</a:t>
            </a:r>
            <a:endParaRPr lang="en-US" dirty="0"/>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844383" y="3233656"/>
            <a:ext cx="3014242" cy="3274090"/>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In the previous chapter, you received a brief introduction to Grunt and the benefits of using Grunt in your </a:t>
            </a:r>
            <a:r>
              <a:rPr lang="en-US" dirty="0" smtClean="0"/>
              <a:t>projects.</a:t>
            </a:r>
          </a:p>
          <a:p>
            <a:pPr lvl="1"/>
            <a:r>
              <a:rPr lang="en-US" dirty="0" smtClean="0"/>
              <a:t>This </a:t>
            </a:r>
            <a:r>
              <a:rPr lang="en-US" dirty="0"/>
              <a:t>chapter will take a more detailed look at Grunt, how to install Grunt, and how to use Grunt in your </a:t>
            </a:r>
            <a:r>
              <a:rPr lang="en-US" dirty="0" smtClean="0"/>
              <a:t>projects.</a:t>
            </a:r>
          </a:p>
          <a:p>
            <a:pPr lvl="1"/>
            <a:r>
              <a:rPr lang="en-US" dirty="0" smtClean="0"/>
              <a:t>Before </a:t>
            </a:r>
            <a:r>
              <a:rPr lang="en-US" dirty="0"/>
              <a:t>looking at Grunt itself, it is important to have a good understanding of </a:t>
            </a:r>
            <a:r>
              <a:rPr lang="en-US" dirty="0" smtClean="0">
                <a:solidFill>
                  <a:srgbClr val="FF0000"/>
                </a:solidFill>
              </a:rPr>
              <a:t>Node.js</a:t>
            </a:r>
            <a:r>
              <a:rPr lang="en-US" dirty="0" smtClean="0"/>
              <a:t>.</a:t>
            </a:r>
          </a:p>
          <a:p>
            <a:pPr lvl="1"/>
            <a:r>
              <a:rPr lang="en-US" dirty="0" smtClean="0"/>
              <a:t>Grunt </a:t>
            </a:r>
            <a:r>
              <a:rPr lang="en-US" dirty="0"/>
              <a:t>is built on top of Node.js, so having a good understanding of Node.js and how modules operate within Node.js will make learning and understanding Grunt easier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Node.js</a:t>
            </a:r>
          </a:p>
        </p:txBody>
      </p:sp>
      <p:sp>
        <p:nvSpPr>
          <p:cNvPr id="3" name="Content Placeholder 2"/>
          <p:cNvSpPr>
            <a:spLocks noGrp="1"/>
          </p:cNvSpPr>
          <p:nvPr>
            <p:ph idx="1"/>
          </p:nvPr>
        </p:nvSpPr>
        <p:spPr/>
        <p:txBody>
          <a:bodyPr/>
          <a:lstStyle/>
          <a:p>
            <a:r>
              <a:rPr lang="en-US" dirty="0" smtClean="0"/>
              <a:t>Node.js </a:t>
            </a:r>
            <a:r>
              <a:rPr lang="en-US" dirty="0"/>
              <a:t>is an </a:t>
            </a:r>
            <a:r>
              <a:rPr lang="en-US" dirty="0">
                <a:solidFill>
                  <a:srgbClr val="FF0000"/>
                </a:solidFill>
              </a:rPr>
              <a:t>application platform</a:t>
            </a:r>
            <a:r>
              <a:rPr lang="en-US" dirty="0"/>
              <a:t> that allows developers to implement </a:t>
            </a:r>
            <a:r>
              <a:rPr lang="en-US" dirty="0">
                <a:solidFill>
                  <a:srgbClr val="FF0000"/>
                </a:solidFill>
              </a:rPr>
              <a:t>event-driven applications</a:t>
            </a:r>
            <a:r>
              <a:rPr lang="en-US" dirty="0"/>
              <a:t> built on top of Chrome’s JavaScript engine, </a:t>
            </a:r>
            <a:r>
              <a:rPr lang="en-US" dirty="0" smtClean="0"/>
              <a:t>V8.</a:t>
            </a:r>
          </a:p>
          <a:p>
            <a:pPr lvl="1"/>
            <a:r>
              <a:rPr lang="en-US" dirty="0" smtClean="0"/>
              <a:t>As </a:t>
            </a:r>
            <a:r>
              <a:rPr lang="en-US" dirty="0"/>
              <a:t>many of you will know, JavaScript originated as a </a:t>
            </a:r>
            <a:r>
              <a:rPr lang="en-US" dirty="0" smtClean="0"/>
              <a:t>client-side </a:t>
            </a:r>
            <a:r>
              <a:rPr lang="en-US" dirty="0"/>
              <a:t>language; it was used to implement interactive </a:t>
            </a:r>
            <a:r>
              <a:rPr lang="en-US" dirty="0" smtClean="0"/>
              <a:t>interfaces.</a:t>
            </a:r>
          </a:p>
          <a:p>
            <a:pPr lvl="1"/>
            <a:r>
              <a:rPr lang="en-US" dirty="0" smtClean="0"/>
              <a:t>Node.js </a:t>
            </a:r>
            <a:r>
              <a:rPr lang="en-US" dirty="0"/>
              <a:t>utilizes JavaScript as a scripting language on the </a:t>
            </a:r>
            <a:r>
              <a:rPr lang="en-US" dirty="0">
                <a:solidFill>
                  <a:srgbClr val="FF0000"/>
                </a:solidFill>
              </a:rPr>
              <a:t>server side</a:t>
            </a:r>
            <a:r>
              <a:rPr lang="en-US" dirty="0"/>
              <a:t> and achieves high scalability through </a:t>
            </a:r>
            <a:r>
              <a:rPr lang="en-US" dirty="0">
                <a:solidFill>
                  <a:srgbClr val="FF0000"/>
                </a:solidFill>
              </a:rPr>
              <a:t>non-blocking I/O </a:t>
            </a:r>
            <a:r>
              <a:rPr lang="en-US" dirty="0" smtClean="0">
                <a:solidFill>
                  <a:srgbClr val="FF0000"/>
                </a:solidFill>
              </a:rPr>
              <a:t>operations</a:t>
            </a:r>
            <a:r>
              <a:rPr lang="en-US" dirty="0" smtClean="0"/>
              <a:t>.</a:t>
            </a:r>
          </a:p>
          <a:p>
            <a:pPr lvl="1"/>
            <a:r>
              <a:rPr lang="en-US" dirty="0" smtClean="0"/>
              <a:t>To </a:t>
            </a:r>
            <a:r>
              <a:rPr lang="en-US" dirty="0"/>
              <a:t>achieve non-blocking I/O operations, Node.js applications use </a:t>
            </a:r>
            <a:r>
              <a:rPr lang="en-US" dirty="0">
                <a:solidFill>
                  <a:srgbClr val="FF0000"/>
                </a:solidFill>
              </a:rPr>
              <a:t>asynchronous</a:t>
            </a:r>
            <a:r>
              <a:rPr lang="en-US" dirty="0"/>
              <a:t> execution, whereas, traditionally, applications execute code in a given </a:t>
            </a:r>
            <a:r>
              <a:rPr lang="en-US" dirty="0" smtClean="0"/>
              <a:t>sequence.</a:t>
            </a:r>
          </a:p>
          <a:p>
            <a:pPr lvl="1"/>
            <a:r>
              <a:rPr lang="en-US" dirty="0" smtClean="0"/>
              <a:t>Non-blocking </a:t>
            </a:r>
            <a:r>
              <a:rPr lang="en-US" dirty="0"/>
              <a:t>I/O is a process that allows other processing to continue while waiting for a response from an expensive I/O </a:t>
            </a:r>
            <a:r>
              <a:rPr lang="en-US" dirty="0" smtClean="0"/>
              <a:t>operation.</a:t>
            </a:r>
          </a:p>
          <a:p>
            <a:pPr lvl="2"/>
            <a:r>
              <a:rPr lang="en-US" dirty="0" smtClean="0"/>
              <a:t>For </a:t>
            </a:r>
            <a:r>
              <a:rPr lang="en-US" dirty="0"/>
              <a:t>example, if a Node.js application sends a request to a remote HTTP service for data, it does not wait for a response before processing other </a:t>
            </a:r>
            <a:r>
              <a:rPr lang="en-US" dirty="0" smtClean="0"/>
              <a:t>requests.</a:t>
            </a:r>
          </a:p>
          <a:p>
            <a:pPr lvl="2"/>
            <a:r>
              <a:rPr lang="en-US" dirty="0" smtClean="0"/>
              <a:t>Upon </a:t>
            </a:r>
            <a:r>
              <a:rPr lang="en-US" dirty="0"/>
              <a:t>the request being sent to the remote HTTP service, the Node.js application will continue to process other requests before returning to the original routine, once the remote HTTP service has </a:t>
            </a:r>
            <a:r>
              <a:rPr lang="en-US" dirty="0" smtClean="0"/>
              <a:t>responded.</a:t>
            </a:r>
          </a:p>
          <a:p>
            <a:pPr lvl="2"/>
            <a:r>
              <a:rPr lang="en-US" dirty="0" smtClean="0"/>
              <a:t>This </a:t>
            </a:r>
            <a:r>
              <a:rPr lang="en-US" dirty="0"/>
              <a:t>ability to continue processing other requests while waiting for I/O operations can provide significant performance improvements. </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Tree>
    <p:extLst>
      <p:ext uri="{BB962C8B-B14F-4D97-AF65-F5344CB8AC3E}">
        <p14:creationId xmlns:p14="http://schemas.microsoft.com/office/powerpoint/2010/main" val="838772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Node.js </a:t>
            </a:r>
            <a:r>
              <a:rPr lang="en-US" dirty="0"/>
              <a:t>was created by </a:t>
            </a:r>
            <a:r>
              <a:rPr lang="en-US" dirty="0">
                <a:solidFill>
                  <a:srgbClr val="FF0000"/>
                </a:solidFill>
              </a:rPr>
              <a:t>Ryan Dahl</a:t>
            </a:r>
            <a:r>
              <a:rPr lang="en-US" dirty="0"/>
              <a:t> in </a:t>
            </a:r>
            <a:r>
              <a:rPr lang="en-US" dirty="0" smtClean="0">
                <a:solidFill>
                  <a:srgbClr val="FF0000"/>
                </a:solidFill>
              </a:rPr>
              <a:t>2009</a:t>
            </a:r>
            <a:r>
              <a:rPr lang="en-US" dirty="0" smtClean="0"/>
              <a:t>.</a:t>
            </a:r>
          </a:p>
          <a:p>
            <a:pPr lvl="2"/>
            <a:r>
              <a:rPr lang="en-US" dirty="0" smtClean="0"/>
              <a:t>His </a:t>
            </a:r>
            <a:r>
              <a:rPr lang="en-US" dirty="0"/>
              <a:t>inspiration came from his experience of web sites that would continuously poll servers for updates. </a:t>
            </a:r>
            <a:endParaRPr lang="en-US" dirty="0" smtClean="0"/>
          </a:p>
          <a:p>
            <a:pPr lvl="2"/>
            <a:r>
              <a:rPr lang="en-US" dirty="0" smtClean="0"/>
              <a:t>Dahl </a:t>
            </a:r>
            <a:r>
              <a:rPr lang="en-US" dirty="0"/>
              <a:t>wanted to create a </a:t>
            </a:r>
            <a:r>
              <a:rPr lang="en-US" dirty="0">
                <a:solidFill>
                  <a:srgbClr val="FF0000"/>
                </a:solidFill>
              </a:rPr>
              <a:t>framework</a:t>
            </a:r>
            <a:r>
              <a:rPr lang="en-US" dirty="0"/>
              <a:t> that was </a:t>
            </a:r>
            <a:r>
              <a:rPr lang="en-US" dirty="0">
                <a:solidFill>
                  <a:srgbClr val="FF0000"/>
                </a:solidFill>
              </a:rPr>
              <a:t>event-driven</a:t>
            </a:r>
            <a:r>
              <a:rPr lang="en-US" dirty="0"/>
              <a:t> and allowed servers to push data to the browser, instead of data being polled </a:t>
            </a:r>
            <a:r>
              <a:rPr lang="en-US" dirty="0" smtClean="0"/>
              <a:t>continuously.</a:t>
            </a:r>
          </a:p>
          <a:p>
            <a:pPr lvl="1"/>
            <a:r>
              <a:rPr lang="en-US" dirty="0" smtClean="0"/>
              <a:t>Node.js </a:t>
            </a:r>
            <a:r>
              <a:rPr lang="en-US" dirty="0"/>
              <a:t>is available across multiple platforms: Linux, Windows, and Mac OS </a:t>
            </a:r>
            <a:r>
              <a:rPr lang="en-US" dirty="0" smtClean="0"/>
              <a:t>X.</a:t>
            </a:r>
          </a:p>
          <a:p>
            <a:pPr lvl="1"/>
            <a:r>
              <a:rPr lang="en-US" dirty="0" smtClean="0"/>
              <a:t>The </a:t>
            </a:r>
            <a:r>
              <a:rPr lang="en-US" dirty="0"/>
              <a:t>installation process for each is relatively easy, and you will have to install Node.js before you can use Grunt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647430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Installing on </a:t>
            </a:r>
            <a:r>
              <a:rPr lang="en-US" dirty="0" smtClean="0"/>
              <a:t>Linux</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712766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Installing on Windows</a:t>
            </a:r>
          </a:p>
        </p:txBody>
      </p:sp>
      <p:sp>
        <p:nvSpPr>
          <p:cNvPr id="7" name="Content Placeholder 6"/>
          <p:cNvSpPr>
            <a:spLocks noGrp="1"/>
          </p:cNvSpPr>
          <p:nvPr>
            <p:ph idx="1"/>
          </p:nvPr>
        </p:nvSpPr>
        <p:spPr/>
        <p:txBody>
          <a:bodyPr/>
          <a:lstStyle/>
          <a:p>
            <a:r>
              <a:rPr lang="en-US" dirty="0" smtClean="0"/>
              <a:t>For </a:t>
            </a:r>
            <a:r>
              <a:rPr lang="en-US" dirty="0"/>
              <a:t>readers using Windows, head over to http://nodejs.org/ and download the Windows </a:t>
            </a:r>
            <a:r>
              <a:rPr lang="en-US" dirty="0" smtClean="0"/>
              <a:t>installer.</a:t>
            </a:r>
          </a:p>
          <a:p>
            <a:pPr lvl="1"/>
            <a:r>
              <a:rPr lang="en-US" dirty="0" smtClean="0"/>
              <a:t>Once </a:t>
            </a:r>
            <a:r>
              <a:rPr lang="en-US" dirty="0"/>
              <a:t>you have completed the installation process, Node.js will be available</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2397881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Installing on </a:t>
            </a:r>
            <a:r>
              <a:rPr lang="en-US" dirty="0" smtClean="0"/>
              <a:t>Max OS X</a:t>
            </a:r>
            <a:endParaRPr lang="en-US" dirty="0"/>
          </a:p>
        </p:txBody>
      </p:sp>
      <p:sp>
        <p:nvSpPr>
          <p:cNvPr id="7" name="Content Placeholder 6"/>
          <p:cNvSpPr>
            <a:spLocks noGrp="1"/>
          </p:cNvSpPr>
          <p:nvPr>
            <p:ph idx="1"/>
          </p:nvPr>
        </p:nvSpPr>
        <p:spPr/>
        <p:txBody>
          <a:bodyPr/>
          <a:lstStyle/>
          <a:p>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328070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Confirming Your Installation</a:t>
            </a:r>
          </a:p>
        </p:txBody>
      </p:sp>
      <p:sp>
        <p:nvSpPr>
          <p:cNvPr id="3" name="Content Placeholder 2"/>
          <p:cNvSpPr>
            <a:spLocks noGrp="1"/>
          </p:cNvSpPr>
          <p:nvPr>
            <p:ph idx="1"/>
          </p:nvPr>
        </p:nvSpPr>
        <p:spPr/>
        <p:txBody>
          <a:bodyPr/>
          <a:lstStyle/>
          <a:p>
            <a:r>
              <a:rPr lang="en-US" dirty="0" smtClean="0"/>
              <a:t>After </a:t>
            </a:r>
            <a:r>
              <a:rPr lang="en-US" dirty="0"/>
              <a:t>completing the preceding installation steps, Node.js will be available to </a:t>
            </a:r>
            <a:r>
              <a:rPr lang="en-US" dirty="0" smtClean="0"/>
              <a:t>you.</a:t>
            </a:r>
          </a:p>
          <a:p>
            <a:pPr lvl="1"/>
            <a:r>
              <a:rPr lang="en-US" dirty="0" smtClean="0"/>
              <a:t>As </a:t>
            </a:r>
            <a:r>
              <a:rPr lang="en-US" dirty="0"/>
              <a:t>part of the installation </a:t>
            </a:r>
            <a:r>
              <a:rPr lang="en-US" dirty="0">
                <a:solidFill>
                  <a:srgbClr val="FF0000"/>
                </a:solidFill>
              </a:rPr>
              <a:t>npm</a:t>
            </a:r>
            <a:r>
              <a:rPr lang="en-US" dirty="0"/>
              <a:t>, a </a:t>
            </a:r>
            <a:r>
              <a:rPr lang="en-US" dirty="0">
                <a:solidFill>
                  <a:srgbClr val="FF0000"/>
                </a:solidFill>
              </a:rPr>
              <a:t>package manager</a:t>
            </a:r>
            <a:r>
              <a:rPr lang="en-US" dirty="0"/>
              <a:t>, for now, was also </a:t>
            </a:r>
            <a:r>
              <a:rPr lang="en-US" dirty="0" smtClean="0"/>
              <a:t>installed.</a:t>
            </a:r>
          </a:p>
          <a:p>
            <a:pPr lvl="1"/>
            <a:r>
              <a:rPr lang="en-US" dirty="0" smtClean="0"/>
              <a:t>Prior </a:t>
            </a:r>
            <a:r>
              <a:rPr lang="en-US" dirty="0"/>
              <a:t>to version 0.6.3 of Node.js, npm was installed </a:t>
            </a:r>
            <a:r>
              <a:rPr lang="en-US" dirty="0" smtClean="0"/>
              <a:t>separately.</a:t>
            </a:r>
          </a:p>
          <a:p>
            <a:pPr lvl="1"/>
            <a:r>
              <a:rPr lang="en-US" dirty="0" smtClean="0"/>
              <a:t>To </a:t>
            </a:r>
            <a:r>
              <a:rPr lang="en-US" dirty="0"/>
              <a:t>confirm that node and npm are available, open the terminal, or command prompt in Windows, and type the following: </a:t>
            </a:r>
            <a:endParaRPr lang="en-US" dirty="0" smtClean="0"/>
          </a:p>
          <a:p>
            <a:pPr marL="233363" lvl="1" indent="0">
              <a:buNone/>
            </a:pPr>
            <a:endParaRPr lang="en-US" dirty="0" smtClean="0"/>
          </a:p>
          <a:p>
            <a:pPr marL="233363" lvl="1" indent="0">
              <a:buNone/>
            </a:pPr>
            <a:endParaRPr lang="en-US" dirty="0"/>
          </a:p>
          <a:p>
            <a:pPr lvl="1"/>
            <a:r>
              <a:rPr lang="en-US" dirty="0" smtClean="0"/>
              <a:t>You </a:t>
            </a:r>
            <a:r>
              <a:rPr lang="en-US" dirty="0"/>
              <a:t>should have a similar version number to the one shown in </a:t>
            </a:r>
            <a:r>
              <a:rPr lang="en-US" dirty="0">
                <a:solidFill>
                  <a:srgbClr val="FF0000"/>
                </a:solidFill>
              </a:rPr>
              <a:t>Figure 2-1</a:t>
            </a:r>
            <a:r>
              <a:rPr lang="en-US" dirty="0"/>
              <a:t> in the respective </a:t>
            </a:r>
            <a:r>
              <a:rPr lang="en-US" dirty="0" smtClean="0"/>
              <a:t>environments.</a:t>
            </a:r>
          </a:p>
          <a:p>
            <a:pPr lvl="1"/>
            <a:r>
              <a:rPr lang="en-US" dirty="0" smtClean="0"/>
              <a:t>For </a:t>
            </a:r>
            <a:r>
              <a:rPr lang="en-US" dirty="0"/>
              <a:t>the remainder the book, we will be using Node.js version 0.10.26 and npm version 1.4.3, as illustrated in </a:t>
            </a:r>
            <a:r>
              <a:rPr lang="en-US" dirty="0">
                <a:solidFill>
                  <a:srgbClr val="FF0000"/>
                </a:solidFill>
              </a:rPr>
              <a:t>Figure 2-1</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pic>
        <p:nvPicPr>
          <p:cNvPr id="6" name="Picture 5"/>
          <p:cNvPicPr>
            <a:picLocks noChangeAspect="1"/>
          </p:cNvPicPr>
          <p:nvPr/>
        </p:nvPicPr>
        <p:blipFill>
          <a:blip r:embed="rId2"/>
          <a:stretch>
            <a:fillRect/>
          </a:stretch>
        </p:blipFill>
        <p:spPr>
          <a:xfrm>
            <a:off x="906010" y="2986218"/>
            <a:ext cx="1714456" cy="545109"/>
          </a:xfrm>
          <a:prstGeom prst="rect">
            <a:avLst/>
          </a:prstGeom>
          <a:ln>
            <a:solidFill>
              <a:schemeClr val="accent1"/>
            </a:solidFill>
          </a:ln>
        </p:spPr>
      </p:pic>
    </p:spTree>
    <p:extLst>
      <p:ext uri="{BB962C8B-B14F-4D97-AF65-F5344CB8AC3E}">
        <p14:creationId xmlns:p14="http://schemas.microsoft.com/office/powerpoint/2010/main" val="244267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Introducing Grunt</a:t>
            </a:r>
            <a:endParaRPr lang="en-US" dirty="0"/>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9077325" y="4440821"/>
            <a:ext cx="2781300" cy="2066925"/>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Figure 2-1</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pic>
        <p:nvPicPr>
          <p:cNvPr id="8" name="Picture 7"/>
          <p:cNvPicPr>
            <a:picLocks noChangeAspect="1"/>
          </p:cNvPicPr>
          <p:nvPr/>
        </p:nvPicPr>
        <p:blipFill>
          <a:blip r:embed="rId2"/>
          <a:stretch>
            <a:fillRect/>
          </a:stretch>
        </p:blipFill>
        <p:spPr>
          <a:xfrm>
            <a:off x="152400" y="1265602"/>
            <a:ext cx="7210425" cy="3219450"/>
          </a:xfrm>
          <a:prstGeom prst="rect">
            <a:avLst/>
          </a:prstGeom>
          <a:ln>
            <a:solidFill>
              <a:schemeClr val="accent1"/>
            </a:solidFill>
          </a:ln>
        </p:spPr>
      </p:pic>
    </p:spTree>
    <p:extLst>
      <p:ext uri="{BB962C8B-B14F-4D97-AF65-F5344CB8AC3E}">
        <p14:creationId xmlns:p14="http://schemas.microsoft.com/office/powerpoint/2010/main" val="3754201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npm</a:t>
            </a:r>
          </a:p>
        </p:txBody>
      </p:sp>
      <p:sp>
        <p:nvSpPr>
          <p:cNvPr id="3" name="Content Placeholder 2"/>
          <p:cNvSpPr>
            <a:spLocks noGrp="1"/>
          </p:cNvSpPr>
          <p:nvPr>
            <p:ph idx="1"/>
          </p:nvPr>
        </p:nvSpPr>
        <p:spPr/>
        <p:txBody>
          <a:bodyPr/>
          <a:lstStyle/>
          <a:p>
            <a:r>
              <a:rPr lang="en-US" dirty="0" smtClean="0"/>
              <a:t>npm </a:t>
            </a:r>
            <a:r>
              <a:rPr lang="en-US" dirty="0"/>
              <a:t>provides a convenient way to create, share, and install </a:t>
            </a:r>
            <a:r>
              <a:rPr lang="en-US" dirty="0">
                <a:solidFill>
                  <a:srgbClr val="FF0000"/>
                </a:solidFill>
              </a:rPr>
              <a:t>Node.js</a:t>
            </a:r>
            <a:r>
              <a:rPr lang="en-US" dirty="0"/>
              <a:t> </a:t>
            </a:r>
            <a:r>
              <a:rPr lang="en-US" dirty="0">
                <a:solidFill>
                  <a:srgbClr val="FF0000"/>
                </a:solidFill>
              </a:rPr>
              <a:t>packages</a:t>
            </a:r>
            <a:r>
              <a:rPr lang="en-US" dirty="0"/>
              <a:t> across several </a:t>
            </a:r>
            <a:r>
              <a:rPr lang="en-US" dirty="0" smtClean="0"/>
              <a:t>projects.</a:t>
            </a:r>
          </a:p>
          <a:p>
            <a:pPr lvl="1"/>
            <a:r>
              <a:rPr lang="en-US" dirty="0" smtClean="0"/>
              <a:t>Packages </a:t>
            </a:r>
            <a:r>
              <a:rPr lang="en-US" dirty="0"/>
              <a:t>are published to a </a:t>
            </a:r>
            <a:r>
              <a:rPr lang="en-US" dirty="0">
                <a:solidFill>
                  <a:srgbClr val="FF0000"/>
                </a:solidFill>
              </a:rPr>
              <a:t>central npm registry</a:t>
            </a:r>
            <a:r>
              <a:rPr lang="en-US" dirty="0"/>
              <a:t> allowing developers from across the globe to install and reuse these packages within their own </a:t>
            </a:r>
            <a:r>
              <a:rPr lang="en-US" dirty="0" smtClean="0"/>
              <a:t>project.</a:t>
            </a:r>
          </a:p>
          <a:p>
            <a:pPr lvl="1"/>
            <a:r>
              <a:rPr lang="en-US" dirty="0" smtClean="0"/>
              <a:t>npm </a:t>
            </a:r>
            <a:r>
              <a:rPr lang="en-US" dirty="0"/>
              <a:t>provides a standard approach to defining </a:t>
            </a:r>
            <a:r>
              <a:rPr lang="en-US" dirty="0">
                <a:solidFill>
                  <a:srgbClr val="FF0000"/>
                </a:solidFill>
              </a:rPr>
              <a:t>JavaScript packages</a:t>
            </a:r>
            <a:r>
              <a:rPr lang="en-US" dirty="0"/>
              <a:t> that can be easily reused across projects. </a:t>
            </a:r>
            <a:endParaRPr lang="en-US" dirty="0" smtClean="0"/>
          </a:p>
          <a:p>
            <a:pPr lvl="1"/>
            <a:r>
              <a:rPr lang="en-US" dirty="0" smtClean="0"/>
              <a:t>Each </a:t>
            </a:r>
            <a:r>
              <a:rPr lang="en-US" dirty="0"/>
              <a:t>package has a </a:t>
            </a:r>
            <a:endParaRPr lang="en-US" dirty="0" smtClean="0"/>
          </a:p>
          <a:p>
            <a:pPr lvl="2"/>
            <a:r>
              <a:rPr lang="en-US" dirty="0" smtClean="0"/>
              <a:t>Name</a:t>
            </a:r>
          </a:p>
          <a:p>
            <a:pPr lvl="2"/>
            <a:r>
              <a:rPr lang="en-US" dirty="0" smtClean="0"/>
              <a:t>Description</a:t>
            </a:r>
          </a:p>
          <a:p>
            <a:pPr lvl="2"/>
            <a:r>
              <a:rPr lang="en-US" dirty="0" smtClean="0"/>
              <a:t>author(s)</a:t>
            </a:r>
          </a:p>
          <a:p>
            <a:pPr lvl="2"/>
            <a:r>
              <a:rPr lang="en-US" dirty="0" smtClean="0"/>
              <a:t>a </a:t>
            </a:r>
            <a:r>
              <a:rPr lang="en-US" dirty="0"/>
              <a:t>set of </a:t>
            </a:r>
            <a:r>
              <a:rPr lang="en-US" dirty="0" smtClean="0"/>
              <a:t>dependencies</a:t>
            </a:r>
          </a:p>
          <a:p>
            <a:pPr lvl="1"/>
            <a:r>
              <a:rPr lang="en-US" dirty="0" smtClean="0"/>
              <a:t>As </a:t>
            </a:r>
            <a:r>
              <a:rPr lang="en-US" dirty="0"/>
              <a:t>mentioned in the previous chapter, Grunt uses a </a:t>
            </a:r>
            <a:r>
              <a:rPr lang="en-US" dirty="0">
                <a:solidFill>
                  <a:srgbClr val="FF0000"/>
                </a:solidFill>
              </a:rPr>
              <a:t>plug-in-based</a:t>
            </a:r>
            <a:r>
              <a:rPr lang="en-US" dirty="0"/>
              <a:t> </a:t>
            </a:r>
            <a:r>
              <a:rPr lang="en-US" dirty="0">
                <a:solidFill>
                  <a:srgbClr val="0070C0"/>
                </a:solidFill>
              </a:rPr>
              <a:t>architecture</a:t>
            </a:r>
            <a:r>
              <a:rPr lang="en-US" dirty="0"/>
              <a:t>, allowing developers to mix and match tasks across </a:t>
            </a:r>
            <a:r>
              <a:rPr lang="en-US" dirty="0" smtClean="0"/>
              <a:t>projects.</a:t>
            </a:r>
          </a:p>
          <a:p>
            <a:pPr lvl="1"/>
            <a:r>
              <a:rPr lang="en-US" dirty="0" smtClean="0"/>
              <a:t>To </a:t>
            </a:r>
            <a:r>
              <a:rPr lang="en-US" dirty="0"/>
              <a:t>achieve this extreme flexibility, Grunt harnesses the existing </a:t>
            </a:r>
            <a:r>
              <a:rPr lang="en-US" dirty="0">
                <a:solidFill>
                  <a:srgbClr val="FF0000"/>
                </a:solidFill>
              </a:rPr>
              <a:t>modularization</a:t>
            </a:r>
            <a:r>
              <a:rPr lang="en-US" dirty="0"/>
              <a:t> offered by Node.js and npm. </a:t>
            </a:r>
            <a:endParaRPr lang="en-US" dirty="0" smtClean="0"/>
          </a:p>
          <a:p>
            <a:pPr lvl="1"/>
            <a:r>
              <a:rPr lang="en-US" dirty="0" smtClean="0"/>
              <a:t>Each </a:t>
            </a:r>
            <a:r>
              <a:rPr lang="en-US" dirty="0"/>
              <a:t>Grunt plug-in is a Node.js package that can be installed using npm. npm allows developers to define a package’s </a:t>
            </a:r>
            <a:r>
              <a:rPr lang="en-US" dirty="0" smtClean="0"/>
              <a:t>dependencies.</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421528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Npm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When </a:t>
            </a:r>
            <a:r>
              <a:rPr lang="en-US" dirty="0"/>
              <a:t>others install a package, npm manages the installation and its dependencies so that you don’t have to </a:t>
            </a:r>
            <a:r>
              <a:rPr lang="en-US" dirty="0" smtClean="0"/>
              <a:t>worry.</a:t>
            </a:r>
          </a:p>
          <a:p>
            <a:pPr lvl="1"/>
            <a:r>
              <a:rPr lang="en-US" dirty="0" smtClean="0"/>
              <a:t>Before </a:t>
            </a:r>
            <a:r>
              <a:rPr lang="en-US" dirty="0"/>
              <a:t>taking a first look at Grunt, I’ll cover two key features of Node.js and npm that we will use when installing and using Grunt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3886770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Modules</a:t>
            </a:r>
            <a:endParaRPr lang="en-US" dirty="0"/>
          </a:p>
        </p:txBody>
      </p:sp>
      <p:sp>
        <p:nvSpPr>
          <p:cNvPr id="3" name="Content Placeholder 2"/>
          <p:cNvSpPr>
            <a:spLocks noGrp="1"/>
          </p:cNvSpPr>
          <p:nvPr>
            <p:ph idx="1"/>
          </p:nvPr>
        </p:nvSpPr>
        <p:spPr/>
        <p:txBody>
          <a:bodyPr/>
          <a:lstStyle/>
          <a:p>
            <a:r>
              <a:rPr lang="en-US" dirty="0"/>
              <a:t>npm allows developers to </a:t>
            </a:r>
            <a:r>
              <a:rPr lang="en-US" dirty="0">
                <a:solidFill>
                  <a:srgbClr val="FF0000"/>
                </a:solidFill>
              </a:rPr>
              <a:t>search</a:t>
            </a:r>
            <a:r>
              <a:rPr lang="en-US" dirty="0"/>
              <a:t> a </a:t>
            </a:r>
            <a:r>
              <a:rPr lang="en-US" dirty="0">
                <a:solidFill>
                  <a:srgbClr val="FF0000"/>
                </a:solidFill>
              </a:rPr>
              <a:t>registry</a:t>
            </a:r>
            <a:r>
              <a:rPr lang="en-US" dirty="0"/>
              <a:t> of all </a:t>
            </a:r>
            <a:r>
              <a:rPr lang="en-US" dirty="0">
                <a:solidFill>
                  <a:srgbClr val="FF0000"/>
                </a:solidFill>
              </a:rPr>
              <a:t>Node.js </a:t>
            </a:r>
            <a:r>
              <a:rPr lang="en-US" dirty="0" smtClean="0">
                <a:solidFill>
                  <a:srgbClr val="FF0000"/>
                </a:solidFill>
              </a:rPr>
              <a:t>packages</a:t>
            </a:r>
            <a:r>
              <a:rPr lang="en-US" dirty="0" smtClean="0"/>
              <a:t>.</a:t>
            </a:r>
          </a:p>
          <a:p>
            <a:pPr lvl="1"/>
            <a:r>
              <a:rPr lang="en-US" dirty="0" smtClean="0"/>
              <a:t>Searches </a:t>
            </a:r>
            <a:r>
              <a:rPr lang="en-US" dirty="0"/>
              <a:t>against a registry accept one or more search </a:t>
            </a:r>
            <a:r>
              <a:rPr lang="en-US" dirty="0" smtClean="0"/>
              <a:t>terms.</a:t>
            </a:r>
          </a:p>
          <a:p>
            <a:pPr lvl="1"/>
            <a:r>
              <a:rPr lang="en-US" dirty="0" smtClean="0"/>
              <a:t>A </a:t>
            </a:r>
            <a:r>
              <a:rPr lang="en-US" dirty="0"/>
              <a:t>search term can also be a </a:t>
            </a:r>
            <a:r>
              <a:rPr lang="en-US" dirty="0">
                <a:solidFill>
                  <a:srgbClr val="FF0000"/>
                </a:solidFill>
              </a:rPr>
              <a:t>regular expression</a:t>
            </a:r>
            <a:r>
              <a:rPr lang="en-US" dirty="0"/>
              <a:t>, these </a:t>
            </a:r>
            <a:r>
              <a:rPr lang="en-US" dirty="0">
                <a:solidFill>
                  <a:srgbClr val="FF0000"/>
                </a:solidFill>
              </a:rPr>
              <a:t>start</a:t>
            </a:r>
            <a:r>
              <a:rPr lang="en-US" dirty="0"/>
              <a:t> with a </a:t>
            </a:r>
            <a:r>
              <a:rPr lang="en-US" dirty="0" smtClean="0">
                <a:solidFill>
                  <a:srgbClr val="FF0000"/>
                </a:solidFill>
              </a:rPr>
              <a:t>/</a:t>
            </a:r>
            <a:r>
              <a:rPr lang="en-US" dirty="0" smtClean="0"/>
              <a:t>.</a:t>
            </a:r>
          </a:p>
          <a:p>
            <a:pPr lvl="1"/>
            <a:r>
              <a:rPr lang="en-US" dirty="0" smtClean="0"/>
              <a:t>To </a:t>
            </a:r>
            <a:r>
              <a:rPr lang="en-US" dirty="0"/>
              <a:t>search for a package, open the command line or command prompt and </a:t>
            </a:r>
            <a:r>
              <a:rPr lang="en-US" dirty="0" smtClean="0"/>
              <a:t>enter</a:t>
            </a:r>
          </a:p>
          <a:p>
            <a:pPr marL="233363" lvl="1" indent="0">
              <a:buNone/>
            </a:pPr>
            <a:endParaRPr lang="en-US" dirty="0"/>
          </a:p>
          <a:p>
            <a:pPr marL="233363" lvl="1" indent="0">
              <a:buNone/>
            </a:pPr>
            <a:endParaRPr lang="en-US" dirty="0" smtClean="0"/>
          </a:p>
          <a:p>
            <a:pPr lvl="1"/>
            <a:r>
              <a:rPr lang="en-US" dirty="0" smtClean="0"/>
              <a:t>This </a:t>
            </a:r>
            <a:r>
              <a:rPr lang="en-US" dirty="0"/>
              <a:t>will return all the Node.js packages that contain the word grunt in the title, description, author, and/or </a:t>
            </a:r>
            <a:r>
              <a:rPr lang="en-US" dirty="0" smtClean="0"/>
              <a:t>tags.</a:t>
            </a:r>
          </a:p>
          <a:p>
            <a:pPr lvl="1"/>
            <a:r>
              <a:rPr lang="en-US" dirty="0" smtClean="0"/>
              <a:t>You </a:t>
            </a:r>
            <a:r>
              <a:rPr lang="en-US" dirty="0"/>
              <a:t>will see later in the chapter how to define this </a:t>
            </a:r>
            <a:r>
              <a:rPr lang="en-US" dirty="0">
                <a:solidFill>
                  <a:srgbClr val="FF0000"/>
                </a:solidFill>
              </a:rPr>
              <a:t>metadata</a:t>
            </a:r>
            <a:r>
              <a:rPr lang="en-US" dirty="0"/>
              <a:t> for a </a:t>
            </a:r>
            <a:r>
              <a:rPr lang="en-US" dirty="0" smtClean="0">
                <a:solidFill>
                  <a:srgbClr val="FF0000"/>
                </a:solidFill>
              </a:rPr>
              <a:t>package</a:t>
            </a:r>
            <a:r>
              <a:rPr lang="en-US" dirty="0" smtClean="0"/>
              <a:t>.</a:t>
            </a:r>
          </a:p>
          <a:p>
            <a:pPr lvl="1"/>
            <a:r>
              <a:rPr lang="en-US" dirty="0" smtClean="0"/>
              <a:t>The </a:t>
            </a:r>
            <a:r>
              <a:rPr lang="en-US" dirty="0"/>
              <a:t>results of your search should look similar to those shown in </a:t>
            </a:r>
            <a:r>
              <a:rPr lang="en-US" dirty="0">
                <a:solidFill>
                  <a:srgbClr val="FF0000"/>
                </a:solidFill>
              </a:rPr>
              <a:t>Figure 2-2</a:t>
            </a:r>
            <a:r>
              <a:rPr lang="en-US" dirty="0"/>
              <a:t>, with the search term highlighted</a:t>
            </a:r>
            <a:r>
              <a:rPr lang="en-US" dirty="0" smtClean="0"/>
              <a:t>.</a:t>
            </a:r>
          </a:p>
          <a:p>
            <a:pPr lvl="1"/>
            <a:r>
              <a:rPr lang="en-US" dirty="0"/>
              <a:t>The first time npm </a:t>
            </a:r>
            <a:r>
              <a:rPr lang="en-US" dirty="0">
                <a:solidFill>
                  <a:srgbClr val="FF0000"/>
                </a:solidFill>
              </a:rPr>
              <a:t>search</a:t>
            </a:r>
            <a:r>
              <a:rPr lang="en-US" dirty="0"/>
              <a:t> is </a:t>
            </a:r>
            <a:r>
              <a:rPr lang="en-US" dirty="0">
                <a:solidFill>
                  <a:srgbClr val="0070C0"/>
                </a:solidFill>
              </a:rPr>
              <a:t>run</a:t>
            </a:r>
            <a:r>
              <a:rPr lang="en-US" dirty="0"/>
              <a:t> against a </a:t>
            </a:r>
            <a:r>
              <a:rPr lang="en-US" dirty="0">
                <a:solidFill>
                  <a:srgbClr val="FF0000"/>
                </a:solidFill>
              </a:rPr>
              <a:t>repository</a:t>
            </a:r>
            <a:r>
              <a:rPr lang="en-US" dirty="0"/>
              <a:t>, a </a:t>
            </a:r>
            <a:r>
              <a:rPr lang="en-US" dirty="0">
                <a:solidFill>
                  <a:srgbClr val="FF0000"/>
                </a:solidFill>
              </a:rPr>
              <a:t>local index </a:t>
            </a:r>
            <a:r>
              <a:rPr lang="en-US" dirty="0">
                <a:solidFill>
                  <a:srgbClr val="0070C0"/>
                </a:solidFill>
              </a:rPr>
              <a:t>is </a:t>
            </a:r>
            <a:r>
              <a:rPr lang="en-US" dirty="0" smtClean="0">
                <a:solidFill>
                  <a:srgbClr val="0070C0"/>
                </a:solidFill>
              </a:rPr>
              <a:t>built</a:t>
            </a:r>
            <a:r>
              <a:rPr lang="en-US" dirty="0" smtClean="0"/>
              <a:t>.</a:t>
            </a:r>
          </a:p>
          <a:p>
            <a:pPr lvl="2"/>
            <a:r>
              <a:rPr lang="en-US" dirty="0" smtClean="0"/>
              <a:t>This </a:t>
            </a:r>
            <a:r>
              <a:rPr lang="en-US" dirty="0"/>
              <a:t>local index contains a reference to all the packages within the searched </a:t>
            </a:r>
            <a:r>
              <a:rPr lang="en-US" dirty="0" smtClean="0"/>
              <a:t>repository.</a:t>
            </a:r>
          </a:p>
          <a:p>
            <a:pPr lvl="2"/>
            <a:r>
              <a:rPr lang="en-US" dirty="0" smtClean="0"/>
              <a:t>The </a:t>
            </a:r>
            <a:r>
              <a:rPr lang="en-US" dirty="0"/>
              <a:t>local index is intended to speed up future searches but may take some time if you run the search command while on a small </a:t>
            </a:r>
            <a:r>
              <a:rPr lang="en-US" dirty="0" smtClean="0"/>
              <a:t>network.</a:t>
            </a:r>
          </a:p>
          <a:p>
            <a:pPr lvl="2"/>
            <a:r>
              <a:rPr lang="en-US" dirty="0" smtClean="0"/>
              <a:t>The </a:t>
            </a:r>
            <a:r>
              <a:rPr lang="en-US" dirty="0"/>
              <a:t>results returned from a search contain the module name and the description in columns, respectively</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813732" y="2843076"/>
            <a:ext cx="2092223" cy="306859"/>
          </a:xfrm>
          <a:prstGeom prst="rect">
            <a:avLst/>
          </a:prstGeom>
          <a:ln>
            <a:solidFill>
              <a:schemeClr val="accent1"/>
            </a:solidFill>
          </a:ln>
        </p:spPr>
      </p:pic>
    </p:spTree>
    <p:extLst>
      <p:ext uri="{BB962C8B-B14F-4D97-AF65-F5344CB8AC3E}">
        <p14:creationId xmlns:p14="http://schemas.microsoft.com/office/powerpoint/2010/main" val="18918380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Modules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If </a:t>
            </a:r>
            <a:r>
              <a:rPr lang="en-US" dirty="0"/>
              <a:t>a search is performed for a particular package author, the author column is also </a:t>
            </a:r>
            <a:r>
              <a:rPr lang="en-US" dirty="0" smtClean="0"/>
              <a:t>displayed.</a:t>
            </a:r>
          </a:p>
          <a:p>
            <a:pPr lvl="2"/>
            <a:r>
              <a:rPr lang="en-US" dirty="0" smtClean="0"/>
              <a:t>For </a:t>
            </a:r>
            <a:r>
              <a:rPr lang="en-US" dirty="0"/>
              <a:t>example, a search for “jrcryer” will return all plug-ins written by me (see Figure 2-3).</a:t>
            </a:r>
          </a:p>
          <a:p>
            <a:pPr marL="460375" lvl="2" indent="0">
              <a:buNone/>
            </a:pPr>
            <a:endParaRPr lang="en-US" dirty="0" smtClean="0"/>
          </a:p>
          <a:p>
            <a:pPr marL="460375" lvl="2" indent="0">
              <a:buNone/>
            </a:pPr>
            <a:endParaRPr lang="en-US" dirty="0"/>
          </a:p>
          <a:p>
            <a:pPr lvl="1"/>
            <a:r>
              <a:rPr lang="en-US" dirty="0"/>
              <a:t>The quickest way to find a </a:t>
            </a:r>
            <a:r>
              <a:rPr lang="en-US" dirty="0">
                <a:solidFill>
                  <a:srgbClr val="FF0000"/>
                </a:solidFill>
              </a:rPr>
              <a:t>Grunt plug-in</a:t>
            </a:r>
            <a:r>
              <a:rPr lang="en-US" dirty="0"/>
              <a:t> is to search for the tag “</a:t>
            </a:r>
            <a:r>
              <a:rPr lang="en-US" dirty="0">
                <a:solidFill>
                  <a:srgbClr val="FF0000"/>
                </a:solidFill>
              </a:rPr>
              <a:t>gruntplugin</a:t>
            </a:r>
            <a:r>
              <a:rPr lang="en-US" dirty="0" smtClean="0"/>
              <a:t>.”</a:t>
            </a:r>
          </a:p>
          <a:p>
            <a:pPr lvl="2"/>
            <a:r>
              <a:rPr lang="en-US" dirty="0" smtClean="0"/>
              <a:t>This </a:t>
            </a:r>
            <a:r>
              <a:rPr lang="en-US" dirty="0"/>
              <a:t>is the suggested tag that plug-in authors are advised to associate with their </a:t>
            </a:r>
            <a:r>
              <a:rPr lang="en-US" dirty="0" smtClean="0"/>
              <a:t>plug-ins.</a:t>
            </a:r>
          </a:p>
          <a:p>
            <a:pPr lvl="2"/>
            <a:r>
              <a:rPr lang="en-US" dirty="0" smtClean="0"/>
              <a:t>This </a:t>
            </a:r>
            <a:r>
              <a:rPr lang="en-US" dirty="0"/>
              <a:t>tag can be combined with an additional qualifier to return plug-ins for a particular </a:t>
            </a:r>
            <a:r>
              <a:rPr lang="en-US" dirty="0" smtClean="0"/>
              <a:t>task.</a:t>
            </a:r>
          </a:p>
          <a:p>
            <a:pPr lvl="2"/>
            <a:r>
              <a:rPr lang="en-US" dirty="0" smtClean="0"/>
              <a:t>For </a:t>
            </a:r>
            <a:r>
              <a:rPr lang="en-US" dirty="0"/>
              <a:t>example, to search for Grunt plug-ins associated with PHP, the following search can be performed</a:t>
            </a:r>
            <a:r>
              <a:rPr lang="en-US" dirty="0" smtClean="0"/>
              <a:t>:</a:t>
            </a:r>
          </a:p>
          <a:p>
            <a:pPr marL="460375" lvl="2" indent="0">
              <a:buNone/>
            </a:pPr>
            <a:endParaRPr lang="en-US" dirty="0" smtClean="0"/>
          </a:p>
          <a:p>
            <a:pPr marL="460375" lvl="2" indent="0">
              <a:buNone/>
            </a:pPr>
            <a:endParaRPr lang="en-US" dirty="0"/>
          </a:p>
          <a:p>
            <a:pPr lvl="1"/>
            <a:r>
              <a:rPr lang="en-US" dirty="0" smtClean="0"/>
              <a:t> Once </a:t>
            </a:r>
            <a:r>
              <a:rPr lang="en-US" dirty="0"/>
              <a:t>you’ve found the package you’re looking for, you have to install </a:t>
            </a:r>
            <a:r>
              <a:rPr lang="en-US" dirty="0" smtClean="0"/>
              <a:t>it.</a:t>
            </a:r>
          </a:p>
          <a:p>
            <a:pPr lvl="1"/>
            <a:r>
              <a:rPr lang="en-US" dirty="0" smtClean="0"/>
              <a:t>You’ll </a:t>
            </a:r>
            <a:r>
              <a:rPr lang="en-US" dirty="0"/>
              <a:t>see in the next section how npm makes this process trivial</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pic>
        <p:nvPicPr>
          <p:cNvPr id="7" name="Picture 6"/>
          <p:cNvPicPr>
            <a:picLocks noChangeAspect="1"/>
          </p:cNvPicPr>
          <p:nvPr/>
        </p:nvPicPr>
        <p:blipFill>
          <a:blip r:embed="rId2"/>
          <a:stretch>
            <a:fillRect/>
          </a:stretch>
        </p:blipFill>
        <p:spPr>
          <a:xfrm>
            <a:off x="1074533" y="2086718"/>
            <a:ext cx="2543175" cy="352425"/>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074533" y="4157663"/>
            <a:ext cx="3178685" cy="343404"/>
          </a:xfrm>
          <a:prstGeom prst="rect">
            <a:avLst/>
          </a:prstGeom>
          <a:ln>
            <a:solidFill>
              <a:schemeClr val="accent1"/>
            </a:solidFill>
          </a:ln>
        </p:spPr>
      </p:pic>
    </p:spTree>
    <p:extLst>
      <p:ext uri="{BB962C8B-B14F-4D97-AF65-F5344CB8AC3E}">
        <p14:creationId xmlns:p14="http://schemas.microsoft.com/office/powerpoint/2010/main" val="2522949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2-2</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pic>
        <p:nvPicPr>
          <p:cNvPr id="6" name="Picture 5"/>
          <p:cNvPicPr>
            <a:picLocks noChangeAspect="1"/>
          </p:cNvPicPr>
          <p:nvPr/>
        </p:nvPicPr>
        <p:blipFill>
          <a:blip r:embed="rId2"/>
          <a:stretch>
            <a:fillRect/>
          </a:stretch>
        </p:blipFill>
        <p:spPr>
          <a:xfrm>
            <a:off x="152400" y="1283018"/>
            <a:ext cx="7280246" cy="4992719"/>
          </a:xfrm>
          <a:prstGeom prst="rect">
            <a:avLst/>
          </a:prstGeom>
          <a:ln>
            <a:solidFill>
              <a:schemeClr val="accent1"/>
            </a:solidFill>
          </a:ln>
        </p:spPr>
      </p:pic>
    </p:spTree>
    <p:extLst>
      <p:ext uri="{BB962C8B-B14F-4D97-AF65-F5344CB8AC3E}">
        <p14:creationId xmlns:p14="http://schemas.microsoft.com/office/powerpoint/2010/main" val="3383990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2-3</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pic>
        <p:nvPicPr>
          <p:cNvPr id="3" name="Picture 2"/>
          <p:cNvPicPr>
            <a:picLocks noChangeAspect="1"/>
          </p:cNvPicPr>
          <p:nvPr/>
        </p:nvPicPr>
        <p:blipFill>
          <a:blip r:embed="rId2"/>
          <a:stretch>
            <a:fillRect/>
          </a:stretch>
        </p:blipFill>
        <p:spPr>
          <a:xfrm>
            <a:off x="152400" y="1274504"/>
            <a:ext cx="8627421" cy="4075530"/>
          </a:xfrm>
          <a:prstGeom prst="rect">
            <a:avLst/>
          </a:prstGeom>
          <a:ln>
            <a:solidFill>
              <a:schemeClr val="accent1"/>
            </a:solidFill>
          </a:ln>
        </p:spPr>
      </p:pic>
    </p:spTree>
    <p:extLst>
      <p:ext uri="{BB962C8B-B14F-4D97-AF65-F5344CB8AC3E}">
        <p14:creationId xmlns:p14="http://schemas.microsoft.com/office/powerpoint/2010/main" val="1614115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Tree>
    <p:extLst>
      <p:ext uri="{BB962C8B-B14F-4D97-AF65-F5344CB8AC3E}">
        <p14:creationId xmlns:p14="http://schemas.microsoft.com/office/powerpoint/2010/main" val="209210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2902109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Tree>
    <p:extLst>
      <p:ext uri="{BB962C8B-B14F-4D97-AF65-F5344CB8AC3E}">
        <p14:creationId xmlns:p14="http://schemas.microsoft.com/office/powerpoint/2010/main" val="140491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So, you’ve picked up this book with the rather unusual title, and you’re probably wondering what </a:t>
            </a:r>
            <a:r>
              <a:rPr lang="en-US" dirty="0">
                <a:solidFill>
                  <a:srgbClr val="FF0000"/>
                </a:solidFill>
              </a:rPr>
              <a:t>Grunt</a:t>
            </a:r>
            <a:r>
              <a:rPr lang="en-US" dirty="0"/>
              <a:t> is or, at least, what all the buzz concerning Grunt has been about for the last 24 </a:t>
            </a:r>
            <a:r>
              <a:rPr lang="en-US" dirty="0" smtClean="0"/>
              <a:t>months.</a:t>
            </a:r>
          </a:p>
          <a:p>
            <a:pPr lvl="1"/>
            <a:r>
              <a:rPr lang="en-US" dirty="0" smtClean="0"/>
              <a:t>To </a:t>
            </a:r>
            <a:r>
              <a:rPr lang="en-US" dirty="0"/>
              <a:t>put it simply, Grunt is a </a:t>
            </a:r>
            <a:r>
              <a:rPr lang="en-US" dirty="0">
                <a:solidFill>
                  <a:srgbClr val="0070C0"/>
                </a:solidFill>
              </a:rPr>
              <a:t>JavaScript</a:t>
            </a:r>
            <a:r>
              <a:rPr lang="en-US" dirty="0"/>
              <a:t> </a:t>
            </a:r>
            <a:r>
              <a:rPr lang="en-US" dirty="0">
                <a:solidFill>
                  <a:srgbClr val="FF0000"/>
                </a:solidFill>
              </a:rPr>
              <a:t>task </a:t>
            </a:r>
            <a:r>
              <a:rPr lang="en-US" dirty="0" smtClean="0">
                <a:solidFill>
                  <a:srgbClr val="FF0000"/>
                </a:solidFill>
              </a:rPr>
              <a:t>runner</a:t>
            </a:r>
            <a:r>
              <a:rPr lang="en-US" dirty="0" smtClean="0"/>
              <a:t>.</a:t>
            </a:r>
          </a:p>
          <a:p>
            <a:pPr lvl="1"/>
            <a:r>
              <a:rPr lang="en-US" dirty="0" smtClean="0"/>
              <a:t>Its </a:t>
            </a:r>
            <a:r>
              <a:rPr lang="en-US" dirty="0"/>
              <a:t>primary aim is to </a:t>
            </a:r>
            <a:r>
              <a:rPr lang="en-US" dirty="0">
                <a:solidFill>
                  <a:srgbClr val="FF0000"/>
                </a:solidFill>
              </a:rPr>
              <a:t>automate</a:t>
            </a:r>
            <a:r>
              <a:rPr lang="en-US" dirty="0"/>
              <a:t> repetitive </a:t>
            </a:r>
            <a:r>
              <a:rPr lang="en-US" dirty="0">
                <a:solidFill>
                  <a:srgbClr val="FF0000"/>
                </a:solidFill>
              </a:rPr>
              <a:t>tasks</a:t>
            </a:r>
            <a:r>
              <a:rPr lang="en-US" dirty="0"/>
              <a:t>, freeing up developers’ time to concentrate on the more difficult problems they face every </a:t>
            </a:r>
            <a:r>
              <a:rPr lang="en-US" dirty="0" smtClean="0"/>
              <a:t>day.</a:t>
            </a:r>
          </a:p>
          <a:p>
            <a:pPr lvl="1"/>
            <a:r>
              <a:rPr lang="en-US" dirty="0" smtClean="0">
                <a:solidFill>
                  <a:srgbClr val="FF0000"/>
                </a:solidFill>
              </a:rPr>
              <a:t>Grunt</a:t>
            </a:r>
            <a:r>
              <a:rPr lang="en-US" dirty="0" smtClean="0"/>
              <a:t> </a:t>
            </a:r>
            <a:r>
              <a:rPr lang="en-US" dirty="0"/>
              <a:t>is </a:t>
            </a:r>
            <a:r>
              <a:rPr lang="en-US" dirty="0">
                <a:solidFill>
                  <a:srgbClr val="0070C0"/>
                </a:solidFill>
              </a:rPr>
              <a:t>written</a:t>
            </a:r>
            <a:r>
              <a:rPr lang="en-US" dirty="0"/>
              <a:t> in </a:t>
            </a:r>
            <a:r>
              <a:rPr lang="en-US" dirty="0">
                <a:solidFill>
                  <a:srgbClr val="FF0000"/>
                </a:solidFill>
              </a:rPr>
              <a:t>JavaScript</a:t>
            </a:r>
            <a:r>
              <a:rPr lang="en-US" dirty="0"/>
              <a:t> on </a:t>
            </a:r>
            <a:r>
              <a:rPr lang="en-US" dirty="0">
                <a:solidFill>
                  <a:srgbClr val="0070C0"/>
                </a:solidFill>
              </a:rPr>
              <a:t>top</a:t>
            </a:r>
            <a:r>
              <a:rPr lang="en-US" dirty="0"/>
              <a:t> of </a:t>
            </a:r>
            <a:r>
              <a:rPr lang="en-US" dirty="0">
                <a:solidFill>
                  <a:srgbClr val="FF0000"/>
                </a:solidFill>
              </a:rPr>
              <a:t>Node</a:t>
            </a:r>
            <a:r>
              <a:rPr lang="en-US" dirty="0"/>
              <a:t> </a:t>
            </a:r>
            <a:r>
              <a:rPr lang="en-US" dirty="0">
                <a:solidFill>
                  <a:srgbClr val="0070C0"/>
                </a:solidFill>
              </a:rPr>
              <a:t>distributed</a:t>
            </a:r>
            <a:r>
              <a:rPr lang="en-US" dirty="0"/>
              <a:t> </a:t>
            </a:r>
            <a:r>
              <a:rPr lang="en-US" dirty="0">
                <a:solidFill>
                  <a:srgbClr val="0070C0"/>
                </a:solidFill>
              </a:rPr>
              <a:t>via</a:t>
            </a:r>
            <a:r>
              <a:rPr lang="en-US" dirty="0"/>
              <a:t> </a:t>
            </a:r>
            <a:r>
              <a:rPr lang="en-US" dirty="0">
                <a:solidFill>
                  <a:srgbClr val="FF0000"/>
                </a:solidFill>
              </a:rPr>
              <a:t>npm</a:t>
            </a:r>
            <a:r>
              <a:rPr lang="en-US" dirty="0"/>
              <a:t> and was created by </a:t>
            </a:r>
            <a:r>
              <a:rPr lang="en-US" dirty="0">
                <a:solidFill>
                  <a:srgbClr val="FF0000"/>
                </a:solidFill>
              </a:rPr>
              <a:t>Ben Alman</a:t>
            </a:r>
            <a:r>
              <a:rPr lang="en-US" dirty="0"/>
              <a:t> (</a:t>
            </a:r>
            <a:r>
              <a:rPr lang="en-US" dirty="0">
                <a:hlinkClick r:id="rId2"/>
              </a:rPr>
              <a:t>https://github.com/cowboy</a:t>
            </a:r>
            <a:r>
              <a:rPr lang="en-US" dirty="0" smtClean="0"/>
              <a:t>).</a:t>
            </a:r>
          </a:p>
          <a:p>
            <a:pPr lvl="1"/>
            <a:r>
              <a:rPr lang="en-US" dirty="0" smtClean="0"/>
              <a:t>Since </a:t>
            </a:r>
            <a:r>
              <a:rPr lang="en-US" dirty="0"/>
              <a:t>day one, Grunt has featured an application program interface (</a:t>
            </a:r>
            <a:r>
              <a:rPr lang="en-US" dirty="0">
                <a:solidFill>
                  <a:srgbClr val="FF0000"/>
                </a:solidFill>
              </a:rPr>
              <a:t>API</a:t>
            </a:r>
            <a:r>
              <a:rPr lang="en-US" dirty="0"/>
              <a:t>) to allow developers to extend and add custom tasks to suit their own </a:t>
            </a:r>
            <a:r>
              <a:rPr lang="en-US" dirty="0" smtClean="0"/>
              <a:t>process.</a:t>
            </a:r>
          </a:p>
          <a:p>
            <a:pPr lvl="1"/>
            <a:r>
              <a:rPr lang="en-US" dirty="0" smtClean="0"/>
              <a:t>This </a:t>
            </a:r>
            <a:r>
              <a:rPr lang="en-US" dirty="0"/>
              <a:t>high customization has lead Grunt to become extremely popular with a large ecosystem that is constantly </a:t>
            </a:r>
            <a:r>
              <a:rPr lang="en-US" dirty="0" smtClean="0"/>
              <a:t>expanding.</a:t>
            </a:r>
          </a:p>
          <a:p>
            <a:pPr lvl="1"/>
            <a:r>
              <a:rPr lang="en-US" dirty="0" smtClean="0"/>
              <a:t>As </a:t>
            </a:r>
            <a:r>
              <a:rPr lang="en-US" dirty="0"/>
              <a:t>a task runner, one of the core concepts of Grunt is “</a:t>
            </a:r>
            <a:r>
              <a:rPr lang="en-US" dirty="0">
                <a:solidFill>
                  <a:srgbClr val="FF0000"/>
                </a:solidFill>
              </a:rPr>
              <a:t>tasks</a:t>
            </a:r>
            <a:r>
              <a:rPr lang="en-US" dirty="0" smtClean="0"/>
              <a:t>.”</a:t>
            </a:r>
          </a:p>
          <a:p>
            <a:pPr lvl="2"/>
            <a:r>
              <a:rPr lang="en-US" dirty="0" smtClean="0"/>
              <a:t>Each </a:t>
            </a:r>
            <a:r>
              <a:rPr lang="en-US" dirty="0"/>
              <a:t>task has a set of </a:t>
            </a:r>
            <a:r>
              <a:rPr lang="en-US" dirty="0">
                <a:solidFill>
                  <a:srgbClr val="FF0000"/>
                </a:solidFill>
              </a:rPr>
              <a:t>configuration options</a:t>
            </a:r>
            <a:r>
              <a:rPr lang="en-US" dirty="0"/>
              <a:t> that can be tuned to meet your specific </a:t>
            </a:r>
            <a:r>
              <a:rPr lang="en-US" dirty="0" smtClean="0"/>
              <a:t>needs.</a:t>
            </a:r>
          </a:p>
          <a:p>
            <a:pPr lvl="2"/>
            <a:r>
              <a:rPr lang="en-US" dirty="0" smtClean="0"/>
              <a:t>Tasks </a:t>
            </a:r>
            <a:r>
              <a:rPr lang="en-US" dirty="0"/>
              <a:t>can also have multiple versions: for example, one set of configuration for development and another for </a:t>
            </a:r>
            <a:r>
              <a:rPr lang="en-US" dirty="0" smtClean="0"/>
              <a:t>production.</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952723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Tree>
    <p:extLst>
      <p:ext uri="{BB962C8B-B14F-4D97-AF65-F5344CB8AC3E}">
        <p14:creationId xmlns:p14="http://schemas.microsoft.com/office/powerpoint/2010/main" val="4122413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992681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Tree>
    <p:extLst>
      <p:ext uri="{BB962C8B-B14F-4D97-AF65-F5344CB8AC3E}">
        <p14:creationId xmlns:p14="http://schemas.microsoft.com/office/powerpoint/2010/main" val="940967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758503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8487962" y="3722514"/>
            <a:ext cx="3370663" cy="2785232"/>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9047955" y="4357892"/>
            <a:ext cx="2810670" cy="2149854"/>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8395851" y="4331397"/>
            <a:ext cx="3462774" cy="2176349"/>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In </a:t>
            </a:r>
            <a:r>
              <a:rPr lang="en-US" dirty="0"/>
              <a:t>addition, Grunt has a well-documented API that enables developers to change the behavior of their task runner at </a:t>
            </a:r>
            <a:r>
              <a:rPr lang="en-US" dirty="0" smtClean="0"/>
              <a:t>runtime.</a:t>
            </a:r>
          </a:p>
          <a:p>
            <a:pPr lvl="1"/>
            <a:r>
              <a:rPr lang="en-US" dirty="0" smtClean="0"/>
              <a:t>Throughout </a:t>
            </a:r>
            <a:r>
              <a:rPr lang="en-US" dirty="0"/>
              <a:t>this book, Grunt will be used to demonstrate how this small yet extremely powerful tool can be used to optimize your </a:t>
            </a:r>
            <a:r>
              <a:rPr lang="en-US" dirty="0">
                <a:solidFill>
                  <a:srgbClr val="0070C0"/>
                </a:solidFill>
              </a:rPr>
              <a:t>developer</a:t>
            </a:r>
            <a:r>
              <a:rPr lang="en-US" dirty="0"/>
              <a:t> </a:t>
            </a:r>
            <a:r>
              <a:rPr lang="en-US" dirty="0" smtClean="0">
                <a:solidFill>
                  <a:srgbClr val="FF0000"/>
                </a:solidFill>
              </a:rPr>
              <a:t>workflow</a:t>
            </a:r>
            <a:r>
              <a:rPr lang="en-US" dirty="0" smtClean="0"/>
              <a:t>.</a:t>
            </a:r>
          </a:p>
          <a:p>
            <a:pPr lvl="1"/>
            <a:r>
              <a:rPr lang="en-US" dirty="0" smtClean="0"/>
              <a:t>Grunt </a:t>
            </a:r>
            <a:r>
              <a:rPr lang="en-US" dirty="0"/>
              <a:t>is often portrayed as being a tool solely for front-end engineers; however, I will also demonstrate how projects that aren’t solely front-end focused can also benefit from the introduction of Grunt</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a:t>
            </a:fld>
            <a:endParaRPr lang="en-US" dirty="0"/>
          </a:p>
        </p:txBody>
      </p:sp>
    </p:spTree>
    <p:extLst>
      <p:ext uri="{BB962C8B-B14F-4D97-AF65-F5344CB8AC3E}">
        <p14:creationId xmlns:p14="http://schemas.microsoft.com/office/powerpoint/2010/main" val="3508457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pic>
        <p:nvPicPr>
          <p:cNvPr id="4" name="Picture 3"/>
          <p:cNvPicPr>
            <a:picLocks noChangeAspect="1"/>
          </p:cNvPicPr>
          <p:nvPr/>
        </p:nvPicPr>
        <p:blipFill>
          <a:blip r:embed="rId2"/>
          <a:stretch>
            <a:fillRect/>
          </a:stretch>
        </p:blipFill>
        <p:spPr>
          <a:xfrm>
            <a:off x="7724775" y="4107446"/>
            <a:ext cx="4133850" cy="2400300"/>
          </a:xfrm>
          <a:prstGeom prst="rect">
            <a:avLst/>
          </a:prstGeom>
          <a:ln>
            <a:solidFill>
              <a:schemeClr val="accent1"/>
            </a:solidFill>
          </a:ln>
        </p:spPr>
      </p:pic>
    </p:spTree>
    <p:extLst>
      <p:ext uri="{BB962C8B-B14F-4D97-AF65-F5344CB8AC3E}">
        <p14:creationId xmlns:p14="http://schemas.microsoft.com/office/powerpoint/2010/main" val="1747571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53</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pic>
        <p:nvPicPr>
          <p:cNvPr id="4" name="Picture 3"/>
          <p:cNvPicPr>
            <a:picLocks noChangeAspect="1"/>
          </p:cNvPicPr>
          <p:nvPr/>
        </p:nvPicPr>
        <p:blipFill>
          <a:blip r:embed="rId2"/>
          <a:stretch>
            <a:fillRect/>
          </a:stretch>
        </p:blipFill>
        <p:spPr>
          <a:xfrm>
            <a:off x="8217191" y="4220178"/>
            <a:ext cx="3641434" cy="2287568"/>
          </a:xfrm>
          <a:prstGeom prst="rect">
            <a:avLst/>
          </a:prstGeom>
          <a:ln>
            <a:solidFill>
              <a:schemeClr val="accent1"/>
            </a:solidFill>
          </a:ln>
        </p:spPr>
      </p:pic>
    </p:spTree>
    <p:extLst>
      <p:ext uri="{BB962C8B-B14F-4D97-AF65-F5344CB8AC3E}">
        <p14:creationId xmlns:p14="http://schemas.microsoft.com/office/powerpoint/2010/main" val="1198152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5/7/2018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54</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5/7/2018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Can I Benefit from Grunt?</a:t>
            </a:r>
          </a:p>
        </p:txBody>
      </p:sp>
      <p:sp>
        <p:nvSpPr>
          <p:cNvPr id="3" name="Content Placeholder 2"/>
          <p:cNvSpPr>
            <a:spLocks noGrp="1"/>
          </p:cNvSpPr>
          <p:nvPr>
            <p:ph idx="1"/>
          </p:nvPr>
        </p:nvSpPr>
        <p:spPr/>
        <p:txBody>
          <a:bodyPr/>
          <a:lstStyle/>
          <a:p>
            <a:r>
              <a:rPr lang="en-US" dirty="0" smtClean="0"/>
              <a:t>One </a:t>
            </a:r>
            <a:r>
              <a:rPr lang="en-US" dirty="0"/>
              <a:t>of the key benefits and primary objectives of Grunt is </a:t>
            </a:r>
            <a:r>
              <a:rPr lang="en-US" dirty="0" smtClean="0">
                <a:solidFill>
                  <a:srgbClr val="FF0000"/>
                </a:solidFill>
              </a:rPr>
              <a:t>automation</a:t>
            </a:r>
            <a:r>
              <a:rPr lang="en-US" dirty="0" smtClean="0"/>
              <a:t>.</a:t>
            </a:r>
          </a:p>
          <a:p>
            <a:pPr lvl="1"/>
            <a:r>
              <a:rPr lang="en-US" dirty="0" smtClean="0"/>
              <a:t>You </a:t>
            </a:r>
            <a:r>
              <a:rPr lang="en-US" dirty="0"/>
              <a:t>may question why you need automation, when your existing </a:t>
            </a:r>
            <a:r>
              <a:rPr lang="en-US" dirty="0">
                <a:solidFill>
                  <a:srgbClr val="FF0000"/>
                </a:solidFill>
              </a:rPr>
              <a:t>workflow</a:t>
            </a:r>
            <a:r>
              <a:rPr lang="en-US" dirty="0"/>
              <a:t> works for </a:t>
            </a:r>
            <a:r>
              <a:rPr lang="en-US" dirty="0" smtClean="0"/>
              <a:t>you.</a:t>
            </a:r>
          </a:p>
          <a:p>
            <a:pPr lvl="1"/>
            <a:r>
              <a:rPr lang="en-US" dirty="0" smtClean="0"/>
              <a:t>I </a:t>
            </a:r>
            <a:r>
              <a:rPr lang="en-US" dirty="0"/>
              <a:t>hope this book will serve as encouragement and demonstrate how automation can make you more efficient. </a:t>
            </a:r>
            <a:endParaRPr lang="en-US" dirty="0" smtClean="0"/>
          </a:p>
          <a:p>
            <a:pPr lvl="1"/>
            <a:r>
              <a:rPr lang="en-US" dirty="0" smtClean="0"/>
              <a:t>Most </a:t>
            </a:r>
            <a:r>
              <a:rPr lang="en-US" dirty="0"/>
              <a:t>developers are familiar with the tools required to perform tasks such </a:t>
            </a:r>
            <a:r>
              <a:rPr lang="en-US" dirty="0" smtClean="0"/>
              <a:t>as</a:t>
            </a:r>
          </a:p>
          <a:p>
            <a:pPr lvl="2"/>
            <a:r>
              <a:rPr lang="en-US" dirty="0" smtClean="0"/>
              <a:t>code linting</a:t>
            </a:r>
          </a:p>
          <a:p>
            <a:pPr lvl="2"/>
            <a:r>
              <a:rPr lang="en-US" dirty="0" smtClean="0"/>
              <a:t>asset minification</a:t>
            </a:r>
          </a:p>
          <a:p>
            <a:pPr lvl="2"/>
            <a:r>
              <a:rPr lang="en-US" dirty="0" smtClean="0"/>
              <a:t>compiling </a:t>
            </a:r>
            <a:r>
              <a:rPr lang="en-US" dirty="0"/>
              <a:t>CSS </a:t>
            </a:r>
            <a:endParaRPr lang="en-US" dirty="0" smtClean="0"/>
          </a:p>
          <a:p>
            <a:pPr marL="460375" lvl="2" indent="0">
              <a:buNone/>
            </a:pPr>
            <a:r>
              <a:rPr lang="en-US" dirty="0" smtClean="0"/>
              <a:t>as </a:t>
            </a:r>
            <a:r>
              <a:rPr lang="en-US" dirty="0"/>
              <a:t>part of their </a:t>
            </a:r>
            <a:r>
              <a:rPr lang="en-US" dirty="0" smtClean="0"/>
              <a:t>workflow.</a:t>
            </a:r>
          </a:p>
          <a:p>
            <a:pPr lvl="1"/>
            <a:r>
              <a:rPr lang="en-US" dirty="0" smtClean="0"/>
              <a:t>However</a:t>
            </a:r>
            <a:r>
              <a:rPr lang="en-US" dirty="0"/>
              <a:t>, not every developer has this process </a:t>
            </a:r>
            <a:r>
              <a:rPr lang="en-US" dirty="0" smtClean="0"/>
              <a:t>automated.</a:t>
            </a:r>
          </a:p>
          <a:p>
            <a:pPr lvl="1"/>
            <a:r>
              <a:rPr lang="en-US" dirty="0" smtClean="0"/>
              <a:t>Some </a:t>
            </a:r>
            <a:r>
              <a:rPr lang="en-US" dirty="0"/>
              <a:t>teams opt to use continuous integration as a point to build their application and perform prerelease </a:t>
            </a:r>
            <a:r>
              <a:rPr lang="en-US" dirty="0" smtClean="0"/>
              <a:t>checks.</a:t>
            </a:r>
          </a:p>
          <a:p>
            <a:pPr lvl="1"/>
            <a:r>
              <a:rPr lang="en-US" dirty="0" smtClean="0"/>
              <a:t>This </a:t>
            </a:r>
            <a:r>
              <a:rPr lang="en-US" dirty="0"/>
              <a:t>environment is often controlled outside of the development team, with responsibilities lying elsewhere within an </a:t>
            </a:r>
            <a:r>
              <a:rPr lang="en-US" dirty="0" smtClean="0"/>
              <a:t>organization.</a:t>
            </a:r>
          </a:p>
          <a:p>
            <a:pPr lvl="1"/>
            <a:r>
              <a:rPr lang="en-US" dirty="0" smtClean="0"/>
              <a:t>It </a:t>
            </a:r>
            <a:r>
              <a:rPr lang="en-US" dirty="0"/>
              <a:t>is convenient to rely on your continuous integration environment to perform build </a:t>
            </a:r>
            <a:r>
              <a:rPr lang="en-US" dirty="0" smtClean="0"/>
              <a:t>tasks.</a:t>
            </a:r>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179779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Can I Benefit from Grunt</a:t>
            </a:r>
            <a:r>
              <a:rPr lang="en-US" dirty="0" smtClean="0"/>
              <a:t>?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As </a:t>
            </a:r>
            <a:r>
              <a:rPr lang="en-US" dirty="0"/>
              <a:t>a developer, you write code, push it to your central code repository, and your continuous integration (CI) server handles the </a:t>
            </a:r>
            <a:r>
              <a:rPr lang="en-US" dirty="0" smtClean="0"/>
              <a:t>rest.</a:t>
            </a:r>
          </a:p>
          <a:p>
            <a:pPr lvl="1"/>
            <a:r>
              <a:rPr lang="en-US" dirty="0" smtClean="0"/>
              <a:t>However</a:t>
            </a:r>
            <a:r>
              <a:rPr lang="en-US" dirty="0"/>
              <a:t>, if you have to replicate an issue locally from a production environment, this may not be the quickest process for </a:t>
            </a:r>
            <a:r>
              <a:rPr lang="en-US" dirty="0" smtClean="0"/>
              <a:t>you.</a:t>
            </a:r>
          </a:p>
          <a:p>
            <a:pPr lvl="1"/>
            <a:r>
              <a:rPr lang="en-US" dirty="0" smtClean="0"/>
              <a:t>With </a:t>
            </a:r>
            <a:r>
              <a:rPr lang="en-US" dirty="0"/>
              <a:t>the power of Grunt, you can utilize the same </a:t>
            </a:r>
            <a:r>
              <a:rPr lang="en-US" dirty="0">
                <a:solidFill>
                  <a:srgbClr val="FF0000"/>
                </a:solidFill>
              </a:rPr>
              <a:t>build process</a:t>
            </a:r>
            <a:r>
              <a:rPr lang="en-US" dirty="0"/>
              <a:t> easily within your local development and CI environment, reducing the time taken to build a production version of your application locally</a:t>
            </a:r>
            <a:r>
              <a:rPr lang="en-US" dirty="0" smtClean="0"/>
              <a:t>.</a:t>
            </a:r>
          </a:p>
          <a:p>
            <a:pPr lvl="1"/>
            <a:r>
              <a:rPr lang="en-US" dirty="0"/>
              <a:t>Developers working on their own or in a small team opting to use command-line or graphical user interface (GUI) tools can </a:t>
            </a:r>
            <a:r>
              <a:rPr lang="en-US" dirty="0">
                <a:solidFill>
                  <a:srgbClr val="FF0000"/>
                </a:solidFill>
              </a:rPr>
              <a:t>unify</a:t>
            </a:r>
            <a:r>
              <a:rPr lang="en-US" dirty="0"/>
              <a:t> their build process through the use of </a:t>
            </a:r>
            <a:r>
              <a:rPr lang="en-US" dirty="0" smtClean="0">
                <a:solidFill>
                  <a:srgbClr val="FF0000"/>
                </a:solidFill>
              </a:rPr>
              <a:t>Grunt</a:t>
            </a:r>
            <a:r>
              <a:rPr lang="en-US" dirty="0" smtClean="0"/>
              <a:t>.</a:t>
            </a:r>
          </a:p>
          <a:p>
            <a:pPr lvl="1"/>
            <a:r>
              <a:rPr lang="en-US" dirty="0" smtClean="0"/>
              <a:t>Unifying </a:t>
            </a:r>
            <a:r>
              <a:rPr lang="en-US" dirty="0"/>
              <a:t>the build process will simplify the project setup and maintenance, as there will be a single process to follow</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309082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Continuous Integration</a:t>
            </a:r>
          </a:p>
        </p:txBody>
      </p:sp>
      <p:sp>
        <p:nvSpPr>
          <p:cNvPr id="7" name="Content Placeholder 6"/>
          <p:cNvSpPr>
            <a:spLocks noGrp="1"/>
          </p:cNvSpPr>
          <p:nvPr>
            <p:ph idx="1"/>
          </p:nvPr>
        </p:nvSpPr>
        <p:spPr/>
        <p:txBody>
          <a:bodyPr/>
          <a:lstStyle/>
          <a:p>
            <a:r>
              <a:rPr lang="en-US" dirty="0" smtClean="0"/>
              <a:t>If </a:t>
            </a:r>
            <a:r>
              <a:rPr lang="en-US" dirty="0"/>
              <a:t>you are unfamiliar with CI, it is a common development practice of merging code from a team of developers into a central </a:t>
            </a:r>
            <a:r>
              <a:rPr lang="en-US" dirty="0" smtClean="0"/>
              <a:t>repository.</a:t>
            </a:r>
          </a:p>
          <a:p>
            <a:pPr lvl="1"/>
            <a:r>
              <a:rPr lang="en-US" dirty="0" smtClean="0"/>
              <a:t>It </a:t>
            </a:r>
            <a:r>
              <a:rPr lang="en-US" dirty="0"/>
              <a:t>is often used </a:t>
            </a:r>
            <a:r>
              <a:rPr lang="en-US" dirty="0" smtClean="0"/>
              <a:t>to</a:t>
            </a:r>
          </a:p>
          <a:p>
            <a:pPr lvl="2"/>
            <a:r>
              <a:rPr lang="en-US" dirty="0" smtClean="0"/>
              <a:t>run </a:t>
            </a:r>
            <a:r>
              <a:rPr lang="en-US" dirty="0"/>
              <a:t>unit </a:t>
            </a:r>
            <a:r>
              <a:rPr lang="en-US" dirty="0" smtClean="0"/>
              <a:t>tests</a:t>
            </a:r>
          </a:p>
          <a:p>
            <a:pPr lvl="2"/>
            <a:r>
              <a:rPr lang="en-US" dirty="0" smtClean="0"/>
              <a:t>perform </a:t>
            </a:r>
            <a:r>
              <a:rPr lang="en-US" dirty="0"/>
              <a:t>code </a:t>
            </a:r>
            <a:r>
              <a:rPr lang="en-US" dirty="0" smtClean="0"/>
              <a:t>analysis</a:t>
            </a:r>
            <a:endParaRPr lang="en-US" dirty="0"/>
          </a:p>
          <a:p>
            <a:pPr lvl="2"/>
            <a:r>
              <a:rPr lang="en-US" dirty="0" smtClean="0"/>
              <a:t>automate deployments</a:t>
            </a:r>
          </a:p>
          <a:p>
            <a:pPr lvl="1"/>
            <a:r>
              <a:rPr lang="en-US" dirty="0" smtClean="0"/>
              <a:t>Most </a:t>
            </a:r>
            <a:r>
              <a:rPr lang="en-US" dirty="0"/>
              <a:t>modern open source projects use </a:t>
            </a:r>
            <a:r>
              <a:rPr lang="en-US" dirty="0">
                <a:solidFill>
                  <a:srgbClr val="FF0000"/>
                </a:solidFill>
              </a:rPr>
              <a:t>TravisCI</a:t>
            </a:r>
            <a:r>
              <a:rPr lang="en-US" dirty="0"/>
              <a:t> (https://travis-ci.org/), an open source CI environment that can be easily integrated with GitHub </a:t>
            </a:r>
            <a:r>
              <a:rPr lang="en-US" dirty="0" smtClean="0"/>
              <a:t>repositories.</a:t>
            </a:r>
          </a:p>
          <a:p>
            <a:pPr lvl="1"/>
            <a:r>
              <a:rPr lang="en-US" dirty="0" smtClean="0"/>
              <a:t>Other </a:t>
            </a:r>
            <a:r>
              <a:rPr lang="en-US" dirty="0"/>
              <a:t>alternatives that are popular within the development community are </a:t>
            </a:r>
            <a:r>
              <a:rPr lang="en-US" dirty="0">
                <a:solidFill>
                  <a:srgbClr val="FF0000"/>
                </a:solidFill>
              </a:rPr>
              <a:t>Hudson</a:t>
            </a:r>
            <a:r>
              <a:rPr lang="en-US" dirty="0"/>
              <a:t> and </a:t>
            </a:r>
            <a:r>
              <a:rPr lang="en-US" dirty="0">
                <a:solidFill>
                  <a:srgbClr val="FF0000"/>
                </a:solidFill>
              </a:rPr>
              <a:t>Jenkins</a:t>
            </a:r>
            <a:r>
              <a:rPr lang="en-US" dirty="0"/>
              <a:t>, Jenkins being a fork of </a:t>
            </a:r>
            <a:r>
              <a:rPr lang="en-US" dirty="0" smtClean="0"/>
              <a:t>Hudson.</a:t>
            </a:r>
          </a:p>
          <a:p>
            <a:pPr lvl="1"/>
            <a:r>
              <a:rPr lang="en-US" dirty="0" smtClean="0"/>
              <a:t>Both </a:t>
            </a:r>
            <a:r>
              <a:rPr lang="en-US" dirty="0"/>
              <a:t>Jenkins and Hudson have a number of plug-ins available for integrating third-party tools or systems, such as a plug-in that adds the ability to trigger builds on updates to repositories within GitHub</a:t>
            </a:r>
            <a:r>
              <a:rPr lang="en-US" dirty="0" smtClean="0"/>
              <a:t>.</a:t>
            </a:r>
            <a:endParaRPr lang="en-US" dirty="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spTree>
    <p:extLst>
      <p:ext uri="{BB962C8B-B14F-4D97-AF65-F5344CB8AC3E}">
        <p14:creationId xmlns:p14="http://schemas.microsoft.com/office/powerpoint/2010/main" val="254956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Speeding Up Your Workflow</a:t>
            </a:r>
          </a:p>
        </p:txBody>
      </p:sp>
      <p:sp>
        <p:nvSpPr>
          <p:cNvPr id="3" name="Content Placeholder 2"/>
          <p:cNvSpPr>
            <a:spLocks noGrp="1"/>
          </p:cNvSpPr>
          <p:nvPr>
            <p:ph idx="1"/>
          </p:nvPr>
        </p:nvSpPr>
        <p:spPr/>
        <p:txBody>
          <a:bodyPr/>
          <a:lstStyle/>
          <a:p>
            <a:r>
              <a:rPr lang="en-US" dirty="0" smtClean="0"/>
              <a:t>There </a:t>
            </a:r>
            <a:r>
              <a:rPr lang="en-US" dirty="0"/>
              <a:t>are some fantastic tools and integrated development environments (IDEs) available to help you develop applications and sites that provide tools for common tasks, such as compiling your CSS and linting your </a:t>
            </a:r>
            <a:r>
              <a:rPr lang="en-US" dirty="0" smtClean="0"/>
              <a:t>JavaScript.</a:t>
            </a:r>
          </a:p>
          <a:p>
            <a:pPr lvl="1"/>
            <a:r>
              <a:rPr lang="en-US" dirty="0" smtClean="0"/>
              <a:t>However</a:t>
            </a:r>
            <a:r>
              <a:rPr lang="en-US" dirty="0"/>
              <a:t>, such tools typically require an initial setup and can also lead to a disjointed </a:t>
            </a:r>
            <a:r>
              <a:rPr lang="en-US" dirty="0" smtClean="0"/>
              <a:t>workflow.</a:t>
            </a:r>
          </a:p>
          <a:p>
            <a:pPr lvl="1"/>
            <a:r>
              <a:rPr lang="en-US" dirty="0" smtClean="0"/>
              <a:t>You </a:t>
            </a:r>
            <a:r>
              <a:rPr lang="en-US" dirty="0"/>
              <a:t>might be wondering what is meant by a “</a:t>
            </a:r>
            <a:r>
              <a:rPr lang="en-US" dirty="0">
                <a:solidFill>
                  <a:srgbClr val="FF0000"/>
                </a:solidFill>
              </a:rPr>
              <a:t>disjointed workflow</a:t>
            </a:r>
            <a:r>
              <a:rPr lang="en-US" dirty="0" smtClean="0"/>
              <a:t>.”</a:t>
            </a:r>
          </a:p>
          <a:p>
            <a:pPr lvl="1"/>
            <a:r>
              <a:rPr lang="en-US" dirty="0" smtClean="0"/>
              <a:t>Consider </a:t>
            </a:r>
            <a:r>
              <a:rPr lang="en-US" dirty="0"/>
              <a:t>the following scenario: You’re working a very simple one-page application with a set of JavaScript files, a CSS preprocessor, and a number of </a:t>
            </a:r>
            <a:r>
              <a:rPr lang="en-US" dirty="0" smtClean="0"/>
              <a:t>images.</a:t>
            </a:r>
          </a:p>
          <a:p>
            <a:pPr lvl="2"/>
            <a:r>
              <a:rPr lang="en-US" dirty="0" smtClean="0"/>
              <a:t>Before </a:t>
            </a:r>
            <a:r>
              <a:rPr lang="en-US" dirty="0"/>
              <a:t>you release the application, you will have </a:t>
            </a:r>
            <a:r>
              <a:rPr lang="en-US" dirty="0" smtClean="0"/>
              <a:t>to</a:t>
            </a:r>
          </a:p>
          <a:p>
            <a:pPr lvl="3"/>
            <a:r>
              <a:rPr lang="en-US" dirty="0" smtClean="0">
                <a:solidFill>
                  <a:srgbClr val="FF0000"/>
                </a:solidFill>
              </a:rPr>
              <a:t>lint</a:t>
            </a:r>
            <a:r>
              <a:rPr lang="en-US" dirty="0" smtClean="0"/>
              <a:t> </a:t>
            </a:r>
            <a:r>
              <a:rPr lang="en-US" dirty="0"/>
              <a:t>your </a:t>
            </a:r>
            <a:r>
              <a:rPr lang="en-US" dirty="0" smtClean="0"/>
              <a:t>JavaScript</a:t>
            </a:r>
          </a:p>
          <a:p>
            <a:pPr lvl="3"/>
            <a:r>
              <a:rPr lang="en-US" dirty="0" smtClean="0"/>
              <a:t>compile </a:t>
            </a:r>
            <a:r>
              <a:rPr lang="en-US" dirty="0"/>
              <a:t>your </a:t>
            </a:r>
            <a:r>
              <a:rPr lang="en-US" dirty="0" smtClean="0"/>
              <a:t>CSS</a:t>
            </a:r>
          </a:p>
          <a:p>
            <a:pPr lvl="3"/>
            <a:r>
              <a:rPr lang="en-US" dirty="0" smtClean="0"/>
              <a:t>compress </a:t>
            </a:r>
            <a:r>
              <a:rPr lang="en-US" dirty="0"/>
              <a:t>your </a:t>
            </a:r>
            <a:r>
              <a:rPr lang="en-US" dirty="0" smtClean="0"/>
              <a:t>images</a:t>
            </a:r>
          </a:p>
          <a:p>
            <a:pPr lvl="2"/>
            <a:r>
              <a:rPr lang="en-US" dirty="0" smtClean="0"/>
              <a:t>For </a:t>
            </a:r>
            <a:r>
              <a:rPr lang="en-US" dirty="0"/>
              <a:t>each of these problems, you can choose from a wide range of tools already in existence, such </a:t>
            </a:r>
            <a:r>
              <a:rPr lang="en-US" dirty="0" smtClean="0"/>
              <a:t>as</a:t>
            </a:r>
          </a:p>
          <a:p>
            <a:pPr lvl="3"/>
            <a:r>
              <a:rPr lang="en-US" dirty="0" smtClean="0">
                <a:solidFill>
                  <a:srgbClr val="FF0000"/>
                </a:solidFill>
              </a:rPr>
              <a:t>JSHint</a:t>
            </a:r>
            <a:endParaRPr lang="en-US" dirty="0"/>
          </a:p>
          <a:p>
            <a:pPr lvl="3"/>
            <a:r>
              <a:rPr lang="en-US" dirty="0" smtClean="0">
                <a:solidFill>
                  <a:srgbClr val="FF0000"/>
                </a:solidFill>
              </a:rPr>
              <a:t>LESS compiler</a:t>
            </a:r>
          </a:p>
          <a:p>
            <a:pPr lvl="3"/>
            <a:r>
              <a:rPr lang="en-US" dirty="0" smtClean="0">
                <a:solidFill>
                  <a:srgbClr val="FF0000"/>
                </a:solidFill>
              </a:rPr>
              <a:t>pngquant</a:t>
            </a:r>
            <a:endParaRPr lang="en-US" dirty="0" smtClean="0"/>
          </a:p>
        </p:txBody>
      </p:sp>
      <p:sp>
        <p:nvSpPr>
          <p:cNvPr id="4" name="Date Placeholder 3"/>
          <p:cNvSpPr>
            <a:spLocks noGrp="1"/>
          </p:cNvSpPr>
          <p:nvPr>
            <p:ph type="dt" sz="half" idx="2"/>
          </p:nvPr>
        </p:nvSpPr>
        <p:spPr/>
        <p:txBody>
          <a:bodyPr/>
          <a:lstStyle/>
          <a:p>
            <a:r>
              <a:rPr lang="en-US" smtClean="0"/>
              <a:t>5/7/2018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spTree>
    <p:extLst>
      <p:ext uri="{BB962C8B-B14F-4D97-AF65-F5344CB8AC3E}">
        <p14:creationId xmlns:p14="http://schemas.microsoft.com/office/powerpoint/2010/main" val="289978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3395</Words>
  <Application>Microsoft Office PowerPoint</Application>
  <PresentationFormat>Widescreen</PresentationFormat>
  <Paragraphs>366</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Intro              |</vt:lpstr>
      <vt:lpstr>How Can I Benefit from Grunt?</vt:lpstr>
      <vt:lpstr>How Can I Benefit from Grunt?       |</vt:lpstr>
      <vt:lpstr>Continuous Integration</vt:lpstr>
      <vt:lpstr>Speeding Up Your Workflow</vt:lpstr>
      <vt:lpstr>Speeding Up Your Workflow        |</vt:lpstr>
      <vt:lpstr>Every Craftsman Needs a Toolbelt</vt:lpstr>
      <vt:lpstr>Every Craftsman Needs a Toolbelt      |</vt:lpstr>
      <vt:lpstr>Integration with Other Tools</vt:lpstr>
      <vt:lpstr>Versioning</vt:lpstr>
      <vt:lpstr>Note</vt:lpstr>
      <vt:lpstr>Readability</vt:lpstr>
      <vt:lpstr>Alternatives</vt:lpstr>
      <vt:lpstr>Ant</vt:lpstr>
      <vt:lpstr>Rake</vt:lpstr>
      <vt:lpstr>Rake              |</vt:lpstr>
      <vt:lpstr>Gulp</vt:lpstr>
      <vt:lpstr>PowerPoint Presentation</vt:lpstr>
      <vt:lpstr>Intro</vt:lpstr>
      <vt:lpstr>Node.js</vt:lpstr>
      <vt:lpstr>Node.js             |</vt:lpstr>
      <vt:lpstr>Installing on Linux</vt:lpstr>
      <vt:lpstr>Installing on Windows</vt:lpstr>
      <vt:lpstr>Installing on Max OS X</vt:lpstr>
      <vt:lpstr>Confirming Your Installation</vt:lpstr>
      <vt:lpstr>Figure 2-1</vt:lpstr>
      <vt:lpstr>npm</vt:lpstr>
      <vt:lpstr>Npm              |</vt:lpstr>
      <vt:lpstr>Finding Modules</vt:lpstr>
      <vt:lpstr>Finding Modules           |</vt:lpstr>
      <vt:lpstr>Figure 2-2</vt:lpstr>
      <vt:lpstr>Figure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97</cp:revision>
  <dcterms:created xsi:type="dcterms:W3CDTF">2018-04-26T03:21:35Z</dcterms:created>
  <dcterms:modified xsi:type="dcterms:W3CDTF">2018-05-07T08:14:53Z</dcterms:modified>
</cp:coreProperties>
</file>