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62" r:id="rId2"/>
    <p:sldId id="263" r:id="rId3"/>
    <p:sldId id="284" r:id="rId4"/>
    <p:sldId id="264" r:id="rId5"/>
    <p:sldId id="265" r:id="rId6"/>
    <p:sldId id="288" r:id="rId7"/>
    <p:sldId id="289" r:id="rId8"/>
    <p:sldId id="290" r:id="rId9"/>
    <p:sldId id="285" r:id="rId10"/>
    <p:sldId id="286" r:id="rId11"/>
    <p:sldId id="291" r:id="rId12"/>
    <p:sldId id="287" r:id="rId13"/>
    <p:sldId id="292" r:id="rId14"/>
    <p:sldId id="295" r:id="rId15"/>
    <p:sldId id="297" r:id="rId16"/>
    <p:sldId id="298" r:id="rId17"/>
    <p:sldId id="293" r:id="rId18"/>
    <p:sldId id="299" r:id="rId19"/>
    <p:sldId id="294" r:id="rId20"/>
    <p:sldId id="266" r:id="rId21"/>
    <p:sldId id="267" r:id="rId22"/>
    <p:sldId id="300" r:id="rId23"/>
    <p:sldId id="308" r:id="rId24"/>
    <p:sldId id="309" r:id="rId25"/>
    <p:sldId id="310" r:id="rId26"/>
    <p:sldId id="311" r:id="rId27"/>
    <p:sldId id="312" r:id="rId28"/>
    <p:sldId id="313" r:id="rId29"/>
    <p:sldId id="314" r:id="rId30"/>
    <p:sldId id="301" r:id="rId31"/>
    <p:sldId id="315" r:id="rId32"/>
    <p:sldId id="316" r:id="rId33"/>
    <p:sldId id="317" r:id="rId34"/>
    <p:sldId id="318" r:id="rId35"/>
    <p:sldId id="319" r:id="rId36"/>
    <p:sldId id="302" r:id="rId37"/>
    <p:sldId id="303" r:id="rId38"/>
    <p:sldId id="304" r:id="rId39"/>
    <p:sldId id="305" r:id="rId40"/>
    <p:sldId id="306" r:id="rId41"/>
    <p:sldId id="307" r:id="rId42"/>
    <p:sldId id="268" r:id="rId43"/>
    <p:sldId id="269" r:id="rId44"/>
    <p:sldId id="270" r:id="rId45"/>
    <p:sldId id="271" r:id="rId46"/>
    <p:sldId id="272" r:id="rId47"/>
    <p:sldId id="273" r:id="rId48"/>
    <p:sldId id="26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 id="284"/>
          </p14:sldIdLst>
        </p14:section>
        <p14:section name="Intro" id="{9D3245C0-D897-4ACC-B9DC-BF12394DE00D}">
          <p14:sldIdLst>
            <p14:sldId id="264"/>
            <p14:sldId id="265"/>
            <p14:sldId id="288"/>
            <p14:sldId id="289"/>
            <p14:sldId id="290"/>
            <p14:sldId id="285"/>
            <p14:sldId id="286"/>
            <p14:sldId id="291"/>
            <p14:sldId id="287"/>
            <p14:sldId id="292"/>
            <p14:sldId id="295"/>
            <p14:sldId id="297"/>
            <p14:sldId id="298"/>
            <p14:sldId id="293"/>
            <p14:sldId id="299"/>
            <p14:sldId id="294"/>
          </p14:sldIdLst>
        </p14:section>
        <p14:section name="Getting Started" id="{BE6F5DFE-C7EF-4DBF-BADB-6615BDE4BF42}">
          <p14:sldIdLst>
            <p14:sldId id="266"/>
            <p14:sldId id="267"/>
            <p14:sldId id="300"/>
            <p14:sldId id="308"/>
            <p14:sldId id="309"/>
            <p14:sldId id="310"/>
            <p14:sldId id="311"/>
            <p14:sldId id="312"/>
            <p14:sldId id="313"/>
            <p14:sldId id="314"/>
            <p14:sldId id="301"/>
            <p14:sldId id="315"/>
            <p14:sldId id="316"/>
            <p14:sldId id="317"/>
            <p14:sldId id="318"/>
            <p14:sldId id="319"/>
            <p14:sldId id="302"/>
            <p14:sldId id="303"/>
            <p14:sldId id="304"/>
            <p14:sldId id="305"/>
            <p14:sldId id="306"/>
            <p14:sldId id="307"/>
          </p14:sldIdLst>
        </p14:section>
        <p14:section name="Tasks with Gulp" id="{6FF99430-D6FA-4BA1-A30D-DAE458CDBC6B}">
          <p14:sldIdLst>
            <p14:sldId id="268"/>
            <p14:sldId id="269"/>
          </p14:sldIdLst>
        </p14:section>
        <p14:section name="Untitled Section" id="{3A03748B-A202-427E-8C28-235D68D15EB9}">
          <p14:sldIdLst>
            <p14:sldId id="270"/>
            <p14:sldId id="271"/>
          </p14:sldIdLst>
        </p14:section>
        <p14:section name="Untitled Section" id="{FFC916E2-5E63-4666-8972-BE03A36DE889}">
          <p14:sldIdLst>
            <p14:sldId id="272"/>
            <p14:sldId id="273"/>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varScale="1">
        <p:scale>
          <a:sx n="114" d="100"/>
          <a:sy n="114" d="100"/>
        </p:scale>
        <p:origin x="240"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15 June 2018</a:t>
            </a:r>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462165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15 June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3" r:id="rId3"/>
    <p:sldLayoutId id="2147483672" r:id="rId4"/>
    <p:sldLayoutId id="2147483650" r:id="rId5"/>
    <p:sldLayoutId id="2147483667" r:id="rId6"/>
    <p:sldLayoutId id="2147483668" r:id="rId7"/>
    <p:sldLayoutId id="2147483669" r:id="rId8"/>
    <p:sldLayoutId id="2147483670" r:id="rId9"/>
    <p:sldLayoutId id="2147483671" r:id="rId10"/>
    <p:sldLayoutId id="2147483666"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Gulp</a:t>
            </a:r>
            <a:endParaRPr lang="en-US" dirty="0"/>
          </a:p>
        </p:txBody>
      </p:sp>
      <p:sp>
        <p:nvSpPr>
          <p:cNvPr id="3" name="Date Placeholder 2"/>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60631304"/>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baseline="0" dirty="0" smtClean="0">
                          <a:solidFill>
                            <a:schemeClr val="dk1"/>
                          </a:solidFill>
                          <a:latin typeface="Gill Sans MT" panose="020B0502020104020203" pitchFamily="34" charset="0"/>
                          <a:ea typeface="+mn-ea"/>
                          <a:cs typeface="+mn-cs"/>
                        </a:rPr>
                        <a:t>15 </a:t>
                      </a:r>
                      <a:r>
                        <a:rPr lang="en-US" sz="1400" kern="1200" dirty="0" smtClean="0">
                          <a:solidFill>
                            <a:schemeClr val="dk1"/>
                          </a:solidFill>
                          <a:latin typeface="Gill Sans MT" panose="020B0502020104020203" pitchFamily="34" charset="0"/>
                          <a:ea typeface="+mn-ea"/>
                          <a:cs typeface="+mn-cs"/>
                        </a:rPr>
                        <a:t>Jun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node.js?</a:t>
            </a:r>
          </a:p>
        </p:txBody>
      </p:sp>
      <p:sp>
        <p:nvSpPr>
          <p:cNvPr id="3" name="Content Placeholder 2"/>
          <p:cNvSpPr>
            <a:spLocks noGrp="1"/>
          </p:cNvSpPr>
          <p:nvPr>
            <p:ph idx="1"/>
          </p:nvPr>
        </p:nvSpPr>
        <p:spPr/>
        <p:txBody>
          <a:bodyPr/>
          <a:lstStyle/>
          <a:p>
            <a:r>
              <a:rPr lang="en-US" dirty="0" smtClean="0"/>
              <a:t>Node.js</a:t>
            </a:r>
            <a:r>
              <a:rPr lang="en-US" dirty="0"/>
              <a:t>, commonly referred to as node, is a powerful </a:t>
            </a:r>
            <a:r>
              <a:rPr lang="en-US" dirty="0">
                <a:solidFill>
                  <a:srgbClr val="FF0000"/>
                </a:solidFill>
              </a:rPr>
              <a:t>JavaScript platform</a:t>
            </a:r>
            <a:r>
              <a:rPr lang="en-US" dirty="0"/>
              <a:t> that is </a:t>
            </a:r>
            <a:r>
              <a:rPr lang="en-US" dirty="0">
                <a:solidFill>
                  <a:srgbClr val="FF0000"/>
                </a:solidFill>
              </a:rPr>
              <a:t>built on top </a:t>
            </a:r>
            <a:r>
              <a:rPr lang="en-US" dirty="0"/>
              <a:t>of Google Chrome’s JavaScript runtime engine, </a:t>
            </a:r>
            <a:r>
              <a:rPr lang="en-US" dirty="0" smtClean="0">
                <a:solidFill>
                  <a:srgbClr val="FF0000"/>
                </a:solidFill>
              </a:rPr>
              <a:t>V8</a:t>
            </a:r>
            <a:r>
              <a:rPr lang="en-US" dirty="0" smtClean="0"/>
              <a:t>.</a:t>
            </a:r>
          </a:p>
          <a:p>
            <a:pPr lvl="1"/>
            <a:r>
              <a:rPr lang="en-US" dirty="0" smtClean="0"/>
              <a:t>This </a:t>
            </a:r>
            <a:r>
              <a:rPr lang="en-US" dirty="0"/>
              <a:t>gives us the ability to write JavaScript </a:t>
            </a:r>
            <a:r>
              <a:rPr lang="en-US" dirty="0" smtClean="0"/>
              <a:t>code</a:t>
            </a:r>
          </a:p>
          <a:p>
            <a:pPr lvl="2"/>
            <a:r>
              <a:rPr lang="en-US" dirty="0" smtClean="0"/>
              <a:t>on </a:t>
            </a:r>
            <a:r>
              <a:rPr lang="en-US" dirty="0"/>
              <a:t>a </a:t>
            </a:r>
            <a:r>
              <a:rPr lang="en-US" dirty="0">
                <a:solidFill>
                  <a:srgbClr val="FF0000"/>
                </a:solidFill>
              </a:rPr>
              <a:t>server</a:t>
            </a:r>
            <a:r>
              <a:rPr lang="en-US" dirty="0"/>
              <a:t>, </a:t>
            </a:r>
            <a:r>
              <a:rPr lang="en-US" dirty="0" smtClean="0"/>
              <a:t>or</a:t>
            </a:r>
          </a:p>
          <a:p>
            <a:pPr lvl="2"/>
            <a:r>
              <a:rPr lang="en-US" dirty="0" smtClean="0"/>
              <a:t>in </a:t>
            </a:r>
            <a:r>
              <a:rPr lang="en-US" dirty="0"/>
              <a:t>our case, on our local </a:t>
            </a:r>
            <a:r>
              <a:rPr lang="en-US" dirty="0" smtClean="0"/>
              <a:t>machine</a:t>
            </a:r>
          </a:p>
          <a:p>
            <a:pPr lvl="1"/>
            <a:r>
              <a:rPr lang="en-US" dirty="0" smtClean="0"/>
              <a:t>Using </a:t>
            </a:r>
            <a:r>
              <a:rPr lang="en-US" dirty="0"/>
              <a:t>node, we now have the opportunity to write </a:t>
            </a:r>
            <a:r>
              <a:rPr lang="en-US" dirty="0" smtClean="0"/>
              <a:t>both</a:t>
            </a:r>
          </a:p>
          <a:p>
            <a:pPr lvl="2"/>
            <a:r>
              <a:rPr lang="en-US" dirty="0" smtClean="0"/>
              <a:t>the </a:t>
            </a:r>
            <a:r>
              <a:rPr lang="en-US" dirty="0"/>
              <a:t>backend </a:t>
            </a:r>
            <a:r>
              <a:rPr lang="en-US" dirty="0" smtClean="0"/>
              <a:t>and</a:t>
            </a:r>
          </a:p>
          <a:p>
            <a:pPr lvl="2"/>
            <a:r>
              <a:rPr lang="en-US" dirty="0" smtClean="0"/>
              <a:t>frontend </a:t>
            </a:r>
            <a:r>
              <a:rPr lang="en-US" dirty="0"/>
              <a:t>of a web application entirely in </a:t>
            </a:r>
            <a:r>
              <a:rPr lang="en-US" dirty="0" smtClean="0"/>
              <a:t>JavaScript</a:t>
            </a:r>
          </a:p>
          <a:p>
            <a:pPr lvl="1"/>
            <a:r>
              <a:rPr lang="en-US" dirty="0" smtClean="0"/>
              <a:t>For </a:t>
            </a:r>
            <a:r>
              <a:rPr lang="en-US" dirty="0"/>
              <a:t>the purposes of this book, we will only be using it as a means to </a:t>
            </a:r>
            <a:r>
              <a:rPr lang="en-US" dirty="0">
                <a:solidFill>
                  <a:srgbClr val="FF0000"/>
                </a:solidFill>
              </a:rPr>
              <a:t>run local tooling </a:t>
            </a:r>
            <a:r>
              <a:rPr lang="en-US" dirty="0" smtClean="0">
                <a:solidFill>
                  <a:srgbClr val="FF0000"/>
                </a:solidFill>
              </a:rPr>
              <a:t>applications</a:t>
            </a:r>
            <a:r>
              <a:rPr lang="en-US" dirty="0" smtClean="0"/>
              <a:t>.</a:t>
            </a:r>
          </a:p>
          <a:p>
            <a:pPr lvl="1"/>
            <a:r>
              <a:rPr lang="en-US" dirty="0" smtClean="0"/>
              <a:t>Node.js </a:t>
            </a:r>
            <a:r>
              <a:rPr lang="en-US" dirty="0"/>
              <a:t>ships with npm, a companion package manager that facilitates </a:t>
            </a:r>
            <a:r>
              <a:rPr lang="en-US" dirty="0" smtClean="0"/>
              <a:t>the</a:t>
            </a:r>
          </a:p>
          <a:p>
            <a:pPr lvl="2"/>
            <a:r>
              <a:rPr lang="en-US" dirty="0" smtClean="0"/>
              <a:t>installation,</a:t>
            </a:r>
          </a:p>
          <a:p>
            <a:pPr lvl="2"/>
            <a:r>
              <a:rPr lang="en-US" dirty="0" smtClean="0"/>
              <a:t>storage</a:t>
            </a:r>
            <a:r>
              <a:rPr lang="en-US" dirty="0"/>
              <a:t>, </a:t>
            </a:r>
            <a:r>
              <a:rPr lang="en-US" dirty="0" smtClean="0"/>
              <a:t>and</a:t>
            </a:r>
          </a:p>
          <a:p>
            <a:pPr lvl="2"/>
            <a:r>
              <a:rPr lang="en-US" dirty="0" smtClean="0"/>
              <a:t>creation </a:t>
            </a:r>
            <a:r>
              <a:rPr lang="en-US" dirty="0"/>
              <a:t>of modular components that you can use to create </a:t>
            </a:r>
            <a:r>
              <a:rPr lang="en-US" dirty="0" smtClean="0"/>
              <a:t>applications</a:t>
            </a:r>
          </a:p>
          <a:p>
            <a:pPr lvl="1"/>
            <a:r>
              <a:rPr lang="en-US" dirty="0" smtClean="0"/>
              <a:t>Together</a:t>
            </a:r>
            <a:r>
              <a:rPr lang="en-US" dirty="0"/>
              <a:t>, these </a:t>
            </a:r>
            <a:r>
              <a:rPr lang="en-US" dirty="0">
                <a:solidFill>
                  <a:srgbClr val="FF0000"/>
                </a:solidFill>
              </a:rPr>
              <a:t>two tools</a:t>
            </a:r>
            <a:r>
              <a:rPr lang="en-US" dirty="0"/>
              <a:t> are the </a:t>
            </a:r>
            <a:r>
              <a:rPr lang="en-US" dirty="0">
                <a:solidFill>
                  <a:srgbClr val="FF0000"/>
                </a:solidFill>
              </a:rPr>
              <a:t>engine</a:t>
            </a:r>
            <a:r>
              <a:rPr lang="en-US" dirty="0"/>
              <a:t> behind how gulp operates and organizes its </a:t>
            </a:r>
            <a:r>
              <a:rPr lang="en-US" dirty="0">
                <a:solidFill>
                  <a:srgbClr val="FF0000"/>
                </a:solidFill>
              </a:rPr>
              <a:t>plugin </a:t>
            </a:r>
            <a:r>
              <a:rPr lang="en-US" dirty="0" smtClean="0">
                <a:solidFill>
                  <a:srgbClr val="FF0000"/>
                </a:solidFill>
              </a:rPr>
              <a:t>ecosystem</a:t>
            </a:r>
            <a:r>
              <a:rPr lang="en-US" dirty="0" smtClean="0"/>
              <a:t>.</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3004557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node.js</a:t>
            </a:r>
            <a:r>
              <a:rPr lang="en-US" dirty="0" smtClean="0"/>
              <a: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As </a:t>
            </a:r>
            <a:r>
              <a:rPr lang="en-US" dirty="0"/>
              <a:t>I mentioned in the introduction, new tools such as </a:t>
            </a:r>
            <a:r>
              <a:rPr lang="en-US" dirty="0">
                <a:solidFill>
                  <a:srgbClr val="FF0000"/>
                </a:solidFill>
              </a:rPr>
              <a:t>node.js</a:t>
            </a:r>
            <a:r>
              <a:rPr lang="en-US" dirty="0"/>
              <a:t> can bring </a:t>
            </a:r>
            <a:r>
              <a:rPr lang="en-US" dirty="0" smtClean="0"/>
              <a:t>about</a:t>
            </a:r>
          </a:p>
          <a:p>
            <a:pPr lvl="2"/>
            <a:r>
              <a:rPr lang="en-US" dirty="0" smtClean="0"/>
              <a:t>overwhelming </a:t>
            </a:r>
            <a:r>
              <a:rPr lang="en-US" dirty="0"/>
              <a:t>thoughts </a:t>
            </a:r>
            <a:r>
              <a:rPr lang="en-US" dirty="0" smtClean="0"/>
              <a:t>or</a:t>
            </a:r>
          </a:p>
          <a:p>
            <a:pPr lvl="2"/>
            <a:r>
              <a:rPr lang="en-US" dirty="0" smtClean="0"/>
              <a:t>feelings </a:t>
            </a:r>
            <a:r>
              <a:rPr lang="en-US" dirty="0"/>
              <a:t>of </a:t>
            </a:r>
            <a:r>
              <a:rPr lang="en-US" dirty="0" smtClean="0"/>
              <a:t>intimidation</a:t>
            </a:r>
          </a:p>
          <a:p>
            <a:pPr lvl="1"/>
            <a:r>
              <a:rPr lang="en-US" dirty="0" smtClean="0"/>
              <a:t>This </a:t>
            </a:r>
            <a:r>
              <a:rPr lang="en-US" dirty="0"/>
              <a:t>is especially true for those who focus entirely on the frontend side of </a:t>
            </a:r>
            <a:r>
              <a:rPr lang="en-US" dirty="0" smtClean="0"/>
              <a:t>development.</a:t>
            </a:r>
          </a:p>
          <a:p>
            <a:pPr lvl="1"/>
            <a:r>
              <a:rPr lang="en-US" dirty="0" smtClean="0"/>
              <a:t>However</a:t>
            </a:r>
            <a:r>
              <a:rPr lang="en-US" dirty="0"/>
              <a:t>, when it comes to frontend, often the hardest part is just convincing yourself to get started. </a:t>
            </a:r>
            <a:endParaRPr lang="en-US" dirty="0" smtClean="0"/>
          </a:p>
          <a:p>
            <a:pPr lvl="1"/>
            <a:r>
              <a:rPr lang="en-US" dirty="0" smtClean="0"/>
              <a:t>Sometimes</a:t>
            </a:r>
            <a:r>
              <a:rPr lang="en-US" dirty="0"/>
              <a:t>, all you need is a simple project that can help build your </a:t>
            </a:r>
            <a:r>
              <a:rPr lang="en-US" dirty="0" smtClean="0"/>
              <a:t>confidence.</a:t>
            </a:r>
          </a:p>
          <a:p>
            <a:pPr lvl="1"/>
            <a:r>
              <a:rPr lang="en-US" dirty="0" smtClean="0"/>
              <a:t>In </a:t>
            </a:r>
            <a:r>
              <a:rPr lang="en-US" dirty="0"/>
              <a:t>the following chapters, this is exactly what we are going to focus on, and soon all of that intimidation will melt away</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276033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gulp?</a:t>
            </a:r>
          </a:p>
        </p:txBody>
      </p:sp>
      <p:sp>
        <p:nvSpPr>
          <p:cNvPr id="3" name="Content Placeholder 2"/>
          <p:cNvSpPr>
            <a:spLocks noGrp="1"/>
          </p:cNvSpPr>
          <p:nvPr>
            <p:ph idx="1"/>
          </p:nvPr>
        </p:nvSpPr>
        <p:spPr/>
        <p:txBody>
          <a:bodyPr/>
          <a:lstStyle/>
          <a:p>
            <a:r>
              <a:rPr lang="en-US" dirty="0" smtClean="0"/>
              <a:t>There </a:t>
            </a:r>
            <a:r>
              <a:rPr lang="en-US" dirty="0"/>
              <a:t>are many uses for gulp, but as a newcomer, it might be difficult for you to identify how you can use it to </a:t>
            </a:r>
            <a:r>
              <a:rPr lang="en-US" dirty="0">
                <a:solidFill>
                  <a:srgbClr val="FF0000"/>
                </a:solidFill>
              </a:rPr>
              <a:t>improve</a:t>
            </a:r>
            <a:r>
              <a:rPr lang="en-US" dirty="0"/>
              <a:t> your </a:t>
            </a:r>
            <a:r>
              <a:rPr lang="en-US" dirty="0">
                <a:solidFill>
                  <a:srgbClr val="FF0000"/>
                </a:solidFill>
              </a:rPr>
              <a:t>project </a:t>
            </a:r>
            <a:r>
              <a:rPr lang="en-US" dirty="0" smtClean="0">
                <a:solidFill>
                  <a:srgbClr val="FF0000"/>
                </a:solidFill>
              </a:rPr>
              <a:t>workflow</a:t>
            </a:r>
            <a:r>
              <a:rPr lang="en-US" dirty="0" smtClean="0"/>
              <a:t>.</a:t>
            </a:r>
          </a:p>
          <a:p>
            <a:pPr lvl="1"/>
            <a:r>
              <a:rPr lang="en-US" dirty="0" smtClean="0"/>
              <a:t>With </a:t>
            </a:r>
            <a:r>
              <a:rPr lang="en-US" dirty="0"/>
              <a:t>the </a:t>
            </a:r>
            <a:r>
              <a:rPr lang="en-US" dirty="0" smtClean="0"/>
              <a:t>ever-growing </a:t>
            </a:r>
            <a:r>
              <a:rPr lang="en-US" dirty="0"/>
              <a:t>number of tools and frameworks, it becomes difficult to set aside enough time to research and choose the right one for your project or </a:t>
            </a:r>
            <a:r>
              <a:rPr lang="en-US" dirty="0" smtClean="0"/>
              <a:t>team.</a:t>
            </a:r>
          </a:p>
          <a:p>
            <a:pPr lvl="1"/>
            <a:r>
              <a:rPr lang="en-US" dirty="0" smtClean="0"/>
              <a:t>To </a:t>
            </a:r>
            <a:r>
              <a:rPr lang="en-US" dirty="0"/>
              <a:t>better understand the benefits of gulp, let’s identify a few of the defining reasons why to use it and what sets it apart from similar tools</a:t>
            </a:r>
            <a:r>
              <a:rPr lang="en-US" dirty="0" smtClean="0"/>
              <a:t>.</a:t>
            </a:r>
          </a:p>
          <a:p>
            <a:pPr lvl="2"/>
            <a:r>
              <a:rPr lang="en-US" dirty="0"/>
              <a:t>Project </a:t>
            </a:r>
            <a:r>
              <a:rPr lang="en-US" dirty="0" smtClean="0"/>
              <a:t>automation</a:t>
            </a:r>
          </a:p>
          <a:p>
            <a:pPr lvl="2"/>
            <a:r>
              <a:rPr lang="en-US" dirty="0"/>
              <a:t>Streams</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315874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automation</a:t>
            </a:r>
          </a:p>
        </p:txBody>
      </p:sp>
      <p:sp>
        <p:nvSpPr>
          <p:cNvPr id="3" name="Content Placeholder 2"/>
          <p:cNvSpPr>
            <a:spLocks noGrp="1"/>
          </p:cNvSpPr>
          <p:nvPr>
            <p:ph idx="1"/>
          </p:nvPr>
        </p:nvSpPr>
        <p:spPr/>
        <p:txBody>
          <a:bodyPr/>
          <a:lstStyle/>
          <a:p>
            <a:r>
              <a:rPr lang="en-US" dirty="0" smtClean="0"/>
              <a:t>First </a:t>
            </a:r>
            <a:r>
              <a:rPr lang="en-US" dirty="0"/>
              <a:t>and foremost, the ability to </a:t>
            </a:r>
            <a:r>
              <a:rPr lang="en-US" dirty="0">
                <a:solidFill>
                  <a:srgbClr val="FF0000"/>
                </a:solidFill>
              </a:rPr>
              <a:t>automate your workflow</a:t>
            </a:r>
            <a:r>
              <a:rPr lang="en-US" dirty="0"/>
              <a:t> is incredibly </a:t>
            </a:r>
            <a:r>
              <a:rPr lang="en-US" dirty="0" smtClean="0"/>
              <a:t>valuable.</a:t>
            </a:r>
          </a:p>
          <a:p>
            <a:pPr lvl="1"/>
            <a:r>
              <a:rPr lang="en-US" dirty="0" smtClean="0"/>
              <a:t>It </a:t>
            </a:r>
            <a:r>
              <a:rPr lang="en-US" dirty="0"/>
              <a:t>brings order to the chaotic amount of tasks that need to be run throughout </a:t>
            </a:r>
            <a:r>
              <a:rPr lang="en-US" dirty="0" smtClean="0"/>
              <a:t>development.</a:t>
            </a:r>
          </a:p>
          <a:p>
            <a:pPr lvl="1"/>
            <a:r>
              <a:rPr lang="en-US" dirty="0" smtClean="0"/>
              <a:t>Let’s </a:t>
            </a:r>
            <a:r>
              <a:rPr lang="en-US" dirty="0"/>
              <a:t>imagine that you recently developed a big application, but instead of being able to allow the necessary time to put together a proper build system, you were pressured into completing it within an incredibly short </a:t>
            </a:r>
            <a:r>
              <a:rPr lang="en-US" dirty="0" smtClean="0"/>
              <a:t>timeframe.</a:t>
            </a:r>
          </a:p>
          <a:p>
            <a:pPr lvl="1"/>
            <a:r>
              <a:rPr lang="en-US" dirty="0" smtClean="0"/>
              <a:t>Here’s </a:t>
            </a:r>
            <a:r>
              <a:rPr lang="en-US" dirty="0"/>
              <a:t>an example of </a:t>
            </a:r>
            <a:r>
              <a:rPr lang="en-US" dirty="0" smtClean="0"/>
              <a:t>this:</a:t>
            </a:r>
          </a:p>
          <a:p>
            <a:pPr lvl="2"/>
            <a:r>
              <a:rPr lang="en-US" dirty="0" smtClean="0"/>
              <a:t>For </a:t>
            </a:r>
            <a:r>
              <a:rPr lang="en-US" dirty="0"/>
              <a:t>the past few days, your boss has been gathering feedback from users who claim that slow load times and performance issues are preventing them from getting their work done and damaging their user </a:t>
            </a:r>
            <a:r>
              <a:rPr lang="en-US" dirty="0" smtClean="0"/>
              <a:t>experience.</a:t>
            </a:r>
          </a:p>
          <a:p>
            <a:pPr lvl="2"/>
            <a:r>
              <a:rPr lang="en-US" dirty="0" smtClean="0"/>
              <a:t>It </a:t>
            </a:r>
            <a:r>
              <a:rPr lang="en-US" dirty="0"/>
              <a:t>has become so frustrating that they have even threatened to move to another competing service if the performance doesn’t improve </a:t>
            </a:r>
            <a:r>
              <a:rPr lang="en-US" dirty="0" smtClean="0"/>
              <a:t>soon.</a:t>
            </a:r>
          </a:p>
          <a:p>
            <a:pPr lvl="2"/>
            <a:r>
              <a:rPr lang="en-US" dirty="0" smtClean="0"/>
              <a:t>Due </a:t>
            </a:r>
            <a:r>
              <a:rPr lang="en-US" dirty="0"/>
              <a:t>to the short deadline, the sacrifices that were made during development have actually caused problems for your users, and the maintenance needed to resolve those problems has now become a large burden on you and your </a:t>
            </a:r>
            <a:r>
              <a:rPr lang="en-US" dirty="0" smtClean="0"/>
              <a:t>team.</a:t>
            </a:r>
          </a:p>
          <a:p>
            <a:pPr lvl="1"/>
            <a:r>
              <a:rPr lang="en-US" dirty="0" smtClean="0"/>
              <a:t>Naturally</a:t>
            </a:r>
            <a:r>
              <a:rPr lang="en-US" dirty="0"/>
              <a:t>, your boss is rather upset and demands that you figure out a way to correct these issues and deliver a more performant service</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311997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automation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Not </a:t>
            </a:r>
            <a:r>
              <a:rPr lang="en-US" dirty="0"/>
              <a:t>only that, your boss also expects you to have a sustainable solution so you can provide this across all of your team’s future projects as </a:t>
            </a:r>
            <a:r>
              <a:rPr lang="en-US" dirty="0" smtClean="0"/>
              <a:t>well.</a:t>
            </a:r>
          </a:p>
          <a:p>
            <a:pPr lvl="2"/>
            <a:r>
              <a:rPr lang="en-US" dirty="0" smtClean="0"/>
              <a:t>It’s </a:t>
            </a:r>
            <a:r>
              <a:rPr lang="en-US" dirty="0"/>
              <a:t>quite a burden, especially with such short </a:t>
            </a:r>
            <a:r>
              <a:rPr lang="en-US" dirty="0" smtClean="0"/>
              <a:t>notice.</a:t>
            </a:r>
          </a:p>
          <a:p>
            <a:pPr lvl="2"/>
            <a:r>
              <a:rPr lang="en-US" dirty="0" smtClean="0"/>
              <a:t>This </a:t>
            </a:r>
            <a:r>
              <a:rPr lang="en-US" dirty="0"/>
              <a:t>is a perfect example of where </a:t>
            </a:r>
            <a:r>
              <a:rPr lang="en-US" dirty="0">
                <a:solidFill>
                  <a:srgbClr val="FF0000"/>
                </a:solidFill>
              </a:rPr>
              <a:t>gulp</a:t>
            </a:r>
            <a:r>
              <a:rPr lang="en-US" dirty="0"/>
              <a:t> can really </a:t>
            </a:r>
            <a:r>
              <a:rPr lang="en-US" dirty="0">
                <a:solidFill>
                  <a:srgbClr val="FF0000"/>
                </a:solidFill>
              </a:rPr>
              <a:t>save the </a:t>
            </a:r>
            <a:r>
              <a:rPr lang="en-US" dirty="0" smtClean="0">
                <a:solidFill>
                  <a:srgbClr val="FF0000"/>
                </a:solidFill>
              </a:rPr>
              <a:t>day</a:t>
            </a:r>
            <a:r>
              <a:rPr lang="en-US" dirty="0" smtClean="0"/>
              <a:t>.</a:t>
            </a:r>
          </a:p>
          <a:p>
            <a:pPr lvl="1"/>
            <a:r>
              <a:rPr lang="en-US" dirty="0" smtClean="0"/>
              <a:t>To </a:t>
            </a:r>
            <a:r>
              <a:rPr lang="en-US" dirty="0"/>
              <a:t>deliver </a:t>
            </a:r>
            <a:r>
              <a:rPr lang="en-US" dirty="0">
                <a:solidFill>
                  <a:srgbClr val="FF0000"/>
                </a:solidFill>
              </a:rPr>
              <a:t>better load times</a:t>
            </a:r>
            <a:r>
              <a:rPr lang="en-US" dirty="0"/>
              <a:t> in your </a:t>
            </a:r>
            <a:r>
              <a:rPr lang="en-US" dirty="0" smtClean="0"/>
              <a:t>application,</a:t>
            </a:r>
          </a:p>
          <a:p>
            <a:pPr lvl="2"/>
            <a:r>
              <a:rPr lang="en-US" dirty="0" smtClean="0"/>
              <a:t>you </a:t>
            </a:r>
            <a:r>
              <a:rPr lang="en-US" dirty="0"/>
              <a:t>would need to compress your overall file </a:t>
            </a:r>
            <a:r>
              <a:rPr lang="en-US" dirty="0" smtClean="0"/>
              <a:t>sizes</a:t>
            </a:r>
          </a:p>
          <a:p>
            <a:pPr lvl="2"/>
            <a:r>
              <a:rPr lang="en-US" dirty="0" smtClean="0"/>
              <a:t>optimize </a:t>
            </a:r>
            <a:r>
              <a:rPr lang="en-US" dirty="0"/>
              <a:t>your images, </a:t>
            </a:r>
            <a:r>
              <a:rPr lang="en-US" dirty="0" smtClean="0"/>
              <a:t>and</a:t>
            </a:r>
          </a:p>
          <a:p>
            <a:pPr lvl="2"/>
            <a:r>
              <a:rPr lang="en-US" dirty="0" smtClean="0"/>
              <a:t>eliminate </a:t>
            </a:r>
            <a:r>
              <a:rPr lang="en-US" dirty="0"/>
              <a:t>any unnecessary HTTP </a:t>
            </a:r>
            <a:r>
              <a:rPr lang="en-US" dirty="0" smtClean="0"/>
              <a:t>requests</a:t>
            </a:r>
            <a:endParaRPr lang="en-US" dirty="0"/>
          </a:p>
          <a:p>
            <a:pPr lvl="1"/>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3536289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a:t>
            </a:r>
            <a:r>
              <a:rPr lang="en-US" dirty="0"/>
              <a:t>deliver </a:t>
            </a:r>
            <a:r>
              <a:rPr lang="en-US" dirty="0">
                <a:solidFill>
                  <a:srgbClr val="FF0000"/>
                </a:solidFill>
              </a:rPr>
              <a:t>better load times</a:t>
            </a:r>
            <a:r>
              <a:rPr lang="en-US" dirty="0"/>
              <a:t> in your </a:t>
            </a:r>
            <a:r>
              <a:rPr lang="en-US" dirty="0" smtClean="0"/>
              <a:t>application,</a:t>
            </a:r>
          </a:p>
          <a:p>
            <a:pPr lvl="2"/>
            <a:r>
              <a:rPr lang="en-US" dirty="0" smtClean="0"/>
              <a:t>you </a:t>
            </a:r>
            <a:r>
              <a:rPr lang="en-US" dirty="0"/>
              <a:t>would need to compress your overall file </a:t>
            </a:r>
            <a:r>
              <a:rPr lang="en-US" dirty="0" smtClean="0"/>
              <a:t>sizes</a:t>
            </a:r>
          </a:p>
          <a:p>
            <a:pPr lvl="2"/>
            <a:r>
              <a:rPr lang="en-US" dirty="0" smtClean="0"/>
              <a:t>optimize </a:t>
            </a:r>
            <a:r>
              <a:rPr lang="en-US" dirty="0"/>
              <a:t>your images, </a:t>
            </a:r>
            <a:r>
              <a:rPr lang="en-US" dirty="0" smtClean="0"/>
              <a:t>and</a:t>
            </a:r>
          </a:p>
          <a:p>
            <a:pPr lvl="2"/>
            <a:r>
              <a:rPr lang="en-US" dirty="0" smtClean="0"/>
              <a:t>eliminate </a:t>
            </a:r>
            <a:r>
              <a:rPr lang="en-US" dirty="0"/>
              <a:t>any unnecessary HTTP </a:t>
            </a:r>
            <a:r>
              <a:rPr lang="en-US" dirty="0" smtClean="0"/>
              <a:t>requests</a:t>
            </a:r>
            <a:endParaRPr lang="en-US" dirty="0"/>
          </a:p>
          <a:p>
            <a:pPr lvl="1"/>
            <a:r>
              <a:rPr lang="en-US" dirty="0"/>
              <a:t>You could implement a step in your </a:t>
            </a:r>
            <a:r>
              <a:rPr lang="en-US" dirty="0">
                <a:solidFill>
                  <a:srgbClr val="FF0000"/>
                </a:solidFill>
              </a:rPr>
              <a:t>workflow</a:t>
            </a:r>
            <a:r>
              <a:rPr lang="en-US" dirty="0"/>
              <a:t> to handle each of these manually, but the problem is that workflows often flow forward and </a:t>
            </a:r>
            <a:r>
              <a:rPr lang="en-US" dirty="0" smtClean="0"/>
              <a:t>backward.</a:t>
            </a:r>
          </a:p>
          <a:p>
            <a:pPr lvl="1"/>
            <a:r>
              <a:rPr lang="en-US" dirty="0" smtClean="0"/>
              <a:t>No </a:t>
            </a:r>
            <a:r>
              <a:rPr lang="en-US" dirty="0"/>
              <a:t>one is infallible, and we all make </a:t>
            </a:r>
            <a:r>
              <a:rPr lang="en-US" dirty="0" smtClean="0"/>
              <a:t>mistakes.</a:t>
            </a:r>
          </a:p>
          <a:p>
            <a:pPr lvl="1"/>
            <a:r>
              <a:rPr lang="en-US" dirty="0" smtClean="0"/>
              <a:t>A </a:t>
            </a:r>
            <a:r>
              <a:rPr lang="en-US" dirty="0"/>
              <a:t>big part of our job is to correct our mistakes and fix bugs, which requires us to take a step back to resolve any issues we run into during </a:t>
            </a:r>
            <a:r>
              <a:rPr lang="en-US" dirty="0" smtClean="0"/>
              <a:t>development.</a:t>
            </a:r>
          </a:p>
          <a:p>
            <a:pPr lvl="1"/>
            <a:r>
              <a:rPr lang="en-US" dirty="0" smtClean="0"/>
              <a:t>If </a:t>
            </a:r>
            <a:r>
              <a:rPr lang="en-US" dirty="0"/>
              <a:t>we were to plan out a step in our workflow to handle these items manually, it would become a huge burden that would most likely take up much of our time</a:t>
            </a:r>
            <a:r>
              <a:rPr lang="en-US" dirty="0" smtClean="0"/>
              <a:t>.</a:t>
            </a:r>
          </a:p>
          <a:p>
            <a:pPr lvl="1"/>
            <a:r>
              <a:rPr lang="en-US" dirty="0"/>
              <a:t>The only practical way to handle optimizations like these is to automate them as an ongoing workflow step. </a:t>
            </a:r>
            <a:endParaRPr lang="en-US" dirty="0" smtClean="0"/>
          </a:p>
          <a:p>
            <a:pPr lvl="1"/>
            <a:r>
              <a:rPr lang="en-US" dirty="0" smtClean="0"/>
              <a:t>Whether </a:t>
            </a:r>
            <a:r>
              <a:rPr lang="en-US" dirty="0"/>
              <a:t>we </a:t>
            </a:r>
            <a:r>
              <a:rPr lang="en-US" dirty="0" smtClean="0"/>
              <a:t>are</a:t>
            </a:r>
          </a:p>
          <a:p>
            <a:pPr lvl="2"/>
            <a:r>
              <a:rPr lang="en-US" dirty="0" smtClean="0"/>
              <a:t>just starting</a:t>
            </a:r>
          </a:p>
          <a:p>
            <a:pPr lvl="2"/>
            <a:r>
              <a:rPr lang="en-US" dirty="0" smtClean="0"/>
              <a:t>finishing </a:t>
            </a:r>
            <a:r>
              <a:rPr lang="en-US" dirty="0"/>
              <a:t>up, </a:t>
            </a:r>
            <a:r>
              <a:rPr lang="en-US" dirty="0" smtClean="0"/>
              <a:t>or</a:t>
            </a:r>
          </a:p>
          <a:p>
            <a:pPr lvl="2"/>
            <a:r>
              <a:rPr lang="en-US" dirty="0" smtClean="0"/>
              <a:t>returning </a:t>
            </a:r>
            <a:r>
              <a:rPr lang="en-US" dirty="0"/>
              <a:t>to our code to fix bugs, our optimizations will be handled for </a:t>
            </a:r>
            <a:r>
              <a:rPr lang="en-US" dirty="0" smtClean="0"/>
              <a:t>us</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
        <p:nvSpPr>
          <p:cNvPr id="7" name="Title 6"/>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184333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While things like these should usually be part of your initial project setup, even as an afterthought, gulp makes resolving these issues incredibly </a:t>
            </a:r>
            <a:r>
              <a:rPr lang="en-US" dirty="0" smtClean="0"/>
              <a:t>easy.</a:t>
            </a:r>
          </a:p>
          <a:p>
            <a:pPr lvl="1"/>
            <a:r>
              <a:rPr lang="en-US" dirty="0" smtClean="0"/>
              <a:t>Also</a:t>
            </a:r>
            <a:r>
              <a:rPr lang="en-US" dirty="0"/>
              <a:t>, it will set you up with a </a:t>
            </a:r>
            <a:r>
              <a:rPr lang="en-US" dirty="0">
                <a:solidFill>
                  <a:srgbClr val="FF0000"/>
                </a:solidFill>
              </a:rPr>
              <a:t>solid base</a:t>
            </a:r>
            <a:r>
              <a:rPr lang="en-US" dirty="0"/>
              <a:t> that you can include in future </a:t>
            </a:r>
            <a:r>
              <a:rPr lang="en-US" dirty="0" smtClean="0"/>
              <a:t>projects.</a:t>
            </a:r>
          </a:p>
          <a:p>
            <a:pPr lvl="1"/>
            <a:r>
              <a:rPr lang="en-US" dirty="0" smtClean="0"/>
              <a:t>There </a:t>
            </a:r>
            <a:r>
              <a:rPr lang="en-US" dirty="0"/>
              <a:t>are many additional tasks that we can add to our list of </a:t>
            </a:r>
            <a:r>
              <a:rPr lang="en-US" dirty="0" smtClean="0"/>
              <a:t>automations.</a:t>
            </a:r>
          </a:p>
          <a:p>
            <a:pPr lvl="1"/>
            <a:r>
              <a:rPr lang="en-US" dirty="0" smtClean="0"/>
              <a:t>These </a:t>
            </a:r>
            <a:r>
              <a:rPr lang="en-US" dirty="0"/>
              <a:t>include </a:t>
            </a:r>
            <a:r>
              <a:rPr lang="en-US" dirty="0">
                <a:solidFill>
                  <a:srgbClr val="FF0000"/>
                </a:solidFill>
              </a:rPr>
              <a:t>tasks</a:t>
            </a:r>
            <a:r>
              <a:rPr lang="en-US" dirty="0"/>
              <a:t> such </a:t>
            </a:r>
            <a:r>
              <a:rPr lang="en-US" dirty="0" smtClean="0"/>
              <a:t>as</a:t>
            </a:r>
          </a:p>
          <a:p>
            <a:pPr lvl="2"/>
            <a:r>
              <a:rPr lang="en-US" dirty="0" smtClean="0"/>
              <a:t>CSS preprocessing</a:t>
            </a:r>
          </a:p>
          <a:p>
            <a:pPr lvl="2"/>
            <a:r>
              <a:rPr lang="en-US" dirty="0" smtClean="0"/>
              <a:t>running </a:t>
            </a:r>
            <a:r>
              <a:rPr lang="en-US" dirty="0"/>
              <a:t>an HTML server, </a:t>
            </a:r>
            <a:r>
              <a:rPr lang="en-US" dirty="0" smtClean="0"/>
              <a:t>and</a:t>
            </a:r>
          </a:p>
          <a:p>
            <a:pPr lvl="2"/>
            <a:r>
              <a:rPr lang="en-US" dirty="0" smtClean="0"/>
              <a:t>automatically </a:t>
            </a:r>
            <a:r>
              <a:rPr lang="en-US" dirty="0"/>
              <a:t>refreshing your browser window upon any changes to your </a:t>
            </a:r>
            <a:r>
              <a:rPr lang="en-US" dirty="0" smtClean="0"/>
              <a:t>code</a:t>
            </a:r>
          </a:p>
          <a:p>
            <a:pPr lvl="1"/>
            <a:r>
              <a:rPr lang="en-US" dirty="0" smtClean="0"/>
              <a:t>We </a:t>
            </a:r>
            <a:r>
              <a:rPr lang="en-US" dirty="0"/>
              <a:t>will be covering all of those and more in the upcoming chapters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
        <p:nvSpPr>
          <p:cNvPr id="7" name="Title 6"/>
          <p:cNvSpPr>
            <a:spLocks noGrp="1"/>
          </p:cNvSpPr>
          <p:nvPr>
            <p:ph type="title"/>
          </p:nvPr>
        </p:nvSpPr>
        <p:spPr/>
        <p:txBody>
          <a:bodyPr/>
          <a:lstStyle/>
          <a:p>
            <a:r>
              <a:rPr lang="en-US" dirty="0" smtClean="0"/>
              <a:t>Solution										   </a:t>
            </a:r>
            <a:r>
              <a:rPr lang="en-US" dirty="0" smtClean="0">
                <a:solidFill>
                  <a:srgbClr val="C00000"/>
                </a:solidFill>
              </a:rPr>
              <a:t>|</a:t>
            </a:r>
            <a:endParaRPr lang="en-US" dirty="0">
              <a:solidFill>
                <a:srgbClr val="C00000"/>
              </a:solidFill>
            </a:endParaRPr>
          </a:p>
        </p:txBody>
      </p:sp>
    </p:spTree>
    <p:extLst>
      <p:ext uri="{BB962C8B-B14F-4D97-AF65-F5344CB8AC3E}">
        <p14:creationId xmlns:p14="http://schemas.microsoft.com/office/powerpoint/2010/main" val="368524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Streams</a:t>
            </a:r>
          </a:p>
        </p:txBody>
      </p:sp>
      <p:sp>
        <p:nvSpPr>
          <p:cNvPr id="3" name="Content Placeholder 2"/>
          <p:cNvSpPr>
            <a:spLocks noGrp="1"/>
          </p:cNvSpPr>
          <p:nvPr>
            <p:ph idx="1"/>
          </p:nvPr>
        </p:nvSpPr>
        <p:spPr/>
        <p:txBody>
          <a:bodyPr/>
          <a:lstStyle/>
          <a:p>
            <a:r>
              <a:rPr lang="en-US" dirty="0" smtClean="0"/>
              <a:t>At </a:t>
            </a:r>
            <a:r>
              <a:rPr lang="en-US" dirty="0"/>
              <a:t>the heart of gulp is something called </a:t>
            </a:r>
            <a:r>
              <a:rPr lang="en-US" dirty="0">
                <a:solidFill>
                  <a:srgbClr val="FF0000"/>
                </a:solidFill>
              </a:rPr>
              <a:t>streams</a:t>
            </a:r>
            <a:r>
              <a:rPr lang="en-US" dirty="0"/>
              <a:t>, and this is what sets it apart from other JavaScript build </a:t>
            </a:r>
            <a:r>
              <a:rPr lang="en-US" dirty="0" smtClean="0"/>
              <a:t>systems.</a:t>
            </a:r>
          </a:p>
          <a:p>
            <a:pPr lvl="1"/>
            <a:r>
              <a:rPr lang="en-US" dirty="0" smtClean="0"/>
              <a:t>Streams </a:t>
            </a:r>
            <a:r>
              <a:rPr lang="en-US" dirty="0"/>
              <a:t>were originally introduced in </a:t>
            </a:r>
            <a:r>
              <a:rPr lang="en-US" dirty="0">
                <a:solidFill>
                  <a:srgbClr val="FF0000"/>
                </a:solidFill>
              </a:rPr>
              <a:t>Unix</a:t>
            </a:r>
            <a:r>
              <a:rPr lang="en-US" dirty="0"/>
              <a:t> as a way to “</a:t>
            </a:r>
            <a:r>
              <a:rPr lang="en-US" dirty="0">
                <a:solidFill>
                  <a:srgbClr val="FF0000"/>
                </a:solidFill>
              </a:rPr>
              <a:t>pipe</a:t>
            </a:r>
            <a:r>
              <a:rPr lang="en-US" dirty="0"/>
              <a:t>” together small, single-purpose applications to perform complex, flexible </a:t>
            </a:r>
            <a:r>
              <a:rPr lang="en-US" dirty="0" smtClean="0"/>
              <a:t>operations.</a:t>
            </a:r>
          </a:p>
          <a:p>
            <a:pPr lvl="1"/>
            <a:r>
              <a:rPr lang="en-US" dirty="0" smtClean="0"/>
              <a:t>Additionally</a:t>
            </a:r>
            <a:r>
              <a:rPr lang="en-US" dirty="0"/>
              <a:t>, streams were created to operate on data without the need to buffer the entire file, leading to quicker </a:t>
            </a:r>
            <a:r>
              <a:rPr lang="en-US" dirty="0" smtClean="0"/>
              <a:t>processing.</a:t>
            </a:r>
          </a:p>
          <a:p>
            <a:pPr lvl="1"/>
            <a:r>
              <a:rPr lang="en-US" dirty="0" smtClean="0">
                <a:solidFill>
                  <a:srgbClr val="FF0000"/>
                </a:solidFill>
              </a:rPr>
              <a:t>Piping</a:t>
            </a:r>
            <a:r>
              <a:rPr lang="en-US" dirty="0" smtClean="0"/>
              <a:t> </a:t>
            </a:r>
            <a:r>
              <a:rPr lang="en-US" dirty="0"/>
              <a:t>these small applications together is what is referred to as a </a:t>
            </a:r>
            <a:r>
              <a:rPr lang="en-US" dirty="0" smtClean="0">
                <a:solidFill>
                  <a:srgbClr val="FF0000"/>
                </a:solidFill>
              </a:rPr>
              <a:t>pipechain</a:t>
            </a:r>
            <a:r>
              <a:rPr lang="en-US" dirty="0" smtClean="0"/>
              <a:t>.</a:t>
            </a:r>
          </a:p>
          <a:p>
            <a:pPr lvl="2"/>
            <a:r>
              <a:rPr lang="en-US" dirty="0" smtClean="0"/>
              <a:t>This </a:t>
            </a:r>
            <a:r>
              <a:rPr lang="en-US" dirty="0"/>
              <a:t>is one of the </a:t>
            </a:r>
            <a:r>
              <a:rPr lang="en-US" dirty="0">
                <a:solidFill>
                  <a:srgbClr val="FF0000"/>
                </a:solidFill>
              </a:rPr>
              <a:t>core components</a:t>
            </a:r>
            <a:r>
              <a:rPr lang="en-US" dirty="0"/>
              <a:t> of how we will organize and structure our tasks in </a:t>
            </a:r>
            <a:r>
              <a:rPr lang="en-US" dirty="0" smtClean="0"/>
              <a:t>gulp.</a:t>
            </a:r>
          </a:p>
          <a:p>
            <a:pPr lvl="1"/>
            <a:r>
              <a:rPr lang="en-US" dirty="0" smtClean="0"/>
              <a:t>Like </a:t>
            </a:r>
            <a:r>
              <a:rPr lang="en-US" dirty="0"/>
              <a:t>Unix, </a:t>
            </a:r>
            <a:r>
              <a:rPr lang="en-US" dirty="0">
                <a:solidFill>
                  <a:srgbClr val="FF0000"/>
                </a:solidFill>
              </a:rPr>
              <a:t>node.js</a:t>
            </a:r>
            <a:r>
              <a:rPr lang="en-US" dirty="0"/>
              <a:t> has its own </a:t>
            </a:r>
            <a:r>
              <a:rPr lang="en-US" dirty="0">
                <a:solidFill>
                  <a:srgbClr val="FF0000"/>
                </a:solidFill>
              </a:rPr>
              <a:t>built-in</a:t>
            </a:r>
            <a:r>
              <a:rPr lang="en-US" dirty="0"/>
              <a:t> </a:t>
            </a:r>
            <a:r>
              <a:rPr lang="en-US" dirty="0">
                <a:solidFill>
                  <a:srgbClr val="FF0000"/>
                </a:solidFill>
              </a:rPr>
              <a:t>stream </a:t>
            </a:r>
            <a:r>
              <a:rPr lang="en-US" dirty="0" smtClean="0">
                <a:solidFill>
                  <a:srgbClr val="FF0000"/>
                </a:solidFill>
              </a:rPr>
              <a:t>module</a:t>
            </a:r>
            <a:r>
              <a:rPr lang="en-US" dirty="0" smtClean="0"/>
              <a:t>.</a:t>
            </a:r>
          </a:p>
          <a:p>
            <a:pPr lvl="2"/>
            <a:r>
              <a:rPr lang="en-US" dirty="0" smtClean="0"/>
              <a:t>This </a:t>
            </a:r>
            <a:r>
              <a:rPr lang="en-US" dirty="0"/>
              <a:t>stream module is what gulp uses to operate on your data and perform </a:t>
            </a:r>
            <a:r>
              <a:rPr lang="en-US" dirty="0" smtClean="0"/>
              <a:t>tasks.</a:t>
            </a:r>
          </a:p>
          <a:p>
            <a:pPr lvl="2"/>
            <a:r>
              <a:rPr lang="en-US" dirty="0" smtClean="0"/>
              <a:t>This </a:t>
            </a:r>
            <a:r>
              <a:rPr lang="en-US" dirty="0"/>
              <a:t>allows developers to </a:t>
            </a:r>
            <a:r>
              <a:rPr lang="en-US" dirty="0" smtClean="0"/>
              <a:t>create</a:t>
            </a:r>
          </a:p>
          <a:p>
            <a:pPr lvl="3"/>
            <a:r>
              <a:rPr lang="en-US" dirty="0" smtClean="0"/>
              <a:t>small </a:t>
            </a:r>
            <a:r>
              <a:rPr lang="en-US" dirty="0"/>
              <a:t>gulp plugins </a:t>
            </a:r>
            <a:r>
              <a:rPr lang="en-US" dirty="0" smtClean="0"/>
              <a:t>or</a:t>
            </a:r>
          </a:p>
          <a:p>
            <a:pPr lvl="3"/>
            <a:r>
              <a:rPr lang="en-US" dirty="0" smtClean="0"/>
              <a:t>node modules</a:t>
            </a:r>
          </a:p>
          <a:p>
            <a:pPr marL="687388" lvl="2" indent="0">
              <a:buNone/>
            </a:pPr>
            <a:r>
              <a:rPr lang="en-US" dirty="0" smtClean="0"/>
              <a:t>that </a:t>
            </a:r>
            <a:r>
              <a:rPr lang="en-US" dirty="0"/>
              <a:t>perform single operations and then pipe them together with others to perform an entire chain of actions on your </a:t>
            </a:r>
            <a:r>
              <a:rPr lang="en-US" dirty="0" smtClean="0"/>
              <a:t>data.</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638676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This </a:t>
            </a:r>
            <a:r>
              <a:rPr lang="en-US" dirty="0"/>
              <a:t>gives you </a:t>
            </a:r>
            <a:r>
              <a:rPr lang="en-US" dirty="0">
                <a:solidFill>
                  <a:srgbClr val="FF0000"/>
                </a:solidFill>
              </a:rPr>
              <a:t>full control</a:t>
            </a:r>
            <a:r>
              <a:rPr lang="en-US" dirty="0"/>
              <a:t> over how your data is processed by allowing you </a:t>
            </a:r>
            <a:r>
              <a:rPr lang="en-US" dirty="0" smtClean="0"/>
              <a:t>to</a:t>
            </a:r>
          </a:p>
          <a:p>
            <a:pPr lvl="2"/>
            <a:r>
              <a:rPr lang="en-US" dirty="0" smtClean="0"/>
              <a:t>customize </a:t>
            </a:r>
            <a:r>
              <a:rPr lang="en-US" dirty="0"/>
              <a:t>your pipechain </a:t>
            </a:r>
            <a:r>
              <a:rPr lang="en-US" dirty="0" smtClean="0"/>
              <a:t>and</a:t>
            </a:r>
          </a:p>
          <a:p>
            <a:pPr lvl="2"/>
            <a:r>
              <a:rPr lang="en-US" dirty="0" smtClean="0"/>
              <a:t>specify </a:t>
            </a:r>
            <a:r>
              <a:rPr lang="en-US" dirty="0"/>
              <a:t>how and in what order your data will be </a:t>
            </a:r>
            <a:r>
              <a:rPr lang="en-US" dirty="0" smtClean="0"/>
              <a:t>modified</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2654829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 over config</a:t>
            </a:r>
          </a:p>
        </p:txBody>
      </p:sp>
      <p:sp>
        <p:nvSpPr>
          <p:cNvPr id="3" name="Content Placeholder 2"/>
          <p:cNvSpPr>
            <a:spLocks noGrp="1"/>
          </p:cNvSpPr>
          <p:nvPr>
            <p:ph idx="1"/>
          </p:nvPr>
        </p:nvSpPr>
        <p:spPr/>
        <p:txBody>
          <a:bodyPr/>
          <a:lstStyle/>
          <a:p>
            <a:r>
              <a:rPr lang="en-US" dirty="0" smtClean="0"/>
              <a:t>Another </a:t>
            </a:r>
            <a:r>
              <a:rPr lang="en-US" dirty="0"/>
              <a:t>reason why many developers find gulp to be a more natural alternative to other JavaScript build systems is because the </a:t>
            </a:r>
            <a:r>
              <a:rPr lang="en-US" dirty="0">
                <a:solidFill>
                  <a:srgbClr val="FF0000"/>
                </a:solidFill>
              </a:rPr>
              <a:t>build file</a:t>
            </a:r>
            <a:r>
              <a:rPr lang="en-US" dirty="0"/>
              <a:t> you create is </a:t>
            </a:r>
            <a:r>
              <a:rPr lang="en-US" dirty="0">
                <a:solidFill>
                  <a:srgbClr val="FF0000"/>
                </a:solidFill>
              </a:rPr>
              <a:t>written in</a:t>
            </a:r>
            <a:r>
              <a:rPr lang="en-US" dirty="0"/>
              <a:t> </a:t>
            </a:r>
            <a:r>
              <a:rPr lang="en-US" dirty="0">
                <a:solidFill>
                  <a:srgbClr val="FF0000"/>
                </a:solidFill>
              </a:rPr>
              <a:t>code, not </a:t>
            </a:r>
            <a:r>
              <a:rPr lang="en-US" dirty="0" smtClean="0">
                <a:solidFill>
                  <a:srgbClr val="FF0000"/>
                </a:solidFill>
              </a:rPr>
              <a:t>config</a:t>
            </a:r>
            <a:r>
              <a:rPr lang="en-US" dirty="0" smtClean="0"/>
              <a:t>.</a:t>
            </a:r>
          </a:p>
          <a:p>
            <a:pPr lvl="1"/>
            <a:r>
              <a:rPr lang="en-US" dirty="0" smtClean="0"/>
              <a:t>This </a:t>
            </a:r>
            <a:r>
              <a:rPr lang="en-US" dirty="0"/>
              <a:t>may be a matter of personal preference, but I know that this was a fundamental reason why I chose to use gulp over other build </a:t>
            </a:r>
            <a:r>
              <a:rPr lang="en-US" dirty="0" smtClean="0"/>
              <a:t>systems.</a:t>
            </a:r>
          </a:p>
          <a:p>
            <a:pPr lvl="1"/>
            <a:r>
              <a:rPr lang="en-US" dirty="0" smtClean="0"/>
              <a:t>As </a:t>
            </a:r>
            <a:r>
              <a:rPr lang="en-US" dirty="0"/>
              <a:t>I mentioned before, by learning more about gulp, you are also learning the basics of node.js, simply because you’re writing code for a node.js </a:t>
            </a:r>
            <a:r>
              <a:rPr lang="en-US" dirty="0" smtClean="0"/>
              <a:t>application.</a:t>
            </a:r>
          </a:p>
          <a:p>
            <a:pPr lvl="1"/>
            <a:r>
              <a:rPr lang="en-US" dirty="0" smtClean="0"/>
              <a:t>With </a:t>
            </a:r>
            <a:r>
              <a:rPr lang="en-US" dirty="0"/>
              <a:t>a build system that uses a </a:t>
            </a:r>
            <a:r>
              <a:rPr lang="en-US" dirty="0">
                <a:solidFill>
                  <a:srgbClr val="FF0000"/>
                </a:solidFill>
              </a:rPr>
              <a:t>config file</a:t>
            </a:r>
            <a:r>
              <a:rPr lang="en-US" dirty="0"/>
              <a:t>, you’re missing out on the value of learning the core code syntax of the platform you are using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262511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Gulp</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Getting Started with Gulp 01 2015</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15 June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853738773"/>
              </p:ext>
            </p:extLst>
          </p:nvPr>
        </p:nvGraphicFramePr>
        <p:xfrm>
          <a:off x="10785021" y="1104900"/>
          <a:ext cx="1292952" cy="1807368"/>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15 Jun </a:t>
                      </a:r>
                      <a:r>
                        <a:rPr lang="en-US" sz="1200" dirty="0" smtClean="0">
                          <a:latin typeface="Gill Sans MT" panose="020B0502020104020203" pitchFamily="34" charset="0"/>
                        </a:rPr>
                        <a:t>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Getting Started</a:t>
            </a:r>
          </a:p>
        </p:txBody>
      </p:sp>
      <p:sp>
        <p:nvSpPr>
          <p:cNvPr id="3" name="Date Placeholder 2"/>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8448675" y="3850271"/>
            <a:ext cx="3409950" cy="2657475"/>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Before we dive into gulp, we need to cover some basic information to make sure we get started at the right </a:t>
            </a:r>
            <a:r>
              <a:rPr lang="en-US" dirty="0" smtClean="0"/>
              <a:t>pace.</a:t>
            </a:r>
          </a:p>
          <a:p>
            <a:pPr lvl="1"/>
            <a:r>
              <a:rPr lang="en-US" dirty="0" smtClean="0"/>
              <a:t>The </a:t>
            </a:r>
            <a:r>
              <a:rPr lang="en-US" dirty="0"/>
              <a:t>most common reason why people end up </a:t>
            </a:r>
            <a:r>
              <a:rPr lang="en-US" dirty="0">
                <a:solidFill>
                  <a:srgbClr val="FF0000"/>
                </a:solidFill>
              </a:rPr>
              <a:t>avoiding build systems</a:t>
            </a:r>
            <a:r>
              <a:rPr lang="en-US" dirty="0"/>
              <a:t> such as </a:t>
            </a:r>
            <a:r>
              <a:rPr lang="en-US" dirty="0">
                <a:solidFill>
                  <a:srgbClr val="FF0000"/>
                </a:solidFill>
              </a:rPr>
              <a:t>gulp</a:t>
            </a:r>
            <a:r>
              <a:rPr lang="en-US" dirty="0"/>
              <a:t> is because they have a preconceived idea that the command line is inherently hard and </a:t>
            </a:r>
            <a:r>
              <a:rPr lang="en-US" dirty="0" smtClean="0"/>
              <a:t>complicated.</a:t>
            </a:r>
          </a:p>
          <a:p>
            <a:pPr lvl="1"/>
            <a:r>
              <a:rPr lang="en-US" dirty="0" smtClean="0"/>
              <a:t>I </a:t>
            </a:r>
            <a:r>
              <a:rPr lang="en-US" dirty="0"/>
              <a:t>know this because I’ve been there </a:t>
            </a:r>
            <a:r>
              <a:rPr lang="en-US" dirty="0" smtClean="0"/>
              <a:t>myself.</a:t>
            </a:r>
          </a:p>
          <a:p>
            <a:pPr lvl="1"/>
            <a:r>
              <a:rPr lang="en-US" dirty="0" smtClean="0"/>
              <a:t>Once </a:t>
            </a:r>
            <a:r>
              <a:rPr lang="en-US" dirty="0"/>
              <a:t>I got over my initial hesitation and decided to dedicate some time to understand the command line, I’ve been a much happier developer, and I’m sure you will be </a:t>
            </a:r>
            <a:r>
              <a:rPr lang="en-US" dirty="0" smtClean="0"/>
              <a:t>too.</a:t>
            </a:r>
          </a:p>
          <a:p>
            <a:pPr lvl="1"/>
            <a:r>
              <a:rPr lang="en-US" dirty="0" smtClean="0"/>
              <a:t>In </a:t>
            </a:r>
            <a:r>
              <a:rPr lang="en-US" dirty="0"/>
              <a:t>addition to learning how to use the </a:t>
            </a:r>
            <a:r>
              <a:rPr lang="en-US" dirty="0">
                <a:solidFill>
                  <a:srgbClr val="FF0000"/>
                </a:solidFill>
              </a:rPr>
              <a:t>command line</a:t>
            </a:r>
            <a:r>
              <a:rPr lang="en-US" dirty="0"/>
              <a:t>, we are also going to understand the installation of </a:t>
            </a:r>
            <a:endParaRPr lang="en-US" dirty="0" smtClean="0"/>
          </a:p>
          <a:p>
            <a:pPr lvl="2"/>
            <a:r>
              <a:rPr lang="en-US" dirty="0" smtClean="0"/>
              <a:t>node.js and</a:t>
            </a:r>
          </a:p>
          <a:p>
            <a:pPr lvl="2"/>
            <a:r>
              <a:rPr lang="en-US" dirty="0" smtClean="0"/>
              <a:t>npm</a:t>
            </a:r>
          </a:p>
          <a:p>
            <a:pPr lvl="1"/>
            <a:r>
              <a:rPr lang="en-US" dirty="0" smtClean="0"/>
              <a:t>These </a:t>
            </a:r>
            <a:r>
              <a:rPr lang="en-US" dirty="0"/>
              <a:t>two tools allow us to run gulp and manage the </a:t>
            </a:r>
            <a:r>
              <a:rPr lang="en-US" dirty="0">
                <a:solidFill>
                  <a:srgbClr val="FF0000"/>
                </a:solidFill>
              </a:rPr>
              <a:t>gulp plugins</a:t>
            </a:r>
            <a:r>
              <a:rPr lang="en-US" dirty="0"/>
              <a:t> that we will be using in our </a:t>
            </a:r>
            <a:r>
              <a:rPr lang="en-US" dirty="0" smtClean="0"/>
              <a:t>project.</a:t>
            </a:r>
          </a:p>
          <a:p>
            <a:pPr lvl="1"/>
            <a:r>
              <a:rPr lang="en-US" dirty="0" smtClean="0"/>
              <a:t>Finally</a:t>
            </a:r>
            <a:r>
              <a:rPr lang="en-US" dirty="0"/>
              <a:t>, we will cover the basics of using npm, and we will use it to </a:t>
            </a:r>
            <a:r>
              <a:rPr lang="en-US" dirty="0">
                <a:solidFill>
                  <a:srgbClr val="FF0000"/>
                </a:solidFill>
              </a:rPr>
              <a:t>install </a:t>
            </a:r>
            <a:r>
              <a:rPr lang="en-US" dirty="0" smtClean="0">
                <a:solidFill>
                  <a:srgbClr val="FF0000"/>
                </a:solidFill>
              </a:rPr>
              <a:t>gulp</a:t>
            </a:r>
            <a:r>
              <a:rPr lang="en-US" dirty="0" smtClean="0"/>
              <a:t>.</a:t>
            </a:r>
          </a:p>
          <a:p>
            <a:pPr lvl="1"/>
            <a:r>
              <a:rPr lang="en-US" dirty="0" smtClean="0"/>
              <a:t>This </a:t>
            </a:r>
            <a:r>
              <a:rPr lang="en-US" dirty="0"/>
              <a:t>will provide you with all of the necessary knowledge to get comfortable with using the command line to install packages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comfortable with the command line</a:t>
            </a:r>
          </a:p>
        </p:txBody>
      </p:sp>
      <p:sp>
        <p:nvSpPr>
          <p:cNvPr id="3" name="Content Placeholder 2"/>
          <p:cNvSpPr>
            <a:spLocks noGrp="1"/>
          </p:cNvSpPr>
          <p:nvPr>
            <p:ph idx="1"/>
          </p:nvPr>
        </p:nvSpPr>
        <p:spPr/>
        <p:txBody>
          <a:bodyPr/>
          <a:lstStyle/>
          <a:p>
            <a:r>
              <a:rPr lang="en-US" dirty="0" smtClean="0"/>
              <a:t>Your </a:t>
            </a:r>
            <a:r>
              <a:rPr lang="en-US" dirty="0"/>
              <a:t>computer’s </a:t>
            </a:r>
            <a:r>
              <a:rPr lang="en-US" dirty="0">
                <a:solidFill>
                  <a:srgbClr val="FF0000"/>
                </a:solidFill>
              </a:rPr>
              <a:t>command-line</a:t>
            </a:r>
            <a:r>
              <a:rPr lang="en-US" dirty="0"/>
              <a:t> is one of the most </a:t>
            </a:r>
            <a:r>
              <a:rPr lang="en-US" dirty="0">
                <a:solidFill>
                  <a:srgbClr val="FF0000"/>
                </a:solidFill>
              </a:rPr>
              <a:t>powerful tools</a:t>
            </a:r>
            <a:r>
              <a:rPr lang="en-US" dirty="0"/>
              <a:t> in your </a:t>
            </a:r>
            <a:r>
              <a:rPr lang="en-US" dirty="0">
                <a:solidFill>
                  <a:srgbClr val="FF0000"/>
                </a:solidFill>
              </a:rPr>
              <a:t>development </a:t>
            </a:r>
            <a:r>
              <a:rPr lang="en-US" dirty="0" smtClean="0">
                <a:solidFill>
                  <a:srgbClr val="FF0000"/>
                </a:solidFill>
              </a:rPr>
              <a:t>toolset</a:t>
            </a:r>
            <a:r>
              <a:rPr lang="en-US" dirty="0" smtClean="0"/>
              <a:t>.</a:t>
            </a:r>
          </a:p>
          <a:p>
            <a:pPr lvl="1"/>
            <a:r>
              <a:rPr lang="en-US" dirty="0" smtClean="0"/>
              <a:t>If </a:t>
            </a:r>
            <a:r>
              <a:rPr lang="en-US" dirty="0"/>
              <a:t>you’ve never used a command-line or if you’re still wondering what it even is, don’t worry. We are going to take a look at some common commands and patterns that you will use to complete the rest of the book and set you up for future command-line usage. First, we need to discuss the differences between operating systems and their command-line interfaces that we will use. We are going to specifically cover two topics: Terminal on Mac/Linux and PowerShell on Windows. Mac OS X Terminal: If you’re using a Mac (or Linux), Terminal comes preinstalled as a system application. Simply search for it and run the application, and you’re all set. Windows PowerShell: Our Windows setup is a bit different in that we will use an additional application as our command-line interface. Windows PowerShell is a powerful application that will make your command-line experience much more enjoyable and consistent with the commands that we will run on Mac. Windows ships with a more basic command-line interface called Command Prompt; however, due to the differences in the syntax and added features, PowerShell is the clear choice when doing any command-line operations on Windows. If you’re running Windows 8, PowerShell comes preinstalled. However, if you’re running anything below Windows 8, it will require an additional download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170435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Command reference</a:t>
            </a:r>
          </a:p>
        </p:txBody>
      </p:sp>
      <p:sp>
        <p:nvSpPr>
          <p:cNvPr id="7" name="Content Placeholder 6"/>
          <p:cNvSpPr>
            <a:spLocks noGrp="1"/>
          </p:cNvSpPr>
          <p:nvPr>
            <p:ph idx="1"/>
          </p:nvPr>
        </p:nvSpPr>
        <p:spPr/>
        <p:txBody>
          <a:bodyPr/>
          <a:lstStyle/>
          <a:p>
            <a:r>
              <a:rPr lang="en-US" dirty="0" smtClean="0"/>
              <a:t>While </a:t>
            </a:r>
            <a:r>
              <a:rPr lang="en-US" dirty="0"/>
              <a:t>learning how to use the command-line, it is often easy to forget the basic commands that you will need to </a:t>
            </a:r>
            <a:r>
              <a:rPr lang="en-US" dirty="0" smtClean="0"/>
              <a:t>use.</a:t>
            </a:r>
          </a:p>
          <a:p>
            <a:pPr lvl="1"/>
            <a:r>
              <a:rPr lang="en-US" dirty="0" smtClean="0"/>
              <a:t>So</a:t>
            </a:r>
            <a:r>
              <a:rPr lang="en-US" dirty="0"/>
              <a:t>, I’ve created this simple </a:t>
            </a:r>
            <a:r>
              <a:rPr lang="en-US" dirty="0" smtClean="0"/>
              <a:t>reference.</a:t>
            </a:r>
          </a:p>
          <a:p>
            <a:pPr lvl="1"/>
            <a:r>
              <a:rPr lang="en-US" dirty="0" smtClean="0"/>
              <a:t>Go </a:t>
            </a:r>
            <a:r>
              <a:rPr lang="en-US" dirty="0"/>
              <a:t>over each of the standard commands that we will be using throughout the </a:t>
            </a:r>
            <a:r>
              <a:rPr lang="en-US" dirty="0" smtClean="0"/>
              <a:t>book.</a:t>
            </a:r>
          </a:p>
          <a:p>
            <a:pPr lvl="1"/>
            <a:r>
              <a:rPr lang="en-US" dirty="0" smtClean="0"/>
              <a:t>We’ll </a:t>
            </a:r>
            <a:r>
              <a:rPr lang="en-US" dirty="0"/>
              <a:t>start off with the basics, and then I’ll show you some neat shortcuts that you can use while setting up your project </a:t>
            </a:r>
            <a:r>
              <a:rPr lang="en-US" dirty="0" smtClean="0"/>
              <a:t>structure.</a:t>
            </a:r>
          </a:p>
          <a:p>
            <a:pPr lvl="1"/>
            <a:r>
              <a:rPr lang="en-US" dirty="0" smtClean="0"/>
              <a:t>The </a:t>
            </a:r>
            <a:r>
              <a:rPr lang="en-US" dirty="0"/>
              <a:t>commands we are going to cover </a:t>
            </a:r>
            <a:r>
              <a:rPr lang="en-US" dirty="0" smtClean="0"/>
              <a:t>are</a:t>
            </a:r>
          </a:p>
          <a:p>
            <a:pPr lvl="2"/>
            <a:r>
              <a:rPr lang="en-US" dirty="0" smtClean="0"/>
              <a:t>ls</a:t>
            </a:r>
          </a:p>
          <a:p>
            <a:pPr lvl="2"/>
            <a:r>
              <a:rPr lang="en-US" dirty="0" smtClean="0"/>
              <a:t>cd</a:t>
            </a:r>
          </a:p>
          <a:p>
            <a:pPr lvl="2"/>
            <a:r>
              <a:rPr lang="en-US" dirty="0" smtClean="0"/>
              <a:t>mkdir</a:t>
            </a:r>
          </a:p>
          <a:p>
            <a:pPr lvl="2"/>
            <a:r>
              <a:rPr lang="en-US" dirty="0" smtClean="0"/>
              <a:t>touch</a:t>
            </a:r>
            <a:r>
              <a:rPr lang="en-US" dirty="0"/>
              <a:t>, </a:t>
            </a:r>
            <a:r>
              <a:rPr lang="en-US" dirty="0" smtClean="0"/>
              <a:t>and</a:t>
            </a:r>
          </a:p>
          <a:p>
            <a:pPr lvl="2"/>
            <a:r>
              <a:rPr lang="en-US" dirty="0" smtClean="0"/>
              <a:t>ni</a:t>
            </a:r>
            <a:endParaRPr lang="en-US" dirty="0"/>
          </a:p>
        </p:txBody>
      </p:sp>
      <p:sp>
        <p:nvSpPr>
          <p:cNvPr id="4" name="Date Placeholder 3"/>
          <p:cNvSpPr>
            <a:spLocks noGrp="1"/>
          </p:cNvSpPr>
          <p:nvPr>
            <p:ph type="dt" sz="half" idx="2"/>
          </p:nvPr>
        </p:nvSpPr>
        <p:spPr/>
        <p:txBody>
          <a:bodyPr/>
          <a:lstStyle/>
          <a:p>
            <a:r>
              <a:rPr lang="en-US" dirty="0"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411435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Listing files and folders (ls)</a:t>
            </a:r>
          </a:p>
        </p:txBody>
      </p:sp>
      <p:sp>
        <p:nvSpPr>
          <p:cNvPr id="7" name="Content Placeholder 6"/>
          <p:cNvSpPr>
            <a:spLocks noGrp="1"/>
          </p:cNvSpPr>
          <p:nvPr>
            <p:ph idx="1"/>
          </p:nvPr>
        </p:nvSpPr>
        <p:spPr/>
        <p:txBody>
          <a:bodyPr/>
          <a:lstStyle/>
          <a:p>
            <a:r>
              <a:rPr lang="en-US" dirty="0" smtClean="0"/>
              <a:t>The </a:t>
            </a:r>
            <a:r>
              <a:rPr lang="en-US" dirty="0"/>
              <a:t>ls command will allow us to see what our current directory contains. You will use this a lot to see what is inside of your folders and ensure you are in the right location in your file system. For listing files and folders, use the following command: ls A screenshot listing files and folders is as follows:</a:t>
            </a:r>
          </a:p>
          <a:p>
            <a:endParaRPr lang="en-US" dirty="0"/>
          </a:p>
          <a:p>
            <a:r>
              <a:rPr lang="en-US" dirty="0"/>
              <a:t>(Page 33).</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2391587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Changing directory/folder (cd)</a:t>
            </a:r>
          </a:p>
        </p:txBody>
      </p:sp>
      <p:sp>
        <p:nvSpPr>
          <p:cNvPr id="3" name="Content Placeholder 2"/>
          <p:cNvSpPr>
            <a:spLocks noGrp="1"/>
          </p:cNvSpPr>
          <p:nvPr>
            <p:ph idx="1"/>
          </p:nvPr>
        </p:nvSpPr>
        <p:spPr/>
        <p:txBody>
          <a:bodyPr/>
          <a:lstStyle/>
          <a:p>
            <a:r>
              <a:rPr lang="en-US" dirty="0" smtClean="0"/>
              <a:t>The </a:t>
            </a:r>
            <a:r>
              <a:rPr lang="en-US" dirty="0"/>
              <a:t>cd command stands for “</a:t>
            </a:r>
            <a:r>
              <a:rPr lang="en-US" dirty="0">
                <a:solidFill>
                  <a:srgbClr val="FF0000"/>
                </a:solidFill>
              </a:rPr>
              <a:t>change directory</a:t>
            </a:r>
            <a:r>
              <a:rPr lang="en-US" dirty="0"/>
              <a:t>.” It allows you to navigate through your file system. It will accept both a path relative to the directory you are currently in and an absolute path to navigate directly to any directory in the file system. The command for relative paths is as follows:</a:t>
            </a:r>
          </a:p>
          <a:p>
            <a:endParaRPr lang="en-US" dirty="0"/>
          </a:p>
          <a:p>
            <a:r>
              <a:rPr lang="en-US" dirty="0"/>
              <a:t>(Page 34).</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17715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Making a directory/folder (mkdir)</a:t>
            </a:r>
          </a:p>
        </p:txBody>
      </p:sp>
      <p:sp>
        <p:nvSpPr>
          <p:cNvPr id="3" name="Content Placeholder 2"/>
          <p:cNvSpPr>
            <a:spLocks noGrp="1"/>
          </p:cNvSpPr>
          <p:nvPr>
            <p:ph idx="1"/>
          </p:nvPr>
        </p:nvSpPr>
        <p:spPr/>
        <p:txBody>
          <a:bodyPr/>
          <a:lstStyle/>
          <a:p>
            <a:r>
              <a:rPr lang="en-US" dirty="0" smtClean="0"/>
              <a:t>The </a:t>
            </a:r>
            <a:r>
              <a:rPr lang="en-US" dirty="0"/>
              <a:t>mkdir command stands for “make directory.” It allows you to create folders. Additionally, as a shortcut, you can pass in multiple folder names separated by a single space to create multiple folders at the same time. To create a single folder, use the following command:</a:t>
            </a:r>
          </a:p>
          <a:p>
            <a:endParaRPr lang="en-US" dirty="0"/>
          </a:p>
          <a:p>
            <a:r>
              <a:rPr lang="en-US" dirty="0"/>
              <a:t>(Page 35).</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2907958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file on Mac/Linux (touch)</a:t>
            </a:r>
          </a:p>
        </p:txBody>
      </p:sp>
      <p:sp>
        <p:nvSpPr>
          <p:cNvPr id="3" name="Content Placeholder 2"/>
          <p:cNvSpPr>
            <a:spLocks noGrp="1"/>
          </p:cNvSpPr>
          <p:nvPr>
            <p:ph idx="1"/>
          </p:nvPr>
        </p:nvSpPr>
        <p:spPr/>
        <p:txBody>
          <a:bodyPr/>
          <a:lstStyle/>
          <a:p>
            <a:r>
              <a:rPr lang="en-US" dirty="0" smtClean="0"/>
              <a:t>The </a:t>
            </a:r>
            <a:r>
              <a:rPr lang="en-US" dirty="0">
                <a:solidFill>
                  <a:srgbClr val="FF0000"/>
                </a:solidFill>
              </a:rPr>
              <a:t>touch</a:t>
            </a:r>
            <a:r>
              <a:rPr lang="en-US" dirty="0"/>
              <a:t> command is actually used to change a file’s timestamps. However, if you pass it a filename that does not exist yet, it will create a blank new file for you on Mac/Linux systems. This is why you will see it often used as a way to create new files. Like mkdir, you can also pass in multiple filenames separated by a single space to create multiple files at once. For creating a file on Mac/Linux, use the following command:</a:t>
            </a:r>
          </a:p>
          <a:p>
            <a:endParaRPr lang="en-US" dirty="0"/>
          </a:p>
          <a:p>
            <a:r>
              <a:rPr lang="en-US" dirty="0"/>
              <a:t>(Page 36).</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1990515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file on Windows (ni)</a:t>
            </a:r>
          </a:p>
        </p:txBody>
      </p:sp>
      <p:sp>
        <p:nvSpPr>
          <p:cNvPr id="3" name="Content Placeholder 2"/>
          <p:cNvSpPr>
            <a:spLocks noGrp="1"/>
          </p:cNvSpPr>
          <p:nvPr>
            <p:ph idx="1"/>
          </p:nvPr>
        </p:nvSpPr>
        <p:spPr/>
        <p:txBody>
          <a:bodyPr/>
          <a:lstStyle/>
          <a:p>
            <a:r>
              <a:rPr lang="en-US" dirty="0" smtClean="0"/>
              <a:t>The </a:t>
            </a:r>
            <a:r>
              <a:rPr lang="en-US" dirty="0">
                <a:solidFill>
                  <a:srgbClr val="FF0000"/>
                </a:solidFill>
              </a:rPr>
              <a:t>ni</a:t>
            </a:r>
            <a:r>
              <a:rPr lang="en-US" dirty="0"/>
              <a:t> command stands for “</a:t>
            </a:r>
            <a:r>
              <a:rPr lang="en-US" dirty="0">
                <a:solidFill>
                  <a:srgbClr val="FF0000"/>
                </a:solidFill>
              </a:rPr>
              <a:t>new item</a:t>
            </a:r>
            <a:r>
              <a:rPr lang="en-US" dirty="0"/>
              <a:t>.” It allows you to create a new file on Windows systems using PowerShell. For creating a file on Windows, use the following command: ni my-file.html -type file Unlike other commands, we are required to specify a flag with the type of item that we wish to create. When using this command, we are required to specify the type of item because ni can be used to create folders as well.</a:t>
            </a:r>
          </a:p>
          <a:p>
            <a:endParaRPr lang="en-US" dirty="0"/>
          </a:p>
          <a:p>
            <a:r>
              <a:rPr lang="en-US" dirty="0"/>
              <a:t>(Page 37).</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877721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Administrator permissions (sudo)</a:t>
            </a:r>
          </a:p>
        </p:txBody>
      </p:sp>
      <p:sp>
        <p:nvSpPr>
          <p:cNvPr id="3" name="Content Placeholder 2"/>
          <p:cNvSpPr>
            <a:spLocks noGrp="1"/>
          </p:cNvSpPr>
          <p:nvPr>
            <p:ph idx="1"/>
          </p:nvPr>
        </p:nvSpPr>
        <p:spPr/>
        <p:txBody>
          <a:bodyPr/>
          <a:lstStyle/>
          <a:p>
            <a:r>
              <a:rPr lang="en-US" dirty="0" smtClean="0"/>
              <a:t>On </a:t>
            </a:r>
            <a:r>
              <a:rPr lang="en-US" dirty="0"/>
              <a:t>Mac and Linux systems, you may run into permission issues as you run some of your commands, especially if the commands are written to protected areas of your file system. This is put in place to protect you from accidentally overwriting or deleting important files. In the case where you actually intend to create or modify</a:t>
            </a:r>
          </a:p>
          <a:p>
            <a:endParaRPr lang="en-US" dirty="0"/>
          </a:p>
          <a:p>
            <a:r>
              <a:rPr lang="en-US" dirty="0"/>
              <a:t>(Page 37).</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69378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0" y="6538913"/>
            <a:ext cx="2743200" cy="254000"/>
          </a:xfrm>
        </p:spPr>
        <p:txBody>
          <a:bodyPr/>
          <a:lstStyle/>
          <a:p>
            <a:r>
              <a:rPr lang="en-US" smtClean="0"/>
              <a:t>15 June 2018</a:t>
            </a:r>
            <a:endParaRPr lang="en-US" dirty="0"/>
          </a:p>
        </p:txBody>
      </p:sp>
      <p:sp>
        <p:nvSpPr>
          <p:cNvPr id="6" name="Slide Number Placeholder 5"/>
          <p:cNvSpPr>
            <a:spLocks noGrp="1"/>
          </p:cNvSpPr>
          <p:nvPr>
            <p:ph type="sldNum" sz="quarter" idx="4294967295"/>
          </p:nvPr>
        </p:nvSpPr>
        <p:spPr>
          <a:xfrm>
            <a:off x="9448800" y="6538913"/>
            <a:ext cx="2743200" cy="254000"/>
          </a:xfrm>
        </p:spPr>
        <p:txBody>
          <a:bodyPr/>
          <a:lstStyle/>
          <a:p>
            <a:fld id="{F1012999-1CD9-4014-B1C6-70315F8BBED0}" type="slidenum">
              <a:rPr lang="en-US" smtClean="0"/>
              <a:pPr/>
              <a:t>3</a:t>
            </a:fld>
            <a:endParaRPr lang="en-US" dirty="0"/>
          </a:p>
        </p:txBody>
      </p:sp>
      <p:pic>
        <p:nvPicPr>
          <p:cNvPr id="2" name="Picture 1"/>
          <p:cNvPicPr>
            <a:picLocks noChangeAspect="1"/>
          </p:cNvPicPr>
          <p:nvPr/>
        </p:nvPicPr>
        <p:blipFill>
          <a:blip r:embed="rId2"/>
          <a:stretch>
            <a:fillRect/>
          </a:stretch>
        </p:blipFill>
        <p:spPr>
          <a:xfrm>
            <a:off x="1159908" y="1089650"/>
            <a:ext cx="3362325" cy="1457325"/>
          </a:xfrm>
          <a:prstGeom prst="rect">
            <a:avLst/>
          </a:prstGeom>
          <a:ln>
            <a:solidFill>
              <a:schemeClr val="accent1"/>
            </a:solidFill>
          </a:ln>
        </p:spPr>
      </p:pic>
    </p:spTree>
    <p:extLst>
      <p:ext uri="{BB962C8B-B14F-4D97-AF65-F5344CB8AC3E}">
        <p14:creationId xmlns:p14="http://schemas.microsoft.com/office/powerpoint/2010/main" val="224616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your project structure</a:t>
            </a:r>
          </a:p>
        </p:txBody>
      </p:sp>
      <p:sp>
        <p:nvSpPr>
          <p:cNvPr id="3" name="Content Placeholder 2"/>
          <p:cNvSpPr>
            <a:spLocks noGrp="1"/>
          </p:cNvSpPr>
          <p:nvPr>
            <p:ph idx="1"/>
          </p:nvPr>
        </p:nvSpPr>
        <p:spPr/>
        <p:txBody>
          <a:bodyPr/>
          <a:lstStyle/>
          <a:p>
            <a:r>
              <a:rPr lang="en-US" dirty="0" smtClean="0"/>
              <a:t>Having </a:t>
            </a:r>
            <a:r>
              <a:rPr lang="en-US" dirty="0"/>
              <a:t>learned all of these great new commands, we’re now going to use them to </a:t>
            </a:r>
            <a:r>
              <a:rPr lang="en-US" dirty="0">
                <a:solidFill>
                  <a:srgbClr val="FF0000"/>
                </a:solidFill>
              </a:rPr>
              <a:t>scaffold</a:t>
            </a:r>
            <a:r>
              <a:rPr lang="en-US" dirty="0"/>
              <a:t> our project folder. </a:t>
            </a:r>
            <a:endParaRPr lang="en-US" dirty="0" smtClean="0"/>
          </a:p>
          <a:p>
            <a:pPr lvl="1"/>
            <a:r>
              <a:rPr lang="en-US" dirty="0" smtClean="0"/>
              <a:t>First</a:t>
            </a:r>
            <a:r>
              <a:rPr lang="en-US" dirty="0"/>
              <a:t>, let’s make sure we’re all in the same starting </a:t>
            </a:r>
            <a:r>
              <a:rPr lang="en-US" dirty="0" smtClean="0"/>
              <a:t>directory.</a:t>
            </a:r>
          </a:p>
          <a:p>
            <a:pPr lvl="1"/>
            <a:r>
              <a:rPr lang="en-US" dirty="0" smtClean="0"/>
              <a:t>For </a:t>
            </a:r>
            <a:r>
              <a:rPr lang="en-US" dirty="0"/>
              <a:t>this, use the following command:</a:t>
            </a:r>
          </a:p>
          <a:p>
            <a:pPr marL="233363" lvl="1" indent="0">
              <a:buNone/>
            </a:pPr>
            <a:endParaRPr lang="en-US" dirty="0" smtClean="0"/>
          </a:p>
          <a:p>
            <a:pPr marL="233363" lvl="1" indent="0">
              <a:buNone/>
            </a:pPr>
            <a:endParaRPr lang="en-US" dirty="0"/>
          </a:p>
          <a:p>
            <a:pPr lvl="1"/>
            <a:r>
              <a:rPr lang="en-US" dirty="0"/>
              <a:t>Next, we’re going to list out all of the files and folders in this directory to get a quick look at what it contains and ensure we are where we want to </a:t>
            </a:r>
            <a:r>
              <a:rPr lang="en-US" dirty="0" smtClean="0"/>
              <a:t>be.</a:t>
            </a:r>
          </a:p>
          <a:p>
            <a:pPr lvl="1"/>
            <a:r>
              <a:rPr lang="en-US" dirty="0" smtClean="0"/>
              <a:t>For </a:t>
            </a:r>
            <a:r>
              <a:rPr lang="en-US" dirty="0"/>
              <a:t>listing files and folders, use the following command:</a:t>
            </a:r>
          </a:p>
          <a:p>
            <a:pPr marL="233363" lvl="1" indent="0">
              <a:buNone/>
            </a:pPr>
            <a:endParaRPr lang="en-US" dirty="0" smtClean="0"/>
          </a:p>
          <a:p>
            <a:pPr marL="233363" lvl="1" indent="0">
              <a:buNone/>
            </a:pPr>
            <a:endParaRPr lang="en-US" dirty="0"/>
          </a:p>
          <a:p>
            <a:pPr lvl="1"/>
            <a:r>
              <a:rPr lang="en-US" dirty="0"/>
              <a:t>Once you’ve run this command, your terminal window will respond with a listing of all your files and folders inside the current </a:t>
            </a:r>
            <a:r>
              <a:rPr lang="en-US" dirty="0" smtClean="0"/>
              <a:t>directory.</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6" name="Picture 5"/>
          <p:cNvPicPr>
            <a:picLocks noChangeAspect="1"/>
          </p:cNvPicPr>
          <p:nvPr/>
        </p:nvPicPr>
        <p:blipFill>
          <a:blip r:embed="rId2"/>
          <a:stretch>
            <a:fillRect/>
          </a:stretch>
        </p:blipFill>
        <p:spPr>
          <a:xfrm>
            <a:off x="872979" y="2474883"/>
            <a:ext cx="647700" cy="31432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872979" y="4085569"/>
            <a:ext cx="435528" cy="314325"/>
          </a:xfrm>
          <a:prstGeom prst="rect">
            <a:avLst/>
          </a:prstGeom>
          <a:ln>
            <a:solidFill>
              <a:schemeClr val="accent1"/>
            </a:solidFill>
          </a:ln>
        </p:spPr>
      </p:pic>
    </p:spTree>
    <p:extLst>
      <p:ext uri="{BB962C8B-B14F-4D97-AF65-F5344CB8AC3E}">
        <p14:creationId xmlns:p14="http://schemas.microsoft.com/office/powerpoint/2010/main" val="3079885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Tip</a:t>
            </a:r>
          </a:p>
        </p:txBody>
      </p:sp>
      <p:sp>
        <p:nvSpPr>
          <p:cNvPr id="11" name="Content Placeholder 10"/>
          <p:cNvSpPr>
            <a:spLocks noGrp="1"/>
          </p:cNvSpPr>
          <p:nvPr>
            <p:ph idx="1"/>
          </p:nvPr>
        </p:nvSpPr>
        <p:spPr/>
        <p:txBody>
          <a:bodyPr/>
          <a:lstStyle/>
          <a:p>
            <a:r>
              <a:rPr lang="en-US" dirty="0" smtClean="0"/>
              <a:t>The </a:t>
            </a:r>
            <a:r>
              <a:rPr lang="en-US" dirty="0"/>
              <a:t>~ is a nice little </a:t>
            </a:r>
            <a:r>
              <a:rPr lang="en-US" dirty="0">
                <a:solidFill>
                  <a:srgbClr val="FF0000"/>
                </a:solidFill>
              </a:rPr>
              <a:t>shortcut</a:t>
            </a:r>
            <a:r>
              <a:rPr lang="en-US" dirty="0"/>
              <a:t> for our </a:t>
            </a:r>
            <a:r>
              <a:rPr lang="en-US" dirty="0">
                <a:solidFill>
                  <a:srgbClr val="FF0000"/>
                </a:solidFill>
              </a:rPr>
              <a:t>user’s home directory</a:t>
            </a:r>
            <a:r>
              <a:rPr lang="en-US" dirty="0"/>
              <a:t>, which is a shortcut </a:t>
            </a:r>
            <a:r>
              <a:rPr lang="en-US" dirty="0" smtClean="0"/>
              <a:t>for</a:t>
            </a:r>
          </a:p>
          <a:p>
            <a:pPr lvl="1"/>
            <a:r>
              <a:rPr lang="en-US" dirty="0" smtClean="0"/>
              <a:t>/Users/Username</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457826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Folder</a:t>
            </a:r>
            <a:endParaRPr lang="en-US" dirty="0"/>
          </a:p>
        </p:txBody>
      </p:sp>
      <p:sp>
        <p:nvSpPr>
          <p:cNvPr id="3" name="Content Placeholder 2"/>
          <p:cNvSpPr>
            <a:spLocks noGrp="1"/>
          </p:cNvSpPr>
          <p:nvPr>
            <p:ph idx="1"/>
          </p:nvPr>
        </p:nvSpPr>
        <p:spPr/>
        <p:txBody>
          <a:bodyPr/>
          <a:lstStyle/>
          <a:p>
            <a:r>
              <a:rPr lang="en-US" dirty="0"/>
              <a:t>Next, we’re going to create a </a:t>
            </a:r>
            <a:r>
              <a:rPr lang="en-US" dirty="0">
                <a:solidFill>
                  <a:srgbClr val="FF0000"/>
                </a:solidFill>
              </a:rPr>
              <a:t>new folder</a:t>
            </a:r>
            <a:r>
              <a:rPr lang="en-US" dirty="0"/>
              <a:t> named </a:t>
            </a:r>
            <a:r>
              <a:rPr lang="en-US" dirty="0">
                <a:solidFill>
                  <a:srgbClr val="FF0000"/>
                </a:solidFill>
              </a:rPr>
              <a:t>gulp-book</a:t>
            </a:r>
            <a:r>
              <a:rPr lang="en-US" dirty="0"/>
              <a:t> for our gulp project to live </a:t>
            </a:r>
            <a:r>
              <a:rPr lang="en-US" dirty="0" smtClean="0"/>
              <a:t>in.</a:t>
            </a:r>
          </a:p>
          <a:p>
            <a:pPr lvl="1"/>
            <a:r>
              <a:rPr lang="en-US" dirty="0" smtClean="0"/>
              <a:t>If </a:t>
            </a:r>
            <a:r>
              <a:rPr lang="en-US" dirty="0"/>
              <a:t>you would like to create this folder in another directory, now is the time to put your cd and ls commands to good </a:t>
            </a:r>
            <a:r>
              <a:rPr lang="en-US" dirty="0" smtClean="0"/>
              <a:t>use.</a:t>
            </a:r>
          </a:p>
          <a:p>
            <a:pPr lvl="1"/>
            <a:r>
              <a:rPr lang="en-US" dirty="0" smtClean="0"/>
              <a:t>Once </a:t>
            </a:r>
            <a:r>
              <a:rPr lang="en-US" dirty="0"/>
              <a:t>you have navigated to a directory you are comfortable with, it’s time to create your new project folder, which is done using the following command:</a:t>
            </a:r>
          </a:p>
          <a:p>
            <a:pPr marL="233363" lvl="1" indent="0">
              <a:buNone/>
            </a:pPr>
            <a:endParaRPr lang="en-US" dirty="0" smtClean="0"/>
          </a:p>
          <a:p>
            <a:pPr marL="233363" lvl="1" indent="0">
              <a:buNone/>
            </a:pPr>
            <a:endParaRPr lang="en-US" dirty="0"/>
          </a:p>
          <a:p>
            <a:pPr lvl="1"/>
            <a:r>
              <a:rPr lang="en-US" dirty="0"/>
              <a:t>Once you run this command on your terminal window, a new folder named </a:t>
            </a:r>
            <a:r>
              <a:rPr lang="en-US" dirty="0" smtClean="0"/>
              <a:t>gulp-book </a:t>
            </a:r>
            <a:r>
              <a:rPr lang="en-US" dirty="0"/>
              <a:t>will be </a:t>
            </a:r>
            <a:r>
              <a:rPr lang="en-US" dirty="0" smtClean="0"/>
              <a:t>created.</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pic>
        <p:nvPicPr>
          <p:cNvPr id="6" name="Picture 5"/>
          <p:cNvPicPr>
            <a:picLocks noChangeAspect="1"/>
          </p:cNvPicPr>
          <p:nvPr/>
        </p:nvPicPr>
        <p:blipFill>
          <a:blip r:embed="rId2"/>
          <a:stretch>
            <a:fillRect/>
          </a:stretch>
        </p:blipFill>
        <p:spPr>
          <a:xfrm>
            <a:off x="759422" y="3077536"/>
            <a:ext cx="2200275" cy="266700"/>
          </a:xfrm>
          <a:prstGeom prst="rect">
            <a:avLst/>
          </a:prstGeom>
          <a:ln>
            <a:solidFill>
              <a:schemeClr val="accent1"/>
            </a:solidFill>
          </a:ln>
        </p:spPr>
      </p:pic>
    </p:spTree>
    <p:extLst>
      <p:ext uri="{BB962C8B-B14F-4D97-AF65-F5344CB8AC3E}">
        <p14:creationId xmlns:p14="http://schemas.microsoft.com/office/powerpoint/2010/main" val="1299472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Scaffold</a:t>
            </a:r>
            <a:endParaRPr lang="en-US" dirty="0"/>
          </a:p>
        </p:txBody>
      </p:sp>
      <p:sp>
        <p:nvSpPr>
          <p:cNvPr id="3" name="Content Placeholder 2"/>
          <p:cNvSpPr>
            <a:spLocks noGrp="1"/>
          </p:cNvSpPr>
          <p:nvPr>
            <p:ph idx="1"/>
          </p:nvPr>
        </p:nvSpPr>
        <p:spPr/>
        <p:txBody>
          <a:bodyPr/>
          <a:lstStyle/>
          <a:p>
            <a:r>
              <a:rPr lang="en-US" dirty="0"/>
              <a:t>Next, we need to move into that directory so we can </a:t>
            </a:r>
            <a:r>
              <a:rPr lang="en-US" dirty="0">
                <a:solidFill>
                  <a:srgbClr val="FF0000"/>
                </a:solidFill>
              </a:rPr>
              <a:t>scaffold</a:t>
            </a:r>
            <a:r>
              <a:rPr lang="en-US" dirty="0"/>
              <a:t> out the rest of our </a:t>
            </a:r>
            <a:r>
              <a:rPr lang="en-US" dirty="0">
                <a:solidFill>
                  <a:srgbClr val="FF0000"/>
                </a:solidFill>
              </a:rPr>
              <a:t>project </a:t>
            </a:r>
            <a:r>
              <a:rPr lang="en-US" dirty="0" smtClean="0">
                <a:solidFill>
                  <a:srgbClr val="FF0000"/>
                </a:solidFill>
              </a:rPr>
              <a:t>structure</a:t>
            </a:r>
            <a:r>
              <a:rPr lang="en-US" dirty="0" smtClean="0"/>
              <a:t>.</a:t>
            </a:r>
          </a:p>
          <a:p>
            <a:pPr lvl="1"/>
            <a:r>
              <a:rPr lang="en-US" dirty="0" smtClean="0"/>
              <a:t>Instead </a:t>
            </a:r>
            <a:r>
              <a:rPr lang="en-US" dirty="0"/>
              <a:t>of creating a single folder at a time, we will pass in the remaining folders we need to create all at once, which can be done using the following command</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smtClean="0"/>
          </a:p>
          <a:p>
            <a:pPr lvl="1"/>
            <a:r>
              <a:rPr lang="en-US" dirty="0"/>
              <a:t>The preceding command has </a:t>
            </a:r>
            <a:r>
              <a:rPr lang="en-US" dirty="0" smtClean="0"/>
              <a:t>created</a:t>
            </a:r>
          </a:p>
          <a:p>
            <a:pPr lvl="2"/>
            <a:r>
              <a:rPr lang="en-US" dirty="0" smtClean="0"/>
              <a:t>an </a:t>
            </a:r>
            <a:r>
              <a:rPr lang="en-US" dirty="0"/>
              <a:t>app folder </a:t>
            </a:r>
            <a:r>
              <a:rPr lang="en-US" dirty="0" smtClean="0"/>
              <a:t>and</a:t>
            </a:r>
          </a:p>
          <a:p>
            <a:pPr lvl="2"/>
            <a:r>
              <a:rPr lang="en-US" dirty="0" smtClean="0"/>
              <a:t>three </a:t>
            </a:r>
            <a:r>
              <a:rPr lang="en-US" dirty="0"/>
              <a:t>subfolders within it </a:t>
            </a:r>
            <a:r>
              <a:rPr lang="en-US" dirty="0" smtClean="0"/>
              <a:t>named</a:t>
            </a:r>
          </a:p>
          <a:p>
            <a:pPr lvl="3"/>
            <a:r>
              <a:rPr lang="en-US" dirty="0" smtClean="0"/>
              <a:t>css</a:t>
            </a:r>
          </a:p>
          <a:p>
            <a:pPr lvl="3"/>
            <a:r>
              <a:rPr lang="en-US" dirty="0" smtClean="0"/>
              <a:t>img</a:t>
            </a:r>
            <a:r>
              <a:rPr lang="en-US" dirty="0"/>
              <a:t>, </a:t>
            </a:r>
            <a:r>
              <a:rPr lang="en-US" dirty="0" smtClean="0"/>
              <a:t>and</a:t>
            </a:r>
          </a:p>
          <a:p>
            <a:pPr lvl="3"/>
            <a:r>
              <a:rPr lang="en-US" dirty="0" smtClean="0"/>
              <a:t>js.</a:t>
            </a:r>
          </a:p>
          <a:p>
            <a:pPr lvl="1"/>
            <a:r>
              <a:rPr lang="en-US" dirty="0" smtClean="0"/>
              <a:t>All </a:t>
            </a:r>
            <a:r>
              <a:rPr lang="en-US" dirty="0"/>
              <a:t>of our folders are created and ready for us to add them to our files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693403" y="2475539"/>
            <a:ext cx="4362450" cy="514350"/>
          </a:xfrm>
          <a:prstGeom prst="rect">
            <a:avLst/>
          </a:prstGeom>
          <a:ln>
            <a:solidFill>
              <a:schemeClr val="accent1"/>
            </a:solidFill>
          </a:ln>
        </p:spPr>
      </p:pic>
    </p:spTree>
    <p:extLst>
      <p:ext uri="{BB962C8B-B14F-4D97-AF65-F5344CB8AC3E}">
        <p14:creationId xmlns:p14="http://schemas.microsoft.com/office/powerpoint/2010/main" val="115001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touch/ni command</a:t>
            </a:r>
            <a:endParaRPr lang="en-US" dirty="0"/>
          </a:p>
        </p:txBody>
      </p:sp>
      <p:sp>
        <p:nvSpPr>
          <p:cNvPr id="3" name="Content Placeholder 2"/>
          <p:cNvSpPr>
            <a:spLocks noGrp="1"/>
          </p:cNvSpPr>
          <p:nvPr>
            <p:ph idx="1"/>
          </p:nvPr>
        </p:nvSpPr>
        <p:spPr/>
        <p:txBody>
          <a:bodyPr/>
          <a:lstStyle/>
          <a:p>
            <a:r>
              <a:rPr lang="en-US" dirty="0"/>
              <a:t>For Mac/Linux Terminal, use the following command</a:t>
            </a:r>
            <a:r>
              <a:rPr lang="en-US" dirty="0" smtClean="0"/>
              <a:t>:</a:t>
            </a:r>
          </a:p>
          <a:p>
            <a:pPr marL="0" indent="0">
              <a:buNone/>
            </a:pPr>
            <a:endParaRPr lang="en-US" dirty="0"/>
          </a:p>
          <a:p>
            <a:pPr marL="0" indent="0">
              <a:buNone/>
            </a:pPr>
            <a:endParaRPr lang="en-US" dirty="0" smtClean="0"/>
          </a:p>
          <a:p>
            <a:pPr lvl="1"/>
            <a:r>
              <a:rPr lang="en-US" dirty="0" smtClean="0"/>
              <a:t>For </a:t>
            </a:r>
            <a:r>
              <a:rPr lang="en-US" dirty="0"/>
              <a:t>Windows PowerShell, use the following </a:t>
            </a:r>
            <a:r>
              <a:rPr lang="en-US" dirty="0" smtClean="0"/>
              <a:t>command:</a:t>
            </a:r>
          </a:p>
          <a:p>
            <a:pPr marL="233363" lvl="1" indent="0">
              <a:buNone/>
            </a:pPr>
            <a:endParaRPr lang="en-US" dirty="0" smtClean="0"/>
          </a:p>
          <a:p>
            <a:pPr marL="233363" lvl="1" indent="0">
              <a:buNone/>
            </a:pPr>
            <a:endParaRPr lang="en-US" dirty="0"/>
          </a:p>
          <a:p>
            <a:pPr lvl="1"/>
            <a:r>
              <a:rPr lang="en-US" dirty="0" smtClean="0"/>
              <a:t>With </a:t>
            </a:r>
            <a:r>
              <a:rPr lang="en-US" dirty="0"/>
              <a:t>these commands, we’ve simply created a </a:t>
            </a:r>
            <a:r>
              <a:rPr lang="en-US" dirty="0">
                <a:solidFill>
                  <a:srgbClr val="FF0000"/>
                </a:solidFill>
              </a:rPr>
              <a:t>blank index.html</a:t>
            </a:r>
            <a:r>
              <a:rPr lang="en-US" dirty="0"/>
              <a:t> file in our base </a:t>
            </a:r>
            <a:r>
              <a:rPr lang="en-US" dirty="0" smtClean="0"/>
              <a:t>directory.</a:t>
            </a:r>
          </a:p>
          <a:p>
            <a:pPr lvl="1"/>
            <a:r>
              <a:rPr lang="en-US" dirty="0" smtClean="0"/>
              <a:t>Now</a:t>
            </a:r>
            <a:r>
              <a:rPr lang="en-US" dirty="0"/>
              <a:t>, let’s create a </a:t>
            </a:r>
            <a:r>
              <a:rPr lang="en-US" dirty="0" smtClean="0">
                <a:solidFill>
                  <a:srgbClr val="FF0000"/>
                </a:solidFill>
              </a:rPr>
              <a:t>gulpfile</a:t>
            </a:r>
            <a:r>
              <a:rPr lang="en-US" dirty="0" smtClean="0"/>
              <a:t>.</a:t>
            </a:r>
          </a:p>
          <a:p>
            <a:pPr lvl="2"/>
            <a:r>
              <a:rPr lang="en-US" dirty="0" smtClean="0"/>
              <a:t>For </a:t>
            </a:r>
            <a:r>
              <a:rPr lang="en-US" dirty="0"/>
              <a:t>creating a file on Mac/Linux Terminal, use the following </a:t>
            </a:r>
            <a:r>
              <a:rPr lang="en-US" dirty="0" smtClean="0"/>
              <a:t>command:</a:t>
            </a:r>
          </a:p>
          <a:p>
            <a:pPr marL="460375" lvl="2" indent="0">
              <a:buNone/>
            </a:pPr>
            <a:endParaRPr lang="en-US" dirty="0" smtClean="0"/>
          </a:p>
          <a:p>
            <a:pPr marL="460375" lvl="2" indent="0">
              <a:buNone/>
            </a:pPr>
            <a:endParaRPr lang="en-US" dirty="0"/>
          </a:p>
          <a:p>
            <a:pPr lvl="2"/>
            <a:r>
              <a:rPr lang="en-US" dirty="0" smtClean="0"/>
              <a:t>For </a:t>
            </a:r>
            <a:r>
              <a:rPr lang="en-US" dirty="0"/>
              <a:t>Windows PowerShell, use the following command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pic>
        <p:nvPicPr>
          <p:cNvPr id="6" name="Picture 5"/>
          <p:cNvPicPr>
            <a:picLocks noChangeAspect="1"/>
          </p:cNvPicPr>
          <p:nvPr/>
        </p:nvPicPr>
        <p:blipFill>
          <a:blip r:embed="rId2"/>
          <a:stretch>
            <a:fillRect/>
          </a:stretch>
        </p:blipFill>
        <p:spPr>
          <a:xfrm>
            <a:off x="826971" y="1811017"/>
            <a:ext cx="2333625" cy="33337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826971" y="2918364"/>
            <a:ext cx="3314700" cy="333375"/>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826971" y="4638107"/>
            <a:ext cx="2371725" cy="33337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26971" y="5542573"/>
            <a:ext cx="3429000" cy="361950"/>
          </a:xfrm>
          <a:prstGeom prst="rect">
            <a:avLst/>
          </a:prstGeom>
          <a:ln>
            <a:solidFill>
              <a:schemeClr val="accent1"/>
            </a:solidFill>
          </a:ln>
        </p:spPr>
      </p:pic>
    </p:spTree>
    <p:extLst>
      <p:ext uri="{BB962C8B-B14F-4D97-AF65-F5344CB8AC3E}">
        <p14:creationId xmlns:p14="http://schemas.microsoft.com/office/powerpoint/2010/main" val="3785413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gulpfile</a:t>
            </a:r>
            <a:endParaRPr lang="en-US" dirty="0"/>
          </a:p>
        </p:txBody>
      </p:sp>
      <p:sp>
        <p:nvSpPr>
          <p:cNvPr id="7" name="Content Placeholder 6"/>
          <p:cNvSpPr>
            <a:spLocks noGrp="1"/>
          </p:cNvSpPr>
          <p:nvPr>
            <p:ph idx="1"/>
          </p:nvPr>
        </p:nvSpPr>
        <p:spPr/>
        <p:txBody>
          <a:bodyPr/>
          <a:lstStyle/>
          <a:p>
            <a:r>
              <a:rPr lang="en-US" dirty="0"/>
              <a:t>A gulpfile is a </a:t>
            </a:r>
            <a:r>
              <a:rPr lang="en-US" dirty="0">
                <a:solidFill>
                  <a:srgbClr val="FF0000"/>
                </a:solidFill>
              </a:rPr>
              <a:t>set of instructions</a:t>
            </a:r>
            <a:r>
              <a:rPr lang="en-US" dirty="0"/>
              <a:t> that gulp uses to </a:t>
            </a:r>
            <a:r>
              <a:rPr lang="en-US" dirty="0">
                <a:solidFill>
                  <a:srgbClr val="FF0000"/>
                </a:solidFill>
              </a:rPr>
              <a:t>run your </a:t>
            </a:r>
            <a:r>
              <a:rPr lang="en-US" dirty="0" smtClean="0">
                <a:solidFill>
                  <a:srgbClr val="FF0000"/>
                </a:solidFill>
              </a:rPr>
              <a:t>tasks</a:t>
            </a:r>
            <a:r>
              <a:rPr lang="en-US" dirty="0" smtClean="0"/>
              <a:t>.</a:t>
            </a:r>
          </a:p>
          <a:p>
            <a:pPr lvl="1"/>
            <a:r>
              <a:rPr lang="en-US" dirty="0" smtClean="0"/>
              <a:t>All </a:t>
            </a:r>
            <a:r>
              <a:rPr lang="en-US" dirty="0"/>
              <a:t>the code that we will be writing for gulp will be contained in this </a:t>
            </a:r>
            <a:r>
              <a:rPr lang="en-US" dirty="0" smtClean="0"/>
              <a:t>file.</a:t>
            </a:r>
          </a:p>
          <a:p>
            <a:pPr lvl="1"/>
            <a:r>
              <a:rPr lang="en-US" dirty="0" smtClean="0"/>
              <a:t>We </a:t>
            </a:r>
            <a:r>
              <a:rPr lang="en-US" dirty="0"/>
              <a:t>will be coming back to this file very </a:t>
            </a:r>
            <a:r>
              <a:rPr lang="en-US" dirty="0" smtClean="0"/>
              <a:t>soon.</a:t>
            </a:r>
          </a:p>
          <a:p>
            <a:pPr lvl="1"/>
            <a:r>
              <a:rPr lang="en-US" dirty="0" smtClean="0"/>
              <a:t>Hopefully</a:t>
            </a:r>
            <a:r>
              <a:rPr lang="en-US" dirty="0"/>
              <a:t>, this is all starting to feel </a:t>
            </a:r>
            <a:r>
              <a:rPr lang="en-US" dirty="0" smtClean="0"/>
              <a:t>familiar.</a:t>
            </a:r>
          </a:p>
          <a:p>
            <a:pPr lvl="1"/>
            <a:r>
              <a:rPr lang="en-US" dirty="0" smtClean="0"/>
              <a:t>The </a:t>
            </a:r>
            <a:r>
              <a:rPr lang="en-US" dirty="0"/>
              <a:t>more you use it, the more comfortable you’ll be and the quicker you will be able to execute commands. </a:t>
            </a:r>
            <a:endParaRPr lang="en-US" dirty="0" smtClean="0"/>
          </a:p>
          <a:p>
            <a:pPr lvl="1"/>
            <a:r>
              <a:rPr lang="en-US" dirty="0" smtClean="0"/>
              <a:t>We’ve </a:t>
            </a:r>
            <a:r>
              <a:rPr lang="en-US" dirty="0"/>
              <a:t>created some files in our base directory, but now we need to create some blank files in our app </a:t>
            </a:r>
            <a:r>
              <a:rPr lang="en-US" dirty="0" smtClean="0"/>
              <a:t>directories.</a:t>
            </a:r>
          </a:p>
          <a:p>
            <a:pPr lvl="1"/>
            <a:r>
              <a:rPr lang="en-US" dirty="0" smtClean="0"/>
              <a:t>Next</a:t>
            </a:r>
            <a:r>
              <a:rPr lang="en-US" dirty="0"/>
              <a:t>, let’s </a:t>
            </a:r>
            <a:r>
              <a:rPr lang="en-US" dirty="0" smtClean="0"/>
              <a:t>create a </a:t>
            </a:r>
            <a:r>
              <a:rPr lang="en-US" dirty="0"/>
              <a:t>couple of blank CSS and JavaScript files for later </a:t>
            </a:r>
            <a:r>
              <a:rPr lang="en-US" dirty="0" smtClean="0"/>
              <a:t>use.</a:t>
            </a:r>
          </a:p>
          <a:p>
            <a:pPr lvl="1"/>
            <a:r>
              <a:rPr lang="en-US" dirty="0" smtClean="0"/>
              <a:t>For </a:t>
            </a:r>
            <a:r>
              <a:rPr lang="en-US" dirty="0"/>
              <a:t>Mac/Linux Terminal, use the following command:</a:t>
            </a:r>
          </a:p>
          <a:p>
            <a:pPr marL="233363" lvl="1" indent="0">
              <a:buNone/>
            </a:pPr>
            <a:endParaRPr lang="en-US" dirty="0" smtClean="0"/>
          </a:p>
          <a:p>
            <a:pPr marL="233363" lvl="1" indent="0">
              <a:buNone/>
            </a:pPr>
            <a:endParaRPr lang="en-US" smtClean="0"/>
          </a:p>
          <a:p>
            <a:pPr marL="233363" lvl="1" indent="0">
              <a:buNone/>
            </a:pPr>
            <a:endParaRPr lang="en-US" dirty="0"/>
          </a:p>
          <a:p>
            <a:pPr lvl="1"/>
            <a:r>
              <a:rPr lang="en-US" dirty="0"/>
              <a:t>When using Terminal, we can create multiple files at once, much like our mkdir command from earlier. For Windows PowerShell, use the following command</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816113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content to the project</a:t>
            </a:r>
          </a:p>
        </p:txBody>
      </p:sp>
      <p:sp>
        <p:nvSpPr>
          <p:cNvPr id="3" name="Content Placeholder 2"/>
          <p:cNvSpPr>
            <a:spLocks noGrp="1"/>
          </p:cNvSpPr>
          <p:nvPr>
            <p:ph idx="1"/>
          </p:nvPr>
        </p:nvSpPr>
        <p:spPr/>
        <p:txBody>
          <a:bodyPr/>
          <a:lstStyle/>
          <a:p>
            <a:r>
              <a:rPr lang="en-US" dirty="0" smtClean="0"/>
              <a:t>After </a:t>
            </a:r>
            <a:r>
              <a:rPr lang="en-US" dirty="0"/>
              <a:t>scaffolding our project folders and files, we must add code to our project. Our project is going to be a rather simple one-page HTML website. However, by setting this code up together, it will help us demonstrate the work that is taking place as we run our gulp tasks in the upcoming chapters. Keep in mind that these examples will be rather simple only to reinforce those demonstrations. You are more than welcome to add in any additional code that you would like, but for the sake of simplicity and clarity, the code examples in this book are designed specifically to demonstrate the work our tasks will do to our code.</a:t>
            </a:r>
          </a:p>
          <a:p>
            <a:endParaRPr lang="en-US" dirty="0"/>
          </a:p>
          <a:p>
            <a:r>
              <a:rPr lang="en-US" dirty="0"/>
              <a:t>(Page 45).</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2663174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node.js and npm</a:t>
            </a:r>
          </a:p>
        </p:txBody>
      </p:sp>
      <p:sp>
        <p:nvSpPr>
          <p:cNvPr id="3" name="Content Placeholder 2"/>
          <p:cNvSpPr>
            <a:spLocks noGrp="1"/>
          </p:cNvSpPr>
          <p:nvPr>
            <p:ph idx="1"/>
          </p:nvPr>
        </p:nvSpPr>
        <p:spPr/>
        <p:txBody>
          <a:bodyPr/>
          <a:lstStyle/>
          <a:p>
            <a:r>
              <a:rPr lang="en-US" dirty="0" smtClean="0"/>
              <a:t>As </a:t>
            </a:r>
            <a:r>
              <a:rPr lang="en-US" dirty="0"/>
              <a:t>you learned in the introduction, node.js and npm are the engines that work behind the scenes that allow us to operate gulp and keep track of any plugins we decide to use.</a:t>
            </a:r>
          </a:p>
          <a:p>
            <a:endParaRPr lang="en-US" dirty="0"/>
          </a:p>
          <a:p>
            <a:r>
              <a:rPr lang="en-US" dirty="0"/>
              <a:t>(Page 48).</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2360080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gulp</a:t>
            </a:r>
          </a:p>
        </p:txBody>
      </p:sp>
      <p:sp>
        <p:nvSpPr>
          <p:cNvPr id="3" name="Content Placeholder 2"/>
          <p:cNvSpPr>
            <a:spLocks noGrp="1"/>
          </p:cNvSpPr>
          <p:nvPr>
            <p:ph idx="1"/>
          </p:nvPr>
        </p:nvSpPr>
        <p:spPr/>
        <p:txBody>
          <a:bodyPr/>
          <a:lstStyle/>
          <a:p>
            <a:r>
              <a:rPr lang="en-US" dirty="0" smtClean="0"/>
              <a:t>With </a:t>
            </a:r>
            <a:r>
              <a:rPr lang="en-US" dirty="0"/>
              <a:t>npm installed and our package.json file created, we are now ready to begin installing node.js packages. The first and most important package we will install is none other than gulp itself.</a:t>
            </a:r>
          </a:p>
          <a:p>
            <a:endParaRPr lang="en-US" dirty="0"/>
          </a:p>
          <a:p>
            <a:r>
              <a:rPr lang="en-US" dirty="0"/>
              <a:t>(Page 52).</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191502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gulpfile</a:t>
            </a:r>
          </a:p>
        </p:txBody>
      </p:sp>
      <p:sp>
        <p:nvSpPr>
          <p:cNvPr id="3" name="Content Placeholder 2"/>
          <p:cNvSpPr>
            <a:spLocks noGrp="1"/>
          </p:cNvSpPr>
          <p:nvPr>
            <p:ph idx="1"/>
          </p:nvPr>
        </p:nvSpPr>
        <p:spPr/>
        <p:txBody>
          <a:bodyPr/>
          <a:lstStyle/>
          <a:p>
            <a:r>
              <a:rPr lang="en-US" dirty="0" smtClean="0"/>
              <a:t>Before </a:t>
            </a:r>
            <a:r>
              <a:rPr lang="en-US" dirty="0"/>
              <a:t>we can begin writing tasks, we should take a look at the anatomy and structure of a gulpfile. Examining the code of a gulpfile will allow us to better understand what is happening as we run our tasks. Gulp started with four main methods: .task(), .src(), .watch(), and .</a:t>
            </a:r>
            <a:r>
              <a:rPr lang="en-US" dirty="0" err="1"/>
              <a:t>dest</a:t>
            </a:r>
            <a:r>
              <a:rPr lang="en-US" dirty="0"/>
              <a:t>(). The release of version 4.0 introduced additional methods such as: .series() and .parallel(). In addition to the gulp API methods, each task will also make use of the node.js .pipe() method. This small list of methods is all that is needed to understand how to begin writing basic tasks. They each represent a specific purpose and will act as the building blocks of our gulpfile.</a:t>
            </a:r>
          </a:p>
          <a:p>
            <a:endParaRPr lang="en-US" dirty="0"/>
          </a:p>
          <a:p>
            <a:r>
              <a:rPr lang="en-US" dirty="0"/>
              <a:t>(Page 56).</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325437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Introducing Gulp</a:t>
            </a:r>
            <a:endParaRPr lang="en-US" dirty="0"/>
          </a:p>
        </p:txBody>
      </p:sp>
      <p:sp>
        <p:nvSpPr>
          <p:cNvPr id="3" name="Date Placeholder 2"/>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10134600" y="5364746"/>
            <a:ext cx="1724025" cy="1143000"/>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a task</a:t>
            </a:r>
          </a:p>
        </p:txBody>
      </p:sp>
      <p:sp>
        <p:nvSpPr>
          <p:cNvPr id="3" name="Content Placeholder 2"/>
          <p:cNvSpPr>
            <a:spLocks noGrp="1"/>
          </p:cNvSpPr>
          <p:nvPr>
            <p:ph idx="1"/>
          </p:nvPr>
        </p:nvSpPr>
        <p:spPr/>
        <p:txBody>
          <a:bodyPr/>
          <a:lstStyle/>
          <a:p>
            <a:r>
              <a:rPr lang="en-US" dirty="0" smtClean="0"/>
              <a:t>All </a:t>
            </a:r>
            <a:r>
              <a:rPr lang="en-US" dirty="0"/>
              <a:t>tasks in gulp share a common structure. Having reviewed the five methods at the beginning of this section, you will already be familiar with most of it. Some tasks might end up being larger than others, but they still follow the same pattern. To better illustrate how they work, let’s examine a bare skeleton of a task. This skeleton is the basic “bone structure” of each task we will be creating. Studying this structure will make it incredibly simple to understand how parts of gulp work together to create a task. An example of a sample task is as follows:</a:t>
            </a:r>
          </a:p>
          <a:p>
            <a:endParaRPr lang="en-US" dirty="0"/>
          </a:p>
          <a:p>
            <a:r>
              <a:rPr lang="en-US" dirty="0"/>
              <a:t>(Page 59).</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3320694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Reflection</a:t>
            </a:r>
          </a:p>
        </p:txBody>
      </p:sp>
      <p:sp>
        <p:nvSpPr>
          <p:cNvPr id="3" name="Content Placeholder 2"/>
          <p:cNvSpPr>
            <a:spLocks noGrp="1"/>
          </p:cNvSpPr>
          <p:nvPr>
            <p:ph idx="1"/>
          </p:nvPr>
        </p:nvSpPr>
        <p:spPr/>
        <p:txBody>
          <a:bodyPr/>
          <a:lstStyle/>
          <a:p>
            <a:r>
              <a:rPr lang="en-US" dirty="0" smtClean="0"/>
              <a:t>To </a:t>
            </a:r>
            <a:r>
              <a:rPr lang="en-US" dirty="0"/>
              <a:t>wrap up, take a moment to look at a finished gulpfile and reflect on the information that we just covered. This is the completed gulpfile that we will be creating from scratch in the next chapter, so don’t worry if you still feel lost. This is just an opportunity to recognize the patterns and syntaxes that we have been studying so far. In the next chapter, we will begin creating this file step by step:</a:t>
            </a:r>
          </a:p>
          <a:p>
            <a:endParaRPr lang="en-US" dirty="0"/>
          </a:p>
          <a:p>
            <a:r>
              <a:rPr lang="en-US" dirty="0"/>
              <a:t>(Page 60).</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2374038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9525000" y="4459871"/>
            <a:ext cx="2333625" cy="2047875"/>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Date Placeholder 2"/>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8524875" y="5059946"/>
            <a:ext cx="3333750" cy="1447800"/>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4" name="Picture 3"/>
          <p:cNvPicPr>
            <a:picLocks noChangeAspect="1"/>
          </p:cNvPicPr>
          <p:nvPr/>
        </p:nvPicPr>
        <p:blipFill>
          <a:blip r:embed="rId2"/>
          <a:stretch>
            <a:fillRect/>
          </a:stretch>
        </p:blipFill>
        <p:spPr>
          <a:xfrm>
            <a:off x="9201150" y="4145546"/>
            <a:ext cx="2657475" cy="2362200"/>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15 June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48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Development always starts off in a simple </a:t>
            </a:r>
            <a:r>
              <a:rPr lang="en-US" dirty="0" smtClean="0"/>
              <a:t>way.</a:t>
            </a:r>
          </a:p>
          <a:p>
            <a:pPr lvl="1"/>
            <a:r>
              <a:rPr lang="en-US" dirty="0" smtClean="0"/>
              <a:t>You </a:t>
            </a:r>
            <a:r>
              <a:rPr lang="en-US" dirty="0"/>
              <a:t>come up with a great idea and then plan out how to build </a:t>
            </a:r>
            <a:r>
              <a:rPr lang="en-US" dirty="0" smtClean="0"/>
              <a:t>it.</a:t>
            </a:r>
          </a:p>
          <a:p>
            <a:pPr lvl="1"/>
            <a:r>
              <a:rPr lang="en-US" dirty="0" smtClean="0"/>
              <a:t>Quickly, you scaffold your project structure and organize everything to perfection.</a:t>
            </a:r>
          </a:p>
          <a:p>
            <a:pPr lvl="1"/>
            <a:r>
              <a:rPr lang="en-US" dirty="0" smtClean="0"/>
              <a:t>As you progress, your small idea starts to grow into a much larger application.</a:t>
            </a:r>
          </a:p>
          <a:p>
            <a:pPr lvl="1"/>
            <a:r>
              <a:rPr lang="en-US" dirty="0" smtClean="0"/>
              <a:t>You soon realize that your project has become heavy and bloated, and to remedy this, you perform a series of little mundane operations each time you modify your code to keep it small and efficient.</a:t>
            </a:r>
          </a:p>
          <a:p>
            <a:pPr lvl="1"/>
            <a:r>
              <a:rPr lang="en-US" dirty="0" smtClean="0"/>
              <a:t>Suddenly, all of these repetitive tasks seem to pull you down at the height of your coding victory! You tell yourself that there must be a better way.</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Build Systems</a:t>
            </a:r>
            <a:endParaRPr lang="en-US" dirty="0"/>
          </a:p>
        </p:txBody>
      </p:sp>
      <p:sp>
        <p:nvSpPr>
          <p:cNvPr id="7" name="Content Placeholder 6"/>
          <p:cNvSpPr>
            <a:spLocks noGrp="1"/>
          </p:cNvSpPr>
          <p:nvPr>
            <p:ph idx="1"/>
          </p:nvPr>
        </p:nvSpPr>
        <p:spPr/>
        <p:txBody>
          <a:bodyPr/>
          <a:lstStyle/>
          <a:p>
            <a:r>
              <a:rPr lang="en-US" dirty="0"/>
              <a:t>The good news is that you are absolutely </a:t>
            </a:r>
            <a:r>
              <a:rPr lang="en-US" dirty="0" smtClean="0"/>
              <a:t>right.</a:t>
            </a:r>
          </a:p>
          <a:p>
            <a:pPr lvl="1"/>
            <a:r>
              <a:rPr lang="en-US" dirty="0" smtClean="0"/>
              <a:t>The </a:t>
            </a:r>
            <a:r>
              <a:rPr lang="en-US" dirty="0"/>
              <a:t>solution to this development obstacle lies in utilizing </a:t>
            </a:r>
            <a:r>
              <a:rPr lang="en-US" dirty="0">
                <a:solidFill>
                  <a:srgbClr val="FF0000"/>
                </a:solidFill>
              </a:rPr>
              <a:t>build </a:t>
            </a:r>
            <a:r>
              <a:rPr lang="en-US" dirty="0" smtClean="0">
                <a:solidFill>
                  <a:srgbClr val="FF0000"/>
                </a:solidFill>
              </a:rPr>
              <a:t>systems</a:t>
            </a:r>
            <a:r>
              <a:rPr lang="en-US" dirty="0" smtClean="0"/>
              <a:t>.</a:t>
            </a:r>
          </a:p>
          <a:p>
            <a:pPr lvl="1"/>
            <a:r>
              <a:rPr lang="en-US" dirty="0" smtClean="0"/>
              <a:t>Build </a:t>
            </a:r>
            <a:r>
              <a:rPr lang="en-US" dirty="0"/>
              <a:t>systems are some of the most valuable tools in a developer’s toolbox, and if you’ve never used one before, you’re soon going to wonder how you ever worked without </a:t>
            </a:r>
            <a:r>
              <a:rPr lang="en-US" dirty="0" smtClean="0"/>
              <a:t>one.</a:t>
            </a:r>
          </a:p>
          <a:p>
            <a:pPr lvl="1"/>
            <a:r>
              <a:rPr lang="en-US" dirty="0" smtClean="0"/>
              <a:t>In </a:t>
            </a:r>
            <a:r>
              <a:rPr lang="en-US" dirty="0"/>
              <a:t>software development, build systems such as </a:t>
            </a:r>
            <a:r>
              <a:rPr lang="en-US" dirty="0">
                <a:solidFill>
                  <a:srgbClr val="FF0000"/>
                </a:solidFill>
              </a:rPr>
              <a:t>Make</a:t>
            </a:r>
            <a:r>
              <a:rPr lang="en-US" dirty="0"/>
              <a:t> were initially used to compile code into executable formats for use in an operating </a:t>
            </a:r>
            <a:r>
              <a:rPr lang="en-US" dirty="0" smtClean="0"/>
              <a:t>system.</a:t>
            </a:r>
          </a:p>
          <a:p>
            <a:pPr lvl="2"/>
            <a:r>
              <a:rPr lang="en-US" dirty="0" smtClean="0"/>
              <a:t>However</a:t>
            </a:r>
            <a:r>
              <a:rPr lang="en-US" dirty="0"/>
              <a:t>, in web development, we have a completely different set of practices and operations to contend </a:t>
            </a:r>
            <a:r>
              <a:rPr lang="en-US" dirty="0" smtClean="0"/>
              <a:t>with.</a:t>
            </a:r>
          </a:p>
          <a:p>
            <a:pPr lvl="1"/>
            <a:r>
              <a:rPr lang="en-US" dirty="0" smtClean="0"/>
              <a:t>Over </a:t>
            </a:r>
            <a:r>
              <a:rPr lang="en-US" dirty="0"/>
              <a:t>the past few years, the growth of the Web has led to an increasing interest in using build systems to more capably </a:t>
            </a:r>
            <a:r>
              <a:rPr lang="en-US" dirty="0" smtClean="0"/>
              <a:t>handle the </a:t>
            </a:r>
            <a:r>
              <a:rPr lang="en-US" dirty="0"/>
              <a:t>growing complexities of </a:t>
            </a:r>
            <a:r>
              <a:rPr lang="en-US" dirty="0" smtClean="0"/>
              <a:t>our</a:t>
            </a:r>
          </a:p>
          <a:p>
            <a:pPr lvl="2"/>
            <a:r>
              <a:rPr lang="en-US" dirty="0" smtClean="0"/>
              <a:t>applications and</a:t>
            </a:r>
          </a:p>
          <a:p>
            <a:pPr lvl="2"/>
            <a:r>
              <a:rPr lang="en-US" dirty="0" smtClean="0"/>
              <a:t>project workflows</a:t>
            </a:r>
          </a:p>
          <a:p>
            <a:pPr lvl="1"/>
            <a:r>
              <a:rPr lang="en-US" dirty="0" smtClean="0"/>
              <a:t>As </a:t>
            </a:r>
            <a:r>
              <a:rPr lang="en-US" dirty="0"/>
              <a:t>developers, it is important for us to anticipate these growing </a:t>
            </a:r>
            <a:r>
              <a:rPr lang="en-US" dirty="0" smtClean="0"/>
              <a:t>complexities.</a:t>
            </a:r>
          </a:p>
          <a:p>
            <a:pPr lvl="1"/>
            <a:r>
              <a:rPr lang="en-US" dirty="0" smtClean="0"/>
              <a:t>We </a:t>
            </a:r>
            <a:r>
              <a:rPr lang="en-US" dirty="0"/>
              <a:t>must do all that we can to improve our </a:t>
            </a:r>
            <a:r>
              <a:rPr lang="en-US" dirty="0">
                <a:solidFill>
                  <a:srgbClr val="FF0000"/>
                </a:solidFill>
              </a:rPr>
              <a:t>workflows</a:t>
            </a:r>
            <a:r>
              <a:rPr lang="en-US" dirty="0"/>
              <a:t> so that we can build efficient projects that allow us to focus on what we do best: </a:t>
            </a:r>
            <a:r>
              <a:rPr lang="en-US" dirty="0">
                <a:solidFill>
                  <a:srgbClr val="FF0000"/>
                </a:solidFill>
              </a:rPr>
              <a:t>write great code</a:t>
            </a:r>
            <a:r>
              <a:rPr lang="en-US" dirty="0"/>
              <a:t>.</a:t>
            </a:r>
          </a:p>
          <a:p>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234573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 this book, we are going to explore </a:t>
            </a:r>
            <a:r>
              <a:rPr lang="en-US" dirty="0">
                <a:solidFill>
                  <a:srgbClr val="FF0000"/>
                </a:solidFill>
              </a:rPr>
              <a:t>gulp</a:t>
            </a:r>
            <a:r>
              <a:rPr lang="en-US" dirty="0"/>
              <a:t>, one of the most </a:t>
            </a:r>
            <a:r>
              <a:rPr lang="en-US" dirty="0">
                <a:solidFill>
                  <a:srgbClr val="0070C0"/>
                </a:solidFill>
              </a:rPr>
              <a:t>popular</a:t>
            </a:r>
            <a:r>
              <a:rPr lang="en-US" dirty="0"/>
              <a:t> </a:t>
            </a:r>
            <a:r>
              <a:rPr lang="en-US" dirty="0">
                <a:solidFill>
                  <a:srgbClr val="FF0000"/>
                </a:solidFill>
              </a:rPr>
              <a:t>JavaScript build systems</a:t>
            </a:r>
            <a:r>
              <a:rPr lang="en-US" dirty="0"/>
              <a:t> available today. </a:t>
            </a:r>
            <a:endParaRPr lang="en-US" dirty="0" smtClean="0"/>
          </a:p>
          <a:p>
            <a:pPr lvl="1"/>
            <a:r>
              <a:rPr lang="en-US" dirty="0" smtClean="0"/>
              <a:t>Instead </a:t>
            </a:r>
            <a:r>
              <a:rPr lang="en-US" dirty="0"/>
              <a:t>of dropping you right into the code— abandoning you to sink or swim on your own—we will break apart the learning process into simple, understandable chunks that can be easily consumed and referenced if you get hung up at any </a:t>
            </a:r>
            <a:r>
              <a:rPr lang="en-US" dirty="0" smtClean="0"/>
              <a:t>point.</a:t>
            </a:r>
          </a:p>
          <a:p>
            <a:pPr lvl="1"/>
            <a:r>
              <a:rPr lang="en-US" dirty="0" smtClean="0"/>
              <a:t>All </a:t>
            </a:r>
            <a:r>
              <a:rPr lang="en-US" dirty="0"/>
              <a:t>that you need to follow the instructions in this book is a general understanding of web development and how to write </a:t>
            </a:r>
            <a:r>
              <a:rPr lang="en-US" dirty="0" smtClean="0"/>
              <a:t>basic</a:t>
            </a:r>
          </a:p>
          <a:p>
            <a:pPr lvl="2"/>
            <a:r>
              <a:rPr lang="en-US" dirty="0" smtClean="0"/>
              <a:t>HTML</a:t>
            </a:r>
          </a:p>
          <a:p>
            <a:pPr lvl="2"/>
            <a:r>
              <a:rPr lang="en-US" dirty="0" smtClean="0"/>
              <a:t>CSS</a:t>
            </a:r>
            <a:r>
              <a:rPr lang="en-US" dirty="0"/>
              <a:t>, </a:t>
            </a:r>
            <a:r>
              <a:rPr lang="en-US" dirty="0" smtClean="0"/>
              <a:t>and</a:t>
            </a:r>
          </a:p>
          <a:p>
            <a:pPr lvl="2"/>
            <a:r>
              <a:rPr lang="en-US" dirty="0" smtClean="0"/>
              <a:t>JavaScript</a:t>
            </a:r>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30261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Systems</a:t>
            </a:r>
            <a:endParaRPr lang="en-US" dirty="0"/>
          </a:p>
        </p:txBody>
      </p:sp>
      <p:sp>
        <p:nvSpPr>
          <p:cNvPr id="3" name="Content Placeholder 2"/>
          <p:cNvSpPr>
            <a:spLocks noGrp="1"/>
          </p:cNvSpPr>
          <p:nvPr>
            <p:ph idx="1"/>
          </p:nvPr>
        </p:nvSpPr>
        <p:spPr/>
        <p:txBody>
          <a:bodyPr/>
          <a:lstStyle/>
          <a:p>
            <a:r>
              <a:rPr lang="en-US" dirty="0" smtClean="0"/>
              <a:t>The </a:t>
            </a:r>
            <a:r>
              <a:rPr lang="en-US" dirty="0"/>
              <a:t>first step toward using build systems is quite often viewed as the most intimidating, and understandably </a:t>
            </a:r>
            <a:r>
              <a:rPr lang="en-US" dirty="0" smtClean="0"/>
              <a:t>so.</a:t>
            </a:r>
          </a:p>
          <a:p>
            <a:pPr lvl="1"/>
            <a:r>
              <a:rPr lang="en-US" dirty="0" smtClean="0"/>
              <a:t>For </a:t>
            </a:r>
            <a:r>
              <a:rPr lang="en-US" dirty="0"/>
              <a:t>years, I viewed the command line as a tool that was only beneficial to programmers and system </a:t>
            </a:r>
            <a:r>
              <a:rPr lang="en-US" dirty="0" smtClean="0"/>
              <a:t>administrators.</a:t>
            </a:r>
          </a:p>
          <a:p>
            <a:pPr lvl="1"/>
            <a:r>
              <a:rPr lang="en-US" dirty="0" smtClean="0"/>
              <a:t>I </a:t>
            </a:r>
            <a:r>
              <a:rPr lang="en-US" dirty="0"/>
              <a:t>even resisted learning about </a:t>
            </a:r>
            <a:r>
              <a:rPr lang="en-US" dirty="0">
                <a:solidFill>
                  <a:srgbClr val="FF0000"/>
                </a:solidFill>
              </a:rPr>
              <a:t>node.js</a:t>
            </a:r>
            <a:r>
              <a:rPr lang="en-US" dirty="0"/>
              <a:t> because I feared the amount of time and dedication required to study it would be greater than how much I could actually benefit from </a:t>
            </a:r>
            <a:r>
              <a:rPr lang="en-US" dirty="0" smtClean="0"/>
              <a:t>it.</a:t>
            </a:r>
          </a:p>
          <a:p>
            <a:pPr lvl="1"/>
            <a:r>
              <a:rPr lang="en-US" dirty="0" smtClean="0"/>
              <a:t>These </a:t>
            </a:r>
            <a:r>
              <a:rPr lang="en-US" dirty="0"/>
              <a:t>feelings of intimidation and resistance are completely normal and are felt by many developers just like </a:t>
            </a:r>
            <a:r>
              <a:rPr lang="en-US" dirty="0" smtClean="0"/>
              <a:t>you.</a:t>
            </a:r>
          </a:p>
          <a:p>
            <a:pPr lvl="1"/>
            <a:r>
              <a:rPr lang="en-US" dirty="0" smtClean="0"/>
              <a:t>We </a:t>
            </a:r>
            <a:r>
              <a:rPr lang="en-US" dirty="0"/>
              <a:t>are overwhelmingly exposed to new tools and frameworks on a daily </a:t>
            </a:r>
            <a:r>
              <a:rPr lang="en-US" dirty="0" smtClean="0"/>
              <a:t>basis.</a:t>
            </a:r>
          </a:p>
          <a:p>
            <a:pPr lvl="1"/>
            <a:r>
              <a:rPr lang="en-US" dirty="0" smtClean="0"/>
              <a:t>It </a:t>
            </a:r>
            <a:r>
              <a:rPr lang="en-US" dirty="0"/>
              <a:t>is our responsibility as developers to evaluate these tools to determine their overall value based on the time investment required to implement them into our </a:t>
            </a:r>
            <a:r>
              <a:rPr lang="en-US" dirty="0" smtClean="0"/>
              <a:t>projects.</a:t>
            </a:r>
          </a:p>
          <a:p>
            <a:pPr lvl="1"/>
            <a:r>
              <a:rPr lang="en-US" dirty="0" smtClean="0"/>
              <a:t>When </a:t>
            </a:r>
            <a:r>
              <a:rPr lang="en-US" dirty="0"/>
              <a:t>it comes to some tools, developers simply don’t dig deep enough to identify the parts that might be useful to </a:t>
            </a:r>
            <a:r>
              <a:rPr lang="en-US" dirty="0" smtClean="0"/>
              <a:t>them.</a:t>
            </a:r>
          </a:p>
          <a:p>
            <a:pPr lvl="1"/>
            <a:r>
              <a:rPr lang="en-US" dirty="0" smtClean="0"/>
              <a:t>I’ve </a:t>
            </a:r>
            <a:r>
              <a:rPr lang="en-US" dirty="0"/>
              <a:t>come to realize that these things aren’t as complicated as we sometimes make them, but many developers are still psyching themselves out before they even really get </a:t>
            </a:r>
            <a:r>
              <a:rPr lang="en-US" dirty="0" smtClean="0"/>
              <a:t>started.</a:t>
            </a:r>
          </a:p>
          <a:p>
            <a:pPr lvl="1"/>
            <a:r>
              <a:rPr lang="en-US" dirty="0" smtClean="0"/>
              <a:t>It’s </a:t>
            </a:r>
            <a:r>
              <a:rPr lang="en-US" dirty="0"/>
              <a:t>important to remember that these tools are not too complicated or large for you to learn and use within a reasonable amount of </a:t>
            </a:r>
            <a:r>
              <a:rPr lang="en-US" dirty="0" smtClean="0"/>
              <a:t>time.</a:t>
            </a:r>
          </a:p>
          <a:p>
            <a:pPr lvl="1"/>
            <a:r>
              <a:rPr lang="en-US" dirty="0" smtClean="0"/>
              <a:t>They </a:t>
            </a:r>
            <a:r>
              <a:rPr lang="en-US" dirty="0"/>
              <a:t>may be foreign at first, but they are not beyond your grasp and understanding</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156451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gulp?</a:t>
            </a:r>
          </a:p>
        </p:txBody>
      </p:sp>
      <p:sp>
        <p:nvSpPr>
          <p:cNvPr id="3" name="Content Placeholder 2"/>
          <p:cNvSpPr>
            <a:spLocks noGrp="1"/>
          </p:cNvSpPr>
          <p:nvPr>
            <p:ph idx="1"/>
          </p:nvPr>
        </p:nvSpPr>
        <p:spPr/>
        <p:txBody>
          <a:bodyPr/>
          <a:lstStyle/>
          <a:p>
            <a:r>
              <a:rPr lang="en-US" dirty="0" smtClean="0"/>
              <a:t>Gulp </a:t>
            </a:r>
            <a:r>
              <a:rPr lang="en-US" dirty="0"/>
              <a:t>is a </a:t>
            </a:r>
            <a:r>
              <a:rPr lang="en-US" dirty="0">
                <a:solidFill>
                  <a:srgbClr val="FF0000"/>
                </a:solidFill>
              </a:rPr>
              <a:t>streaming JavaScript build system</a:t>
            </a:r>
            <a:r>
              <a:rPr lang="en-US" dirty="0"/>
              <a:t> built with </a:t>
            </a:r>
            <a:r>
              <a:rPr lang="en-US" dirty="0" smtClean="0">
                <a:solidFill>
                  <a:srgbClr val="FF0000"/>
                </a:solidFill>
              </a:rPr>
              <a:t>node.js</a:t>
            </a:r>
            <a:r>
              <a:rPr lang="en-US" dirty="0" smtClean="0"/>
              <a:t>;</a:t>
            </a:r>
          </a:p>
          <a:p>
            <a:pPr lvl="2"/>
            <a:r>
              <a:rPr lang="en-US" dirty="0" smtClean="0"/>
              <a:t>it </a:t>
            </a:r>
            <a:r>
              <a:rPr lang="en-US" dirty="0"/>
              <a:t>leverages the power of streams </a:t>
            </a:r>
            <a:r>
              <a:rPr lang="en-US" dirty="0" smtClean="0"/>
              <a:t>and</a:t>
            </a:r>
          </a:p>
          <a:p>
            <a:pPr lvl="2"/>
            <a:r>
              <a:rPr lang="en-US" dirty="0" smtClean="0"/>
              <a:t>code-over-configuration </a:t>
            </a:r>
            <a:r>
              <a:rPr lang="en-US" dirty="0"/>
              <a:t>to </a:t>
            </a:r>
            <a:endParaRPr lang="en-US" dirty="0" smtClean="0"/>
          </a:p>
          <a:p>
            <a:pPr lvl="3"/>
            <a:r>
              <a:rPr lang="en-US" dirty="0" smtClean="0"/>
              <a:t>automate</a:t>
            </a:r>
          </a:p>
          <a:p>
            <a:pPr lvl="3"/>
            <a:r>
              <a:rPr lang="en-US" dirty="0" smtClean="0"/>
              <a:t>organize, and</a:t>
            </a:r>
          </a:p>
          <a:p>
            <a:pPr lvl="3"/>
            <a:r>
              <a:rPr lang="en-US" dirty="0" smtClean="0"/>
              <a:t>run </a:t>
            </a:r>
            <a:r>
              <a:rPr lang="en-US" dirty="0"/>
              <a:t>development tasks very quickly and </a:t>
            </a:r>
            <a:r>
              <a:rPr lang="en-US" dirty="0" smtClean="0"/>
              <a:t>efficiently</a:t>
            </a:r>
          </a:p>
          <a:p>
            <a:pPr lvl="1"/>
            <a:r>
              <a:rPr lang="en-US" dirty="0" smtClean="0"/>
              <a:t>By </a:t>
            </a:r>
            <a:r>
              <a:rPr lang="en-US" dirty="0"/>
              <a:t>simply creating a small </a:t>
            </a:r>
            <a:r>
              <a:rPr lang="en-US" dirty="0">
                <a:solidFill>
                  <a:srgbClr val="FF0000"/>
                </a:solidFill>
              </a:rPr>
              <a:t>file of instructions</a:t>
            </a:r>
            <a:r>
              <a:rPr lang="en-US" dirty="0"/>
              <a:t>, gulp can perform just about any development task you can think </a:t>
            </a:r>
            <a:r>
              <a:rPr lang="en-US" dirty="0" smtClean="0"/>
              <a:t>of.</a:t>
            </a:r>
          </a:p>
          <a:p>
            <a:pPr lvl="1"/>
            <a:r>
              <a:rPr lang="en-US" dirty="0" smtClean="0"/>
              <a:t>Gulp </a:t>
            </a:r>
            <a:r>
              <a:rPr lang="en-US" dirty="0"/>
              <a:t>uses small, single-purpose plugins to modify and process your project </a:t>
            </a:r>
            <a:r>
              <a:rPr lang="en-US" dirty="0" smtClean="0"/>
              <a:t>files.</a:t>
            </a:r>
          </a:p>
          <a:p>
            <a:pPr lvl="1"/>
            <a:r>
              <a:rPr lang="en-US" dirty="0" smtClean="0"/>
              <a:t>Additionally</a:t>
            </a:r>
            <a:r>
              <a:rPr lang="en-US" dirty="0"/>
              <a:t>, you can chain, or pipe, these plugins together into more </a:t>
            </a:r>
            <a:r>
              <a:rPr lang="en-US" dirty="0">
                <a:solidFill>
                  <a:srgbClr val="FF0000"/>
                </a:solidFill>
              </a:rPr>
              <a:t>complex actions</a:t>
            </a:r>
            <a:r>
              <a:rPr lang="en-US" dirty="0"/>
              <a:t> with full control of the order in which those actions take </a:t>
            </a:r>
            <a:r>
              <a:rPr lang="en-US" dirty="0" smtClean="0"/>
              <a:t>place.</a:t>
            </a:r>
          </a:p>
          <a:p>
            <a:pPr lvl="1"/>
            <a:r>
              <a:rPr lang="en-US" dirty="0" smtClean="0"/>
              <a:t>Gulp </a:t>
            </a:r>
            <a:r>
              <a:rPr lang="en-US" dirty="0"/>
              <a:t>isn’t alone though; it is built upon two of the most powerful tools available in the development industry </a:t>
            </a:r>
            <a:r>
              <a:rPr lang="en-US" dirty="0" smtClean="0"/>
              <a:t>today:</a:t>
            </a:r>
          </a:p>
          <a:p>
            <a:pPr lvl="2"/>
            <a:r>
              <a:rPr lang="en-US" dirty="0" smtClean="0"/>
              <a:t>node.js and</a:t>
            </a:r>
          </a:p>
          <a:p>
            <a:pPr lvl="2"/>
            <a:r>
              <a:rPr lang="en-US" dirty="0" smtClean="0"/>
              <a:t>Npm</a:t>
            </a:r>
          </a:p>
          <a:p>
            <a:pPr lvl="1"/>
            <a:r>
              <a:rPr lang="en-US" dirty="0" smtClean="0"/>
              <a:t>These </a:t>
            </a:r>
            <a:r>
              <a:rPr lang="en-US" dirty="0"/>
              <a:t>tools help gulp perform and organize all of the wonderful things that it empowers us to do</a:t>
            </a:r>
            <a:r>
              <a:rPr lang="en-US" dirty="0" smtClean="0"/>
              <a:t>.</a:t>
            </a:r>
            <a:endParaRPr lang="en-US" dirty="0"/>
          </a:p>
        </p:txBody>
      </p:sp>
      <p:sp>
        <p:nvSpPr>
          <p:cNvPr id="4" name="Date Placeholder 3"/>
          <p:cNvSpPr>
            <a:spLocks noGrp="1"/>
          </p:cNvSpPr>
          <p:nvPr>
            <p:ph type="dt" sz="half" idx="2"/>
          </p:nvPr>
        </p:nvSpPr>
        <p:spPr/>
        <p:txBody>
          <a:bodyPr/>
          <a:lstStyle/>
          <a:p>
            <a:r>
              <a:rPr lang="en-US" smtClean="0"/>
              <a:t>15 June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3602098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4367</Words>
  <Application>Microsoft Office PowerPoint</Application>
  <PresentationFormat>Widescreen</PresentationFormat>
  <Paragraphs>393</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Build Systems</vt:lpstr>
      <vt:lpstr>Agenda</vt:lpstr>
      <vt:lpstr>Build Systems</vt:lpstr>
      <vt:lpstr>What is gulp?</vt:lpstr>
      <vt:lpstr>What is node.js?</vt:lpstr>
      <vt:lpstr>What is node.js?           |</vt:lpstr>
      <vt:lpstr>Why use gulp?</vt:lpstr>
      <vt:lpstr>Project automation</vt:lpstr>
      <vt:lpstr>Project automation          |</vt:lpstr>
      <vt:lpstr>Solution</vt:lpstr>
      <vt:lpstr>Solution             |</vt:lpstr>
      <vt:lpstr>Streams</vt:lpstr>
      <vt:lpstr>Streams             |</vt:lpstr>
      <vt:lpstr>Code over config</vt:lpstr>
      <vt:lpstr>PowerPoint Presentation</vt:lpstr>
      <vt:lpstr>Intro</vt:lpstr>
      <vt:lpstr>Getting comfortable with the command line</vt:lpstr>
      <vt:lpstr>Command reference</vt:lpstr>
      <vt:lpstr>Listing files and folders (ls)</vt:lpstr>
      <vt:lpstr>Changing directory/folder (cd)</vt:lpstr>
      <vt:lpstr>Making a directory/folder (mkdir)</vt:lpstr>
      <vt:lpstr>Creating a file on Mac/Linux (touch)</vt:lpstr>
      <vt:lpstr>Creating a file on Windows (ni)</vt:lpstr>
      <vt:lpstr>Administrator permissions (sudo)</vt:lpstr>
      <vt:lpstr>Creating your project structure</vt:lpstr>
      <vt:lpstr>Tip</vt:lpstr>
      <vt:lpstr>Root Folder</vt:lpstr>
      <vt:lpstr>Scaffold</vt:lpstr>
      <vt:lpstr>touch/ni command</vt:lpstr>
      <vt:lpstr>gulpfile</vt:lpstr>
      <vt:lpstr>Adding content to the project</vt:lpstr>
      <vt:lpstr>Installing node.js and npm</vt:lpstr>
      <vt:lpstr>Installing gulp</vt:lpstr>
      <vt:lpstr>Anatomy of a gulpfile</vt:lpstr>
      <vt:lpstr>Writing a task</vt:lpstr>
      <vt:lpstr>Reflection</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112</cp:revision>
  <dcterms:created xsi:type="dcterms:W3CDTF">2018-04-26T03:21:35Z</dcterms:created>
  <dcterms:modified xsi:type="dcterms:W3CDTF">2018-06-15T12:11:43Z</dcterms:modified>
</cp:coreProperties>
</file>