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handoutMasterIdLst>
    <p:handoutMasterId r:id="rId114"/>
  </p:handoutMasterIdLst>
  <p:sldIdLst>
    <p:sldId id="262" r:id="rId2"/>
    <p:sldId id="263" r:id="rId3"/>
    <p:sldId id="264" r:id="rId4"/>
    <p:sldId id="265" r:id="rId5"/>
    <p:sldId id="296" r:id="rId6"/>
    <p:sldId id="295" r:id="rId7"/>
    <p:sldId id="289" r:id="rId8"/>
    <p:sldId id="290" r:id="rId9"/>
    <p:sldId id="297" r:id="rId10"/>
    <p:sldId id="298" r:id="rId11"/>
    <p:sldId id="299" r:id="rId12"/>
    <p:sldId id="300" r:id="rId13"/>
    <p:sldId id="301" r:id="rId14"/>
    <p:sldId id="302" r:id="rId15"/>
    <p:sldId id="303" r:id="rId16"/>
    <p:sldId id="304" r:id="rId17"/>
    <p:sldId id="291" r:id="rId18"/>
    <p:sldId id="305" r:id="rId19"/>
    <p:sldId id="292" r:id="rId20"/>
    <p:sldId id="311" r:id="rId21"/>
    <p:sldId id="310" r:id="rId22"/>
    <p:sldId id="312" r:id="rId23"/>
    <p:sldId id="314" r:id="rId24"/>
    <p:sldId id="313" r:id="rId25"/>
    <p:sldId id="349" r:id="rId26"/>
    <p:sldId id="293" r:id="rId27"/>
    <p:sldId id="294" r:id="rId28"/>
    <p:sldId id="350" r:id="rId29"/>
    <p:sldId id="306" r:id="rId30"/>
    <p:sldId id="351" r:id="rId31"/>
    <p:sldId id="352" r:id="rId32"/>
    <p:sldId id="353" r:id="rId33"/>
    <p:sldId id="355" r:id="rId34"/>
    <p:sldId id="356" r:id="rId35"/>
    <p:sldId id="354" r:id="rId36"/>
    <p:sldId id="307" r:id="rId37"/>
    <p:sldId id="358" r:id="rId38"/>
    <p:sldId id="359" r:id="rId39"/>
    <p:sldId id="308" r:id="rId40"/>
    <p:sldId id="360" r:id="rId41"/>
    <p:sldId id="361" r:id="rId42"/>
    <p:sldId id="309" r:id="rId43"/>
    <p:sldId id="362" r:id="rId44"/>
    <p:sldId id="266" r:id="rId45"/>
    <p:sldId id="267" r:id="rId46"/>
    <p:sldId id="288" r:id="rId47"/>
    <p:sldId id="284" r:id="rId48"/>
    <p:sldId id="363" r:id="rId49"/>
    <p:sldId id="364" r:id="rId50"/>
    <p:sldId id="285" r:id="rId51"/>
    <p:sldId id="365" r:id="rId52"/>
    <p:sldId id="366" r:id="rId53"/>
    <p:sldId id="370" r:id="rId54"/>
    <p:sldId id="371" r:id="rId55"/>
    <p:sldId id="368" r:id="rId56"/>
    <p:sldId id="369" r:id="rId57"/>
    <p:sldId id="367" r:id="rId58"/>
    <p:sldId id="286" r:id="rId59"/>
    <p:sldId id="372" r:id="rId60"/>
    <p:sldId id="287" r:id="rId61"/>
    <p:sldId id="268" r:id="rId62"/>
    <p:sldId id="269" r:id="rId63"/>
    <p:sldId id="33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270" r:id="rId84"/>
    <p:sldId id="271" r:id="rId85"/>
    <p:sldId id="272" r:id="rId86"/>
    <p:sldId id="273" r:id="rId87"/>
    <p:sldId id="274" r:id="rId88"/>
    <p:sldId id="275" r:id="rId89"/>
    <p:sldId id="276" r:id="rId90"/>
    <p:sldId id="277" r:id="rId91"/>
    <p:sldId id="278" r:id="rId92"/>
    <p:sldId id="279" r:id="rId93"/>
    <p:sldId id="280" r:id="rId94"/>
    <p:sldId id="281" r:id="rId95"/>
    <p:sldId id="282" r:id="rId96"/>
    <p:sldId id="283" r:id="rId97"/>
    <p:sldId id="335" r:id="rId98"/>
    <p:sldId id="340" r:id="rId99"/>
    <p:sldId id="336" r:id="rId100"/>
    <p:sldId id="337" r:id="rId101"/>
    <p:sldId id="338" r:id="rId102"/>
    <p:sldId id="339" r:id="rId103"/>
    <p:sldId id="341" r:id="rId104"/>
    <p:sldId id="342" r:id="rId105"/>
    <p:sldId id="343" r:id="rId106"/>
    <p:sldId id="344" r:id="rId107"/>
    <p:sldId id="345" r:id="rId108"/>
    <p:sldId id="346" r:id="rId109"/>
    <p:sldId id="347" r:id="rId110"/>
    <p:sldId id="348" r:id="rId111"/>
    <p:sldId id="261"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1st JS Appl" id="{9D3245C0-D897-4ACC-B9DC-BF12394DE00D}">
          <p14:sldIdLst>
            <p14:sldId id="264"/>
            <p14:sldId id="265"/>
            <p14:sldId id="296"/>
            <p14:sldId id="295"/>
            <p14:sldId id="289"/>
            <p14:sldId id="290"/>
            <p14:sldId id="297"/>
            <p14:sldId id="298"/>
            <p14:sldId id="299"/>
            <p14:sldId id="300"/>
            <p14:sldId id="301"/>
            <p14:sldId id="302"/>
            <p14:sldId id="303"/>
            <p14:sldId id="304"/>
            <p14:sldId id="291"/>
            <p14:sldId id="305"/>
            <p14:sldId id="292"/>
            <p14:sldId id="311"/>
            <p14:sldId id="310"/>
            <p14:sldId id="312"/>
            <p14:sldId id="314"/>
            <p14:sldId id="313"/>
            <p14:sldId id="349"/>
            <p14:sldId id="293"/>
            <p14:sldId id="294"/>
            <p14:sldId id="350"/>
            <p14:sldId id="306"/>
            <p14:sldId id="351"/>
            <p14:sldId id="352"/>
            <p14:sldId id="353"/>
            <p14:sldId id="355"/>
            <p14:sldId id="356"/>
            <p14:sldId id="354"/>
            <p14:sldId id="307"/>
            <p14:sldId id="358"/>
            <p14:sldId id="359"/>
            <p14:sldId id="308"/>
            <p14:sldId id="360"/>
            <p14:sldId id="361"/>
            <p14:sldId id="309"/>
            <p14:sldId id="362"/>
          </p14:sldIdLst>
        </p14:section>
        <p14:section name="JS Dev Tools" id="{BE6F5DFE-C7EF-4DBF-BADB-6615BDE4BF42}">
          <p14:sldIdLst>
            <p14:sldId id="266"/>
            <p14:sldId id="267"/>
            <p14:sldId id="288"/>
            <p14:sldId id="284"/>
            <p14:sldId id="363"/>
            <p14:sldId id="364"/>
            <p14:sldId id="285"/>
            <p14:sldId id="365"/>
            <p14:sldId id="366"/>
            <p14:sldId id="370"/>
            <p14:sldId id="371"/>
            <p14:sldId id="368"/>
            <p14:sldId id="369"/>
            <p14:sldId id="367"/>
            <p14:sldId id="286"/>
            <p14:sldId id="372"/>
            <p14:sldId id="287"/>
          </p14:sldIdLst>
        </p14:section>
        <p14:section name="Literals Var Const Data Types" id="{6FF99430-D6FA-4BA1-A30D-DAE458CDBC6B}">
          <p14:sldIdLst>
            <p14:sldId id="268"/>
            <p14:sldId id="269"/>
            <p14:sldId id="33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Lst>
        </p14:section>
        <p14:section name="Untitled Section" id="{3A03748B-A202-427E-8C28-235D68D15EB9}">
          <p14:sldIdLst>
            <p14:sldId id="270"/>
            <p14:sldId id="271"/>
          </p14:sldIdLst>
        </p14:section>
        <p14:section name="Untitled Section" id="{FFC916E2-5E63-4666-8972-BE03A36DE889}">
          <p14:sldIdLst>
            <p14:sldId id="272"/>
            <p14:sldId id="273"/>
          </p14:sldIdLst>
        </p14:section>
        <p14:section name="Untitled Section"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Maps &amp; Sets" id="{F530A891-526B-4C4B-9067-56B59BDCC686}">
          <p14:sldIdLst>
            <p14:sldId id="282"/>
            <p14:sldId id="283"/>
            <p14:sldId id="335"/>
            <p14:sldId id="340"/>
            <p14:sldId id="336"/>
            <p14:sldId id="337"/>
            <p14:sldId id="338"/>
            <p14:sldId id="339"/>
          </p14:sldIdLst>
        </p14:section>
        <p14:section name="Exceptions &amp; Error Handling" id="{61D35193-7976-4E87-8E51-F7F27F5F3B12}">
          <p14:sldIdLst>
            <p14:sldId id="341"/>
            <p14:sldId id="342"/>
            <p14:sldId id="343"/>
            <p14:sldId id="344"/>
            <p14:sldId id="345"/>
            <p14:sldId id="346"/>
            <p14:sldId id="347"/>
            <p14:sldId id="348"/>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40"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21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JavaScript ES6</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50954600"/>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baseline="0" dirty="0" smtClean="0">
                          <a:solidFill>
                            <a:schemeClr val="dk1"/>
                          </a:solidFill>
                          <a:latin typeface="Gill Sans MT" panose="020B0502020104020203" pitchFamily="34" charset="0"/>
                          <a:ea typeface="+mn-ea"/>
                          <a:cs typeface="+mn-cs"/>
                        </a:rPr>
                        <a:t>21 </a:t>
                      </a:r>
                      <a:r>
                        <a:rPr lang="en-US" sz="1400" kern="1200" dirty="0" smtClean="0">
                          <a:solidFill>
                            <a:schemeClr val="dk1"/>
                          </a:solidFill>
                          <a:latin typeface="Gill Sans MT" panose="020B0502020104020203" pitchFamily="34" charset="0"/>
                          <a:ea typeface="+mn-ea"/>
                          <a:cs typeface="+mn-cs"/>
                        </a:rPr>
                        <a:t>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23 May 18</a:t>
                      </a:r>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Editor</a:t>
            </a:r>
            <a:endParaRPr lang="en-US" dirty="0"/>
          </a:p>
        </p:txBody>
      </p:sp>
      <p:sp>
        <p:nvSpPr>
          <p:cNvPr id="3" name="Content Placeholder 2"/>
          <p:cNvSpPr>
            <a:spLocks noGrp="1"/>
          </p:cNvSpPr>
          <p:nvPr>
            <p:ph idx="1"/>
          </p:nvPr>
        </p:nvSpPr>
        <p:spPr/>
        <p:txBody>
          <a:bodyPr/>
          <a:lstStyle/>
          <a:p>
            <a:r>
              <a:rPr lang="en-US" dirty="0"/>
              <a:t>You will need a text editor to actually write your </a:t>
            </a:r>
            <a:r>
              <a:rPr lang="en-US" dirty="0" smtClean="0"/>
              <a:t>code.</a:t>
            </a:r>
          </a:p>
          <a:p>
            <a:pPr lvl="1"/>
            <a:r>
              <a:rPr lang="en-US" dirty="0" smtClean="0"/>
              <a:t>The </a:t>
            </a:r>
            <a:r>
              <a:rPr lang="en-US" dirty="0"/>
              <a:t>choice of text editors can be a very contentious—almost </a:t>
            </a:r>
            <a:r>
              <a:rPr lang="en-US" dirty="0" smtClean="0"/>
              <a:t>religious—debate.</a:t>
            </a:r>
          </a:p>
          <a:p>
            <a:pPr lvl="1"/>
            <a:r>
              <a:rPr lang="en-US" dirty="0" smtClean="0"/>
              <a:t>Broadly </a:t>
            </a:r>
            <a:r>
              <a:rPr lang="en-US" dirty="0"/>
              <a:t>speaking, text editors can be categorized </a:t>
            </a:r>
            <a:r>
              <a:rPr lang="en-US" dirty="0" smtClean="0"/>
              <a:t>as</a:t>
            </a:r>
          </a:p>
          <a:p>
            <a:pPr lvl="2"/>
            <a:r>
              <a:rPr lang="en-US" dirty="0" smtClean="0"/>
              <a:t>text-mode editors</a:t>
            </a:r>
          </a:p>
          <a:p>
            <a:pPr lvl="2"/>
            <a:r>
              <a:rPr lang="en-US" dirty="0" smtClean="0"/>
              <a:t>windowed editors.</a:t>
            </a:r>
          </a:p>
          <a:p>
            <a:pPr lvl="1"/>
            <a:r>
              <a:rPr lang="en-US" dirty="0" smtClean="0"/>
              <a:t>The </a:t>
            </a:r>
            <a:r>
              <a:rPr lang="en-US" dirty="0"/>
              <a:t>two most popular </a:t>
            </a:r>
            <a:r>
              <a:rPr lang="en-US" dirty="0" smtClean="0"/>
              <a:t>text-mode </a:t>
            </a:r>
            <a:r>
              <a:rPr lang="en-US" dirty="0"/>
              <a:t>editors </a:t>
            </a:r>
            <a:r>
              <a:rPr lang="en-US" dirty="0" smtClean="0"/>
              <a:t>are</a:t>
            </a:r>
          </a:p>
          <a:p>
            <a:pPr lvl="2"/>
            <a:r>
              <a:rPr lang="en-US" dirty="0" smtClean="0"/>
              <a:t>vi/vim</a:t>
            </a:r>
          </a:p>
          <a:p>
            <a:pPr lvl="2"/>
            <a:r>
              <a:rPr lang="en-US" dirty="0" smtClean="0"/>
              <a:t>Emacs</a:t>
            </a:r>
          </a:p>
          <a:p>
            <a:pPr lvl="1"/>
            <a:r>
              <a:rPr lang="en-US" dirty="0" smtClean="0"/>
              <a:t>One </a:t>
            </a:r>
            <a:r>
              <a:rPr lang="en-US" dirty="0"/>
              <a:t>big advantage to text-mode editors is that, in addition to using them on your computer, you can use them over </a:t>
            </a:r>
            <a:r>
              <a:rPr lang="en-US" dirty="0">
                <a:solidFill>
                  <a:srgbClr val="FF0000"/>
                </a:solidFill>
              </a:rPr>
              <a:t>SSH</a:t>
            </a:r>
            <a:r>
              <a:rPr lang="en-US" dirty="0"/>
              <a:t>—meaning you can remotely connect to a computer and edit your files in a familiar editor. </a:t>
            </a:r>
            <a:endParaRPr lang="en-US" dirty="0" smtClean="0"/>
          </a:p>
          <a:p>
            <a:pPr lvl="1"/>
            <a:r>
              <a:rPr lang="en-US" dirty="0" smtClean="0"/>
              <a:t>Windowed </a:t>
            </a:r>
            <a:r>
              <a:rPr lang="en-US" dirty="0"/>
              <a:t>editors can feel more modern, and add some helpful (and more familiar) user </a:t>
            </a:r>
            <a:r>
              <a:rPr lang="en-US" dirty="0">
                <a:solidFill>
                  <a:srgbClr val="FF0000"/>
                </a:solidFill>
              </a:rPr>
              <a:t>interface elements</a:t>
            </a:r>
            <a:r>
              <a:rPr lang="en-US" dirty="0"/>
              <a:t>. </a:t>
            </a:r>
            <a:endParaRPr lang="en-US" dirty="0" smtClean="0"/>
          </a:p>
          <a:p>
            <a:pPr lvl="2"/>
            <a:r>
              <a:rPr lang="en-US" dirty="0" smtClean="0"/>
              <a:t>At </a:t>
            </a:r>
            <a:r>
              <a:rPr lang="en-US" dirty="0"/>
              <a:t>the end of the day, however, you are editing text only, so a </a:t>
            </a:r>
            <a:r>
              <a:rPr lang="en-US" dirty="0" smtClean="0"/>
              <a:t>windowed </a:t>
            </a:r>
            <a:r>
              <a:rPr lang="en-US" dirty="0"/>
              <a:t>editor doesn’t offer an inherent advantage over a text-mode </a:t>
            </a:r>
            <a:r>
              <a:rPr lang="en-US" dirty="0" smtClean="0"/>
              <a:t>editor.</a:t>
            </a:r>
          </a:p>
          <a:p>
            <a:pPr lvl="2"/>
            <a:r>
              <a:rPr lang="en-US" dirty="0" smtClean="0"/>
              <a:t>Popular </a:t>
            </a:r>
            <a:r>
              <a:rPr lang="en-US" dirty="0"/>
              <a:t>windowed editors </a:t>
            </a:r>
            <a:r>
              <a:rPr lang="en-US" dirty="0" smtClean="0"/>
              <a:t>are</a:t>
            </a:r>
          </a:p>
          <a:p>
            <a:pPr lvl="3"/>
            <a:r>
              <a:rPr lang="en-US" dirty="0" smtClean="0"/>
              <a:t>Atom</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25882300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100</a:t>
            </a:fld>
            <a:endParaRPr lang="en-US" dirty="0"/>
          </a:p>
        </p:txBody>
      </p:sp>
    </p:spTree>
    <p:extLst>
      <p:ext uri="{BB962C8B-B14F-4D97-AF65-F5344CB8AC3E}">
        <p14:creationId xmlns:p14="http://schemas.microsoft.com/office/powerpoint/2010/main" val="27628708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101</a:t>
            </a:fld>
            <a:endParaRPr lang="en-US" dirty="0"/>
          </a:p>
        </p:txBody>
      </p:sp>
    </p:spTree>
    <p:extLst>
      <p:ext uri="{BB962C8B-B14F-4D97-AF65-F5344CB8AC3E}">
        <p14:creationId xmlns:p14="http://schemas.microsoft.com/office/powerpoint/2010/main" val="12844957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102</a:t>
            </a:fld>
            <a:endParaRPr lang="en-US" dirty="0"/>
          </a:p>
        </p:txBody>
      </p:sp>
    </p:spTree>
    <p:extLst>
      <p:ext uri="{BB962C8B-B14F-4D97-AF65-F5344CB8AC3E}">
        <p14:creationId xmlns:p14="http://schemas.microsoft.com/office/powerpoint/2010/main" val="37971224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Exceptions and Error Handling</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103</a:t>
            </a:fld>
            <a:endParaRPr lang="en-US" dirty="0"/>
          </a:p>
        </p:txBody>
      </p:sp>
      <p:sp>
        <p:nvSpPr>
          <p:cNvPr id="7" name="Text Placeholder 6"/>
          <p:cNvSpPr>
            <a:spLocks noGrp="1"/>
          </p:cNvSpPr>
          <p:nvPr>
            <p:ph type="body" sz="quarter" idx="16"/>
          </p:nvPr>
        </p:nvSpPr>
        <p:spPr/>
        <p:txBody>
          <a:bodyPr/>
          <a:lstStyle/>
          <a:p>
            <a:r>
              <a:rPr lang="en-US" dirty="0" smtClean="0"/>
              <a:t>11</a:t>
            </a:r>
            <a:endParaRPr lang="en-US" dirty="0"/>
          </a:p>
        </p:txBody>
      </p:sp>
    </p:spTree>
    <p:extLst>
      <p:ext uri="{BB962C8B-B14F-4D97-AF65-F5344CB8AC3E}">
        <p14:creationId xmlns:p14="http://schemas.microsoft.com/office/powerpoint/2010/main" val="10114987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As much as we would all like to live in an </a:t>
            </a:r>
            <a:r>
              <a:rPr lang="en-US" dirty="0">
                <a:solidFill>
                  <a:srgbClr val="FF0000"/>
                </a:solidFill>
              </a:rPr>
              <a:t>error-free world</a:t>
            </a:r>
            <a:r>
              <a:rPr lang="en-US" dirty="0"/>
              <a:t>, we don’t have that </a:t>
            </a:r>
            <a:r>
              <a:rPr lang="en-US" dirty="0" smtClean="0"/>
              <a:t>luxury.</a:t>
            </a:r>
          </a:p>
          <a:p>
            <a:pPr lvl="1"/>
            <a:r>
              <a:rPr lang="en-US" dirty="0" smtClean="0"/>
              <a:t>Even </a:t>
            </a:r>
            <a:r>
              <a:rPr lang="en-US" dirty="0"/>
              <a:t>the most trivial applications are subject to errors arising from conditions you didn’t </a:t>
            </a:r>
            <a:r>
              <a:rPr lang="en-US" dirty="0" smtClean="0"/>
              <a:t>anticipate.</a:t>
            </a:r>
          </a:p>
          <a:p>
            <a:pPr lvl="2"/>
            <a:r>
              <a:rPr lang="en-US" dirty="0" smtClean="0"/>
              <a:t>The </a:t>
            </a:r>
            <a:r>
              <a:rPr lang="en-US" dirty="0"/>
              <a:t>first step to writing robust, high-quality software is </a:t>
            </a:r>
            <a:r>
              <a:rPr lang="en-US" dirty="0" smtClean="0"/>
              <a:t>acknowledging </a:t>
            </a:r>
            <a:r>
              <a:rPr lang="en-US" dirty="0"/>
              <a:t>that it will have </a:t>
            </a:r>
            <a:r>
              <a:rPr lang="en-US" dirty="0" smtClean="0"/>
              <a:t>errors.</a:t>
            </a:r>
          </a:p>
          <a:p>
            <a:pPr lvl="2"/>
            <a:r>
              <a:rPr lang="en-US" dirty="0" smtClean="0"/>
              <a:t>The </a:t>
            </a:r>
            <a:r>
              <a:rPr lang="en-US" dirty="0"/>
              <a:t>second step is </a:t>
            </a:r>
            <a:r>
              <a:rPr lang="en-US" dirty="0">
                <a:solidFill>
                  <a:srgbClr val="FF0000"/>
                </a:solidFill>
              </a:rPr>
              <a:t>anticipating</a:t>
            </a:r>
            <a:r>
              <a:rPr lang="en-US" dirty="0"/>
              <a:t> those errors and </a:t>
            </a:r>
            <a:r>
              <a:rPr lang="en-US" dirty="0" smtClean="0"/>
              <a:t>handling </a:t>
            </a:r>
            <a:r>
              <a:rPr lang="en-US" dirty="0"/>
              <a:t>them in a reasonable </a:t>
            </a:r>
            <a:r>
              <a:rPr lang="en-US" dirty="0" smtClean="0"/>
              <a:t>fashion.</a:t>
            </a:r>
          </a:p>
          <a:p>
            <a:pPr lvl="1"/>
            <a:r>
              <a:rPr lang="en-US" dirty="0" smtClean="0"/>
              <a:t>Exception </a:t>
            </a:r>
            <a:r>
              <a:rPr lang="en-US" dirty="0"/>
              <a:t>handling is a mechanism that came about to deal with errors in a controlled </a:t>
            </a:r>
            <a:r>
              <a:rPr lang="en-US" dirty="0" smtClean="0"/>
              <a:t>fashion.</a:t>
            </a:r>
          </a:p>
          <a:p>
            <a:pPr lvl="1"/>
            <a:r>
              <a:rPr lang="en-US" dirty="0" smtClean="0"/>
              <a:t>It’s </a:t>
            </a:r>
            <a:r>
              <a:rPr lang="en-US" dirty="0"/>
              <a:t>called exception handling (as opposed to error handling) because it’s meant to deal with exceptional circumstances—that is, not the errors you anticipate, but the ones you </a:t>
            </a:r>
            <a:r>
              <a:rPr lang="en-US" dirty="0" smtClean="0"/>
              <a:t>don’t.</a:t>
            </a:r>
          </a:p>
          <a:p>
            <a:pPr lvl="1"/>
            <a:r>
              <a:rPr lang="en-US" dirty="0" smtClean="0"/>
              <a:t>The </a:t>
            </a:r>
            <a:r>
              <a:rPr lang="en-US" dirty="0"/>
              <a:t>line between </a:t>
            </a:r>
            <a:r>
              <a:rPr lang="en-US" dirty="0">
                <a:solidFill>
                  <a:srgbClr val="FF0000"/>
                </a:solidFill>
              </a:rPr>
              <a:t>anticipated errors</a:t>
            </a:r>
            <a:r>
              <a:rPr lang="en-US" dirty="0"/>
              <a:t> and </a:t>
            </a:r>
            <a:r>
              <a:rPr lang="en-US" dirty="0">
                <a:solidFill>
                  <a:srgbClr val="FF0000"/>
                </a:solidFill>
              </a:rPr>
              <a:t>unanticipated errors</a:t>
            </a:r>
            <a:r>
              <a:rPr lang="en-US" dirty="0"/>
              <a:t> (exceptions) is a blurry one that is very much </a:t>
            </a:r>
            <a:r>
              <a:rPr lang="en-US" dirty="0" smtClean="0"/>
              <a:t>situational.</a:t>
            </a:r>
          </a:p>
          <a:p>
            <a:pPr lvl="1"/>
            <a:r>
              <a:rPr lang="en-US" dirty="0" smtClean="0"/>
              <a:t>An </a:t>
            </a:r>
            <a:r>
              <a:rPr lang="en-US" dirty="0"/>
              <a:t>application that is designed to be used by the general, untrained public may anticipate a lot more unpredictable behavior than an application designed to be used by trained </a:t>
            </a:r>
            <a:r>
              <a:rPr lang="en-US" dirty="0" smtClean="0"/>
              <a:t>users.</a:t>
            </a:r>
          </a:p>
          <a:p>
            <a:pPr lvl="1"/>
            <a:r>
              <a:rPr lang="en-US" dirty="0" smtClean="0"/>
              <a:t>An </a:t>
            </a:r>
            <a:r>
              <a:rPr lang="en-US" dirty="0"/>
              <a:t>example of an anticipated error is someone providing an invalid email address on a </a:t>
            </a:r>
            <a:r>
              <a:rPr lang="en-US" dirty="0" smtClean="0"/>
              <a:t>form:</a:t>
            </a:r>
          </a:p>
          <a:p>
            <a:pPr lvl="2"/>
            <a:r>
              <a:rPr lang="en-US" dirty="0" smtClean="0"/>
              <a:t>people </a:t>
            </a:r>
            <a:r>
              <a:rPr lang="en-US" dirty="0"/>
              <a:t>make </a:t>
            </a:r>
            <a:r>
              <a:rPr lang="en-US" dirty="0">
                <a:solidFill>
                  <a:srgbClr val="FF0000"/>
                </a:solidFill>
              </a:rPr>
              <a:t>typos</a:t>
            </a:r>
            <a:r>
              <a:rPr lang="en-US" dirty="0"/>
              <a:t> all the </a:t>
            </a:r>
            <a:r>
              <a:rPr lang="en-US" dirty="0" smtClean="0"/>
              <a:t>time.</a:t>
            </a:r>
          </a:p>
          <a:p>
            <a:pPr lvl="1"/>
            <a:r>
              <a:rPr lang="en-US" dirty="0" smtClean="0"/>
              <a:t>An </a:t>
            </a:r>
            <a:r>
              <a:rPr lang="en-US" dirty="0"/>
              <a:t>unanticipated error might be running </a:t>
            </a:r>
            <a:r>
              <a:rPr lang="en-US" dirty="0">
                <a:solidFill>
                  <a:srgbClr val="FF0000"/>
                </a:solidFill>
              </a:rPr>
              <a:t>out</a:t>
            </a:r>
            <a:r>
              <a:rPr lang="en-US" dirty="0"/>
              <a:t> of </a:t>
            </a:r>
            <a:r>
              <a:rPr lang="en-US" dirty="0">
                <a:solidFill>
                  <a:srgbClr val="FF0000"/>
                </a:solidFill>
              </a:rPr>
              <a:t>disk space</a:t>
            </a:r>
            <a:r>
              <a:rPr lang="en-US" dirty="0"/>
              <a:t>, or a usually </a:t>
            </a:r>
            <a:r>
              <a:rPr lang="en-US" dirty="0">
                <a:solidFill>
                  <a:srgbClr val="FF0000"/>
                </a:solidFill>
              </a:rPr>
              <a:t>reliable</a:t>
            </a:r>
            <a:r>
              <a:rPr lang="en-US" dirty="0"/>
              <a:t> </a:t>
            </a:r>
            <a:r>
              <a:rPr lang="en-US" dirty="0">
                <a:solidFill>
                  <a:srgbClr val="FF0000"/>
                </a:solidFill>
              </a:rPr>
              <a:t>service</a:t>
            </a:r>
            <a:r>
              <a:rPr lang="en-US" dirty="0"/>
              <a:t> being </a:t>
            </a:r>
            <a:r>
              <a:rPr lang="en-US" dirty="0">
                <a:solidFill>
                  <a:srgbClr val="FF0000"/>
                </a:solidFill>
              </a:rPr>
              <a:t>unavailable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104</a:t>
            </a:fld>
            <a:endParaRPr lang="en-US" dirty="0"/>
          </a:p>
        </p:txBody>
      </p:sp>
    </p:spTree>
    <p:extLst>
      <p:ext uri="{BB962C8B-B14F-4D97-AF65-F5344CB8AC3E}">
        <p14:creationId xmlns:p14="http://schemas.microsoft.com/office/powerpoint/2010/main" val="33577334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Error Object</a:t>
            </a:r>
          </a:p>
        </p:txBody>
      </p:sp>
      <p:sp>
        <p:nvSpPr>
          <p:cNvPr id="3" name="Content Placeholder 2"/>
          <p:cNvSpPr>
            <a:spLocks noGrp="1"/>
          </p:cNvSpPr>
          <p:nvPr>
            <p:ph idx="1"/>
          </p:nvPr>
        </p:nvSpPr>
        <p:spPr/>
        <p:txBody>
          <a:bodyPr/>
          <a:lstStyle/>
          <a:p>
            <a:r>
              <a:rPr lang="en-US" dirty="0" smtClean="0"/>
              <a:t>JavaScript </a:t>
            </a:r>
            <a:r>
              <a:rPr lang="en-US" dirty="0"/>
              <a:t>has a built-in </a:t>
            </a:r>
            <a:r>
              <a:rPr lang="en-US" dirty="0">
                <a:solidFill>
                  <a:srgbClr val="FF0000"/>
                </a:solidFill>
              </a:rPr>
              <a:t>Error</a:t>
            </a:r>
            <a:r>
              <a:rPr lang="en-US" dirty="0"/>
              <a:t> </a:t>
            </a:r>
            <a:r>
              <a:rPr lang="en-US" dirty="0">
                <a:solidFill>
                  <a:srgbClr val="0070C0"/>
                </a:solidFill>
              </a:rPr>
              <a:t>object</a:t>
            </a:r>
            <a:r>
              <a:rPr lang="en-US" dirty="0"/>
              <a:t>, which is convenient for any kind of error </a:t>
            </a:r>
            <a:r>
              <a:rPr lang="en-US" dirty="0" smtClean="0"/>
              <a:t>handling </a:t>
            </a:r>
            <a:r>
              <a:rPr lang="en-US" dirty="0"/>
              <a:t>(exceptional or anticipated</a:t>
            </a:r>
            <a:r>
              <a:rPr lang="en-US" dirty="0" smtClean="0"/>
              <a:t>).</a:t>
            </a:r>
          </a:p>
          <a:p>
            <a:pPr lvl="1"/>
            <a:r>
              <a:rPr lang="en-US" dirty="0" smtClean="0"/>
              <a:t>When </a:t>
            </a:r>
            <a:r>
              <a:rPr lang="en-US" dirty="0"/>
              <a:t>you create an </a:t>
            </a:r>
            <a:r>
              <a:rPr lang="en-US" dirty="0">
                <a:solidFill>
                  <a:srgbClr val="0070C0"/>
                </a:solidFill>
              </a:rPr>
              <a:t>instance</a:t>
            </a:r>
            <a:r>
              <a:rPr lang="en-US" dirty="0"/>
              <a:t> of </a:t>
            </a:r>
            <a:r>
              <a:rPr lang="en-US" dirty="0">
                <a:solidFill>
                  <a:srgbClr val="FF0000"/>
                </a:solidFill>
              </a:rPr>
              <a:t>Error</a:t>
            </a:r>
            <a:r>
              <a:rPr lang="en-US" dirty="0"/>
              <a:t>, you can provide an </a:t>
            </a:r>
            <a:r>
              <a:rPr lang="en-US" dirty="0">
                <a:solidFill>
                  <a:srgbClr val="FF0000"/>
                </a:solidFill>
              </a:rPr>
              <a:t>error message</a:t>
            </a:r>
            <a:r>
              <a:rPr lang="en-US" dirty="0" smtClean="0"/>
              <a:t>:</a:t>
            </a:r>
          </a:p>
          <a:p>
            <a:pPr marL="233363" lvl="1" indent="0">
              <a:buNone/>
            </a:pPr>
            <a:endParaRPr lang="en-US" dirty="0" smtClean="0"/>
          </a:p>
          <a:p>
            <a:pPr marL="233363" lvl="1" indent="0">
              <a:buNone/>
            </a:pPr>
            <a:endParaRPr lang="en-US" dirty="0"/>
          </a:p>
          <a:p>
            <a:pPr lvl="1"/>
            <a:r>
              <a:rPr lang="en-US" dirty="0"/>
              <a:t>Creating an Error instance doesn’t, by itself, do </a:t>
            </a:r>
            <a:r>
              <a:rPr lang="en-US" dirty="0" smtClean="0"/>
              <a:t>anything.</a:t>
            </a:r>
          </a:p>
          <a:p>
            <a:pPr lvl="1"/>
            <a:r>
              <a:rPr lang="en-US" dirty="0" smtClean="0"/>
              <a:t>What </a:t>
            </a:r>
            <a:r>
              <a:rPr lang="en-US" dirty="0"/>
              <a:t>it does is give you something that can be used to communicate errors. Imagine a function that </a:t>
            </a:r>
            <a:r>
              <a:rPr lang="en-US" dirty="0" smtClean="0"/>
              <a:t>validates</a:t>
            </a:r>
          </a:p>
          <a:p>
            <a:pPr lvl="1"/>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105</a:t>
            </a:fld>
            <a:endParaRPr lang="en-US" dirty="0"/>
          </a:p>
        </p:txBody>
      </p:sp>
      <p:pic>
        <p:nvPicPr>
          <p:cNvPr id="6" name="Picture 5"/>
          <p:cNvPicPr>
            <a:picLocks noChangeAspect="1"/>
          </p:cNvPicPr>
          <p:nvPr/>
        </p:nvPicPr>
        <p:blipFill>
          <a:blip r:embed="rId2"/>
          <a:stretch>
            <a:fillRect/>
          </a:stretch>
        </p:blipFill>
        <p:spPr>
          <a:xfrm>
            <a:off x="971375" y="2431584"/>
            <a:ext cx="4343400" cy="266700"/>
          </a:xfrm>
          <a:prstGeom prst="rect">
            <a:avLst/>
          </a:prstGeom>
          <a:ln>
            <a:solidFill>
              <a:schemeClr val="accent1"/>
            </a:solidFill>
          </a:ln>
        </p:spPr>
      </p:pic>
    </p:spTree>
    <p:extLst>
      <p:ext uri="{BB962C8B-B14F-4D97-AF65-F5344CB8AC3E}">
        <p14:creationId xmlns:p14="http://schemas.microsoft.com/office/powerpoint/2010/main" val="2162562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106</a:t>
            </a:fld>
            <a:endParaRPr lang="en-US" dirty="0"/>
          </a:p>
        </p:txBody>
      </p:sp>
    </p:spTree>
    <p:extLst>
      <p:ext uri="{BB962C8B-B14F-4D97-AF65-F5344CB8AC3E}">
        <p14:creationId xmlns:p14="http://schemas.microsoft.com/office/powerpoint/2010/main" val="5104409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107</a:t>
            </a:fld>
            <a:endParaRPr lang="en-US" dirty="0"/>
          </a:p>
        </p:txBody>
      </p:sp>
    </p:spTree>
    <p:extLst>
      <p:ext uri="{BB962C8B-B14F-4D97-AF65-F5344CB8AC3E}">
        <p14:creationId xmlns:p14="http://schemas.microsoft.com/office/powerpoint/2010/main" val="33645762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108</a:t>
            </a:fld>
            <a:endParaRPr lang="en-US" dirty="0"/>
          </a:p>
        </p:txBody>
      </p:sp>
    </p:spTree>
    <p:extLst>
      <p:ext uri="{BB962C8B-B14F-4D97-AF65-F5344CB8AC3E}">
        <p14:creationId xmlns:p14="http://schemas.microsoft.com/office/powerpoint/2010/main" val="13328863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109</a:t>
            </a:fld>
            <a:endParaRPr lang="en-US" dirty="0"/>
          </a:p>
        </p:txBody>
      </p:sp>
    </p:spTree>
    <p:extLst>
      <p:ext uri="{BB962C8B-B14F-4D97-AF65-F5344CB8AC3E}">
        <p14:creationId xmlns:p14="http://schemas.microsoft.com/office/powerpoint/2010/main" val="81037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Editor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3"/>
            <a:r>
              <a:rPr lang="en-US" dirty="0" smtClean="0"/>
              <a:t>Sublime Text</a:t>
            </a:r>
          </a:p>
          <a:p>
            <a:pPr lvl="3"/>
            <a:r>
              <a:rPr lang="en-US" dirty="0" smtClean="0"/>
              <a:t>Coda</a:t>
            </a:r>
          </a:p>
          <a:p>
            <a:pPr lvl="3"/>
            <a:r>
              <a:rPr lang="en-US" dirty="0" smtClean="0"/>
              <a:t>Visual Studio</a:t>
            </a:r>
          </a:p>
          <a:p>
            <a:pPr lvl="3"/>
            <a:r>
              <a:rPr lang="en-US" dirty="0" smtClean="0"/>
              <a:t>Notepad++</a:t>
            </a:r>
          </a:p>
          <a:p>
            <a:pPr lvl="3"/>
            <a:r>
              <a:rPr lang="en-US" dirty="0" smtClean="0"/>
              <a:t>TextPad</a:t>
            </a:r>
          </a:p>
          <a:p>
            <a:pPr lvl="3"/>
            <a:r>
              <a:rPr lang="en-US" dirty="0" smtClean="0"/>
              <a:t>Xcode</a:t>
            </a:r>
          </a:p>
          <a:p>
            <a:pPr lvl="2"/>
            <a:r>
              <a:rPr lang="en-US" dirty="0" smtClean="0"/>
              <a:t>If </a:t>
            </a:r>
            <a:r>
              <a:rPr lang="en-US" dirty="0"/>
              <a:t>you are already familiar with one of these editors, there is probably no reason to </a:t>
            </a:r>
            <a:r>
              <a:rPr lang="en-US" dirty="0" smtClean="0"/>
              <a:t>switch.</a:t>
            </a:r>
          </a:p>
          <a:p>
            <a:pPr lvl="2"/>
            <a:r>
              <a:rPr lang="en-US" dirty="0" smtClean="0"/>
              <a:t>If </a:t>
            </a:r>
            <a:r>
              <a:rPr lang="en-US" dirty="0"/>
              <a:t>you are using Notepad on Windows, however, I highly recommend upgrading to a more sophisticated editor (Notepad++ is an easy and free choice for Windows users).</a:t>
            </a:r>
          </a:p>
          <a:p>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3729573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110</a:t>
            </a:fld>
            <a:endParaRPr lang="en-US" dirty="0"/>
          </a:p>
        </p:txBody>
      </p:sp>
    </p:spTree>
    <p:extLst>
      <p:ext uri="{BB962C8B-B14F-4D97-AF65-F5344CB8AC3E}">
        <p14:creationId xmlns:p14="http://schemas.microsoft.com/office/powerpoint/2010/main" val="4844804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21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Text Editors</a:t>
            </a:r>
            <a:endParaRPr lang="en-US" dirty="0"/>
          </a:p>
        </p:txBody>
      </p:sp>
      <p:sp>
        <p:nvSpPr>
          <p:cNvPr id="3" name="Content Placeholder 2"/>
          <p:cNvSpPr>
            <a:spLocks noGrp="1"/>
          </p:cNvSpPr>
          <p:nvPr>
            <p:ph idx="1"/>
          </p:nvPr>
        </p:nvSpPr>
        <p:spPr/>
        <p:txBody>
          <a:bodyPr/>
          <a:lstStyle/>
          <a:p>
            <a:r>
              <a:rPr lang="en-US" dirty="0"/>
              <a:t>Describing all the features of your editor is beyond the scope of this book, but there are a few features that you will want to learn how to </a:t>
            </a:r>
            <a:r>
              <a:rPr lang="en-US" dirty="0" smtClean="0"/>
              <a:t>use:</a:t>
            </a:r>
          </a:p>
          <a:p>
            <a:pPr lvl="1"/>
            <a:r>
              <a:rPr lang="en-US" dirty="0" smtClean="0"/>
              <a:t>Syntax highlighting</a:t>
            </a:r>
          </a:p>
          <a:p>
            <a:pPr lvl="1"/>
            <a:r>
              <a:rPr lang="en-US" dirty="0"/>
              <a:t>Bracket matching</a:t>
            </a:r>
          </a:p>
          <a:p>
            <a:pPr lvl="1"/>
            <a:r>
              <a:rPr lang="en-US" dirty="0"/>
              <a:t>Code folding</a:t>
            </a:r>
          </a:p>
          <a:p>
            <a:pPr lvl="1"/>
            <a:r>
              <a:rPr lang="en-US" dirty="0" smtClean="0"/>
              <a:t>Autocompletion</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86612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Syntax highlighting</a:t>
            </a:r>
          </a:p>
        </p:txBody>
      </p:sp>
      <p:sp>
        <p:nvSpPr>
          <p:cNvPr id="7" name="Content Placeholder 6"/>
          <p:cNvSpPr>
            <a:spLocks noGrp="1"/>
          </p:cNvSpPr>
          <p:nvPr>
            <p:ph idx="1"/>
          </p:nvPr>
        </p:nvSpPr>
        <p:spPr/>
        <p:txBody>
          <a:bodyPr/>
          <a:lstStyle/>
          <a:p>
            <a:r>
              <a:rPr lang="en-US" dirty="0" smtClean="0"/>
              <a:t>Syntax </a:t>
            </a:r>
            <a:r>
              <a:rPr lang="en-US" dirty="0"/>
              <a:t>highlighting uses color to distinguish syntactic elements in your </a:t>
            </a:r>
            <a:r>
              <a:rPr lang="en-US" dirty="0" smtClean="0"/>
              <a:t>program.</a:t>
            </a:r>
          </a:p>
          <a:p>
            <a:pPr lvl="1"/>
            <a:r>
              <a:rPr lang="en-US" dirty="0" smtClean="0"/>
              <a:t>For </a:t>
            </a:r>
            <a:r>
              <a:rPr lang="en-US" dirty="0"/>
              <a:t>example, literals might be one color and variables another (you will learn what these terms mean soon!). </a:t>
            </a:r>
            <a:endParaRPr lang="en-US" dirty="0" smtClean="0"/>
          </a:p>
          <a:p>
            <a:pPr lvl="1"/>
            <a:r>
              <a:rPr lang="en-US" dirty="0" smtClean="0"/>
              <a:t>This </a:t>
            </a:r>
            <a:r>
              <a:rPr lang="en-US" dirty="0"/>
              <a:t>feature can make it easier to </a:t>
            </a:r>
            <a:r>
              <a:rPr lang="en-US" dirty="0">
                <a:solidFill>
                  <a:srgbClr val="FF0000"/>
                </a:solidFill>
              </a:rPr>
              <a:t>spot problems</a:t>
            </a:r>
            <a:r>
              <a:rPr lang="en-US" dirty="0"/>
              <a:t> in your </a:t>
            </a:r>
            <a:r>
              <a:rPr lang="en-US" dirty="0" smtClean="0"/>
              <a:t>code.</a:t>
            </a:r>
          </a:p>
          <a:p>
            <a:pPr lvl="1"/>
            <a:r>
              <a:rPr lang="en-US" dirty="0" smtClean="0"/>
              <a:t>Most </a:t>
            </a:r>
            <a:r>
              <a:rPr lang="en-US" dirty="0"/>
              <a:t>modern text editors will have syntax highlighting enabled by default; if your code isn’t multicolored, consult your editor documentation to learn how to enable 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105748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Bracket matching</a:t>
            </a:r>
          </a:p>
        </p:txBody>
      </p:sp>
      <p:sp>
        <p:nvSpPr>
          <p:cNvPr id="3" name="Content Placeholder 2"/>
          <p:cNvSpPr>
            <a:spLocks noGrp="1"/>
          </p:cNvSpPr>
          <p:nvPr>
            <p:ph idx="1"/>
          </p:nvPr>
        </p:nvSpPr>
        <p:spPr/>
        <p:txBody>
          <a:bodyPr/>
          <a:lstStyle/>
          <a:p>
            <a:r>
              <a:rPr lang="en-US" dirty="0" smtClean="0"/>
              <a:t>Most </a:t>
            </a:r>
            <a:r>
              <a:rPr lang="en-US" dirty="0"/>
              <a:t>programming languages make heavy use </a:t>
            </a:r>
            <a:r>
              <a:rPr lang="en-US" dirty="0" smtClean="0"/>
              <a:t>of</a:t>
            </a:r>
          </a:p>
          <a:p>
            <a:pPr lvl="2"/>
            <a:r>
              <a:rPr lang="en-US" dirty="0" smtClean="0"/>
              <a:t>Parentheses</a:t>
            </a:r>
          </a:p>
          <a:p>
            <a:pPr lvl="2"/>
            <a:r>
              <a:rPr lang="en-US" dirty="0" smtClean="0"/>
              <a:t>curly braces</a:t>
            </a:r>
          </a:p>
          <a:p>
            <a:pPr lvl="2"/>
            <a:r>
              <a:rPr lang="en-US" dirty="0" smtClean="0"/>
              <a:t>square </a:t>
            </a:r>
            <a:r>
              <a:rPr lang="en-US" dirty="0"/>
              <a:t>brackets (collectively referred to as “brackets</a:t>
            </a:r>
            <a:r>
              <a:rPr lang="en-US" dirty="0" smtClean="0"/>
              <a:t>”)</a:t>
            </a:r>
          </a:p>
          <a:p>
            <a:pPr lvl="1"/>
            <a:r>
              <a:rPr lang="en-US" dirty="0" smtClean="0"/>
              <a:t>Sometimes</a:t>
            </a:r>
            <a:r>
              <a:rPr lang="en-US" dirty="0"/>
              <a:t>, the contents of these brackets span many lines, or even more than one screen, and you’ll have brackets within brackets, often of different </a:t>
            </a:r>
            <a:r>
              <a:rPr lang="en-US" dirty="0" smtClean="0"/>
              <a:t>types.</a:t>
            </a:r>
          </a:p>
          <a:p>
            <a:pPr lvl="1"/>
            <a:r>
              <a:rPr lang="en-US" dirty="0" smtClean="0"/>
              <a:t>It’s </a:t>
            </a:r>
            <a:r>
              <a:rPr lang="en-US" dirty="0"/>
              <a:t>critical that brackets match up, or “balance”; if they don’t, your program won’t work </a:t>
            </a:r>
            <a:r>
              <a:rPr lang="en-US" dirty="0" smtClean="0"/>
              <a:t>correctly.</a:t>
            </a:r>
          </a:p>
          <a:p>
            <a:pPr lvl="1"/>
            <a:r>
              <a:rPr lang="en-US" dirty="0" smtClean="0"/>
              <a:t>Bracket matching </a:t>
            </a:r>
            <a:r>
              <a:rPr lang="en-US" dirty="0"/>
              <a:t>provides visual cues about where brackets begin and end, and can help you spot problems with mismatched </a:t>
            </a:r>
            <a:r>
              <a:rPr lang="en-US" dirty="0" smtClean="0"/>
              <a:t>brackets.</a:t>
            </a:r>
          </a:p>
          <a:p>
            <a:pPr lvl="1"/>
            <a:r>
              <a:rPr lang="en-US" dirty="0" smtClean="0"/>
              <a:t>Bracket </a:t>
            </a:r>
            <a:r>
              <a:rPr lang="en-US" dirty="0"/>
              <a:t>matching is handled </a:t>
            </a:r>
            <a:r>
              <a:rPr lang="en-US" dirty="0" smtClean="0"/>
              <a:t>differently </a:t>
            </a:r>
            <a:r>
              <a:rPr lang="en-US" dirty="0"/>
              <a:t>in different editors, ranging from a very subtle cue to a very obvious </a:t>
            </a:r>
            <a:r>
              <a:rPr lang="en-US" dirty="0" smtClean="0"/>
              <a:t>one.</a:t>
            </a:r>
          </a:p>
          <a:p>
            <a:pPr lvl="1"/>
            <a:r>
              <a:rPr lang="en-US" dirty="0" smtClean="0"/>
              <a:t>Unmatched </a:t>
            </a:r>
            <a:r>
              <a:rPr lang="en-US" dirty="0"/>
              <a:t>brackets are a common source of </a:t>
            </a:r>
            <a:r>
              <a:rPr lang="en-US" dirty="0" smtClean="0"/>
              <a:t>frustration </a:t>
            </a:r>
            <a:r>
              <a:rPr lang="en-US" dirty="0"/>
              <a:t>for beginners, so I strongly recommend that you learn how to use your editor’s bracket-matching feature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76473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folding</a:t>
            </a:r>
          </a:p>
        </p:txBody>
      </p:sp>
      <p:sp>
        <p:nvSpPr>
          <p:cNvPr id="3" name="Content Placeholder 2"/>
          <p:cNvSpPr>
            <a:spLocks noGrp="1"/>
          </p:cNvSpPr>
          <p:nvPr>
            <p:ph idx="1"/>
          </p:nvPr>
        </p:nvSpPr>
        <p:spPr/>
        <p:txBody>
          <a:bodyPr/>
          <a:lstStyle/>
          <a:p>
            <a:r>
              <a:rPr lang="en-US" dirty="0" smtClean="0"/>
              <a:t>Somewhat </a:t>
            </a:r>
            <a:r>
              <a:rPr lang="en-US" dirty="0"/>
              <a:t>related to bracket matching is code </a:t>
            </a:r>
            <a:r>
              <a:rPr lang="en-US" dirty="0" smtClean="0"/>
              <a:t>folding.</a:t>
            </a:r>
          </a:p>
          <a:p>
            <a:pPr lvl="1"/>
            <a:r>
              <a:rPr lang="en-US" dirty="0" smtClean="0"/>
              <a:t>Code </a:t>
            </a:r>
            <a:r>
              <a:rPr lang="en-US" dirty="0"/>
              <a:t>folding refers to the ability to </a:t>
            </a:r>
            <a:r>
              <a:rPr lang="en-US" dirty="0">
                <a:solidFill>
                  <a:srgbClr val="FF0000"/>
                </a:solidFill>
              </a:rPr>
              <a:t>temporarily hide code</a:t>
            </a:r>
            <a:r>
              <a:rPr lang="en-US" dirty="0"/>
              <a:t> that’s not relevant to what you’re doing at the moment, allowing you to </a:t>
            </a:r>
            <a:r>
              <a:rPr lang="en-US" dirty="0" smtClean="0"/>
              <a:t>focus.</a:t>
            </a:r>
          </a:p>
          <a:p>
            <a:pPr lvl="1"/>
            <a:r>
              <a:rPr lang="en-US" dirty="0" smtClean="0"/>
              <a:t>The </a:t>
            </a:r>
            <a:r>
              <a:rPr lang="en-US" dirty="0"/>
              <a:t>term comes from the idea of folding a piece of paper over on itself to hide unimportant </a:t>
            </a:r>
            <a:r>
              <a:rPr lang="en-US" dirty="0" smtClean="0"/>
              <a:t>details.</a:t>
            </a:r>
          </a:p>
          <a:p>
            <a:pPr lvl="1"/>
            <a:r>
              <a:rPr lang="en-US" dirty="0" smtClean="0"/>
              <a:t>Like </a:t>
            </a:r>
            <a:r>
              <a:rPr lang="en-US" dirty="0"/>
              <a:t>bracket matching, code folding is handled differently by different editors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308961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Autocompletion</a:t>
            </a:r>
          </a:p>
        </p:txBody>
      </p:sp>
      <p:sp>
        <p:nvSpPr>
          <p:cNvPr id="3" name="Content Placeholder 2"/>
          <p:cNvSpPr>
            <a:spLocks noGrp="1"/>
          </p:cNvSpPr>
          <p:nvPr>
            <p:ph idx="1"/>
          </p:nvPr>
        </p:nvSpPr>
        <p:spPr/>
        <p:txBody>
          <a:bodyPr/>
          <a:lstStyle/>
          <a:p>
            <a:r>
              <a:rPr lang="en-US" dirty="0" smtClean="0"/>
              <a:t>Autocompletion </a:t>
            </a:r>
            <a:r>
              <a:rPr lang="en-US" dirty="0"/>
              <a:t>(also called </a:t>
            </a:r>
            <a:r>
              <a:rPr lang="en-US" dirty="0">
                <a:solidFill>
                  <a:srgbClr val="FF0000"/>
                </a:solidFill>
              </a:rPr>
              <a:t>word completion</a:t>
            </a:r>
            <a:r>
              <a:rPr lang="en-US" dirty="0"/>
              <a:t> or </a:t>
            </a:r>
            <a:r>
              <a:rPr lang="en-US" dirty="0" smtClean="0">
                <a:solidFill>
                  <a:srgbClr val="FF0000"/>
                </a:solidFill>
              </a:rPr>
              <a:t>IntelliSense</a:t>
            </a:r>
            <a:r>
              <a:rPr lang="en-US" dirty="0" smtClean="0"/>
              <a:t> </a:t>
            </a:r>
            <a:r>
              <a:rPr lang="en-US" dirty="0"/>
              <a:t>) is a convenience feature that attempts to guess what you are typing before you finish typing </a:t>
            </a:r>
            <a:r>
              <a:rPr lang="en-US" dirty="0" smtClean="0"/>
              <a:t>it.</a:t>
            </a:r>
          </a:p>
          <a:p>
            <a:pPr lvl="1"/>
            <a:r>
              <a:rPr lang="en-US" dirty="0" smtClean="0"/>
              <a:t>It </a:t>
            </a:r>
            <a:r>
              <a:rPr lang="en-US" dirty="0"/>
              <a:t>has two </a:t>
            </a:r>
            <a:r>
              <a:rPr lang="en-US" dirty="0" smtClean="0"/>
              <a:t>purposes.</a:t>
            </a:r>
          </a:p>
          <a:p>
            <a:pPr lvl="2"/>
            <a:r>
              <a:rPr lang="en-US" dirty="0" smtClean="0"/>
              <a:t>The </a:t>
            </a:r>
            <a:r>
              <a:rPr lang="en-US" dirty="0"/>
              <a:t>first is to </a:t>
            </a:r>
            <a:r>
              <a:rPr lang="en-US" dirty="0">
                <a:solidFill>
                  <a:srgbClr val="FF0000"/>
                </a:solidFill>
              </a:rPr>
              <a:t>save typing </a:t>
            </a:r>
            <a:r>
              <a:rPr lang="en-US" dirty="0" smtClean="0">
                <a:solidFill>
                  <a:srgbClr val="FF0000"/>
                </a:solidFill>
              </a:rPr>
              <a:t>time</a:t>
            </a:r>
            <a:r>
              <a:rPr lang="en-US" dirty="0" smtClean="0"/>
              <a:t>.</a:t>
            </a:r>
          </a:p>
          <a:p>
            <a:pPr lvl="3"/>
            <a:r>
              <a:rPr lang="en-US" dirty="0" smtClean="0"/>
              <a:t>Instead </a:t>
            </a:r>
            <a:r>
              <a:rPr lang="en-US" dirty="0"/>
              <a:t>of typing, for example, encodeURIComponent, you can simply type enc, and then select </a:t>
            </a:r>
            <a:r>
              <a:rPr lang="en-US" dirty="0" smtClean="0"/>
              <a:t>encodeURIComponent </a:t>
            </a:r>
            <a:r>
              <a:rPr lang="en-US" dirty="0"/>
              <a:t>from a </a:t>
            </a:r>
            <a:r>
              <a:rPr lang="en-US" dirty="0" smtClean="0"/>
              <a:t>list.</a:t>
            </a:r>
          </a:p>
          <a:p>
            <a:pPr lvl="2"/>
            <a:r>
              <a:rPr lang="en-US" dirty="0" smtClean="0"/>
              <a:t>The </a:t>
            </a:r>
            <a:r>
              <a:rPr lang="en-US" dirty="0"/>
              <a:t>second purpose is called </a:t>
            </a:r>
            <a:r>
              <a:rPr lang="en-US" dirty="0" smtClean="0">
                <a:solidFill>
                  <a:srgbClr val="FF0000"/>
                </a:solidFill>
              </a:rPr>
              <a:t>discoverability</a:t>
            </a:r>
            <a:r>
              <a:rPr lang="en-US" dirty="0" smtClean="0"/>
              <a:t>.</a:t>
            </a:r>
          </a:p>
          <a:p>
            <a:pPr lvl="3"/>
            <a:r>
              <a:rPr lang="en-US" dirty="0" smtClean="0"/>
              <a:t>For </a:t>
            </a:r>
            <a:r>
              <a:rPr lang="en-US" dirty="0"/>
              <a:t>example, if you type enc because you want to use encodeURIComponent, you’ll find (or “dis‐ cover”) that there’s also a function called </a:t>
            </a:r>
            <a:r>
              <a:rPr lang="en-US" dirty="0" smtClean="0"/>
              <a:t>encodeURI.</a:t>
            </a:r>
          </a:p>
          <a:p>
            <a:pPr lvl="3"/>
            <a:r>
              <a:rPr lang="en-US" dirty="0" smtClean="0"/>
              <a:t>Depending </a:t>
            </a:r>
            <a:r>
              <a:rPr lang="en-US" dirty="0"/>
              <a:t>on the editor, you may even see some documentation to distinguish the two choices. </a:t>
            </a:r>
            <a:endParaRPr lang="en-US" dirty="0" smtClean="0"/>
          </a:p>
          <a:p>
            <a:pPr lvl="1"/>
            <a:r>
              <a:rPr lang="en-US" dirty="0" smtClean="0"/>
              <a:t>Autocompletion </a:t>
            </a:r>
            <a:r>
              <a:rPr lang="en-US" dirty="0"/>
              <a:t>is more difficult to implement in </a:t>
            </a:r>
            <a:r>
              <a:rPr lang="en-US" dirty="0">
                <a:solidFill>
                  <a:srgbClr val="FF0000"/>
                </a:solidFill>
              </a:rPr>
              <a:t>JavaScript</a:t>
            </a:r>
            <a:r>
              <a:rPr lang="en-US" dirty="0"/>
              <a:t> than it is in many other </a:t>
            </a:r>
            <a:r>
              <a:rPr lang="en-US" dirty="0" smtClean="0"/>
              <a:t>languages </a:t>
            </a:r>
            <a:r>
              <a:rPr lang="en-US" dirty="0"/>
              <a:t>because it’s a </a:t>
            </a:r>
            <a:r>
              <a:rPr lang="en-US" dirty="0">
                <a:solidFill>
                  <a:srgbClr val="FF0000"/>
                </a:solidFill>
              </a:rPr>
              <a:t>loosely typed language</a:t>
            </a:r>
            <a:r>
              <a:rPr lang="en-US" dirty="0"/>
              <a:t>, and because of its </a:t>
            </a:r>
            <a:r>
              <a:rPr lang="en-US" dirty="0">
                <a:solidFill>
                  <a:srgbClr val="FF0000"/>
                </a:solidFill>
              </a:rPr>
              <a:t>scoping rules</a:t>
            </a:r>
            <a:r>
              <a:rPr lang="en-US" dirty="0"/>
              <a:t> (which you will learn about later</a:t>
            </a:r>
            <a:r>
              <a:rPr lang="en-US" dirty="0" smtClean="0"/>
              <a:t>).</a:t>
            </a:r>
          </a:p>
          <a:p>
            <a:pPr lvl="1"/>
            <a:r>
              <a:rPr lang="en-US" dirty="0" smtClean="0"/>
              <a:t>If </a:t>
            </a:r>
            <a:r>
              <a:rPr lang="en-US" dirty="0"/>
              <a:t>autocompletion is an important feature to you, you may have to shop around to find an editor that meets your needs: this is an area in which some editors definitely stand out from the </a:t>
            </a:r>
            <a:r>
              <a:rPr lang="en-US" dirty="0" smtClean="0"/>
              <a:t>pack.</a:t>
            </a:r>
          </a:p>
          <a:p>
            <a:pPr lvl="1"/>
            <a:r>
              <a:rPr lang="en-US" dirty="0" smtClean="0"/>
              <a:t>Other </a:t>
            </a:r>
            <a:r>
              <a:rPr lang="en-US" dirty="0"/>
              <a:t>editors (vim, for example) offer very powerful autocompletion, but not without some extra configuration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349747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Comment on Comments</a:t>
            </a:r>
          </a:p>
        </p:txBody>
      </p:sp>
      <p:sp>
        <p:nvSpPr>
          <p:cNvPr id="3" name="Content Placeholder 2"/>
          <p:cNvSpPr>
            <a:spLocks noGrp="1"/>
          </p:cNvSpPr>
          <p:nvPr>
            <p:ph idx="1"/>
          </p:nvPr>
        </p:nvSpPr>
        <p:spPr/>
        <p:txBody>
          <a:bodyPr/>
          <a:lstStyle/>
          <a:p>
            <a:r>
              <a:rPr lang="en-US" dirty="0" smtClean="0"/>
              <a:t>JavaScript—like </a:t>
            </a:r>
            <a:r>
              <a:rPr lang="en-US" dirty="0"/>
              <a:t>most programming languages—has a </a:t>
            </a:r>
            <a:r>
              <a:rPr lang="en-US" dirty="0">
                <a:solidFill>
                  <a:srgbClr val="FF0000"/>
                </a:solidFill>
              </a:rPr>
              <a:t>syntax</a:t>
            </a:r>
            <a:r>
              <a:rPr lang="en-US" dirty="0"/>
              <a:t> for making </a:t>
            </a:r>
            <a:r>
              <a:rPr lang="en-US" dirty="0">
                <a:solidFill>
                  <a:srgbClr val="FF0000"/>
                </a:solidFill>
              </a:rPr>
              <a:t>comments</a:t>
            </a:r>
            <a:r>
              <a:rPr lang="en-US" dirty="0"/>
              <a:t> in </a:t>
            </a:r>
            <a:r>
              <a:rPr lang="en-US" dirty="0" smtClean="0"/>
              <a:t>code.</a:t>
            </a:r>
          </a:p>
          <a:p>
            <a:pPr lvl="1"/>
            <a:r>
              <a:rPr lang="en-US" dirty="0" smtClean="0"/>
              <a:t>Comments </a:t>
            </a:r>
            <a:r>
              <a:rPr lang="en-US" dirty="0"/>
              <a:t>are completely ignored by JavaScript; they are meant for you or your fellow </a:t>
            </a:r>
            <a:r>
              <a:rPr lang="en-US" dirty="0" smtClean="0"/>
              <a:t>programmers.</a:t>
            </a:r>
          </a:p>
          <a:p>
            <a:pPr lvl="1"/>
            <a:r>
              <a:rPr lang="en-US" dirty="0" smtClean="0"/>
              <a:t>They </a:t>
            </a:r>
            <a:r>
              <a:rPr lang="en-US" dirty="0"/>
              <a:t>allow you to add natural language explanations of what’s going on when it’s not </a:t>
            </a:r>
            <a:r>
              <a:rPr lang="en-US" dirty="0" smtClean="0"/>
              <a:t>clear.</a:t>
            </a:r>
          </a:p>
          <a:p>
            <a:pPr lvl="1"/>
            <a:r>
              <a:rPr lang="en-US" dirty="0" smtClean="0"/>
              <a:t>In </a:t>
            </a:r>
            <a:r>
              <a:rPr lang="en-US" dirty="0"/>
              <a:t>this book, we’ll be liberally using comments in code samples to explain what’s </a:t>
            </a:r>
            <a:r>
              <a:rPr lang="en-US" dirty="0" smtClean="0"/>
              <a:t>happening.</a:t>
            </a:r>
          </a:p>
          <a:p>
            <a:pPr lvl="1"/>
            <a:r>
              <a:rPr lang="en-US" dirty="0" smtClean="0"/>
              <a:t>In </a:t>
            </a:r>
            <a:r>
              <a:rPr lang="en-US" dirty="0"/>
              <a:t>JavaScript, there are two kinds of </a:t>
            </a:r>
            <a:r>
              <a:rPr lang="en-US" dirty="0" smtClean="0"/>
              <a:t>comments:</a:t>
            </a:r>
          </a:p>
          <a:p>
            <a:pPr lvl="2"/>
            <a:r>
              <a:rPr lang="en-US" dirty="0" smtClean="0"/>
              <a:t>inline comments</a:t>
            </a:r>
          </a:p>
          <a:p>
            <a:pPr lvl="2"/>
            <a:r>
              <a:rPr lang="en-US" dirty="0" smtClean="0"/>
              <a:t>block comments</a:t>
            </a:r>
          </a:p>
          <a:p>
            <a:pPr lvl="1"/>
            <a:r>
              <a:rPr lang="en-US" dirty="0" smtClean="0"/>
              <a:t>An </a:t>
            </a:r>
            <a:r>
              <a:rPr lang="en-US" dirty="0"/>
              <a:t>inline comment starts with two forward slashes (//) and extends to the end of the </a:t>
            </a:r>
            <a:r>
              <a:rPr lang="en-US" dirty="0" smtClean="0"/>
              <a:t>line.</a:t>
            </a:r>
          </a:p>
          <a:p>
            <a:pPr lvl="1"/>
            <a:r>
              <a:rPr lang="en-US" dirty="0" smtClean="0"/>
              <a:t>A </a:t>
            </a:r>
            <a:r>
              <a:rPr lang="en-US" dirty="0"/>
              <a:t>block comment starts with a forward slash and an asterisk (/*) and ends with an asterisk and a forward slash (*/), and can span multiple </a:t>
            </a:r>
            <a:r>
              <a:rPr lang="en-US" dirty="0" smtClean="0"/>
              <a:t>lines.</a:t>
            </a:r>
          </a:p>
          <a:p>
            <a:pPr lvl="1"/>
            <a:r>
              <a:rPr lang="en-US" dirty="0" smtClean="0"/>
              <a:t>Here’s </a:t>
            </a:r>
            <a:r>
              <a:rPr lang="en-US" dirty="0"/>
              <a:t>an example that illustrates both types of comments</a:t>
            </a:r>
            <a:r>
              <a:rPr lang="en-US" dirty="0" smtClean="0"/>
              <a:t>: </a:t>
            </a:r>
            <a:r>
              <a:rPr lang="en-US" dirty="0" smtClean="0">
                <a:solidFill>
                  <a:srgbClr val="FF0000"/>
                </a:solidFill>
              </a:rPr>
              <a:t>Listing 1-1</a:t>
            </a:r>
            <a:r>
              <a:rPr lang="en-US" dirty="0" smtClean="0"/>
              <a:t>.</a:t>
            </a:r>
          </a:p>
          <a:p>
            <a:pPr lvl="1"/>
            <a:r>
              <a:rPr lang="en-US" dirty="0"/>
              <a:t>Cascading Style Sheets (</a:t>
            </a:r>
            <a:r>
              <a:rPr lang="en-US" dirty="0">
                <a:solidFill>
                  <a:srgbClr val="FF0000"/>
                </a:solidFill>
              </a:rPr>
              <a:t>CSS</a:t>
            </a:r>
            <a:r>
              <a:rPr lang="en-US" dirty="0"/>
              <a:t>), which we’ll see shortly, also use </a:t>
            </a:r>
            <a:r>
              <a:rPr lang="en-US" dirty="0">
                <a:solidFill>
                  <a:srgbClr val="FF0000"/>
                </a:solidFill>
              </a:rPr>
              <a:t>JavaScript syntax for block comments </a:t>
            </a:r>
            <a:r>
              <a:rPr lang="en-US" dirty="0"/>
              <a:t>(inline comments are not supported in CSS</a:t>
            </a:r>
            <a:r>
              <a:rPr lang="en-US" dirty="0" smtClean="0"/>
              <a:t>).</a:t>
            </a:r>
          </a:p>
          <a:p>
            <a:pPr lvl="1"/>
            <a:r>
              <a:rPr lang="en-US" dirty="0" smtClean="0"/>
              <a:t>HTML </a:t>
            </a:r>
            <a:r>
              <a:rPr lang="en-US" dirty="0"/>
              <a:t>(like CSS) doesn’t have inline comments, and its block comments are different than </a:t>
            </a:r>
            <a:r>
              <a:rPr lang="en-US" dirty="0" smtClean="0"/>
              <a:t>JavaScript.</a:t>
            </a:r>
          </a:p>
          <a:p>
            <a:pPr lvl="2"/>
            <a:r>
              <a:rPr lang="en-US" dirty="0" smtClean="0"/>
              <a:t>They </a:t>
            </a:r>
            <a:r>
              <a:rPr lang="en-US" dirty="0"/>
              <a:t>are surrounded by the unwieldy </a:t>
            </a:r>
            <a:r>
              <a:rPr lang="en-US" dirty="0">
                <a:solidFill>
                  <a:srgbClr val="FF0000"/>
                </a:solidFill>
              </a:rPr>
              <a:t>&lt;!--</a:t>
            </a:r>
            <a:r>
              <a:rPr lang="en-US" dirty="0"/>
              <a:t> and </a:t>
            </a:r>
            <a:r>
              <a:rPr lang="en-US" dirty="0" smtClean="0">
                <a:solidFill>
                  <a:srgbClr val="FF0000"/>
                </a:solidFill>
              </a:rPr>
              <a:t>--&gt;</a:t>
            </a:r>
            <a:r>
              <a:rPr lang="en-US" dirty="0" smtClean="0"/>
              <a:t>: </a:t>
            </a:r>
            <a:r>
              <a:rPr lang="en-US" dirty="0">
                <a:solidFill>
                  <a:srgbClr val="FF0000"/>
                </a:solidFill>
              </a:rPr>
              <a:t>Listing </a:t>
            </a:r>
            <a:r>
              <a:rPr lang="en-US" dirty="0" smtClean="0">
                <a:solidFill>
                  <a:srgbClr val="FF0000"/>
                </a:solidFill>
              </a:rPr>
              <a:t>1-2</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298037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Listing 1-1 || 1-2</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pic>
        <p:nvPicPr>
          <p:cNvPr id="8" name="Picture 7"/>
          <p:cNvPicPr>
            <a:picLocks noChangeAspect="1"/>
          </p:cNvPicPr>
          <p:nvPr/>
        </p:nvPicPr>
        <p:blipFill>
          <a:blip r:embed="rId2"/>
          <a:stretch>
            <a:fillRect/>
          </a:stretch>
        </p:blipFill>
        <p:spPr>
          <a:xfrm>
            <a:off x="152400" y="1247617"/>
            <a:ext cx="6626822" cy="2465604"/>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7260891" y="1247617"/>
            <a:ext cx="4778709" cy="3319686"/>
          </a:xfrm>
          <a:prstGeom prst="rect">
            <a:avLst/>
          </a:prstGeom>
          <a:ln>
            <a:solidFill>
              <a:schemeClr val="accent1"/>
            </a:solidFill>
          </a:ln>
        </p:spPr>
      </p:pic>
    </p:spTree>
    <p:extLst>
      <p:ext uri="{BB962C8B-B14F-4D97-AF65-F5344CB8AC3E}">
        <p14:creationId xmlns:p14="http://schemas.microsoft.com/office/powerpoint/2010/main" val="137931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Started</a:t>
            </a:r>
          </a:p>
        </p:txBody>
      </p:sp>
      <p:sp>
        <p:nvSpPr>
          <p:cNvPr id="3" name="Content Placeholder 2"/>
          <p:cNvSpPr>
            <a:spLocks noGrp="1"/>
          </p:cNvSpPr>
          <p:nvPr>
            <p:ph idx="1"/>
          </p:nvPr>
        </p:nvSpPr>
        <p:spPr/>
        <p:txBody>
          <a:bodyPr/>
          <a:lstStyle/>
          <a:p>
            <a:r>
              <a:rPr lang="en-US" dirty="0" smtClean="0"/>
              <a:t>We’re </a:t>
            </a:r>
            <a:r>
              <a:rPr lang="en-US" dirty="0"/>
              <a:t>going to start by creating three </a:t>
            </a:r>
            <a:r>
              <a:rPr lang="en-US" dirty="0" smtClean="0"/>
              <a:t>files:</a:t>
            </a:r>
          </a:p>
          <a:p>
            <a:pPr lvl="2"/>
            <a:r>
              <a:rPr lang="en-US" dirty="0" smtClean="0"/>
              <a:t>an </a:t>
            </a:r>
            <a:r>
              <a:rPr lang="en-US" dirty="0"/>
              <a:t>HTML </a:t>
            </a:r>
            <a:r>
              <a:rPr lang="en-US" dirty="0" smtClean="0"/>
              <a:t>file</a:t>
            </a:r>
          </a:p>
          <a:p>
            <a:pPr lvl="2"/>
            <a:r>
              <a:rPr lang="en-US" dirty="0" smtClean="0"/>
              <a:t>a </a:t>
            </a:r>
            <a:r>
              <a:rPr lang="en-US" dirty="0"/>
              <a:t>CSS </a:t>
            </a:r>
            <a:r>
              <a:rPr lang="en-US" dirty="0" smtClean="0"/>
              <a:t>file</a:t>
            </a:r>
          </a:p>
          <a:p>
            <a:pPr lvl="2"/>
            <a:r>
              <a:rPr lang="en-US" dirty="0" smtClean="0"/>
              <a:t>a </a:t>
            </a:r>
            <a:r>
              <a:rPr lang="en-US" dirty="0"/>
              <a:t>JavaScript source </a:t>
            </a:r>
            <a:r>
              <a:rPr lang="en-US" dirty="0" smtClean="0"/>
              <a:t>file</a:t>
            </a:r>
          </a:p>
          <a:p>
            <a:pPr lvl="1"/>
            <a:r>
              <a:rPr lang="en-US" dirty="0" smtClean="0"/>
              <a:t>We </a:t>
            </a:r>
            <a:r>
              <a:rPr lang="en-US" dirty="0"/>
              <a:t>could do everything in the HTML file (JavaScript and CSS can be embedded in HTML), but there are certain advantages to keeping them </a:t>
            </a:r>
            <a:r>
              <a:rPr lang="en-US" dirty="0" smtClean="0">
                <a:solidFill>
                  <a:srgbClr val="FF0000"/>
                </a:solidFill>
              </a:rPr>
              <a:t>separate</a:t>
            </a:r>
            <a:r>
              <a:rPr lang="en-US" dirty="0" smtClean="0"/>
              <a:t>.</a:t>
            </a:r>
          </a:p>
          <a:p>
            <a:pPr lvl="1"/>
            <a:r>
              <a:rPr lang="en-US" dirty="0" smtClean="0"/>
              <a:t>If </a:t>
            </a:r>
            <a:r>
              <a:rPr lang="en-US" dirty="0"/>
              <a:t>you’re new to programming, I strongly recommend that you follow along with these instructions step by step: we’re going to take a very exploratory, incremental approach in this chapter, which will facilitate your learning </a:t>
            </a:r>
            <a:r>
              <a:rPr lang="en-US" dirty="0" smtClean="0"/>
              <a:t>process.</a:t>
            </a:r>
          </a:p>
          <a:p>
            <a:pPr lvl="1"/>
            <a:r>
              <a:rPr lang="en-US" dirty="0" smtClean="0"/>
              <a:t>It </a:t>
            </a:r>
            <a:r>
              <a:rPr lang="en-US" dirty="0"/>
              <a:t>may seem like we’re doing a lot of work to accomplish something fairly simple, and there’s some truth in </a:t>
            </a:r>
            <a:r>
              <a:rPr lang="en-US" dirty="0" smtClean="0"/>
              <a:t>that.</a:t>
            </a:r>
          </a:p>
          <a:p>
            <a:pPr lvl="1"/>
            <a:r>
              <a:rPr lang="en-US" dirty="0" smtClean="0"/>
              <a:t>I </a:t>
            </a:r>
            <a:r>
              <a:rPr lang="en-US" dirty="0"/>
              <a:t>certainly could have crafted an example that does the same thing with many fewer steps, but by doing so, I would be teaching you bad </a:t>
            </a:r>
            <a:r>
              <a:rPr lang="en-US" dirty="0" smtClean="0"/>
              <a:t>habits.</a:t>
            </a:r>
          </a:p>
          <a:p>
            <a:pPr lvl="1"/>
            <a:r>
              <a:rPr lang="en-US" dirty="0" smtClean="0"/>
              <a:t>The </a:t>
            </a:r>
            <a:r>
              <a:rPr lang="en-US" dirty="0"/>
              <a:t>extra steps you’ll see here are ones you’ll see over and over again, and while it may seem overcomplicated now, you can at least reassure yourself that you’re learning to do things the right way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330612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JavaScript ES6</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Learning JavaScript ES6 03 2016</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21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7378551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23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456930"/>
            <a:ext cx="7287304" cy="2916622"/>
          </a:xfrm>
          <a:prstGeom prst="rect">
            <a:avLst/>
          </a:prstGeom>
          <a:ln>
            <a:solidFill>
              <a:schemeClr val="accent1"/>
            </a:solidFill>
          </a:ln>
        </p:spPr>
      </p:pic>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t>
            </a:r>
            <a:r>
              <a:rPr lang="en-US" dirty="0" smtClean="0"/>
              <a:t>Started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One last important note about this </a:t>
            </a:r>
            <a:r>
              <a:rPr lang="en-US" dirty="0" smtClean="0"/>
              <a:t>chapter.</a:t>
            </a:r>
          </a:p>
          <a:p>
            <a:pPr lvl="2"/>
            <a:r>
              <a:rPr lang="en-US" dirty="0" smtClean="0"/>
              <a:t>This </a:t>
            </a:r>
            <a:r>
              <a:rPr lang="en-US" dirty="0"/>
              <a:t>is the lone chapter in the book in which the code samples will be written in </a:t>
            </a:r>
            <a:r>
              <a:rPr lang="en-US" dirty="0">
                <a:solidFill>
                  <a:srgbClr val="FF0000"/>
                </a:solidFill>
              </a:rPr>
              <a:t>ES5 syntax</a:t>
            </a:r>
            <a:r>
              <a:rPr lang="en-US" dirty="0"/>
              <a:t>, not ES6 (Harmony</a:t>
            </a:r>
            <a:r>
              <a:rPr lang="en-US" dirty="0" smtClean="0"/>
              <a:t>).</a:t>
            </a:r>
          </a:p>
          <a:p>
            <a:pPr lvl="2"/>
            <a:r>
              <a:rPr lang="en-US" dirty="0" smtClean="0"/>
              <a:t>This </a:t>
            </a:r>
            <a:r>
              <a:rPr lang="en-US" dirty="0"/>
              <a:t>is to ensure that the code samples will run, even if you aren’t using a browser that has implemented </a:t>
            </a:r>
            <a:r>
              <a:rPr lang="en-US" dirty="0" smtClean="0"/>
              <a:t>ES6.</a:t>
            </a:r>
          </a:p>
          <a:p>
            <a:pPr lvl="2"/>
            <a:r>
              <a:rPr lang="en-US" dirty="0" smtClean="0"/>
              <a:t>In </a:t>
            </a:r>
            <a:r>
              <a:rPr lang="en-US" dirty="0"/>
              <a:t>the following chapters, we will talk about how to write code in </a:t>
            </a:r>
            <a:r>
              <a:rPr lang="en-US" dirty="0">
                <a:solidFill>
                  <a:srgbClr val="FF0000"/>
                </a:solidFill>
              </a:rPr>
              <a:t>ES6</a:t>
            </a:r>
            <a:r>
              <a:rPr lang="en-US" dirty="0"/>
              <a:t> and “</a:t>
            </a:r>
            <a:r>
              <a:rPr lang="en-US" dirty="0">
                <a:solidFill>
                  <a:srgbClr val="FF0000"/>
                </a:solidFill>
              </a:rPr>
              <a:t>transcompile</a:t>
            </a:r>
            <a:r>
              <a:rPr lang="en-US" dirty="0"/>
              <a:t>” it so that it will run on </a:t>
            </a:r>
            <a:r>
              <a:rPr lang="en-US" dirty="0">
                <a:solidFill>
                  <a:srgbClr val="FF0000"/>
                </a:solidFill>
              </a:rPr>
              <a:t>legacy </a:t>
            </a:r>
            <a:r>
              <a:rPr lang="en-US" dirty="0" smtClean="0">
                <a:solidFill>
                  <a:srgbClr val="FF0000"/>
                </a:solidFill>
              </a:rPr>
              <a:t>browsers</a:t>
            </a:r>
            <a:r>
              <a:rPr lang="en-US" dirty="0" smtClean="0"/>
              <a:t>.</a:t>
            </a:r>
          </a:p>
          <a:p>
            <a:pPr lvl="2"/>
            <a:r>
              <a:rPr lang="en-US" dirty="0" smtClean="0"/>
              <a:t>After </a:t>
            </a:r>
            <a:r>
              <a:rPr lang="en-US" dirty="0"/>
              <a:t>we cover that ground, the rest of the book will use ES6 </a:t>
            </a:r>
            <a:r>
              <a:rPr lang="en-US" dirty="0" smtClean="0"/>
              <a:t>syntax.</a:t>
            </a:r>
          </a:p>
          <a:p>
            <a:pPr lvl="2"/>
            <a:r>
              <a:rPr lang="en-US" dirty="0" smtClean="0"/>
              <a:t>The </a:t>
            </a:r>
            <a:r>
              <a:rPr lang="en-US" dirty="0"/>
              <a:t>code samples in this chapter are simple enough that using ES5 doesn’t represent a significant handicap</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88410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For this exercise, you’ll want to make sure the files you create are in the same directory or </a:t>
            </a:r>
            <a:r>
              <a:rPr lang="en-US" dirty="0" smtClean="0"/>
              <a:t>folder.</a:t>
            </a:r>
          </a:p>
          <a:p>
            <a:pPr lvl="1"/>
            <a:r>
              <a:rPr lang="en-US" dirty="0" smtClean="0"/>
              <a:t>I </a:t>
            </a:r>
            <a:r>
              <a:rPr lang="en-US" dirty="0"/>
              <a:t>recommend that you create a new directory or folder for this example so it doesn’t get lost among your other files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123165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Let’s start with the JavaScript file. Using a text editor, create a file called </a:t>
            </a:r>
            <a:r>
              <a:rPr lang="en-US" dirty="0" smtClean="0">
                <a:solidFill>
                  <a:srgbClr val="FF0000"/>
                </a:solidFill>
              </a:rPr>
              <a:t>main.js</a:t>
            </a:r>
            <a:r>
              <a:rPr lang="en-US" dirty="0" smtClean="0"/>
              <a:t>.</a:t>
            </a:r>
          </a:p>
          <a:p>
            <a:pPr lvl="1"/>
            <a:r>
              <a:rPr lang="en-US" dirty="0" smtClean="0"/>
              <a:t>For </a:t>
            </a:r>
            <a:r>
              <a:rPr lang="en-US" dirty="0"/>
              <a:t>now, let’s just put a single line in this file</a:t>
            </a:r>
            <a:r>
              <a:rPr lang="en-US" dirty="0" smtClean="0"/>
              <a:t>:</a:t>
            </a:r>
          </a:p>
          <a:p>
            <a:pPr marL="233363" lvl="1" indent="0">
              <a:buNone/>
            </a:pPr>
            <a:endParaRPr lang="en-US" dirty="0"/>
          </a:p>
          <a:p>
            <a:pPr marL="233363" lvl="1" indent="0">
              <a:buNone/>
            </a:pPr>
            <a:endParaRPr lang="en-US" dirty="0"/>
          </a:p>
          <a:p>
            <a:pPr lvl="1"/>
            <a:r>
              <a:rPr lang="en-US" dirty="0"/>
              <a:t>Then create the CSS file, </a:t>
            </a:r>
            <a:r>
              <a:rPr lang="en-US" dirty="0" smtClean="0">
                <a:solidFill>
                  <a:srgbClr val="FF0000"/>
                </a:solidFill>
              </a:rPr>
              <a:t>main.css</a:t>
            </a:r>
            <a:r>
              <a:rPr lang="en-US" dirty="0" smtClean="0"/>
              <a:t>.</a:t>
            </a:r>
          </a:p>
          <a:p>
            <a:pPr lvl="2"/>
            <a:r>
              <a:rPr lang="en-US" dirty="0" smtClean="0"/>
              <a:t>We </a:t>
            </a:r>
            <a:r>
              <a:rPr lang="en-US" dirty="0"/>
              <a:t>don’t actually have anything to put in here yet, so we’ll just include a comment so we don’t have an empty file</a:t>
            </a:r>
            <a:r>
              <a:rPr lang="en-US" dirty="0" smtClean="0"/>
              <a:t>:</a:t>
            </a:r>
          </a:p>
          <a:p>
            <a:pPr marL="233363" lvl="1" indent="0">
              <a:buNone/>
            </a:pPr>
            <a:endParaRPr lang="en-US" dirty="0"/>
          </a:p>
          <a:p>
            <a:pPr marL="233363" lvl="1" indent="0">
              <a:buNone/>
            </a:pPr>
            <a:endParaRPr lang="en-US" dirty="0"/>
          </a:p>
          <a:p>
            <a:pPr lvl="1"/>
            <a:r>
              <a:rPr lang="en-US" dirty="0"/>
              <a:t>Then create a file called </a:t>
            </a:r>
            <a:r>
              <a:rPr lang="en-US" dirty="0">
                <a:solidFill>
                  <a:srgbClr val="FF0000"/>
                </a:solidFill>
              </a:rPr>
              <a:t>index.html</a:t>
            </a:r>
            <a:r>
              <a:rPr lang="en-US" dirty="0" smtClean="0"/>
              <a:t>: </a:t>
            </a:r>
            <a:r>
              <a:rPr lang="en-US" dirty="0" smtClean="0">
                <a:solidFill>
                  <a:srgbClr val="FF0000"/>
                </a:solidFill>
              </a:rPr>
              <a:t>Listing 1-3</a:t>
            </a:r>
            <a:r>
              <a:rPr lang="en-US" dirty="0" smtClean="0"/>
              <a:t>.</a:t>
            </a:r>
            <a:endParaRPr lang="en-US" dirty="0"/>
          </a:p>
          <a:p>
            <a:pPr lvl="1"/>
            <a:r>
              <a:rPr lang="en-US" dirty="0"/>
              <a:t>While this book isn’t about HTML or web application development, many of you are learning JavaScript for that purpose, so we will point out some aspects of </a:t>
            </a:r>
            <a:r>
              <a:rPr lang="en-US" dirty="0">
                <a:solidFill>
                  <a:srgbClr val="FF0000"/>
                </a:solidFill>
              </a:rPr>
              <a:t>HTML</a:t>
            </a:r>
            <a:r>
              <a:rPr lang="en-US" dirty="0"/>
              <a:t> as they relate to </a:t>
            </a:r>
            <a:r>
              <a:rPr lang="en-US" dirty="0">
                <a:solidFill>
                  <a:srgbClr val="FF0000"/>
                </a:solidFill>
              </a:rPr>
              <a:t>JavaScript </a:t>
            </a:r>
            <a:r>
              <a:rPr lang="en-US" dirty="0" smtClean="0">
                <a:solidFill>
                  <a:srgbClr val="FF0000"/>
                </a:solidFill>
              </a:rPr>
              <a:t>development</a:t>
            </a:r>
            <a:r>
              <a:rPr lang="en-US" dirty="0" smtClean="0"/>
              <a:t>.</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pic>
        <p:nvPicPr>
          <p:cNvPr id="6" name="Picture 5"/>
          <p:cNvPicPr>
            <a:picLocks noChangeAspect="1"/>
          </p:cNvPicPr>
          <p:nvPr/>
        </p:nvPicPr>
        <p:blipFill>
          <a:blip r:embed="rId2"/>
          <a:stretch>
            <a:fillRect/>
          </a:stretch>
        </p:blipFill>
        <p:spPr>
          <a:xfrm>
            <a:off x="800100" y="2116428"/>
            <a:ext cx="3286125" cy="27622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00100" y="3717517"/>
            <a:ext cx="2303827" cy="308942"/>
          </a:xfrm>
          <a:prstGeom prst="rect">
            <a:avLst/>
          </a:prstGeom>
          <a:ln>
            <a:solidFill>
              <a:schemeClr val="accent1"/>
            </a:solidFill>
          </a:ln>
        </p:spPr>
      </p:pic>
    </p:spTree>
    <p:extLst>
      <p:ext uri="{BB962C8B-B14F-4D97-AF65-F5344CB8AC3E}">
        <p14:creationId xmlns:p14="http://schemas.microsoft.com/office/powerpoint/2010/main" val="1545995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1-3</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152400" y="1272875"/>
            <a:ext cx="6521522" cy="2897458"/>
          </a:xfrm>
          <a:prstGeom prst="rect">
            <a:avLst/>
          </a:prstGeom>
          <a:ln>
            <a:solidFill>
              <a:schemeClr val="accent1"/>
            </a:solidFill>
          </a:ln>
        </p:spPr>
      </p:pic>
    </p:spTree>
    <p:extLst>
      <p:ext uri="{BB962C8B-B14F-4D97-AF65-F5344CB8AC3E}">
        <p14:creationId xmlns:p14="http://schemas.microsoft.com/office/powerpoint/2010/main" val="1304037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Document</a:t>
            </a:r>
            <a:endParaRPr lang="en-US" dirty="0"/>
          </a:p>
        </p:txBody>
      </p:sp>
      <p:sp>
        <p:nvSpPr>
          <p:cNvPr id="7" name="Content Placeholder 6"/>
          <p:cNvSpPr>
            <a:spLocks noGrp="1"/>
          </p:cNvSpPr>
          <p:nvPr>
            <p:ph idx="1"/>
          </p:nvPr>
        </p:nvSpPr>
        <p:spPr/>
        <p:txBody>
          <a:bodyPr/>
          <a:lstStyle/>
          <a:p>
            <a:r>
              <a:rPr lang="en-US" dirty="0"/>
              <a:t>An HTML document consists of two main parts:</a:t>
            </a:r>
          </a:p>
          <a:p>
            <a:pPr lvl="2"/>
            <a:r>
              <a:rPr lang="en-US" dirty="0"/>
              <a:t>the head</a:t>
            </a:r>
          </a:p>
          <a:p>
            <a:pPr lvl="2"/>
            <a:r>
              <a:rPr lang="en-US" dirty="0"/>
              <a:t>the body</a:t>
            </a:r>
          </a:p>
          <a:p>
            <a:pPr lvl="1"/>
            <a:r>
              <a:rPr lang="en-US" dirty="0"/>
              <a:t>The head contains information that is not directly displayed in your browser (though it can affect what’s displayed in your browser).</a:t>
            </a:r>
          </a:p>
          <a:p>
            <a:pPr lvl="1"/>
            <a:r>
              <a:rPr lang="en-US" dirty="0"/>
              <a:t>The body contains the contents of your page that will be rendered in your browser.</a:t>
            </a:r>
          </a:p>
          <a:p>
            <a:pPr lvl="1"/>
            <a:r>
              <a:rPr lang="en-US" dirty="0"/>
              <a:t>It’s important to understand that elements in the head will never be shown in the browser, whereas elements in the body usually are (certain types of elements, like &lt;script&gt;, won’t be visible, and CSS styles can also hide body elements</a:t>
            </a:r>
            <a:r>
              <a:rPr lang="en-US" dirty="0" smtClean="0"/>
              <a:t>).</a:t>
            </a:r>
          </a:p>
          <a:p>
            <a:pPr lvl="1"/>
            <a:r>
              <a:rPr lang="en-US" dirty="0"/>
              <a:t>In the head, we have the line </a:t>
            </a:r>
            <a:r>
              <a:rPr lang="en-US" dirty="0">
                <a:solidFill>
                  <a:srgbClr val="0070C0"/>
                </a:solidFill>
              </a:rPr>
              <a:t>&lt;link rel="stylesheet" href="main.css"&gt;</a:t>
            </a:r>
            <a:r>
              <a:rPr lang="en-US" dirty="0"/>
              <a:t>; this is what links the currently empty CSS file into your </a:t>
            </a:r>
            <a:r>
              <a:rPr lang="en-US" dirty="0" smtClean="0"/>
              <a:t>document.</a:t>
            </a:r>
          </a:p>
          <a:p>
            <a:pPr lvl="1"/>
            <a:r>
              <a:rPr lang="en-US" dirty="0" smtClean="0"/>
              <a:t>Then</a:t>
            </a:r>
            <a:r>
              <a:rPr lang="en-US" dirty="0"/>
              <a:t>, at the end of the body, we have the line </a:t>
            </a:r>
            <a:r>
              <a:rPr lang="en-US" dirty="0">
                <a:solidFill>
                  <a:srgbClr val="0070C0"/>
                </a:solidFill>
              </a:rPr>
              <a:t>&lt;script src="main.js"&gt;&lt;/script&gt;</a:t>
            </a:r>
            <a:r>
              <a:rPr lang="en-US" dirty="0"/>
              <a:t>, which is what links the JavaScript file into your </a:t>
            </a:r>
            <a:r>
              <a:rPr lang="en-US" dirty="0" smtClean="0"/>
              <a:t>document.</a:t>
            </a:r>
          </a:p>
          <a:p>
            <a:pPr lvl="1"/>
            <a:r>
              <a:rPr lang="en-US" dirty="0" smtClean="0"/>
              <a:t>It </a:t>
            </a:r>
            <a:r>
              <a:rPr lang="en-US" dirty="0"/>
              <a:t>may seem odd to you that one goes in the head and the other goes at the end of the </a:t>
            </a:r>
            <a:r>
              <a:rPr lang="en-US" dirty="0" smtClean="0"/>
              <a:t>body.</a:t>
            </a:r>
          </a:p>
          <a:p>
            <a:pPr lvl="1"/>
            <a:r>
              <a:rPr lang="en-US" dirty="0" smtClean="0"/>
              <a:t>While </a:t>
            </a:r>
            <a:r>
              <a:rPr lang="en-US" dirty="0"/>
              <a:t>we could have put the &lt;script&gt; tag in the head, there are </a:t>
            </a:r>
            <a:r>
              <a:rPr lang="en-US" dirty="0">
                <a:solidFill>
                  <a:srgbClr val="FF0000"/>
                </a:solidFill>
              </a:rPr>
              <a:t>performance</a:t>
            </a:r>
            <a:r>
              <a:rPr lang="en-US" dirty="0"/>
              <a:t> and </a:t>
            </a:r>
            <a:r>
              <a:rPr lang="en-US" dirty="0">
                <a:solidFill>
                  <a:srgbClr val="FF0000"/>
                </a:solidFill>
              </a:rPr>
              <a:t>complexity</a:t>
            </a:r>
            <a:r>
              <a:rPr lang="en-US" dirty="0"/>
              <a:t> reasons for putting it at the end of the body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244600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Document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In </a:t>
            </a:r>
            <a:r>
              <a:rPr lang="en-US" dirty="0"/>
              <a:t>the body, we have </a:t>
            </a:r>
            <a:r>
              <a:rPr lang="en-US" dirty="0">
                <a:solidFill>
                  <a:srgbClr val="0070C0"/>
                </a:solidFill>
              </a:rPr>
              <a:t>&lt;h1&gt;My first application!&lt;/h1&gt;, </a:t>
            </a:r>
            <a:r>
              <a:rPr lang="en-US" dirty="0"/>
              <a:t>which is first-level header text (which indicates the largest, most important text on the page), followed by a &lt;p&gt; (paragraph) tag, which contains some text, some of which is italic (denoted by the &lt;i&gt; tag</a:t>
            </a:r>
            <a:r>
              <a:rPr lang="en-US" dirty="0" smtClean="0"/>
              <a:t>).</a:t>
            </a:r>
          </a:p>
          <a:p>
            <a:pPr lvl="1"/>
            <a:r>
              <a:rPr lang="en-US" dirty="0"/>
              <a:t>Go ahead and load index.html in your </a:t>
            </a:r>
            <a:r>
              <a:rPr lang="en-US" dirty="0" smtClean="0"/>
              <a:t>browser.</a:t>
            </a:r>
          </a:p>
          <a:p>
            <a:pPr lvl="2"/>
            <a:r>
              <a:rPr lang="en-US" dirty="0" smtClean="0"/>
              <a:t>The </a:t>
            </a:r>
            <a:r>
              <a:rPr lang="en-US" dirty="0"/>
              <a:t>easiest way to do this on most systems is to simply double-click on the file from a file browser (you can also usually drag the file onto a browser window</a:t>
            </a:r>
            <a:r>
              <a:rPr lang="en-US" dirty="0" smtClean="0"/>
              <a:t>).</a:t>
            </a:r>
          </a:p>
          <a:p>
            <a:pPr lvl="2"/>
            <a:r>
              <a:rPr lang="en-US" dirty="0" smtClean="0"/>
              <a:t>You’ll </a:t>
            </a:r>
            <a:r>
              <a:rPr lang="en-US" dirty="0"/>
              <a:t>see the body contents of your HTML file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1341479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JavaScript Console</a:t>
            </a:r>
          </a:p>
        </p:txBody>
      </p:sp>
      <p:sp>
        <p:nvSpPr>
          <p:cNvPr id="3" name="Content Placeholder 2"/>
          <p:cNvSpPr>
            <a:spLocks noGrp="1"/>
          </p:cNvSpPr>
          <p:nvPr>
            <p:ph idx="1"/>
          </p:nvPr>
        </p:nvSpPr>
        <p:spPr/>
        <p:txBody>
          <a:bodyPr/>
          <a:lstStyle/>
          <a:p>
            <a:r>
              <a:rPr lang="en-US" dirty="0" smtClean="0"/>
              <a:t>We’ve </a:t>
            </a:r>
            <a:r>
              <a:rPr lang="en-US" dirty="0"/>
              <a:t>already written some JavaScript: console.log('main.js loaded</a:t>
            </a:r>
            <a:r>
              <a:rPr lang="en-US" dirty="0" smtClean="0"/>
              <a:t>'). What </a:t>
            </a:r>
            <a:r>
              <a:rPr lang="en-US" dirty="0"/>
              <a:t>did that </a:t>
            </a:r>
            <a:r>
              <a:rPr lang="en-US" dirty="0" smtClean="0"/>
              <a:t>do?</a:t>
            </a:r>
          </a:p>
          <a:p>
            <a:pPr lvl="1"/>
            <a:r>
              <a:rPr lang="en-US" dirty="0" smtClean="0"/>
              <a:t>The </a:t>
            </a:r>
            <a:r>
              <a:rPr lang="en-US" dirty="0">
                <a:solidFill>
                  <a:srgbClr val="FF0000"/>
                </a:solidFill>
              </a:rPr>
              <a:t>console</a:t>
            </a:r>
            <a:r>
              <a:rPr lang="en-US" dirty="0"/>
              <a:t> is a </a:t>
            </a:r>
            <a:r>
              <a:rPr lang="en-US" dirty="0">
                <a:solidFill>
                  <a:srgbClr val="FF0000"/>
                </a:solidFill>
              </a:rPr>
              <a:t>text-only tool</a:t>
            </a:r>
            <a:r>
              <a:rPr lang="en-US" dirty="0"/>
              <a:t> for programmers to help them </a:t>
            </a:r>
            <a:r>
              <a:rPr lang="en-US" dirty="0">
                <a:solidFill>
                  <a:srgbClr val="FF0000"/>
                </a:solidFill>
              </a:rPr>
              <a:t>diagnose</a:t>
            </a:r>
            <a:r>
              <a:rPr lang="en-US" dirty="0"/>
              <a:t> their </a:t>
            </a:r>
            <a:r>
              <a:rPr lang="en-US" dirty="0" smtClean="0"/>
              <a:t>work.</a:t>
            </a:r>
          </a:p>
          <a:p>
            <a:pPr lvl="1"/>
            <a:r>
              <a:rPr lang="en-US" dirty="0" smtClean="0"/>
              <a:t>You </a:t>
            </a:r>
            <a:r>
              <a:rPr lang="en-US" dirty="0"/>
              <a:t>will use the console extensively as you go through this </a:t>
            </a:r>
            <a:r>
              <a:rPr lang="en-US" dirty="0" smtClean="0"/>
              <a:t>book.</a:t>
            </a:r>
          </a:p>
          <a:p>
            <a:pPr lvl="1"/>
            <a:r>
              <a:rPr lang="en-US" dirty="0" smtClean="0"/>
              <a:t>Different </a:t>
            </a:r>
            <a:r>
              <a:rPr lang="en-US" dirty="0"/>
              <a:t>browsers have different ways of accessing the console. Because you will be doing this quite often, I recommend learning the keyboard </a:t>
            </a:r>
            <a:r>
              <a:rPr lang="en-US" dirty="0" smtClean="0"/>
              <a:t>shortcut.</a:t>
            </a:r>
          </a:p>
          <a:p>
            <a:pPr lvl="2"/>
            <a:r>
              <a:rPr lang="en-US" dirty="0" smtClean="0"/>
              <a:t>In </a:t>
            </a:r>
            <a:r>
              <a:rPr lang="en-US" dirty="0"/>
              <a:t>Firefox, it’s </a:t>
            </a:r>
            <a:r>
              <a:rPr lang="en-US" dirty="0">
                <a:solidFill>
                  <a:srgbClr val="FF0000"/>
                </a:solidFill>
              </a:rPr>
              <a:t>Ctrl-Shift-K</a:t>
            </a:r>
            <a:r>
              <a:rPr lang="en-US" dirty="0"/>
              <a:t> (Windows and Linux) or Command-Option-K (Mac</a:t>
            </a:r>
            <a:r>
              <a:rPr lang="en-US" dirty="0" smtClean="0"/>
              <a:t>).</a:t>
            </a:r>
          </a:p>
          <a:p>
            <a:pPr lvl="1"/>
            <a:r>
              <a:rPr lang="en-US" dirty="0" smtClean="0"/>
              <a:t>In </a:t>
            </a:r>
            <a:r>
              <a:rPr lang="en-US" dirty="0"/>
              <a:t>the page in which you loaded index.html, open the JavaScript console; you should see the text “main.js loaded” (if you don’t see it, try reloading the page</a:t>
            </a:r>
            <a:r>
              <a:rPr lang="en-US" dirty="0" smtClean="0"/>
              <a:t>).</a:t>
            </a:r>
          </a:p>
          <a:p>
            <a:pPr lvl="1"/>
            <a:r>
              <a:rPr lang="en-US" dirty="0" smtClean="0">
                <a:solidFill>
                  <a:srgbClr val="FF0000"/>
                </a:solidFill>
              </a:rPr>
              <a:t>console.log</a:t>
            </a:r>
            <a:r>
              <a:rPr lang="en-US" dirty="0" smtClean="0"/>
              <a:t> </a:t>
            </a:r>
            <a:r>
              <a:rPr lang="en-US" dirty="0"/>
              <a:t>is a </a:t>
            </a:r>
            <a:r>
              <a:rPr lang="en-US" dirty="0" smtClean="0">
                <a:solidFill>
                  <a:srgbClr val="FF0000"/>
                </a:solidFill>
              </a:rPr>
              <a:t>method</a:t>
            </a:r>
            <a:r>
              <a:rPr lang="en-US" dirty="0" smtClean="0"/>
              <a:t> </a:t>
            </a:r>
            <a:r>
              <a:rPr lang="en-US" dirty="0"/>
              <a:t>that will print whatever you want to the console, which is very helpful for debugging and learning </a:t>
            </a:r>
            <a:r>
              <a:rPr lang="en-US" dirty="0" smtClean="0"/>
              <a:t>alike.</a:t>
            </a:r>
          </a:p>
          <a:p>
            <a:pPr lvl="1"/>
            <a:r>
              <a:rPr lang="en-US" dirty="0" smtClean="0"/>
              <a:t>One </a:t>
            </a:r>
            <a:r>
              <a:rPr lang="en-US" dirty="0"/>
              <a:t>of the many helpful features of the console is that, in addition to seeing output from your program, you can </a:t>
            </a:r>
            <a:r>
              <a:rPr lang="en-US" dirty="0">
                <a:solidFill>
                  <a:srgbClr val="FF0000"/>
                </a:solidFill>
              </a:rPr>
              <a:t>enter JavaScript directly</a:t>
            </a:r>
            <a:r>
              <a:rPr lang="en-US" dirty="0"/>
              <a:t> in the console, </a:t>
            </a:r>
            <a:r>
              <a:rPr lang="en-US" dirty="0" smtClean="0"/>
              <a:t>thereby</a:t>
            </a:r>
          </a:p>
          <a:p>
            <a:pPr lvl="2"/>
            <a:r>
              <a:rPr lang="en-US" dirty="0" smtClean="0"/>
              <a:t>testing </a:t>
            </a:r>
            <a:r>
              <a:rPr lang="en-US" dirty="0"/>
              <a:t>things </a:t>
            </a:r>
            <a:r>
              <a:rPr lang="en-US" dirty="0" smtClean="0"/>
              <a:t>out</a:t>
            </a:r>
          </a:p>
          <a:p>
            <a:pPr lvl="2"/>
            <a:r>
              <a:rPr lang="en-US" dirty="0" smtClean="0"/>
              <a:t>learning </a:t>
            </a:r>
            <a:r>
              <a:rPr lang="en-US" dirty="0"/>
              <a:t>about JavaScript </a:t>
            </a:r>
            <a:r>
              <a:rPr lang="en-US" dirty="0" smtClean="0"/>
              <a:t>features</a:t>
            </a:r>
          </a:p>
          <a:p>
            <a:pPr lvl="2"/>
            <a:r>
              <a:rPr lang="en-US" dirty="0" smtClean="0"/>
              <a:t>even </a:t>
            </a:r>
            <a:r>
              <a:rPr lang="en-US" dirty="0"/>
              <a:t>modifying your program </a:t>
            </a:r>
            <a:r>
              <a:rPr lang="en-US" dirty="0" smtClean="0"/>
              <a:t>temporarily</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913802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jQuery</a:t>
            </a:r>
          </a:p>
        </p:txBody>
      </p:sp>
      <p:sp>
        <p:nvSpPr>
          <p:cNvPr id="3" name="Content Placeholder 2"/>
          <p:cNvSpPr>
            <a:spLocks noGrp="1"/>
          </p:cNvSpPr>
          <p:nvPr>
            <p:ph idx="1"/>
          </p:nvPr>
        </p:nvSpPr>
        <p:spPr/>
        <p:txBody>
          <a:bodyPr/>
          <a:lstStyle/>
          <a:p>
            <a:r>
              <a:rPr lang="en-US" dirty="0" smtClean="0"/>
              <a:t>We’re </a:t>
            </a:r>
            <a:r>
              <a:rPr lang="en-US" dirty="0"/>
              <a:t>going to add an extremely popular </a:t>
            </a:r>
            <a:r>
              <a:rPr lang="en-US" dirty="0">
                <a:solidFill>
                  <a:srgbClr val="FF0000"/>
                </a:solidFill>
              </a:rPr>
              <a:t>client-side scripting library</a:t>
            </a:r>
            <a:r>
              <a:rPr lang="en-US" dirty="0"/>
              <a:t> called </a:t>
            </a:r>
            <a:r>
              <a:rPr lang="en-US" dirty="0">
                <a:solidFill>
                  <a:srgbClr val="FF0000"/>
                </a:solidFill>
              </a:rPr>
              <a:t>jQuery</a:t>
            </a:r>
            <a:r>
              <a:rPr lang="en-US" dirty="0"/>
              <a:t> to our </a:t>
            </a:r>
            <a:r>
              <a:rPr lang="en-US" dirty="0" smtClean="0"/>
              <a:t>page.</a:t>
            </a:r>
          </a:p>
          <a:p>
            <a:pPr lvl="1"/>
            <a:r>
              <a:rPr lang="en-US" dirty="0" smtClean="0"/>
              <a:t>While </a:t>
            </a:r>
            <a:r>
              <a:rPr lang="en-US" dirty="0"/>
              <a:t>it is not necessary, or even germane to the task at hand, it is such a </a:t>
            </a:r>
            <a:r>
              <a:rPr lang="en-US" dirty="0">
                <a:solidFill>
                  <a:srgbClr val="FF0000"/>
                </a:solidFill>
              </a:rPr>
              <a:t>ubiquitous library</a:t>
            </a:r>
            <a:r>
              <a:rPr lang="en-US" dirty="0"/>
              <a:t> that it is often the first one you will include in your </a:t>
            </a:r>
            <a:r>
              <a:rPr lang="en-US" dirty="0">
                <a:solidFill>
                  <a:srgbClr val="FF0000"/>
                </a:solidFill>
              </a:rPr>
              <a:t>web </a:t>
            </a:r>
            <a:r>
              <a:rPr lang="en-US" dirty="0" smtClean="0">
                <a:solidFill>
                  <a:srgbClr val="FF0000"/>
                </a:solidFill>
              </a:rPr>
              <a:t>code</a:t>
            </a:r>
            <a:r>
              <a:rPr lang="en-US" dirty="0" smtClean="0"/>
              <a:t>.</a:t>
            </a:r>
          </a:p>
          <a:p>
            <a:pPr lvl="1"/>
            <a:r>
              <a:rPr lang="en-US" dirty="0" smtClean="0"/>
              <a:t>Even </a:t>
            </a:r>
            <a:r>
              <a:rPr lang="en-US" dirty="0"/>
              <a:t>though we could easily get by without it in this example, the sooner you start getting accustomed to seeing jQuery code, the better off you will </a:t>
            </a:r>
            <a:r>
              <a:rPr lang="en-US" dirty="0" smtClean="0"/>
              <a:t>be.</a:t>
            </a:r>
          </a:p>
          <a:p>
            <a:pPr lvl="1"/>
            <a:r>
              <a:rPr lang="en-US" dirty="0" smtClean="0"/>
              <a:t>At </a:t>
            </a:r>
            <a:r>
              <a:rPr lang="en-US" dirty="0"/>
              <a:t>the end of the body, before we include our own main.js, we’ll link in jQuery</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You’ll notice that we’re using an </a:t>
            </a:r>
            <a:r>
              <a:rPr lang="en-US" dirty="0">
                <a:solidFill>
                  <a:srgbClr val="FF0000"/>
                </a:solidFill>
              </a:rPr>
              <a:t>Internet URL</a:t>
            </a:r>
            <a:r>
              <a:rPr lang="en-US" dirty="0"/>
              <a:t>, which means your page won’t work correctly </a:t>
            </a:r>
            <a:r>
              <a:rPr lang="en-US" dirty="0">
                <a:solidFill>
                  <a:srgbClr val="FF0000"/>
                </a:solidFill>
              </a:rPr>
              <a:t>without Internet </a:t>
            </a:r>
            <a:r>
              <a:rPr lang="en-US" dirty="0" smtClean="0">
                <a:solidFill>
                  <a:srgbClr val="FF0000"/>
                </a:solidFill>
              </a:rPr>
              <a:t>access</a:t>
            </a:r>
            <a:r>
              <a:rPr lang="en-US" dirty="0" smtClean="0"/>
              <a:t>.</a:t>
            </a:r>
          </a:p>
          <a:p>
            <a:pPr lvl="1"/>
            <a:r>
              <a:rPr lang="en-US" dirty="0" smtClean="0"/>
              <a:t>We’re </a:t>
            </a:r>
            <a:r>
              <a:rPr lang="en-US" dirty="0"/>
              <a:t>linking in jQuery from a publicly hosted con‐ tent delivery network (</a:t>
            </a:r>
            <a:r>
              <a:rPr lang="en-US" dirty="0">
                <a:solidFill>
                  <a:srgbClr val="FF0000"/>
                </a:solidFill>
              </a:rPr>
              <a:t>CDN</a:t>
            </a:r>
            <a:r>
              <a:rPr lang="en-US" dirty="0"/>
              <a:t>), which has certain performance </a:t>
            </a:r>
            <a:r>
              <a:rPr lang="en-US" dirty="0" smtClean="0"/>
              <a:t>advantages.</a:t>
            </a:r>
          </a:p>
          <a:p>
            <a:pPr lvl="1"/>
            <a:r>
              <a:rPr lang="en-US" dirty="0" smtClean="0"/>
              <a:t>If </a:t>
            </a:r>
            <a:r>
              <a:rPr lang="en-US" dirty="0"/>
              <a:t>you will be working on your project offline, you’ll have to download the file and link it from your computer </a:t>
            </a:r>
            <a:r>
              <a:rPr lang="en-US" dirty="0" smtClean="0"/>
              <a:t>instead.</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pic>
        <p:nvPicPr>
          <p:cNvPr id="6" name="Picture 5"/>
          <p:cNvPicPr>
            <a:picLocks noChangeAspect="1"/>
          </p:cNvPicPr>
          <p:nvPr/>
        </p:nvPicPr>
        <p:blipFill>
          <a:blip r:embed="rId2"/>
          <a:stretch>
            <a:fillRect/>
          </a:stretch>
        </p:blipFill>
        <p:spPr>
          <a:xfrm>
            <a:off x="758329" y="3418732"/>
            <a:ext cx="7353300" cy="523875"/>
          </a:xfrm>
          <a:prstGeom prst="rect">
            <a:avLst/>
          </a:prstGeom>
          <a:ln>
            <a:solidFill>
              <a:schemeClr val="accent1"/>
            </a:solidFill>
          </a:ln>
        </p:spPr>
      </p:pic>
    </p:spTree>
    <p:extLst>
      <p:ext uri="{BB962C8B-B14F-4D97-AF65-F5344CB8AC3E}">
        <p14:creationId xmlns:p14="http://schemas.microsoft.com/office/powerpoint/2010/main" val="363232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jQuery in Action</a:t>
            </a:r>
            <a:endParaRPr lang="en-US" dirty="0"/>
          </a:p>
        </p:txBody>
      </p:sp>
      <p:sp>
        <p:nvSpPr>
          <p:cNvPr id="7" name="Content Placeholder 6"/>
          <p:cNvSpPr>
            <a:spLocks noGrp="1"/>
          </p:cNvSpPr>
          <p:nvPr>
            <p:ph idx="1"/>
          </p:nvPr>
        </p:nvSpPr>
        <p:spPr/>
        <p:txBody>
          <a:bodyPr/>
          <a:lstStyle/>
          <a:p>
            <a:r>
              <a:rPr lang="en-US" dirty="0"/>
              <a:t>Now we’ll modify our main.js file to take advantage of one of jQuery’s features:</a:t>
            </a:r>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smtClean="0"/>
              <a:t>Unless </a:t>
            </a:r>
            <a:r>
              <a:rPr lang="en-US" dirty="0"/>
              <a:t>you’ve already had some experience with jQuery, this probably looks like </a:t>
            </a:r>
            <a:r>
              <a:rPr lang="en-US" dirty="0" smtClean="0"/>
              <a:t>gibberish.</a:t>
            </a:r>
          </a:p>
          <a:p>
            <a:pPr lvl="1"/>
            <a:r>
              <a:rPr lang="en-US" dirty="0" smtClean="0"/>
              <a:t>There’s </a:t>
            </a:r>
            <a:r>
              <a:rPr lang="en-US" dirty="0"/>
              <a:t>actually a lot going on here that won’t become clear until much </a:t>
            </a:r>
            <a:r>
              <a:rPr lang="en-US" dirty="0" smtClean="0"/>
              <a:t>later.</a:t>
            </a:r>
          </a:p>
          <a:p>
            <a:pPr lvl="1"/>
            <a:r>
              <a:rPr lang="en-US" dirty="0" smtClean="0"/>
              <a:t>What </a:t>
            </a:r>
            <a:r>
              <a:rPr lang="en-US" dirty="0"/>
              <a:t>jQuery is doing for us here is making sure that the </a:t>
            </a:r>
            <a:r>
              <a:rPr lang="en-US" dirty="0">
                <a:solidFill>
                  <a:srgbClr val="FF0000"/>
                </a:solidFill>
              </a:rPr>
              <a:t>browser</a:t>
            </a:r>
            <a:r>
              <a:rPr lang="en-US" dirty="0"/>
              <a:t> has </a:t>
            </a:r>
            <a:r>
              <a:rPr lang="en-US" dirty="0">
                <a:solidFill>
                  <a:srgbClr val="FF0000"/>
                </a:solidFill>
              </a:rPr>
              <a:t>loaded all</a:t>
            </a:r>
            <a:r>
              <a:rPr lang="en-US" dirty="0"/>
              <a:t> of the </a:t>
            </a:r>
            <a:r>
              <a:rPr lang="en-US" dirty="0">
                <a:solidFill>
                  <a:srgbClr val="FF0000"/>
                </a:solidFill>
              </a:rPr>
              <a:t>HTML</a:t>
            </a:r>
            <a:r>
              <a:rPr lang="en-US" dirty="0"/>
              <a:t> before executing our JavaScript (which is currently just a single console.log</a:t>
            </a:r>
            <a:r>
              <a:rPr lang="en-US" dirty="0" smtClean="0"/>
              <a:t>).</a:t>
            </a:r>
          </a:p>
          <a:p>
            <a:pPr lvl="1"/>
            <a:r>
              <a:rPr lang="en-US" dirty="0" smtClean="0"/>
              <a:t>Whenever </a:t>
            </a:r>
            <a:r>
              <a:rPr lang="en-US" dirty="0"/>
              <a:t>we’re working with </a:t>
            </a:r>
            <a:r>
              <a:rPr lang="en-US" dirty="0">
                <a:solidFill>
                  <a:srgbClr val="FF0000"/>
                </a:solidFill>
              </a:rPr>
              <a:t>browser-based JavaScript</a:t>
            </a:r>
            <a:r>
              <a:rPr lang="en-US" dirty="0"/>
              <a:t>, we’ll be doing this just to establish the practice: any JavaScript you write will go between the </a:t>
            </a:r>
            <a:r>
              <a:rPr lang="en-US" dirty="0">
                <a:solidFill>
                  <a:srgbClr val="0070C0"/>
                </a:solidFill>
              </a:rPr>
              <a:t>$(</a:t>
            </a:r>
            <a:r>
              <a:rPr lang="en-US" dirty="0" smtClean="0">
                <a:solidFill>
                  <a:srgbClr val="0070C0"/>
                </a:solidFill>
              </a:rPr>
              <a:t>document</a:t>
            </a:r>
            <a:r>
              <a:rPr lang="en-US" dirty="0">
                <a:solidFill>
                  <a:srgbClr val="0070C0"/>
                </a:solidFill>
              </a:rPr>
              <a:t>).ready(function() { and });</a:t>
            </a:r>
            <a:r>
              <a:rPr lang="en-US" dirty="0"/>
              <a:t> </a:t>
            </a:r>
            <a:r>
              <a:rPr lang="en-US" dirty="0" smtClean="0">
                <a:solidFill>
                  <a:srgbClr val="FF0000"/>
                </a:solidFill>
              </a:rPr>
              <a:t>lines</a:t>
            </a:r>
            <a:r>
              <a:rPr lang="en-US" dirty="0" smtClean="0"/>
              <a:t>.</a:t>
            </a:r>
          </a:p>
          <a:p>
            <a:pPr lvl="1"/>
            <a:r>
              <a:rPr lang="en-US" dirty="0" smtClean="0"/>
              <a:t>Also </a:t>
            </a:r>
            <a:r>
              <a:rPr lang="en-US" dirty="0"/>
              <a:t>note the line </a:t>
            </a:r>
            <a:r>
              <a:rPr lang="en-US" dirty="0">
                <a:solidFill>
                  <a:srgbClr val="FF0000"/>
                </a:solidFill>
              </a:rPr>
              <a:t>'use strict'</a:t>
            </a:r>
            <a:r>
              <a:rPr lang="en-US" dirty="0"/>
              <a:t>; this is something we’ll learn more about later, but basically this tells the </a:t>
            </a:r>
            <a:r>
              <a:rPr lang="en-US" dirty="0">
                <a:solidFill>
                  <a:srgbClr val="FF0000"/>
                </a:solidFill>
              </a:rPr>
              <a:t>JavaScript </a:t>
            </a:r>
            <a:r>
              <a:rPr lang="en-US" dirty="0" smtClean="0">
                <a:solidFill>
                  <a:srgbClr val="FF0000"/>
                </a:solidFill>
              </a:rPr>
              <a:t>interpreter</a:t>
            </a:r>
            <a:r>
              <a:rPr lang="en-US" dirty="0" smtClean="0"/>
              <a:t> </a:t>
            </a:r>
            <a:r>
              <a:rPr lang="en-US" dirty="0"/>
              <a:t>to treat your code more </a:t>
            </a:r>
            <a:r>
              <a:rPr lang="en-US" dirty="0" smtClean="0"/>
              <a:t>rigorously.</a:t>
            </a:r>
          </a:p>
          <a:p>
            <a:pPr lvl="1"/>
            <a:r>
              <a:rPr lang="en-US" dirty="0" smtClean="0"/>
              <a:t>While </a:t>
            </a:r>
            <a:r>
              <a:rPr lang="en-US" dirty="0"/>
              <a:t>that may not sound like a good thing at first, it actually helps you write better JavaScript, and prevents common and </a:t>
            </a:r>
            <a:r>
              <a:rPr lang="en-US" dirty="0">
                <a:solidFill>
                  <a:srgbClr val="FF0000"/>
                </a:solidFill>
              </a:rPr>
              <a:t>difficult-to-diagnose</a:t>
            </a:r>
            <a:r>
              <a:rPr lang="en-US" dirty="0"/>
              <a:t> </a:t>
            </a:r>
            <a:r>
              <a:rPr lang="en-US" dirty="0" smtClean="0">
                <a:solidFill>
                  <a:srgbClr val="0070C0"/>
                </a:solidFill>
              </a:rPr>
              <a:t>problems</a:t>
            </a:r>
            <a:r>
              <a:rPr lang="en-US" dirty="0" smtClean="0"/>
              <a:t>.</a:t>
            </a:r>
          </a:p>
          <a:p>
            <a:pPr lvl="1"/>
            <a:r>
              <a:rPr lang="en-US" dirty="0" smtClean="0"/>
              <a:t>We’ll </a:t>
            </a:r>
            <a:r>
              <a:rPr lang="en-US" dirty="0"/>
              <a:t>certainly be learning to write very </a:t>
            </a:r>
            <a:r>
              <a:rPr lang="en-US" dirty="0">
                <a:solidFill>
                  <a:srgbClr val="0070C0"/>
                </a:solidFill>
              </a:rPr>
              <a:t>rigorous </a:t>
            </a:r>
            <a:r>
              <a:rPr lang="en-US" dirty="0" smtClean="0">
                <a:solidFill>
                  <a:srgbClr val="FF0000"/>
                </a:solidFill>
              </a:rPr>
              <a:t>JavaScript</a:t>
            </a:r>
            <a:r>
              <a:rPr lang="en-US" dirty="0" smtClean="0"/>
              <a:t> </a:t>
            </a:r>
            <a:r>
              <a:rPr lang="en-US" dirty="0"/>
              <a:t>in this book</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pic>
        <p:nvPicPr>
          <p:cNvPr id="8" name="Picture 7"/>
          <p:cNvPicPr>
            <a:picLocks noChangeAspect="1"/>
          </p:cNvPicPr>
          <p:nvPr/>
        </p:nvPicPr>
        <p:blipFill>
          <a:blip r:embed="rId2"/>
          <a:stretch>
            <a:fillRect/>
          </a:stretch>
        </p:blipFill>
        <p:spPr>
          <a:xfrm>
            <a:off x="794681" y="1680331"/>
            <a:ext cx="2946809" cy="848558"/>
          </a:xfrm>
          <a:prstGeom prst="rect">
            <a:avLst/>
          </a:prstGeom>
          <a:ln>
            <a:solidFill>
              <a:schemeClr val="accent1"/>
            </a:solidFill>
          </a:ln>
        </p:spPr>
      </p:pic>
    </p:spTree>
    <p:extLst>
      <p:ext uri="{BB962C8B-B14F-4D97-AF65-F5344CB8AC3E}">
        <p14:creationId xmlns:p14="http://schemas.microsoft.com/office/powerpoint/2010/main" val="621547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Drawing Graphics Primitive</a:t>
            </a:r>
          </a:p>
        </p:txBody>
      </p:sp>
      <p:sp>
        <p:nvSpPr>
          <p:cNvPr id="3" name="Content Placeholder 2"/>
          <p:cNvSpPr>
            <a:spLocks noGrp="1"/>
          </p:cNvSpPr>
          <p:nvPr>
            <p:ph idx="1"/>
          </p:nvPr>
        </p:nvSpPr>
        <p:spPr/>
        <p:txBody>
          <a:bodyPr/>
          <a:lstStyle/>
          <a:p>
            <a:r>
              <a:rPr lang="en-US" dirty="0" smtClean="0"/>
              <a:t>Among </a:t>
            </a:r>
            <a:r>
              <a:rPr lang="en-US" dirty="0"/>
              <a:t>many of the benefits </a:t>
            </a:r>
            <a:r>
              <a:rPr lang="en-US" dirty="0">
                <a:solidFill>
                  <a:srgbClr val="FF0000"/>
                </a:solidFill>
              </a:rPr>
              <a:t>HTML5</a:t>
            </a:r>
            <a:r>
              <a:rPr lang="en-US" dirty="0"/>
              <a:t> brought was a </a:t>
            </a:r>
            <a:r>
              <a:rPr lang="en-US" dirty="0">
                <a:solidFill>
                  <a:srgbClr val="FF0000"/>
                </a:solidFill>
              </a:rPr>
              <a:t>standardized graphics </a:t>
            </a:r>
            <a:r>
              <a:rPr lang="en-US" dirty="0" smtClean="0">
                <a:solidFill>
                  <a:srgbClr val="FF0000"/>
                </a:solidFill>
              </a:rPr>
              <a:t>interface</a:t>
            </a:r>
            <a:r>
              <a:rPr lang="en-US" dirty="0" smtClean="0"/>
              <a:t>.</a:t>
            </a:r>
          </a:p>
          <a:p>
            <a:pPr lvl="1"/>
            <a:r>
              <a:rPr lang="en-US" dirty="0" smtClean="0"/>
              <a:t>The </a:t>
            </a:r>
            <a:r>
              <a:rPr lang="en-US" dirty="0"/>
              <a:t>HTML5 </a:t>
            </a:r>
            <a:r>
              <a:rPr lang="en-US" dirty="0">
                <a:solidFill>
                  <a:srgbClr val="FF0000"/>
                </a:solidFill>
              </a:rPr>
              <a:t>canvas</a:t>
            </a:r>
            <a:r>
              <a:rPr lang="en-US" dirty="0"/>
              <a:t> allows you to draw graphics primitives </a:t>
            </a:r>
            <a:r>
              <a:rPr lang="en-US" dirty="0" smtClean="0"/>
              <a:t>like</a:t>
            </a:r>
          </a:p>
          <a:p>
            <a:pPr lvl="2"/>
            <a:r>
              <a:rPr lang="en-US" dirty="0" smtClean="0"/>
              <a:t>Squares</a:t>
            </a:r>
          </a:p>
          <a:p>
            <a:pPr lvl="2"/>
            <a:r>
              <a:rPr lang="en-US" dirty="0" smtClean="0"/>
              <a:t>Circles</a:t>
            </a:r>
          </a:p>
          <a:p>
            <a:pPr lvl="2"/>
            <a:r>
              <a:rPr lang="en-US" dirty="0" smtClean="0"/>
              <a:t>Polygons</a:t>
            </a:r>
          </a:p>
          <a:p>
            <a:pPr lvl="1"/>
            <a:r>
              <a:rPr lang="en-US" dirty="0" smtClean="0"/>
              <a:t>Using </a:t>
            </a:r>
            <a:r>
              <a:rPr lang="en-US" dirty="0"/>
              <a:t>the canvas directly can be painful, so we’ll use a </a:t>
            </a:r>
            <a:r>
              <a:rPr lang="en-US" dirty="0">
                <a:solidFill>
                  <a:srgbClr val="FF0000"/>
                </a:solidFill>
              </a:rPr>
              <a:t>graphics library</a:t>
            </a:r>
            <a:r>
              <a:rPr lang="en-US" dirty="0"/>
              <a:t> called </a:t>
            </a:r>
            <a:r>
              <a:rPr lang="en-US" dirty="0">
                <a:solidFill>
                  <a:srgbClr val="FF0000"/>
                </a:solidFill>
              </a:rPr>
              <a:t>Paper.js</a:t>
            </a:r>
            <a:r>
              <a:rPr lang="en-US" dirty="0"/>
              <a:t> to take advantage of the HTML5 canvas.</a:t>
            </a:r>
          </a:p>
          <a:p>
            <a:pPr lvl="1"/>
            <a:r>
              <a:rPr lang="en-US" dirty="0"/>
              <a:t>Before we start using Paper.js to draw things, we’ll need an </a:t>
            </a:r>
            <a:r>
              <a:rPr lang="en-US" dirty="0">
                <a:solidFill>
                  <a:srgbClr val="FF0000"/>
                </a:solidFill>
              </a:rPr>
              <a:t>HTML canvas</a:t>
            </a:r>
            <a:r>
              <a:rPr lang="en-US" dirty="0"/>
              <a:t> </a:t>
            </a:r>
            <a:r>
              <a:rPr lang="en-US" dirty="0">
                <a:solidFill>
                  <a:srgbClr val="0070C0"/>
                </a:solidFill>
              </a:rPr>
              <a:t>element</a:t>
            </a:r>
            <a:r>
              <a:rPr lang="en-US" dirty="0"/>
              <a:t> to draw </a:t>
            </a:r>
            <a:r>
              <a:rPr lang="en-US" dirty="0" smtClean="0"/>
              <a:t>on.</a:t>
            </a:r>
          </a:p>
          <a:p>
            <a:pPr lvl="1"/>
            <a:r>
              <a:rPr lang="en-US" dirty="0" smtClean="0"/>
              <a:t>Add </a:t>
            </a:r>
            <a:r>
              <a:rPr lang="en-US" dirty="0"/>
              <a:t>the following to the body (you can put it anywhere; after the intro </a:t>
            </a:r>
            <a:r>
              <a:rPr lang="en-US" dirty="0" smtClean="0"/>
              <a:t>paragraph</a:t>
            </a:r>
            <a:r>
              <a:rPr lang="en-US" dirty="0"/>
              <a:t>, for example</a:t>
            </a:r>
            <a:r>
              <a:rPr lang="en-US" dirty="0" smtClean="0"/>
              <a:t>):</a:t>
            </a:r>
          </a:p>
          <a:p>
            <a:pPr marL="233363" lvl="1" indent="0">
              <a:buNone/>
            </a:pPr>
            <a:endParaRPr lang="en-US" dirty="0" smtClean="0"/>
          </a:p>
          <a:p>
            <a:pPr marL="233363" lvl="1" indent="0">
              <a:buNone/>
            </a:pPr>
            <a:endParaRPr lang="en-US" dirty="0"/>
          </a:p>
          <a:p>
            <a:pPr lvl="1"/>
            <a:r>
              <a:rPr lang="en-US" dirty="0"/>
              <a:t>Note that we’ve given the canvas an </a:t>
            </a:r>
            <a:r>
              <a:rPr lang="en-US" dirty="0">
                <a:solidFill>
                  <a:srgbClr val="FF0000"/>
                </a:solidFill>
              </a:rPr>
              <a:t>id attribute</a:t>
            </a:r>
            <a:r>
              <a:rPr lang="en-US" dirty="0"/>
              <a:t>: that’s how we will be able to easily refer to it from within JavaScript and </a:t>
            </a:r>
            <a:r>
              <a:rPr lang="en-US" dirty="0" smtClean="0"/>
              <a:t>CSS.</a:t>
            </a:r>
          </a:p>
          <a:p>
            <a:pPr lvl="1"/>
            <a:r>
              <a:rPr lang="en-US" dirty="0" smtClean="0"/>
              <a:t>If </a:t>
            </a:r>
            <a:r>
              <a:rPr lang="en-US" dirty="0"/>
              <a:t>we load our page right now, we won’t see anything different; not only haven’t we drawn anything on the canvas, but it’s a white canvas on a white page and has no width and height, making it very hard to see indeed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758330" y="4384864"/>
            <a:ext cx="3695700" cy="219075"/>
          </a:xfrm>
          <a:prstGeom prst="rect">
            <a:avLst/>
          </a:prstGeom>
          <a:ln>
            <a:solidFill>
              <a:schemeClr val="accent1"/>
            </a:solidFill>
          </a:ln>
        </p:spPr>
      </p:pic>
    </p:spTree>
    <p:extLst>
      <p:ext uri="{BB962C8B-B14F-4D97-AF65-F5344CB8AC3E}">
        <p14:creationId xmlns:p14="http://schemas.microsoft.com/office/powerpoint/2010/main" val="252075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Your First Application</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9562186" y="3489820"/>
            <a:ext cx="2296439" cy="3017926"/>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Paper.js is not the only canvas graphics library </a:t>
            </a:r>
            <a:r>
              <a:rPr lang="en-US" dirty="0" smtClean="0"/>
              <a:t>available:</a:t>
            </a:r>
          </a:p>
          <a:p>
            <a:pPr lvl="2"/>
            <a:r>
              <a:rPr lang="en-US" dirty="0" smtClean="0"/>
              <a:t>KineticJS</a:t>
            </a:r>
          </a:p>
          <a:p>
            <a:pPr lvl="2"/>
            <a:r>
              <a:rPr lang="en-US" dirty="0" smtClean="0"/>
              <a:t>Fabric.js</a:t>
            </a:r>
          </a:p>
          <a:p>
            <a:pPr lvl="2"/>
            <a:r>
              <a:rPr lang="en-US" dirty="0" smtClean="0"/>
              <a:t>EaselJS</a:t>
            </a:r>
            <a:endParaRPr lang="en-US" dirty="0"/>
          </a:p>
          <a:p>
            <a:pPr marL="460375" lvl="2" indent="0">
              <a:buNone/>
            </a:pPr>
            <a:r>
              <a:rPr lang="en-US" dirty="0" smtClean="0"/>
              <a:t>are </a:t>
            </a:r>
            <a:r>
              <a:rPr lang="en-US" dirty="0"/>
              <a:t>very popular and robust </a:t>
            </a:r>
            <a:r>
              <a:rPr lang="en-US" dirty="0" smtClean="0"/>
              <a:t>alternatives.</a:t>
            </a:r>
          </a:p>
          <a:p>
            <a:pPr lvl="1"/>
            <a:r>
              <a:rPr lang="en-US" dirty="0" smtClean="0"/>
              <a:t>I’ve </a:t>
            </a:r>
            <a:r>
              <a:rPr lang="en-US" dirty="0"/>
              <a:t>used all of these libraries, and they’re all very high quality</a:t>
            </a:r>
            <a:r>
              <a:rPr lang="en-US" dirty="0" smtClean="0"/>
              <a:t>.</a:t>
            </a:r>
          </a:p>
          <a:p>
            <a:pPr lvl="1"/>
            <a:r>
              <a:rPr lang="en-US" dirty="0"/>
              <a:t>Every HTML element can have an ID, and for the HTML to be valid (correctly formed), each ID must be </a:t>
            </a:r>
            <a:r>
              <a:rPr lang="en-US" dirty="0" smtClean="0"/>
              <a:t>unique.</a:t>
            </a:r>
          </a:p>
          <a:p>
            <a:pPr lvl="2"/>
            <a:r>
              <a:rPr lang="en-US" dirty="0" smtClean="0"/>
              <a:t>So </a:t>
            </a:r>
            <a:r>
              <a:rPr lang="en-US" dirty="0"/>
              <a:t>now that we’ve created a canvas with the id “mainCanvas”, we </a:t>
            </a:r>
            <a:r>
              <a:rPr lang="en-US" dirty="0">
                <a:solidFill>
                  <a:srgbClr val="FF0000"/>
                </a:solidFill>
              </a:rPr>
              <a:t>can’t reuse</a:t>
            </a:r>
            <a:r>
              <a:rPr lang="en-US" dirty="0"/>
              <a:t> that </a:t>
            </a:r>
            <a:r>
              <a:rPr lang="en-US" dirty="0" smtClean="0">
                <a:solidFill>
                  <a:srgbClr val="FF0000"/>
                </a:solidFill>
              </a:rPr>
              <a:t>ID</a:t>
            </a:r>
            <a:r>
              <a:rPr lang="en-US" dirty="0" smtClean="0"/>
              <a:t>.</a:t>
            </a:r>
          </a:p>
          <a:p>
            <a:pPr lvl="2"/>
            <a:r>
              <a:rPr lang="en-US" dirty="0" smtClean="0"/>
              <a:t>Because </a:t>
            </a:r>
            <a:r>
              <a:rPr lang="en-US" dirty="0"/>
              <a:t>of this, it’s recommended that you use IDs </a:t>
            </a:r>
            <a:r>
              <a:rPr lang="en-US" dirty="0" smtClean="0"/>
              <a:t>sparingly.</a:t>
            </a:r>
          </a:p>
          <a:p>
            <a:pPr lvl="2"/>
            <a:r>
              <a:rPr lang="en-US" dirty="0" smtClean="0"/>
              <a:t>We’re </a:t>
            </a:r>
            <a:r>
              <a:rPr lang="en-US" dirty="0"/>
              <a:t>using one here because it’s often easier for beginners to deal with one thing at a time, and by definition, an ID can only refer to one thing on a page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1473991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a:t>Let’s modify </a:t>
            </a:r>
            <a:r>
              <a:rPr lang="en-US" dirty="0">
                <a:solidFill>
                  <a:srgbClr val="FF0000"/>
                </a:solidFill>
              </a:rPr>
              <a:t>main.css</a:t>
            </a:r>
            <a:r>
              <a:rPr lang="en-US" dirty="0"/>
              <a:t> so our canvas stands out on the </a:t>
            </a:r>
            <a:r>
              <a:rPr lang="en-US" dirty="0" smtClean="0"/>
              <a:t>page.</a:t>
            </a:r>
          </a:p>
          <a:p>
            <a:pPr lvl="1"/>
            <a:r>
              <a:rPr lang="en-US" dirty="0" smtClean="0"/>
              <a:t>If </a:t>
            </a:r>
            <a:r>
              <a:rPr lang="en-US" dirty="0"/>
              <a:t>you’re not familiar with CSS, that’s OK—this CSS is simply setting a width and height for our HTML element, and giving it a black border</a:t>
            </a:r>
            <a:r>
              <a:rPr lang="en-US" dirty="0" smtClean="0"/>
              <a:t>:</a:t>
            </a: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If you reload your page, you should see the canvas </a:t>
            </a:r>
            <a:r>
              <a:rPr lang="en-US" dirty="0" smtClean="0"/>
              <a:t>now.</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744130" y="2311517"/>
            <a:ext cx="2603078" cy="1116778"/>
          </a:xfrm>
          <a:prstGeom prst="rect">
            <a:avLst/>
          </a:prstGeom>
          <a:ln>
            <a:solidFill>
              <a:schemeClr val="accent1"/>
            </a:solidFill>
          </a:ln>
        </p:spPr>
      </p:pic>
    </p:spTree>
    <p:extLst>
      <p:ext uri="{BB962C8B-B14F-4D97-AF65-F5344CB8AC3E}">
        <p14:creationId xmlns:p14="http://schemas.microsoft.com/office/powerpoint/2010/main" val="1650534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Paper.js</a:t>
            </a:r>
            <a:endParaRPr lang="en-US" dirty="0"/>
          </a:p>
        </p:txBody>
      </p:sp>
      <p:sp>
        <p:nvSpPr>
          <p:cNvPr id="3" name="Content Placeholder 2"/>
          <p:cNvSpPr>
            <a:spLocks noGrp="1"/>
          </p:cNvSpPr>
          <p:nvPr>
            <p:ph idx="1"/>
          </p:nvPr>
        </p:nvSpPr>
        <p:spPr/>
        <p:txBody>
          <a:bodyPr/>
          <a:lstStyle/>
          <a:p>
            <a:r>
              <a:rPr lang="en-US" dirty="0" smtClean="0"/>
              <a:t>Right </a:t>
            </a:r>
            <a:r>
              <a:rPr lang="en-US" dirty="0"/>
              <a:t>after we link in jQuery, but before we link in our own </a:t>
            </a:r>
            <a:r>
              <a:rPr lang="en-US" dirty="0">
                <a:solidFill>
                  <a:srgbClr val="FF0000"/>
                </a:solidFill>
              </a:rPr>
              <a:t>main.js</a:t>
            </a:r>
            <a:r>
              <a:rPr lang="en-US" dirty="0"/>
              <a:t>, add the following line:</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Note that, as with jQuery, we’re using a CDN to include Paper.js in our project.</a:t>
            </a:r>
          </a:p>
          <a:p>
            <a:pPr lvl="1"/>
            <a:r>
              <a:rPr lang="en-US" dirty="0"/>
              <a:t>Now that we have Paper.js linked in, we have to do a little work to </a:t>
            </a:r>
            <a:r>
              <a:rPr lang="en-US" dirty="0">
                <a:solidFill>
                  <a:srgbClr val="FF0000"/>
                </a:solidFill>
              </a:rPr>
              <a:t>configure</a:t>
            </a:r>
            <a:r>
              <a:rPr lang="en-US" dirty="0"/>
              <a:t> </a:t>
            </a:r>
            <a:r>
              <a:rPr lang="en-US" dirty="0">
                <a:solidFill>
                  <a:srgbClr val="FF0000"/>
                </a:solidFill>
              </a:rPr>
              <a:t>Paper.js</a:t>
            </a:r>
            <a:r>
              <a:rPr lang="en-US" dirty="0"/>
              <a:t>. </a:t>
            </a:r>
            <a:endParaRPr lang="en-US" dirty="0" smtClean="0"/>
          </a:p>
          <a:p>
            <a:pPr lvl="1"/>
            <a:r>
              <a:rPr lang="en-US" dirty="0" smtClean="0"/>
              <a:t>Whenever </a:t>
            </a:r>
            <a:r>
              <a:rPr lang="en-US" dirty="0"/>
              <a:t>you encounter code like this—repetitive code that is required before you do something—it’s often called </a:t>
            </a:r>
            <a:r>
              <a:rPr lang="en-US" dirty="0" smtClean="0">
                <a:solidFill>
                  <a:srgbClr val="FF0000"/>
                </a:solidFill>
              </a:rPr>
              <a:t>boilerplate</a:t>
            </a:r>
            <a:r>
              <a:rPr lang="en-US" dirty="0" smtClean="0"/>
              <a:t>.</a:t>
            </a:r>
          </a:p>
          <a:p>
            <a:pPr lvl="1"/>
            <a:r>
              <a:rPr lang="en-US" dirty="0" smtClean="0"/>
              <a:t>Add </a:t>
            </a:r>
            <a:r>
              <a:rPr lang="en-US" dirty="0"/>
              <a:t>the following to main.js, right after </a:t>
            </a:r>
            <a:r>
              <a:rPr lang="en-US" dirty="0">
                <a:solidFill>
                  <a:srgbClr val="FF0000"/>
                </a:solidFill>
              </a:rPr>
              <a:t>'use strict' </a:t>
            </a:r>
            <a:r>
              <a:rPr lang="en-US" dirty="0"/>
              <a:t>(you can remove the console.log if you wish</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pic>
        <p:nvPicPr>
          <p:cNvPr id="7" name="Picture 6"/>
          <p:cNvPicPr>
            <a:picLocks noChangeAspect="1"/>
          </p:cNvPicPr>
          <p:nvPr/>
        </p:nvPicPr>
        <p:blipFill>
          <a:blip r:embed="rId2"/>
          <a:stretch>
            <a:fillRect/>
          </a:stretch>
        </p:blipFill>
        <p:spPr>
          <a:xfrm>
            <a:off x="618295" y="1868106"/>
            <a:ext cx="7734300" cy="46672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734241" y="4311941"/>
            <a:ext cx="4927673" cy="1423550"/>
          </a:xfrm>
          <a:prstGeom prst="rect">
            <a:avLst/>
          </a:prstGeom>
          <a:ln>
            <a:solidFill>
              <a:schemeClr val="accent1"/>
            </a:solidFill>
          </a:ln>
        </p:spPr>
      </p:pic>
    </p:spTree>
    <p:extLst>
      <p:ext uri="{BB962C8B-B14F-4D97-AF65-F5344CB8AC3E}">
        <p14:creationId xmlns:p14="http://schemas.microsoft.com/office/powerpoint/2010/main" val="87479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Paper.js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The first line </a:t>
            </a:r>
            <a:r>
              <a:rPr lang="en-US" dirty="0">
                <a:solidFill>
                  <a:srgbClr val="FF0000"/>
                </a:solidFill>
              </a:rPr>
              <a:t>installs Paper.js</a:t>
            </a:r>
            <a:r>
              <a:rPr lang="en-US" dirty="0"/>
              <a:t> in the </a:t>
            </a:r>
            <a:r>
              <a:rPr lang="en-US" dirty="0">
                <a:solidFill>
                  <a:srgbClr val="FF0000"/>
                </a:solidFill>
              </a:rPr>
              <a:t>global scope</a:t>
            </a:r>
            <a:r>
              <a:rPr lang="en-US" dirty="0"/>
              <a:t> (which will make more sense in Chapter 7</a:t>
            </a:r>
            <a:r>
              <a:rPr lang="en-US" dirty="0" smtClean="0"/>
              <a:t>).</a:t>
            </a:r>
          </a:p>
          <a:p>
            <a:pPr lvl="1"/>
            <a:r>
              <a:rPr lang="en-US" dirty="0" smtClean="0"/>
              <a:t>The </a:t>
            </a:r>
            <a:r>
              <a:rPr lang="en-US" dirty="0"/>
              <a:t>second line attaches Paper.js to the canvas, and prepares Paper.js for </a:t>
            </a:r>
            <a:r>
              <a:rPr lang="en-US" dirty="0" smtClean="0"/>
              <a:t>drawing.</a:t>
            </a:r>
          </a:p>
          <a:p>
            <a:pPr lvl="1"/>
            <a:r>
              <a:rPr lang="en-US" dirty="0" smtClean="0"/>
              <a:t>In </a:t>
            </a:r>
            <a:r>
              <a:rPr lang="en-US" dirty="0"/>
              <a:t>the middle, where we put </a:t>
            </a:r>
            <a:r>
              <a:rPr lang="en-US" dirty="0">
                <a:solidFill>
                  <a:srgbClr val="FF0000"/>
                </a:solidFill>
              </a:rPr>
              <a:t>TODO</a:t>
            </a:r>
            <a:r>
              <a:rPr lang="en-US" dirty="0"/>
              <a:t> is where we’ll actually be doing the </a:t>
            </a:r>
            <a:r>
              <a:rPr lang="en-US" dirty="0" smtClean="0"/>
              <a:t>interesting stuff.</a:t>
            </a:r>
          </a:p>
          <a:p>
            <a:pPr lvl="1"/>
            <a:r>
              <a:rPr lang="en-US" dirty="0" smtClean="0"/>
              <a:t>The </a:t>
            </a:r>
            <a:r>
              <a:rPr lang="en-US" dirty="0"/>
              <a:t>last line tells Paper.js to actually draw something to the </a:t>
            </a:r>
            <a:r>
              <a:rPr lang="en-US" dirty="0" smtClean="0"/>
              <a:t>screen.</a:t>
            </a:r>
          </a:p>
          <a:p>
            <a:pPr lvl="1"/>
            <a:r>
              <a:rPr lang="en-US" dirty="0" smtClean="0"/>
              <a:t>Now </a:t>
            </a:r>
            <a:r>
              <a:rPr lang="en-US" dirty="0"/>
              <a:t>that all of the boilerplate is out of the way, let’s draw </a:t>
            </a:r>
            <a:r>
              <a:rPr lang="en-US" dirty="0" smtClean="0"/>
              <a:t>something!</a:t>
            </a:r>
          </a:p>
          <a:p>
            <a:pPr lvl="1"/>
            <a:r>
              <a:rPr lang="en-US" dirty="0" smtClean="0"/>
              <a:t>We’ll </a:t>
            </a:r>
            <a:r>
              <a:rPr lang="en-US" dirty="0"/>
              <a:t>start with a green circle in the middle of the </a:t>
            </a:r>
            <a:r>
              <a:rPr lang="en-US" dirty="0" smtClean="0"/>
              <a:t>canvas.</a:t>
            </a:r>
          </a:p>
          <a:p>
            <a:pPr lvl="1"/>
            <a:r>
              <a:rPr lang="en-US" dirty="0" smtClean="0"/>
              <a:t>Replace </a:t>
            </a:r>
            <a:r>
              <a:rPr lang="en-US" dirty="0"/>
              <a:t>the “TODO” comment with the following lines</a:t>
            </a:r>
            <a:r>
              <a:rPr lang="en-US" dirty="0" smtClean="0"/>
              <a:t>:</a:t>
            </a:r>
          </a:p>
          <a:p>
            <a:pPr marL="233363" lvl="1" indent="0">
              <a:buNone/>
            </a:pPr>
            <a:endParaRPr lang="en-US" dirty="0"/>
          </a:p>
          <a:p>
            <a:pPr marL="233363" lvl="1" indent="0">
              <a:buNone/>
            </a:pPr>
            <a:endParaRPr lang="en-US" dirty="0" smtClean="0"/>
          </a:p>
          <a:p>
            <a:pPr marL="233363" lvl="1" indent="0">
              <a:buNone/>
            </a:pPr>
            <a:endParaRPr lang="en-US" dirty="0" smtClean="0"/>
          </a:p>
          <a:p>
            <a:pPr lvl="1"/>
            <a:r>
              <a:rPr lang="en-US" dirty="0"/>
              <a:t>Refresh your browser, and behold, a green </a:t>
            </a:r>
            <a:r>
              <a:rPr lang="en-US" dirty="0" smtClean="0"/>
              <a:t>circle.</a:t>
            </a:r>
          </a:p>
          <a:p>
            <a:pPr lvl="1"/>
            <a:r>
              <a:rPr lang="en-US" dirty="0" smtClean="0"/>
              <a:t>You’ve </a:t>
            </a:r>
            <a:r>
              <a:rPr lang="en-US" dirty="0"/>
              <a:t>written your first </a:t>
            </a:r>
            <a:r>
              <a:rPr lang="en-US" dirty="0">
                <a:solidFill>
                  <a:srgbClr val="FF0000"/>
                </a:solidFill>
              </a:rPr>
              <a:t>real </a:t>
            </a:r>
            <a:r>
              <a:rPr lang="en-US" dirty="0" smtClean="0">
                <a:solidFill>
                  <a:srgbClr val="FF0000"/>
                </a:solidFill>
              </a:rPr>
              <a:t>JavaScript</a:t>
            </a:r>
            <a:r>
              <a:rPr lang="en-US" dirty="0" smtClean="0"/>
              <a:t>.</a:t>
            </a:r>
          </a:p>
          <a:p>
            <a:pPr lvl="1"/>
            <a:r>
              <a:rPr lang="en-US" dirty="0" smtClean="0"/>
              <a:t>There’s </a:t>
            </a:r>
            <a:r>
              <a:rPr lang="en-US" dirty="0"/>
              <a:t>actually a lot going on in those two lines, but for now, it’s only </a:t>
            </a:r>
            <a:r>
              <a:rPr lang="en-US" dirty="0" smtClean="0"/>
              <a:t>important </a:t>
            </a:r>
            <a:r>
              <a:rPr lang="en-US" dirty="0"/>
              <a:t>to know a few </a:t>
            </a:r>
            <a:r>
              <a:rPr lang="en-US" dirty="0" smtClean="0"/>
              <a:t>things.</a:t>
            </a:r>
          </a:p>
          <a:p>
            <a:pPr lvl="1"/>
            <a:r>
              <a:rPr lang="en-US" dirty="0" smtClean="0"/>
              <a:t>The </a:t>
            </a:r>
            <a:r>
              <a:rPr lang="en-US" dirty="0"/>
              <a:t>first line creates a circle object, and it does so with three arguments: the x and y coordinates of the center of the circle, and the radius of the </a:t>
            </a:r>
            <a:r>
              <a:rPr lang="en-US" dirty="0" smtClean="0"/>
              <a:t>circle.</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905005" y="3871988"/>
            <a:ext cx="3838575" cy="457200"/>
          </a:xfrm>
          <a:prstGeom prst="rect">
            <a:avLst/>
          </a:prstGeom>
          <a:ln>
            <a:solidFill>
              <a:schemeClr val="accent1"/>
            </a:solidFill>
          </a:ln>
        </p:spPr>
      </p:pic>
    </p:spTree>
    <p:extLst>
      <p:ext uri="{BB962C8B-B14F-4D97-AF65-F5344CB8AC3E}">
        <p14:creationId xmlns:p14="http://schemas.microsoft.com/office/powerpoint/2010/main" val="2099236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Paper.js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Recall </a:t>
            </a:r>
            <a:r>
              <a:rPr lang="en-US" dirty="0"/>
              <a:t>we made our canvas 400 pixels wide and 400 pixels tall, so the center of the canvas lies at (200, 200). </a:t>
            </a:r>
            <a:endParaRPr lang="en-US" dirty="0" smtClean="0"/>
          </a:p>
          <a:p>
            <a:pPr lvl="1"/>
            <a:r>
              <a:rPr lang="en-US" dirty="0" smtClean="0"/>
              <a:t>And </a:t>
            </a:r>
            <a:r>
              <a:rPr lang="en-US" dirty="0"/>
              <a:t>a radius of 50 makes a circle that’s an eighth of the width and height of the </a:t>
            </a:r>
            <a:r>
              <a:rPr lang="en-US" dirty="0" smtClean="0"/>
              <a:t>canvas.</a:t>
            </a:r>
          </a:p>
          <a:p>
            <a:pPr lvl="1"/>
            <a:r>
              <a:rPr lang="en-US" dirty="0" smtClean="0"/>
              <a:t>The </a:t>
            </a:r>
            <a:r>
              <a:rPr lang="en-US" dirty="0"/>
              <a:t>second line sets the fill color, which is distinct from the outline color (called the stroke in Paper.js parlance). Feel free to experiment with changing those arguments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2795799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You might be starting to realize that the </a:t>
            </a:r>
            <a:r>
              <a:rPr lang="en-US" dirty="0">
                <a:solidFill>
                  <a:srgbClr val="FF0000"/>
                </a:solidFill>
              </a:rPr>
              <a:t>order</a:t>
            </a:r>
            <a:r>
              <a:rPr lang="en-US" dirty="0"/>
              <a:t> in which we </a:t>
            </a:r>
            <a:r>
              <a:rPr lang="en-US" dirty="0">
                <a:solidFill>
                  <a:srgbClr val="FF0000"/>
                </a:solidFill>
              </a:rPr>
              <a:t>link</a:t>
            </a:r>
            <a:r>
              <a:rPr lang="en-US" dirty="0"/>
              <a:t> things in is very </a:t>
            </a:r>
            <a:r>
              <a:rPr lang="en-US" dirty="0" smtClean="0"/>
              <a:t>important.</a:t>
            </a:r>
          </a:p>
          <a:p>
            <a:pPr lvl="1"/>
            <a:r>
              <a:rPr lang="en-US" dirty="0" smtClean="0"/>
              <a:t>We’re </a:t>
            </a:r>
            <a:r>
              <a:rPr lang="en-US" dirty="0"/>
              <a:t>going to use both </a:t>
            </a:r>
            <a:r>
              <a:rPr lang="en-US" dirty="0">
                <a:solidFill>
                  <a:srgbClr val="FF0000"/>
                </a:solidFill>
              </a:rPr>
              <a:t>jQuery</a:t>
            </a:r>
            <a:r>
              <a:rPr lang="en-US" dirty="0"/>
              <a:t> and </a:t>
            </a:r>
            <a:r>
              <a:rPr lang="en-US" dirty="0">
                <a:solidFill>
                  <a:srgbClr val="FF0000"/>
                </a:solidFill>
              </a:rPr>
              <a:t>Paper.js</a:t>
            </a:r>
            <a:r>
              <a:rPr lang="en-US" dirty="0"/>
              <a:t> in our own </a:t>
            </a:r>
            <a:r>
              <a:rPr lang="en-US" dirty="0">
                <a:solidFill>
                  <a:srgbClr val="FF0000"/>
                </a:solidFill>
              </a:rPr>
              <a:t>main.js</a:t>
            </a:r>
            <a:r>
              <a:rPr lang="en-US" dirty="0"/>
              <a:t>, so we have to link in both of those first. </a:t>
            </a:r>
            <a:endParaRPr lang="en-US" dirty="0" smtClean="0"/>
          </a:p>
          <a:p>
            <a:pPr lvl="1"/>
            <a:r>
              <a:rPr lang="en-US" dirty="0" smtClean="0"/>
              <a:t>Neither </a:t>
            </a:r>
            <a:r>
              <a:rPr lang="en-US" dirty="0"/>
              <a:t>of them depends on the other, so it doesn’t matter which one comes first, but I always include jQuery first as a matter of habit, as so many things in web development depend on 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1034112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Automating Repetitive Tasks</a:t>
            </a:r>
          </a:p>
        </p:txBody>
      </p:sp>
      <p:sp>
        <p:nvSpPr>
          <p:cNvPr id="3" name="Content Placeholder 2"/>
          <p:cNvSpPr>
            <a:spLocks noGrp="1"/>
          </p:cNvSpPr>
          <p:nvPr>
            <p:ph idx="1"/>
          </p:nvPr>
        </p:nvSpPr>
        <p:spPr/>
        <p:txBody>
          <a:bodyPr/>
          <a:lstStyle/>
          <a:p>
            <a:r>
              <a:rPr lang="en-US" dirty="0" smtClean="0"/>
              <a:t>Consider </a:t>
            </a:r>
            <a:r>
              <a:rPr lang="en-US" dirty="0"/>
              <a:t>what you’d have to do if you wanted not just to add one circle, but to fill the canvas with them, laid out in a </a:t>
            </a:r>
            <a:r>
              <a:rPr lang="en-US" dirty="0" smtClean="0"/>
              <a:t>grid.</a:t>
            </a:r>
          </a:p>
          <a:p>
            <a:pPr lvl="1"/>
            <a:r>
              <a:rPr lang="en-US" dirty="0" smtClean="0"/>
              <a:t>If </a:t>
            </a:r>
            <a:r>
              <a:rPr lang="en-US" dirty="0"/>
              <a:t>you space the circles 50 pixels apart and make them slightly smaller, you could fit 64 of them on the canvas. </a:t>
            </a:r>
            <a:endParaRPr lang="en-US" dirty="0" smtClean="0"/>
          </a:p>
          <a:p>
            <a:pPr lvl="1"/>
            <a:r>
              <a:rPr lang="en-US" dirty="0" smtClean="0"/>
              <a:t>Certainly </a:t>
            </a:r>
            <a:r>
              <a:rPr lang="en-US" dirty="0"/>
              <a:t>you could copy the code you’ve already written 63 times, and by hand, modify all of the </a:t>
            </a:r>
            <a:r>
              <a:rPr lang="en-US" dirty="0" smtClean="0"/>
              <a:t>coordinates </a:t>
            </a:r>
            <a:r>
              <a:rPr lang="en-US" dirty="0"/>
              <a:t>so that they’re spaced out in a </a:t>
            </a:r>
            <a:r>
              <a:rPr lang="en-US" dirty="0" smtClean="0"/>
              <a:t>grid.</a:t>
            </a:r>
          </a:p>
          <a:p>
            <a:pPr lvl="1"/>
            <a:r>
              <a:rPr lang="en-US" dirty="0" smtClean="0"/>
              <a:t>Sounds </a:t>
            </a:r>
            <a:r>
              <a:rPr lang="en-US" dirty="0"/>
              <a:t>like a lot of work, doesn’t </a:t>
            </a:r>
            <a:r>
              <a:rPr lang="en-US" dirty="0" smtClean="0"/>
              <a:t>it?</a:t>
            </a:r>
          </a:p>
          <a:p>
            <a:pPr lvl="1"/>
            <a:r>
              <a:rPr lang="en-US" dirty="0" smtClean="0"/>
              <a:t>Fortunately</a:t>
            </a:r>
            <a:r>
              <a:rPr lang="en-US" dirty="0"/>
              <a:t>, this kind of </a:t>
            </a:r>
            <a:r>
              <a:rPr lang="en-US" dirty="0">
                <a:solidFill>
                  <a:srgbClr val="FF0000"/>
                </a:solidFill>
              </a:rPr>
              <a:t>repetitive task</a:t>
            </a:r>
            <a:r>
              <a:rPr lang="en-US" dirty="0"/>
              <a:t> is what computers excel </a:t>
            </a:r>
            <a:r>
              <a:rPr lang="en-US" dirty="0" smtClean="0"/>
              <a:t>at.</a:t>
            </a:r>
          </a:p>
          <a:p>
            <a:pPr lvl="1"/>
            <a:r>
              <a:rPr lang="en-US" dirty="0" smtClean="0"/>
              <a:t>Let’s </a:t>
            </a:r>
            <a:r>
              <a:rPr lang="en-US" dirty="0"/>
              <a:t>see how we can draw out 64 circles, evenly </a:t>
            </a:r>
            <a:r>
              <a:rPr lang="en-US" dirty="0" smtClean="0"/>
              <a:t>spaced.</a:t>
            </a:r>
          </a:p>
          <a:p>
            <a:pPr lvl="1"/>
            <a:r>
              <a:rPr lang="en-US" dirty="0" smtClean="0"/>
              <a:t>We’ll </a:t>
            </a:r>
            <a:r>
              <a:rPr lang="en-US" dirty="0"/>
              <a:t>replace our code that draws a single circle with the following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pic>
        <p:nvPicPr>
          <p:cNvPr id="6" name="Picture 5"/>
          <p:cNvPicPr>
            <a:picLocks noChangeAspect="1"/>
          </p:cNvPicPr>
          <p:nvPr/>
        </p:nvPicPr>
        <p:blipFill>
          <a:blip r:embed="rId2"/>
          <a:stretch>
            <a:fillRect/>
          </a:stretch>
        </p:blipFill>
        <p:spPr>
          <a:xfrm>
            <a:off x="731808" y="4245222"/>
            <a:ext cx="3648075" cy="1857375"/>
          </a:xfrm>
          <a:prstGeom prst="rect">
            <a:avLst/>
          </a:prstGeom>
          <a:ln>
            <a:solidFill>
              <a:schemeClr val="accent1"/>
            </a:solidFill>
          </a:ln>
        </p:spPr>
      </p:pic>
    </p:spTree>
    <p:extLst>
      <p:ext uri="{BB962C8B-B14F-4D97-AF65-F5344CB8AC3E}">
        <p14:creationId xmlns:p14="http://schemas.microsoft.com/office/powerpoint/2010/main" val="157219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Automating Repetitive </a:t>
            </a:r>
            <a:r>
              <a:rPr lang="en-US" dirty="0" smtClean="0"/>
              <a:t>Tasks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If you refresh your browser, you’ll see we have </a:t>
            </a:r>
            <a:r>
              <a:rPr lang="en-US" dirty="0">
                <a:solidFill>
                  <a:srgbClr val="FF0000"/>
                </a:solidFill>
              </a:rPr>
              <a:t>64 green </a:t>
            </a:r>
            <a:r>
              <a:rPr lang="en-US" dirty="0" smtClean="0">
                <a:solidFill>
                  <a:srgbClr val="FF0000"/>
                </a:solidFill>
              </a:rPr>
              <a:t>circles</a:t>
            </a:r>
            <a:r>
              <a:rPr lang="en-US" dirty="0" smtClean="0"/>
              <a:t>!</a:t>
            </a:r>
          </a:p>
          <a:p>
            <a:pPr lvl="1"/>
            <a:r>
              <a:rPr lang="en-US" dirty="0" smtClean="0"/>
              <a:t>If </a:t>
            </a:r>
            <a:r>
              <a:rPr lang="en-US" dirty="0"/>
              <a:t>you’re new to </a:t>
            </a:r>
            <a:r>
              <a:rPr lang="en-US" dirty="0" smtClean="0"/>
              <a:t>programming</a:t>
            </a:r>
            <a:r>
              <a:rPr lang="en-US" dirty="0"/>
              <a:t>, what you’ve just written may seem confusing, but you can see it’s better than writing the 128 lines it would take to do this by </a:t>
            </a:r>
            <a:r>
              <a:rPr lang="en-US" dirty="0" smtClean="0"/>
              <a:t>hand.</a:t>
            </a:r>
          </a:p>
          <a:p>
            <a:pPr lvl="1"/>
            <a:r>
              <a:rPr lang="en-US" dirty="0" smtClean="0"/>
              <a:t>What </a:t>
            </a:r>
            <a:r>
              <a:rPr lang="en-US" dirty="0"/>
              <a:t>we’ve used is called a for loop, which is part of the control flow syntax that we’ll learn about in detail in Chapter </a:t>
            </a:r>
            <a:r>
              <a:rPr lang="en-US" dirty="0" smtClean="0"/>
              <a:t>4.</a:t>
            </a:r>
          </a:p>
          <a:p>
            <a:pPr lvl="1"/>
            <a:r>
              <a:rPr lang="en-US" dirty="0" smtClean="0"/>
              <a:t>A </a:t>
            </a:r>
            <a:r>
              <a:rPr lang="en-US" dirty="0"/>
              <a:t>for loop allows you to specify an initial </a:t>
            </a:r>
            <a:r>
              <a:rPr lang="en-US" dirty="0" smtClean="0"/>
              <a:t>condition </a:t>
            </a:r>
            <a:r>
              <a:rPr lang="en-US" dirty="0"/>
              <a:t>(25), an ending condition (less than 400), and an increment value (50</a:t>
            </a:r>
            <a:r>
              <a:rPr lang="en-US" dirty="0" smtClean="0"/>
              <a:t>).</a:t>
            </a:r>
          </a:p>
          <a:p>
            <a:pPr lvl="1"/>
            <a:r>
              <a:rPr lang="en-US" dirty="0" smtClean="0"/>
              <a:t>We </a:t>
            </a:r>
            <a:r>
              <a:rPr lang="en-US" dirty="0"/>
              <a:t>use one loop inside the other to accomplish this for both the x-axis and y-axis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3487362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There are </a:t>
            </a:r>
            <a:r>
              <a:rPr lang="en-US" dirty="0">
                <a:solidFill>
                  <a:srgbClr val="FF0000"/>
                </a:solidFill>
              </a:rPr>
              <a:t>many ways</a:t>
            </a:r>
            <a:r>
              <a:rPr lang="en-US" dirty="0"/>
              <a:t> we could have written this </a:t>
            </a:r>
            <a:r>
              <a:rPr lang="en-US" dirty="0" smtClean="0"/>
              <a:t>example.</a:t>
            </a:r>
          </a:p>
          <a:p>
            <a:pPr lvl="1"/>
            <a:r>
              <a:rPr lang="en-US" dirty="0" smtClean="0"/>
              <a:t>The </a:t>
            </a:r>
            <a:r>
              <a:rPr lang="en-US" dirty="0"/>
              <a:t>way we’ve written it, we’ve made the x and y coordinates the important pieces of </a:t>
            </a:r>
            <a:r>
              <a:rPr lang="en-US" dirty="0" smtClean="0"/>
              <a:t>information:</a:t>
            </a:r>
          </a:p>
          <a:p>
            <a:pPr lvl="2"/>
            <a:r>
              <a:rPr lang="en-US" dirty="0" smtClean="0"/>
              <a:t>we </a:t>
            </a:r>
            <a:r>
              <a:rPr lang="en-US" dirty="0"/>
              <a:t>explicitly specify where the circles will start and how far apart they’ll be </a:t>
            </a:r>
            <a:r>
              <a:rPr lang="en-US" dirty="0" smtClean="0"/>
              <a:t>spaced.</a:t>
            </a:r>
          </a:p>
          <a:p>
            <a:pPr lvl="1"/>
            <a:r>
              <a:rPr lang="en-US" dirty="0" smtClean="0"/>
              <a:t>We </a:t>
            </a:r>
            <a:r>
              <a:rPr lang="en-US" dirty="0"/>
              <a:t>could have approached this problem from another </a:t>
            </a:r>
            <a:r>
              <a:rPr lang="en-US" dirty="0" smtClean="0"/>
              <a:t>direction:</a:t>
            </a:r>
          </a:p>
          <a:p>
            <a:pPr lvl="2"/>
            <a:r>
              <a:rPr lang="en-US" dirty="0" smtClean="0"/>
              <a:t>we </a:t>
            </a:r>
            <a:r>
              <a:rPr lang="en-US" dirty="0"/>
              <a:t>could have said what’s important is the number of circles we want (64), and let the program figure out how to space them so that they fit on the </a:t>
            </a:r>
            <a:r>
              <a:rPr lang="en-US" dirty="0" smtClean="0"/>
              <a:t>canvas.</a:t>
            </a:r>
          </a:p>
          <a:p>
            <a:pPr lvl="1"/>
            <a:r>
              <a:rPr lang="en-US" dirty="0" smtClean="0"/>
              <a:t>The </a:t>
            </a:r>
            <a:r>
              <a:rPr lang="en-US" dirty="0"/>
              <a:t>reason we went with this solution is that it better matches what we would have done if we had cut and pasted our circle code 64 times and figured out the spacing ourselves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56062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User Input</a:t>
            </a:r>
          </a:p>
        </p:txBody>
      </p:sp>
      <p:sp>
        <p:nvSpPr>
          <p:cNvPr id="3" name="Content Placeholder 2"/>
          <p:cNvSpPr>
            <a:spLocks noGrp="1"/>
          </p:cNvSpPr>
          <p:nvPr>
            <p:ph idx="1"/>
          </p:nvPr>
        </p:nvSpPr>
        <p:spPr/>
        <p:txBody>
          <a:bodyPr/>
          <a:lstStyle/>
          <a:p>
            <a:r>
              <a:rPr lang="en-US" dirty="0" smtClean="0"/>
              <a:t>So </a:t>
            </a:r>
            <a:r>
              <a:rPr lang="en-US" dirty="0"/>
              <a:t>far, what we’ve been doing hasn’t had any input from the </a:t>
            </a:r>
            <a:r>
              <a:rPr lang="en-US" dirty="0" smtClean="0"/>
              <a:t>user.</a:t>
            </a:r>
          </a:p>
          <a:p>
            <a:pPr lvl="1"/>
            <a:r>
              <a:rPr lang="en-US" dirty="0" smtClean="0"/>
              <a:t>The </a:t>
            </a:r>
            <a:r>
              <a:rPr lang="en-US" dirty="0"/>
              <a:t>user can click on the circles, but it doesn’t do </a:t>
            </a:r>
            <a:r>
              <a:rPr lang="en-US" dirty="0" smtClean="0"/>
              <a:t>anything.</a:t>
            </a:r>
          </a:p>
          <a:p>
            <a:pPr lvl="1"/>
            <a:r>
              <a:rPr lang="en-US" dirty="0" smtClean="0"/>
              <a:t>Likewise</a:t>
            </a:r>
            <a:r>
              <a:rPr lang="en-US" dirty="0"/>
              <a:t>, trying to drag a circle would have no </a:t>
            </a:r>
            <a:r>
              <a:rPr lang="en-US" dirty="0" smtClean="0"/>
              <a:t>effect.</a:t>
            </a:r>
          </a:p>
          <a:p>
            <a:pPr lvl="1"/>
            <a:r>
              <a:rPr lang="en-US" dirty="0" smtClean="0"/>
              <a:t>Let’s </a:t>
            </a:r>
            <a:r>
              <a:rPr lang="en-US" dirty="0"/>
              <a:t>make this a little more </a:t>
            </a:r>
            <a:r>
              <a:rPr lang="en-US" dirty="0">
                <a:solidFill>
                  <a:srgbClr val="FF0000"/>
                </a:solidFill>
              </a:rPr>
              <a:t>interactive</a:t>
            </a:r>
            <a:r>
              <a:rPr lang="en-US" dirty="0"/>
              <a:t>, by allowing the user to </a:t>
            </a:r>
            <a:r>
              <a:rPr lang="en-US" dirty="0">
                <a:solidFill>
                  <a:srgbClr val="FF0000"/>
                </a:solidFill>
              </a:rPr>
              <a:t>choose</a:t>
            </a:r>
            <a:r>
              <a:rPr lang="en-US" dirty="0"/>
              <a:t> where the </a:t>
            </a:r>
            <a:r>
              <a:rPr lang="en-US" dirty="0">
                <a:solidFill>
                  <a:srgbClr val="FF0000"/>
                </a:solidFill>
              </a:rPr>
              <a:t>circles get </a:t>
            </a:r>
            <a:r>
              <a:rPr lang="en-US" dirty="0" smtClean="0">
                <a:solidFill>
                  <a:srgbClr val="FF0000"/>
                </a:solidFill>
              </a:rPr>
              <a:t>drawn</a:t>
            </a:r>
            <a:r>
              <a:rPr lang="en-US" dirty="0" smtClean="0"/>
              <a:t>.</a:t>
            </a:r>
          </a:p>
          <a:p>
            <a:pPr lvl="1"/>
            <a:r>
              <a:rPr lang="en-US" dirty="0" smtClean="0"/>
              <a:t>It’s </a:t>
            </a:r>
            <a:r>
              <a:rPr lang="en-US" dirty="0"/>
              <a:t>important to become comfortable with the </a:t>
            </a:r>
            <a:r>
              <a:rPr lang="en-US" dirty="0">
                <a:solidFill>
                  <a:srgbClr val="FF0000"/>
                </a:solidFill>
              </a:rPr>
              <a:t>asynchronous</a:t>
            </a:r>
            <a:r>
              <a:rPr lang="en-US" dirty="0"/>
              <a:t> nature of user input. </a:t>
            </a:r>
            <a:endParaRPr lang="en-US" dirty="0" smtClean="0"/>
          </a:p>
          <a:p>
            <a:pPr lvl="2"/>
            <a:r>
              <a:rPr lang="en-US" dirty="0" smtClean="0"/>
              <a:t>An </a:t>
            </a:r>
            <a:r>
              <a:rPr lang="en-US" dirty="0">
                <a:solidFill>
                  <a:srgbClr val="FF0000"/>
                </a:solidFill>
              </a:rPr>
              <a:t>asynchronous event</a:t>
            </a:r>
            <a:r>
              <a:rPr lang="en-US" dirty="0"/>
              <a:t> is an event whose timing you don’t have any control </a:t>
            </a:r>
            <a:r>
              <a:rPr lang="en-US" dirty="0" smtClean="0"/>
              <a:t>over.</a:t>
            </a:r>
          </a:p>
          <a:p>
            <a:pPr lvl="2"/>
            <a:r>
              <a:rPr lang="en-US" dirty="0" smtClean="0"/>
              <a:t>A </a:t>
            </a:r>
            <a:r>
              <a:rPr lang="en-US" dirty="0"/>
              <a:t>user’s mouse click is an example of an asynchronous event: you can’t be inside your users’ minds, knowing when they’re going to </a:t>
            </a:r>
            <a:r>
              <a:rPr lang="en-US" dirty="0" smtClean="0"/>
              <a:t>click.</a:t>
            </a:r>
          </a:p>
          <a:p>
            <a:pPr lvl="2"/>
            <a:r>
              <a:rPr lang="en-US" dirty="0" smtClean="0"/>
              <a:t>Certainly </a:t>
            </a:r>
            <a:r>
              <a:rPr lang="en-US" dirty="0"/>
              <a:t>you can prompt their click response, but it is up to them when—and if—they actually click. </a:t>
            </a:r>
            <a:endParaRPr lang="en-US" dirty="0" smtClean="0"/>
          </a:p>
          <a:p>
            <a:pPr lvl="1"/>
            <a:r>
              <a:rPr lang="en-US" dirty="0" smtClean="0"/>
              <a:t>Asynchronous </a:t>
            </a:r>
            <a:r>
              <a:rPr lang="en-US" dirty="0"/>
              <a:t>events arising from user input make </a:t>
            </a:r>
            <a:r>
              <a:rPr lang="en-US" dirty="0">
                <a:solidFill>
                  <a:srgbClr val="FF0000"/>
                </a:solidFill>
              </a:rPr>
              <a:t>intuitive sense</a:t>
            </a:r>
            <a:r>
              <a:rPr lang="en-US" dirty="0"/>
              <a:t>, but we will cover much less </a:t>
            </a:r>
            <a:r>
              <a:rPr lang="en-US" dirty="0" smtClean="0"/>
              <a:t>intuitive </a:t>
            </a:r>
            <a:r>
              <a:rPr lang="en-US" dirty="0"/>
              <a:t>asynchronous events in later </a:t>
            </a:r>
            <a:r>
              <a:rPr lang="en-US" dirty="0" smtClean="0"/>
              <a:t>chapters.</a:t>
            </a:r>
          </a:p>
          <a:p>
            <a:pPr lvl="1"/>
            <a:r>
              <a:rPr lang="en-US" dirty="0" smtClean="0">
                <a:solidFill>
                  <a:srgbClr val="FF0000"/>
                </a:solidFill>
              </a:rPr>
              <a:t>Paper.js</a:t>
            </a:r>
            <a:r>
              <a:rPr lang="en-US" dirty="0" smtClean="0"/>
              <a:t> </a:t>
            </a:r>
            <a:r>
              <a:rPr lang="en-US" dirty="0"/>
              <a:t>uses an </a:t>
            </a:r>
            <a:r>
              <a:rPr lang="en-US" dirty="0">
                <a:solidFill>
                  <a:srgbClr val="FF0000"/>
                </a:solidFill>
              </a:rPr>
              <a:t>object</a:t>
            </a:r>
            <a:r>
              <a:rPr lang="en-US" dirty="0"/>
              <a:t> called a </a:t>
            </a:r>
            <a:r>
              <a:rPr lang="en-US" dirty="0">
                <a:solidFill>
                  <a:srgbClr val="FF0000"/>
                </a:solidFill>
              </a:rPr>
              <a:t>tool</a:t>
            </a:r>
            <a:r>
              <a:rPr lang="en-US" dirty="0"/>
              <a:t> to handle user </a:t>
            </a:r>
            <a:r>
              <a:rPr lang="en-US" dirty="0" smtClean="0"/>
              <a:t>input.</a:t>
            </a:r>
          </a:p>
          <a:p>
            <a:pPr lvl="2"/>
            <a:r>
              <a:rPr lang="en-US" dirty="0" smtClean="0"/>
              <a:t>If </a:t>
            </a:r>
            <a:r>
              <a:rPr lang="en-US" dirty="0"/>
              <a:t>that choice of names seems unintuitive to you, you are in good company: I agree, and don’t know why the Paper.js developers used that </a:t>
            </a:r>
            <a:r>
              <a:rPr lang="en-US" dirty="0" smtClean="0"/>
              <a:t>terminology.</a:t>
            </a:r>
          </a:p>
          <a:p>
            <a:pPr lvl="2"/>
            <a:r>
              <a:rPr lang="en-US" dirty="0" smtClean="0"/>
              <a:t>It </a:t>
            </a:r>
            <a:r>
              <a:rPr lang="en-US" dirty="0"/>
              <a:t>might help you to translate “tool” to “</a:t>
            </a:r>
            <a:r>
              <a:rPr lang="en-US" dirty="0">
                <a:solidFill>
                  <a:srgbClr val="FF0000"/>
                </a:solidFill>
              </a:rPr>
              <a:t>user input tool</a:t>
            </a:r>
            <a:r>
              <a:rPr lang="en-US" dirty="0"/>
              <a:t>” in your </a:t>
            </a:r>
            <a:r>
              <a:rPr lang="en-US" dirty="0" smtClean="0"/>
              <a:t>mind.</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184216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Often, the best way to learn is to do: so we’re going to start off by creating a simple </a:t>
            </a:r>
            <a:r>
              <a:rPr lang="en-US" dirty="0" smtClean="0"/>
              <a:t>application.</a:t>
            </a:r>
          </a:p>
          <a:p>
            <a:pPr lvl="1"/>
            <a:r>
              <a:rPr lang="en-US" dirty="0" smtClean="0"/>
              <a:t>The </a:t>
            </a:r>
            <a:r>
              <a:rPr lang="en-US" dirty="0"/>
              <a:t>point of this chapter is not to explain everything that’s going on: there’s a lot that’s going to be unfamiliar and confusing, and my advice to you is to relax and not get caught up in trying to understand everything right </a:t>
            </a:r>
            <a:r>
              <a:rPr lang="en-US" dirty="0" smtClean="0"/>
              <a:t>now.</a:t>
            </a:r>
          </a:p>
          <a:p>
            <a:pPr lvl="1"/>
            <a:r>
              <a:rPr lang="en-US" dirty="0" smtClean="0"/>
              <a:t>The </a:t>
            </a:r>
            <a:r>
              <a:rPr lang="en-US" dirty="0"/>
              <a:t>point of this chapter is to get you </a:t>
            </a:r>
            <a:r>
              <a:rPr lang="en-US" dirty="0" smtClean="0"/>
              <a:t>excited.</a:t>
            </a:r>
          </a:p>
          <a:p>
            <a:pPr lvl="1"/>
            <a:r>
              <a:rPr lang="en-US" dirty="0" smtClean="0"/>
              <a:t>Just </a:t>
            </a:r>
            <a:r>
              <a:rPr lang="en-US" dirty="0"/>
              <a:t>enjoy the ride; by the time you finish this book, everything in this chapter will make perfect sense to you</a:t>
            </a:r>
            <a:r>
              <a:rPr lang="en-US" dirty="0" smtClean="0"/>
              <a:t>.</a:t>
            </a:r>
          </a:p>
          <a:p>
            <a:pPr lvl="1"/>
            <a:r>
              <a:rPr lang="en-US" dirty="0"/>
              <a:t>In this chapter, we will balance the tradition that </a:t>
            </a:r>
            <a:r>
              <a:rPr lang="en-US" dirty="0">
                <a:solidFill>
                  <a:srgbClr val="FF0000"/>
                </a:solidFill>
              </a:rPr>
              <a:t>Brian Kernighan</a:t>
            </a:r>
            <a:r>
              <a:rPr lang="en-US" dirty="0"/>
              <a:t> started 44 years ago with the sophistication available to programmers </a:t>
            </a:r>
            <a:r>
              <a:rPr lang="en-US" dirty="0" smtClean="0"/>
              <a:t>today.</a:t>
            </a:r>
          </a:p>
          <a:p>
            <a:pPr lvl="1"/>
            <a:r>
              <a:rPr lang="en-US" dirty="0" smtClean="0"/>
              <a:t>We </a:t>
            </a:r>
            <a:r>
              <a:rPr lang="en-US" dirty="0"/>
              <a:t>will see “hello world” on our screen, but it will be a far cry from the blocky words etched in glowing </a:t>
            </a:r>
            <a:r>
              <a:rPr lang="en-US" dirty="0" smtClean="0"/>
              <a:t>phosphor </a:t>
            </a:r>
            <a:r>
              <a:rPr lang="en-US" dirty="0"/>
              <a:t>you would have enjoyed in 1972</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object</a:t>
            </a:r>
            <a:endParaRPr lang="en-US" dirty="0"/>
          </a:p>
        </p:txBody>
      </p:sp>
      <p:sp>
        <p:nvSpPr>
          <p:cNvPr id="3" name="Content Placeholder 2"/>
          <p:cNvSpPr>
            <a:spLocks noGrp="1"/>
          </p:cNvSpPr>
          <p:nvPr>
            <p:ph idx="1"/>
          </p:nvPr>
        </p:nvSpPr>
        <p:spPr/>
        <p:txBody>
          <a:bodyPr/>
          <a:lstStyle/>
          <a:p>
            <a:r>
              <a:rPr lang="en-US" dirty="0"/>
              <a:t>Let’s replace our code that drew a grid of circles with the following code: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lvl="1"/>
            <a:r>
              <a:rPr lang="en-US" dirty="0"/>
              <a:t>The first step in this code is to create our </a:t>
            </a:r>
            <a:r>
              <a:rPr lang="en-US" dirty="0">
                <a:solidFill>
                  <a:srgbClr val="FF0000"/>
                </a:solidFill>
              </a:rPr>
              <a:t>tool </a:t>
            </a:r>
            <a:r>
              <a:rPr lang="en-US" dirty="0" smtClean="0">
                <a:solidFill>
                  <a:srgbClr val="FF0000"/>
                </a:solidFill>
              </a:rPr>
              <a:t>object</a:t>
            </a:r>
            <a:r>
              <a:rPr lang="en-US" dirty="0" smtClean="0"/>
              <a:t>.</a:t>
            </a:r>
          </a:p>
          <a:p>
            <a:pPr lvl="1"/>
            <a:r>
              <a:rPr lang="en-US" dirty="0" smtClean="0"/>
              <a:t>Once </a:t>
            </a:r>
            <a:r>
              <a:rPr lang="en-US" dirty="0"/>
              <a:t>we’ve done that, we can attach an </a:t>
            </a:r>
            <a:r>
              <a:rPr lang="en-US" dirty="0">
                <a:solidFill>
                  <a:srgbClr val="FF0000"/>
                </a:solidFill>
              </a:rPr>
              <a:t>event handler</a:t>
            </a:r>
            <a:r>
              <a:rPr lang="en-US" dirty="0"/>
              <a:t> to </a:t>
            </a:r>
            <a:r>
              <a:rPr lang="en-US" dirty="0" smtClean="0"/>
              <a:t>it.</a:t>
            </a:r>
          </a:p>
          <a:p>
            <a:pPr lvl="2"/>
            <a:r>
              <a:rPr lang="en-US" dirty="0" smtClean="0"/>
              <a:t>In </a:t>
            </a:r>
            <a:r>
              <a:rPr lang="en-US" dirty="0"/>
              <a:t>this case, the event handler is called </a:t>
            </a:r>
            <a:r>
              <a:rPr lang="en-US" dirty="0" smtClean="0">
                <a:solidFill>
                  <a:srgbClr val="FF0000"/>
                </a:solidFill>
              </a:rPr>
              <a:t>onMouseDown</a:t>
            </a:r>
            <a:r>
              <a:rPr lang="en-US" dirty="0" smtClean="0"/>
              <a:t>.</a:t>
            </a:r>
          </a:p>
          <a:p>
            <a:pPr lvl="2"/>
            <a:r>
              <a:rPr lang="en-US" dirty="0" smtClean="0"/>
              <a:t>Whenever </a:t>
            </a:r>
            <a:r>
              <a:rPr lang="en-US" dirty="0"/>
              <a:t>the user clicks the mouse, the function we’ve attached to this handler is </a:t>
            </a:r>
            <a:r>
              <a:rPr lang="en-US" dirty="0" smtClean="0"/>
              <a:t>invoked.</a:t>
            </a:r>
          </a:p>
          <a:p>
            <a:pPr lvl="2"/>
            <a:r>
              <a:rPr lang="en-US" dirty="0" smtClean="0"/>
              <a:t>This </a:t>
            </a:r>
            <a:r>
              <a:rPr lang="en-US" dirty="0"/>
              <a:t>is a very important point to </a:t>
            </a:r>
            <a:r>
              <a:rPr lang="en-US" dirty="0" smtClean="0"/>
              <a:t>understand.</a:t>
            </a:r>
          </a:p>
          <a:p>
            <a:pPr lvl="1"/>
            <a:r>
              <a:rPr lang="en-US" dirty="0" smtClean="0"/>
              <a:t>In </a:t>
            </a:r>
            <a:r>
              <a:rPr lang="en-US" dirty="0"/>
              <a:t>our previous code, the code ran right away: we refreshed the browser, and the green circles appeared </a:t>
            </a:r>
            <a:r>
              <a:rPr lang="en-US" dirty="0" smtClean="0"/>
              <a:t>automatically.</a:t>
            </a:r>
          </a:p>
          <a:p>
            <a:pPr lvl="2"/>
            <a:r>
              <a:rPr lang="en-US" dirty="0" smtClean="0"/>
              <a:t>That </a:t>
            </a:r>
            <a:r>
              <a:rPr lang="en-US" dirty="0"/>
              <a:t>is not happening here: if it were, it would draw a single green circle </a:t>
            </a:r>
            <a:r>
              <a:rPr lang="en-US" dirty="0" smtClean="0"/>
              <a:t>somewhere </a:t>
            </a:r>
            <a:r>
              <a:rPr lang="en-US" dirty="0"/>
              <a:t>on the </a:t>
            </a:r>
            <a:r>
              <a:rPr lang="en-US" dirty="0" smtClean="0"/>
              <a:t>screen.</a:t>
            </a:r>
          </a:p>
          <a:p>
            <a:pPr lvl="2"/>
            <a:r>
              <a:rPr lang="en-US" dirty="0" smtClean="0"/>
              <a:t>Instead</a:t>
            </a:r>
            <a:r>
              <a:rPr lang="en-US" dirty="0"/>
              <a:t>, the code contained between the curly braces after function is executed only when the user clicks the mouse on the canvas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595619" y="1661221"/>
            <a:ext cx="5646271" cy="1422213"/>
          </a:xfrm>
          <a:prstGeom prst="rect">
            <a:avLst/>
          </a:prstGeom>
          <a:ln>
            <a:solidFill>
              <a:schemeClr val="accent1"/>
            </a:solidFill>
          </a:ln>
        </p:spPr>
      </p:pic>
    </p:spTree>
    <p:extLst>
      <p:ext uri="{BB962C8B-B14F-4D97-AF65-F5344CB8AC3E}">
        <p14:creationId xmlns:p14="http://schemas.microsoft.com/office/powerpoint/2010/main" val="23979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object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solidFill>
                  <a:srgbClr val="FF0000"/>
                </a:solidFill>
              </a:rPr>
              <a:t>event handler</a:t>
            </a:r>
            <a:r>
              <a:rPr lang="en-US" dirty="0"/>
              <a:t> is doing two things for </a:t>
            </a:r>
            <a:r>
              <a:rPr lang="en-US" dirty="0" smtClean="0"/>
              <a:t>you:</a:t>
            </a:r>
          </a:p>
          <a:p>
            <a:pPr lvl="2"/>
            <a:r>
              <a:rPr lang="en-US" dirty="0" smtClean="0"/>
              <a:t>it </a:t>
            </a:r>
            <a:r>
              <a:rPr lang="en-US" dirty="0"/>
              <a:t>is executing your code when the mouse is </a:t>
            </a:r>
            <a:r>
              <a:rPr lang="en-US" dirty="0" smtClean="0"/>
              <a:t>clicked</a:t>
            </a:r>
          </a:p>
          <a:p>
            <a:pPr lvl="2"/>
            <a:r>
              <a:rPr lang="en-US" dirty="0" smtClean="0"/>
              <a:t>it </a:t>
            </a:r>
            <a:r>
              <a:rPr lang="en-US" dirty="0"/>
              <a:t>is telling you where the mouse was </a:t>
            </a:r>
            <a:r>
              <a:rPr lang="en-US" dirty="0" smtClean="0"/>
              <a:t>clicked</a:t>
            </a:r>
          </a:p>
          <a:p>
            <a:pPr lvl="1"/>
            <a:r>
              <a:rPr lang="en-US" dirty="0" smtClean="0"/>
              <a:t>That </a:t>
            </a:r>
            <a:r>
              <a:rPr lang="en-US" dirty="0"/>
              <a:t>location is stored in a property of the argument, </a:t>
            </a:r>
            <a:r>
              <a:rPr lang="en-US" dirty="0">
                <a:solidFill>
                  <a:srgbClr val="FF0000"/>
                </a:solidFill>
              </a:rPr>
              <a:t>event.point</a:t>
            </a:r>
            <a:r>
              <a:rPr lang="en-US" dirty="0"/>
              <a:t>, which has two properties, x and y, indicating where the mouse was clicked</a:t>
            </a:r>
            <a:r>
              <a:rPr lang="en-US" dirty="0" smtClean="0"/>
              <a:t>.</a:t>
            </a:r>
          </a:p>
          <a:p>
            <a:pPr lvl="1"/>
            <a:r>
              <a:rPr lang="en-US" dirty="0"/>
              <a:t>Note that we could save ourselves a little typing by passing the point directly to the circle (instead of passing the x and y coordinates separately):</a:t>
            </a:r>
          </a:p>
          <a:p>
            <a:pPr marL="233363" lvl="1" indent="0">
              <a:buNone/>
            </a:pPr>
            <a:endParaRPr lang="en-US" dirty="0" smtClean="0"/>
          </a:p>
          <a:p>
            <a:pPr marL="233363" lvl="1" indent="0">
              <a:buNone/>
            </a:pPr>
            <a:endParaRPr lang="en-US" dirty="0"/>
          </a:p>
          <a:p>
            <a:pPr lvl="1"/>
            <a:r>
              <a:rPr lang="en-US" dirty="0"/>
              <a:t>This highlights a very important aspect of JavaScript: it’s able to ascertain information about the variables that are passed </a:t>
            </a:r>
            <a:r>
              <a:rPr lang="en-US" dirty="0" smtClean="0"/>
              <a:t>in.</a:t>
            </a:r>
          </a:p>
          <a:p>
            <a:pPr lvl="1"/>
            <a:r>
              <a:rPr lang="en-US" dirty="0" smtClean="0"/>
              <a:t>In </a:t>
            </a:r>
            <a:r>
              <a:rPr lang="en-US" dirty="0"/>
              <a:t>the previous case, if it sees three numbers in a row, it knows that they represent the x and y coordinates and the </a:t>
            </a:r>
            <a:r>
              <a:rPr lang="en-US" dirty="0" smtClean="0"/>
              <a:t>radius.</a:t>
            </a:r>
          </a:p>
          <a:p>
            <a:pPr lvl="1"/>
            <a:r>
              <a:rPr lang="en-US" dirty="0" smtClean="0"/>
              <a:t>If </a:t>
            </a:r>
            <a:r>
              <a:rPr lang="en-US" dirty="0"/>
              <a:t>it sees two arguments, it knows that the first one is a point object, and the second one is the </a:t>
            </a:r>
            <a:r>
              <a:rPr lang="en-US" dirty="0" smtClean="0"/>
              <a:t>radius.</a:t>
            </a:r>
          </a:p>
          <a:p>
            <a:pPr lvl="1"/>
            <a:r>
              <a:rPr lang="en-US" dirty="0" smtClean="0"/>
              <a:t>We’ll </a:t>
            </a:r>
            <a:r>
              <a:rPr lang="en-US" dirty="0"/>
              <a:t>learn more about this in Chapters 6 and 9</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pic>
        <p:nvPicPr>
          <p:cNvPr id="7" name="Picture 6"/>
          <p:cNvPicPr>
            <a:picLocks noChangeAspect="1"/>
          </p:cNvPicPr>
          <p:nvPr/>
        </p:nvPicPr>
        <p:blipFill>
          <a:blip r:embed="rId2"/>
          <a:stretch>
            <a:fillRect/>
          </a:stretch>
        </p:blipFill>
        <p:spPr>
          <a:xfrm>
            <a:off x="749198" y="3691013"/>
            <a:ext cx="4200525" cy="361950"/>
          </a:xfrm>
          <a:prstGeom prst="rect">
            <a:avLst/>
          </a:prstGeom>
          <a:ln>
            <a:solidFill>
              <a:schemeClr val="accent1"/>
            </a:solidFill>
          </a:ln>
        </p:spPr>
      </p:pic>
    </p:spTree>
    <p:extLst>
      <p:ext uri="{BB962C8B-B14F-4D97-AF65-F5344CB8AC3E}">
        <p14:creationId xmlns:p14="http://schemas.microsoft.com/office/powerpoint/2010/main" val="669989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World</a:t>
            </a:r>
          </a:p>
        </p:txBody>
      </p:sp>
      <p:sp>
        <p:nvSpPr>
          <p:cNvPr id="3" name="Content Placeholder 2"/>
          <p:cNvSpPr>
            <a:spLocks noGrp="1"/>
          </p:cNvSpPr>
          <p:nvPr>
            <p:ph idx="1"/>
          </p:nvPr>
        </p:nvSpPr>
        <p:spPr/>
        <p:txBody>
          <a:bodyPr/>
          <a:lstStyle/>
          <a:p>
            <a:r>
              <a:rPr lang="en-US" dirty="0" smtClean="0"/>
              <a:t>Let’s </a:t>
            </a:r>
            <a:r>
              <a:rPr lang="en-US" dirty="0"/>
              <a:t>conclude this chapter with a manifestation of Brian Kernighan’s 1972 </a:t>
            </a:r>
            <a:r>
              <a:rPr lang="en-US" dirty="0" smtClean="0"/>
              <a:t>example.</a:t>
            </a:r>
          </a:p>
          <a:p>
            <a:pPr lvl="1"/>
            <a:r>
              <a:rPr lang="en-US" dirty="0" smtClean="0"/>
              <a:t>We’ve </a:t>
            </a:r>
            <a:r>
              <a:rPr lang="en-US" dirty="0"/>
              <a:t>already done all the heavy lifting: all that remains is to add the </a:t>
            </a:r>
            <a:r>
              <a:rPr lang="en-US" dirty="0" smtClean="0"/>
              <a:t>text.</a:t>
            </a:r>
          </a:p>
          <a:p>
            <a:pPr lvl="1"/>
            <a:r>
              <a:rPr lang="en-US" dirty="0" smtClean="0"/>
              <a:t>Before </a:t>
            </a:r>
            <a:r>
              <a:rPr lang="en-US" dirty="0"/>
              <a:t>your onMouseDown handler, add the following:</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This addition is fairly straightforward: we create another circle, which will be a </a:t>
            </a:r>
            <a:r>
              <a:rPr lang="en-US" dirty="0" smtClean="0">
                <a:solidFill>
                  <a:srgbClr val="FF0000"/>
                </a:solidFill>
              </a:rPr>
              <a:t>backdrop</a:t>
            </a:r>
            <a:r>
              <a:rPr lang="en-US" dirty="0" smtClean="0"/>
              <a:t> </a:t>
            </a:r>
            <a:r>
              <a:rPr lang="en-US" dirty="0"/>
              <a:t>for our text, and then we actually create the </a:t>
            </a:r>
            <a:r>
              <a:rPr lang="en-US" dirty="0">
                <a:solidFill>
                  <a:srgbClr val="FF0000"/>
                </a:solidFill>
              </a:rPr>
              <a:t>text object</a:t>
            </a:r>
            <a:r>
              <a:rPr lang="en-US" dirty="0"/>
              <a:t> (PointText</a:t>
            </a:r>
            <a:r>
              <a:rPr lang="en-US" dirty="0" smtClean="0"/>
              <a:t>).</a:t>
            </a:r>
          </a:p>
          <a:p>
            <a:pPr lvl="1"/>
            <a:r>
              <a:rPr lang="en-US" dirty="0" smtClean="0"/>
              <a:t>We </a:t>
            </a:r>
            <a:r>
              <a:rPr lang="en-US" dirty="0"/>
              <a:t>specify where to draw it (the center of the screen) and some additional properties (</a:t>
            </a:r>
            <a:r>
              <a:rPr lang="en-US" dirty="0" smtClean="0"/>
              <a:t>justification</a:t>
            </a:r>
            <a:r>
              <a:rPr lang="en-US" dirty="0"/>
              <a:t>, color, and size</a:t>
            </a:r>
            <a:r>
              <a:rPr lang="en-US" dirty="0" smtClean="0"/>
              <a:t>).</a:t>
            </a:r>
          </a:p>
          <a:p>
            <a:pPr lvl="1"/>
            <a:r>
              <a:rPr lang="en-US" dirty="0" smtClean="0"/>
              <a:t>Lastly</a:t>
            </a:r>
            <a:r>
              <a:rPr lang="en-US" dirty="0"/>
              <a:t>, we specify the actual text contents (“hello world</a:t>
            </a:r>
            <a:r>
              <a:rPr lang="en-US" dirty="0" smtClean="0"/>
              <a:t>”).</a:t>
            </a:r>
          </a:p>
          <a:p>
            <a:pPr lvl="1"/>
            <a:r>
              <a:rPr lang="en-US" dirty="0" smtClean="0"/>
              <a:t>Note </a:t>
            </a:r>
            <a:r>
              <a:rPr lang="en-US" dirty="0"/>
              <a:t>that this is not the first time we emitted text with JavaScript: we did that first with console.log earlier in this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956344" y="2440359"/>
            <a:ext cx="3305438" cy="1562719"/>
          </a:xfrm>
          <a:prstGeom prst="rect">
            <a:avLst/>
          </a:prstGeom>
          <a:ln>
            <a:solidFill>
              <a:schemeClr val="accent1"/>
            </a:solidFill>
          </a:ln>
        </p:spPr>
      </p:pic>
    </p:spTree>
    <p:extLst>
      <p:ext uri="{BB962C8B-B14F-4D97-AF65-F5344CB8AC3E}">
        <p14:creationId xmlns:p14="http://schemas.microsoft.com/office/powerpoint/2010/main" val="4175879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t>
            </a:r>
            <a:r>
              <a:rPr lang="en-US" dirty="0" smtClean="0"/>
              <a:t>World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We </a:t>
            </a:r>
            <a:r>
              <a:rPr lang="en-US" dirty="0"/>
              <a:t>certainly could have changed that text to “hello world</a:t>
            </a:r>
            <a:r>
              <a:rPr lang="en-US" dirty="0" smtClean="0"/>
              <a:t>.”</a:t>
            </a:r>
          </a:p>
          <a:p>
            <a:pPr lvl="1"/>
            <a:r>
              <a:rPr lang="en-US" dirty="0" smtClean="0"/>
              <a:t>In </a:t>
            </a:r>
            <a:r>
              <a:rPr lang="en-US" dirty="0"/>
              <a:t>many ways, that would be more analogous to the experience you would have had in 1972, but the point of the example is not the text or how it’s </a:t>
            </a:r>
            <a:r>
              <a:rPr lang="en-US" dirty="0" smtClean="0"/>
              <a:t>rendered</a:t>
            </a:r>
            <a:r>
              <a:rPr lang="en-US" dirty="0"/>
              <a:t>: the point is that you’re creating something autonomous, which has observable </a:t>
            </a:r>
            <a:r>
              <a:rPr lang="en-US" dirty="0" smtClean="0"/>
              <a:t>effects.</a:t>
            </a:r>
          </a:p>
          <a:p>
            <a:pPr lvl="1"/>
            <a:r>
              <a:rPr lang="en-US" dirty="0" smtClean="0"/>
              <a:t>By </a:t>
            </a:r>
            <a:r>
              <a:rPr lang="en-US" dirty="0"/>
              <a:t>refreshing your browser with this code, you are participating in a venerable </a:t>
            </a:r>
            <a:r>
              <a:rPr lang="en-US" dirty="0" smtClean="0"/>
              <a:t>tradition </a:t>
            </a:r>
            <a:r>
              <a:rPr lang="en-US" dirty="0"/>
              <a:t>of “Hello, World” </a:t>
            </a:r>
            <a:r>
              <a:rPr lang="en-US" dirty="0" smtClean="0"/>
              <a:t>examples.</a:t>
            </a:r>
          </a:p>
          <a:p>
            <a:pPr lvl="1"/>
            <a:r>
              <a:rPr lang="en-US" dirty="0" smtClean="0"/>
              <a:t>If </a:t>
            </a:r>
            <a:r>
              <a:rPr lang="en-US" dirty="0"/>
              <a:t>this is your first “Hello, World,” let me welcome you to the </a:t>
            </a:r>
            <a:r>
              <a:rPr lang="en-US" dirty="0" smtClean="0"/>
              <a:t>club.</a:t>
            </a:r>
          </a:p>
          <a:p>
            <a:pPr lvl="1"/>
            <a:r>
              <a:rPr lang="en-US" dirty="0" smtClean="0"/>
              <a:t>If </a:t>
            </a:r>
            <a:r>
              <a:rPr lang="en-US" dirty="0"/>
              <a:t>it is not, I hope that this example has given you some insight into JavaScript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1227349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JavaScript Development Tools</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810625" y="5031371"/>
            <a:ext cx="3048000" cy="1476375"/>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While you can write JavaScript with nothing more than an </a:t>
            </a:r>
            <a:r>
              <a:rPr lang="en-US" dirty="0">
                <a:solidFill>
                  <a:srgbClr val="FF0000"/>
                </a:solidFill>
              </a:rPr>
              <a:t>editor</a:t>
            </a:r>
            <a:r>
              <a:rPr lang="en-US" dirty="0"/>
              <a:t> and a </a:t>
            </a:r>
            <a:r>
              <a:rPr lang="en-US" dirty="0">
                <a:solidFill>
                  <a:srgbClr val="FF0000"/>
                </a:solidFill>
              </a:rPr>
              <a:t>browser</a:t>
            </a:r>
            <a:r>
              <a:rPr lang="en-US" dirty="0"/>
              <a:t> (as we saw in the previous chapter), JavaScript developers rely on some useful </a:t>
            </a:r>
            <a:r>
              <a:rPr lang="en-US" dirty="0" smtClean="0">
                <a:solidFill>
                  <a:srgbClr val="FF0000"/>
                </a:solidFill>
              </a:rPr>
              <a:t>development tools</a:t>
            </a:r>
            <a:r>
              <a:rPr lang="en-US" dirty="0" smtClean="0"/>
              <a:t>.</a:t>
            </a:r>
          </a:p>
          <a:p>
            <a:pPr lvl="1"/>
            <a:r>
              <a:rPr lang="en-US" dirty="0" smtClean="0"/>
              <a:t>Furthermore</a:t>
            </a:r>
            <a:r>
              <a:rPr lang="en-US" dirty="0"/>
              <a:t>, because we are focusing on ES6 for the rest of this book, we’ll need a way to </a:t>
            </a:r>
            <a:r>
              <a:rPr lang="en-US" dirty="0">
                <a:solidFill>
                  <a:srgbClr val="FF0000"/>
                </a:solidFill>
              </a:rPr>
              <a:t>convert</a:t>
            </a:r>
            <a:r>
              <a:rPr lang="en-US" dirty="0"/>
              <a:t> our </a:t>
            </a:r>
            <a:r>
              <a:rPr lang="en-US" dirty="0">
                <a:solidFill>
                  <a:srgbClr val="FF0000"/>
                </a:solidFill>
              </a:rPr>
              <a:t>ES6 code</a:t>
            </a:r>
            <a:r>
              <a:rPr lang="en-US" dirty="0"/>
              <a:t> to </a:t>
            </a:r>
            <a:r>
              <a:rPr lang="en-US" dirty="0">
                <a:solidFill>
                  <a:srgbClr val="FF0000"/>
                </a:solidFill>
              </a:rPr>
              <a:t>portable ES5 </a:t>
            </a:r>
            <a:r>
              <a:rPr lang="en-US" dirty="0" smtClean="0">
                <a:solidFill>
                  <a:srgbClr val="FF0000"/>
                </a:solidFill>
              </a:rPr>
              <a:t>code</a:t>
            </a:r>
            <a:r>
              <a:rPr lang="en-US" dirty="0" smtClean="0"/>
              <a:t>.</a:t>
            </a:r>
          </a:p>
          <a:p>
            <a:pPr lvl="1"/>
            <a:r>
              <a:rPr lang="en-US" dirty="0" smtClean="0"/>
              <a:t>The </a:t>
            </a:r>
            <a:r>
              <a:rPr lang="en-US" dirty="0"/>
              <a:t>tools discussed in this chapter are very common, and you are likely to encounter them in any open source project or software development </a:t>
            </a:r>
            <a:r>
              <a:rPr lang="en-US" dirty="0" smtClean="0"/>
              <a:t>team.</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Tools</a:t>
            </a:r>
            <a:endParaRPr lang="en-US" dirty="0"/>
          </a:p>
        </p:txBody>
      </p:sp>
      <p:sp>
        <p:nvSpPr>
          <p:cNvPr id="7" name="Content Placeholder 6"/>
          <p:cNvSpPr>
            <a:spLocks noGrp="1"/>
          </p:cNvSpPr>
          <p:nvPr>
            <p:ph idx="1"/>
          </p:nvPr>
        </p:nvSpPr>
        <p:spPr/>
        <p:txBody>
          <a:bodyPr/>
          <a:lstStyle/>
          <a:p>
            <a:r>
              <a:rPr lang="en-US" dirty="0" smtClean="0"/>
              <a:t>The list of tools required are:</a:t>
            </a:r>
          </a:p>
          <a:p>
            <a:pPr lvl="2"/>
            <a:r>
              <a:rPr lang="en-US" dirty="0">
                <a:solidFill>
                  <a:srgbClr val="0070C0"/>
                </a:solidFill>
              </a:rPr>
              <a:t>Git</a:t>
            </a:r>
            <a:r>
              <a:rPr lang="en-US" dirty="0"/>
              <a:t>, a </a:t>
            </a:r>
            <a:r>
              <a:rPr lang="en-US" dirty="0">
                <a:solidFill>
                  <a:srgbClr val="FF0000"/>
                </a:solidFill>
              </a:rPr>
              <a:t>version control tool</a:t>
            </a:r>
            <a:r>
              <a:rPr lang="en-US" dirty="0"/>
              <a:t> that helps you manage your project as it grows, and collaborate with other </a:t>
            </a:r>
            <a:r>
              <a:rPr lang="en-US" dirty="0" smtClean="0"/>
              <a:t>developers.</a:t>
            </a:r>
          </a:p>
          <a:p>
            <a:pPr lvl="2"/>
            <a:r>
              <a:rPr lang="en-US" dirty="0" smtClean="0">
                <a:solidFill>
                  <a:srgbClr val="0070C0"/>
                </a:solidFill>
              </a:rPr>
              <a:t>Node</a:t>
            </a:r>
            <a:r>
              <a:rPr lang="en-US" dirty="0"/>
              <a:t>, which allows you to run </a:t>
            </a:r>
            <a:r>
              <a:rPr lang="en-US" dirty="0">
                <a:solidFill>
                  <a:srgbClr val="FF0000"/>
                </a:solidFill>
              </a:rPr>
              <a:t>JavaScript outside </a:t>
            </a:r>
            <a:r>
              <a:rPr lang="en-US" dirty="0">
                <a:solidFill>
                  <a:srgbClr val="0070C0"/>
                </a:solidFill>
              </a:rPr>
              <a:t>of the </a:t>
            </a:r>
            <a:r>
              <a:rPr lang="en-US" dirty="0">
                <a:solidFill>
                  <a:srgbClr val="FF0000"/>
                </a:solidFill>
              </a:rPr>
              <a:t>browser </a:t>
            </a:r>
            <a:r>
              <a:rPr lang="en-US" dirty="0"/>
              <a:t>(and comes with npm, which gives you access to the rest of the tools on this list</a:t>
            </a:r>
            <a:r>
              <a:rPr lang="en-US" dirty="0" smtClean="0"/>
              <a:t>).</a:t>
            </a:r>
          </a:p>
          <a:p>
            <a:pPr lvl="2"/>
            <a:r>
              <a:rPr lang="en-US" dirty="0" smtClean="0">
                <a:solidFill>
                  <a:srgbClr val="0070C0"/>
                </a:solidFill>
              </a:rPr>
              <a:t>Gulp</a:t>
            </a:r>
            <a:r>
              <a:rPr lang="en-US" dirty="0"/>
              <a:t>, a </a:t>
            </a:r>
            <a:r>
              <a:rPr lang="en-US" dirty="0">
                <a:solidFill>
                  <a:srgbClr val="FF0000"/>
                </a:solidFill>
              </a:rPr>
              <a:t>build tool</a:t>
            </a:r>
            <a:r>
              <a:rPr lang="en-US" dirty="0"/>
              <a:t> that automates common development tasks (Grunt is a popular alternative). </a:t>
            </a:r>
          </a:p>
          <a:p>
            <a:pPr lvl="2"/>
            <a:r>
              <a:rPr lang="en-US" dirty="0" smtClean="0">
                <a:solidFill>
                  <a:srgbClr val="0070C0"/>
                </a:solidFill>
              </a:rPr>
              <a:t>Babel</a:t>
            </a:r>
            <a:r>
              <a:rPr lang="en-US" dirty="0"/>
              <a:t>, a </a:t>
            </a:r>
            <a:r>
              <a:rPr lang="en-US" dirty="0">
                <a:solidFill>
                  <a:srgbClr val="FF0000"/>
                </a:solidFill>
              </a:rPr>
              <a:t>transcompiler</a:t>
            </a:r>
            <a:r>
              <a:rPr lang="en-US" dirty="0"/>
              <a:t> that converts ES6 code to portable ES5 </a:t>
            </a:r>
            <a:r>
              <a:rPr lang="en-US" dirty="0" smtClean="0"/>
              <a:t>code.</a:t>
            </a:r>
          </a:p>
          <a:p>
            <a:pPr lvl="2"/>
            <a:r>
              <a:rPr lang="en-US" dirty="0" smtClean="0">
                <a:solidFill>
                  <a:srgbClr val="0070C0"/>
                </a:solidFill>
              </a:rPr>
              <a:t>ESLint</a:t>
            </a:r>
            <a:r>
              <a:rPr lang="en-US" dirty="0"/>
              <a:t>, a </a:t>
            </a:r>
            <a:r>
              <a:rPr lang="en-US" dirty="0">
                <a:solidFill>
                  <a:srgbClr val="FF0000"/>
                </a:solidFill>
              </a:rPr>
              <a:t>linter</a:t>
            </a:r>
            <a:r>
              <a:rPr lang="en-US" dirty="0"/>
              <a:t> that helps you avoid common mistakes and makes you a better </a:t>
            </a:r>
            <a:r>
              <a:rPr lang="en-US" dirty="0" smtClean="0"/>
              <a:t>programmer!</a:t>
            </a:r>
          </a:p>
          <a:p>
            <a:pPr lvl="1"/>
            <a:r>
              <a:rPr lang="en-US" dirty="0" smtClean="0"/>
              <a:t>Don’t </a:t>
            </a:r>
            <a:r>
              <a:rPr lang="en-US" dirty="0"/>
              <a:t>think of this chapter as a distraction from the topic at hand (JavaScript</a:t>
            </a:r>
            <a:r>
              <a:rPr lang="en-US" dirty="0" smtClean="0"/>
              <a:t>).</a:t>
            </a:r>
          </a:p>
          <a:p>
            <a:pPr lvl="1"/>
            <a:r>
              <a:rPr lang="en-US" dirty="0" smtClean="0"/>
              <a:t>Think </a:t>
            </a:r>
            <a:r>
              <a:rPr lang="en-US" dirty="0"/>
              <a:t>of it as a practical introduction to some </a:t>
            </a:r>
            <a:r>
              <a:rPr lang="en-US" dirty="0">
                <a:solidFill>
                  <a:srgbClr val="FF0000"/>
                </a:solidFill>
              </a:rPr>
              <a:t>important tools</a:t>
            </a:r>
            <a:r>
              <a:rPr lang="en-US" dirty="0"/>
              <a:t> and </a:t>
            </a:r>
            <a:r>
              <a:rPr lang="en-US" dirty="0">
                <a:solidFill>
                  <a:srgbClr val="FF0000"/>
                </a:solidFill>
              </a:rPr>
              <a:t>techniques</a:t>
            </a:r>
            <a:r>
              <a:rPr lang="en-US" dirty="0"/>
              <a:t> that are </a:t>
            </a:r>
            <a:r>
              <a:rPr lang="en-US" dirty="0" smtClean="0"/>
              <a:t>commonly </a:t>
            </a:r>
            <a:r>
              <a:rPr lang="en-US" dirty="0"/>
              <a:t>used in </a:t>
            </a:r>
            <a:r>
              <a:rPr lang="en-US" dirty="0">
                <a:solidFill>
                  <a:srgbClr val="FF0000"/>
                </a:solidFill>
              </a:rPr>
              <a:t>JavaScript development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195860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ES6 Today</a:t>
            </a:r>
          </a:p>
        </p:txBody>
      </p:sp>
      <p:sp>
        <p:nvSpPr>
          <p:cNvPr id="3" name="Content Placeholder 2"/>
          <p:cNvSpPr>
            <a:spLocks noGrp="1"/>
          </p:cNvSpPr>
          <p:nvPr>
            <p:ph idx="1"/>
          </p:nvPr>
        </p:nvSpPr>
        <p:spPr/>
        <p:txBody>
          <a:bodyPr/>
          <a:lstStyle/>
          <a:p>
            <a:r>
              <a:rPr lang="en-US" dirty="0" smtClean="0"/>
              <a:t>I </a:t>
            </a:r>
            <a:r>
              <a:rPr lang="en-US" dirty="0"/>
              <a:t>have good news and bad </a:t>
            </a:r>
            <a:r>
              <a:rPr lang="en-US" dirty="0" smtClean="0"/>
              <a:t>news.</a:t>
            </a:r>
          </a:p>
          <a:p>
            <a:pPr lvl="1"/>
            <a:r>
              <a:rPr lang="en-US" dirty="0" smtClean="0"/>
              <a:t>The </a:t>
            </a:r>
            <a:r>
              <a:rPr lang="en-US" dirty="0"/>
              <a:t>good news is that ES6 (aka Harmony, aka </a:t>
            </a:r>
            <a:r>
              <a:rPr lang="en-US" dirty="0" smtClean="0">
                <a:solidFill>
                  <a:srgbClr val="FF0000"/>
                </a:solidFill>
              </a:rPr>
              <a:t>JavaScript </a:t>
            </a:r>
            <a:r>
              <a:rPr lang="en-US" dirty="0">
                <a:solidFill>
                  <a:srgbClr val="FF0000"/>
                </a:solidFill>
              </a:rPr>
              <a:t>2015</a:t>
            </a:r>
            <a:r>
              <a:rPr lang="en-US" dirty="0"/>
              <a:t>) is an exciting, delightful evolution in the history of </a:t>
            </a:r>
            <a:r>
              <a:rPr lang="en-US" dirty="0" smtClean="0"/>
              <a:t>JavaScript.</a:t>
            </a:r>
          </a:p>
          <a:p>
            <a:pPr lvl="1"/>
            <a:r>
              <a:rPr lang="en-US" dirty="0" smtClean="0"/>
              <a:t>The </a:t>
            </a:r>
            <a:r>
              <a:rPr lang="en-US" dirty="0" smtClean="0">
                <a:solidFill>
                  <a:srgbClr val="FF0000"/>
                </a:solidFill>
              </a:rPr>
              <a:t>bad news</a:t>
            </a:r>
            <a:r>
              <a:rPr lang="en-US" dirty="0" smtClean="0"/>
              <a:t> </a:t>
            </a:r>
            <a:r>
              <a:rPr lang="en-US" dirty="0"/>
              <a:t>is that the world isn’t quite ready for </a:t>
            </a:r>
            <a:r>
              <a:rPr lang="en-US" dirty="0" smtClean="0"/>
              <a:t>it.</a:t>
            </a:r>
          </a:p>
          <a:p>
            <a:pPr lvl="2"/>
            <a:r>
              <a:rPr lang="en-US" dirty="0" smtClean="0"/>
              <a:t>That </a:t>
            </a:r>
            <a:r>
              <a:rPr lang="en-US" dirty="0"/>
              <a:t>doesn’t mean you can’t use it now, but it is going to put an </a:t>
            </a:r>
            <a:r>
              <a:rPr lang="en-US" dirty="0">
                <a:solidFill>
                  <a:srgbClr val="FF0000"/>
                </a:solidFill>
              </a:rPr>
              <a:t>extra burden</a:t>
            </a:r>
            <a:r>
              <a:rPr lang="en-US" dirty="0"/>
              <a:t> on the programmer, as ES6 code has to be </a:t>
            </a:r>
            <a:r>
              <a:rPr lang="en-US" dirty="0" smtClean="0">
                <a:solidFill>
                  <a:srgbClr val="FF0000"/>
                </a:solidFill>
              </a:rPr>
              <a:t>transcompiled</a:t>
            </a:r>
            <a:r>
              <a:rPr lang="en-US" dirty="0" smtClean="0"/>
              <a:t> </a:t>
            </a:r>
            <a:r>
              <a:rPr lang="en-US" dirty="0"/>
              <a:t>into “</a:t>
            </a:r>
            <a:r>
              <a:rPr lang="en-US" dirty="0">
                <a:solidFill>
                  <a:srgbClr val="FF0000"/>
                </a:solidFill>
              </a:rPr>
              <a:t>safe” ES5</a:t>
            </a:r>
            <a:r>
              <a:rPr lang="en-US" dirty="0"/>
              <a:t> to ensure that it can run </a:t>
            </a:r>
            <a:r>
              <a:rPr lang="en-US" dirty="0" smtClean="0"/>
              <a:t>anywhere.</a:t>
            </a:r>
          </a:p>
          <a:p>
            <a:pPr lvl="2"/>
            <a:r>
              <a:rPr lang="en-US" dirty="0" smtClean="0"/>
              <a:t>Programmers </a:t>
            </a:r>
            <a:r>
              <a:rPr lang="en-US" dirty="0"/>
              <a:t>who have been around a while might be thinking “big deal; back in my day, there was no such thing as a language that didn’t have to be compiled and linked</a:t>
            </a:r>
            <a:r>
              <a:rPr lang="en-US" dirty="0" smtClean="0"/>
              <a:t>!”</a:t>
            </a:r>
          </a:p>
          <a:p>
            <a:pPr lvl="2"/>
            <a:r>
              <a:rPr lang="en-US" dirty="0" smtClean="0"/>
              <a:t>I’ve </a:t>
            </a:r>
            <a:r>
              <a:rPr lang="en-US" dirty="0"/>
              <a:t>been writing software long enough to remember that time, but I do not miss it: I enjoy the lack of fuss in interpreted languages like JavaScript</a:t>
            </a:r>
            <a:r>
              <a:rPr lang="en-US" dirty="0" smtClean="0"/>
              <a:t>.</a:t>
            </a:r>
          </a:p>
          <a:p>
            <a:pPr lvl="2"/>
            <a:r>
              <a:rPr lang="en-US" dirty="0" smtClean="0"/>
              <a:t>One of the </a:t>
            </a:r>
            <a:r>
              <a:rPr lang="en-US" dirty="0" smtClean="0">
                <a:solidFill>
                  <a:srgbClr val="FF0000"/>
                </a:solidFill>
              </a:rPr>
              <a:t>advantages</a:t>
            </a:r>
            <a:r>
              <a:rPr lang="en-US" dirty="0" smtClean="0"/>
              <a:t> of </a:t>
            </a:r>
            <a:r>
              <a:rPr lang="en-US" dirty="0" smtClean="0">
                <a:solidFill>
                  <a:srgbClr val="FF0000"/>
                </a:solidFill>
              </a:rPr>
              <a:t>JavaScript</a:t>
            </a:r>
            <a:r>
              <a:rPr lang="en-US" dirty="0" smtClean="0"/>
              <a:t> has always been its </a:t>
            </a:r>
            <a:r>
              <a:rPr lang="en-US" dirty="0" smtClean="0">
                <a:solidFill>
                  <a:srgbClr val="FF0000"/>
                </a:solidFill>
              </a:rPr>
              <a:t>ubiquity</a:t>
            </a:r>
            <a:r>
              <a:rPr lang="en-US" dirty="0" smtClean="0"/>
              <a:t>: it became the standard browser scripting language almost overnight, and with the advent of </a:t>
            </a:r>
            <a:r>
              <a:rPr lang="en-US" dirty="0" smtClean="0">
                <a:solidFill>
                  <a:srgbClr val="FF0000"/>
                </a:solidFill>
              </a:rPr>
              <a:t>Node</a:t>
            </a:r>
            <a:r>
              <a:rPr lang="en-US" dirty="0" smtClean="0"/>
              <a:t>, its use broadened beyond the browser.</a:t>
            </a:r>
          </a:p>
          <a:p>
            <a:pPr lvl="2"/>
            <a:r>
              <a:rPr lang="en-US" dirty="0" smtClean="0"/>
              <a:t>So it is a bit painful to recognize that it will probably be a few years before you can ship ES6 code without worrying about browsers that don’t support it.</a:t>
            </a:r>
          </a:p>
          <a:p>
            <a:pPr lvl="2"/>
            <a:r>
              <a:rPr lang="en-US" dirty="0" smtClean="0"/>
              <a:t>If you’re a Node developer, the situation is a little bit brighter: because you only have one </a:t>
            </a:r>
            <a:r>
              <a:rPr lang="en-US" dirty="0" smtClean="0">
                <a:solidFill>
                  <a:srgbClr val="FF0000"/>
                </a:solidFill>
              </a:rPr>
              <a:t>JavaScript engine</a:t>
            </a:r>
            <a:r>
              <a:rPr lang="en-US" dirty="0" smtClean="0"/>
              <a:t> to worry about, you can track the progress of ES6 support in Node.</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1079673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The ES6 examples in this book can be run in Firefox, or on a </a:t>
            </a:r>
            <a:r>
              <a:rPr lang="en-US" dirty="0" smtClean="0"/>
              <a:t>website </a:t>
            </a:r>
            <a:r>
              <a:rPr lang="en-US" dirty="0"/>
              <a:t>such as </a:t>
            </a:r>
            <a:r>
              <a:rPr lang="en-US" dirty="0">
                <a:solidFill>
                  <a:srgbClr val="FF0000"/>
                </a:solidFill>
              </a:rPr>
              <a:t>ES6 </a:t>
            </a:r>
            <a:r>
              <a:rPr lang="en-US" dirty="0" smtClean="0">
                <a:solidFill>
                  <a:srgbClr val="FF0000"/>
                </a:solidFill>
              </a:rPr>
              <a:t>Fiddle</a:t>
            </a:r>
            <a:r>
              <a:rPr lang="en-US" dirty="0" smtClean="0"/>
              <a:t>.</a:t>
            </a:r>
          </a:p>
          <a:p>
            <a:pPr lvl="1"/>
            <a:r>
              <a:rPr lang="en-US" dirty="0" smtClean="0"/>
              <a:t>For </a:t>
            </a:r>
            <a:r>
              <a:rPr lang="en-US" dirty="0"/>
              <a:t>“real-world code,” however, you will want to know the tools and techniques in this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434832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ES5 to ES6</a:t>
            </a:r>
            <a:endParaRPr lang="en-US" dirty="0"/>
          </a:p>
        </p:txBody>
      </p:sp>
      <p:sp>
        <p:nvSpPr>
          <p:cNvPr id="3" name="Content Placeholder 2"/>
          <p:cNvSpPr>
            <a:spLocks noGrp="1"/>
          </p:cNvSpPr>
          <p:nvPr>
            <p:ph idx="1"/>
          </p:nvPr>
        </p:nvSpPr>
        <p:spPr/>
        <p:txBody>
          <a:bodyPr/>
          <a:lstStyle/>
          <a:p>
            <a:r>
              <a:rPr lang="en-US" dirty="0"/>
              <a:t>One interesting aspect about JavaScript’s </a:t>
            </a:r>
            <a:r>
              <a:rPr lang="en-US" dirty="0">
                <a:solidFill>
                  <a:srgbClr val="FF0000"/>
                </a:solidFill>
              </a:rPr>
              <a:t>transition</a:t>
            </a:r>
            <a:r>
              <a:rPr lang="en-US" dirty="0"/>
              <a:t> from </a:t>
            </a:r>
            <a:r>
              <a:rPr lang="en-US" dirty="0">
                <a:solidFill>
                  <a:srgbClr val="FF0000"/>
                </a:solidFill>
              </a:rPr>
              <a:t>ES5</a:t>
            </a:r>
            <a:r>
              <a:rPr lang="en-US" dirty="0"/>
              <a:t> to </a:t>
            </a:r>
            <a:r>
              <a:rPr lang="en-US" dirty="0">
                <a:solidFill>
                  <a:srgbClr val="FF0000"/>
                </a:solidFill>
              </a:rPr>
              <a:t>ES6</a:t>
            </a:r>
            <a:r>
              <a:rPr lang="en-US" dirty="0"/>
              <a:t> is that, unlike language releases of the past, the adoption is </a:t>
            </a:r>
            <a:r>
              <a:rPr lang="en-US" dirty="0" smtClean="0"/>
              <a:t>gradual.</a:t>
            </a:r>
          </a:p>
          <a:p>
            <a:pPr lvl="1"/>
            <a:r>
              <a:rPr lang="en-US" dirty="0" smtClean="0"/>
              <a:t>That </a:t>
            </a:r>
            <a:r>
              <a:rPr lang="en-US" dirty="0"/>
              <a:t>is, the browser you’re using right now probably has some—but not all—features available in </a:t>
            </a:r>
            <a:r>
              <a:rPr lang="en-US" dirty="0" smtClean="0"/>
              <a:t>ES6.</a:t>
            </a:r>
          </a:p>
          <a:p>
            <a:pPr lvl="1"/>
            <a:r>
              <a:rPr lang="en-US" dirty="0" smtClean="0"/>
              <a:t>This </a:t>
            </a:r>
            <a:r>
              <a:rPr lang="en-US" dirty="0"/>
              <a:t>gradual transition is made possible in part by the </a:t>
            </a:r>
            <a:r>
              <a:rPr lang="en-US" dirty="0">
                <a:solidFill>
                  <a:srgbClr val="FF0000"/>
                </a:solidFill>
              </a:rPr>
              <a:t>dynamic</a:t>
            </a:r>
            <a:r>
              <a:rPr lang="en-US" dirty="0"/>
              <a:t> nature of </a:t>
            </a:r>
            <a:r>
              <a:rPr lang="en-US" dirty="0">
                <a:solidFill>
                  <a:srgbClr val="FF0000"/>
                </a:solidFill>
              </a:rPr>
              <a:t>JavaScript</a:t>
            </a:r>
            <a:r>
              <a:rPr lang="en-US" dirty="0"/>
              <a:t>, and in part by the changing nature of browser </a:t>
            </a:r>
            <a:r>
              <a:rPr lang="en-US" dirty="0" smtClean="0"/>
              <a:t>updates.</a:t>
            </a:r>
          </a:p>
          <a:p>
            <a:pPr lvl="1"/>
            <a:r>
              <a:rPr lang="en-US" dirty="0" smtClean="0"/>
              <a:t>You </a:t>
            </a:r>
            <a:r>
              <a:rPr lang="en-US" dirty="0"/>
              <a:t>may have heard the term evergreen used to describe browsers: browser manufacturers are moving away from the concept of having discrete browser versions that have to be </a:t>
            </a:r>
            <a:r>
              <a:rPr lang="en-US" dirty="0" smtClean="0"/>
              <a:t>updated.</a:t>
            </a:r>
          </a:p>
          <a:p>
            <a:pPr lvl="1"/>
            <a:r>
              <a:rPr lang="en-US" dirty="0" smtClean="0"/>
              <a:t>Browsers</a:t>
            </a:r>
            <a:r>
              <a:rPr lang="en-US" dirty="0"/>
              <a:t>, they reason, should be able to keep themselves up to date because they are always connected to the Internet (at least if they are going to be useful</a:t>
            </a:r>
            <a:r>
              <a:rPr lang="en-US" dirty="0" smtClean="0"/>
              <a:t>).</a:t>
            </a:r>
          </a:p>
          <a:p>
            <a:pPr lvl="1"/>
            <a:r>
              <a:rPr lang="en-US" dirty="0" smtClean="0"/>
              <a:t>Browsers </a:t>
            </a:r>
            <a:r>
              <a:rPr lang="en-US" dirty="0"/>
              <a:t>still have versions, but it is now more reasonable to assume that your users have the latest version—because </a:t>
            </a:r>
            <a:r>
              <a:rPr lang="en-US" dirty="0">
                <a:solidFill>
                  <a:srgbClr val="FF0000"/>
                </a:solidFill>
              </a:rPr>
              <a:t>evergreen browsers</a:t>
            </a:r>
            <a:r>
              <a:rPr lang="en-US" dirty="0"/>
              <a:t> don’t give users the option not to </a:t>
            </a:r>
            <a:r>
              <a:rPr lang="en-US" dirty="0" smtClean="0"/>
              <a:t>upgrade.</a:t>
            </a:r>
          </a:p>
          <a:p>
            <a:pPr lvl="1"/>
            <a:r>
              <a:rPr lang="en-US" dirty="0" smtClean="0"/>
              <a:t>Even </a:t>
            </a:r>
            <a:r>
              <a:rPr lang="en-US" dirty="0"/>
              <a:t>with evergreen browsers, however, it will be a while before you can rely on all of the great features of ES6 being available on the client </a:t>
            </a:r>
            <a:r>
              <a:rPr lang="en-US" dirty="0" smtClean="0"/>
              <a:t>side.</a:t>
            </a:r>
          </a:p>
          <a:p>
            <a:pPr lvl="1"/>
            <a:r>
              <a:rPr lang="en-US" dirty="0" smtClean="0"/>
              <a:t>So </a:t>
            </a:r>
            <a:r>
              <a:rPr lang="en-US" dirty="0"/>
              <a:t>for the time being, transcompilation (also called transpilation) is a fact of life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376877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“Hello World”</a:t>
            </a:r>
            <a:endParaRPr lang="en-US" dirty="0"/>
          </a:p>
        </p:txBody>
      </p:sp>
      <p:sp>
        <p:nvSpPr>
          <p:cNvPr id="3" name="Content Placeholder 2"/>
          <p:cNvSpPr>
            <a:spLocks noGrp="1"/>
          </p:cNvSpPr>
          <p:nvPr>
            <p:ph idx="1"/>
          </p:nvPr>
        </p:nvSpPr>
        <p:spPr/>
        <p:txBody>
          <a:bodyPr/>
          <a:lstStyle/>
          <a:p>
            <a:r>
              <a:rPr lang="en-US" dirty="0"/>
              <a:t>Historically, programming books have started out with an example called “</a:t>
            </a:r>
            <a:r>
              <a:rPr lang="en-US" dirty="0">
                <a:solidFill>
                  <a:srgbClr val="FF0000"/>
                </a:solidFill>
              </a:rPr>
              <a:t>Hello, World</a:t>
            </a:r>
            <a:r>
              <a:rPr lang="en-US" dirty="0"/>
              <a:t>” that simply prints the phrase “hello world” to your </a:t>
            </a:r>
            <a:r>
              <a:rPr lang="en-US" dirty="0">
                <a:solidFill>
                  <a:srgbClr val="FF0000"/>
                </a:solidFill>
              </a:rPr>
              <a:t>terminal</a:t>
            </a:r>
            <a:r>
              <a:rPr lang="en-US" dirty="0"/>
              <a:t>.</a:t>
            </a:r>
          </a:p>
          <a:p>
            <a:pPr lvl="1"/>
            <a:r>
              <a:rPr lang="en-US" dirty="0"/>
              <a:t>It may interest you to know that this tradition was started in </a:t>
            </a:r>
            <a:r>
              <a:rPr lang="en-US" dirty="0">
                <a:solidFill>
                  <a:srgbClr val="FF0000"/>
                </a:solidFill>
              </a:rPr>
              <a:t>1972</a:t>
            </a:r>
            <a:r>
              <a:rPr lang="en-US" dirty="0"/>
              <a:t> by </a:t>
            </a:r>
            <a:r>
              <a:rPr lang="en-US" dirty="0">
                <a:solidFill>
                  <a:srgbClr val="FF0000"/>
                </a:solidFill>
              </a:rPr>
              <a:t>Brian Kernighan</a:t>
            </a:r>
            <a:r>
              <a:rPr lang="en-US" dirty="0"/>
              <a:t>, a computer scientist working at </a:t>
            </a:r>
            <a:r>
              <a:rPr lang="en-US" dirty="0">
                <a:solidFill>
                  <a:srgbClr val="FF0000"/>
                </a:solidFill>
              </a:rPr>
              <a:t>Bell Labs</a:t>
            </a:r>
            <a:r>
              <a:rPr lang="en-US" dirty="0"/>
              <a:t>.</a:t>
            </a:r>
          </a:p>
          <a:p>
            <a:pPr lvl="1"/>
            <a:r>
              <a:rPr lang="en-US" dirty="0"/>
              <a:t>It was first seen in print in </a:t>
            </a:r>
            <a:r>
              <a:rPr lang="en-US" dirty="0">
                <a:solidFill>
                  <a:srgbClr val="FF0000"/>
                </a:solidFill>
              </a:rPr>
              <a:t>1978</a:t>
            </a:r>
            <a:r>
              <a:rPr lang="en-US" dirty="0"/>
              <a:t> in </a:t>
            </a:r>
            <a:r>
              <a:rPr lang="en-US" dirty="0">
                <a:solidFill>
                  <a:srgbClr val="FF0000"/>
                </a:solidFill>
              </a:rPr>
              <a:t>The C Programming Language</a:t>
            </a:r>
            <a:r>
              <a:rPr lang="en-US" dirty="0"/>
              <a:t>, by </a:t>
            </a:r>
            <a:r>
              <a:rPr lang="en-US" dirty="0">
                <a:solidFill>
                  <a:srgbClr val="FF0000"/>
                </a:solidFill>
              </a:rPr>
              <a:t>Brian Kernighan</a:t>
            </a:r>
            <a:r>
              <a:rPr lang="en-US" dirty="0"/>
              <a:t> and </a:t>
            </a:r>
            <a:r>
              <a:rPr lang="en-US" dirty="0">
                <a:solidFill>
                  <a:srgbClr val="FF0000"/>
                </a:solidFill>
              </a:rPr>
              <a:t>Dennis </a:t>
            </a:r>
            <a:r>
              <a:rPr lang="en-US" dirty="0" smtClean="0">
                <a:solidFill>
                  <a:srgbClr val="FF0000"/>
                </a:solidFill>
              </a:rPr>
              <a:t>Ritchie</a:t>
            </a:r>
            <a:r>
              <a:rPr lang="en-US" dirty="0" smtClean="0"/>
              <a:t>.</a:t>
            </a:r>
          </a:p>
          <a:p>
            <a:pPr lvl="1"/>
            <a:r>
              <a:rPr lang="en-US" dirty="0"/>
              <a:t>T</a:t>
            </a:r>
            <a:r>
              <a:rPr lang="en-US" dirty="0" smtClean="0"/>
              <a:t>o </a:t>
            </a:r>
            <a:r>
              <a:rPr lang="en-US" dirty="0"/>
              <a:t>this day, The C Programming Language is widely considered to be one of the best and most influential </a:t>
            </a:r>
            <a:r>
              <a:rPr lang="en-US" dirty="0" smtClean="0"/>
              <a:t>programming </a:t>
            </a:r>
            <a:r>
              <a:rPr lang="en-US" dirty="0"/>
              <a:t>language books ever written, and I have taken much inspiration from that work in writing this </a:t>
            </a:r>
            <a:r>
              <a:rPr lang="en-US" dirty="0" smtClean="0"/>
              <a:t>book.</a:t>
            </a:r>
          </a:p>
          <a:p>
            <a:pPr lvl="1"/>
            <a:r>
              <a:rPr lang="en-US" dirty="0" smtClean="0"/>
              <a:t>While </a:t>
            </a:r>
            <a:r>
              <a:rPr lang="en-US" dirty="0"/>
              <a:t>“Hello, World” may seem dated to an increasingly sophisticated generation of programming students, the implicit meaning behind that simple phrase is as potent today as it was in 1978: they are the first words uttered by something that you have breathed life </a:t>
            </a:r>
            <a:r>
              <a:rPr lang="en-US" dirty="0" smtClean="0"/>
              <a:t>into.</a:t>
            </a:r>
          </a:p>
          <a:p>
            <a:pPr lvl="1"/>
            <a:r>
              <a:rPr lang="en-US" dirty="0" smtClean="0"/>
              <a:t>It </a:t>
            </a:r>
            <a:r>
              <a:rPr lang="en-US" dirty="0"/>
              <a:t>is proof that you are </a:t>
            </a:r>
            <a:r>
              <a:rPr lang="en-US" dirty="0">
                <a:solidFill>
                  <a:srgbClr val="FF0000"/>
                </a:solidFill>
              </a:rPr>
              <a:t>Prometheus</a:t>
            </a:r>
            <a:r>
              <a:rPr lang="en-US" dirty="0"/>
              <a:t>, stealing fire from the </a:t>
            </a:r>
            <a:r>
              <a:rPr lang="en-US" dirty="0" smtClean="0"/>
              <a:t>gods;</a:t>
            </a:r>
          </a:p>
          <a:p>
            <a:pPr lvl="2"/>
            <a:r>
              <a:rPr lang="en-US" dirty="0" smtClean="0"/>
              <a:t>a </a:t>
            </a:r>
            <a:r>
              <a:rPr lang="en-US" dirty="0"/>
              <a:t>rabbi scratching the true name of God into a clay </a:t>
            </a:r>
            <a:r>
              <a:rPr lang="en-US" dirty="0" smtClean="0"/>
              <a:t>golem</a:t>
            </a:r>
          </a:p>
          <a:p>
            <a:pPr lvl="2"/>
            <a:r>
              <a:rPr lang="en-US" dirty="0" smtClean="0"/>
              <a:t>Doctor </a:t>
            </a:r>
            <a:r>
              <a:rPr lang="en-US" dirty="0"/>
              <a:t>Frankenstein </a:t>
            </a:r>
            <a:r>
              <a:rPr lang="en-US" dirty="0" smtClean="0"/>
              <a:t>breathing </a:t>
            </a:r>
            <a:r>
              <a:rPr lang="en-US" dirty="0"/>
              <a:t>life into his </a:t>
            </a:r>
            <a:r>
              <a:rPr lang="en-US" dirty="0" smtClean="0"/>
              <a:t>creation</a:t>
            </a:r>
          </a:p>
          <a:p>
            <a:pPr lvl="1"/>
            <a:r>
              <a:rPr lang="en-US" dirty="0" smtClean="0"/>
              <a:t>It </a:t>
            </a:r>
            <a:r>
              <a:rPr lang="en-US" dirty="0"/>
              <a:t>is this sense of creation, of genesis, that first drew me to </a:t>
            </a:r>
            <a:r>
              <a:rPr lang="en-US" dirty="0" smtClean="0"/>
              <a:t>programming. Perhaps </a:t>
            </a:r>
            <a:r>
              <a:rPr lang="en-US" dirty="0"/>
              <a:t>one day, some programmer—maybe you—will give life to the first artificially sentient being</a:t>
            </a:r>
            <a:r>
              <a:rPr lang="en-US" dirty="0" smtClean="0"/>
              <a:t>. </a:t>
            </a:r>
            <a:r>
              <a:rPr lang="en-US" dirty="0"/>
              <a:t>And perhaps its first words will be “hello world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1995308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ES6 Features</a:t>
            </a:r>
            <a:endParaRPr lang="en-US"/>
          </a:p>
        </p:txBody>
      </p:sp>
      <p:sp>
        <p:nvSpPr>
          <p:cNvPr id="3" name="Content Placeholder 2"/>
          <p:cNvSpPr>
            <a:spLocks noGrp="1"/>
          </p:cNvSpPr>
          <p:nvPr>
            <p:ph idx="1"/>
          </p:nvPr>
        </p:nvSpPr>
        <p:spPr/>
        <p:txBody>
          <a:bodyPr/>
          <a:lstStyle/>
          <a:p>
            <a:r>
              <a:rPr lang="en-US" dirty="0" smtClean="0"/>
              <a:t>There </a:t>
            </a:r>
            <a:r>
              <a:rPr lang="en-US" dirty="0"/>
              <a:t>are a lot of new features in ES6—so many that even the transcompilers we’ll be talking about don’t currently support all of </a:t>
            </a:r>
            <a:r>
              <a:rPr lang="en-US" dirty="0" smtClean="0"/>
              <a:t>them.</a:t>
            </a:r>
          </a:p>
          <a:p>
            <a:pPr lvl="1"/>
            <a:r>
              <a:rPr lang="en-US" dirty="0" smtClean="0"/>
              <a:t>To </a:t>
            </a:r>
            <a:r>
              <a:rPr lang="en-US" dirty="0"/>
              <a:t>help control the chaos, </a:t>
            </a:r>
            <a:r>
              <a:rPr lang="en-US" dirty="0" smtClean="0"/>
              <a:t>New York–based </a:t>
            </a:r>
            <a:r>
              <a:rPr lang="en-US" dirty="0"/>
              <a:t>developer </a:t>
            </a:r>
            <a:r>
              <a:rPr lang="en-US" dirty="0">
                <a:solidFill>
                  <a:srgbClr val="FF0000"/>
                </a:solidFill>
              </a:rPr>
              <a:t>kangax</a:t>
            </a:r>
            <a:r>
              <a:rPr lang="en-US" dirty="0"/>
              <a:t> maintains an excellent compatibility table of ES6 (and ES7) </a:t>
            </a:r>
            <a:r>
              <a:rPr lang="en-US" dirty="0" smtClean="0"/>
              <a:t>features.</a:t>
            </a:r>
          </a:p>
          <a:p>
            <a:pPr lvl="1"/>
            <a:r>
              <a:rPr lang="en-US" dirty="0" smtClean="0"/>
              <a:t>As </a:t>
            </a:r>
            <a:r>
              <a:rPr lang="en-US" dirty="0"/>
              <a:t>of </a:t>
            </a:r>
            <a:r>
              <a:rPr lang="en-US" dirty="0">
                <a:solidFill>
                  <a:srgbClr val="FF0000"/>
                </a:solidFill>
              </a:rPr>
              <a:t>August 2015</a:t>
            </a:r>
            <a:r>
              <a:rPr lang="en-US" dirty="0"/>
              <a:t>, the most complete implementation (</a:t>
            </a:r>
            <a:r>
              <a:rPr lang="en-US" dirty="0">
                <a:solidFill>
                  <a:srgbClr val="FF0000"/>
                </a:solidFill>
              </a:rPr>
              <a:t>Babel</a:t>
            </a:r>
            <a:r>
              <a:rPr lang="en-US" dirty="0"/>
              <a:t>) is only at 72</a:t>
            </a:r>
            <a:r>
              <a:rPr lang="en-US" dirty="0" smtClean="0"/>
              <a:t>%.</a:t>
            </a:r>
          </a:p>
          <a:p>
            <a:pPr lvl="2"/>
            <a:r>
              <a:rPr lang="en-US" dirty="0" smtClean="0"/>
              <a:t>While </a:t>
            </a:r>
            <a:r>
              <a:rPr lang="en-US" dirty="0"/>
              <a:t>that may sound discouraging, it’s the most important features that have been implemented first, and all of the features discussed in this book are available in </a:t>
            </a:r>
            <a:r>
              <a:rPr lang="en-US" dirty="0" smtClean="0"/>
              <a:t>Babel.</a:t>
            </a:r>
          </a:p>
          <a:p>
            <a:pPr lvl="1"/>
            <a:r>
              <a:rPr lang="en-US" dirty="0" smtClean="0"/>
              <a:t>We </a:t>
            </a:r>
            <a:r>
              <a:rPr lang="en-US" dirty="0"/>
              <a:t>have a little bit of prep work to do before we can start </a:t>
            </a:r>
            <a:r>
              <a:rPr lang="en-US" dirty="0" smtClean="0"/>
              <a:t>transcompiling.</a:t>
            </a:r>
          </a:p>
          <a:p>
            <a:pPr lvl="2"/>
            <a:r>
              <a:rPr lang="en-US" dirty="0" smtClean="0"/>
              <a:t>We’ll </a:t>
            </a:r>
            <a:r>
              <a:rPr lang="en-US" dirty="0"/>
              <a:t>need to make sure we have the </a:t>
            </a:r>
            <a:r>
              <a:rPr lang="en-US" dirty="0">
                <a:solidFill>
                  <a:srgbClr val="FF0000"/>
                </a:solidFill>
              </a:rPr>
              <a:t>necessary tools</a:t>
            </a:r>
            <a:r>
              <a:rPr lang="en-US" dirty="0"/>
              <a:t>, and learn how to set up a new project to use them—a process that will become automatic after you do it a few </a:t>
            </a:r>
            <a:r>
              <a:rPr lang="en-US" dirty="0" smtClean="0"/>
              <a:t>times.</a:t>
            </a:r>
          </a:p>
          <a:p>
            <a:pPr lvl="2"/>
            <a:r>
              <a:rPr lang="en-US" dirty="0" smtClean="0"/>
              <a:t>In </a:t>
            </a:r>
            <a:r>
              <a:rPr lang="en-US" dirty="0"/>
              <a:t>the meantime, you will probably want to refer back to this chapter as you start new projects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1824456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Git</a:t>
            </a:r>
          </a:p>
        </p:txBody>
      </p:sp>
      <p:sp>
        <p:nvSpPr>
          <p:cNvPr id="3" name="Content Placeholder 2"/>
          <p:cNvSpPr>
            <a:spLocks noGrp="1"/>
          </p:cNvSpPr>
          <p:nvPr>
            <p:ph idx="1"/>
          </p:nvPr>
        </p:nvSpPr>
        <p:spPr/>
        <p:txBody>
          <a:bodyPr/>
          <a:lstStyle/>
          <a:p>
            <a:r>
              <a:rPr lang="en-US" dirty="0" smtClean="0"/>
              <a:t>If </a:t>
            </a:r>
            <a:r>
              <a:rPr lang="en-US" dirty="0"/>
              <a:t>you don’t have Git installed on your system, you can find downloads and </a:t>
            </a:r>
            <a:r>
              <a:rPr lang="en-US" dirty="0" smtClean="0"/>
              <a:t>instructions </a:t>
            </a:r>
            <a:r>
              <a:rPr lang="en-US" dirty="0"/>
              <a:t>for your operating system on the Git home page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109596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Terminal</a:t>
            </a:r>
          </a:p>
        </p:txBody>
      </p:sp>
      <p:sp>
        <p:nvSpPr>
          <p:cNvPr id="3" name="Content Placeholder 2"/>
          <p:cNvSpPr>
            <a:spLocks noGrp="1"/>
          </p:cNvSpPr>
          <p:nvPr>
            <p:ph idx="1"/>
          </p:nvPr>
        </p:nvSpPr>
        <p:spPr/>
        <p:txBody>
          <a:bodyPr/>
          <a:lstStyle/>
          <a:p>
            <a:r>
              <a:rPr lang="en-US" dirty="0" smtClean="0"/>
              <a:t>Throughout </a:t>
            </a:r>
            <a:r>
              <a:rPr lang="en-US" dirty="0"/>
              <a:t>this chapter, we’ll be working in the terminal (also known as the </a:t>
            </a:r>
            <a:r>
              <a:rPr lang="en-US" dirty="0" smtClean="0"/>
              <a:t>command </a:t>
            </a:r>
            <a:r>
              <a:rPr lang="en-US" dirty="0"/>
              <a:t>line or command prompt</a:t>
            </a:r>
            <a:r>
              <a:rPr lang="en-US" dirty="0" smtClean="0"/>
              <a:t>).</a:t>
            </a:r>
          </a:p>
          <a:p>
            <a:pPr lvl="1"/>
            <a:r>
              <a:rPr lang="en-US" dirty="0" smtClean="0"/>
              <a:t>The </a:t>
            </a:r>
            <a:r>
              <a:rPr lang="en-US" dirty="0"/>
              <a:t>terminal is a </a:t>
            </a:r>
            <a:r>
              <a:rPr lang="en-US" dirty="0">
                <a:solidFill>
                  <a:srgbClr val="FF0000"/>
                </a:solidFill>
              </a:rPr>
              <a:t>text-based</a:t>
            </a:r>
            <a:r>
              <a:rPr lang="en-US" dirty="0"/>
              <a:t> way of interacting with your computer, and is commonly used by programmers. </a:t>
            </a:r>
            <a:endParaRPr lang="en-US" dirty="0" smtClean="0"/>
          </a:p>
          <a:p>
            <a:pPr lvl="1"/>
            <a:r>
              <a:rPr lang="en-US" dirty="0" smtClean="0"/>
              <a:t>Though </a:t>
            </a:r>
            <a:r>
              <a:rPr lang="en-US" dirty="0"/>
              <a:t>it is certainly </a:t>
            </a:r>
            <a:r>
              <a:rPr lang="en-US" dirty="0" smtClean="0"/>
              <a:t>possible </a:t>
            </a:r>
            <a:r>
              <a:rPr lang="en-US" dirty="0"/>
              <a:t>to be an effective programmer without ever using the terminal, I believe it is an important skill to have: many tutorials and books assume you’re using a terminal, and many tools are designed to be used on the </a:t>
            </a:r>
            <a:r>
              <a:rPr lang="en-US" dirty="0" smtClean="0"/>
              <a:t>terminal.</a:t>
            </a:r>
          </a:p>
          <a:p>
            <a:pPr lvl="1"/>
            <a:r>
              <a:rPr lang="en-US" dirty="0" smtClean="0"/>
              <a:t>The </a:t>
            </a:r>
            <a:r>
              <a:rPr lang="en-US" dirty="0"/>
              <a:t>most ubiquitous terminal experience is a shell (terminal interface) called </a:t>
            </a:r>
            <a:r>
              <a:rPr lang="en-US" dirty="0">
                <a:solidFill>
                  <a:srgbClr val="FF0000"/>
                </a:solidFill>
              </a:rPr>
              <a:t>bash</a:t>
            </a:r>
            <a:r>
              <a:rPr lang="en-US" dirty="0"/>
              <a:t>, and it is available by default on </a:t>
            </a:r>
            <a:r>
              <a:rPr lang="en-US" dirty="0">
                <a:solidFill>
                  <a:srgbClr val="FF0000"/>
                </a:solidFill>
              </a:rPr>
              <a:t>Linux</a:t>
            </a:r>
            <a:r>
              <a:rPr lang="en-US" dirty="0"/>
              <a:t> and </a:t>
            </a:r>
            <a:r>
              <a:rPr lang="en-US" dirty="0">
                <a:solidFill>
                  <a:srgbClr val="FF0000"/>
                </a:solidFill>
              </a:rPr>
              <a:t>OS X </a:t>
            </a:r>
            <a:r>
              <a:rPr lang="en-US" dirty="0" smtClean="0">
                <a:solidFill>
                  <a:srgbClr val="FF0000"/>
                </a:solidFill>
              </a:rPr>
              <a:t>machines</a:t>
            </a:r>
            <a:r>
              <a:rPr lang="en-US" dirty="0" smtClean="0"/>
              <a:t>.</a:t>
            </a:r>
          </a:p>
          <a:p>
            <a:pPr lvl="1"/>
            <a:r>
              <a:rPr lang="en-US" dirty="0" smtClean="0"/>
              <a:t>While </a:t>
            </a:r>
            <a:r>
              <a:rPr lang="en-US" dirty="0"/>
              <a:t>Windows has its own command-line experience, Git (which we will install next) provides a bash </a:t>
            </a:r>
            <a:r>
              <a:rPr lang="en-US" dirty="0" smtClean="0"/>
              <a:t>command </a:t>
            </a:r>
            <a:r>
              <a:rPr lang="en-US" dirty="0"/>
              <a:t>line, which I recommend you </a:t>
            </a:r>
            <a:r>
              <a:rPr lang="en-US" dirty="0" smtClean="0"/>
              <a:t>use.</a:t>
            </a:r>
          </a:p>
          <a:p>
            <a:pPr lvl="1"/>
            <a:r>
              <a:rPr lang="en-US" dirty="0" smtClean="0"/>
              <a:t>In </a:t>
            </a:r>
            <a:r>
              <a:rPr lang="en-US" dirty="0"/>
              <a:t>this book, we will be using </a:t>
            </a:r>
            <a:r>
              <a:rPr lang="en-US" dirty="0" smtClean="0"/>
              <a:t>bash.</a:t>
            </a:r>
          </a:p>
          <a:p>
            <a:pPr lvl="2"/>
            <a:r>
              <a:rPr lang="en-US" dirty="0" smtClean="0"/>
              <a:t>On </a:t>
            </a:r>
            <a:r>
              <a:rPr lang="en-US" dirty="0"/>
              <a:t>Linux and OS X, look in your programs for the Terminal </a:t>
            </a:r>
            <a:r>
              <a:rPr lang="en-US" dirty="0" smtClean="0"/>
              <a:t>program.</a:t>
            </a:r>
          </a:p>
          <a:p>
            <a:pPr lvl="2"/>
            <a:r>
              <a:rPr lang="en-US" dirty="0" smtClean="0"/>
              <a:t>On </a:t>
            </a:r>
            <a:r>
              <a:rPr lang="en-US" dirty="0"/>
              <a:t>Windows, after you install Git, look for “</a:t>
            </a:r>
            <a:r>
              <a:rPr lang="en-US" dirty="0">
                <a:solidFill>
                  <a:srgbClr val="FF0000"/>
                </a:solidFill>
              </a:rPr>
              <a:t>Git Bash</a:t>
            </a:r>
            <a:r>
              <a:rPr lang="en-US" dirty="0"/>
              <a:t>” in your </a:t>
            </a:r>
            <a:r>
              <a:rPr lang="en-US" dirty="0" smtClean="0"/>
              <a:t>programs.</a:t>
            </a:r>
          </a:p>
          <a:p>
            <a:pPr lvl="1"/>
            <a:r>
              <a:rPr lang="en-US" dirty="0" smtClean="0"/>
              <a:t>When </a:t>
            </a:r>
            <a:r>
              <a:rPr lang="en-US" dirty="0"/>
              <a:t>you start the terminal, you see a prompt, which is where you will type </a:t>
            </a:r>
            <a:r>
              <a:rPr lang="en-US" dirty="0" smtClean="0"/>
              <a:t>commands.</a:t>
            </a:r>
          </a:p>
          <a:p>
            <a:pPr lvl="1"/>
            <a:r>
              <a:rPr lang="en-US" dirty="0" smtClean="0"/>
              <a:t>The </a:t>
            </a:r>
            <a:r>
              <a:rPr lang="en-US" dirty="0"/>
              <a:t>default prompt may include the name of your computer or the directory you’re in, and it will normally end with a dollar sign </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3154935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Terminal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Thus</a:t>
            </a:r>
            <a:r>
              <a:rPr lang="en-US" dirty="0"/>
              <a:t>, in the code samples in this chapter, I will use a dollar sign to indicate the </a:t>
            </a:r>
            <a:r>
              <a:rPr lang="en-US" dirty="0" smtClean="0"/>
              <a:t>prompt.</a:t>
            </a:r>
          </a:p>
          <a:p>
            <a:pPr lvl="1"/>
            <a:r>
              <a:rPr lang="en-US" dirty="0" smtClean="0"/>
              <a:t>What </a:t>
            </a:r>
            <a:r>
              <a:rPr lang="en-US" dirty="0"/>
              <a:t>follows the prompt is what you should </a:t>
            </a:r>
            <a:r>
              <a:rPr lang="en-US" dirty="0" smtClean="0"/>
              <a:t>type.</a:t>
            </a:r>
          </a:p>
          <a:p>
            <a:pPr lvl="1"/>
            <a:r>
              <a:rPr lang="en-US" dirty="0" smtClean="0"/>
              <a:t>For </a:t>
            </a:r>
            <a:r>
              <a:rPr lang="en-US" dirty="0"/>
              <a:t>example, to get a listing of the files in the current </a:t>
            </a:r>
            <a:r>
              <a:rPr lang="en-US" dirty="0" smtClean="0"/>
              <a:t>directory</a:t>
            </a:r>
            <a:r>
              <a:rPr lang="en-US" dirty="0"/>
              <a:t>, type ls at the prompt</a:t>
            </a:r>
            <a:r>
              <a:rPr lang="en-US" dirty="0" smtClean="0"/>
              <a:t>:</a:t>
            </a:r>
          </a:p>
          <a:p>
            <a:pPr marL="233363" lvl="1" indent="0">
              <a:buNone/>
            </a:pPr>
            <a:endParaRPr lang="en-US" dirty="0" smtClean="0"/>
          </a:p>
          <a:p>
            <a:pPr marL="233363" lvl="1" indent="0">
              <a:buNone/>
            </a:pPr>
            <a:endParaRPr lang="en-US" dirty="0"/>
          </a:p>
          <a:p>
            <a:pPr lvl="1"/>
            <a:r>
              <a:rPr lang="en-US" dirty="0"/>
              <a:t>In Unix, and therefore bash, directory names are separated with a forward slash </a:t>
            </a:r>
            <a:r>
              <a:rPr lang="en-US" dirty="0" smtClean="0"/>
              <a:t>(/).</a:t>
            </a:r>
          </a:p>
          <a:p>
            <a:pPr lvl="2"/>
            <a:r>
              <a:rPr lang="en-US" dirty="0" smtClean="0"/>
              <a:t>Even </a:t>
            </a:r>
            <a:r>
              <a:rPr lang="en-US" dirty="0"/>
              <a:t>in Windows, where directories are normally separated by backslashes (\), Git Bash translates backslashes to forward </a:t>
            </a:r>
            <a:r>
              <a:rPr lang="en-US" dirty="0" smtClean="0"/>
              <a:t>slashes.</a:t>
            </a:r>
          </a:p>
          <a:p>
            <a:pPr lvl="2"/>
            <a:r>
              <a:rPr lang="en-US" dirty="0" smtClean="0"/>
              <a:t>Bash </a:t>
            </a:r>
            <a:r>
              <a:rPr lang="en-US" dirty="0"/>
              <a:t>also uses the tilde (</a:t>
            </a:r>
            <a:r>
              <a:rPr lang="en-US" dirty="0">
                <a:solidFill>
                  <a:srgbClr val="FF0000"/>
                </a:solidFill>
              </a:rPr>
              <a:t>~</a:t>
            </a:r>
            <a:r>
              <a:rPr lang="en-US" dirty="0"/>
              <a:t>) as a </a:t>
            </a:r>
            <a:r>
              <a:rPr lang="en-US" dirty="0" smtClean="0"/>
              <a:t>shortcut </a:t>
            </a:r>
            <a:r>
              <a:rPr lang="en-US" dirty="0"/>
              <a:t>for your home directory (where you should normally be storing your files</a:t>
            </a:r>
            <a:r>
              <a:rPr lang="en-US" dirty="0" smtClean="0"/>
              <a:t>).</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pic>
        <p:nvPicPr>
          <p:cNvPr id="6" name="Picture 5"/>
          <p:cNvPicPr>
            <a:picLocks noChangeAspect="1"/>
          </p:cNvPicPr>
          <p:nvPr/>
        </p:nvPicPr>
        <p:blipFill>
          <a:blip r:embed="rId2"/>
          <a:stretch>
            <a:fillRect/>
          </a:stretch>
        </p:blipFill>
        <p:spPr>
          <a:xfrm>
            <a:off x="676275" y="2435429"/>
            <a:ext cx="666750" cy="342900"/>
          </a:xfrm>
          <a:prstGeom prst="rect">
            <a:avLst/>
          </a:prstGeom>
          <a:ln>
            <a:solidFill>
              <a:schemeClr val="accent1"/>
            </a:solidFill>
          </a:ln>
        </p:spPr>
      </p:pic>
    </p:spTree>
    <p:extLst>
      <p:ext uri="{BB962C8B-B14F-4D97-AF65-F5344CB8AC3E}">
        <p14:creationId xmlns:p14="http://schemas.microsoft.com/office/powerpoint/2010/main" val="1036500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a:t>
            </a:r>
            <a:endParaRPr lang="en-US" dirty="0"/>
          </a:p>
        </p:txBody>
      </p:sp>
      <p:sp>
        <p:nvSpPr>
          <p:cNvPr id="7" name="Content Placeholder 6"/>
          <p:cNvSpPr>
            <a:spLocks noGrp="1"/>
          </p:cNvSpPr>
          <p:nvPr>
            <p:ph idx="1"/>
          </p:nvPr>
        </p:nvSpPr>
        <p:spPr/>
        <p:txBody>
          <a:bodyPr/>
          <a:lstStyle/>
          <a:p>
            <a:r>
              <a:rPr lang="en-US" dirty="0"/>
              <a:t>The basics you’ll need are the ability to </a:t>
            </a:r>
            <a:r>
              <a:rPr lang="en-US" dirty="0">
                <a:solidFill>
                  <a:srgbClr val="FF0000"/>
                </a:solidFill>
              </a:rPr>
              <a:t>change</a:t>
            </a:r>
            <a:r>
              <a:rPr lang="en-US" dirty="0"/>
              <a:t> the </a:t>
            </a:r>
            <a:r>
              <a:rPr lang="en-US" dirty="0">
                <a:solidFill>
                  <a:srgbClr val="FF0000"/>
                </a:solidFill>
              </a:rPr>
              <a:t>current directory</a:t>
            </a:r>
            <a:r>
              <a:rPr lang="en-US" dirty="0"/>
              <a:t> (cd), and </a:t>
            </a:r>
            <a:r>
              <a:rPr lang="en-US" dirty="0">
                <a:solidFill>
                  <a:srgbClr val="FF0000"/>
                </a:solidFill>
              </a:rPr>
              <a:t>make new directories</a:t>
            </a:r>
            <a:r>
              <a:rPr lang="en-US" dirty="0"/>
              <a:t> (mkdir).</a:t>
            </a:r>
          </a:p>
          <a:p>
            <a:pPr lvl="1"/>
            <a:r>
              <a:rPr lang="en-US" dirty="0"/>
              <a:t>For example, to go to your home directory, type:</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a:t>There’s a lot more to learn about the terminal, but these basic commands are all you need to get through the material in this </a:t>
            </a:r>
            <a:r>
              <a:rPr lang="en-US" dirty="0" smtClean="0"/>
              <a:t>chapter.</a:t>
            </a:r>
          </a:p>
          <a:p>
            <a:pPr lvl="1"/>
            <a:r>
              <a:rPr lang="en-US" dirty="0" smtClean="0"/>
              <a:t>If </a:t>
            </a:r>
            <a:r>
              <a:rPr lang="en-US" dirty="0"/>
              <a:t>you want to learn more, I </a:t>
            </a:r>
            <a:r>
              <a:rPr lang="en-US" dirty="0" smtClean="0"/>
              <a:t>recommend </a:t>
            </a:r>
            <a:r>
              <a:rPr lang="en-US" dirty="0"/>
              <a:t>the </a:t>
            </a:r>
            <a:r>
              <a:rPr lang="en-US" dirty="0">
                <a:solidFill>
                  <a:srgbClr val="FF0000"/>
                </a:solidFill>
              </a:rPr>
              <a:t>Console Foundations course on Treehouse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pic>
        <p:nvPicPr>
          <p:cNvPr id="8" name="Picture 7"/>
          <p:cNvPicPr>
            <a:picLocks noChangeAspect="1"/>
          </p:cNvPicPr>
          <p:nvPr/>
        </p:nvPicPr>
        <p:blipFill>
          <a:blip r:embed="rId2"/>
          <a:stretch>
            <a:fillRect/>
          </a:stretch>
        </p:blipFill>
        <p:spPr>
          <a:xfrm>
            <a:off x="696286" y="1988104"/>
            <a:ext cx="6752783" cy="3313737"/>
          </a:xfrm>
          <a:prstGeom prst="rect">
            <a:avLst/>
          </a:prstGeom>
          <a:ln>
            <a:solidFill>
              <a:schemeClr val="accent1"/>
            </a:solidFill>
          </a:ln>
        </p:spPr>
      </p:pic>
    </p:spTree>
    <p:extLst>
      <p:ext uri="{BB962C8B-B14F-4D97-AF65-F5344CB8AC3E}">
        <p14:creationId xmlns:p14="http://schemas.microsoft.com/office/powerpoint/2010/main" val="2133638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Project Root</a:t>
            </a:r>
          </a:p>
        </p:txBody>
      </p:sp>
      <p:sp>
        <p:nvSpPr>
          <p:cNvPr id="3" name="Content Placeholder 2"/>
          <p:cNvSpPr>
            <a:spLocks noGrp="1"/>
          </p:cNvSpPr>
          <p:nvPr>
            <p:ph idx="1"/>
          </p:nvPr>
        </p:nvSpPr>
        <p:spPr/>
        <p:txBody>
          <a:bodyPr/>
          <a:lstStyle/>
          <a:p>
            <a:r>
              <a:rPr lang="en-US" dirty="0" smtClean="0"/>
              <a:t>You’ll </a:t>
            </a:r>
            <a:r>
              <a:rPr lang="en-US" dirty="0"/>
              <a:t>want to create a </a:t>
            </a:r>
            <a:r>
              <a:rPr lang="en-US" dirty="0">
                <a:solidFill>
                  <a:srgbClr val="FF0000"/>
                </a:solidFill>
              </a:rPr>
              <a:t>directory</a:t>
            </a:r>
            <a:r>
              <a:rPr lang="en-US" dirty="0"/>
              <a:t> for </a:t>
            </a:r>
            <a:r>
              <a:rPr lang="en-US" dirty="0">
                <a:solidFill>
                  <a:srgbClr val="FF0000"/>
                </a:solidFill>
              </a:rPr>
              <a:t>each </a:t>
            </a:r>
            <a:r>
              <a:rPr lang="en-US" dirty="0" smtClean="0">
                <a:solidFill>
                  <a:srgbClr val="FF0000"/>
                </a:solidFill>
              </a:rPr>
              <a:t>project</a:t>
            </a:r>
            <a:r>
              <a:rPr lang="en-US" dirty="0" smtClean="0"/>
              <a:t>.</a:t>
            </a:r>
          </a:p>
          <a:p>
            <a:pPr lvl="1"/>
            <a:r>
              <a:rPr lang="en-US" dirty="0" smtClean="0"/>
              <a:t>We’ll </a:t>
            </a:r>
            <a:r>
              <a:rPr lang="en-US" dirty="0"/>
              <a:t>call this directory the </a:t>
            </a:r>
            <a:r>
              <a:rPr lang="en-US" dirty="0">
                <a:solidFill>
                  <a:srgbClr val="FF0000"/>
                </a:solidFill>
              </a:rPr>
              <a:t>project </a:t>
            </a:r>
            <a:r>
              <a:rPr lang="en-US" dirty="0" smtClean="0">
                <a:solidFill>
                  <a:srgbClr val="FF0000"/>
                </a:solidFill>
              </a:rPr>
              <a:t>root</a:t>
            </a:r>
            <a:r>
              <a:rPr lang="en-US" dirty="0" smtClean="0"/>
              <a:t>.</a:t>
            </a:r>
          </a:p>
          <a:p>
            <a:pPr lvl="1"/>
            <a:r>
              <a:rPr lang="en-US" dirty="0" smtClean="0"/>
              <a:t>For </a:t>
            </a:r>
            <a:r>
              <a:rPr lang="en-US" dirty="0"/>
              <a:t>example, if you’re following along with the examples in this book, you could create an </a:t>
            </a:r>
            <a:r>
              <a:rPr lang="en-US" dirty="0">
                <a:solidFill>
                  <a:srgbClr val="FF0000"/>
                </a:solidFill>
              </a:rPr>
              <a:t>lj</a:t>
            </a:r>
            <a:r>
              <a:rPr lang="en-US" dirty="0"/>
              <a:t> </a:t>
            </a:r>
            <a:r>
              <a:rPr lang="en-US" dirty="0">
                <a:solidFill>
                  <a:srgbClr val="FF0000"/>
                </a:solidFill>
              </a:rPr>
              <a:t>directory</a:t>
            </a:r>
            <a:r>
              <a:rPr lang="en-US" dirty="0"/>
              <a:t>, which would be your project </a:t>
            </a:r>
            <a:r>
              <a:rPr lang="en-US" dirty="0" smtClean="0"/>
              <a:t>root.</a:t>
            </a:r>
          </a:p>
          <a:p>
            <a:pPr lvl="2"/>
            <a:r>
              <a:rPr lang="en-US" dirty="0" smtClean="0"/>
              <a:t>In </a:t>
            </a:r>
            <a:r>
              <a:rPr lang="en-US" dirty="0"/>
              <a:t>all the command-line examples in this book, we’ll assume that you’re in the project </a:t>
            </a:r>
            <a:r>
              <a:rPr lang="en-US" dirty="0" smtClean="0"/>
              <a:t>root.</a:t>
            </a:r>
          </a:p>
          <a:p>
            <a:pPr lvl="2"/>
            <a:r>
              <a:rPr lang="en-US" dirty="0" smtClean="0"/>
              <a:t>If </a:t>
            </a:r>
            <a:r>
              <a:rPr lang="en-US" dirty="0"/>
              <a:t>you try an </a:t>
            </a:r>
            <a:r>
              <a:rPr lang="en-US" dirty="0" smtClean="0"/>
              <a:t>example </a:t>
            </a:r>
            <a:r>
              <a:rPr lang="en-US" dirty="0"/>
              <a:t>and it doesn’t work, the first thing to verify is that you’re in the project </a:t>
            </a:r>
            <a:r>
              <a:rPr lang="en-US" dirty="0" smtClean="0"/>
              <a:t>root.</a:t>
            </a:r>
          </a:p>
          <a:p>
            <a:pPr lvl="2"/>
            <a:r>
              <a:rPr lang="en-US" dirty="0" smtClean="0"/>
              <a:t>Any </a:t>
            </a:r>
            <a:r>
              <a:rPr lang="en-US" dirty="0"/>
              <a:t>files we create will be relative to the project </a:t>
            </a:r>
            <a:r>
              <a:rPr lang="en-US" dirty="0" smtClean="0"/>
              <a:t>root.</a:t>
            </a:r>
          </a:p>
          <a:p>
            <a:pPr lvl="1"/>
            <a:r>
              <a:rPr lang="en-US" dirty="0" smtClean="0"/>
              <a:t>For </a:t>
            </a:r>
            <a:r>
              <a:rPr lang="en-US" dirty="0"/>
              <a:t>example, if your project root is /home/joe/work/lj, and we ask you to create a file public/js/test.js, the full path to that file should </a:t>
            </a:r>
            <a:r>
              <a:rPr lang="en-US" dirty="0" smtClean="0"/>
              <a:t>be</a:t>
            </a:r>
          </a:p>
          <a:p>
            <a:pPr marL="233363" lvl="1" indent="0">
              <a:buNone/>
            </a:pPr>
            <a:r>
              <a:rPr lang="en-US" dirty="0"/>
              <a:t>	</a:t>
            </a:r>
            <a:r>
              <a:rPr lang="en-US" dirty="0" smtClean="0"/>
              <a:t>/home/joe/work/lj/public/js/test.js</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2013163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Control: Git</a:t>
            </a:r>
          </a:p>
        </p:txBody>
      </p:sp>
      <p:sp>
        <p:nvSpPr>
          <p:cNvPr id="3" name="Content Placeholder 2"/>
          <p:cNvSpPr>
            <a:spLocks noGrp="1"/>
          </p:cNvSpPr>
          <p:nvPr>
            <p:ph idx="1"/>
          </p:nvPr>
        </p:nvSpPr>
        <p:spPr/>
        <p:txBody>
          <a:bodyPr/>
          <a:lstStyle/>
          <a:p>
            <a:r>
              <a:rPr lang="en-US" dirty="0" smtClean="0"/>
              <a:t>We </a:t>
            </a:r>
            <a:r>
              <a:rPr lang="en-US" dirty="0"/>
              <a:t>won’t discuss version control in detail in this book, but if you’re not using it, you should </a:t>
            </a:r>
            <a:r>
              <a:rPr lang="en-US" dirty="0" smtClean="0"/>
              <a:t>be.</a:t>
            </a:r>
          </a:p>
          <a:p>
            <a:pPr lvl="1"/>
            <a:r>
              <a:rPr lang="en-US" dirty="0" smtClean="0"/>
              <a:t>If </a:t>
            </a:r>
            <a:r>
              <a:rPr lang="en-US" dirty="0"/>
              <a:t>you’re not familiar with Git, I encourage you to use this book as an opportunity to </a:t>
            </a:r>
            <a:r>
              <a:rPr lang="en-US" dirty="0" smtClean="0"/>
              <a:t>practice.</a:t>
            </a:r>
          </a:p>
          <a:p>
            <a:pPr lvl="1"/>
            <a:r>
              <a:rPr lang="en-US" dirty="0" smtClean="0"/>
              <a:t>First</a:t>
            </a:r>
            <a:r>
              <a:rPr lang="en-US" dirty="0"/>
              <a:t>, from your project root, initialize a repository</a:t>
            </a:r>
            <a:r>
              <a:rPr lang="en-US" dirty="0" smtClean="0"/>
              <a:t>:</a:t>
            </a:r>
          </a:p>
          <a:p>
            <a:pPr marL="233363" lvl="1" indent="0">
              <a:buNone/>
            </a:pPr>
            <a:endParaRPr lang="en-US" dirty="0" smtClean="0"/>
          </a:p>
          <a:p>
            <a:pPr marL="233363" lvl="1" indent="0">
              <a:buNone/>
            </a:pPr>
            <a:endParaRPr lang="en-US" dirty="0"/>
          </a:p>
          <a:p>
            <a:pPr lvl="1"/>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pic>
        <p:nvPicPr>
          <p:cNvPr id="6" name="Picture 5"/>
          <p:cNvPicPr>
            <a:picLocks noChangeAspect="1"/>
          </p:cNvPicPr>
          <p:nvPr/>
        </p:nvPicPr>
        <p:blipFill>
          <a:blip r:embed="rId2"/>
          <a:stretch>
            <a:fillRect/>
          </a:stretch>
        </p:blipFill>
        <p:spPr>
          <a:xfrm>
            <a:off x="847506" y="2502322"/>
            <a:ext cx="1285875" cy="276225"/>
          </a:xfrm>
          <a:prstGeom prst="rect">
            <a:avLst/>
          </a:prstGeom>
          <a:ln>
            <a:solidFill>
              <a:schemeClr val="accent1"/>
            </a:solidFill>
          </a:ln>
        </p:spPr>
      </p:pic>
    </p:spTree>
    <p:extLst>
      <p:ext uri="{BB962C8B-B14F-4D97-AF65-F5344CB8AC3E}">
        <p14:creationId xmlns:p14="http://schemas.microsoft.com/office/powerpoint/2010/main" val="2198428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1325325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Transcompilers</a:t>
            </a:r>
            <a:endParaRPr lang="en-US"/>
          </a:p>
        </p:txBody>
      </p:sp>
      <p:sp>
        <p:nvSpPr>
          <p:cNvPr id="3" name="Content Placeholder 2"/>
          <p:cNvSpPr>
            <a:spLocks noGrp="1"/>
          </p:cNvSpPr>
          <p:nvPr>
            <p:ph idx="1"/>
          </p:nvPr>
        </p:nvSpPr>
        <p:spPr/>
        <p:txBody>
          <a:bodyPr/>
          <a:lstStyle/>
          <a:p>
            <a:r>
              <a:rPr lang="en-US" dirty="0" smtClean="0"/>
              <a:t>As </a:t>
            </a:r>
            <a:r>
              <a:rPr lang="en-US" dirty="0"/>
              <a:t>I write this, the two most popular </a:t>
            </a:r>
            <a:r>
              <a:rPr lang="en-US" dirty="0">
                <a:solidFill>
                  <a:srgbClr val="FF0000"/>
                </a:solidFill>
              </a:rPr>
              <a:t>transcompilers</a:t>
            </a:r>
            <a:r>
              <a:rPr lang="en-US" dirty="0"/>
              <a:t> </a:t>
            </a:r>
            <a:r>
              <a:rPr lang="en-US" dirty="0" smtClean="0"/>
              <a:t>are</a:t>
            </a:r>
          </a:p>
          <a:p>
            <a:pPr lvl="2"/>
            <a:r>
              <a:rPr lang="en-US" dirty="0" smtClean="0">
                <a:solidFill>
                  <a:srgbClr val="FF0000"/>
                </a:solidFill>
              </a:rPr>
              <a:t>Babel</a:t>
            </a:r>
            <a:endParaRPr lang="en-US" dirty="0"/>
          </a:p>
          <a:p>
            <a:pPr lvl="2"/>
            <a:r>
              <a:rPr lang="en-US" dirty="0" smtClean="0">
                <a:solidFill>
                  <a:srgbClr val="FF0000"/>
                </a:solidFill>
              </a:rPr>
              <a:t>Traceur</a:t>
            </a:r>
          </a:p>
          <a:p>
            <a:pPr lvl="1"/>
            <a:r>
              <a:rPr lang="en-US" dirty="0" smtClean="0"/>
              <a:t>I </a:t>
            </a:r>
            <a:r>
              <a:rPr lang="en-US" dirty="0"/>
              <a:t>have used both, and they are both quite capable and easy to use. I am currently leaning slightly toward Babel, and we’ll be using it as the transcompiler in this book. So let’s get started! Babel started as a ES5 to ES6 transcompiler, and has grown to be a general-purpose transcompiler that’s capable of many different transformations, including ES6, React, and even ES7. Starting with version 6 of Babel, transformations are no longer included with Babel. To perform our ES5 to ES6 transformation, we need to install the ES6 transformations and configure Babel to use them. We make these settings local to our project, as it is conceivable that we’ll want to use ES6 on one project, React on another, and ES7 (or some other variant) on another. First, we install the ES6 (aka ES2015) preset:</a:t>
            </a:r>
          </a:p>
          <a:p>
            <a:endParaRPr lang="en-US" dirty="0"/>
          </a:p>
          <a:p>
            <a:r>
              <a:rPr lang="en-US" dirty="0"/>
              <a:t>(Page 25).</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185091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Babel with Gulp</a:t>
            </a:r>
          </a:p>
        </p:txBody>
      </p:sp>
      <p:sp>
        <p:nvSpPr>
          <p:cNvPr id="3" name="Content Placeholder 2"/>
          <p:cNvSpPr>
            <a:spLocks noGrp="1"/>
          </p:cNvSpPr>
          <p:nvPr>
            <p:ph idx="1"/>
          </p:nvPr>
        </p:nvSpPr>
        <p:spPr/>
        <p:txBody>
          <a:bodyPr/>
          <a:lstStyle/>
          <a:p>
            <a:r>
              <a:rPr lang="en-US" dirty="0" smtClean="0"/>
              <a:t>Now </a:t>
            </a:r>
            <a:r>
              <a:rPr lang="en-US" dirty="0"/>
              <a:t>we can use Gulp to do something actually useful: convert the ES6 code we’ll be writing to portable ES5 code. We’ll convert any code in es6 and public/es6 to ES5 code in dist and public/dist. We’ll be using a package called gulp-babel, so we start by installing it with npm install --save-dev gulp-babel. Then we edit gulpfile.js:</a:t>
            </a:r>
          </a:p>
          <a:p>
            <a:endParaRPr lang="en-US" dirty="0"/>
          </a:p>
          <a:p>
            <a:r>
              <a:rPr lang="en-US" dirty="0"/>
              <a:t>(Page 25).</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30589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a:t>
            </a:r>
            <a:endParaRPr lang="en-US" dirty="0"/>
          </a:p>
        </p:txBody>
      </p:sp>
      <p:sp>
        <p:nvSpPr>
          <p:cNvPr id="7" name="Content Placeholder 6"/>
          <p:cNvSpPr>
            <a:spLocks noGrp="1"/>
          </p:cNvSpPr>
          <p:nvPr>
            <p:ph idx="1"/>
          </p:nvPr>
        </p:nvSpPr>
        <p:spPr/>
        <p:txBody>
          <a:bodyPr/>
          <a:lstStyle/>
          <a:p>
            <a:r>
              <a:rPr lang="en-US" dirty="0"/>
              <a:t>If you don’t have much programming experience, one of the things that is going to cause you a lot of frustration at first is how literal computers </a:t>
            </a:r>
            <a:r>
              <a:rPr lang="en-US" dirty="0" smtClean="0"/>
              <a:t>are.</a:t>
            </a:r>
          </a:p>
          <a:p>
            <a:pPr lvl="1"/>
            <a:r>
              <a:rPr lang="en-US" dirty="0" smtClean="0"/>
              <a:t>Our </a:t>
            </a:r>
            <a:r>
              <a:rPr lang="en-US" dirty="0"/>
              <a:t>human minds can deal with confusing input very easily, but computers are terrible at </a:t>
            </a:r>
            <a:r>
              <a:rPr lang="en-US" dirty="0" smtClean="0"/>
              <a:t>this.</a:t>
            </a:r>
          </a:p>
          <a:p>
            <a:pPr lvl="1"/>
            <a:r>
              <a:rPr lang="en-US" dirty="0" smtClean="0"/>
              <a:t>If </a:t>
            </a:r>
            <a:r>
              <a:rPr lang="en-US" dirty="0"/>
              <a:t>I make a </a:t>
            </a:r>
            <a:r>
              <a:rPr lang="en-US" dirty="0" smtClean="0"/>
              <a:t>grammatical </a:t>
            </a:r>
            <a:r>
              <a:rPr lang="en-US" dirty="0"/>
              <a:t>error, it may change your opinion about my writing ability, but you will probably still understand </a:t>
            </a:r>
            <a:r>
              <a:rPr lang="en-US" dirty="0" smtClean="0"/>
              <a:t>me.</a:t>
            </a:r>
          </a:p>
          <a:p>
            <a:pPr lvl="1"/>
            <a:r>
              <a:rPr lang="en-US" dirty="0" smtClean="0"/>
              <a:t>JavaScript—like </a:t>
            </a:r>
            <a:r>
              <a:rPr lang="en-US" dirty="0"/>
              <a:t>all </a:t>
            </a:r>
            <a:r>
              <a:rPr lang="en-US" dirty="0" smtClean="0"/>
              <a:t>programming </a:t>
            </a:r>
            <a:r>
              <a:rPr lang="en-US" dirty="0"/>
              <a:t>languages—has no such facility to deal with </a:t>
            </a:r>
            <a:r>
              <a:rPr lang="en-US" dirty="0">
                <a:solidFill>
                  <a:srgbClr val="FF0000"/>
                </a:solidFill>
              </a:rPr>
              <a:t>confusing </a:t>
            </a:r>
            <a:r>
              <a:rPr lang="en-US" dirty="0" smtClean="0">
                <a:solidFill>
                  <a:srgbClr val="FF0000"/>
                </a:solidFill>
              </a:rPr>
              <a:t>input</a:t>
            </a:r>
            <a:r>
              <a:rPr lang="en-US" dirty="0" smtClean="0"/>
              <a:t>.</a:t>
            </a:r>
          </a:p>
          <a:p>
            <a:pPr lvl="1"/>
            <a:r>
              <a:rPr lang="en-US" dirty="0" smtClean="0"/>
              <a:t>Capitalization</a:t>
            </a:r>
            <a:r>
              <a:rPr lang="en-US" dirty="0"/>
              <a:t>, spelling, and the order of words and </a:t>
            </a:r>
            <a:r>
              <a:rPr lang="en-US" dirty="0" smtClean="0"/>
              <a:t>punctuation </a:t>
            </a:r>
            <a:r>
              <a:rPr lang="en-US" dirty="0"/>
              <a:t>are </a:t>
            </a:r>
            <a:r>
              <a:rPr lang="en-US" dirty="0" smtClean="0"/>
              <a:t>crucial.</a:t>
            </a:r>
          </a:p>
          <a:p>
            <a:pPr lvl="1"/>
            <a:r>
              <a:rPr lang="en-US" dirty="0" smtClean="0"/>
              <a:t>If </a:t>
            </a:r>
            <a:r>
              <a:rPr lang="en-US" dirty="0"/>
              <a:t>you’re experiencing problems, make sure you’ve copied everything correctly: you haven’t substituted semicolons for colons or commas for periods, you haven’t mixed single quotation and double quotation marks, and you’ve capitalized all of your code </a:t>
            </a:r>
            <a:r>
              <a:rPr lang="en-US" dirty="0" smtClean="0"/>
              <a:t>correctly.</a:t>
            </a:r>
          </a:p>
          <a:p>
            <a:pPr lvl="1"/>
            <a:r>
              <a:rPr lang="en-US" dirty="0" smtClean="0"/>
              <a:t>Once </a:t>
            </a:r>
            <a:r>
              <a:rPr lang="en-US" dirty="0"/>
              <a:t>you’ve had some experience, you’ll learn where you can “do things your way,” and where you have to be </a:t>
            </a:r>
            <a:r>
              <a:rPr lang="en-US" dirty="0" smtClean="0">
                <a:solidFill>
                  <a:srgbClr val="FF0000"/>
                </a:solidFill>
              </a:rPr>
              <a:t>perfectly </a:t>
            </a:r>
            <a:r>
              <a:rPr lang="en-US" dirty="0">
                <a:solidFill>
                  <a:srgbClr val="FF0000"/>
                </a:solidFill>
              </a:rPr>
              <a:t>literal</a:t>
            </a:r>
            <a:r>
              <a:rPr lang="en-US" dirty="0"/>
              <a:t>, but for now, you will experience less frustration by entering the examples exactly as they’re written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1699857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Linting</a:t>
            </a:r>
            <a:endParaRPr lang="en-US"/>
          </a:p>
        </p:txBody>
      </p:sp>
      <p:sp>
        <p:nvSpPr>
          <p:cNvPr id="3" name="Content Placeholder 2"/>
          <p:cNvSpPr>
            <a:spLocks noGrp="1"/>
          </p:cNvSpPr>
          <p:nvPr>
            <p:ph idx="1"/>
          </p:nvPr>
        </p:nvSpPr>
        <p:spPr/>
        <p:txBody>
          <a:bodyPr/>
          <a:lstStyle/>
          <a:p>
            <a:r>
              <a:rPr lang="en-US" dirty="0" smtClean="0"/>
              <a:t>Do </a:t>
            </a:r>
            <a:r>
              <a:rPr lang="en-US" dirty="0"/>
              <a:t>you run a lint roller over your dress or suit before you go to a fancy party or an interview? Of course you do: you want to look your best. Likewise, you can lint your code to make it (and by extension, you) look its best. A linter takes a critical eye to your code and lets you know when you’re making common mistakes. I’ve been writ‐ </a:t>
            </a:r>
            <a:r>
              <a:rPr lang="en-US" dirty="0" err="1"/>
              <a:t>ing</a:t>
            </a:r>
            <a:r>
              <a:rPr lang="en-US" dirty="0"/>
              <a:t> software for 25 years, and a good linter will still find mistakes in my code before I do. For the beginner, it’s an invaluable tool that can save you a lot of frustration. There are several JavaScript linters out there, but my preference is Nicholas </a:t>
            </a:r>
            <a:r>
              <a:rPr lang="en-US" dirty="0" err="1"/>
              <a:t>Zakas’s</a:t>
            </a:r>
            <a:r>
              <a:rPr lang="en-US" dirty="0"/>
              <a:t> ESLint. Install ESLint:</a:t>
            </a:r>
          </a:p>
          <a:p>
            <a:endParaRPr lang="en-US" dirty="0"/>
          </a:p>
          <a:p>
            <a:r>
              <a:rPr lang="en-US" dirty="0"/>
              <a:t>(Page 27).</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2219267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Literals, Variables, Constants, and Data Types</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5817066" y="3681333"/>
            <a:ext cx="6041559" cy="2826413"/>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This chapter is about </a:t>
            </a:r>
            <a:r>
              <a:rPr lang="en-US" dirty="0">
                <a:solidFill>
                  <a:srgbClr val="FF0000"/>
                </a:solidFill>
              </a:rPr>
              <a:t>data</a:t>
            </a:r>
            <a:r>
              <a:rPr lang="en-US" dirty="0"/>
              <a:t>, and how we </a:t>
            </a:r>
            <a:r>
              <a:rPr lang="en-US" dirty="0">
                <a:solidFill>
                  <a:srgbClr val="FF0000"/>
                </a:solidFill>
              </a:rPr>
              <a:t>translate data </a:t>
            </a:r>
            <a:r>
              <a:rPr lang="en-US" dirty="0"/>
              <a:t>into a </a:t>
            </a:r>
            <a:r>
              <a:rPr lang="en-US" dirty="0">
                <a:solidFill>
                  <a:srgbClr val="FF0000"/>
                </a:solidFill>
              </a:rPr>
              <a:t>format</a:t>
            </a:r>
            <a:r>
              <a:rPr lang="en-US" dirty="0"/>
              <a:t> that JavaScript can </a:t>
            </a:r>
            <a:r>
              <a:rPr lang="en-US" dirty="0" smtClean="0"/>
              <a:t>understand.</a:t>
            </a:r>
          </a:p>
          <a:p>
            <a:pPr lvl="1"/>
            <a:r>
              <a:rPr lang="en-US" dirty="0" smtClean="0"/>
              <a:t>You’re </a:t>
            </a:r>
            <a:r>
              <a:rPr lang="en-US" dirty="0"/>
              <a:t>probably aware that all data is ultimately represented inside a computer as long sequences of ones and zeros—but for most day-to-day tasks, we want to think about data in a way that’s more natural to </a:t>
            </a:r>
            <a:r>
              <a:rPr lang="en-US" dirty="0" smtClean="0"/>
              <a:t>us:</a:t>
            </a:r>
          </a:p>
          <a:p>
            <a:pPr lvl="2"/>
            <a:r>
              <a:rPr lang="en-US" dirty="0" smtClean="0"/>
              <a:t>Numbers</a:t>
            </a:r>
          </a:p>
          <a:p>
            <a:pPr lvl="2"/>
            <a:r>
              <a:rPr lang="en-US" dirty="0" smtClean="0"/>
              <a:t>Text</a:t>
            </a:r>
          </a:p>
          <a:p>
            <a:pPr lvl="2"/>
            <a:r>
              <a:rPr lang="en-US" dirty="0" smtClean="0"/>
              <a:t>dates</a:t>
            </a:r>
            <a:r>
              <a:rPr lang="en-US" dirty="0"/>
              <a:t>, and so </a:t>
            </a:r>
            <a:r>
              <a:rPr lang="en-US" dirty="0" smtClean="0"/>
              <a:t>on</a:t>
            </a:r>
          </a:p>
          <a:p>
            <a:pPr lvl="1"/>
            <a:r>
              <a:rPr lang="en-US" dirty="0" smtClean="0"/>
              <a:t>We </a:t>
            </a:r>
            <a:r>
              <a:rPr lang="en-US" dirty="0"/>
              <a:t>will call these </a:t>
            </a:r>
            <a:r>
              <a:rPr lang="en-US" dirty="0">
                <a:solidFill>
                  <a:srgbClr val="0070C0"/>
                </a:solidFill>
              </a:rPr>
              <a:t>abstractions</a:t>
            </a:r>
            <a:r>
              <a:rPr lang="en-US" dirty="0"/>
              <a:t> </a:t>
            </a:r>
            <a:r>
              <a:rPr lang="en-US" dirty="0">
                <a:solidFill>
                  <a:srgbClr val="FF0000"/>
                </a:solidFill>
              </a:rPr>
              <a:t>data </a:t>
            </a:r>
            <a:r>
              <a:rPr lang="en-US" dirty="0" smtClean="0">
                <a:solidFill>
                  <a:srgbClr val="FF0000"/>
                </a:solidFill>
              </a:rPr>
              <a:t>types</a:t>
            </a:r>
            <a:r>
              <a:rPr lang="en-US" dirty="0" smtClean="0"/>
              <a:t>.</a:t>
            </a:r>
          </a:p>
          <a:p>
            <a:pPr lvl="1"/>
            <a:r>
              <a:rPr lang="en-US" dirty="0" smtClean="0"/>
              <a:t>Before </a:t>
            </a:r>
            <a:r>
              <a:rPr lang="en-US" dirty="0"/>
              <a:t>we dive into the data types available in JavaScript, we will </a:t>
            </a:r>
            <a:r>
              <a:rPr lang="en-US" dirty="0" smtClean="0"/>
              <a:t>discuss</a:t>
            </a:r>
          </a:p>
          <a:p>
            <a:pPr lvl="2"/>
            <a:r>
              <a:rPr lang="en-US" dirty="0" smtClean="0"/>
              <a:t>Variables</a:t>
            </a:r>
          </a:p>
          <a:p>
            <a:pPr lvl="2"/>
            <a:r>
              <a:rPr lang="en-US" dirty="0" smtClean="0"/>
              <a:t>Constants</a:t>
            </a:r>
          </a:p>
          <a:p>
            <a:pPr lvl="2"/>
            <a:r>
              <a:rPr lang="en-US" dirty="0" smtClean="0"/>
              <a:t>Literals</a:t>
            </a:r>
          </a:p>
          <a:p>
            <a:pPr lvl="1" indent="0">
              <a:buNone/>
            </a:pPr>
            <a:r>
              <a:rPr lang="en-US" dirty="0" smtClean="0"/>
              <a:t>which </a:t>
            </a:r>
            <a:r>
              <a:rPr lang="en-US" dirty="0"/>
              <a:t>are the mechanisms available to us in JavaScript for holding </a:t>
            </a:r>
            <a:r>
              <a:rPr lang="en-US" dirty="0" smtClean="0"/>
              <a:t>data</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The importance of </a:t>
            </a:r>
            <a:r>
              <a:rPr lang="en-US" dirty="0">
                <a:solidFill>
                  <a:srgbClr val="FF0000"/>
                </a:solidFill>
              </a:rPr>
              <a:t>vocabulary</a:t>
            </a:r>
            <a:r>
              <a:rPr lang="en-US" dirty="0"/>
              <a:t> is often overlooked when you’re learning to </a:t>
            </a:r>
            <a:r>
              <a:rPr lang="en-US" dirty="0" smtClean="0"/>
              <a:t>program.</a:t>
            </a:r>
          </a:p>
          <a:p>
            <a:pPr lvl="1"/>
            <a:r>
              <a:rPr lang="en-US" dirty="0" smtClean="0"/>
              <a:t>While </a:t>
            </a:r>
            <a:r>
              <a:rPr lang="en-US" dirty="0"/>
              <a:t>it may not seem important to </a:t>
            </a:r>
            <a:r>
              <a:rPr lang="en-US" dirty="0" smtClean="0"/>
              <a:t>understand </a:t>
            </a:r>
            <a:r>
              <a:rPr lang="en-US" dirty="0"/>
              <a:t>how a literal differs from a value, or a statement from an expression, not knowing these terms will hamper your ability to </a:t>
            </a:r>
            <a:r>
              <a:rPr lang="en-US" dirty="0" smtClean="0"/>
              <a:t>learn.</a:t>
            </a:r>
          </a:p>
          <a:p>
            <a:pPr lvl="1"/>
            <a:r>
              <a:rPr lang="en-US" dirty="0" smtClean="0"/>
              <a:t>Most </a:t>
            </a:r>
            <a:r>
              <a:rPr lang="en-US" dirty="0"/>
              <a:t>of these terms are not specific to JavaScript, but are commonly understood in computer </a:t>
            </a:r>
            <a:r>
              <a:rPr lang="en-US" dirty="0" smtClean="0"/>
              <a:t>science.</a:t>
            </a:r>
          </a:p>
          <a:p>
            <a:pPr lvl="1"/>
            <a:r>
              <a:rPr lang="en-US" dirty="0" smtClean="0"/>
              <a:t>Having </a:t>
            </a:r>
            <a:r>
              <a:rPr lang="en-US" dirty="0"/>
              <a:t>a good grasp of the concepts is important, of course, but paying attention to vocabulary makes it easy for you to transfer your knowledge to other languages, and learn from more sources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4204211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2396738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168395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4158195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2380952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24275571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335804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to Start</a:t>
            </a:r>
          </a:p>
        </p:txBody>
      </p:sp>
      <p:sp>
        <p:nvSpPr>
          <p:cNvPr id="3" name="Content Placeholder 2"/>
          <p:cNvSpPr>
            <a:spLocks noGrp="1"/>
          </p:cNvSpPr>
          <p:nvPr>
            <p:ph idx="1"/>
          </p:nvPr>
        </p:nvSpPr>
        <p:spPr/>
        <p:txBody>
          <a:bodyPr/>
          <a:lstStyle/>
          <a:p>
            <a:r>
              <a:rPr lang="en-US" dirty="0" smtClean="0"/>
              <a:t>In </a:t>
            </a:r>
            <a:r>
              <a:rPr lang="en-US" dirty="0"/>
              <a:t>this book, we will cover the use of JavaScript in all its current incarnations (serverside, scripting, desktop, browser-based, and more), but for historical and practical reasons, we’re going to start with a browser-based </a:t>
            </a:r>
            <a:r>
              <a:rPr lang="en-US" dirty="0" smtClean="0"/>
              <a:t>program.</a:t>
            </a:r>
          </a:p>
          <a:p>
            <a:pPr lvl="1"/>
            <a:r>
              <a:rPr lang="en-US" dirty="0" smtClean="0"/>
              <a:t>One </a:t>
            </a:r>
            <a:r>
              <a:rPr lang="en-US" dirty="0"/>
              <a:t>of the reasons we’re starting with a browser-based example is that it gives us </a:t>
            </a:r>
            <a:r>
              <a:rPr lang="en-US" dirty="0">
                <a:solidFill>
                  <a:srgbClr val="FF0000"/>
                </a:solidFill>
              </a:rPr>
              <a:t>easy access</a:t>
            </a:r>
            <a:r>
              <a:rPr lang="en-US" dirty="0"/>
              <a:t> to </a:t>
            </a:r>
            <a:r>
              <a:rPr lang="en-US" dirty="0">
                <a:solidFill>
                  <a:srgbClr val="FF0000"/>
                </a:solidFill>
              </a:rPr>
              <a:t>graphics </a:t>
            </a:r>
            <a:r>
              <a:rPr lang="en-US" dirty="0" smtClean="0">
                <a:solidFill>
                  <a:srgbClr val="FF0000"/>
                </a:solidFill>
              </a:rPr>
              <a:t>libraries</a:t>
            </a:r>
            <a:r>
              <a:rPr lang="en-US" dirty="0" smtClean="0"/>
              <a:t>.</a:t>
            </a:r>
          </a:p>
          <a:p>
            <a:pPr lvl="1"/>
            <a:r>
              <a:rPr lang="en-US" dirty="0" smtClean="0"/>
              <a:t>Humans </a:t>
            </a:r>
            <a:r>
              <a:rPr lang="en-US" dirty="0"/>
              <a:t>are inherently visual creatures, and being able to relate </a:t>
            </a:r>
            <a:r>
              <a:rPr lang="en-US" dirty="0">
                <a:solidFill>
                  <a:srgbClr val="FF0000"/>
                </a:solidFill>
              </a:rPr>
              <a:t>programming concepts</a:t>
            </a:r>
            <a:r>
              <a:rPr lang="en-US" dirty="0"/>
              <a:t> to </a:t>
            </a:r>
            <a:r>
              <a:rPr lang="en-US" dirty="0">
                <a:solidFill>
                  <a:srgbClr val="FF0000"/>
                </a:solidFill>
              </a:rPr>
              <a:t>visual elements </a:t>
            </a:r>
            <a:r>
              <a:rPr lang="en-US" dirty="0"/>
              <a:t>is a powerful learning </a:t>
            </a:r>
            <a:r>
              <a:rPr lang="en-US" dirty="0" smtClean="0"/>
              <a:t>tool.</a:t>
            </a:r>
          </a:p>
          <a:p>
            <a:pPr lvl="1"/>
            <a:r>
              <a:rPr lang="en-US" dirty="0" smtClean="0"/>
              <a:t>We </a:t>
            </a:r>
            <a:r>
              <a:rPr lang="en-US" dirty="0"/>
              <a:t>will spend a lot of time in this book staring at lines of text, but let’s start out with </a:t>
            </a:r>
            <a:r>
              <a:rPr lang="en-US" dirty="0" smtClean="0"/>
              <a:t>something </a:t>
            </a:r>
            <a:r>
              <a:rPr lang="en-US" dirty="0"/>
              <a:t>a little more visually </a:t>
            </a:r>
            <a:r>
              <a:rPr lang="en-US" dirty="0" smtClean="0"/>
              <a:t>interesting.</a:t>
            </a:r>
          </a:p>
          <a:p>
            <a:pPr lvl="1"/>
            <a:r>
              <a:rPr lang="en-US" dirty="0" smtClean="0"/>
              <a:t>I’ve </a:t>
            </a:r>
            <a:r>
              <a:rPr lang="en-US" dirty="0"/>
              <a:t>also chosen this example because it </a:t>
            </a:r>
            <a:r>
              <a:rPr lang="en-US" dirty="0" smtClean="0"/>
              <a:t>organically </a:t>
            </a:r>
            <a:r>
              <a:rPr lang="en-US" dirty="0"/>
              <a:t>introduces some very important concepts, such as </a:t>
            </a:r>
            <a:r>
              <a:rPr lang="en-US" dirty="0">
                <a:solidFill>
                  <a:srgbClr val="FF0000"/>
                </a:solidFill>
              </a:rPr>
              <a:t>event-driven programming</a:t>
            </a:r>
            <a:r>
              <a:rPr lang="en-US" dirty="0"/>
              <a:t>, which will give you a leg up on later chapters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50717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18699818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2493776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21558093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3000943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74</a:t>
            </a:fld>
            <a:endParaRPr lang="en-US" dirty="0"/>
          </a:p>
        </p:txBody>
      </p:sp>
    </p:spTree>
    <p:extLst>
      <p:ext uri="{BB962C8B-B14F-4D97-AF65-F5344CB8AC3E}">
        <p14:creationId xmlns:p14="http://schemas.microsoft.com/office/powerpoint/2010/main" val="1798054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75</a:t>
            </a:fld>
            <a:endParaRPr lang="en-US" dirty="0"/>
          </a:p>
        </p:txBody>
      </p:sp>
    </p:spTree>
    <p:extLst>
      <p:ext uri="{BB962C8B-B14F-4D97-AF65-F5344CB8AC3E}">
        <p14:creationId xmlns:p14="http://schemas.microsoft.com/office/powerpoint/2010/main" val="1384749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76</a:t>
            </a:fld>
            <a:endParaRPr lang="en-US" dirty="0"/>
          </a:p>
        </p:txBody>
      </p:sp>
    </p:spTree>
    <p:extLst>
      <p:ext uri="{BB962C8B-B14F-4D97-AF65-F5344CB8AC3E}">
        <p14:creationId xmlns:p14="http://schemas.microsoft.com/office/powerpoint/2010/main" val="6443348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2896891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spTree>
    <p:extLst>
      <p:ext uri="{BB962C8B-B14F-4D97-AF65-F5344CB8AC3E}">
        <p14:creationId xmlns:p14="http://schemas.microsoft.com/office/powerpoint/2010/main" val="1622229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314526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Tools</a:t>
            </a:r>
          </a:p>
        </p:txBody>
      </p:sp>
      <p:sp>
        <p:nvSpPr>
          <p:cNvPr id="3" name="Content Placeholder 2"/>
          <p:cNvSpPr>
            <a:spLocks noGrp="1"/>
          </p:cNvSpPr>
          <p:nvPr>
            <p:ph idx="1"/>
          </p:nvPr>
        </p:nvSpPr>
        <p:spPr/>
        <p:txBody>
          <a:bodyPr/>
          <a:lstStyle/>
          <a:p>
            <a:r>
              <a:rPr lang="en-US" dirty="0" smtClean="0"/>
              <a:t>Just </a:t>
            </a:r>
            <a:r>
              <a:rPr lang="en-US" dirty="0"/>
              <a:t>as a carpenter would have trouble building a desk without a saw, we can’t write software without some </a:t>
            </a:r>
            <a:r>
              <a:rPr lang="en-US" dirty="0" smtClean="0"/>
              <a:t>tools.</a:t>
            </a:r>
          </a:p>
          <a:p>
            <a:pPr lvl="1"/>
            <a:r>
              <a:rPr lang="en-US" dirty="0" smtClean="0"/>
              <a:t>Fortunately</a:t>
            </a:r>
            <a:r>
              <a:rPr lang="en-US" dirty="0"/>
              <a:t>, the tools we need in this chapter are </a:t>
            </a:r>
            <a:r>
              <a:rPr lang="en-US" dirty="0" smtClean="0"/>
              <a:t>minimal:</a:t>
            </a:r>
          </a:p>
          <a:p>
            <a:pPr lvl="2"/>
            <a:r>
              <a:rPr lang="en-US" dirty="0" smtClean="0"/>
              <a:t>a browser</a:t>
            </a:r>
          </a:p>
          <a:p>
            <a:pPr lvl="2"/>
            <a:r>
              <a:rPr lang="en-US" dirty="0" smtClean="0"/>
              <a:t>a </a:t>
            </a:r>
            <a:r>
              <a:rPr lang="en-US" dirty="0"/>
              <a:t>text </a:t>
            </a:r>
            <a:r>
              <a:rPr lang="en-US" dirty="0" smtClean="0"/>
              <a:t>editor</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41213768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Content Placeholder 2"/>
          <p:cNvSpPr>
            <a:spLocks noGrp="1"/>
          </p:cNvSpPr>
          <p:nvPr>
            <p:ph idx="1"/>
          </p:nvPr>
        </p:nvSpPr>
        <p:spPr/>
        <p:txBody>
          <a:bodyPr/>
          <a:lstStyle/>
          <a:p>
            <a:r>
              <a:rPr lang="en-US" dirty="0" smtClean="0"/>
              <a:t>A </a:t>
            </a:r>
            <a:r>
              <a:rPr lang="en-US" dirty="0">
                <a:solidFill>
                  <a:srgbClr val="FF0000"/>
                </a:solidFill>
              </a:rPr>
              <a:t>regular expression</a:t>
            </a:r>
            <a:r>
              <a:rPr lang="en-US" dirty="0"/>
              <a:t> (or regex or regexp) is something of a </a:t>
            </a:r>
            <a:r>
              <a:rPr lang="en-US" dirty="0">
                <a:solidFill>
                  <a:srgbClr val="FF0000"/>
                </a:solidFill>
              </a:rPr>
              <a:t>sublanguage</a:t>
            </a:r>
            <a:r>
              <a:rPr lang="en-US" dirty="0"/>
              <a:t> of </a:t>
            </a:r>
            <a:r>
              <a:rPr lang="en-US" dirty="0" smtClean="0">
                <a:solidFill>
                  <a:srgbClr val="FF0000"/>
                </a:solidFill>
              </a:rPr>
              <a:t>JavaScript</a:t>
            </a:r>
            <a:r>
              <a:rPr lang="en-US" dirty="0" smtClean="0"/>
              <a:t>.</a:t>
            </a:r>
          </a:p>
          <a:p>
            <a:pPr lvl="1"/>
            <a:r>
              <a:rPr lang="en-US" dirty="0" smtClean="0"/>
              <a:t>It </a:t>
            </a:r>
            <a:r>
              <a:rPr lang="en-US" dirty="0"/>
              <a:t>is a common language extension offered by many different programming </a:t>
            </a:r>
            <a:r>
              <a:rPr lang="en-US" dirty="0" smtClean="0"/>
              <a:t>languages</a:t>
            </a:r>
            <a:r>
              <a:rPr lang="en-US" dirty="0"/>
              <a:t>, and it represents a compact way to perform complex search and replace </a:t>
            </a:r>
            <a:r>
              <a:rPr lang="en-US" dirty="0" smtClean="0"/>
              <a:t>operations </a:t>
            </a:r>
            <a:r>
              <a:rPr lang="en-US" dirty="0"/>
              <a:t>on strings. Regular expressions will be covered in Chapter 17. Regular expressions in JavaScript are represented by the RegExp object, and they have a literal syntax consisting of symbols between a pair of forward slashes. Here are some </a:t>
            </a:r>
            <a:r>
              <a:rPr lang="en-US" dirty="0" smtClean="0"/>
              <a:t>examples </a:t>
            </a:r>
            <a:r>
              <a:rPr lang="en-US" dirty="0"/>
              <a:t>(which will look like gibberish if you’ve never seen a regex before):</a:t>
            </a:r>
          </a:p>
          <a:p>
            <a:pPr lvl="1"/>
            <a:endParaRPr lang="en-US" dirty="0"/>
          </a:p>
          <a:p>
            <a:r>
              <a:rPr lang="en-US" dirty="0"/>
              <a:t>(Page 51). </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21249509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 and Sets</a:t>
            </a:r>
            <a:endParaRPr lang="en-US" dirty="0"/>
          </a:p>
        </p:txBody>
      </p:sp>
      <p:sp>
        <p:nvSpPr>
          <p:cNvPr id="3" name="Content Placeholder 2"/>
          <p:cNvSpPr>
            <a:spLocks noGrp="1"/>
          </p:cNvSpPr>
          <p:nvPr>
            <p:ph idx="1"/>
          </p:nvPr>
        </p:nvSpPr>
        <p:spPr/>
        <p:txBody>
          <a:bodyPr/>
          <a:lstStyle/>
          <a:p>
            <a:r>
              <a:rPr lang="en-US" dirty="0"/>
              <a:t>ES6 introduces the data types </a:t>
            </a:r>
            <a:r>
              <a:rPr lang="en-US" dirty="0">
                <a:solidFill>
                  <a:srgbClr val="FF0000"/>
                </a:solidFill>
              </a:rPr>
              <a:t>Map</a:t>
            </a:r>
            <a:r>
              <a:rPr lang="en-US" dirty="0"/>
              <a:t> and </a:t>
            </a:r>
            <a:r>
              <a:rPr lang="en-US" dirty="0">
                <a:solidFill>
                  <a:srgbClr val="FF0000"/>
                </a:solidFill>
              </a:rPr>
              <a:t>Set</a:t>
            </a:r>
            <a:r>
              <a:rPr lang="en-US" dirty="0"/>
              <a:t>, and their “</a:t>
            </a:r>
            <a:r>
              <a:rPr lang="en-US" dirty="0">
                <a:solidFill>
                  <a:srgbClr val="FF0000"/>
                </a:solidFill>
              </a:rPr>
              <a:t>weak</a:t>
            </a:r>
            <a:r>
              <a:rPr lang="en-US" dirty="0"/>
              <a:t>” </a:t>
            </a:r>
            <a:r>
              <a:rPr lang="en-US" dirty="0">
                <a:solidFill>
                  <a:srgbClr val="0070C0"/>
                </a:solidFill>
              </a:rPr>
              <a:t>counterparts</a:t>
            </a:r>
            <a:r>
              <a:rPr lang="en-US" dirty="0"/>
              <a:t>, </a:t>
            </a:r>
            <a:r>
              <a:rPr lang="en-US" dirty="0">
                <a:solidFill>
                  <a:srgbClr val="FF0000"/>
                </a:solidFill>
              </a:rPr>
              <a:t>WeakMap</a:t>
            </a:r>
            <a:r>
              <a:rPr lang="en-US" dirty="0"/>
              <a:t> and </a:t>
            </a:r>
            <a:r>
              <a:rPr lang="en-US" dirty="0" smtClean="0">
                <a:solidFill>
                  <a:srgbClr val="FF0000"/>
                </a:solidFill>
              </a:rPr>
              <a:t>WeakSet</a:t>
            </a:r>
            <a:r>
              <a:rPr lang="en-US" dirty="0" smtClean="0"/>
              <a:t>.</a:t>
            </a:r>
          </a:p>
          <a:p>
            <a:pPr lvl="1"/>
            <a:r>
              <a:rPr lang="en-US" dirty="0" smtClean="0">
                <a:solidFill>
                  <a:srgbClr val="FF0000"/>
                </a:solidFill>
              </a:rPr>
              <a:t>Maps</a:t>
            </a:r>
            <a:r>
              <a:rPr lang="en-US" dirty="0"/>
              <a:t>, like </a:t>
            </a:r>
            <a:r>
              <a:rPr lang="en-US" dirty="0">
                <a:solidFill>
                  <a:srgbClr val="0070C0"/>
                </a:solidFill>
              </a:rPr>
              <a:t>objects</a:t>
            </a:r>
            <a:r>
              <a:rPr lang="en-US" dirty="0"/>
              <a:t>, </a:t>
            </a:r>
            <a:r>
              <a:rPr lang="en-US" dirty="0">
                <a:solidFill>
                  <a:srgbClr val="FF0000"/>
                </a:solidFill>
              </a:rPr>
              <a:t>map keys to values</a:t>
            </a:r>
            <a:r>
              <a:rPr lang="en-US" dirty="0"/>
              <a:t>, but offer some </a:t>
            </a:r>
            <a:r>
              <a:rPr lang="en-US" dirty="0">
                <a:solidFill>
                  <a:srgbClr val="FF0000"/>
                </a:solidFill>
              </a:rPr>
              <a:t>advantages</a:t>
            </a:r>
            <a:r>
              <a:rPr lang="en-US" dirty="0"/>
              <a:t> over objects in certain </a:t>
            </a:r>
            <a:r>
              <a:rPr lang="en-US" dirty="0" smtClean="0"/>
              <a:t>situations.</a:t>
            </a:r>
          </a:p>
          <a:p>
            <a:pPr lvl="1"/>
            <a:r>
              <a:rPr lang="en-US" dirty="0" smtClean="0">
                <a:solidFill>
                  <a:srgbClr val="FF0000"/>
                </a:solidFill>
              </a:rPr>
              <a:t>Sets</a:t>
            </a:r>
            <a:r>
              <a:rPr lang="en-US" dirty="0" smtClean="0"/>
              <a:t> </a:t>
            </a:r>
            <a:r>
              <a:rPr lang="en-US" dirty="0"/>
              <a:t>are similar to </a:t>
            </a:r>
            <a:r>
              <a:rPr lang="en-US" dirty="0">
                <a:solidFill>
                  <a:srgbClr val="0070C0"/>
                </a:solidFill>
              </a:rPr>
              <a:t>arrays</a:t>
            </a:r>
            <a:r>
              <a:rPr lang="en-US" dirty="0"/>
              <a:t>, except they </a:t>
            </a:r>
            <a:r>
              <a:rPr lang="en-US" dirty="0">
                <a:solidFill>
                  <a:srgbClr val="FF0000"/>
                </a:solidFill>
              </a:rPr>
              <a:t>can’t contain </a:t>
            </a:r>
            <a:r>
              <a:rPr lang="en-US" dirty="0" smtClean="0">
                <a:solidFill>
                  <a:srgbClr val="FF0000"/>
                </a:solidFill>
              </a:rPr>
              <a:t>duplicates</a:t>
            </a:r>
            <a:r>
              <a:rPr lang="en-US" dirty="0" smtClean="0"/>
              <a:t>.</a:t>
            </a:r>
          </a:p>
          <a:p>
            <a:pPr lvl="1"/>
            <a:r>
              <a:rPr lang="en-US" dirty="0" smtClean="0"/>
              <a:t>The </a:t>
            </a:r>
            <a:r>
              <a:rPr lang="en-US" dirty="0"/>
              <a:t>weak counterparts function similarly, but they make functionality tradeoffs in exchange for more performance in certain </a:t>
            </a:r>
            <a:r>
              <a:rPr lang="en-US" dirty="0" smtClean="0"/>
              <a:t>situations.</a:t>
            </a:r>
          </a:p>
          <a:p>
            <a:pPr lvl="1"/>
            <a:r>
              <a:rPr lang="en-US" dirty="0" smtClean="0"/>
              <a:t>We </a:t>
            </a:r>
            <a:r>
              <a:rPr lang="en-US" dirty="0"/>
              <a:t>will cover maps and sets in Chapter 10</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81</a:t>
            </a:fld>
            <a:endParaRPr lang="en-US" dirty="0"/>
          </a:p>
        </p:txBody>
      </p:sp>
    </p:spTree>
    <p:extLst>
      <p:ext uri="{BB962C8B-B14F-4D97-AF65-F5344CB8AC3E}">
        <p14:creationId xmlns:p14="http://schemas.microsoft.com/office/powerpoint/2010/main" val="2871436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21255361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8839200" y="5336171"/>
            <a:ext cx="3019425" cy="1171575"/>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85</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9426233" y="3103927"/>
            <a:ext cx="2432392" cy="3403819"/>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pic>
        <p:nvPicPr>
          <p:cNvPr id="4" name="Picture 3"/>
          <p:cNvPicPr>
            <a:picLocks noChangeAspect="1"/>
          </p:cNvPicPr>
          <p:nvPr/>
        </p:nvPicPr>
        <p:blipFill>
          <a:blip r:embed="rId2"/>
          <a:stretch>
            <a:fillRect/>
          </a:stretch>
        </p:blipFill>
        <p:spPr>
          <a:xfrm>
            <a:off x="8540517" y="4075625"/>
            <a:ext cx="3318108" cy="2432121"/>
          </a:xfrm>
          <a:prstGeom prst="rect">
            <a:avLst/>
          </a:prstGeom>
          <a:ln>
            <a:solidFill>
              <a:schemeClr val="accent1"/>
            </a:solidFill>
          </a:ln>
        </p:spPr>
      </p:pic>
    </p:spTree>
    <p:extLst>
      <p:ext uri="{BB962C8B-B14F-4D97-AF65-F5344CB8AC3E}">
        <p14:creationId xmlns:p14="http://schemas.microsoft.com/office/powerpoint/2010/main" val="17475712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89</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pic>
        <p:nvPicPr>
          <p:cNvPr id="4" name="Picture 3"/>
          <p:cNvPicPr>
            <a:picLocks noChangeAspect="1"/>
          </p:cNvPicPr>
          <p:nvPr/>
        </p:nvPicPr>
        <p:blipFill>
          <a:blip r:embed="rId2"/>
          <a:stretch>
            <a:fillRect/>
          </a:stretch>
        </p:blipFill>
        <p:spPr>
          <a:xfrm>
            <a:off x="8819387" y="3196206"/>
            <a:ext cx="3039238" cy="3311540"/>
          </a:xfrm>
          <a:prstGeom prst="rect">
            <a:avLst/>
          </a:prstGeom>
          <a:ln>
            <a:solidFill>
              <a:schemeClr val="accent1"/>
            </a:solidFill>
          </a:ln>
        </p:spPr>
      </p:pic>
    </p:spTree>
    <p:extLst>
      <p:ext uri="{BB962C8B-B14F-4D97-AF65-F5344CB8AC3E}">
        <p14:creationId xmlns:p14="http://schemas.microsoft.com/office/powerpoint/2010/main" val="119815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Browser</a:t>
            </a:r>
            <a:endParaRPr lang="en-US" dirty="0"/>
          </a:p>
        </p:txBody>
      </p:sp>
      <p:sp>
        <p:nvSpPr>
          <p:cNvPr id="7" name="Content Placeholder 6"/>
          <p:cNvSpPr>
            <a:spLocks noGrp="1"/>
          </p:cNvSpPr>
          <p:nvPr>
            <p:ph idx="1"/>
          </p:nvPr>
        </p:nvSpPr>
        <p:spPr/>
        <p:txBody>
          <a:bodyPr/>
          <a:lstStyle/>
          <a:p>
            <a:r>
              <a:rPr lang="en-US" dirty="0"/>
              <a:t>I am happy to report that, as I write this, there is not one browser on the market that is not suited to the task at hand.</a:t>
            </a:r>
          </a:p>
          <a:p>
            <a:pPr lvl="1"/>
            <a:r>
              <a:rPr lang="en-US" dirty="0"/>
              <a:t>Even </a:t>
            </a:r>
            <a:r>
              <a:rPr lang="en-US" dirty="0">
                <a:solidFill>
                  <a:srgbClr val="FF0000"/>
                </a:solidFill>
              </a:rPr>
              <a:t>Internet Explorer</a:t>
            </a:r>
            <a:r>
              <a:rPr lang="en-US" dirty="0"/>
              <a:t>—which has long been a thorn in the side of programmers—has cleaned up its act, and is now on par </a:t>
            </a:r>
            <a:r>
              <a:rPr lang="en-US" dirty="0" smtClean="0"/>
              <a:t>with</a:t>
            </a:r>
          </a:p>
          <a:p>
            <a:pPr lvl="2"/>
            <a:r>
              <a:rPr lang="en-US" dirty="0" smtClean="0"/>
              <a:t>Chrome</a:t>
            </a:r>
          </a:p>
          <a:p>
            <a:pPr lvl="2"/>
            <a:r>
              <a:rPr lang="en-US" dirty="0" smtClean="0"/>
              <a:t>Firefox</a:t>
            </a:r>
          </a:p>
          <a:p>
            <a:pPr lvl="2"/>
            <a:r>
              <a:rPr lang="en-US" dirty="0" smtClean="0"/>
              <a:t>Safari</a:t>
            </a:r>
          </a:p>
          <a:p>
            <a:pPr lvl="2"/>
            <a:r>
              <a:rPr lang="en-US" dirty="0" smtClean="0"/>
              <a:t>Opera</a:t>
            </a:r>
          </a:p>
          <a:p>
            <a:pPr lvl="1"/>
            <a:r>
              <a:rPr lang="en-US" dirty="0" smtClean="0"/>
              <a:t>That </a:t>
            </a:r>
            <a:r>
              <a:rPr lang="en-US" dirty="0"/>
              <a:t>said, my browser of choice is </a:t>
            </a:r>
            <a:r>
              <a:rPr lang="en-US" dirty="0">
                <a:solidFill>
                  <a:srgbClr val="FF0000"/>
                </a:solidFill>
              </a:rPr>
              <a:t>Firefox</a:t>
            </a:r>
            <a:r>
              <a:rPr lang="en-US" dirty="0"/>
              <a:t>, and in this text, I will discuss Firefox features that will help you in your programming </a:t>
            </a:r>
            <a:r>
              <a:rPr lang="en-US" dirty="0" smtClean="0"/>
              <a:t>journey.</a:t>
            </a:r>
          </a:p>
          <a:p>
            <a:pPr lvl="1"/>
            <a:r>
              <a:rPr lang="en-US" dirty="0" smtClean="0"/>
              <a:t>Other </a:t>
            </a:r>
            <a:r>
              <a:rPr lang="en-US" dirty="0"/>
              <a:t>browsers also have these features, but I will describe them as they are implemented in Firefox, so the path of least resistance while you go through this book will be to use </a:t>
            </a:r>
            <a:r>
              <a:rPr lang="en-US" dirty="0" smtClean="0"/>
              <a:t>Firefox.</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3043681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90</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91</a:t>
            </a:fld>
            <a:endParaRPr lang="en-US" dirty="0"/>
          </a:p>
        </p:txBody>
      </p:sp>
      <p:sp>
        <p:nvSpPr>
          <p:cNvPr id="6" name="Text Placeholder 5"/>
          <p:cNvSpPr>
            <a:spLocks noGrp="1"/>
          </p:cNvSpPr>
          <p:nvPr>
            <p:ph type="body" sz="quarter" idx="16"/>
          </p:nvPr>
        </p:nvSpPr>
        <p:spPr/>
        <p:txBody>
          <a:bodyPr/>
          <a:lstStyle/>
          <a:p>
            <a:r>
              <a:rPr lang="en-US" dirty="0"/>
              <a:t>8</a:t>
            </a:r>
          </a:p>
        </p:txBody>
      </p:sp>
      <p:pic>
        <p:nvPicPr>
          <p:cNvPr id="4" name="Picture 3"/>
          <p:cNvPicPr>
            <a:picLocks noChangeAspect="1"/>
          </p:cNvPicPr>
          <p:nvPr/>
        </p:nvPicPr>
        <p:blipFill>
          <a:blip r:embed="rId2"/>
          <a:stretch>
            <a:fillRect/>
          </a:stretch>
        </p:blipFill>
        <p:spPr>
          <a:xfrm>
            <a:off x="8204433" y="4429214"/>
            <a:ext cx="3654192" cy="2078531"/>
          </a:xfrm>
          <a:prstGeom prst="rect">
            <a:avLst/>
          </a:prstGeom>
          <a:ln>
            <a:solidFill>
              <a:schemeClr val="accent1"/>
            </a:solidFill>
          </a:ln>
        </p:spPr>
      </p:pic>
    </p:spTree>
    <p:extLst>
      <p:ext uri="{BB962C8B-B14F-4D97-AF65-F5344CB8AC3E}">
        <p14:creationId xmlns:p14="http://schemas.microsoft.com/office/powerpoint/2010/main" val="1562158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93</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pic>
        <p:nvPicPr>
          <p:cNvPr id="4" name="Picture 3"/>
          <p:cNvPicPr>
            <a:picLocks noChangeAspect="1"/>
          </p:cNvPicPr>
          <p:nvPr/>
        </p:nvPicPr>
        <p:blipFill>
          <a:blip r:embed="rId2"/>
          <a:stretch>
            <a:fillRect/>
          </a:stretch>
        </p:blipFill>
        <p:spPr>
          <a:xfrm>
            <a:off x="8011485" y="5368544"/>
            <a:ext cx="3847139" cy="1139201"/>
          </a:xfrm>
          <a:prstGeom prst="rect">
            <a:avLst/>
          </a:prstGeom>
          <a:ln>
            <a:solidFill>
              <a:schemeClr val="accent1"/>
            </a:solidFill>
          </a:ln>
        </p:spPr>
      </p:pic>
    </p:spTree>
    <p:extLst>
      <p:ext uri="{BB962C8B-B14F-4D97-AF65-F5344CB8AC3E}">
        <p14:creationId xmlns:p14="http://schemas.microsoft.com/office/powerpoint/2010/main" val="90277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Maps and Sets</a:t>
            </a:r>
            <a:endParaRPr lang="en-US" dirty="0"/>
          </a:p>
        </p:txBody>
      </p:sp>
      <p:sp>
        <p:nvSpPr>
          <p:cNvPr id="3" name="Date Placeholder 2"/>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95</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pic>
        <p:nvPicPr>
          <p:cNvPr id="4" name="Picture 3"/>
          <p:cNvPicPr>
            <a:picLocks noChangeAspect="1"/>
          </p:cNvPicPr>
          <p:nvPr/>
        </p:nvPicPr>
        <p:blipFill>
          <a:blip r:embed="rId2"/>
          <a:stretch>
            <a:fillRect/>
          </a:stretch>
        </p:blipFill>
        <p:spPr>
          <a:xfrm>
            <a:off x="9505950" y="4764671"/>
            <a:ext cx="2352675" cy="1743075"/>
          </a:xfrm>
          <a:prstGeom prst="rect">
            <a:avLst/>
          </a:prstGeom>
          <a:ln>
            <a:solidFill>
              <a:schemeClr val="accent1"/>
            </a:solidFill>
          </a:ln>
        </p:spPr>
      </p:pic>
    </p:spTree>
    <p:extLst>
      <p:ext uri="{BB962C8B-B14F-4D97-AF65-F5344CB8AC3E}">
        <p14:creationId xmlns:p14="http://schemas.microsoft.com/office/powerpoint/2010/main" val="12149022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ES6 introduces two welcome data </a:t>
            </a:r>
            <a:r>
              <a:rPr lang="en-US" dirty="0" smtClean="0"/>
              <a:t>structures:</a:t>
            </a:r>
          </a:p>
          <a:p>
            <a:pPr lvl="2"/>
            <a:r>
              <a:rPr lang="en-US" dirty="0" smtClean="0"/>
              <a:t>Maps</a:t>
            </a:r>
          </a:p>
          <a:p>
            <a:pPr lvl="2"/>
            <a:r>
              <a:rPr lang="en-US" dirty="0" smtClean="0"/>
              <a:t>Sets</a:t>
            </a:r>
            <a:endParaRPr lang="en-US" dirty="0"/>
          </a:p>
          <a:p>
            <a:pPr lvl="1"/>
            <a:r>
              <a:rPr lang="en-US" dirty="0" smtClean="0"/>
              <a:t>Maps </a:t>
            </a:r>
            <a:r>
              <a:rPr lang="en-US" dirty="0"/>
              <a:t>are similar to objects in that they can map a key to a value, and sets are similar to arrays except that duplicates are not allowed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a:t>
            </a:r>
          </a:p>
        </p:txBody>
      </p:sp>
      <p:sp>
        <p:nvSpPr>
          <p:cNvPr id="3" name="Content Placeholder 2"/>
          <p:cNvSpPr>
            <a:spLocks noGrp="1"/>
          </p:cNvSpPr>
          <p:nvPr>
            <p:ph idx="1"/>
          </p:nvPr>
        </p:nvSpPr>
        <p:spPr/>
        <p:txBody>
          <a:bodyPr/>
          <a:lstStyle/>
          <a:p>
            <a:r>
              <a:rPr lang="en-US" dirty="0" smtClean="0"/>
              <a:t>Prior </a:t>
            </a:r>
            <a:r>
              <a:rPr lang="en-US" dirty="0"/>
              <a:t>to ES6, when you needed to map keys to values, you would turn to an object, because objects allow you to map string keys to object values of any </a:t>
            </a:r>
            <a:r>
              <a:rPr lang="en-US" dirty="0" smtClean="0"/>
              <a:t>type.</a:t>
            </a:r>
          </a:p>
          <a:p>
            <a:pPr lvl="1"/>
            <a:r>
              <a:rPr lang="en-US" dirty="0" smtClean="0"/>
              <a:t>However</a:t>
            </a:r>
            <a:r>
              <a:rPr lang="en-US" dirty="0"/>
              <a:t>, using objects for this purpose has many drawbacks: </a:t>
            </a:r>
          </a:p>
          <a:p>
            <a:pPr lvl="2"/>
            <a:r>
              <a:rPr lang="en-US" dirty="0" smtClean="0"/>
              <a:t>The </a:t>
            </a:r>
            <a:r>
              <a:rPr lang="en-US" dirty="0"/>
              <a:t>prototypal nature of objects means that there could be mappings that you didn’t </a:t>
            </a:r>
            <a:r>
              <a:rPr lang="en-US" dirty="0" smtClean="0"/>
              <a:t>intend.</a:t>
            </a:r>
          </a:p>
          <a:p>
            <a:pPr lvl="2"/>
            <a:r>
              <a:rPr lang="en-US" dirty="0" smtClean="0"/>
              <a:t>There’s </a:t>
            </a:r>
            <a:r>
              <a:rPr lang="en-US" dirty="0"/>
              <a:t>no easy way to know how many mappings there are in an </a:t>
            </a:r>
            <a:r>
              <a:rPr lang="en-US" dirty="0" smtClean="0"/>
              <a:t>object.</a:t>
            </a:r>
          </a:p>
          <a:p>
            <a:pPr lvl="2"/>
            <a:r>
              <a:rPr lang="en-US" dirty="0" smtClean="0"/>
              <a:t>Keys </a:t>
            </a:r>
            <a:r>
              <a:rPr lang="en-US" dirty="0"/>
              <a:t>must be strings or symbols, preventing you from mapping objects to </a:t>
            </a:r>
            <a:r>
              <a:rPr lang="en-US" dirty="0" smtClean="0"/>
              <a:t>values.</a:t>
            </a:r>
          </a:p>
          <a:p>
            <a:pPr lvl="2"/>
            <a:r>
              <a:rPr lang="en-US" dirty="0" smtClean="0"/>
              <a:t>Objects </a:t>
            </a:r>
            <a:r>
              <a:rPr lang="en-US" dirty="0"/>
              <a:t>do not guarantee any order to their </a:t>
            </a:r>
            <a:r>
              <a:rPr lang="en-US" dirty="0" smtClean="0"/>
              <a:t>properties.</a:t>
            </a:r>
          </a:p>
          <a:p>
            <a:pPr lvl="1"/>
            <a:r>
              <a:rPr lang="en-US" dirty="0" smtClean="0"/>
              <a:t>The </a:t>
            </a:r>
            <a:r>
              <a:rPr lang="en-US" dirty="0">
                <a:solidFill>
                  <a:srgbClr val="FF0000"/>
                </a:solidFill>
              </a:rPr>
              <a:t>Map</a:t>
            </a:r>
            <a:r>
              <a:rPr lang="en-US" dirty="0"/>
              <a:t> </a:t>
            </a:r>
            <a:r>
              <a:rPr lang="en-US" dirty="0">
                <a:solidFill>
                  <a:srgbClr val="0070C0"/>
                </a:solidFill>
              </a:rPr>
              <a:t>object</a:t>
            </a:r>
            <a:r>
              <a:rPr lang="en-US" dirty="0"/>
              <a:t> addresses these </a:t>
            </a:r>
            <a:r>
              <a:rPr lang="en-US" dirty="0">
                <a:solidFill>
                  <a:srgbClr val="FF0000"/>
                </a:solidFill>
              </a:rPr>
              <a:t>deficiencies</a:t>
            </a:r>
            <a:r>
              <a:rPr lang="en-US" dirty="0"/>
              <a:t>, and is a superior choice for mapping keys to values (even if the keys are strings</a:t>
            </a:r>
            <a:r>
              <a:rPr lang="en-US" dirty="0" smtClean="0"/>
              <a:t>).</a:t>
            </a:r>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97</a:t>
            </a:fld>
            <a:endParaRPr lang="en-US" dirty="0"/>
          </a:p>
        </p:txBody>
      </p:sp>
    </p:spTree>
    <p:extLst>
      <p:ext uri="{BB962C8B-B14F-4D97-AF65-F5344CB8AC3E}">
        <p14:creationId xmlns:p14="http://schemas.microsoft.com/office/powerpoint/2010/main" val="15817361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a:t>
            </a:r>
            <a:endParaRPr lang="en-US" dirty="0"/>
          </a:p>
        </p:txBody>
      </p:sp>
      <p:sp>
        <p:nvSpPr>
          <p:cNvPr id="7" name="Content Placeholder 6"/>
          <p:cNvSpPr>
            <a:spLocks noGrp="1"/>
          </p:cNvSpPr>
          <p:nvPr>
            <p:ph idx="1"/>
          </p:nvPr>
        </p:nvSpPr>
        <p:spPr/>
        <p:txBody>
          <a:bodyPr/>
          <a:lstStyle/>
          <a:p>
            <a:r>
              <a:rPr lang="en-US" dirty="0"/>
              <a:t>For example, imagine you have user objects you wish to map to roles</a:t>
            </a:r>
            <a:r>
              <a:rPr lang="en-US" dirty="0" smtClean="0"/>
              <a:t>:</a:t>
            </a:r>
          </a:p>
          <a:p>
            <a:pPr marL="0" indent="0">
              <a:buNone/>
            </a:pPr>
            <a:endParaRPr lang="en-US" dirty="0"/>
          </a:p>
          <a:p>
            <a:pPr marL="0" indent="0">
              <a:buNone/>
            </a:pPr>
            <a:endParaRPr lang="en-US" dirty="0" smtClean="0"/>
          </a:p>
          <a:p>
            <a:pPr marL="0" indent="0">
              <a:buNone/>
            </a:pPr>
            <a:endParaRPr lang="en-US" dirty="0"/>
          </a:p>
          <a:p>
            <a:pPr lvl="1"/>
            <a:r>
              <a:rPr lang="en-US" dirty="0" smtClean="0"/>
              <a:t>You </a:t>
            </a:r>
            <a:r>
              <a:rPr lang="en-US" dirty="0"/>
              <a:t>would start by creating a map</a:t>
            </a:r>
            <a:r>
              <a:rPr lang="en-US" dirty="0" smtClean="0"/>
              <a:t>:</a:t>
            </a:r>
          </a:p>
          <a:p>
            <a:pPr marL="233363" lvl="1" indent="0">
              <a:buNone/>
            </a:pPr>
            <a:endParaRPr lang="en-US" dirty="0"/>
          </a:p>
          <a:p>
            <a:pPr marL="233363" lvl="1" indent="0">
              <a:buNone/>
            </a:pPr>
            <a:endParaRPr lang="en-US" dirty="0"/>
          </a:p>
          <a:p>
            <a:pPr lvl="1"/>
            <a:r>
              <a:rPr lang="en-US" dirty="0"/>
              <a:t>Then you can use the map to assign users to roles by using its </a:t>
            </a:r>
            <a:r>
              <a:rPr lang="en-US" dirty="0">
                <a:solidFill>
                  <a:srgbClr val="FF0000"/>
                </a:solidFill>
              </a:rPr>
              <a:t>set</a:t>
            </a:r>
            <a:r>
              <a:rPr lang="en-US" dirty="0" smtClean="0">
                <a:solidFill>
                  <a:srgbClr val="FF0000"/>
                </a:solidFill>
              </a:rPr>
              <a:t>( )</a:t>
            </a:r>
            <a:r>
              <a:rPr lang="en-US" dirty="0" smtClean="0"/>
              <a:t> </a:t>
            </a:r>
            <a:r>
              <a:rPr lang="en-US" dirty="0"/>
              <a:t>method:</a:t>
            </a:r>
          </a:p>
          <a:p>
            <a:pPr marL="0" indent="0">
              <a:buNone/>
            </a:pPr>
            <a:endParaRPr lang="en-US" dirty="0" smtClean="0"/>
          </a:p>
          <a:p>
            <a:pPr marL="0" indent="0">
              <a:buNone/>
            </a:pPr>
            <a:endParaRPr lang="en-US" dirty="0"/>
          </a:p>
          <a:p>
            <a:pPr marL="0" indent="0">
              <a:buNone/>
            </a:pPr>
            <a:endParaRPr lang="en-US" dirty="0" smtClean="0"/>
          </a:p>
          <a:p>
            <a:pPr lvl="1"/>
            <a:r>
              <a:rPr lang="en-US" dirty="0"/>
              <a:t>The set</a:t>
            </a:r>
            <a:r>
              <a:rPr lang="en-US" dirty="0" smtClean="0"/>
              <a:t>( ) </a:t>
            </a:r>
            <a:r>
              <a:rPr lang="en-US" dirty="0"/>
              <a:t>method is also chainable, which can save some typing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98</a:t>
            </a:fld>
            <a:endParaRPr lang="en-US" dirty="0"/>
          </a:p>
        </p:txBody>
      </p:sp>
      <p:pic>
        <p:nvPicPr>
          <p:cNvPr id="8" name="Picture 7"/>
          <p:cNvPicPr>
            <a:picLocks noChangeAspect="1"/>
          </p:cNvPicPr>
          <p:nvPr/>
        </p:nvPicPr>
        <p:blipFill>
          <a:blip r:embed="rId2"/>
          <a:stretch>
            <a:fillRect/>
          </a:stretch>
        </p:blipFill>
        <p:spPr>
          <a:xfrm>
            <a:off x="914400" y="1740864"/>
            <a:ext cx="3034892" cy="954797"/>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914400" y="3319681"/>
            <a:ext cx="3181350" cy="285750"/>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914400" y="4227867"/>
            <a:ext cx="4479721" cy="992459"/>
          </a:xfrm>
          <a:prstGeom prst="rect">
            <a:avLst/>
          </a:prstGeom>
          <a:ln>
            <a:solidFill>
              <a:schemeClr val="accent1"/>
            </a:solidFill>
          </a:ln>
        </p:spPr>
      </p:pic>
      <p:pic>
        <p:nvPicPr>
          <p:cNvPr id="11" name="Picture 10"/>
          <p:cNvPicPr>
            <a:picLocks noChangeAspect="1"/>
          </p:cNvPicPr>
          <p:nvPr/>
        </p:nvPicPr>
        <p:blipFill>
          <a:blip r:embed="rId5"/>
          <a:stretch>
            <a:fillRect/>
          </a:stretch>
        </p:blipFill>
        <p:spPr>
          <a:xfrm>
            <a:off x="7474591" y="5503989"/>
            <a:ext cx="2181355" cy="954890"/>
          </a:xfrm>
          <a:prstGeom prst="rect">
            <a:avLst/>
          </a:prstGeom>
          <a:ln>
            <a:solidFill>
              <a:schemeClr val="accent1"/>
            </a:solidFill>
          </a:ln>
        </p:spPr>
      </p:pic>
    </p:spTree>
    <p:extLst>
      <p:ext uri="{BB962C8B-B14F-4D97-AF65-F5344CB8AC3E}">
        <p14:creationId xmlns:p14="http://schemas.microsoft.com/office/powerpoint/2010/main" val="2899072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21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99</a:t>
            </a:fld>
            <a:endParaRPr lang="en-US" dirty="0"/>
          </a:p>
        </p:txBody>
      </p:sp>
    </p:spTree>
    <p:extLst>
      <p:ext uri="{BB962C8B-B14F-4D97-AF65-F5344CB8AC3E}">
        <p14:creationId xmlns:p14="http://schemas.microsoft.com/office/powerpoint/2010/main" val="490606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8563</Words>
  <Application>Microsoft Office PowerPoint</Application>
  <PresentationFormat>Widescreen</PresentationFormat>
  <Paragraphs>792</Paragraphs>
  <Slides>111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111</vt:i4>
      </vt:variant>
    </vt:vector>
  </HeadingPairs>
  <TitlesOfParts>
    <vt:vector size="120"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History of “Hello World”</vt:lpstr>
      <vt:lpstr>Tip</vt:lpstr>
      <vt:lpstr>Where to Start</vt:lpstr>
      <vt:lpstr>The Tools</vt:lpstr>
      <vt:lpstr>Browser</vt:lpstr>
      <vt:lpstr>Text Editor</vt:lpstr>
      <vt:lpstr>Text Editor             |</vt:lpstr>
      <vt:lpstr>Features of Text Editors</vt:lpstr>
      <vt:lpstr>Syntax highlighting</vt:lpstr>
      <vt:lpstr>Bracket matching</vt:lpstr>
      <vt:lpstr>Code folding</vt:lpstr>
      <vt:lpstr>Autocompletion</vt:lpstr>
      <vt:lpstr>A Comment on Comments</vt:lpstr>
      <vt:lpstr>Listing 1-1 || 1-2</vt:lpstr>
      <vt:lpstr>Getting Started</vt:lpstr>
      <vt:lpstr>Getting Started           |</vt:lpstr>
      <vt:lpstr>NOTE</vt:lpstr>
      <vt:lpstr>Example</vt:lpstr>
      <vt:lpstr>Listing 1-3</vt:lpstr>
      <vt:lpstr>HTML Document</vt:lpstr>
      <vt:lpstr>HTML Document           |</vt:lpstr>
      <vt:lpstr>The JavaScript Console</vt:lpstr>
      <vt:lpstr>jQuery</vt:lpstr>
      <vt:lpstr>jQuery in Action</vt:lpstr>
      <vt:lpstr>Drawing Graphics Primitive</vt:lpstr>
      <vt:lpstr>NOTE</vt:lpstr>
      <vt:lpstr>CSS</vt:lpstr>
      <vt:lpstr>Paper.js</vt:lpstr>
      <vt:lpstr>Paper.js             |</vt:lpstr>
      <vt:lpstr>Paper.js             |</vt:lpstr>
      <vt:lpstr>NOTE</vt:lpstr>
      <vt:lpstr>Automating Repetitive Tasks</vt:lpstr>
      <vt:lpstr>Automating Repetitive Tasks        |</vt:lpstr>
      <vt:lpstr>NOTE</vt:lpstr>
      <vt:lpstr>Handling User Input</vt:lpstr>
      <vt:lpstr>Tool object</vt:lpstr>
      <vt:lpstr>Tool object             |</vt:lpstr>
      <vt:lpstr>Hello, World</vt:lpstr>
      <vt:lpstr>Hello, World            |</vt:lpstr>
      <vt:lpstr>PowerPoint Presentation</vt:lpstr>
      <vt:lpstr>Intro</vt:lpstr>
      <vt:lpstr>Tools</vt:lpstr>
      <vt:lpstr>Writing ES6 Today</vt:lpstr>
      <vt:lpstr>NOTE</vt:lpstr>
      <vt:lpstr>ES5 to ES6</vt:lpstr>
      <vt:lpstr>ES6 Features</vt:lpstr>
      <vt:lpstr>Installing Git</vt:lpstr>
      <vt:lpstr>The Terminal</vt:lpstr>
      <vt:lpstr>The Terminal            |</vt:lpstr>
      <vt:lpstr>Example</vt:lpstr>
      <vt:lpstr>Your Project Root</vt:lpstr>
      <vt:lpstr>Version Control: Git</vt:lpstr>
      <vt:lpstr>PowerPoint Presentation</vt:lpstr>
      <vt:lpstr>The Transcompilers</vt:lpstr>
      <vt:lpstr>Running Babel with Gulp</vt:lpstr>
      <vt:lpstr>Linting</vt:lpstr>
      <vt:lpstr>PowerPoint Presentation</vt:lpstr>
      <vt:lpstr>Intro</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 Expressions</vt:lpstr>
      <vt:lpstr>Maps and Sets</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Maps</vt:lpstr>
      <vt:lpstr>Example</vt:lpstr>
      <vt:lpstr>PowerPoint Presentation</vt:lpstr>
      <vt:lpstr>PowerPoint Presentation</vt:lpstr>
      <vt:lpstr>PowerPoint Presentation</vt:lpstr>
      <vt:lpstr>PowerPoint Presentation</vt:lpstr>
      <vt:lpstr>PowerPoint Presentation</vt:lpstr>
      <vt:lpstr>Intro</vt:lpstr>
      <vt:lpstr>The Error Object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115</cp:revision>
  <dcterms:created xsi:type="dcterms:W3CDTF">2018-04-26T03:21:35Z</dcterms:created>
  <dcterms:modified xsi:type="dcterms:W3CDTF">2018-05-23T13:49:15Z</dcterms:modified>
</cp:coreProperties>
</file>