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62" r:id="rId2"/>
    <p:sldId id="263" r:id="rId3"/>
    <p:sldId id="264" r:id="rId4"/>
    <p:sldId id="265" r:id="rId5"/>
    <p:sldId id="282" r:id="rId6"/>
    <p:sldId id="283" r:id="rId7"/>
    <p:sldId id="284" r:id="rId8"/>
    <p:sldId id="285" r:id="rId9"/>
    <p:sldId id="280" r:id="rId10"/>
    <p:sldId id="286" r:id="rId11"/>
    <p:sldId id="281" r:id="rId12"/>
    <p:sldId id="287" r:id="rId13"/>
    <p:sldId id="288" r:id="rId14"/>
    <p:sldId id="289"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Lst>
        </p14:section>
        <p14:section name="ES" id="{9D3245C0-D897-4ACC-B9DC-BF12394DE00D}">
          <p14:sldIdLst>
            <p14:sldId id="264"/>
            <p14:sldId id="265"/>
            <p14:sldId id="282"/>
            <p14:sldId id="283"/>
            <p14:sldId id="284"/>
            <p14:sldId id="285"/>
            <p14:sldId id="280"/>
            <p14:sldId id="286"/>
            <p14:sldId id="281"/>
            <p14:sldId id="287"/>
            <p14:sldId id="288"/>
            <p14:sldId id="289"/>
          </p14:sldIdLst>
        </p14:section>
        <p14:section name="Syntax" id="{BE6F5DFE-C7EF-4DBF-BADB-6615BDE4BF42}">
          <p14:sldIdLst>
            <p14:sldId id="266"/>
            <p14:sldId id="267"/>
          </p14:sldIdLst>
        </p14:section>
        <p14:section name="Organization" id="{6FF99430-D6FA-4BA1-A30D-DAE458CDBC6B}">
          <p14:sldIdLst>
            <p14:sldId id="268"/>
            <p14:sldId id="269"/>
          </p14:sldIdLst>
        </p14:section>
        <p14:section name="Async Flow Control" id="{3A03748B-A202-427E-8C28-235D68D15EB9}">
          <p14:sldIdLst>
            <p14:sldId id="270"/>
            <p14:sldId id="271"/>
          </p14:sldIdLst>
        </p14:section>
        <p14:section name="Collections" id="{FFC916E2-5E63-4666-8972-BE03A36DE889}">
          <p14:sldIdLst>
            <p14:sldId id="272"/>
            <p14:sldId id="273"/>
          </p14:sldIdLst>
        </p14:section>
        <p14:section name="API Additions" id="{3E5E5E2E-26A3-4449-8540-4864E55FDC79}">
          <p14:sldIdLst>
            <p14:sldId id="274"/>
            <p14:sldId id="275"/>
          </p14:sldIdLst>
        </p14:section>
        <p14:section name="Meta Programming" id="{B719DB14-13C5-4607-A5F8-9BDC08683094}">
          <p14:sldIdLst>
            <p14:sldId id="276"/>
            <p14:sldId id="277"/>
          </p14:sldIdLst>
        </p14:section>
        <p14:section name="Beyond ES6" id="{BEBE6A63-A870-4672-B0E0-3A2796681ACF}">
          <p14:sldIdLst>
            <p14:sldId id="278"/>
            <p14:sldId id="279"/>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5" autoAdjust="0"/>
    <p:restoredTop sz="96552" autoAdjust="0"/>
  </p:normalViewPr>
  <p:slideViewPr>
    <p:cSldViewPr snapToGrid="0">
      <p:cViewPr varScale="1">
        <p:scale>
          <a:sx n="114" d="100"/>
          <a:sy n="114" d="100"/>
        </p:scale>
        <p:origin x="240" y="48"/>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555422" y="2556686"/>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555422" y="2925811"/>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02897"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02896"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JavaScript ES6 &amp; Beyond</a:t>
            </a:r>
            <a:endParaRPr lang="en-US" dirty="0"/>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6138036"/>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07</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May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As </a:t>
            </a:r>
            <a:r>
              <a:rPr lang="en-US" dirty="0"/>
              <a:t>soon as an idea begins to </a:t>
            </a:r>
            <a:r>
              <a:rPr lang="en-US" dirty="0" smtClean="0"/>
              <a:t>progress </a:t>
            </a:r>
            <a:r>
              <a:rPr lang="en-US" dirty="0"/>
              <a:t>through standards discussions, browsers start prototyping the feature, and early adopters start experimenting with the </a:t>
            </a:r>
            <a:r>
              <a:rPr lang="en-US" dirty="0" smtClean="0"/>
              <a:t>code.</a:t>
            </a:r>
          </a:p>
          <a:p>
            <a:pPr lvl="1"/>
            <a:r>
              <a:rPr lang="en-US" dirty="0" smtClean="0"/>
              <a:t>Usually </a:t>
            </a:r>
            <a:r>
              <a:rPr lang="en-US" dirty="0"/>
              <a:t>well before there’s an official stamp of approval, a feature is de facto standardized by virtue of this early engine/tooling </a:t>
            </a:r>
            <a:r>
              <a:rPr lang="en-US" dirty="0" smtClean="0"/>
              <a:t>prototyping.</a:t>
            </a:r>
          </a:p>
          <a:p>
            <a:pPr lvl="1"/>
            <a:r>
              <a:rPr lang="en-US" dirty="0" smtClean="0"/>
              <a:t>So </a:t>
            </a:r>
            <a:r>
              <a:rPr lang="en-US" dirty="0"/>
              <a:t>it’s also valid to consider the future of JS versioning to be </a:t>
            </a:r>
            <a:r>
              <a:rPr lang="en-US" dirty="0">
                <a:solidFill>
                  <a:srgbClr val="FF0000"/>
                </a:solidFill>
              </a:rPr>
              <a:t>per-feature</a:t>
            </a:r>
            <a:r>
              <a:rPr lang="en-US" dirty="0"/>
              <a:t> rather than </a:t>
            </a:r>
            <a:r>
              <a:rPr lang="en-US" dirty="0">
                <a:solidFill>
                  <a:srgbClr val="FF0000"/>
                </a:solidFill>
              </a:rPr>
              <a:t>per-arbitrary-collection-of-major-features</a:t>
            </a:r>
            <a:r>
              <a:rPr lang="en-US" dirty="0"/>
              <a:t> (as it is now) or even per-year (as it may become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4111312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Transpiling</a:t>
            </a:r>
          </a:p>
        </p:txBody>
      </p:sp>
      <p:sp>
        <p:nvSpPr>
          <p:cNvPr id="3" name="Content Placeholder 2"/>
          <p:cNvSpPr>
            <a:spLocks noGrp="1"/>
          </p:cNvSpPr>
          <p:nvPr>
            <p:ph idx="1"/>
          </p:nvPr>
        </p:nvSpPr>
        <p:spPr/>
        <p:txBody>
          <a:bodyPr/>
          <a:lstStyle/>
          <a:p>
            <a:r>
              <a:rPr lang="en-US" dirty="0" smtClean="0"/>
              <a:t>Made </a:t>
            </a:r>
            <a:r>
              <a:rPr lang="en-US" dirty="0"/>
              <a:t>even worse by the rapid evolution of features, a problem arises for </a:t>
            </a:r>
            <a:r>
              <a:rPr lang="en-US" dirty="0">
                <a:solidFill>
                  <a:srgbClr val="FF0000"/>
                </a:solidFill>
              </a:rPr>
              <a:t>JS developers</a:t>
            </a:r>
            <a:r>
              <a:rPr lang="en-US" dirty="0"/>
              <a:t> who at once may both strongly desire to use new features while at the same time being slapped with the reality that their sites/apps may need to support older browsers without such </a:t>
            </a:r>
            <a:r>
              <a:rPr lang="en-US" dirty="0" smtClean="0"/>
              <a:t>support.</a:t>
            </a:r>
          </a:p>
          <a:p>
            <a:pPr lvl="1"/>
            <a:r>
              <a:rPr lang="en-US" dirty="0" smtClean="0"/>
              <a:t>The </a:t>
            </a:r>
            <a:r>
              <a:rPr lang="en-US" dirty="0"/>
              <a:t>way ES5 appears to have played out in the broader industry, the typical mindset was that code bases waited to adopt ES5 until most if not all </a:t>
            </a:r>
            <a:r>
              <a:rPr lang="en-US" dirty="0">
                <a:solidFill>
                  <a:srgbClr val="FF0000"/>
                </a:solidFill>
              </a:rPr>
              <a:t>pre-ES5</a:t>
            </a:r>
            <a:r>
              <a:rPr lang="en-US" dirty="0"/>
              <a:t> </a:t>
            </a:r>
            <a:r>
              <a:rPr lang="en-US" dirty="0">
                <a:solidFill>
                  <a:srgbClr val="FF0000"/>
                </a:solidFill>
              </a:rPr>
              <a:t>environments</a:t>
            </a:r>
            <a:r>
              <a:rPr lang="en-US" dirty="0"/>
              <a:t> had fallen out of their support </a:t>
            </a:r>
            <a:r>
              <a:rPr lang="en-US" dirty="0" smtClean="0"/>
              <a:t>spectrum.</a:t>
            </a:r>
          </a:p>
          <a:p>
            <a:pPr lvl="1"/>
            <a:r>
              <a:rPr lang="en-US" dirty="0" smtClean="0"/>
              <a:t>As </a:t>
            </a:r>
            <a:r>
              <a:rPr lang="en-US" dirty="0"/>
              <a:t>a result, many are just recently (at the time of this writing) starting to adopt things like </a:t>
            </a:r>
            <a:r>
              <a:rPr lang="en-US" dirty="0">
                <a:solidFill>
                  <a:srgbClr val="FF0000"/>
                </a:solidFill>
              </a:rPr>
              <a:t>strict mode</a:t>
            </a:r>
            <a:r>
              <a:rPr lang="en-US" dirty="0"/>
              <a:t>, which landed in ES5 over five years ago.</a:t>
            </a:r>
          </a:p>
          <a:p>
            <a:pPr lvl="1"/>
            <a:r>
              <a:rPr lang="en-US" dirty="0"/>
              <a:t>It’s widely considered to be a </a:t>
            </a:r>
            <a:r>
              <a:rPr lang="en-US" dirty="0">
                <a:solidFill>
                  <a:srgbClr val="FF0000"/>
                </a:solidFill>
              </a:rPr>
              <a:t>harmful approach</a:t>
            </a:r>
            <a:r>
              <a:rPr lang="en-US" dirty="0"/>
              <a:t> for the future of the </a:t>
            </a:r>
            <a:r>
              <a:rPr lang="en-US" dirty="0">
                <a:solidFill>
                  <a:srgbClr val="FF0000"/>
                </a:solidFill>
              </a:rPr>
              <a:t>JS ecosystem</a:t>
            </a:r>
            <a:r>
              <a:rPr lang="en-US" dirty="0"/>
              <a:t> to wait around and trail the specification by so many </a:t>
            </a:r>
            <a:r>
              <a:rPr lang="en-US" dirty="0" smtClean="0"/>
              <a:t>years.</a:t>
            </a:r>
          </a:p>
          <a:p>
            <a:pPr lvl="1"/>
            <a:r>
              <a:rPr lang="en-US" dirty="0" smtClean="0"/>
              <a:t>All </a:t>
            </a:r>
            <a:r>
              <a:rPr lang="en-US" dirty="0"/>
              <a:t>those responsible for evolving the language desire for developers to begin basing their code on the new features and </a:t>
            </a:r>
            <a:r>
              <a:rPr lang="en-US" dirty="0" smtClean="0"/>
              <a:t>patterns </a:t>
            </a:r>
            <a:r>
              <a:rPr lang="en-US" dirty="0"/>
              <a:t>as soon as they stabilize in specification form and browsers have a chance to implement </a:t>
            </a:r>
            <a:r>
              <a:rPr lang="en-US" dirty="0" smtClean="0"/>
              <a:t>them.</a:t>
            </a:r>
          </a:p>
          <a:p>
            <a:pPr lvl="1"/>
            <a:r>
              <a:rPr lang="en-US" dirty="0" smtClean="0"/>
              <a:t>So </a:t>
            </a:r>
            <a:r>
              <a:rPr lang="en-US" dirty="0"/>
              <a:t>how do we resolve this seeming </a:t>
            </a:r>
            <a:r>
              <a:rPr lang="en-US" dirty="0" smtClean="0"/>
              <a:t>contradiction?</a:t>
            </a:r>
          </a:p>
          <a:p>
            <a:pPr lvl="2"/>
            <a:r>
              <a:rPr lang="en-US" dirty="0" smtClean="0"/>
              <a:t>The </a:t>
            </a:r>
            <a:r>
              <a:rPr lang="en-US" dirty="0"/>
              <a:t>answer is </a:t>
            </a:r>
            <a:r>
              <a:rPr lang="en-US" dirty="0">
                <a:solidFill>
                  <a:srgbClr val="FF0000"/>
                </a:solidFill>
              </a:rPr>
              <a:t>tooling</a:t>
            </a:r>
            <a:r>
              <a:rPr lang="en-US" dirty="0"/>
              <a:t>, specifically a technique called </a:t>
            </a:r>
            <a:r>
              <a:rPr lang="en-US" dirty="0">
                <a:solidFill>
                  <a:srgbClr val="FF0000"/>
                </a:solidFill>
              </a:rPr>
              <a:t>transpiling</a:t>
            </a:r>
            <a:r>
              <a:rPr lang="en-US" dirty="0"/>
              <a:t> (</a:t>
            </a:r>
            <a:r>
              <a:rPr lang="en-US" dirty="0">
                <a:solidFill>
                  <a:srgbClr val="FF0000"/>
                </a:solidFill>
              </a:rPr>
              <a:t>transformation + compiling</a:t>
            </a:r>
            <a:r>
              <a:rPr lang="en-US" dirty="0" smtClean="0"/>
              <a:t>).</a:t>
            </a:r>
          </a:p>
          <a:p>
            <a:pPr lvl="2"/>
            <a:r>
              <a:rPr lang="en-US" dirty="0" smtClean="0"/>
              <a:t>Roughly</a:t>
            </a:r>
            <a:r>
              <a:rPr lang="en-US" dirty="0"/>
              <a:t>, the idea is to use a special tool to transform your ES6 code into equivalent (or close!) matches that work in ES5 environments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4102665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a:t>
            </a:r>
            <a:endParaRPr lang="en-US" dirty="0"/>
          </a:p>
        </p:txBody>
      </p:sp>
      <p:sp>
        <p:nvSpPr>
          <p:cNvPr id="7" name="Content Placeholder 6"/>
          <p:cNvSpPr>
            <a:spLocks noGrp="1"/>
          </p:cNvSpPr>
          <p:nvPr>
            <p:ph idx="1"/>
          </p:nvPr>
        </p:nvSpPr>
        <p:spPr/>
        <p:txBody>
          <a:bodyPr/>
          <a:lstStyle/>
          <a:p>
            <a:r>
              <a:rPr lang="en-US" dirty="0"/>
              <a:t>For example, consider shorthand property definitions (see “Object Literal Extensions” on page 38 in Chapter 2</a:t>
            </a:r>
            <a:r>
              <a:rPr lang="en-US" dirty="0" smtClean="0"/>
              <a:t>).</a:t>
            </a:r>
          </a:p>
          <a:p>
            <a:pPr lvl="1"/>
            <a:r>
              <a:rPr lang="en-US" dirty="0" smtClean="0"/>
              <a:t>Here’s </a:t>
            </a:r>
            <a:r>
              <a:rPr lang="en-US" dirty="0"/>
              <a:t>the ES6 form:</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smtClean="0"/>
          </a:p>
          <a:p>
            <a:pPr lvl="1"/>
            <a:r>
              <a:rPr lang="en-US" dirty="0" smtClean="0"/>
              <a:t>But </a:t>
            </a:r>
            <a:r>
              <a:rPr lang="en-US" dirty="0"/>
              <a:t>(roughly) here’s how that </a:t>
            </a:r>
            <a:r>
              <a:rPr lang="en-US" dirty="0">
                <a:solidFill>
                  <a:srgbClr val="FF0000"/>
                </a:solidFill>
              </a:rPr>
              <a:t>transpiles</a:t>
            </a:r>
            <a:r>
              <a:rPr lang="en-US" dirty="0"/>
              <a:t>:</a:t>
            </a:r>
          </a:p>
          <a:p>
            <a:pPr marL="233363" lvl="1" indent="0">
              <a:buNone/>
            </a:pPr>
            <a:endParaRPr lang="en-US" dirty="0" smtClean="0"/>
          </a:p>
          <a:p>
            <a:pPr marL="233363" lvl="1" indent="0">
              <a:buNone/>
            </a:pPr>
            <a:endParaRPr lang="en-US" dirty="0" smtClean="0"/>
          </a:p>
          <a:p>
            <a:pPr marL="233363" lvl="1" indent="0">
              <a:buNone/>
            </a:pPr>
            <a:endParaRPr lang="en-US" dirty="0" smtClean="0"/>
          </a:p>
          <a:p>
            <a:pPr marL="233363" lvl="1" indent="0">
              <a:buNone/>
            </a:pPr>
            <a:endParaRPr lang="en-US" dirty="0"/>
          </a:p>
          <a:p>
            <a:pPr marL="233363" lvl="1" indent="0">
              <a:buNone/>
            </a:pPr>
            <a:endParaRPr lang="en-US" dirty="0" smtClean="0"/>
          </a:p>
          <a:p>
            <a:pPr lvl="1"/>
            <a:r>
              <a:rPr lang="en-US" dirty="0" smtClean="0"/>
              <a:t>This </a:t>
            </a:r>
            <a:r>
              <a:rPr lang="en-US" dirty="0"/>
              <a:t>is a </a:t>
            </a:r>
            <a:r>
              <a:rPr lang="en-US" dirty="0">
                <a:solidFill>
                  <a:srgbClr val="FF0000"/>
                </a:solidFill>
              </a:rPr>
              <a:t>minor</a:t>
            </a:r>
            <a:r>
              <a:rPr lang="en-US" dirty="0"/>
              <a:t> but </a:t>
            </a:r>
            <a:r>
              <a:rPr lang="en-US" dirty="0">
                <a:solidFill>
                  <a:srgbClr val="FF0000"/>
                </a:solidFill>
              </a:rPr>
              <a:t>pleasant transformation</a:t>
            </a:r>
            <a:r>
              <a:rPr lang="en-US" dirty="0"/>
              <a:t> that lets us shorten the </a:t>
            </a:r>
            <a:r>
              <a:rPr lang="en-US" dirty="0">
                <a:solidFill>
                  <a:srgbClr val="FF0000"/>
                </a:solidFill>
              </a:rPr>
              <a:t>foo: foo</a:t>
            </a:r>
            <a:r>
              <a:rPr lang="en-US" dirty="0"/>
              <a:t> in an object literal declaration to just foo, if the names are the </a:t>
            </a:r>
            <a:r>
              <a:rPr lang="en-US" dirty="0" smtClean="0"/>
              <a:t>same.</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pic>
        <p:nvPicPr>
          <p:cNvPr id="8" name="Picture 7"/>
          <p:cNvPicPr>
            <a:picLocks noChangeAspect="1"/>
          </p:cNvPicPr>
          <p:nvPr/>
        </p:nvPicPr>
        <p:blipFill>
          <a:blip r:embed="rId2"/>
          <a:stretch>
            <a:fillRect/>
          </a:stretch>
        </p:blipFill>
        <p:spPr>
          <a:xfrm>
            <a:off x="2961313" y="2001787"/>
            <a:ext cx="2525087" cy="1300802"/>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2961313" y="3973997"/>
            <a:ext cx="2231555" cy="1613072"/>
          </a:xfrm>
          <a:prstGeom prst="rect">
            <a:avLst/>
          </a:prstGeom>
          <a:ln>
            <a:solidFill>
              <a:schemeClr val="accent1"/>
            </a:solidFill>
          </a:ln>
        </p:spPr>
      </p:pic>
    </p:spTree>
    <p:extLst>
      <p:ext uri="{BB962C8B-B14F-4D97-AF65-F5344CB8AC3E}">
        <p14:creationId xmlns:p14="http://schemas.microsoft.com/office/powerpoint/2010/main" val="3924953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a:t>
            </a:r>
            <a:endParaRPr lang="en-US" dirty="0"/>
          </a:p>
        </p:txBody>
      </p:sp>
      <p:sp>
        <p:nvSpPr>
          <p:cNvPr id="7" name="Content Placeholder 6"/>
          <p:cNvSpPr>
            <a:spLocks noGrp="1"/>
          </p:cNvSpPr>
          <p:nvPr>
            <p:ph idx="1"/>
          </p:nvPr>
        </p:nvSpPr>
        <p:spPr/>
        <p:txBody>
          <a:bodyPr/>
          <a:lstStyle/>
          <a:p>
            <a:r>
              <a:rPr lang="en-US" dirty="0"/>
              <a:t>For example, consider shorthand property definitions (see “Object Literal Extensions” on page 38 in Chapter 2</a:t>
            </a:r>
            <a:r>
              <a:rPr lang="en-US" dirty="0" smtClean="0"/>
              <a:t>).</a:t>
            </a:r>
          </a:p>
          <a:p>
            <a:pPr lvl="1"/>
            <a:r>
              <a:rPr lang="en-US" dirty="0" smtClean="0"/>
              <a:t>Here’s </a:t>
            </a:r>
            <a:r>
              <a:rPr lang="en-US" dirty="0"/>
              <a:t>the ES6 form:</a:t>
            </a:r>
          </a:p>
          <a:p>
            <a:pPr marL="233363" lvl="1" indent="0">
              <a:buNone/>
            </a:pPr>
            <a:endParaRPr lang="en-US" dirty="0" smtClean="0"/>
          </a:p>
          <a:p>
            <a:pPr lvl="1"/>
            <a:r>
              <a:rPr lang="en-US" dirty="0" smtClean="0"/>
              <a:t>But </a:t>
            </a:r>
            <a:r>
              <a:rPr lang="en-US" dirty="0"/>
              <a:t>(roughly) here’s how that transpiles:</a:t>
            </a:r>
          </a:p>
          <a:p>
            <a:pPr marL="233363" lvl="1" indent="0">
              <a:buNone/>
            </a:pPr>
            <a:endParaRPr lang="en-US" dirty="0" smtClean="0"/>
          </a:p>
          <a:p>
            <a:pPr lvl="1"/>
            <a:r>
              <a:rPr lang="en-US" dirty="0" smtClean="0"/>
              <a:t>This </a:t>
            </a:r>
            <a:r>
              <a:rPr lang="en-US" dirty="0"/>
              <a:t>is a minor but pleasant transformation that lets us shorten the foo: foo in an object literal declaration to just foo, if the names are the </a:t>
            </a:r>
            <a:r>
              <a:rPr lang="en-US" dirty="0" smtClean="0"/>
              <a:t>same.</a:t>
            </a:r>
          </a:p>
          <a:p>
            <a:pPr lvl="1"/>
            <a:r>
              <a:rPr lang="en-US" dirty="0" smtClean="0">
                <a:solidFill>
                  <a:srgbClr val="FF0000"/>
                </a:solidFill>
              </a:rPr>
              <a:t>Transpilers</a:t>
            </a:r>
            <a:r>
              <a:rPr lang="en-US" dirty="0" smtClean="0"/>
              <a:t> </a:t>
            </a:r>
            <a:r>
              <a:rPr lang="en-US" dirty="0"/>
              <a:t>perform these transformations for you, usually in a </a:t>
            </a:r>
            <a:r>
              <a:rPr lang="en-US" dirty="0">
                <a:solidFill>
                  <a:srgbClr val="FF0000"/>
                </a:solidFill>
              </a:rPr>
              <a:t>build workflow</a:t>
            </a:r>
            <a:r>
              <a:rPr lang="en-US" dirty="0"/>
              <a:t> step similar to how you </a:t>
            </a:r>
            <a:r>
              <a:rPr lang="en-US" dirty="0" smtClean="0"/>
              <a:t>perform</a:t>
            </a:r>
          </a:p>
          <a:p>
            <a:pPr lvl="2"/>
            <a:r>
              <a:rPr lang="en-US" dirty="0" smtClean="0"/>
              <a:t>Linting</a:t>
            </a:r>
          </a:p>
          <a:p>
            <a:pPr lvl="2"/>
            <a:r>
              <a:rPr lang="en-US" dirty="0" smtClean="0"/>
              <a:t>Minification</a:t>
            </a:r>
          </a:p>
          <a:p>
            <a:pPr lvl="2"/>
            <a:r>
              <a:rPr lang="en-US" dirty="0" smtClean="0"/>
              <a:t>other </a:t>
            </a:r>
            <a:r>
              <a:rPr lang="en-US" dirty="0"/>
              <a:t>similar </a:t>
            </a:r>
            <a:r>
              <a:rPr lang="en-US" dirty="0" smtClean="0"/>
              <a:t>operations</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865435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Shims/Polyfills</a:t>
            </a:r>
          </a:p>
        </p:txBody>
      </p:sp>
      <p:sp>
        <p:nvSpPr>
          <p:cNvPr id="3" name="Content Placeholder 2"/>
          <p:cNvSpPr>
            <a:spLocks noGrp="1"/>
          </p:cNvSpPr>
          <p:nvPr>
            <p:ph idx="1"/>
          </p:nvPr>
        </p:nvSpPr>
        <p:spPr/>
        <p:txBody>
          <a:bodyPr/>
          <a:lstStyle/>
          <a:p>
            <a:r>
              <a:rPr lang="en-US" dirty="0" smtClean="0"/>
              <a:t>Not </a:t>
            </a:r>
            <a:r>
              <a:rPr lang="en-US" dirty="0"/>
              <a:t>all new ES6 features need a </a:t>
            </a:r>
            <a:r>
              <a:rPr lang="en-US" dirty="0" smtClean="0"/>
              <a:t>transpiler.</a:t>
            </a:r>
          </a:p>
          <a:p>
            <a:pPr lvl="1"/>
            <a:r>
              <a:rPr lang="en-US" dirty="0" smtClean="0">
                <a:solidFill>
                  <a:srgbClr val="FF0000"/>
                </a:solidFill>
              </a:rPr>
              <a:t>Polyfills</a:t>
            </a:r>
            <a:r>
              <a:rPr lang="en-US" dirty="0" smtClean="0"/>
              <a:t> </a:t>
            </a:r>
            <a:r>
              <a:rPr lang="en-US" dirty="0"/>
              <a:t>(aka </a:t>
            </a:r>
            <a:r>
              <a:rPr lang="en-US" dirty="0">
                <a:solidFill>
                  <a:srgbClr val="FF0000"/>
                </a:solidFill>
              </a:rPr>
              <a:t>shims</a:t>
            </a:r>
            <a:r>
              <a:rPr lang="en-US" dirty="0"/>
              <a:t>) are a </a:t>
            </a:r>
            <a:r>
              <a:rPr lang="en-US" dirty="0">
                <a:solidFill>
                  <a:srgbClr val="FF0000"/>
                </a:solidFill>
              </a:rPr>
              <a:t>pattern</a:t>
            </a:r>
            <a:r>
              <a:rPr lang="en-US" dirty="0"/>
              <a:t> for defining </a:t>
            </a:r>
            <a:r>
              <a:rPr lang="en-US" dirty="0">
                <a:solidFill>
                  <a:srgbClr val="FF0000"/>
                </a:solidFill>
              </a:rPr>
              <a:t>equivalent behavior</a:t>
            </a:r>
            <a:r>
              <a:rPr lang="en-US" dirty="0"/>
              <a:t> from a </a:t>
            </a:r>
            <a:r>
              <a:rPr lang="en-US" dirty="0">
                <a:solidFill>
                  <a:srgbClr val="FF0000"/>
                </a:solidFill>
              </a:rPr>
              <a:t>newer</a:t>
            </a:r>
            <a:r>
              <a:rPr lang="en-US" dirty="0"/>
              <a:t> </a:t>
            </a:r>
            <a:r>
              <a:rPr lang="en-US" dirty="0">
                <a:solidFill>
                  <a:srgbClr val="FF0000"/>
                </a:solidFill>
              </a:rPr>
              <a:t>environment</a:t>
            </a:r>
            <a:r>
              <a:rPr lang="en-US" dirty="0"/>
              <a:t> into an </a:t>
            </a:r>
            <a:r>
              <a:rPr lang="en-US" dirty="0">
                <a:solidFill>
                  <a:srgbClr val="FF0000"/>
                </a:solidFill>
              </a:rPr>
              <a:t>older</a:t>
            </a:r>
            <a:r>
              <a:rPr lang="en-US" dirty="0"/>
              <a:t> </a:t>
            </a:r>
            <a:r>
              <a:rPr lang="en-US" dirty="0">
                <a:solidFill>
                  <a:srgbClr val="FF0000"/>
                </a:solidFill>
              </a:rPr>
              <a:t>environment</a:t>
            </a:r>
            <a:r>
              <a:rPr lang="en-US" dirty="0"/>
              <a:t>, when </a:t>
            </a:r>
            <a:r>
              <a:rPr lang="en-US" dirty="0" smtClean="0"/>
              <a:t>possible.</a:t>
            </a:r>
          </a:p>
          <a:p>
            <a:pPr lvl="1"/>
            <a:r>
              <a:rPr lang="en-US" dirty="0" smtClean="0"/>
              <a:t>Syntax </a:t>
            </a:r>
            <a:r>
              <a:rPr lang="en-US" dirty="0"/>
              <a:t>cannot be </a:t>
            </a:r>
            <a:r>
              <a:rPr lang="en-US" dirty="0" smtClean="0">
                <a:solidFill>
                  <a:srgbClr val="FF0000"/>
                </a:solidFill>
              </a:rPr>
              <a:t>polyfilled</a:t>
            </a:r>
            <a:r>
              <a:rPr lang="en-US" dirty="0"/>
              <a:t>, but </a:t>
            </a:r>
            <a:r>
              <a:rPr lang="en-US" dirty="0">
                <a:solidFill>
                  <a:srgbClr val="FF0000"/>
                </a:solidFill>
              </a:rPr>
              <a:t>APIs</a:t>
            </a:r>
            <a:r>
              <a:rPr lang="en-US" dirty="0"/>
              <a:t> often can be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1060227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Syntax</a:t>
            </a:r>
            <a:endParaRPr lang="en-US" dirty="0"/>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pic>
        <p:nvPicPr>
          <p:cNvPr id="4" name="Picture 3"/>
          <p:cNvPicPr>
            <a:picLocks noChangeAspect="1"/>
          </p:cNvPicPr>
          <p:nvPr/>
        </p:nvPicPr>
        <p:blipFill>
          <a:blip r:embed="rId2"/>
          <a:stretch>
            <a:fillRect/>
          </a:stretch>
        </p:blipFill>
        <p:spPr>
          <a:xfrm>
            <a:off x="9763264" y="3095538"/>
            <a:ext cx="2095361" cy="3412208"/>
          </a:xfrm>
          <a:prstGeom prst="rect">
            <a:avLst/>
          </a:prstGeom>
          <a:ln>
            <a:solidFill>
              <a:schemeClr val="accent1"/>
            </a:solidFill>
          </a:ln>
        </p:spPr>
      </p:pic>
    </p:spTree>
    <p:extLst>
      <p:ext uri="{BB962C8B-B14F-4D97-AF65-F5344CB8AC3E}">
        <p14:creationId xmlns:p14="http://schemas.microsoft.com/office/powerpoint/2010/main" val="1966135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Organization</a:t>
            </a:r>
            <a:endParaRPr lang="en-US" dirty="0"/>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pic>
        <p:nvPicPr>
          <p:cNvPr id="4" name="Picture 3"/>
          <p:cNvPicPr>
            <a:picLocks noChangeAspect="1"/>
          </p:cNvPicPr>
          <p:nvPr/>
        </p:nvPicPr>
        <p:blipFill>
          <a:blip r:embed="rId2"/>
          <a:stretch>
            <a:fillRect/>
          </a:stretch>
        </p:blipFill>
        <p:spPr>
          <a:xfrm>
            <a:off x="9839325" y="5050421"/>
            <a:ext cx="2019300" cy="1457325"/>
          </a:xfrm>
          <a:prstGeom prst="rect">
            <a:avLst/>
          </a:prstGeom>
          <a:ln>
            <a:solidFill>
              <a:schemeClr val="accent1"/>
            </a:solidFill>
          </a:ln>
        </p:spPr>
      </p:pic>
    </p:spTree>
    <p:extLst>
      <p:ext uri="{BB962C8B-B14F-4D97-AF65-F5344CB8AC3E}">
        <p14:creationId xmlns:p14="http://schemas.microsoft.com/office/powerpoint/2010/main" val="371661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Async Flow Control</a:t>
            </a:r>
            <a:endParaRPr lang="en-US" dirty="0"/>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pic>
        <p:nvPicPr>
          <p:cNvPr id="4" name="Picture 3"/>
          <p:cNvPicPr>
            <a:picLocks noChangeAspect="1"/>
          </p:cNvPicPr>
          <p:nvPr/>
        </p:nvPicPr>
        <p:blipFill>
          <a:blip r:embed="rId2"/>
          <a:stretch>
            <a:fillRect/>
          </a:stretch>
        </p:blipFill>
        <p:spPr>
          <a:xfrm>
            <a:off x="9486900" y="5631446"/>
            <a:ext cx="2371725" cy="876300"/>
          </a:xfrm>
          <a:prstGeom prst="rect">
            <a:avLst/>
          </a:prstGeom>
          <a:ln>
            <a:solidFill>
              <a:schemeClr val="accent1"/>
            </a:solidFill>
          </a:ln>
        </p:spPr>
      </p:pic>
    </p:spTree>
    <p:extLst>
      <p:ext uri="{BB962C8B-B14F-4D97-AF65-F5344CB8AC3E}">
        <p14:creationId xmlns:p14="http://schemas.microsoft.com/office/powerpoint/2010/main" val="19484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JavaScript ES6</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You Don’t Know JS - ES6 &amp; Beyond 01 2016</a:t>
            </a:r>
            <a:endParaRPr lang="en-US" dirty="0">
              <a:latin typeface="Gill Sans MT" panose="020B0502020104020203" pitchFamily="34" charset="0"/>
            </a:endParaRP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21 May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19276566"/>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smtClean="0">
                          <a:latin typeface="Gill Sans MT" panose="020B0502020104020203" pitchFamily="34" charset="0"/>
                        </a:rPr>
                        <a:t>00 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pic>
        <p:nvPicPr>
          <p:cNvPr id="6" name="Picture 5"/>
          <p:cNvPicPr>
            <a:picLocks noChangeAspect="1"/>
          </p:cNvPicPr>
          <p:nvPr/>
        </p:nvPicPr>
        <p:blipFill>
          <a:blip r:embed="rId2"/>
          <a:stretch>
            <a:fillRect/>
          </a:stretch>
        </p:blipFill>
        <p:spPr>
          <a:xfrm>
            <a:off x="1152525" y="3730766"/>
            <a:ext cx="2457450" cy="2362200"/>
          </a:xfrm>
          <a:prstGeom prst="rect">
            <a:avLst/>
          </a:prstGeom>
          <a:ln>
            <a:solidFill>
              <a:schemeClr val="accent1"/>
            </a:solidFill>
          </a:ln>
        </p:spPr>
      </p:pic>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Collections</a:t>
            </a:r>
            <a:endParaRPr lang="en-US" dirty="0"/>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pic>
        <p:nvPicPr>
          <p:cNvPr id="4" name="Picture 3"/>
          <p:cNvPicPr>
            <a:picLocks noChangeAspect="1"/>
          </p:cNvPicPr>
          <p:nvPr/>
        </p:nvPicPr>
        <p:blipFill>
          <a:blip r:embed="rId2"/>
          <a:stretch>
            <a:fillRect/>
          </a:stretch>
        </p:blipFill>
        <p:spPr>
          <a:xfrm>
            <a:off x="9982200" y="4745621"/>
            <a:ext cx="1876425" cy="1762125"/>
          </a:xfrm>
          <a:prstGeom prst="rect">
            <a:avLst/>
          </a:prstGeom>
          <a:ln>
            <a:solidFill>
              <a:schemeClr val="accent1"/>
            </a:solidFill>
          </a:ln>
        </p:spPr>
      </p:pic>
    </p:spTree>
    <p:extLst>
      <p:ext uri="{BB962C8B-B14F-4D97-AF65-F5344CB8AC3E}">
        <p14:creationId xmlns:p14="http://schemas.microsoft.com/office/powerpoint/2010/main" val="380931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API Additions</a:t>
            </a:r>
            <a:endParaRPr lang="en-US" dirty="0"/>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pic>
        <p:nvPicPr>
          <p:cNvPr id="4" name="Picture 3"/>
          <p:cNvPicPr>
            <a:picLocks noChangeAspect="1"/>
          </p:cNvPicPr>
          <p:nvPr/>
        </p:nvPicPr>
        <p:blipFill>
          <a:blip r:embed="rId2"/>
          <a:stretch>
            <a:fillRect/>
          </a:stretch>
        </p:blipFill>
        <p:spPr>
          <a:xfrm>
            <a:off x="9848850" y="4755146"/>
            <a:ext cx="2009775" cy="1752600"/>
          </a:xfrm>
          <a:prstGeom prst="rect">
            <a:avLst/>
          </a:prstGeom>
          <a:ln>
            <a:solidFill>
              <a:schemeClr val="accent1"/>
            </a:solidFill>
          </a:ln>
        </p:spPr>
      </p:pic>
    </p:spTree>
    <p:extLst>
      <p:ext uri="{BB962C8B-B14F-4D97-AF65-F5344CB8AC3E}">
        <p14:creationId xmlns:p14="http://schemas.microsoft.com/office/powerpoint/2010/main" val="1747571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Meta Programming</a:t>
            </a:r>
            <a:endParaRPr lang="en-US" dirty="0"/>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pic>
        <p:nvPicPr>
          <p:cNvPr id="4" name="Picture 3"/>
          <p:cNvPicPr>
            <a:picLocks noChangeAspect="1"/>
          </p:cNvPicPr>
          <p:nvPr/>
        </p:nvPicPr>
        <p:blipFill>
          <a:blip r:embed="rId2"/>
          <a:stretch>
            <a:fillRect/>
          </a:stretch>
        </p:blipFill>
        <p:spPr>
          <a:xfrm>
            <a:off x="9497028" y="4219662"/>
            <a:ext cx="2361597" cy="2288084"/>
          </a:xfrm>
          <a:prstGeom prst="rect">
            <a:avLst/>
          </a:prstGeom>
          <a:ln>
            <a:solidFill>
              <a:schemeClr val="accent1"/>
            </a:solidFill>
          </a:ln>
        </p:spPr>
      </p:pic>
    </p:spTree>
    <p:extLst>
      <p:ext uri="{BB962C8B-B14F-4D97-AF65-F5344CB8AC3E}">
        <p14:creationId xmlns:p14="http://schemas.microsoft.com/office/powerpoint/2010/main" val="1198152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Beyond ES6</a:t>
            </a:r>
            <a:endParaRPr lang="en-US" dirty="0"/>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
        <p:nvSpPr>
          <p:cNvPr id="6" name="Text Placeholder 5"/>
          <p:cNvSpPr>
            <a:spLocks noGrp="1"/>
          </p:cNvSpPr>
          <p:nvPr>
            <p:ph type="body" sz="quarter" idx="16"/>
          </p:nvPr>
        </p:nvSpPr>
        <p:spPr/>
        <p:txBody>
          <a:bodyPr/>
          <a:lstStyle/>
          <a:p>
            <a:r>
              <a:rPr lang="en-US" dirty="0"/>
              <a:t>8</a:t>
            </a:r>
          </a:p>
        </p:txBody>
      </p:sp>
      <p:pic>
        <p:nvPicPr>
          <p:cNvPr id="4" name="Picture 3"/>
          <p:cNvPicPr>
            <a:picLocks noChangeAspect="1"/>
          </p:cNvPicPr>
          <p:nvPr/>
        </p:nvPicPr>
        <p:blipFill>
          <a:blip r:embed="rId2"/>
          <a:stretch>
            <a:fillRect/>
          </a:stretch>
        </p:blipFill>
        <p:spPr>
          <a:xfrm>
            <a:off x="9620250" y="4155071"/>
            <a:ext cx="2238375" cy="2352675"/>
          </a:xfrm>
          <a:prstGeom prst="rect">
            <a:avLst/>
          </a:prstGeom>
          <a:ln>
            <a:solidFill>
              <a:schemeClr val="accent1"/>
            </a:solidFill>
          </a:ln>
        </p:spPr>
      </p:pic>
    </p:spTree>
    <p:extLst>
      <p:ext uri="{BB962C8B-B14F-4D97-AF65-F5344CB8AC3E}">
        <p14:creationId xmlns:p14="http://schemas.microsoft.com/office/powerpoint/2010/main" val="156215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21 May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29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ES? Now &amp; Future</a:t>
            </a:r>
            <a:endParaRPr lang="en-US" dirty="0"/>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9534525" y="5640971"/>
            <a:ext cx="2324100" cy="866775"/>
          </a:xfrm>
          <a:prstGeom prst="rect">
            <a:avLst/>
          </a:prstGeom>
          <a:ln>
            <a:solidFill>
              <a:schemeClr val="accent1"/>
            </a:solidFill>
          </a:ln>
        </p:spPr>
      </p:pic>
    </p:spTree>
    <p:extLst>
      <p:ext uri="{BB962C8B-B14F-4D97-AF65-F5344CB8AC3E}">
        <p14:creationId xmlns:p14="http://schemas.microsoft.com/office/powerpoint/2010/main" val="193850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Before you dive into this book, you should have a solid working </a:t>
            </a:r>
            <a:r>
              <a:rPr lang="en-US" dirty="0" smtClean="0"/>
              <a:t>proficiency </a:t>
            </a:r>
            <a:r>
              <a:rPr lang="en-US" dirty="0"/>
              <a:t>over JavaScript up to the most recent standard (at the time of this writing), which is commonly called </a:t>
            </a:r>
            <a:r>
              <a:rPr lang="en-US" dirty="0">
                <a:solidFill>
                  <a:srgbClr val="FF0000"/>
                </a:solidFill>
              </a:rPr>
              <a:t>ES5</a:t>
            </a:r>
            <a:r>
              <a:rPr lang="en-US" dirty="0"/>
              <a:t> (technically ES 5.1</a:t>
            </a:r>
            <a:r>
              <a:rPr lang="en-US" dirty="0" smtClean="0"/>
              <a:t>).</a:t>
            </a:r>
          </a:p>
          <a:p>
            <a:pPr lvl="1"/>
            <a:r>
              <a:rPr lang="en-US" dirty="0" smtClean="0"/>
              <a:t>Here</a:t>
            </a:r>
            <a:r>
              <a:rPr lang="en-US" dirty="0"/>
              <a:t>, we plan to talk squarely about the </a:t>
            </a:r>
            <a:r>
              <a:rPr lang="en-US" dirty="0">
                <a:solidFill>
                  <a:srgbClr val="FF0000"/>
                </a:solidFill>
              </a:rPr>
              <a:t>upcoming ES6</a:t>
            </a:r>
            <a:r>
              <a:rPr lang="en-US" dirty="0"/>
              <a:t>, as well as cast our vision beyond to understand how JS will evolve moving </a:t>
            </a:r>
            <a:r>
              <a:rPr lang="en-US" dirty="0" smtClean="0"/>
              <a:t>forward.</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Other JS Books</a:t>
            </a:r>
            <a:endParaRPr lang="en-US" dirty="0"/>
          </a:p>
        </p:txBody>
      </p:sp>
      <p:sp>
        <p:nvSpPr>
          <p:cNvPr id="7" name="Content Placeholder 6"/>
          <p:cNvSpPr>
            <a:spLocks noGrp="1"/>
          </p:cNvSpPr>
          <p:nvPr>
            <p:ph idx="1"/>
          </p:nvPr>
        </p:nvSpPr>
        <p:spPr/>
        <p:txBody>
          <a:bodyPr/>
          <a:lstStyle/>
          <a:p>
            <a:r>
              <a:rPr lang="en-US" dirty="0"/>
              <a:t>If you are still looking for </a:t>
            </a:r>
            <a:r>
              <a:rPr lang="en-US" dirty="0">
                <a:solidFill>
                  <a:srgbClr val="FF0000"/>
                </a:solidFill>
              </a:rPr>
              <a:t>confidence</a:t>
            </a:r>
            <a:r>
              <a:rPr lang="en-US" dirty="0"/>
              <a:t> with </a:t>
            </a:r>
            <a:r>
              <a:rPr lang="en-US" dirty="0">
                <a:solidFill>
                  <a:srgbClr val="FF0000"/>
                </a:solidFill>
              </a:rPr>
              <a:t>JavaScript</a:t>
            </a:r>
            <a:r>
              <a:rPr lang="en-US" dirty="0"/>
              <a:t>, I highly recommend you read the other titles in this series first:</a:t>
            </a:r>
          </a:p>
          <a:p>
            <a:pPr lvl="1"/>
            <a:r>
              <a:rPr lang="en-US" dirty="0">
                <a:solidFill>
                  <a:srgbClr val="0070C0"/>
                </a:solidFill>
              </a:rPr>
              <a:t>Up &amp; Going:</a:t>
            </a:r>
            <a:r>
              <a:rPr lang="en-US" dirty="0"/>
              <a:t> Are you new to programming and </a:t>
            </a:r>
            <a:r>
              <a:rPr lang="en-US" dirty="0" smtClean="0"/>
              <a:t>JS?</a:t>
            </a:r>
          </a:p>
          <a:p>
            <a:pPr lvl="2"/>
            <a:r>
              <a:rPr lang="en-US" dirty="0" smtClean="0"/>
              <a:t>This </a:t>
            </a:r>
            <a:r>
              <a:rPr lang="en-US" dirty="0"/>
              <a:t>is the roadmap you need to consult as you start your learning journey.</a:t>
            </a:r>
          </a:p>
          <a:p>
            <a:pPr lvl="1"/>
            <a:r>
              <a:rPr lang="en-US" dirty="0">
                <a:solidFill>
                  <a:srgbClr val="0070C0"/>
                </a:solidFill>
              </a:rPr>
              <a:t>Scope &amp; Closures:</a:t>
            </a:r>
            <a:r>
              <a:rPr lang="en-US" dirty="0"/>
              <a:t> Did you know that </a:t>
            </a:r>
            <a:r>
              <a:rPr lang="en-US" dirty="0">
                <a:solidFill>
                  <a:srgbClr val="FF0000"/>
                </a:solidFill>
              </a:rPr>
              <a:t>JS lexical scope</a:t>
            </a:r>
            <a:r>
              <a:rPr lang="en-US" dirty="0"/>
              <a:t> is based on </a:t>
            </a:r>
            <a:r>
              <a:rPr lang="en-US" dirty="0">
                <a:solidFill>
                  <a:srgbClr val="FF0000"/>
                </a:solidFill>
              </a:rPr>
              <a:t>compiler</a:t>
            </a:r>
            <a:r>
              <a:rPr lang="en-US" dirty="0"/>
              <a:t> (</a:t>
            </a:r>
            <a:r>
              <a:rPr lang="en-US" dirty="0">
                <a:solidFill>
                  <a:srgbClr val="FF0000"/>
                </a:solidFill>
              </a:rPr>
              <a:t>not interpreter</a:t>
            </a:r>
            <a:r>
              <a:rPr lang="en-US" dirty="0"/>
              <a:t>!) </a:t>
            </a:r>
            <a:r>
              <a:rPr lang="en-US" dirty="0">
                <a:solidFill>
                  <a:srgbClr val="FF0000"/>
                </a:solidFill>
              </a:rPr>
              <a:t>semantics</a:t>
            </a:r>
            <a:r>
              <a:rPr lang="en-US" dirty="0" smtClean="0"/>
              <a:t>?</a:t>
            </a:r>
          </a:p>
          <a:p>
            <a:pPr lvl="2"/>
            <a:r>
              <a:rPr lang="en-US" dirty="0" smtClean="0"/>
              <a:t>Can </a:t>
            </a:r>
            <a:r>
              <a:rPr lang="en-US" dirty="0"/>
              <a:t>you explain how closures are a direct result of lexical scope and functions as values?</a:t>
            </a:r>
          </a:p>
          <a:p>
            <a:pPr lvl="1"/>
            <a:r>
              <a:rPr lang="en-US" dirty="0">
                <a:solidFill>
                  <a:srgbClr val="0070C0"/>
                </a:solidFill>
              </a:rPr>
              <a:t>this &amp; Object Prototypes</a:t>
            </a:r>
            <a:r>
              <a:rPr lang="en-US" dirty="0"/>
              <a:t>: Can you recite the four simple rules for how this is </a:t>
            </a:r>
            <a:r>
              <a:rPr lang="en-US" dirty="0" smtClean="0"/>
              <a:t>bound?</a:t>
            </a:r>
          </a:p>
          <a:p>
            <a:pPr lvl="2"/>
            <a:r>
              <a:rPr lang="en-US" dirty="0" smtClean="0"/>
              <a:t>Have you been muddling through fake “classes” in JS instead of adopting the simpler “behavior delegation” design pattern?</a:t>
            </a:r>
          </a:p>
          <a:p>
            <a:pPr lvl="2"/>
            <a:r>
              <a:rPr lang="en-US" dirty="0" smtClean="0"/>
              <a:t>Ever heard of objects linked to other objects (</a:t>
            </a:r>
            <a:r>
              <a:rPr lang="en-US" dirty="0" smtClean="0">
                <a:solidFill>
                  <a:srgbClr val="FF0000"/>
                </a:solidFill>
              </a:rPr>
              <a:t>OLOO</a:t>
            </a:r>
            <a:r>
              <a:rPr lang="en-US" dirty="0" smtClean="0"/>
              <a:t>)? </a:t>
            </a:r>
          </a:p>
          <a:p>
            <a:pPr lvl="1"/>
            <a:r>
              <a:rPr lang="en-US" dirty="0" smtClean="0">
                <a:solidFill>
                  <a:srgbClr val="0070C0"/>
                </a:solidFill>
              </a:rPr>
              <a:t>Types </a:t>
            </a:r>
            <a:r>
              <a:rPr lang="en-US" dirty="0">
                <a:solidFill>
                  <a:srgbClr val="0070C0"/>
                </a:solidFill>
              </a:rPr>
              <a:t>&amp; Grammar:</a:t>
            </a:r>
            <a:r>
              <a:rPr lang="en-US" dirty="0"/>
              <a:t> Do you know the built-in types in JS, and more importantly, do you know how to properly and safely use coercion between </a:t>
            </a:r>
            <a:r>
              <a:rPr lang="en-US" dirty="0" smtClean="0"/>
              <a:t>types?</a:t>
            </a:r>
          </a:p>
          <a:p>
            <a:pPr lvl="2"/>
            <a:r>
              <a:rPr lang="en-US" dirty="0" smtClean="0"/>
              <a:t>How </a:t>
            </a:r>
            <a:r>
              <a:rPr lang="en-US" dirty="0"/>
              <a:t>comfortable are you with the nuances of </a:t>
            </a:r>
            <a:r>
              <a:rPr lang="en-US" dirty="0">
                <a:solidFill>
                  <a:srgbClr val="FF0000"/>
                </a:solidFill>
              </a:rPr>
              <a:t>JS grammar/syntax</a:t>
            </a:r>
            <a:r>
              <a:rPr lang="en-US" dirty="0"/>
              <a:t>?</a:t>
            </a:r>
          </a:p>
          <a:p>
            <a:pPr lvl="1"/>
            <a:r>
              <a:rPr lang="en-US" dirty="0">
                <a:solidFill>
                  <a:srgbClr val="0070C0"/>
                </a:solidFill>
              </a:rPr>
              <a:t>Async &amp; Performance:</a:t>
            </a:r>
            <a:r>
              <a:rPr lang="en-US" dirty="0"/>
              <a:t> Are you still using callbacks to manage your </a:t>
            </a:r>
            <a:r>
              <a:rPr lang="en-US" dirty="0" smtClean="0"/>
              <a:t>asynchrony?</a:t>
            </a:r>
          </a:p>
          <a:p>
            <a:pPr lvl="2"/>
            <a:r>
              <a:rPr lang="en-US" dirty="0" smtClean="0"/>
              <a:t>Can </a:t>
            </a:r>
            <a:r>
              <a:rPr lang="en-US" dirty="0"/>
              <a:t>you explain what a </a:t>
            </a:r>
            <a:r>
              <a:rPr lang="en-US" dirty="0">
                <a:solidFill>
                  <a:srgbClr val="FF0000"/>
                </a:solidFill>
              </a:rPr>
              <a:t>promise</a:t>
            </a:r>
            <a:r>
              <a:rPr lang="en-US" dirty="0"/>
              <a:t> is </a:t>
            </a:r>
            <a:r>
              <a:rPr lang="en-US" dirty="0" smtClean="0"/>
              <a:t>and </a:t>
            </a:r>
            <a:r>
              <a:rPr lang="en-US" dirty="0"/>
              <a:t>why/how it solves “</a:t>
            </a:r>
            <a:r>
              <a:rPr lang="en-US" dirty="0">
                <a:solidFill>
                  <a:srgbClr val="FF0000"/>
                </a:solidFill>
              </a:rPr>
              <a:t>callback hell</a:t>
            </a:r>
            <a:r>
              <a:rPr lang="en-US" dirty="0" smtClean="0"/>
              <a:t>”?</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2517654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Other JS Books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2"/>
            <a:r>
              <a:rPr lang="en-US" dirty="0" smtClean="0"/>
              <a:t>Do </a:t>
            </a:r>
            <a:r>
              <a:rPr lang="en-US" dirty="0"/>
              <a:t>you know how to use </a:t>
            </a:r>
            <a:r>
              <a:rPr lang="en-US" dirty="0" smtClean="0"/>
              <a:t>generators </a:t>
            </a:r>
            <a:r>
              <a:rPr lang="en-US" dirty="0"/>
              <a:t>to improve the legibility of async </a:t>
            </a:r>
            <a:r>
              <a:rPr lang="en-US" dirty="0" smtClean="0"/>
              <a:t>code?</a:t>
            </a:r>
          </a:p>
          <a:p>
            <a:pPr lvl="2"/>
            <a:r>
              <a:rPr lang="en-US" dirty="0" smtClean="0"/>
              <a:t>What </a:t>
            </a:r>
            <a:r>
              <a:rPr lang="en-US" dirty="0"/>
              <a:t>exactly constitutes mature optimization of JS programs and individual operations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362286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JS</a:t>
            </a:r>
            <a:endParaRPr lang="en-US" dirty="0"/>
          </a:p>
        </p:txBody>
      </p:sp>
      <p:sp>
        <p:nvSpPr>
          <p:cNvPr id="3" name="Content Placeholder 2"/>
          <p:cNvSpPr>
            <a:spLocks noGrp="1"/>
          </p:cNvSpPr>
          <p:nvPr>
            <p:ph idx="1"/>
          </p:nvPr>
        </p:nvSpPr>
        <p:spPr/>
        <p:txBody>
          <a:bodyPr/>
          <a:lstStyle/>
          <a:p>
            <a:r>
              <a:rPr lang="en-US" dirty="0"/>
              <a:t>If you’ve already read all those titles and you feel pretty comfortable with the topics they cover, it’s time we dive into the </a:t>
            </a:r>
            <a:r>
              <a:rPr lang="en-US" dirty="0">
                <a:solidFill>
                  <a:srgbClr val="FF0000"/>
                </a:solidFill>
              </a:rPr>
              <a:t>evolution of JS</a:t>
            </a:r>
            <a:r>
              <a:rPr lang="en-US" dirty="0"/>
              <a:t> to explore all the changes coming not only soon but farther over the horizon. </a:t>
            </a:r>
            <a:endParaRPr lang="en-US" dirty="0" smtClean="0"/>
          </a:p>
          <a:p>
            <a:pPr lvl="1"/>
            <a:r>
              <a:rPr lang="en-US" dirty="0" smtClean="0"/>
              <a:t>Unlike </a:t>
            </a:r>
            <a:r>
              <a:rPr lang="en-US" dirty="0"/>
              <a:t>ES5, ES6 is not just a modest set of </a:t>
            </a:r>
            <a:r>
              <a:rPr lang="en-US" dirty="0">
                <a:solidFill>
                  <a:srgbClr val="FF0000"/>
                </a:solidFill>
              </a:rPr>
              <a:t>new APIs</a:t>
            </a:r>
            <a:r>
              <a:rPr lang="en-US" dirty="0"/>
              <a:t> added to the </a:t>
            </a:r>
            <a:r>
              <a:rPr lang="en-US" dirty="0" smtClean="0"/>
              <a:t>language.</a:t>
            </a:r>
          </a:p>
          <a:p>
            <a:pPr lvl="2"/>
            <a:r>
              <a:rPr lang="en-US" dirty="0" smtClean="0"/>
              <a:t>It </a:t>
            </a:r>
            <a:r>
              <a:rPr lang="en-US" dirty="0"/>
              <a:t>incorporates a whole slew of new syntactic forms, some of which may take quite a bit of getting used to. </a:t>
            </a:r>
            <a:endParaRPr lang="en-US" dirty="0" smtClean="0"/>
          </a:p>
          <a:p>
            <a:pPr lvl="2"/>
            <a:r>
              <a:rPr lang="en-US" dirty="0" smtClean="0"/>
              <a:t>There’s </a:t>
            </a:r>
            <a:r>
              <a:rPr lang="en-US" dirty="0"/>
              <a:t>also a variety of new organization forms and </a:t>
            </a:r>
            <a:r>
              <a:rPr lang="en-US" dirty="0">
                <a:solidFill>
                  <a:srgbClr val="FF0000"/>
                </a:solidFill>
              </a:rPr>
              <a:t>new API helpers</a:t>
            </a:r>
            <a:r>
              <a:rPr lang="en-US" dirty="0"/>
              <a:t> for various data </a:t>
            </a:r>
            <a:r>
              <a:rPr lang="en-US" dirty="0" smtClean="0"/>
              <a:t>types.</a:t>
            </a:r>
          </a:p>
          <a:p>
            <a:pPr lvl="1"/>
            <a:r>
              <a:rPr lang="en-US" dirty="0" smtClean="0"/>
              <a:t>ES6 </a:t>
            </a:r>
            <a:r>
              <a:rPr lang="en-US" dirty="0"/>
              <a:t>is a radical jump forward for the </a:t>
            </a:r>
            <a:r>
              <a:rPr lang="en-US" dirty="0" smtClean="0"/>
              <a:t>language.</a:t>
            </a:r>
          </a:p>
          <a:p>
            <a:pPr lvl="2"/>
            <a:r>
              <a:rPr lang="en-US" dirty="0" smtClean="0"/>
              <a:t>Even </a:t>
            </a:r>
            <a:r>
              <a:rPr lang="en-US" dirty="0"/>
              <a:t>if you think you know JS in ES5, ES6 is full of </a:t>
            </a:r>
            <a:r>
              <a:rPr lang="en-US" dirty="0">
                <a:solidFill>
                  <a:srgbClr val="FF0000"/>
                </a:solidFill>
              </a:rPr>
              <a:t>new stuff</a:t>
            </a:r>
            <a:r>
              <a:rPr lang="en-US" dirty="0"/>
              <a:t> you don’t know yet, so get </a:t>
            </a:r>
            <a:r>
              <a:rPr lang="en-US" dirty="0" smtClean="0"/>
              <a:t>ready!</a:t>
            </a:r>
          </a:p>
          <a:p>
            <a:pPr lvl="2"/>
            <a:r>
              <a:rPr lang="en-US" dirty="0" smtClean="0"/>
              <a:t>This </a:t>
            </a:r>
            <a:r>
              <a:rPr lang="en-US" dirty="0"/>
              <a:t>book explores all the major themes of ES6 that you need to get up to speed on, and even gives you a glimpse of future features coming down the track that you should be aware of</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244572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NOTE</a:t>
            </a:r>
            <a:endParaRPr lang="en-US" dirty="0"/>
          </a:p>
        </p:txBody>
      </p:sp>
      <p:sp>
        <p:nvSpPr>
          <p:cNvPr id="11" name="Content Placeholder 10"/>
          <p:cNvSpPr>
            <a:spLocks noGrp="1"/>
          </p:cNvSpPr>
          <p:nvPr>
            <p:ph idx="1"/>
          </p:nvPr>
        </p:nvSpPr>
        <p:spPr/>
        <p:txBody>
          <a:bodyPr/>
          <a:lstStyle/>
          <a:p>
            <a:r>
              <a:rPr lang="en-US" dirty="0"/>
              <a:t>All code in this book assumes an </a:t>
            </a:r>
            <a:r>
              <a:rPr lang="en-US" dirty="0">
                <a:solidFill>
                  <a:srgbClr val="FF0000"/>
                </a:solidFill>
              </a:rPr>
              <a:t>ES6+</a:t>
            </a:r>
            <a:r>
              <a:rPr lang="en-US" dirty="0"/>
              <a:t> </a:t>
            </a:r>
            <a:r>
              <a:rPr lang="en-US" dirty="0" smtClean="0">
                <a:solidFill>
                  <a:srgbClr val="FF0000"/>
                </a:solidFill>
              </a:rPr>
              <a:t>environment</a:t>
            </a:r>
            <a:r>
              <a:rPr lang="en-US" dirty="0" smtClean="0"/>
              <a:t>.</a:t>
            </a:r>
          </a:p>
          <a:p>
            <a:pPr lvl="1"/>
            <a:r>
              <a:rPr lang="en-US" dirty="0" smtClean="0"/>
              <a:t>At </a:t>
            </a:r>
            <a:r>
              <a:rPr lang="en-US" dirty="0"/>
              <a:t>the time of this writing, ES6 support varies quite a bit in browsers and </a:t>
            </a:r>
            <a:r>
              <a:rPr lang="en-US" dirty="0">
                <a:solidFill>
                  <a:srgbClr val="FF0000"/>
                </a:solidFill>
              </a:rPr>
              <a:t>JS </a:t>
            </a:r>
            <a:r>
              <a:rPr lang="en-US" dirty="0" smtClean="0">
                <a:solidFill>
                  <a:srgbClr val="FF0000"/>
                </a:solidFill>
              </a:rPr>
              <a:t>environments</a:t>
            </a:r>
            <a:r>
              <a:rPr lang="en-US" dirty="0" smtClean="0"/>
              <a:t> </a:t>
            </a:r>
            <a:r>
              <a:rPr lang="en-US" dirty="0"/>
              <a:t>(like </a:t>
            </a:r>
            <a:r>
              <a:rPr lang="en-US" dirty="0">
                <a:solidFill>
                  <a:srgbClr val="FF0000"/>
                </a:solidFill>
              </a:rPr>
              <a:t>Node.js</a:t>
            </a:r>
            <a:r>
              <a:rPr lang="en-US" dirty="0"/>
              <a:t>), so your mileage may vary</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324400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Versioning</a:t>
            </a:r>
          </a:p>
        </p:txBody>
      </p:sp>
      <p:sp>
        <p:nvSpPr>
          <p:cNvPr id="3" name="Content Placeholder 2"/>
          <p:cNvSpPr>
            <a:spLocks noGrp="1"/>
          </p:cNvSpPr>
          <p:nvPr>
            <p:ph idx="1"/>
          </p:nvPr>
        </p:nvSpPr>
        <p:spPr/>
        <p:txBody>
          <a:bodyPr/>
          <a:lstStyle/>
          <a:p>
            <a:r>
              <a:rPr lang="en-US" dirty="0" smtClean="0"/>
              <a:t>The </a:t>
            </a:r>
            <a:r>
              <a:rPr lang="en-US" dirty="0"/>
              <a:t>JavaScript standard is referred to officially as “</a:t>
            </a:r>
            <a:r>
              <a:rPr lang="en-US" dirty="0">
                <a:solidFill>
                  <a:srgbClr val="FF0000"/>
                </a:solidFill>
              </a:rPr>
              <a:t>ECMAScript</a:t>
            </a:r>
            <a:r>
              <a:rPr lang="en-US" dirty="0"/>
              <a:t>” (abbreviated “</a:t>
            </a:r>
            <a:r>
              <a:rPr lang="en-US" dirty="0">
                <a:solidFill>
                  <a:srgbClr val="FF0000"/>
                </a:solidFill>
              </a:rPr>
              <a:t>ES</a:t>
            </a:r>
            <a:r>
              <a:rPr lang="en-US" dirty="0"/>
              <a:t>”), and up until just recently has been versioned entirely by ordinal number (i.e., “5” for “5th edition</a:t>
            </a:r>
            <a:r>
              <a:rPr lang="en-US" dirty="0" smtClean="0"/>
              <a:t>”).</a:t>
            </a:r>
          </a:p>
          <a:p>
            <a:pPr lvl="1"/>
            <a:r>
              <a:rPr lang="en-US" dirty="0" smtClean="0"/>
              <a:t>The </a:t>
            </a:r>
            <a:r>
              <a:rPr lang="en-US" dirty="0"/>
              <a:t>earliest versions, </a:t>
            </a:r>
            <a:r>
              <a:rPr lang="en-US" dirty="0">
                <a:solidFill>
                  <a:srgbClr val="FF0000"/>
                </a:solidFill>
              </a:rPr>
              <a:t>ES1</a:t>
            </a:r>
            <a:r>
              <a:rPr lang="en-US" dirty="0"/>
              <a:t> and </a:t>
            </a:r>
            <a:r>
              <a:rPr lang="en-US" dirty="0">
                <a:solidFill>
                  <a:srgbClr val="FF0000"/>
                </a:solidFill>
              </a:rPr>
              <a:t>ES2</a:t>
            </a:r>
            <a:r>
              <a:rPr lang="en-US" dirty="0"/>
              <a:t>, were </a:t>
            </a:r>
            <a:r>
              <a:rPr lang="en-US" dirty="0">
                <a:solidFill>
                  <a:srgbClr val="FF0000"/>
                </a:solidFill>
              </a:rPr>
              <a:t>not widely known </a:t>
            </a:r>
            <a:r>
              <a:rPr lang="en-US" dirty="0"/>
              <a:t>or </a:t>
            </a:r>
            <a:r>
              <a:rPr lang="en-US" dirty="0" smtClean="0"/>
              <a:t>implemented.</a:t>
            </a:r>
          </a:p>
          <a:p>
            <a:pPr lvl="1"/>
            <a:r>
              <a:rPr lang="en-US" dirty="0" smtClean="0">
                <a:solidFill>
                  <a:srgbClr val="FF0000"/>
                </a:solidFill>
              </a:rPr>
              <a:t>ES3</a:t>
            </a:r>
            <a:r>
              <a:rPr lang="en-US" dirty="0" smtClean="0"/>
              <a:t> </a:t>
            </a:r>
            <a:r>
              <a:rPr lang="en-US" dirty="0"/>
              <a:t>was the </a:t>
            </a:r>
            <a:r>
              <a:rPr lang="en-US" dirty="0">
                <a:solidFill>
                  <a:srgbClr val="FF0000"/>
                </a:solidFill>
              </a:rPr>
              <a:t>first widespread baseline</a:t>
            </a:r>
            <a:r>
              <a:rPr lang="en-US" dirty="0"/>
              <a:t> for JavaScript, and constitutes the JavaScript standard for browsers like IE6-8 and older Android 2.x mobile </a:t>
            </a:r>
            <a:r>
              <a:rPr lang="en-US" dirty="0" smtClean="0"/>
              <a:t>browsers.</a:t>
            </a:r>
          </a:p>
          <a:p>
            <a:pPr lvl="1"/>
            <a:r>
              <a:rPr lang="en-US" dirty="0" smtClean="0"/>
              <a:t>For </a:t>
            </a:r>
            <a:r>
              <a:rPr lang="en-US" dirty="0"/>
              <a:t>political reasons beyond what we’ll cover here, the ill-fated ES4 never came </a:t>
            </a:r>
            <a:r>
              <a:rPr lang="en-US" dirty="0" smtClean="0"/>
              <a:t>about.</a:t>
            </a:r>
          </a:p>
          <a:p>
            <a:pPr lvl="1"/>
            <a:r>
              <a:rPr lang="en-US" dirty="0" smtClean="0"/>
              <a:t>In </a:t>
            </a:r>
            <a:r>
              <a:rPr lang="en-US" dirty="0">
                <a:solidFill>
                  <a:srgbClr val="FF0000"/>
                </a:solidFill>
              </a:rPr>
              <a:t>2009, ES5 </a:t>
            </a:r>
            <a:r>
              <a:rPr lang="en-US" dirty="0"/>
              <a:t>was officially finalized (later ES5.1 in 2011), and settled as the widespread standard for JS for the modern revolution and explosion of browsers, such as Firefox, Chrome, Opera, Safari, and many others.</a:t>
            </a:r>
          </a:p>
          <a:p>
            <a:pPr lvl="1"/>
            <a:r>
              <a:rPr lang="en-US" dirty="0"/>
              <a:t>Leading up to the expected next version of JS (slipped from 2013 to 2014 and then 2015), the obvious and common label in </a:t>
            </a:r>
            <a:r>
              <a:rPr lang="en-US" dirty="0">
                <a:solidFill>
                  <a:srgbClr val="FF0000"/>
                </a:solidFill>
              </a:rPr>
              <a:t>discourse</a:t>
            </a:r>
            <a:r>
              <a:rPr lang="en-US" dirty="0"/>
              <a:t> has been </a:t>
            </a:r>
            <a:r>
              <a:rPr lang="en-US" dirty="0" smtClean="0">
                <a:solidFill>
                  <a:srgbClr val="FF0000"/>
                </a:solidFill>
              </a:rPr>
              <a:t>ES6</a:t>
            </a:r>
            <a:r>
              <a:rPr lang="en-US" dirty="0" smtClean="0"/>
              <a:t>.</a:t>
            </a:r>
          </a:p>
          <a:p>
            <a:pPr lvl="1"/>
            <a:r>
              <a:rPr lang="en-US" dirty="0" smtClean="0"/>
              <a:t>However</a:t>
            </a:r>
            <a:r>
              <a:rPr lang="en-US" dirty="0"/>
              <a:t>, late into the ES6 specification timeline, suggestions have surfaced that versioning may in the future switch to a year-based schema, such as </a:t>
            </a:r>
            <a:r>
              <a:rPr lang="en-US" dirty="0">
                <a:solidFill>
                  <a:srgbClr val="FF0000"/>
                </a:solidFill>
              </a:rPr>
              <a:t>ES2016</a:t>
            </a:r>
            <a:r>
              <a:rPr lang="en-US" dirty="0"/>
              <a:t> (aka </a:t>
            </a:r>
            <a:r>
              <a:rPr lang="en-US" dirty="0">
                <a:solidFill>
                  <a:srgbClr val="FF0000"/>
                </a:solidFill>
              </a:rPr>
              <a:t>ES7</a:t>
            </a:r>
            <a:r>
              <a:rPr lang="en-US" dirty="0"/>
              <a:t>) to refer to whatever version of the specification is finalized before the end of </a:t>
            </a:r>
            <a:r>
              <a:rPr lang="en-US" dirty="0" smtClean="0"/>
              <a:t>2016.</a:t>
            </a:r>
          </a:p>
          <a:p>
            <a:pPr lvl="1"/>
            <a:r>
              <a:rPr lang="en-US" dirty="0" smtClean="0"/>
              <a:t>Some </a:t>
            </a:r>
            <a:r>
              <a:rPr lang="en-US" dirty="0"/>
              <a:t>disagree, but ES6 will likely maintain its dominant mindshare over the </a:t>
            </a:r>
            <a:r>
              <a:rPr lang="en-US" dirty="0" smtClean="0"/>
              <a:t>late change </a:t>
            </a:r>
            <a:r>
              <a:rPr lang="en-US" dirty="0"/>
              <a:t>substitute ES2015. </a:t>
            </a:r>
            <a:endParaRPr lang="en-US" dirty="0" smtClean="0"/>
          </a:p>
          <a:p>
            <a:pPr lvl="1"/>
            <a:r>
              <a:rPr lang="en-US" dirty="0" smtClean="0"/>
              <a:t>However</a:t>
            </a:r>
            <a:r>
              <a:rPr lang="en-US" dirty="0"/>
              <a:t>, ES2016 may in fact signal the new year-based </a:t>
            </a:r>
            <a:r>
              <a:rPr lang="en-US" dirty="0" smtClean="0"/>
              <a:t>schema.</a:t>
            </a:r>
          </a:p>
          <a:p>
            <a:pPr lvl="1"/>
            <a:r>
              <a:rPr lang="en-US" dirty="0" smtClean="0"/>
              <a:t>It </a:t>
            </a:r>
            <a:r>
              <a:rPr lang="en-US" dirty="0"/>
              <a:t>has also been observed that the pace of </a:t>
            </a:r>
            <a:r>
              <a:rPr lang="en-US" dirty="0">
                <a:solidFill>
                  <a:srgbClr val="FF0000"/>
                </a:solidFill>
              </a:rPr>
              <a:t>JS evolution</a:t>
            </a:r>
            <a:r>
              <a:rPr lang="en-US" dirty="0"/>
              <a:t> is much faster even than </a:t>
            </a:r>
            <a:r>
              <a:rPr lang="en-US" dirty="0">
                <a:solidFill>
                  <a:srgbClr val="FF0000"/>
                </a:solidFill>
              </a:rPr>
              <a:t>single-year versioning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282830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1504</Words>
  <Application>Microsoft Office PowerPoint</Application>
  <PresentationFormat>Widescreen</PresentationFormat>
  <Paragraphs>182</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Other JS Books</vt:lpstr>
      <vt:lpstr>Other JS Books           |</vt:lpstr>
      <vt:lpstr>Evolution of JS</vt:lpstr>
      <vt:lpstr>NOTE</vt:lpstr>
      <vt:lpstr>Versioning</vt:lpstr>
      <vt:lpstr>Versioning             |</vt:lpstr>
      <vt:lpstr>Transpiling</vt:lpstr>
      <vt:lpstr>Example</vt:lpstr>
      <vt:lpstr>Example</vt:lpstr>
      <vt:lpstr>Shims/Polyfills</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95</cp:revision>
  <dcterms:created xsi:type="dcterms:W3CDTF">2018-04-26T03:21:35Z</dcterms:created>
  <dcterms:modified xsi:type="dcterms:W3CDTF">2018-05-21T10:48:51Z</dcterms:modified>
</cp:coreProperties>
</file>