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1"/>
  </p:notesMasterIdLst>
  <p:handoutMasterIdLst>
    <p:handoutMasterId r:id="rId122"/>
  </p:handoutMasterIdLst>
  <p:sldIdLst>
    <p:sldId id="432" r:id="rId2"/>
    <p:sldId id="433"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431"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F44611-86BB-471F-AD28-CBE2795658C6}">
          <p14:sldIdLst>
            <p14:sldId id="432"/>
            <p14:sldId id="433"/>
          </p14:sldIdLst>
        </p14:section>
        <p14:section name="Untitled Section" id="{9062192D-D641-454C-BB57-AEDB012831E6}">
          <p14:sldIdLst>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Lst>
        </p14:section>
        <p14:section name="Untitled Section" id="{C8D94B7C-9A3E-487B-8A6A-3D4433D0C9BE}">
          <p14:sldIdLst>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Lst>
        </p14:section>
        <p14:section name="Untitled Section" id="{8EC964F4-1718-4A6E-BD3B-9E65A22654AD}">
          <p14:sldIdLst>
            <p14:sldId id="326"/>
            <p14:sldId id="327"/>
            <p14:sldId id="328"/>
            <p14:sldId id="329"/>
            <p14:sldId id="330"/>
            <p14:sldId id="331"/>
            <p14:sldId id="332"/>
            <p14:sldId id="333"/>
            <p14:sldId id="334"/>
            <p14:sldId id="335"/>
            <p14:sldId id="336"/>
            <p14:sldId id="337"/>
            <p14:sldId id="338"/>
            <p14:sldId id="339"/>
          </p14:sldIdLst>
        </p14:section>
        <p14:section name="Untitled Section" id="{991DBD43-D45E-417C-999C-D7E5E538E7CB}">
          <p14:sldIdLst>
            <p14:sldId id="340"/>
            <p14:sldId id="341"/>
            <p14:sldId id="342"/>
            <p14:sldId id="343"/>
            <p14:sldId id="344"/>
          </p14:sldIdLst>
        </p14:section>
        <p14:section name="Untitled Section" id="{F9E9AFF1-CFA2-4B09-A0C7-B11101D41B21}">
          <p14:sldIdLst>
            <p14:sldId id="345"/>
            <p14:sldId id="346"/>
            <p14:sldId id="347"/>
            <p14:sldId id="348"/>
            <p14:sldId id="349"/>
            <p14:sldId id="350"/>
          </p14:sldIdLst>
        </p14:section>
        <p14:section name="Untitled Section" id="{3F5638A1-2250-4FAB-BD06-6D4B6D5692DA}">
          <p14:sldIdLst>
            <p14:sldId id="351"/>
            <p14:sldId id="352"/>
            <p14:sldId id="353"/>
            <p14:sldId id="354"/>
            <p14:sldId id="355"/>
            <p14:sldId id="356"/>
          </p14:sldIdLst>
        </p14:section>
        <p14:section name="Untitled Section" id="{12F9E20E-8A99-4748-A71B-DEE891107B72}">
          <p14:sldIdLst>
            <p14:sldId id="357"/>
            <p14:sldId id="358"/>
            <p14:sldId id="359"/>
            <p14:sldId id="360"/>
            <p14:sldId id="361"/>
            <p14:sldId id="362"/>
          </p14:sldIdLst>
        </p14:section>
        <p14:section name="Untitled Section" id="{C1880A33-26EE-4886-87A8-738A0925CED6}">
          <p14:sldIdLst>
            <p14:sldId id="363"/>
            <p14:sldId id="364"/>
            <p14:sldId id="365"/>
            <p14:sldId id="366"/>
            <p14:sldId id="367"/>
            <p14:sldId id="368"/>
          </p14:sldIdLst>
        </p14:section>
        <p14:section name="Untitled Section" id="{5D412AC7-5331-4767-8D80-4C8E42866514}">
          <p14:sldIdLst>
            <p14:sldId id="369"/>
            <p14:sldId id="370"/>
            <p14:sldId id="371"/>
            <p14:sldId id="372"/>
            <p14:sldId id="373"/>
          </p14:sldIdLst>
        </p14:section>
        <p14:section name="Untitled Section" id="{3618652E-E256-4948-93A6-FCEFA10280E7}">
          <p14:sldIdLst>
            <p14:sldId id="374"/>
            <p14:sldId id="375"/>
            <p14:sldId id="376"/>
            <p14:sldId id="377"/>
            <p14:sldId id="378"/>
          </p14:sldIdLst>
        </p14:section>
        <p14:section name="Appendix Section" id="{6E72A2D3-D9D6-4659-8CF7-712212B2621E}">
          <p14:sldIdLst>
            <p14:sldId id="43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5" autoAdjust="0"/>
    <p:restoredTop sz="94660"/>
  </p:normalViewPr>
  <p:slideViewPr>
    <p:cSldViewPr snapToGrid="0">
      <p:cViewPr varScale="1">
        <p:scale>
          <a:sx n="110" d="100"/>
          <a:sy n="110" d="100"/>
        </p:scale>
        <p:origin x="384" y="10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5/5/2018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5/5/2018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l">
              <a:defRPr sz="6000">
                <a:solidFill>
                  <a:schemeClr val="tx2"/>
                </a:solidFill>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solidFill>
                  <a:schemeClr val="accent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65E195-C89C-4871-8AE9-903FDB8B6D9D}" type="datetimeFigureOut">
              <a:rPr lang="en-US" smtClean="0"/>
              <a:t>5/5/2018</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729920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65E195-C89C-4871-8AE9-903FDB8B6D9D}" type="datetimeFigureOut">
              <a:rPr lang="en-US" smtClean="0"/>
              <a:t>5/5/2018</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15240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5/5/2018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5/5/2018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5/5/2018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5/5/2018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5/5/2018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5/5/2018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5/5/2018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5/5/2018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5/5/2018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 id="2147483673" r:id="rId11"/>
    <p:sldLayoutId id="2147483674"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19.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2.xml"/><Relationship Id="rId4" Type="http://schemas.openxmlformats.org/officeDocument/2006/relationships/image" Target="../media/image4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2.xml"/><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2.xml"/><Relationship Id="rId4" Type="http://schemas.openxmlformats.org/officeDocument/2006/relationships/image" Target="../media/image63.png"/></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2.xml"/><Relationship Id="rId4" Type="http://schemas.openxmlformats.org/officeDocument/2006/relationships/image" Target="../media/image7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Functional JavaScript</a:t>
            </a:r>
            <a:endParaRPr lang="en-US" dirty="0"/>
          </a:p>
        </p:txBody>
      </p:sp>
      <p:sp>
        <p:nvSpPr>
          <p:cNvPr id="3" name="Date Placeholder 2"/>
          <p:cNvSpPr>
            <a:spLocks noGrp="1"/>
          </p:cNvSpPr>
          <p:nvPr>
            <p:ph type="dt" sz="half" idx="2"/>
          </p:nvPr>
        </p:nvSpPr>
        <p:spPr/>
        <p:txBody>
          <a:bodyPr/>
          <a:lstStyle/>
          <a:p>
            <a:fld id="{67994AD2-711B-412D-8C92-CF1BBB2DA9C7}" type="datetime1">
              <a:rPr lang="en-US" smtClean="0"/>
              <a:t>5/5/2018</a:t>
            </a:fld>
            <a:endParaRPr lang="en-US" dirty="0"/>
          </a:p>
        </p:txBody>
      </p:sp>
      <p:sp>
        <p:nvSpPr>
          <p:cNvPr id="4" name="Footer Placeholder 3"/>
          <p:cNvSpPr>
            <a:spLocks noGrp="1"/>
          </p:cNvSpPr>
          <p:nvPr>
            <p:ph type="ftr" sz="quarter" idx="3"/>
          </p:nvPr>
        </p:nvSpPr>
        <p:spPr/>
        <p:txBody>
          <a:body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88726697"/>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dirty="0" smtClean="0">
                          <a:solidFill>
                            <a:schemeClr val="dk1"/>
                          </a:solidFill>
                          <a:latin typeface="Gill Sans MT" panose="020B0502020104020203" pitchFamily="34" charset="0"/>
                          <a:ea typeface="+mn-ea"/>
                          <a:cs typeface="+mn-cs"/>
                        </a:rPr>
                        <a:t>07-Apr-18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2567313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Referential Transparency</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With our above definition of function, we have made a statement that all the functions are going to </a:t>
            </a:r>
            <a:r>
              <a:rPr lang="en-US" sz="2000" dirty="0">
                <a:solidFill>
                  <a:srgbClr val="FF0000"/>
                </a:solidFill>
              </a:rPr>
              <a:t>return the same value for the same </a:t>
            </a:r>
            <a:r>
              <a:rPr lang="en-US" sz="2000" dirty="0" smtClean="0">
                <a:solidFill>
                  <a:srgbClr val="FF0000"/>
                </a:solidFill>
              </a:rPr>
              <a:t>input</a:t>
            </a:r>
            <a:r>
              <a:rPr lang="en-US" sz="2000" dirty="0" smtClean="0"/>
              <a:t>.</a:t>
            </a:r>
          </a:p>
          <a:p>
            <a:pPr marL="457200">
              <a:buFont typeface="Wingdings" panose="05000000000000000000" pitchFamily="2" charset="2"/>
              <a:buChar char="§"/>
            </a:pPr>
            <a:r>
              <a:rPr lang="en-US" sz="2000" dirty="0" smtClean="0"/>
              <a:t>And </a:t>
            </a:r>
            <a:r>
              <a:rPr lang="en-US" sz="2000" dirty="0"/>
              <a:t>this property of a function is called a </a:t>
            </a:r>
            <a:r>
              <a:rPr lang="en-US" sz="2000" dirty="0">
                <a:solidFill>
                  <a:srgbClr val="FF0000"/>
                </a:solidFill>
              </a:rPr>
              <a:t>Referential </a:t>
            </a:r>
            <a:r>
              <a:rPr lang="en-US" sz="2000" dirty="0" smtClean="0">
                <a:solidFill>
                  <a:srgbClr val="FF0000"/>
                </a:solidFill>
              </a:rPr>
              <a:t>transparency</a:t>
            </a:r>
            <a:r>
              <a:rPr lang="en-US" sz="2000" dirty="0" smtClean="0"/>
              <a:t>.</a:t>
            </a:r>
          </a:p>
          <a:p>
            <a:pPr marL="457200">
              <a:buFont typeface="Wingdings" panose="05000000000000000000" pitchFamily="2" charset="2"/>
              <a:buChar char="§"/>
            </a:pPr>
            <a:r>
              <a:rPr lang="en-US" sz="2000" dirty="0" smtClean="0"/>
              <a:t>We </a:t>
            </a:r>
            <a:r>
              <a:rPr lang="en-US" sz="2000" dirty="0"/>
              <a:t>will take a simple example as shown in </a:t>
            </a:r>
            <a:r>
              <a:rPr lang="en-US" sz="2000" dirty="0">
                <a:solidFill>
                  <a:srgbClr val="FF0000"/>
                </a:solidFill>
              </a:rPr>
              <a:t>Listing 1-5</a:t>
            </a:r>
            <a:r>
              <a:rPr lang="en-US" sz="2000" dirty="0" smtClean="0"/>
              <a:t>:</a:t>
            </a:r>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smtClean="0"/>
          </a:p>
          <a:p>
            <a:pPr marL="457200">
              <a:buFont typeface="Wingdings" panose="05000000000000000000" pitchFamily="2" charset="2"/>
              <a:buChar char="§"/>
            </a:pPr>
            <a:r>
              <a:rPr lang="en-US" sz="2000" dirty="0"/>
              <a:t>In the above code snippet we have defined a simple function called </a:t>
            </a:r>
            <a:r>
              <a:rPr lang="en-US" sz="2000" dirty="0" smtClean="0"/>
              <a:t>identity.</a:t>
            </a:r>
          </a:p>
          <a:p>
            <a:pPr marL="457200">
              <a:buFont typeface="Wingdings" panose="05000000000000000000" pitchFamily="2" charset="2"/>
              <a:buChar char="§"/>
            </a:pPr>
            <a:r>
              <a:rPr lang="en-US" sz="2000" dirty="0" smtClean="0"/>
              <a:t>This </a:t>
            </a:r>
            <a:r>
              <a:rPr lang="en-US" sz="2000" dirty="0"/>
              <a:t>function is going to return whatever you‘re passing as its input; that is, if you’re passing 5, it’s going to return back the value 5 (i.e., the function is just acts as a mirror or identity</a:t>
            </a:r>
            <a:r>
              <a:rPr lang="en-US" sz="2000" dirty="0" smtClean="0"/>
              <a:t>).</a:t>
            </a:r>
          </a:p>
          <a:p>
            <a:pPr marL="457200">
              <a:buFont typeface="Wingdings" panose="05000000000000000000" pitchFamily="2" charset="2"/>
              <a:buChar char="§"/>
            </a:pPr>
            <a:r>
              <a:rPr lang="en-US" sz="2000" dirty="0" smtClean="0"/>
              <a:t>Note </a:t>
            </a:r>
            <a:r>
              <a:rPr lang="en-US" sz="2000" dirty="0"/>
              <a:t>that our function does operate only on the incoming argument ‘i’, and there is no global reference inside our function (remember in Listing 1-2, we removed ‘percentValue’ from global access and made it an incoming argument</a:t>
            </a:r>
            <a:r>
              <a:rPr lang="en-US" sz="2000" dirty="0" smtClean="0"/>
              <a:t>).</a:t>
            </a:r>
          </a:p>
          <a:p>
            <a:pPr marL="457200">
              <a:buFont typeface="Wingdings" panose="05000000000000000000" pitchFamily="2" charset="2"/>
              <a:buChar char="§"/>
            </a:pPr>
            <a:r>
              <a:rPr lang="en-US" sz="2000" dirty="0" smtClean="0"/>
              <a:t>This </a:t>
            </a:r>
            <a:r>
              <a:rPr lang="en-US" sz="2000" dirty="0"/>
              <a:t>function satisfies the conditions </a:t>
            </a:r>
            <a:r>
              <a:rPr lang="en-US" sz="2000" dirty="0" smtClean="0"/>
              <a:t>of </a:t>
            </a:r>
            <a:r>
              <a:rPr lang="en-US" sz="2000" dirty="0" smtClean="0">
                <a:solidFill>
                  <a:srgbClr val="FF0000"/>
                </a:solidFill>
              </a:rPr>
              <a:t>Referential </a:t>
            </a:r>
            <a:r>
              <a:rPr lang="en-US" sz="2000" dirty="0">
                <a:solidFill>
                  <a:srgbClr val="FF0000"/>
                </a:solidFill>
              </a:rPr>
              <a:t>Transparency</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770465" y="2781680"/>
            <a:ext cx="6049433" cy="798661"/>
          </a:xfrm>
          <a:prstGeom prst="rect">
            <a:avLst/>
          </a:prstGeom>
          <a:ln>
            <a:solidFill>
              <a:schemeClr val="accent1"/>
            </a:solidFill>
          </a:ln>
        </p:spPr>
      </p:pic>
    </p:spTree>
    <p:extLst>
      <p:ext uri="{BB962C8B-B14F-4D97-AF65-F5344CB8AC3E}">
        <p14:creationId xmlns:p14="http://schemas.microsoft.com/office/powerpoint/2010/main" val="283479230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Functional Composition</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46265926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Playing with Compose function</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06687054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Pipelines / Sequence</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45101788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smtClean="0"/>
              <a:t>Fun with Functors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8</a:t>
            </a:r>
            <a:endParaRPr lang="en-US" dirty="0"/>
          </a:p>
        </p:txBody>
      </p:sp>
    </p:spTree>
    <p:extLst>
      <p:ext uri="{BB962C8B-B14F-4D97-AF65-F5344CB8AC3E}">
        <p14:creationId xmlns:p14="http://schemas.microsoft.com/office/powerpoint/2010/main" val="363295084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7346079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What Is a Functor</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45350218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MayBe</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09238177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Either Functor</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82561590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Word of Caution - Pointed </a:t>
            </a:r>
            <a:r>
              <a:rPr lang="en-US" dirty="0" smtClean="0">
                <a:solidFill>
                  <a:schemeClr val="bg1"/>
                </a:solidFill>
              </a:rPr>
              <a:t>Functor</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22917586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smtClean="0"/>
              <a:t>Monads in Depth</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9</a:t>
            </a:r>
            <a:endParaRPr lang="en-US" dirty="0"/>
          </a:p>
        </p:txBody>
      </p:sp>
    </p:spTree>
    <p:extLst>
      <p:ext uri="{BB962C8B-B14F-4D97-AF65-F5344CB8AC3E}">
        <p14:creationId xmlns:p14="http://schemas.microsoft.com/office/powerpoint/2010/main" val="223554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Substitution Model</a:t>
            </a:r>
            <a:endParaRPr lang="en-US" dirty="0"/>
          </a:p>
        </p:txBody>
      </p:sp>
      <p:sp>
        <p:nvSpPr>
          <p:cNvPr id="4" name="Content Placeholder 3"/>
          <p:cNvSpPr>
            <a:spLocks noGrp="1"/>
          </p:cNvSpPr>
          <p:nvPr>
            <p:ph sz="half" idx="1"/>
          </p:nvPr>
        </p:nvSpPr>
        <p:spPr>
          <a:xfrm>
            <a:off x="94892" y="1278466"/>
            <a:ext cx="11938958" cy="5494867"/>
          </a:xfrm>
        </p:spPr>
        <p:txBody>
          <a:bodyPr>
            <a:normAutofit lnSpcReduction="10000"/>
          </a:bodyPr>
          <a:lstStyle/>
          <a:p>
            <a:pPr>
              <a:buFont typeface="Wingdings" panose="05000000000000000000" pitchFamily="2" charset="2"/>
              <a:buChar char="v"/>
            </a:pPr>
            <a:r>
              <a:rPr lang="en-US" sz="2000" dirty="0"/>
              <a:t>Now imagine this function is </a:t>
            </a:r>
            <a:r>
              <a:rPr lang="en-US" sz="2000" dirty="0">
                <a:solidFill>
                  <a:srgbClr val="0070C0"/>
                </a:solidFill>
              </a:rPr>
              <a:t>used between</a:t>
            </a:r>
            <a:r>
              <a:rPr lang="en-US" sz="2000" dirty="0">
                <a:solidFill>
                  <a:srgbClr val="FF0000"/>
                </a:solidFill>
              </a:rPr>
              <a:t> other function calls</a:t>
            </a:r>
            <a:r>
              <a:rPr lang="en-US" sz="2000" dirty="0"/>
              <a:t> like this: </a:t>
            </a:r>
            <a:endParaRPr lang="en-US" sz="2000" dirty="0" smtClean="0"/>
          </a:p>
          <a:p>
            <a:pPr indent="0">
              <a:buNone/>
            </a:pPr>
            <a:endParaRPr lang="en-US" sz="2000" dirty="0"/>
          </a:p>
          <a:p>
            <a:pPr indent="0">
              <a:buNone/>
            </a:pPr>
            <a:endParaRPr lang="en-US" sz="2000" dirty="0" smtClean="0"/>
          </a:p>
          <a:p>
            <a:pPr marL="457200">
              <a:buFont typeface="Wingdings" panose="05000000000000000000" pitchFamily="2" charset="2"/>
              <a:buChar char="§"/>
            </a:pPr>
            <a:r>
              <a:rPr lang="en-US" sz="2000" dirty="0" smtClean="0"/>
              <a:t>With </a:t>
            </a:r>
            <a:r>
              <a:rPr lang="en-US" sz="2000" dirty="0"/>
              <a:t>our Referential Transparency definition we can convert the above statement into this</a:t>
            </a:r>
            <a:r>
              <a:rPr lang="en-US" sz="2000" dirty="0" smtClean="0"/>
              <a:t>:</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smtClean="0"/>
              <a:t>Now </a:t>
            </a:r>
            <a:r>
              <a:rPr lang="en-US" sz="2000" dirty="0"/>
              <a:t>this process is called a </a:t>
            </a:r>
            <a:r>
              <a:rPr lang="en-US" sz="2000" dirty="0">
                <a:solidFill>
                  <a:srgbClr val="FF0000"/>
                </a:solidFill>
              </a:rPr>
              <a:t>Substitution model</a:t>
            </a:r>
            <a:r>
              <a:rPr lang="en-US" sz="2000" dirty="0"/>
              <a:t> as you can directly substitute the result of the function as is (mainly because the function </a:t>
            </a:r>
            <a:r>
              <a:rPr lang="en-US" sz="2000" dirty="0" smtClean="0">
                <a:solidFill>
                  <a:srgbClr val="0070C0"/>
                </a:solidFill>
              </a:rPr>
              <a:t>doesn’t depend on</a:t>
            </a:r>
            <a:r>
              <a:rPr lang="en-US" sz="2000" dirty="0" smtClean="0">
                <a:solidFill>
                  <a:srgbClr val="FF0000"/>
                </a:solidFill>
              </a:rPr>
              <a:t> other global variables</a:t>
            </a:r>
            <a:r>
              <a:rPr lang="en-US" sz="2000" dirty="0" smtClean="0"/>
              <a:t> for </a:t>
            </a:r>
            <a:r>
              <a:rPr lang="en-US" sz="2000" dirty="0"/>
              <a:t>its logic) with its </a:t>
            </a:r>
            <a:r>
              <a:rPr lang="en-US" sz="2000" dirty="0" smtClean="0"/>
              <a:t>value.</a:t>
            </a:r>
          </a:p>
          <a:p>
            <a:pPr marL="457200">
              <a:buFont typeface="Wingdings" panose="05000000000000000000" pitchFamily="2" charset="2"/>
              <a:buChar char="§"/>
            </a:pPr>
            <a:r>
              <a:rPr lang="en-US" sz="2000" dirty="0" smtClean="0"/>
              <a:t>This </a:t>
            </a:r>
            <a:r>
              <a:rPr lang="en-US" sz="2000" dirty="0"/>
              <a:t>leads to </a:t>
            </a:r>
            <a:r>
              <a:rPr lang="en-US" sz="2000" dirty="0">
                <a:solidFill>
                  <a:srgbClr val="FF0000"/>
                </a:solidFill>
              </a:rPr>
              <a:t>parallel code</a:t>
            </a:r>
            <a:r>
              <a:rPr lang="en-US" sz="2000" dirty="0"/>
              <a:t> and </a:t>
            </a:r>
            <a:r>
              <a:rPr lang="en-US" sz="2000" dirty="0" smtClean="0">
                <a:solidFill>
                  <a:srgbClr val="FF0000"/>
                </a:solidFill>
              </a:rPr>
              <a:t>caching</a:t>
            </a:r>
            <a:r>
              <a:rPr lang="en-US" sz="2000" dirty="0" smtClean="0"/>
              <a:t>.</a:t>
            </a:r>
          </a:p>
          <a:p>
            <a:pPr marL="457200">
              <a:buFont typeface="Wingdings" panose="05000000000000000000" pitchFamily="2" charset="2"/>
              <a:buChar char="§"/>
            </a:pPr>
            <a:r>
              <a:rPr lang="en-US" sz="2000" dirty="0" smtClean="0"/>
              <a:t>Imagine </a:t>
            </a:r>
            <a:r>
              <a:rPr lang="en-US" sz="2000" dirty="0"/>
              <a:t>that with this model, you can easily run the above function with multiple threads without even the need of </a:t>
            </a:r>
            <a:r>
              <a:rPr lang="en-US" sz="2000" dirty="0" smtClean="0"/>
              <a:t>synchronizing!</a:t>
            </a:r>
          </a:p>
          <a:p>
            <a:pPr marL="457200">
              <a:buFont typeface="Wingdings" panose="05000000000000000000" pitchFamily="2" charset="2"/>
              <a:buChar char="§"/>
            </a:pPr>
            <a:r>
              <a:rPr lang="en-US" sz="2000" dirty="0" smtClean="0"/>
              <a:t>The </a:t>
            </a:r>
            <a:r>
              <a:rPr lang="en-US" sz="2000" dirty="0"/>
              <a:t>reason for synchronizing comes from the fact that </a:t>
            </a:r>
            <a:r>
              <a:rPr lang="en-US" sz="2000" dirty="0">
                <a:solidFill>
                  <a:srgbClr val="0070C0"/>
                </a:solidFill>
              </a:rPr>
              <a:t>threads shouldn’t act upon</a:t>
            </a:r>
            <a:r>
              <a:rPr lang="en-US" sz="2000" dirty="0">
                <a:solidFill>
                  <a:srgbClr val="FF0000"/>
                </a:solidFill>
              </a:rPr>
              <a:t> global data</a:t>
            </a:r>
            <a:r>
              <a:rPr lang="en-US" sz="2000" dirty="0"/>
              <a:t> </a:t>
            </a:r>
            <a:r>
              <a:rPr lang="en-US" sz="2000" dirty="0">
                <a:solidFill>
                  <a:srgbClr val="FF0000"/>
                </a:solidFill>
              </a:rPr>
              <a:t>when running </a:t>
            </a:r>
            <a:r>
              <a:rPr lang="en-US" sz="2000" dirty="0" smtClean="0">
                <a:solidFill>
                  <a:srgbClr val="FF0000"/>
                </a:solidFill>
              </a:rPr>
              <a:t>parallel</a:t>
            </a:r>
            <a:r>
              <a:rPr lang="en-US" sz="2000" dirty="0" smtClean="0"/>
              <a:t>.</a:t>
            </a:r>
          </a:p>
          <a:p>
            <a:pPr marL="457200">
              <a:buFont typeface="Wingdings" panose="05000000000000000000" pitchFamily="2" charset="2"/>
              <a:buChar char="§"/>
            </a:pPr>
            <a:r>
              <a:rPr lang="en-US" sz="2000" dirty="0" smtClean="0"/>
              <a:t>Functions </a:t>
            </a:r>
            <a:r>
              <a:rPr lang="en-US" sz="2000" dirty="0"/>
              <a:t>that obey Referential Transparency are going to depend only on inputs from its argument; hence threads are free to run </a:t>
            </a:r>
            <a:r>
              <a:rPr lang="en-US" sz="2000" dirty="0">
                <a:solidFill>
                  <a:srgbClr val="FF0000"/>
                </a:solidFill>
              </a:rPr>
              <a:t>without</a:t>
            </a:r>
            <a:r>
              <a:rPr lang="en-US" sz="2000" dirty="0"/>
              <a:t> any </a:t>
            </a:r>
            <a:r>
              <a:rPr lang="en-US" sz="2000" dirty="0">
                <a:solidFill>
                  <a:srgbClr val="FF0000"/>
                </a:solidFill>
              </a:rPr>
              <a:t>locking mechanism</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1075265" y="1777239"/>
            <a:ext cx="3907367" cy="387051"/>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1075265" y="2845608"/>
            <a:ext cx="2057402" cy="439027"/>
          </a:xfrm>
          <a:prstGeom prst="rect">
            <a:avLst/>
          </a:prstGeom>
          <a:ln>
            <a:solidFill>
              <a:schemeClr val="accent1"/>
            </a:solidFill>
          </a:ln>
        </p:spPr>
      </p:pic>
    </p:spTree>
    <p:extLst>
      <p:ext uri="{BB962C8B-B14F-4D97-AF65-F5344CB8AC3E}">
        <p14:creationId xmlns:p14="http://schemas.microsoft.com/office/powerpoint/2010/main" val="107653066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45578298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solidFill>
                  <a:schemeClr val="bg1"/>
                </a:solidFill>
              </a:rPr>
              <a:t>Getting Reddit Comments for Our </a:t>
            </a:r>
            <a:r>
              <a:rPr lang="en-US">
                <a:solidFill>
                  <a:schemeClr val="bg1"/>
                </a:solidFill>
              </a:rPr>
              <a:t>Search </a:t>
            </a:r>
            <a:r>
              <a:rPr lang="en-US" smtClean="0">
                <a:solidFill>
                  <a:schemeClr val="bg1"/>
                </a:solidFill>
              </a:rPr>
              <a:t>Query</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07054401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The Problem</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35566213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Solving the Problem via </a:t>
            </a:r>
            <a:r>
              <a:rPr lang="en-US" dirty="0" smtClean="0">
                <a:solidFill>
                  <a:schemeClr val="bg1"/>
                </a:solidFill>
              </a:rPr>
              <a:t>join</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5748614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a:t>Pause, Resume with </a:t>
            </a:r>
            <a:r>
              <a:rPr lang="en-US" sz="5800" dirty="0" smtClean="0"/>
              <a:t>Generators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10</a:t>
            </a:r>
            <a:endParaRPr lang="en-US" dirty="0"/>
          </a:p>
        </p:txBody>
      </p:sp>
    </p:spTree>
    <p:extLst>
      <p:ext uri="{BB962C8B-B14F-4D97-AF65-F5344CB8AC3E}">
        <p14:creationId xmlns:p14="http://schemas.microsoft.com/office/powerpoint/2010/main" val="284831513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06680628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Async Code and Its </a:t>
            </a:r>
            <a:r>
              <a:rPr lang="en-US" dirty="0" smtClean="0">
                <a:solidFill>
                  <a:schemeClr val="bg1"/>
                </a:solidFill>
              </a:rPr>
              <a:t>Problem</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21714242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Generators 101</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42935722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Using Generators to Handle Async </a:t>
            </a:r>
            <a:r>
              <a:rPr lang="en-US" dirty="0" smtClean="0">
                <a:solidFill>
                  <a:schemeClr val="bg1"/>
                </a:solidFill>
              </a:rPr>
              <a:t>Calls</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29061708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67994AD2-711B-412D-8C92-CF1BBB2DA9C7}" type="datetime1">
              <a:rPr lang="en-US" smtClean="0"/>
              <a:t>5/5/2018</a:t>
            </a:fld>
            <a:endParaRPr lang="en-US" dirty="0"/>
          </a:p>
        </p:txBody>
      </p:sp>
      <p:sp>
        <p:nvSpPr>
          <p:cNvPr id="3" name="Footer Placeholder 2"/>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4" name="Slide Number Placeholder 3"/>
          <p:cNvSpPr>
            <a:spLocks noGrp="1"/>
          </p:cNvSpPr>
          <p:nvPr>
            <p:ph type="sldNum" sz="quarter" idx="4"/>
          </p:nvPr>
        </p:nvSpPr>
        <p:spPr/>
        <p:txBody>
          <a:bodyPr/>
          <a:lstStyle/>
          <a:p>
            <a:fld id="{F1012999-1CD9-4014-B1C6-70315F8BBED0}" type="slidenum">
              <a:rPr lang="en-US" smtClean="0"/>
              <a:pPr/>
              <a:t>119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26765343"/>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18171619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Gill Sans MT" panose="020B0502020104020203" pitchFamily="34" charset="0"/>
                      </a:endParaRPr>
                    </a:p>
                  </a:txBody>
                  <a:tcPr/>
                </a:tc>
                <a:extLst>
                  <a:ext uri="{0D108BD9-81ED-4DB2-BD59-A6C34878D82A}">
                    <a16:rowId xmlns:a16="http://schemas.microsoft.com/office/drawing/2014/main" val="194065228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42113917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Gill Sans MT" panose="020B0502020104020203" pitchFamily="34" charset="0"/>
                      </a:endParaRPr>
                    </a:p>
                  </a:txBody>
                  <a:tcPr/>
                </a:tc>
                <a:extLst>
                  <a:ext uri="{0D108BD9-81ED-4DB2-BD59-A6C34878D82A}">
                    <a16:rowId xmlns:a16="http://schemas.microsoft.com/office/drawing/2014/main" val="214961073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4857890"/>
                  </a:ext>
                </a:extLst>
              </a:tr>
              <a:tr h="370840">
                <a:tc>
                  <a:txBody>
                    <a:bodyPr/>
                    <a:lstStyle/>
                    <a:p>
                      <a:endParaRPr lang="en-US" dirty="0">
                        <a:latin typeface="Gill Sans MT" panose="020B0502020104020203" pitchFamily="34" charset="0"/>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2374415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Caching</a:t>
            </a:r>
            <a:endParaRPr lang="en-US" dirty="0"/>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smtClean="0"/>
              <a:t>Since </a:t>
            </a:r>
            <a:r>
              <a:rPr lang="en-US" sz="2000" dirty="0"/>
              <a:t>the function is going to return the same value for the given input, we can, in fact </a:t>
            </a:r>
            <a:r>
              <a:rPr lang="en-US" sz="2000" dirty="0">
                <a:solidFill>
                  <a:srgbClr val="FF0000"/>
                </a:solidFill>
              </a:rPr>
              <a:t>cache</a:t>
            </a:r>
            <a:r>
              <a:rPr lang="en-US" sz="2000" dirty="0"/>
              <a:t> </a:t>
            </a:r>
            <a:r>
              <a:rPr lang="en-US" sz="2000" dirty="0" smtClean="0"/>
              <a:t>it!</a:t>
            </a:r>
          </a:p>
          <a:p>
            <a:pPr marL="457200">
              <a:buFont typeface="Wingdings" panose="05000000000000000000" pitchFamily="2" charset="2"/>
              <a:buChar char="§"/>
            </a:pPr>
            <a:r>
              <a:rPr lang="en-US" sz="2000" dirty="0" smtClean="0"/>
              <a:t>For </a:t>
            </a:r>
            <a:r>
              <a:rPr lang="en-US" sz="2000" dirty="0"/>
              <a:t>example, imagine there is a function called ‘factorial’, which calculates the factorial of the given number. </a:t>
            </a:r>
            <a:endParaRPr lang="en-US" sz="2000" dirty="0" smtClean="0"/>
          </a:p>
          <a:p>
            <a:pPr marL="457200">
              <a:buFont typeface="Wingdings" panose="05000000000000000000" pitchFamily="2" charset="2"/>
              <a:buChar char="§"/>
            </a:pPr>
            <a:r>
              <a:rPr lang="en-US" sz="2000" dirty="0" smtClean="0"/>
              <a:t>‘</a:t>
            </a:r>
            <a:r>
              <a:rPr lang="en-US" sz="2000" dirty="0"/>
              <a:t>Factorial’ takes the input as its argument for which the factorial needs to be </a:t>
            </a:r>
            <a:r>
              <a:rPr lang="en-US" sz="2000" dirty="0" smtClean="0"/>
              <a:t>calculated.</a:t>
            </a:r>
          </a:p>
          <a:p>
            <a:pPr marL="457200">
              <a:buFont typeface="Wingdings" panose="05000000000000000000" pitchFamily="2" charset="2"/>
              <a:buChar char="§"/>
            </a:pPr>
            <a:r>
              <a:rPr lang="en-US" sz="2000" dirty="0" smtClean="0"/>
              <a:t>We </a:t>
            </a:r>
            <a:r>
              <a:rPr lang="en-US" sz="2000" dirty="0"/>
              <a:t>all know the ‘factorial’ of ‘5’ going to be ‘120</a:t>
            </a:r>
            <a:r>
              <a:rPr lang="en-US" sz="2000" dirty="0" smtClean="0"/>
              <a:t>’.</a:t>
            </a:r>
          </a:p>
          <a:p>
            <a:pPr marL="457200">
              <a:buFont typeface="Wingdings" panose="05000000000000000000" pitchFamily="2" charset="2"/>
              <a:buChar char="§"/>
            </a:pPr>
            <a:r>
              <a:rPr lang="en-US" sz="2000" dirty="0" smtClean="0"/>
              <a:t>What </a:t>
            </a:r>
            <a:r>
              <a:rPr lang="en-US" sz="2000" dirty="0"/>
              <a:t>if the user calls the ‘factorial’ of ‘5’ a second time? If the ‘factorial’ function obeys Referential transparency, we know that the result is going to be ‘120’ as before (and it only depends on the input argument</a:t>
            </a:r>
            <a:r>
              <a:rPr lang="en-US" sz="2000" dirty="0" smtClean="0"/>
              <a:t>).</a:t>
            </a:r>
          </a:p>
          <a:p>
            <a:pPr marL="457200">
              <a:buFont typeface="Wingdings" panose="05000000000000000000" pitchFamily="2" charset="2"/>
              <a:buChar char="§"/>
            </a:pPr>
            <a:r>
              <a:rPr lang="en-US" sz="2000" dirty="0" smtClean="0"/>
              <a:t>With </a:t>
            </a:r>
            <a:r>
              <a:rPr lang="en-US" sz="2000" dirty="0"/>
              <a:t>this characteristic in mind, we can </a:t>
            </a:r>
            <a:r>
              <a:rPr lang="en-US" sz="2000" dirty="0">
                <a:solidFill>
                  <a:srgbClr val="FF0000"/>
                </a:solidFill>
              </a:rPr>
              <a:t>cache</a:t>
            </a:r>
            <a:r>
              <a:rPr lang="en-US" sz="2000" dirty="0"/>
              <a:t> the values of our ‘factorial’ </a:t>
            </a:r>
            <a:r>
              <a:rPr lang="en-US" sz="2000" dirty="0" smtClean="0"/>
              <a:t>function.</a:t>
            </a:r>
          </a:p>
          <a:p>
            <a:pPr marL="457200">
              <a:buFont typeface="Wingdings" panose="05000000000000000000" pitchFamily="2" charset="2"/>
              <a:buChar char="§"/>
            </a:pPr>
            <a:r>
              <a:rPr lang="en-US" sz="2000" dirty="0" smtClean="0"/>
              <a:t>Thus </a:t>
            </a:r>
            <a:r>
              <a:rPr lang="en-US" sz="2000" dirty="0"/>
              <a:t>if a ‘factorial’ is called for the second time with the input as ‘5’, we can return the cached value instead of calculating once </a:t>
            </a:r>
            <a:r>
              <a:rPr lang="en-US" sz="2000" dirty="0" smtClean="0"/>
              <a:t>again.</a:t>
            </a:r>
          </a:p>
          <a:p>
            <a:pPr marL="457200">
              <a:buFont typeface="Wingdings" panose="05000000000000000000" pitchFamily="2" charset="2"/>
              <a:buChar char="§"/>
            </a:pPr>
            <a:r>
              <a:rPr lang="en-US" sz="2000" dirty="0"/>
              <a:t>Here you can see how a simple idea helps in </a:t>
            </a:r>
            <a:r>
              <a:rPr lang="en-US" sz="2000" dirty="0">
                <a:solidFill>
                  <a:srgbClr val="FF0000"/>
                </a:solidFill>
              </a:rPr>
              <a:t>parallel code </a:t>
            </a:r>
            <a:r>
              <a:rPr lang="en-US" sz="2000" dirty="0">
                <a:solidFill>
                  <a:srgbClr val="0070C0"/>
                </a:solidFill>
              </a:rPr>
              <a:t>and</a:t>
            </a:r>
            <a:r>
              <a:rPr lang="en-US" sz="2000" dirty="0">
                <a:solidFill>
                  <a:srgbClr val="FF0000"/>
                </a:solidFill>
              </a:rPr>
              <a:t> </a:t>
            </a:r>
            <a:r>
              <a:rPr lang="en-US" sz="2000" dirty="0" smtClean="0">
                <a:solidFill>
                  <a:srgbClr val="FF0000"/>
                </a:solidFill>
              </a:rPr>
              <a:t>cacheable </a:t>
            </a:r>
            <a:r>
              <a:rPr lang="en-US" sz="2000" dirty="0">
                <a:solidFill>
                  <a:srgbClr val="FF0000"/>
                </a:solidFill>
              </a:rPr>
              <a:t>code</a:t>
            </a:r>
            <a:r>
              <a:rPr lang="en-US" sz="2000" dirty="0" smtClean="0"/>
              <a:t>.</a:t>
            </a:r>
            <a:endParaRPr lang="en-US" sz="2000" dirty="0"/>
          </a:p>
        </p:txBody>
      </p:sp>
    </p:spTree>
    <p:extLst>
      <p:ext uri="{BB962C8B-B14F-4D97-AF65-F5344CB8AC3E}">
        <p14:creationId xmlns:p14="http://schemas.microsoft.com/office/powerpoint/2010/main" val="1513601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Imperative, Declarative, </a:t>
            </a:r>
            <a:r>
              <a:rPr lang="en-US" dirty="0" smtClean="0">
                <a:solidFill>
                  <a:schemeClr val="bg1"/>
                </a:solidFill>
              </a:rPr>
              <a:t>Abstraction</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Functional programming is also about being </a:t>
            </a:r>
            <a:r>
              <a:rPr lang="en-US" sz="2000" dirty="0">
                <a:solidFill>
                  <a:srgbClr val="FF0000"/>
                </a:solidFill>
              </a:rPr>
              <a:t>declarative</a:t>
            </a:r>
            <a:r>
              <a:rPr lang="en-US" sz="2000" dirty="0"/>
              <a:t> and writing </a:t>
            </a:r>
            <a:r>
              <a:rPr lang="en-US" sz="2000" dirty="0">
                <a:solidFill>
                  <a:srgbClr val="FF0000"/>
                </a:solidFill>
              </a:rPr>
              <a:t>abstracted </a:t>
            </a:r>
            <a:r>
              <a:rPr lang="en-US" sz="2000" dirty="0" smtClean="0">
                <a:solidFill>
                  <a:srgbClr val="FF0000"/>
                </a:solidFill>
              </a:rPr>
              <a:t>code</a:t>
            </a:r>
            <a:r>
              <a:rPr lang="en-US" sz="2000" dirty="0" smtClean="0"/>
              <a:t>.</a:t>
            </a:r>
          </a:p>
          <a:p>
            <a:pPr marL="457200">
              <a:buFont typeface="Wingdings" panose="05000000000000000000" pitchFamily="2" charset="2"/>
              <a:buChar char="§"/>
            </a:pPr>
            <a:r>
              <a:rPr lang="en-US" sz="2000" dirty="0" smtClean="0"/>
              <a:t>We </a:t>
            </a:r>
            <a:r>
              <a:rPr lang="en-US" sz="2000" dirty="0"/>
              <a:t>all know and have worked on N imperative </a:t>
            </a:r>
            <a:r>
              <a:rPr lang="en-US" sz="2000" dirty="0" smtClean="0"/>
              <a:t>paradigm.</a:t>
            </a:r>
          </a:p>
          <a:p>
            <a:pPr marL="457200">
              <a:buFont typeface="Wingdings" panose="05000000000000000000" pitchFamily="2" charset="2"/>
              <a:buChar char="§"/>
            </a:pPr>
            <a:r>
              <a:rPr lang="en-US" sz="2000" dirty="0" smtClean="0"/>
              <a:t>We’ll </a:t>
            </a:r>
            <a:r>
              <a:rPr lang="en-US" sz="2000" dirty="0"/>
              <a:t>take a problem and see how to solve it in an imperative and declarative </a:t>
            </a:r>
            <a:r>
              <a:rPr lang="en-US" sz="2000" dirty="0" smtClean="0"/>
              <a:t>fashion.</a:t>
            </a:r>
          </a:p>
          <a:p>
            <a:pPr marL="685800">
              <a:buFont typeface="Wingdings" panose="05000000000000000000" pitchFamily="2" charset="2"/>
              <a:buChar char="ü"/>
            </a:pPr>
            <a:r>
              <a:rPr lang="en-US" sz="2000" dirty="0" smtClean="0"/>
              <a:t>Suppose </a:t>
            </a:r>
            <a:r>
              <a:rPr lang="en-US" sz="2000" dirty="0"/>
              <a:t>you have a list or array and want to iterate through the array and print it to the </a:t>
            </a:r>
            <a:r>
              <a:rPr lang="en-US" sz="2000" dirty="0" smtClean="0"/>
              <a:t>console.</a:t>
            </a:r>
          </a:p>
          <a:p>
            <a:pPr marL="685800">
              <a:buFont typeface="Wingdings" panose="05000000000000000000" pitchFamily="2" charset="2"/>
              <a:buChar char="ü"/>
            </a:pPr>
            <a:r>
              <a:rPr lang="en-US" sz="2000" dirty="0" smtClean="0"/>
              <a:t>The </a:t>
            </a:r>
            <a:r>
              <a:rPr lang="en-US" sz="2000" dirty="0"/>
              <a:t>code </a:t>
            </a:r>
            <a:r>
              <a:rPr lang="en-US" sz="2000" dirty="0" smtClean="0"/>
              <a:t>is shown in </a:t>
            </a:r>
            <a:r>
              <a:rPr lang="en-US" sz="2000" dirty="0" smtClean="0">
                <a:solidFill>
                  <a:srgbClr val="FF0000"/>
                </a:solidFill>
              </a:rPr>
              <a:t>Listing 1-6</a:t>
            </a:r>
            <a:r>
              <a:rPr lang="en-US" sz="2000" dirty="0" smtClean="0"/>
              <a:t>. It </a:t>
            </a:r>
            <a:r>
              <a:rPr lang="en-US" sz="2000" dirty="0"/>
              <a:t>works </a:t>
            </a:r>
            <a:r>
              <a:rPr lang="en-US" sz="2000" dirty="0" smtClean="0"/>
              <a:t>fine.</a:t>
            </a:r>
          </a:p>
          <a:p>
            <a:pPr marL="457200">
              <a:buFont typeface="Wingdings" panose="05000000000000000000" pitchFamily="2" charset="2"/>
              <a:buChar char="§"/>
            </a:pPr>
            <a:r>
              <a:rPr lang="en-US" sz="2000" dirty="0" smtClean="0"/>
              <a:t>But </a:t>
            </a:r>
            <a:r>
              <a:rPr lang="en-US" sz="2000" dirty="0"/>
              <a:t>in the above approach to solve our problem, we are telling exactly “</a:t>
            </a:r>
            <a:r>
              <a:rPr lang="en-US" sz="2000" dirty="0">
                <a:solidFill>
                  <a:srgbClr val="FF0000"/>
                </a:solidFill>
              </a:rPr>
              <a:t>how</a:t>
            </a:r>
            <a:r>
              <a:rPr lang="en-US" sz="2000" dirty="0"/>
              <a:t>” we need to do </a:t>
            </a:r>
            <a:r>
              <a:rPr lang="en-US" sz="2000" dirty="0" smtClean="0"/>
              <a:t>it.</a:t>
            </a:r>
          </a:p>
          <a:p>
            <a:pPr marL="685800">
              <a:buFont typeface="Wingdings" panose="05000000000000000000" pitchFamily="2" charset="2"/>
              <a:buChar char="ü"/>
            </a:pPr>
            <a:r>
              <a:rPr lang="en-US" sz="2000" dirty="0" smtClean="0"/>
              <a:t>For </a:t>
            </a:r>
            <a:r>
              <a:rPr lang="en-US" sz="2000" dirty="0"/>
              <a:t>example, we have written an implicit for loop with an index calculation of the array length and printing the </a:t>
            </a:r>
            <a:r>
              <a:rPr lang="en-US" sz="2000" dirty="0" smtClean="0"/>
              <a:t>items.</a:t>
            </a:r>
          </a:p>
          <a:p>
            <a:pPr marL="685800">
              <a:buFont typeface="Wingdings" panose="05000000000000000000" pitchFamily="2" charset="2"/>
              <a:buChar char="ü"/>
            </a:pPr>
            <a:r>
              <a:rPr lang="en-US" sz="2000" dirty="0" smtClean="0"/>
              <a:t>It </a:t>
            </a:r>
            <a:r>
              <a:rPr lang="en-US" sz="2000" dirty="0"/>
              <a:t>looks like we are telling the compiler what to </a:t>
            </a:r>
            <a:r>
              <a:rPr lang="en-US" sz="2000" dirty="0" smtClean="0"/>
              <a:t>do.</a:t>
            </a:r>
          </a:p>
          <a:p>
            <a:pPr marL="685800">
              <a:buFont typeface="Wingdings" panose="05000000000000000000" pitchFamily="2" charset="2"/>
              <a:buChar char="ü"/>
            </a:pPr>
            <a:r>
              <a:rPr lang="en-US" sz="2000" dirty="0" smtClean="0"/>
              <a:t>In </a:t>
            </a:r>
            <a:r>
              <a:rPr lang="en-US" sz="2000" dirty="0"/>
              <a:t>this case, we are telling “Get Array Length, Loop our array, Get each Element of array using index etc</a:t>
            </a:r>
            <a:r>
              <a:rPr lang="en-US" sz="2000" dirty="0" smtClean="0"/>
              <a:t>.”</a:t>
            </a:r>
          </a:p>
          <a:p>
            <a:pPr marL="457200">
              <a:buFont typeface="Wingdings" panose="05000000000000000000" pitchFamily="2" charset="2"/>
              <a:buChar char="§"/>
            </a:pPr>
            <a:r>
              <a:rPr lang="en-US" sz="2000" dirty="0" smtClean="0"/>
              <a:t>We </a:t>
            </a:r>
            <a:r>
              <a:rPr lang="en-US" sz="2000" dirty="0"/>
              <a:t>call it an “</a:t>
            </a:r>
            <a:r>
              <a:rPr lang="en-US" sz="2000" dirty="0">
                <a:solidFill>
                  <a:srgbClr val="FF0000"/>
                </a:solidFill>
              </a:rPr>
              <a:t>imperative</a:t>
            </a:r>
            <a:r>
              <a:rPr lang="en-US" sz="2000" dirty="0"/>
              <a:t>” solution. </a:t>
            </a:r>
            <a:r>
              <a:rPr lang="en-US" sz="2000" dirty="0">
                <a:solidFill>
                  <a:srgbClr val="FF0000"/>
                </a:solidFill>
              </a:rPr>
              <a:t>Imperative programming</a:t>
            </a:r>
            <a:r>
              <a:rPr lang="en-US" sz="2000" dirty="0"/>
              <a:t> is all about telling the compiler “</a:t>
            </a:r>
            <a:r>
              <a:rPr lang="en-US" sz="2000" dirty="0">
                <a:solidFill>
                  <a:srgbClr val="FF0000"/>
                </a:solidFill>
              </a:rPr>
              <a:t>how</a:t>
            </a:r>
            <a:r>
              <a:rPr lang="en-US" sz="2000" dirty="0"/>
              <a:t>” to do the things</a:t>
            </a:r>
            <a:r>
              <a:rPr lang="en-US" sz="2000" dirty="0" smtClean="0"/>
              <a:t>.</a:t>
            </a:r>
            <a:endParaRPr lang="en-US" sz="2000" dirty="0"/>
          </a:p>
        </p:txBody>
      </p:sp>
    </p:spTree>
    <p:extLst>
      <p:ext uri="{BB962C8B-B14F-4D97-AF65-F5344CB8AC3E}">
        <p14:creationId xmlns:p14="http://schemas.microsoft.com/office/powerpoint/2010/main" val="69810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1-6</a:t>
            </a:r>
            <a:endParaRPr lang="en-US" dirty="0"/>
          </a:p>
        </p:txBody>
      </p:sp>
      <p:pic>
        <p:nvPicPr>
          <p:cNvPr id="5" name="Picture 4"/>
          <p:cNvPicPr>
            <a:picLocks noChangeAspect="1"/>
          </p:cNvPicPr>
          <p:nvPr/>
        </p:nvPicPr>
        <p:blipFill>
          <a:blip r:embed="rId2"/>
          <a:stretch>
            <a:fillRect/>
          </a:stretch>
        </p:blipFill>
        <p:spPr>
          <a:xfrm>
            <a:off x="94891" y="1284293"/>
            <a:ext cx="7279576" cy="1433856"/>
          </a:xfrm>
          <a:prstGeom prst="rect">
            <a:avLst/>
          </a:prstGeom>
          <a:ln>
            <a:solidFill>
              <a:schemeClr val="accent1"/>
            </a:solidFill>
          </a:ln>
        </p:spPr>
      </p:pic>
    </p:spTree>
    <p:extLst>
      <p:ext uri="{BB962C8B-B14F-4D97-AF65-F5344CB8AC3E}">
        <p14:creationId xmlns:p14="http://schemas.microsoft.com/office/powerpoint/2010/main" val="333884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Declarative Programming</a:t>
            </a:r>
            <a:endParaRPr lang="en-US" dirty="0"/>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In Declarative programming , we are going to tell “</a:t>
            </a:r>
            <a:r>
              <a:rPr lang="en-US" sz="2000" dirty="0">
                <a:solidFill>
                  <a:srgbClr val="FF0000"/>
                </a:solidFill>
              </a:rPr>
              <a:t>what</a:t>
            </a:r>
            <a:r>
              <a:rPr lang="en-US" sz="2000" dirty="0"/>
              <a:t>” </a:t>
            </a:r>
            <a:r>
              <a:rPr lang="en-US" sz="2000" dirty="0">
                <a:solidFill>
                  <a:srgbClr val="0070C0"/>
                </a:solidFill>
              </a:rPr>
              <a:t>the compiler needs to do</a:t>
            </a:r>
            <a:r>
              <a:rPr lang="en-US" sz="2000" dirty="0"/>
              <a:t> rather than the “how” parts. </a:t>
            </a:r>
            <a:endParaRPr lang="en-US" sz="2000" dirty="0" smtClean="0"/>
          </a:p>
          <a:p>
            <a:pPr marL="457200">
              <a:buFont typeface="Wingdings" panose="05000000000000000000" pitchFamily="2" charset="2"/>
              <a:buChar char="§"/>
            </a:pPr>
            <a:r>
              <a:rPr lang="en-US" sz="2000" dirty="0" smtClean="0"/>
              <a:t>The </a:t>
            </a:r>
            <a:r>
              <a:rPr lang="en-US" sz="2000" dirty="0"/>
              <a:t>“</a:t>
            </a:r>
            <a:r>
              <a:rPr lang="en-US" sz="2000" dirty="0">
                <a:solidFill>
                  <a:srgbClr val="FF0000"/>
                </a:solidFill>
              </a:rPr>
              <a:t>how</a:t>
            </a:r>
            <a:r>
              <a:rPr lang="en-US" sz="2000" dirty="0"/>
              <a:t>” parts are being </a:t>
            </a:r>
            <a:r>
              <a:rPr lang="en-US" sz="2000" dirty="0">
                <a:solidFill>
                  <a:srgbClr val="FF0000"/>
                </a:solidFill>
              </a:rPr>
              <a:t>abstracted</a:t>
            </a:r>
            <a:r>
              <a:rPr lang="en-US" sz="2000" dirty="0"/>
              <a:t> into common functions (these functions are called as </a:t>
            </a:r>
            <a:r>
              <a:rPr lang="en-US" sz="2000" dirty="0">
                <a:solidFill>
                  <a:srgbClr val="FF0000"/>
                </a:solidFill>
              </a:rPr>
              <a:t>Higher-Order </a:t>
            </a:r>
            <a:r>
              <a:rPr lang="en-US" sz="2000" dirty="0" smtClean="0">
                <a:solidFill>
                  <a:srgbClr val="FF0000"/>
                </a:solidFill>
              </a:rPr>
              <a:t>functions</a:t>
            </a:r>
            <a:r>
              <a:rPr lang="en-US" sz="2000" dirty="0" smtClean="0"/>
              <a:t>).</a:t>
            </a:r>
          </a:p>
          <a:p>
            <a:pPr marL="457200">
              <a:buFont typeface="Wingdings" panose="05000000000000000000" pitchFamily="2" charset="2"/>
              <a:buChar char="§"/>
            </a:pPr>
            <a:r>
              <a:rPr lang="en-US" sz="2000" dirty="0" smtClean="0"/>
              <a:t>Now </a:t>
            </a:r>
            <a:r>
              <a:rPr lang="en-US" sz="2000" dirty="0"/>
              <a:t>we can use the in-built </a:t>
            </a:r>
            <a:r>
              <a:rPr lang="en-US" sz="2000" dirty="0">
                <a:solidFill>
                  <a:srgbClr val="FF0000"/>
                </a:solidFill>
              </a:rPr>
              <a:t>forEach</a:t>
            </a:r>
            <a:r>
              <a:rPr lang="en-US" sz="2000" dirty="0"/>
              <a:t> function to iterate the array and print </a:t>
            </a:r>
            <a:r>
              <a:rPr lang="en-US" sz="2000" dirty="0" smtClean="0"/>
              <a:t>it </a:t>
            </a:r>
            <a:r>
              <a:rPr lang="en-US" sz="2000" dirty="0" smtClean="0">
                <a:solidFill>
                  <a:srgbClr val="FF0000"/>
                </a:solidFill>
              </a:rPr>
              <a:t>Listing 1-7</a:t>
            </a:r>
            <a:r>
              <a:rPr lang="en-US" sz="2000" dirty="0" smtClean="0"/>
              <a:t>.</a:t>
            </a:r>
          </a:p>
          <a:p>
            <a:pPr marL="457200">
              <a:buFont typeface="Wingdings" panose="05000000000000000000" pitchFamily="2" charset="2"/>
              <a:buChar char="§"/>
            </a:pPr>
            <a:r>
              <a:rPr lang="en-US" sz="2000" dirty="0"/>
              <a:t>The above code snippet does print exactly the same output in the previous </a:t>
            </a:r>
            <a:r>
              <a:rPr lang="en-US" sz="2000" dirty="0">
                <a:solidFill>
                  <a:srgbClr val="FF0000"/>
                </a:solidFill>
              </a:rPr>
              <a:t>Listing </a:t>
            </a:r>
            <a:r>
              <a:rPr lang="en-US" sz="2000" dirty="0" smtClean="0">
                <a:solidFill>
                  <a:srgbClr val="FF0000"/>
                </a:solidFill>
              </a:rPr>
              <a:t>1-6</a:t>
            </a:r>
            <a:r>
              <a:rPr lang="en-US" sz="2000" dirty="0" smtClean="0"/>
              <a:t>.</a:t>
            </a:r>
          </a:p>
          <a:p>
            <a:pPr marL="457200">
              <a:buFont typeface="Wingdings" panose="05000000000000000000" pitchFamily="2" charset="2"/>
              <a:buChar char="§"/>
            </a:pPr>
            <a:r>
              <a:rPr lang="en-US" sz="2000" dirty="0" smtClean="0"/>
              <a:t>But </a:t>
            </a:r>
            <a:r>
              <a:rPr lang="en-US" sz="2000" dirty="0"/>
              <a:t>here we have removed the “how” parts like “Get Array Length, Loop our array, Get each Element of array using index, etc</a:t>
            </a:r>
            <a:r>
              <a:rPr lang="en-US" sz="2000" dirty="0" smtClean="0"/>
              <a:t>.”</a:t>
            </a:r>
          </a:p>
          <a:p>
            <a:pPr marL="457200">
              <a:buFont typeface="Wingdings" panose="05000000000000000000" pitchFamily="2" charset="2"/>
              <a:buChar char="§"/>
            </a:pPr>
            <a:r>
              <a:rPr lang="en-US" sz="2000" dirty="0" smtClean="0"/>
              <a:t>We </a:t>
            </a:r>
            <a:r>
              <a:rPr lang="en-US" sz="2000" dirty="0"/>
              <a:t>have used an </a:t>
            </a:r>
            <a:r>
              <a:rPr lang="en-US" sz="2000" dirty="0">
                <a:solidFill>
                  <a:srgbClr val="FF0000"/>
                </a:solidFill>
              </a:rPr>
              <a:t>abstracted function</a:t>
            </a:r>
            <a:r>
              <a:rPr lang="en-US" sz="2000" dirty="0"/>
              <a:t>, which takes care of “how” part, leaving us the developers to worry about our problem in hand (“what” part</a:t>
            </a:r>
            <a:r>
              <a:rPr lang="en-US" sz="2000" dirty="0" smtClean="0"/>
              <a:t>).</a:t>
            </a:r>
          </a:p>
          <a:p>
            <a:pPr marL="457200">
              <a:buFont typeface="Wingdings" panose="05000000000000000000" pitchFamily="2" charset="2"/>
              <a:buChar char="§"/>
            </a:pPr>
            <a:r>
              <a:rPr lang="en-US" sz="2000" dirty="0" smtClean="0">
                <a:solidFill>
                  <a:srgbClr val="0070C0"/>
                </a:solidFill>
              </a:rPr>
              <a:t>Functional </a:t>
            </a:r>
            <a:r>
              <a:rPr lang="en-US" sz="2000" dirty="0">
                <a:solidFill>
                  <a:srgbClr val="0070C0"/>
                </a:solidFill>
              </a:rPr>
              <a:t>programming is about creating functions in an </a:t>
            </a:r>
            <a:r>
              <a:rPr lang="en-US" sz="2000" dirty="0">
                <a:solidFill>
                  <a:srgbClr val="FF0000"/>
                </a:solidFill>
              </a:rPr>
              <a:t>abstracted way</a:t>
            </a:r>
            <a:r>
              <a:rPr lang="en-US" sz="2000" dirty="0"/>
              <a:t>, which can be reused by other parts of the code</a:t>
            </a:r>
            <a:r>
              <a:rPr lang="en-US" sz="2000" dirty="0" smtClean="0"/>
              <a:t>.</a:t>
            </a:r>
            <a:endParaRPr lang="en-US" sz="2000" dirty="0"/>
          </a:p>
        </p:txBody>
      </p:sp>
    </p:spTree>
    <p:extLst>
      <p:ext uri="{BB962C8B-B14F-4D97-AF65-F5344CB8AC3E}">
        <p14:creationId xmlns:p14="http://schemas.microsoft.com/office/powerpoint/2010/main" val="4068129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1-7</a:t>
            </a:r>
            <a:endParaRPr lang="en-US" dirty="0"/>
          </a:p>
        </p:txBody>
      </p:sp>
      <p:pic>
        <p:nvPicPr>
          <p:cNvPr id="3" name="Picture 2"/>
          <p:cNvPicPr>
            <a:picLocks noChangeAspect="1"/>
          </p:cNvPicPr>
          <p:nvPr/>
        </p:nvPicPr>
        <p:blipFill>
          <a:blip r:embed="rId2"/>
          <a:stretch>
            <a:fillRect/>
          </a:stretch>
        </p:blipFill>
        <p:spPr>
          <a:xfrm>
            <a:off x="111095" y="1333366"/>
            <a:ext cx="9838267" cy="1276484"/>
          </a:xfrm>
          <a:prstGeom prst="rect">
            <a:avLst/>
          </a:prstGeom>
          <a:ln>
            <a:solidFill>
              <a:schemeClr val="accent1"/>
            </a:solidFill>
          </a:ln>
        </p:spPr>
      </p:pic>
    </p:spTree>
    <p:extLst>
      <p:ext uri="{BB962C8B-B14F-4D97-AF65-F5344CB8AC3E}">
        <p14:creationId xmlns:p14="http://schemas.microsoft.com/office/powerpoint/2010/main" val="33815223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Functional Programming </a:t>
            </a:r>
            <a:r>
              <a:rPr lang="en-US" dirty="0" smtClean="0">
                <a:solidFill>
                  <a:schemeClr val="bg1"/>
                </a:solidFill>
              </a:rPr>
              <a:t>Benefits</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We have seen the definition of functional programming and a very simple example of a function in the JavaScript </a:t>
            </a:r>
            <a:r>
              <a:rPr lang="en-US" sz="2000" dirty="0" smtClean="0"/>
              <a:t>language.</a:t>
            </a:r>
          </a:p>
          <a:p>
            <a:pPr marL="457200">
              <a:buFont typeface="Wingdings" panose="05000000000000000000" pitchFamily="2" charset="2"/>
              <a:buChar char="§"/>
            </a:pPr>
            <a:r>
              <a:rPr lang="en-US" sz="2000" dirty="0" smtClean="0"/>
              <a:t>This </a:t>
            </a:r>
            <a:r>
              <a:rPr lang="en-US" sz="2000" dirty="0"/>
              <a:t>section will help you see through the lenses and see the huge benefits that functional programming is opting to offer </a:t>
            </a:r>
            <a:r>
              <a:rPr lang="en-US" sz="2000" dirty="0" smtClean="0"/>
              <a:t>us!</a:t>
            </a:r>
          </a:p>
          <a:p>
            <a:pPr marL="457200">
              <a:buFont typeface="Wingdings" panose="05000000000000000000" pitchFamily="2" charset="2"/>
              <a:buChar char="§"/>
            </a:pPr>
            <a:r>
              <a:rPr lang="en-US" sz="2000" dirty="0" smtClean="0"/>
              <a:t>Most </a:t>
            </a:r>
            <a:r>
              <a:rPr lang="en-US" sz="2000" dirty="0"/>
              <a:t>of the benefits of Functional programming come from writing </a:t>
            </a:r>
            <a:r>
              <a:rPr lang="en-US" sz="2000" dirty="0">
                <a:solidFill>
                  <a:srgbClr val="FF0000"/>
                </a:solidFill>
              </a:rPr>
              <a:t>Pure </a:t>
            </a:r>
            <a:r>
              <a:rPr lang="en-US" sz="2000" dirty="0" smtClean="0">
                <a:solidFill>
                  <a:srgbClr val="FF0000"/>
                </a:solidFill>
              </a:rPr>
              <a:t>Functions</a:t>
            </a:r>
            <a:r>
              <a:rPr lang="en-US" sz="2000" dirty="0" smtClean="0"/>
              <a:t>.</a:t>
            </a:r>
          </a:p>
          <a:p>
            <a:pPr marL="457200">
              <a:buFont typeface="Wingdings" panose="05000000000000000000" pitchFamily="2" charset="2"/>
              <a:buChar char="§"/>
            </a:pPr>
            <a:r>
              <a:rPr lang="en-US" sz="2000" dirty="0" smtClean="0"/>
              <a:t>So </a:t>
            </a:r>
            <a:r>
              <a:rPr lang="en-US" sz="2000" dirty="0"/>
              <a:t>before we see the benefits of Functional programming, we will see what a pure function is</a:t>
            </a:r>
            <a:r>
              <a:rPr lang="en-US" sz="2000" dirty="0" smtClean="0"/>
              <a:t>.</a:t>
            </a:r>
            <a:endParaRPr lang="en-US" sz="2000" dirty="0"/>
          </a:p>
        </p:txBody>
      </p:sp>
    </p:spTree>
    <p:extLst>
      <p:ext uri="{BB962C8B-B14F-4D97-AF65-F5344CB8AC3E}">
        <p14:creationId xmlns:p14="http://schemas.microsoft.com/office/powerpoint/2010/main" val="3326429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Pure Functions</a:t>
            </a:r>
            <a:endParaRPr lang="en-US" dirty="0"/>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Pure functions are the functions that return the same output for the given </a:t>
            </a:r>
            <a:r>
              <a:rPr lang="en-US" sz="2000" dirty="0" smtClean="0"/>
              <a:t>input.</a:t>
            </a:r>
          </a:p>
          <a:p>
            <a:pPr marL="457200">
              <a:buFont typeface="Wingdings" panose="05000000000000000000" pitchFamily="2" charset="2"/>
              <a:buChar char="§"/>
            </a:pPr>
            <a:r>
              <a:rPr lang="en-US" sz="2000" dirty="0" smtClean="0"/>
              <a:t>Take </a:t>
            </a:r>
            <a:r>
              <a:rPr lang="en-US" sz="2000" dirty="0"/>
              <a:t>an example as given in </a:t>
            </a:r>
            <a:r>
              <a:rPr lang="en-US" sz="2000" dirty="0">
                <a:solidFill>
                  <a:srgbClr val="FF0000"/>
                </a:solidFill>
              </a:rPr>
              <a:t>Listing </a:t>
            </a:r>
            <a:r>
              <a:rPr lang="en-US" sz="2000" dirty="0" smtClean="0">
                <a:solidFill>
                  <a:srgbClr val="FF0000"/>
                </a:solidFill>
              </a:rPr>
              <a:t>1-8</a:t>
            </a:r>
            <a:r>
              <a:rPr lang="en-US" sz="2000" dirty="0" smtClean="0"/>
              <a:t>:</a:t>
            </a:r>
          </a:p>
          <a:p>
            <a:pPr indent="0">
              <a:buNone/>
            </a:pPr>
            <a:endParaRPr lang="en-US" sz="2000" dirty="0"/>
          </a:p>
          <a:p>
            <a:pPr indent="0">
              <a:buNone/>
            </a:pPr>
            <a:endParaRPr lang="en-US" sz="2000" dirty="0" smtClean="0"/>
          </a:p>
          <a:p>
            <a:pPr indent="0">
              <a:buNone/>
            </a:pPr>
            <a:endParaRPr lang="en-US" sz="2000" dirty="0" smtClean="0"/>
          </a:p>
          <a:p>
            <a:pPr marL="457200">
              <a:buFont typeface="Wingdings" panose="05000000000000000000" pitchFamily="2" charset="2"/>
              <a:buChar char="§"/>
            </a:pPr>
            <a:r>
              <a:rPr lang="en-US" sz="2000" dirty="0"/>
              <a:t>The above function ‘double’ is a pure function just because given an input, it is going to always return the same </a:t>
            </a:r>
            <a:r>
              <a:rPr lang="en-US" sz="2000" dirty="0" smtClean="0"/>
              <a:t>output.</a:t>
            </a:r>
          </a:p>
          <a:p>
            <a:pPr marL="457200">
              <a:buFont typeface="Wingdings" panose="05000000000000000000" pitchFamily="2" charset="2"/>
              <a:buChar char="§"/>
            </a:pPr>
            <a:r>
              <a:rPr lang="en-US" sz="2000" dirty="0" smtClean="0"/>
              <a:t>Calling </a:t>
            </a:r>
            <a:r>
              <a:rPr lang="en-US" sz="2000" dirty="0"/>
              <a:t>the double function with input 5 always gives back the result as </a:t>
            </a:r>
            <a:r>
              <a:rPr lang="en-US" sz="2000" dirty="0" smtClean="0"/>
              <a:t>10!</a:t>
            </a:r>
          </a:p>
          <a:p>
            <a:pPr marL="457200">
              <a:buFont typeface="Wingdings" panose="05000000000000000000" pitchFamily="2" charset="2"/>
              <a:buChar char="§"/>
            </a:pPr>
            <a:r>
              <a:rPr lang="en-US" sz="2000" dirty="0" smtClean="0"/>
              <a:t>Pure </a:t>
            </a:r>
            <a:r>
              <a:rPr lang="en-US" sz="2000" dirty="0"/>
              <a:t>functions obey </a:t>
            </a:r>
            <a:r>
              <a:rPr lang="en-US" sz="2000" dirty="0">
                <a:solidFill>
                  <a:srgbClr val="FF0000"/>
                </a:solidFill>
              </a:rPr>
              <a:t>Referential </a:t>
            </a:r>
            <a:r>
              <a:rPr lang="en-US" sz="2000" dirty="0" smtClean="0">
                <a:solidFill>
                  <a:srgbClr val="FF0000"/>
                </a:solidFill>
              </a:rPr>
              <a:t>transparency</a:t>
            </a:r>
            <a:r>
              <a:rPr lang="en-US" sz="2000" dirty="0" smtClean="0"/>
              <a:t>.</a:t>
            </a:r>
          </a:p>
          <a:p>
            <a:pPr marL="457200">
              <a:buFont typeface="Wingdings" panose="05000000000000000000" pitchFamily="2" charset="2"/>
              <a:buChar char="§"/>
            </a:pPr>
            <a:r>
              <a:rPr lang="en-US" sz="2000" dirty="0" smtClean="0"/>
              <a:t>Thus </a:t>
            </a:r>
            <a:r>
              <a:rPr lang="en-US" sz="2000" dirty="0"/>
              <a:t>we can replace double(5) with 10, without any </a:t>
            </a:r>
            <a:r>
              <a:rPr lang="en-US" sz="2000" dirty="0" smtClean="0"/>
              <a:t>hesitations.</a:t>
            </a:r>
          </a:p>
          <a:p>
            <a:pPr marL="457200">
              <a:buFont typeface="Wingdings" panose="05000000000000000000" pitchFamily="2" charset="2"/>
              <a:buChar char="§"/>
            </a:pPr>
            <a:r>
              <a:rPr lang="en-US" sz="2000" dirty="0" smtClean="0"/>
              <a:t>The benefits of Pure functions are:</a:t>
            </a:r>
          </a:p>
          <a:p>
            <a:pPr marL="685800">
              <a:buFont typeface="Wingdings" panose="05000000000000000000" pitchFamily="2" charset="2"/>
              <a:buChar char="ü"/>
            </a:pPr>
            <a:r>
              <a:rPr lang="en-US" sz="2000" dirty="0"/>
              <a:t>Pure Functions Lead to Testable Code</a:t>
            </a:r>
          </a:p>
          <a:p>
            <a:pPr marL="685800">
              <a:buFont typeface="Wingdings" panose="05000000000000000000" pitchFamily="2" charset="2"/>
              <a:buChar char="ü"/>
            </a:pPr>
            <a:r>
              <a:rPr lang="en-US" sz="2000" dirty="0"/>
              <a:t>Reasonable </a:t>
            </a:r>
            <a:r>
              <a:rPr lang="en-US" sz="2000" dirty="0" smtClean="0"/>
              <a:t>Code</a:t>
            </a:r>
          </a:p>
          <a:p>
            <a:pPr marL="685800">
              <a:buFont typeface="Wingdings" panose="05000000000000000000" pitchFamily="2" charset="2"/>
              <a:buChar char="ü"/>
            </a:pPr>
            <a:r>
              <a:rPr lang="en-US" sz="2000" dirty="0" smtClean="0"/>
              <a:t>Parallel </a:t>
            </a:r>
            <a:r>
              <a:rPr lang="en-US" sz="2000" dirty="0"/>
              <a:t>Code</a:t>
            </a:r>
          </a:p>
        </p:txBody>
      </p:sp>
      <p:pic>
        <p:nvPicPr>
          <p:cNvPr id="3" name="Picture 2"/>
          <p:cNvPicPr>
            <a:picLocks noChangeAspect="1"/>
          </p:cNvPicPr>
          <p:nvPr/>
        </p:nvPicPr>
        <p:blipFill>
          <a:blip r:embed="rId2"/>
          <a:stretch>
            <a:fillRect/>
          </a:stretch>
        </p:blipFill>
        <p:spPr>
          <a:xfrm>
            <a:off x="795867" y="2095879"/>
            <a:ext cx="6337300" cy="827765"/>
          </a:xfrm>
          <a:prstGeom prst="rect">
            <a:avLst/>
          </a:prstGeom>
          <a:ln>
            <a:solidFill>
              <a:schemeClr val="accent1"/>
            </a:solidFill>
          </a:ln>
        </p:spPr>
      </p:pic>
    </p:spTree>
    <p:extLst>
      <p:ext uri="{BB962C8B-B14F-4D97-AF65-F5344CB8AC3E}">
        <p14:creationId xmlns:p14="http://schemas.microsoft.com/office/powerpoint/2010/main" val="3294231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Pure Functions Lead to Testable Code</a:t>
            </a:r>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Functions that are not pure have side </a:t>
            </a:r>
            <a:r>
              <a:rPr lang="en-US" sz="2000" dirty="0" smtClean="0"/>
              <a:t>effects.</a:t>
            </a:r>
          </a:p>
          <a:p>
            <a:pPr marL="457200">
              <a:buFont typeface="Wingdings" panose="05000000000000000000" pitchFamily="2" charset="2"/>
              <a:buChar char="§"/>
            </a:pPr>
            <a:r>
              <a:rPr lang="en-US" sz="2000" dirty="0" smtClean="0"/>
              <a:t>Consider </a:t>
            </a:r>
            <a:r>
              <a:rPr lang="en-US" sz="2000" dirty="0"/>
              <a:t>our previous tax calculation example (</a:t>
            </a:r>
            <a:r>
              <a:rPr lang="en-US" sz="2000" dirty="0">
                <a:solidFill>
                  <a:srgbClr val="FF0000"/>
                </a:solidFill>
              </a:rPr>
              <a:t>Listing 1-1</a:t>
            </a:r>
            <a:r>
              <a:rPr lang="en-US" sz="2000" dirty="0" smtClean="0"/>
              <a:t>):</a:t>
            </a:r>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r>
              <a:rPr lang="en-US" sz="2000" dirty="0"/>
              <a:t>The function calculateTax is not a pure function, mainly because for calculating its logic it depends on the </a:t>
            </a:r>
            <a:r>
              <a:rPr lang="en-US" sz="2000" dirty="0">
                <a:solidFill>
                  <a:srgbClr val="FF0000"/>
                </a:solidFill>
              </a:rPr>
              <a:t>external </a:t>
            </a:r>
            <a:r>
              <a:rPr lang="en-US" sz="2000" dirty="0" smtClean="0">
                <a:solidFill>
                  <a:srgbClr val="FF0000"/>
                </a:solidFill>
              </a:rPr>
              <a:t>environment</a:t>
            </a:r>
            <a:r>
              <a:rPr lang="en-US" sz="2000" dirty="0" smtClean="0"/>
              <a:t>.</a:t>
            </a:r>
          </a:p>
          <a:p>
            <a:pPr marL="457200">
              <a:buFont typeface="Wingdings" panose="05000000000000000000" pitchFamily="2" charset="2"/>
              <a:buChar char="§"/>
            </a:pPr>
            <a:r>
              <a:rPr lang="en-US" sz="2000" dirty="0" smtClean="0"/>
              <a:t>However</a:t>
            </a:r>
            <a:r>
              <a:rPr lang="en-US" sz="2000" dirty="0"/>
              <a:t>, the function works but the function is </a:t>
            </a:r>
            <a:r>
              <a:rPr lang="en-US" sz="2000" dirty="0">
                <a:solidFill>
                  <a:srgbClr val="FF0000"/>
                </a:solidFill>
              </a:rPr>
              <a:t>very tough to test</a:t>
            </a:r>
            <a:r>
              <a:rPr lang="en-US" sz="2000" dirty="0"/>
              <a:t>! Let’s see the reason for </a:t>
            </a:r>
            <a:r>
              <a:rPr lang="en-US" sz="2000" dirty="0" smtClean="0"/>
              <a:t>this.</a:t>
            </a:r>
          </a:p>
          <a:p>
            <a:pPr marL="457200">
              <a:buFont typeface="Wingdings" panose="05000000000000000000" pitchFamily="2" charset="2"/>
              <a:buChar char="§"/>
            </a:pPr>
            <a:r>
              <a:rPr lang="en-US" sz="2000" dirty="0" smtClean="0"/>
              <a:t>Imagine </a:t>
            </a:r>
            <a:r>
              <a:rPr lang="en-US" sz="2000" dirty="0"/>
              <a:t>we are planning to run a test for our calculateTax function three times for three different tax </a:t>
            </a:r>
            <a:r>
              <a:rPr lang="en-US" sz="2000" dirty="0" smtClean="0"/>
              <a:t>calculations.</a:t>
            </a:r>
          </a:p>
          <a:p>
            <a:pPr marL="457200">
              <a:buFont typeface="Wingdings" panose="05000000000000000000" pitchFamily="2" charset="2"/>
              <a:buChar char="§"/>
            </a:pPr>
            <a:r>
              <a:rPr lang="en-US" sz="2000" dirty="0" smtClean="0"/>
              <a:t>We </a:t>
            </a:r>
            <a:r>
              <a:rPr lang="en-US" sz="2000" dirty="0"/>
              <a:t>set up the environment like this</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668866" y="2054253"/>
            <a:ext cx="8836025" cy="1006448"/>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68866" y="5230812"/>
            <a:ext cx="6155267" cy="1426220"/>
          </a:xfrm>
          <a:prstGeom prst="rect">
            <a:avLst/>
          </a:prstGeom>
          <a:ln>
            <a:solidFill>
              <a:schemeClr val="accent1"/>
            </a:solidFill>
          </a:ln>
        </p:spPr>
      </p:pic>
    </p:spTree>
    <p:extLst>
      <p:ext uri="{BB962C8B-B14F-4D97-AF65-F5344CB8AC3E}">
        <p14:creationId xmlns:p14="http://schemas.microsoft.com/office/powerpoint/2010/main" val="1377996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Beginning Functional JavaScript 2017</a:t>
            </a: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fld id="{67994AD2-711B-412D-8C92-CF1BBB2DA9C7}" type="datetime1">
              <a:rPr lang="en-US" smtClean="0"/>
              <a:t>5/5/2018</a:t>
            </a:fld>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282470856"/>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09-Apr-18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12-Apr-18</a:t>
                      </a:r>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pic>
        <p:nvPicPr>
          <p:cNvPr id="9" name="Picture 8"/>
          <p:cNvPicPr>
            <a:picLocks noChangeAspect="1"/>
          </p:cNvPicPr>
          <p:nvPr/>
        </p:nvPicPr>
        <p:blipFill>
          <a:blip r:embed="rId2"/>
          <a:stretch>
            <a:fillRect/>
          </a:stretch>
        </p:blipFill>
        <p:spPr>
          <a:xfrm>
            <a:off x="1152525" y="3405529"/>
            <a:ext cx="3105150" cy="3019425"/>
          </a:xfrm>
          <a:prstGeom prst="rect">
            <a:avLst/>
          </a:prstGeom>
          <a:ln>
            <a:solidFill>
              <a:schemeClr val="accent1"/>
            </a:solidFill>
          </a:ln>
        </p:spPr>
      </p:pic>
    </p:spTree>
    <p:extLst>
      <p:ext uri="{BB962C8B-B14F-4D97-AF65-F5344CB8AC3E}">
        <p14:creationId xmlns:p14="http://schemas.microsoft.com/office/powerpoint/2010/main" val="2608286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Pure Functions Lead to Testable Code			    </a:t>
            </a:r>
            <a:r>
              <a:rPr lang="en-US" dirty="0">
                <a:solidFill>
                  <a:srgbClr val="C00000"/>
                </a:solidFill>
              </a:rPr>
              <a:t>|</a:t>
            </a:r>
          </a:p>
        </p:txBody>
      </p:sp>
      <p:sp>
        <p:nvSpPr>
          <p:cNvPr id="3" name="Content Placeholder 3"/>
          <p:cNvSpPr>
            <a:spLocks noGrp="1"/>
          </p:cNvSpPr>
          <p:nvPr>
            <p:ph sz="half" idx="1"/>
          </p:nvPr>
        </p:nvSpPr>
        <p:spPr>
          <a:xfrm>
            <a:off x="94892" y="1278466"/>
            <a:ext cx="11938958" cy="5520267"/>
          </a:xfrm>
        </p:spPr>
        <p:txBody>
          <a:bodyPr>
            <a:normAutofit/>
          </a:bodyPr>
          <a:lstStyle/>
          <a:p>
            <a:pPr marL="457200">
              <a:buFont typeface="Wingdings" panose="05000000000000000000" pitchFamily="2" charset="2"/>
              <a:buChar char="§"/>
            </a:pPr>
            <a:r>
              <a:rPr lang="en-US" sz="2000" dirty="0"/>
              <a:t>The entire test passes! But hold on, since our original calculateTax function depends on the external environment variable percentValue, </a:t>
            </a:r>
            <a:r>
              <a:rPr lang="en-US" sz="2000" dirty="0">
                <a:solidFill>
                  <a:srgbClr val="FF0000"/>
                </a:solidFill>
              </a:rPr>
              <a:t>things can go </a:t>
            </a:r>
            <a:r>
              <a:rPr lang="en-US" sz="2000" dirty="0" smtClean="0">
                <a:solidFill>
                  <a:srgbClr val="FF0000"/>
                </a:solidFill>
              </a:rPr>
              <a:t>wrong</a:t>
            </a:r>
            <a:r>
              <a:rPr lang="en-US" sz="2000" dirty="0" smtClean="0"/>
              <a:t>.</a:t>
            </a:r>
          </a:p>
          <a:p>
            <a:pPr marL="457200">
              <a:buFont typeface="Wingdings" panose="05000000000000000000" pitchFamily="2" charset="2"/>
              <a:buChar char="§"/>
            </a:pPr>
            <a:r>
              <a:rPr lang="en-US" sz="2000" dirty="0" smtClean="0"/>
              <a:t>Imagine </a:t>
            </a:r>
            <a:r>
              <a:rPr lang="en-US" sz="2000" dirty="0"/>
              <a:t>the external environment is changing the variable percentValue while you are running the same test cases</a:t>
            </a:r>
            <a:r>
              <a:rPr lang="en-US" sz="2000" dirty="0" smtClean="0"/>
              <a:t>:</a:t>
            </a:r>
          </a:p>
          <a:p>
            <a:pPr indent="0">
              <a:buNone/>
            </a:pPr>
            <a:endParaRPr lang="en-US" sz="2000" dirty="0"/>
          </a:p>
          <a:p>
            <a:pPr indent="0">
              <a:buNone/>
            </a:pPr>
            <a:endParaRPr lang="en-US" sz="2000" dirty="0" smtClean="0"/>
          </a:p>
          <a:p>
            <a:pPr indent="0">
              <a:buNone/>
            </a:pPr>
            <a:endParaRPr lang="en-US" sz="2000" dirty="0" smtClean="0"/>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As you can see here the function is very hard to </a:t>
            </a:r>
            <a:r>
              <a:rPr lang="en-US" sz="2000" dirty="0" smtClean="0"/>
              <a:t>test.</a:t>
            </a:r>
          </a:p>
          <a:p>
            <a:pPr marL="457200">
              <a:buFont typeface="Wingdings" panose="05000000000000000000" pitchFamily="2" charset="2"/>
              <a:buChar char="§"/>
            </a:pPr>
            <a:r>
              <a:rPr lang="en-US" sz="2000" dirty="0" smtClean="0"/>
              <a:t>However </a:t>
            </a:r>
            <a:r>
              <a:rPr lang="en-US" sz="2000" dirty="0"/>
              <a:t>we can easily fix the issue, by removing the external environment dependency from our function, leading the code to this</a:t>
            </a:r>
            <a:r>
              <a:rPr lang="en-US" sz="2000" dirty="0" smtClean="0"/>
              <a:t>:</a:t>
            </a:r>
            <a:endParaRPr lang="en-US" sz="2000" dirty="0"/>
          </a:p>
        </p:txBody>
      </p:sp>
      <p:pic>
        <p:nvPicPr>
          <p:cNvPr id="6" name="Picture 5"/>
          <p:cNvPicPr>
            <a:picLocks noChangeAspect="1"/>
          </p:cNvPicPr>
          <p:nvPr/>
        </p:nvPicPr>
        <p:blipFill>
          <a:blip r:embed="rId2"/>
          <a:stretch>
            <a:fillRect/>
          </a:stretch>
        </p:blipFill>
        <p:spPr>
          <a:xfrm>
            <a:off x="1617134" y="2429125"/>
            <a:ext cx="7539565" cy="1806854"/>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1617134" y="5714470"/>
            <a:ext cx="8813800" cy="550863"/>
          </a:xfrm>
          <a:prstGeom prst="rect">
            <a:avLst/>
          </a:prstGeom>
          <a:ln>
            <a:solidFill>
              <a:schemeClr val="accent1"/>
            </a:solidFill>
          </a:ln>
        </p:spPr>
      </p:pic>
    </p:spTree>
    <p:extLst>
      <p:ext uri="{BB962C8B-B14F-4D97-AF65-F5344CB8AC3E}">
        <p14:creationId xmlns:p14="http://schemas.microsoft.com/office/powerpoint/2010/main" val="2066515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Property of Pure Function</a:t>
            </a:r>
          </a:p>
        </p:txBody>
      </p:sp>
      <p:sp>
        <p:nvSpPr>
          <p:cNvPr id="6" name="Content Placeholder 3"/>
          <p:cNvSpPr>
            <a:spLocks noGrp="1"/>
          </p:cNvSpPr>
          <p:nvPr>
            <p:ph sz="half" idx="1"/>
          </p:nvPr>
        </p:nvSpPr>
        <p:spPr>
          <a:xfrm>
            <a:off x="111095" y="1264855"/>
            <a:ext cx="11949100" cy="5533877"/>
          </a:xfrm>
        </p:spPr>
        <p:txBody>
          <a:bodyPr vert="horz" lIns="91440" tIns="45720" rIns="91440" bIns="45720" rtlCol="0">
            <a:normAutofit lnSpcReduction="10000"/>
          </a:bodyPr>
          <a:lstStyle/>
          <a:p>
            <a:pPr marL="457200">
              <a:buFont typeface="Wingdings" panose="05000000000000000000" pitchFamily="2" charset="2"/>
              <a:buChar char="§"/>
            </a:pPr>
            <a:r>
              <a:rPr lang="en-US" sz="2000" dirty="0"/>
              <a:t>“Pure Function also shouldn’t mutate any external environment variables.”</a:t>
            </a:r>
          </a:p>
          <a:p>
            <a:pPr marL="457200">
              <a:buFont typeface="Wingdings" panose="05000000000000000000" pitchFamily="2" charset="2"/>
              <a:buChar char="§"/>
            </a:pPr>
            <a:r>
              <a:rPr lang="en-US" sz="2000" dirty="0"/>
              <a:t>In other words, the pure function shouldn’t depend on any external variables (like shown in the example) and also change any external variables.</a:t>
            </a:r>
          </a:p>
          <a:p>
            <a:pPr marL="457200">
              <a:buFont typeface="Wingdings" panose="05000000000000000000" pitchFamily="2" charset="2"/>
              <a:buChar char="§"/>
            </a:pPr>
            <a:r>
              <a:rPr lang="en-US" sz="2000" dirty="0" smtClean="0"/>
              <a:t>Let’s </a:t>
            </a:r>
            <a:r>
              <a:rPr lang="en-US" sz="2000" dirty="0"/>
              <a:t>take a quick look what we meant by changing any external variables. For example, consider the following code in </a:t>
            </a:r>
            <a:r>
              <a:rPr lang="en-US" sz="2000" dirty="0">
                <a:solidFill>
                  <a:srgbClr val="FF0000"/>
                </a:solidFill>
              </a:rPr>
              <a:t>Listing 1-9</a:t>
            </a:r>
            <a:r>
              <a:rPr lang="en-US" sz="2000" dirty="0"/>
              <a:t>:</a:t>
            </a:r>
          </a:p>
          <a:p>
            <a:pPr indent="0">
              <a:buNone/>
            </a:pPr>
            <a:endParaRPr lang="en-US" sz="2000" dirty="0"/>
          </a:p>
          <a:p>
            <a:pPr indent="0">
              <a:buNone/>
            </a:pPr>
            <a:endParaRPr lang="en-US" sz="2000" dirty="0"/>
          </a:p>
          <a:p>
            <a:pPr indent="0">
              <a:buNone/>
            </a:pPr>
            <a:endParaRPr lang="en-US" sz="2000" dirty="0"/>
          </a:p>
          <a:p>
            <a:pPr indent="0">
              <a:buNone/>
            </a:pPr>
            <a:endParaRPr lang="en-US" sz="2000" dirty="0"/>
          </a:p>
          <a:p>
            <a:pPr marL="457200">
              <a:buFont typeface="Wingdings" panose="05000000000000000000" pitchFamily="2" charset="2"/>
              <a:buChar char="§"/>
            </a:pPr>
            <a:r>
              <a:rPr lang="en-US" sz="2000" dirty="0"/>
              <a:t>When ‘badFunction’ function is called it changes the global variable ‘global’ to value ‘changed’.</a:t>
            </a:r>
          </a:p>
          <a:p>
            <a:pPr marL="457200">
              <a:buFont typeface="Wingdings" panose="05000000000000000000" pitchFamily="2" charset="2"/>
              <a:buChar char="§"/>
            </a:pPr>
            <a:r>
              <a:rPr lang="en-US" sz="2000" dirty="0"/>
              <a:t>Imagine another function that depends on ‘global’ variable for its business logic!</a:t>
            </a:r>
          </a:p>
          <a:p>
            <a:pPr marL="457200">
              <a:buFont typeface="Wingdings" panose="05000000000000000000" pitchFamily="2" charset="2"/>
              <a:buChar char="§"/>
            </a:pPr>
            <a:r>
              <a:rPr lang="en-US" sz="2000" dirty="0"/>
              <a:t>Calling ‘badFunction’ affects other functions’ behavior.</a:t>
            </a:r>
          </a:p>
          <a:p>
            <a:pPr marL="457200">
              <a:buFont typeface="Wingdings" panose="05000000000000000000" pitchFamily="2" charset="2"/>
              <a:buChar char="§"/>
            </a:pPr>
            <a:r>
              <a:rPr lang="en-US" sz="2000" dirty="0"/>
              <a:t>Functions of this nature (i.e., functions that have side effects) make the code base hard to test.</a:t>
            </a:r>
          </a:p>
          <a:p>
            <a:pPr marL="457200">
              <a:buFont typeface="Wingdings" panose="05000000000000000000" pitchFamily="2" charset="2"/>
              <a:buChar char="§"/>
            </a:pPr>
            <a:r>
              <a:rPr lang="en-US" sz="2000" dirty="0"/>
              <a:t>Apart from testing, these side effects will make the system behavior very hard to predict in case of debugging!</a:t>
            </a:r>
          </a:p>
        </p:txBody>
      </p:sp>
      <p:pic>
        <p:nvPicPr>
          <p:cNvPr id="3" name="Picture 2"/>
          <p:cNvPicPr>
            <a:picLocks noChangeAspect="1"/>
          </p:cNvPicPr>
          <p:nvPr/>
        </p:nvPicPr>
        <p:blipFill>
          <a:blip r:embed="rId2"/>
          <a:stretch>
            <a:fillRect/>
          </a:stretch>
        </p:blipFill>
        <p:spPr>
          <a:xfrm>
            <a:off x="778932" y="3025020"/>
            <a:ext cx="8408094" cy="1132114"/>
          </a:xfrm>
          <a:prstGeom prst="rect">
            <a:avLst/>
          </a:prstGeom>
          <a:ln>
            <a:solidFill>
              <a:srgbClr val="5B9BD5"/>
            </a:solidFill>
          </a:ln>
        </p:spPr>
      </p:pic>
    </p:spTree>
    <p:extLst>
      <p:ext uri="{BB962C8B-B14F-4D97-AF65-F5344CB8AC3E}">
        <p14:creationId xmlns:p14="http://schemas.microsoft.com/office/powerpoint/2010/main" val="2732625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Reasonable Code</a:t>
            </a:r>
          </a:p>
        </p:txBody>
      </p:sp>
      <p:sp>
        <p:nvSpPr>
          <p:cNvPr id="3" name="Content Placeholder 3"/>
          <p:cNvSpPr>
            <a:spLocks noGrp="1"/>
          </p:cNvSpPr>
          <p:nvPr>
            <p:ph sz="half" idx="1"/>
          </p:nvPr>
        </p:nvSpPr>
        <p:spPr>
          <a:xfrm>
            <a:off x="94892" y="1278466"/>
            <a:ext cx="11938958" cy="5520267"/>
          </a:xfrm>
        </p:spPr>
        <p:txBody>
          <a:bodyPr>
            <a:normAutofit lnSpcReduction="10000"/>
          </a:bodyPr>
          <a:lstStyle/>
          <a:p>
            <a:pPr>
              <a:buFont typeface="Wingdings" panose="05000000000000000000" pitchFamily="2" charset="2"/>
              <a:buChar char="v"/>
            </a:pPr>
            <a:r>
              <a:rPr lang="en-US" sz="2000" dirty="0"/>
              <a:t>As developers we should be good at reasoning about the code or a </a:t>
            </a:r>
            <a:r>
              <a:rPr lang="en-US" sz="2000" dirty="0" smtClean="0"/>
              <a:t>function.</a:t>
            </a:r>
          </a:p>
          <a:p>
            <a:pPr marL="457200">
              <a:buFont typeface="Wingdings" panose="05000000000000000000" pitchFamily="2" charset="2"/>
              <a:buChar char="§"/>
            </a:pPr>
            <a:r>
              <a:rPr lang="en-US" sz="2000" dirty="0" smtClean="0"/>
              <a:t>By </a:t>
            </a:r>
            <a:r>
              <a:rPr lang="en-US" sz="2000" dirty="0"/>
              <a:t>creating and using Pure functions we can achieve that very </a:t>
            </a:r>
            <a:r>
              <a:rPr lang="en-US" sz="2000" dirty="0" smtClean="0"/>
              <a:t>simply.</a:t>
            </a:r>
          </a:p>
          <a:p>
            <a:pPr marL="457200">
              <a:buFont typeface="Wingdings" panose="05000000000000000000" pitchFamily="2" charset="2"/>
              <a:buChar char="§"/>
            </a:pPr>
            <a:r>
              <a:rPr lang="en-US" sz="2000" dirty="0" smtClean="0"/>
              <a:t>To </a:t>
            </a:r>
            <a:r>
              <a:rPr lang="en-US" sz="2000" dirty="0"/>
              <a:t>make this point clearer, we are going to use a simple example of function double (from </a:t>
            </a:r>
            <a:r>
              <a:rPr lang="en-US" sz="2000" dirty="0">
                <a:solidFill>
                  <a:srgbClr val="FF0000"/>
                </a:solidFill>
              </a:rPr>
              <a:t>Listing 1-8</a:t>
            </a:r>
            <a:r>
              <a:rPr lang="en-US" sz="2000" dirty="0" smtClean="0"/>
              <a:t>):</a:t>
            </a:r>
          </a:p>
          <a:p>
            <a:pPr indent="0">
              <a:buNone/>
            </a:pPr>
            <a:endParaRPr lang="en-US" sz="2000" dirty="0" smtClean="0"/>
          </a:p>
          <a:p>
            <a:pPr indent="0">
              <a:buNone/>
            </a:pPr>
            <a:endParaRPr lang="en-US" sz="2000" dirty="0"/>
          </a:p>
          <a:p>
            <a:pPr marL="457200">
              <a:buFont typeface="Wingdings" panose="05000000000000000000" pitchFamily="2" charset="2"/>
              <a:buChar char="§"/>
            </a:pPr>
            <a:r>
              <a:rPr lang="en-US" sz="2000" dirty="0"/>
              <a:t>By looking at this function name we can easily reason that this function doubles the given number and nothing </a:t>
            </a:r>
            <a:r>
              <a:rPr lang="en-US" sz="2000" dirty="0" smtClean="0"/>
              <a:t>else!</a:t>
            </a:r>
          </a:p>
          <a:p>
            <a:pPr marL="457200">
              <a:buFont typeface="Wingdings" panose="05000000000000000000" pitchFamily="2" charset="2"/>
              <a:buChar char="§"/>
            </a:pPr>
            <a:r>
              <a:rPr lang="en-US" sz="2000" dirty="0" smtClean="0"/>
              <a:t>In </a:t>
            </a:r>
            <a:r>
              <a:rPr lang="en-US" sz="2000" dirty="0"/>
              <a:t>fact, using our </a:t>
            </a:r>
            <a:r>
              <a:rPr lang="en-US" sz="2000" dirty="0">
                <a:solidFill>
                  <a:srgbClr val="FF0000"/>
                </a:solidFill>
              </a:rPr>
              <a:t>Referential transparency concept</a:t>
            </a:r>
            <a:r>
              <a:rPr lang="en-US" sz="2000" dirty="0"/>
              <a:t>, we can easily go ahead and replace the double function call with the corresponding </a:t>
            </a:r>
            <a:r>
              <a:rPr lang="en-US" sz="2000" dirty="0" smtClean="0"/>
              <a:t>result!</a:t>
            </a:r>
          </a:p>
          <a:p>
            <a:pPr marL="457200">
              <a:buFont typeface="Wingdings" panose="05000000000000000000" pitchFamily="2" charset="2"/>
              <a:buChar char="§"/>
            </a:pPr>
            <a:r>
              <a:rPr lang="en-US" sz="2000" dirty="0" smtClean="0"/>
              <a:t>Developers </a:t>
            </a:r>
            <a:r>
              <a:rPr lang="en-US" sz="2000" dirty="0"/>
              <a:t>spend most of their time in reading others’ </a:t>
            </a:r>
            <a:r>
              <a:rPr lang="en-US" sz="2000" dirty="0" smtClean="0"/>
              <a:t>code.</a:t>
            </a:r>
          </a:p>
          <a:p>
            <a:pPr marL="457200">
              <a:buFont typeface="Wingdings" panose="05000000000000000000" pitchFamily="2" charset="2"/>
              <a:buChar char="§"/>
            </a:pPr>
            <a:r>
              <a:rPr lang="en-US" sz="2000" dirty="0" smtClean="0"/>
              <a:t>Having </a:t>
            </a:r>
            <a:r>
              <a:rPr lang="en-US" sz="2000" dirty="0"/>
              <a:t>a function with side effects in your code base is hard to read for other developers in your </a:t>
            </a:r>
            <a:r>
              <a:rPr lang="en-US" sz="2000" dirty="0" smtClean="0"/>
              <a:t>team.</a:t>
            </a:r>
          </a:p>
          <a:p>
            <a:pPr marL="457200">
              <a:buFont typeface="Wingdings" panose="05000000000000000000" pitchFamily="2" charset="2"/>
              <a:buChar char="§"/>
            </a:pPr>
            <a:r>
              <a:rPr lang="en-US" sz="2000" dirty="0" smtClean="0">
                <a:solidFill>
                  <a:srgbClr val="0070C0"/>
                </a:solidFill>
              </a:rPr>
              <a:t>Code </a:t>
            </a:r>
            <a:r>
              <a:rPr lang="en-US" sz="2000" dirty="0">
                <a:solidFill>
                  <a:srgbClr val="0070C0"/>
                </a:solidFill>
              </a:rPr>
              <a:t>base with </a:t>
            </a:r>
            <a:r>
              <a:rPr lang="en-US" sz="2000" dirty="0">
                <a:solidFill>
                  <a:srgbClr val="FF0000"/>
                </a:solidFill>
              </a:rPr>
              <a:t>pure functions </a:t>
            </a:r>
            <a:r>
              <a:rPr lang="en-US" sz="2000" dirty="0">
                <a:solidFill>
                  <a:srgbClr val="0070C0"/>
                </a:solidFill>
              </a:rPr>
              <a:t>are easy to read</a:t>
            </a:r>
            <a:r>
              <a:rPr lang="en-US" sz="2000" dirty="0"/>
              <a:t>, understand, and </a:t>
            </a:r>
            <a:r>
              <a:rPr lang="en-US" sz="2000" dirty="0" smtClean="0"/>
              <a:t>test.</a:t>
            </a:r>
          </a:p>
          <a:p>
            <a:pPr marL="457200">
              <a:buFont typeface="Wingdings" panose="05000000000000000000" pitchFamily="2" charset="2"/>
              <a:buChar char="§"/>
            </a:pPr>
            <a:r>
              <a:rPr lang="en-US" sz="2000" dirty="0" smtClean="0"/>
              <a:t>Remember </a:t>
            </a:r>
            <a:r>
              <a:rPr lang="en-US" sz="2000" dirty="0"/>
              <a:t>that a function (regardless if it’s pure function) must always have a meaningful </a:t>
            </a:r>
            <a:r>
              <a:rPr lang="en-US" sz="2000" dirty="0" smtClean="0"/>
              <a:t>name.</a:t>
            </a:r>
          </a:p>
          <a:p>
            <a:pPr marL="457200">
              <a:buFont typeface="Wingdings" panose="05000000000000000000" pitchFamily="2" charset="2"/>
              <a:buChar char="§"/>
            </a:pPr>
            <a:r>
              <a:rPr lang="en-US" sz="2000" dirty="0" smtClean="0"/>
              <a:t>With </a:t>
            </a:r>
            <a:r>
              <a:rPr lang="en-US" sz="2000" dirty="0"/>
              <a:t>that said, you can’t name function ‘double’ as ‘</a:t>
            </a:r>
            <a:r>
              <a:rPr lang="en-US" sz="2000" dirty="0">
                <a:solidFill>
                  <a:srgbClr val="FF0000"/>
                </a:solidFill>
              </a:rPr>
              <a:t>dd</a:t>
            </a:r>
            <a:r>
              <a:rPr lang="en-US" sz="2000" dirty="0"/>
              <a:t>’ given what it does</a:t>
            </a:r>
            <a:r>
              <a:rPr lang="en-US" sz="2000" dirty="0" smtClean="0"/>
              <a:t>.</a:t>
            </a:r>
            <a:endParaRPr lang="en-US" sz="2000" dirty="0"/>
          </a:p>
        </p:txBody>
      </p:sp>
      <p:pic>
        <p:nvPicPr>
          <p:cNvPr id="6" name="Picture 5"/>
          <p:cNvPicPr>
            <a:picLocks noChangeAspect="1"/>
          </p:cNvPicPr>
          <p:nvPr/>
        </p:nvPicPr>
        <p:blipFill>
          <a:blip r:embed="rId2"/>
          <a:stretch>
            <a:fillRect/>
          </a:stretch>
        </p:blipFill>
        <p:spPr>
          <a:xfrm>
            <a:off x="985838" y="2544233"/>
            <a:ext cx="5691800" cy="346533"/>
          </a:xfrm>
          <a:prstGeom prst="rect">
            <a:avLst/>
          </a:prstGeom>
          <a:ln>
            <a:solidFill>
              <a:srgbClr val="5B9BD5"/>
            </a:solidFill>
          </a:ln>
        </p:spPr>
      </p:pic>
    </p:spTree>
    <p:extLst>
      <p:ext uri="{BB962C8B-B14F-4D97-AF65-F5344CB8AC3E}">
        <p14:creationId xmlns:p14="http://schemas.microsoft.com/office/powerpoint/2010/main" val="2922416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Parallel Code</a:t>
            </a:r>
          </a:p>
        </p:txBody>
      </p:sp>
      <p:sp>
        <p:nvSpPr>
          <p:cNvPr id="3" name="Content Placeholder 3"/>
          <p:cNvSpPr>
            <a:spLocks noGrp="1"/>
          </p:cNvSpPr>
          <p:nvPr>
            <p:ph sz="half" idx="1"/>
          </p:nvPr>
        </p:nvSpPr>
        <p:spPr>
          <a:xfrm>
            <a:off x="94892" y="1278466"/>
            <a:ext cx="11938958" cy="5520267"/>
          </a:xfrm>
        </p:spPr>
        <p:txBody>
          <a:bodyPr>
            <a:normAutofit lnSpcReduction="10000"/>
          </a:bodyPr>
          <a:lstStyle/>
          <a:p>
            <a:pPr>
              <a:buFont typeface="Wingdings" panose="05000000000000000000" pitchFamily="2" charset="2"/>
              <a:buChar char="v"/>
            </a:pPr>
            <a:r>
              <a:rPr lang="en-US" sz="2000" dirty="0"/>
              <a:t>Pure function allows us to run the code in </a:t>
            </a:r>
            <a:r>
              <a:rPr lang="en-US" sz="2000" dirty="0" smtClean="0">
                <a:solidFill>
                  <a:srgbClr val="FF0000"/>
                </a:solidFill>
              </a:rPr>
              <a:t>parallel.</a:t>
            </a:r>
            <a:endParaRPr lang="en-US" sz="2000" dirty="0" smtClean="0"/>
          </a:p>
          <a:p>
            <a:pPr marL="457200">
              <a:buFont typeface="Wingdings" panose="05000000000000000000" pitchFamily="2" charset="2"/>
              <a:buChar char="§"/>
            </a:pPr>
            <a:r>
              <a:rPr lang="en-US" sz="2000" dirty="0" smtClean="0"/>
              <a:t>As </a:t>
            </a:r>
            <a:r>
              <a:rPr lang="en-US" sz="2000" dirty="0"/>
              <a:t>pure function is not going to change any of its environments, this means we do </a:t>
            </a:r>
            <a:r>
              <a:rPr lang="en-US" sz="2000" dirty="0">
                <a:solidFill>
                  <a:srgbClr val="0070C0"/>
                </a:solidFill>
              </a:rPr>
              <a:t>not need to worry about </a:t>
            </a:r>
            <a:r>
              <a:rPr lang="en-US" sz="2000" dirty="0"/>
              <a:t>the s</a:t>
            </a:r>
            <a:r>
              <a:rPr lang="en-US" sz="2000" dirty="0">
                <a:solidFill>
                  <a:srgbClr val="FF0000"/>
                </a:solidFill>
              </a:rPr>
              <a:t>ynchronizing</a:t>
            </a:r>
            <a:r>
              <a:rPr lang="en-US" sz="2000" dirty="0"/>
              <a:t> at </a:t>
            </a:r>
            <a:r>
              <a:rPr lang="en-US" sz="2000" dirty="0" smtClean="0"/>
              <a:t>all!</a:t>
            </a:r>
          </a:p>
          <a:p>
            <a:pPr marL="457200">
              <a:buFont typeface="Wingdings" panose="05000000000000000000" pitchFamily="2" charset="2"/>
              <a:buChar char="§"/>
            </a:pPr>
            <a:r>
              <a:rPr lang="en-US" sz="2000" dirty="0" smtClean="0"/>
              <a:t>Of </a:t>
            </a:r>
            <a:r>
              <a:rPr lang="en-US" sz="2000" dirty="0"/>
              <a:t>course JavaScript doesn’t have real threads to run the functions in parallel, but what if your project uses </a:t>
            </a:r>
            <a:r>
              <a:rPr lang="en-US" sz="2000" dirty="0">
                <a:solidFill>
                  <a:srgbClr val="FF0000"/>
                </a:solidFill>
              </a:rPr>
              <a:t>WebWorkers</a:t>
            </a:r>
            <a:r>
              <a:rPr lang="en-US" sz="2000" dirty="0"/>
              <a:t> for running multiple things in parallel? Or a server-side code in </a:t>
            </a:r>
            <a:r>
              <a:rPr lang="en-US" sz="2000" dirty="0">
                <a:solidFill>
                  <a:srgbClr val="FF0000"/>
                </a:solidFill>
              </a:rPr>
              <a:t>node environment </a:t>
            </a:r>
            <a:r>
              <a:rPr lang="en-US" sz="2000" dirty="0"/>
              <a:t>that runs the function in </a:t>
            </a:r>
            <a:r>
              <a:rPr lang="en-US" sz="2000" dirty="0" smtClean="0"/>
              <a:t>parallel?</a:t>
            </a:r>
          </a:p>
          <a:p>
            <a:pPr marL="457200">
              <a:buFont typeface="Wingdings" panose="05000000000000000000" pitchFamily="2" charset="2"/>
              <a:buChar char="§"/>
            </a:pPr>
            <a:r>
              <a:rPr lang="en-US" sz="2000" dirty="0" smtClean="0"/>
              <a:t>For </a:t>
            </a:r>
            <a:r>
              <a:rPr lang="en-US" sz="2000" dirty="0"/>
              <a:t>example, imagine we have the following code as given in </a:t>
            </a:r>
            <a:r>
              <a:rPr lang="en-US" sz="2000" dirty="0">
                <a:solidFill>
                  <a:srgbClr val="FF0000"/>
                </a:solidFill>
              </a:rPr>
              <a:t>Listing 1-10</a:t>
            </a:r>
            <a:r>
              <a:rPr lang="en-US" sz="2000" dirty="0" smtClean="0"/>
              <a:t>:</a:t>
            </a:r>
          </a:p>
          <a:p>
            <a:pPr marL="457200">
              <a:buFont typeface="Wingdings" panose="05000000000000000000" pitchFamily="2" charset="2"/>
              <a:buChar char="§"/>
            </a:pPr>
            <a:r>
              <a:rPr lang="en-US" sz="2000" dirty="0"/>
              <a:t>What if we need to run both ‘function1’ and ‘function2’ in parallel? Imagine thread one (T-1) picks ‘function1’ to </a:t>
            </a:r>
            <a:r>
              <a:rPr lang="en-US" sz="2000" dirty="0" smtClean="0"/>
              <a:t>run.</a:t>
            </a:r>
          </a:p>
          <a:p>
            <a:pPr marL="685800">
              <a:buFont typeface="Wingdings" panose="05000000000000000000" pitchFamily="2" charset="2"/>
              <a:buChar char="ü"/>
            </a:pPr>
            <a:r>
              <a:rPr lang="en-US" sz="2000" dirty="0" smtClean="0"/>
              <a:t>Thread </a:t>
            </a:r>
            <a:r>
              <a:rPr lang="en-US" sz="2000" dirty="0"/>
              <a:t>two (T-2) picks ‘function’ to run. Now both threads are ready to run and here comes the problem. What if T-1 runs before </a:t>
            </a:r>
            <a:r>
              <a:rPr lang="en-US" sz="2000" dirty="0" smtClean="0"/>
              <a:t>T-2?</a:t>
            </a:r>
          </a:p>
          <a:p>
            <a:pPr marL="685800">
              <a:buFont typeface="Wingdings" panose="05000000000000000000" pitchFamily="2" charset="2"/>
              <a:buChar char="ü"/>
            </a:pPr>
            <a:r>
              <a:rPr lang="en-US" sz="2000" dirty="0" smtClean="0"/>
              <a:t>Since </a:t>
            </a:r>
            <a:r>
              <a:rPr lang="en-US" sz="2000" dirty="0"/>
              <a:t>both functions (‘function1’ and ‘function2’) depend on global variable ‘global’, running these functions in parallel causes </a:t>
            </a:r>
            <a:r>
              <a:rPr lang="en-US" sz="2000" dirty="0">
                <a:solidFill>
                  <a:srgbClr val="FF0000"/>
                </a:solidFill>
              </a:rPr>
              <a:t>undesirable </a:t>
            </a:r>
            <a:r>
              <a:rPr lang="en-US" sz="2000" dirty="0" smtClean="0">
                <a:solidFill>
                  <a:srgbClr val="FF0000"/>
                </a:solidFill>
              </a:rPr>
              <a:t>effects</a:t>
            </a:r>
            <a:r>
              <a:rPr lang="en-US" sz="2000" dirty="0" smtClean="0"/>
              <a:t>.</a:t>
            </a:r>
          </a:p>
          <a:p>
            <a:pPr marL="457200">
              <a:buFont typeface="Wingdings" panose="05000000000000000000" pitchFamily="2" charset="2"/>
              <a:buChar char="§"/>
            </a:pPr>
            <a:r>
              <a:rPr lang="en-US" sz="2000" dirty="0" smtClean="0"/>
              <a:t>Now </a:t>
            </a:r>
            <a:r>
              <a:rPr lang="en-US" sz="2000" dirty="0"/>
              <a:t>change these functions into a pure function as explained in </a:t>
            </a:r>
            <a:r>
              <a:rPr lang="en-US" sz="2000" dirty="0">
                <a:solidFill>
                  <a:srgbClr val="FF0000"/>
                </a:solidFill>
              </a:rPr>
              <a:t>Listing </a:t>
            </a:r>
            <a:r>
              <a:rPr lang="en-US" sz="2000" dirty="0" smtClean="0">
                <a:solidFill>
                  <a:srgbClr val="FF0000"/>
                </a:solidFill>
              </a:rPr>
              <a:t>1-11</a:t>
            </a:r>
            <a:r>
              <a:rPr lang="en-US" sz="2000" dirty="0" smtClean="0"/>
              <a:t>: Here </a:t>
            </a:r>
            <a:r>
              <a:rPr lang="en-US" sz="2000" dirty="0"/>
              <a:t>we have moved ‘global’ variable as arguments for both the functions making them </a:t>
            </a:r>
            <a:r>
              <a:rPr lang="en-US" sz="2000" dirty="0" smtClean="0"/>
              <a:t>pure.</a:t>
            </a:r>
          </a:p>
          <a:p>
            <a:pPr marL="457200">
              <a:buFont typeface="Wingdings" panose="05000000000000000000" pitchFamily="2" charset="2"/>
              <a:buChar char="§"/>
            </a:pPr>
            <a:r>
              <a:rPr lang="en-US" sz="2000" dirty="0" smtClean="0"/>
              <a:t>Now we can run both functions on parallel without any issues. Since the functions don’t depend on an external environment (‘global’ variable), we aren’t worried about thread execution order as with </a:t>
            </a:r>
            <a:r>
              <a:rPr lang="en-US" sz="2000" dirty="0" smtClean="0">
                <a:solidFill>
                  <a:srgbClr val="FF0000"/>
                </a:solidFill>
              </a:rPr>
              <a:t>Listing 1-10</a:t>
            </a:r>
            <a:r>
              <a:rPr lang="en-US" sz="2000" dirty="0" smtClean="0"/>
              <a:t>.</a:t>
            </a:r>
            <a:endParaRPr lang="en-US" sz="2000" dirty="0"/>
          </a:p>
        </p:txBody>
      </p:sp>
    </p:spTree>
    <p:extLst>
      <p:ext uri="{BB962C8B-B14F-4D97-AF65-F5344CB8AC3E}">
        <p14:creationId xmlns:p14="http://schemas.microsoft.com/office/powerpoint/2010/main" val="1663817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Listing 1-10 || 1-11</a:t>
            </a:r>
          </a:p>
        </p:txBody>
      </p:sp>
      <p:pic>
        <p:nvPicPr>
          <p:cNvPr id="5" name="Picture 4"/>
          <p:cNvPicPr>
            <a:picLocks noChangeAspect="1"/>
          </p:cNvPicPr>
          <p:nvPr/>
        </p:nvPicPr>
        <p:blipFill>
          <a:blip r:embed="rId2"/>
          <a:stretch>
            <a:fillRect/>
          </a:stretch>
        </p:blipFill>
        <p:spPr>
          <a:xfrm>
            <a:off x="111095" y="1295400"/>
            <a:ext cx="5474394" cy="3577695"/>
          </a:xfrm>
          <a:prstGeom prst="rect">
            <a:avLst/>
          </a:prstGeom>
          <a:ln>
            <a:solidFill>
              <a:srgbClr val="5B9BD5"/>
            </a:solidFill>
          </a:ln>
        </p:spPr>
      </p:pic>
      <p:pic>
        <p:nvPicPr>
          <p:cNvPr id="7" name="Picture 6"/>
          <p:cNvPicPr>
            <a:picLocks noChangeAspect="1"/>
          </p:cNvPicPr>
          <p:nvPr/>
        </p:nvPicPr>
        <p:blipFill>
          <a:blip r:embed="rId3"/>
          <a:stretch>
            <a:fillRect/>
          </a:stretch>
        </p:blipFill>
        <p:spPr>
          <a:xfrm>
            <a:off x="6324601" y="1295400"/>
            <a:ext cx="5738102" cy="3577695"/>
          </a:xfrm>
          <a:prstGeom prst="rect">
            <a:avLst/>
          </a:prstGeom>
          <a:ln>
            <a:solidFill>
              <a:srgbClr val="5B9BD5"/>
            </a:solidFill>
          </a:ln>
        </p:spPr>
      </p:pic>
    </p:spTree>
    <p:extLst>
      <p:ext uri="{BB962C8B-B14F-4D97-AF65-F5344CB8AC3E}">
        <p14:creationId xmlns:p14="http://schemas.microsoft.com/office/powerpoint/2010/main" val="905534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Cacheable</a:t>
            </a:r>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Since the pure function is going to always return the same output for the given input, we can </a:t>
            </a:r>
            <a:r>
              <a:rPr lang="en-US" sz="2000" dirty="0">
                <a:solidFill>
                  <a:srgbClr val="FF0000"/>
                </a:solidFill>
              </a:rPr>
              <a:t>cache the function </a:t>
            </a:r>
            <a:r>
              <a:rPr lang="en-US" sz="2000" dirty="0" smtClean="0">
                <a:solidFill>
                  <a:srgbClr val="FF0000"/>
                </a:solidFill>
              </a:rPr>
              <a:t>outputs</a:t>
            </a:r>
            <a:r>
              <a:rPr lang="en-US" sz="2000" dirty="0" smtClean="0"/>
              <a:t>.</a:t>
            </a:r>
          </a:p>
          <a:p>
            <a:pPr marL="457200">
              <a:buFont typeface="Wingdings" panose="05000000000000000000" pitchFamily="2" charset="2"/>
              <a:buChar char="§"/>
            </a:pPr>
            <a:r>
              <a:rPr lang="en-US" sz="2000" dirty="0" smtClean="0"/>
              <a:t>To </a:t>
            </a:r>
            <a:r>
              <a:rPr lang="en-US" sz="2000" dirty="0"/>
              <a:t>make this more concrete, we can take a simple example. Imagine we have a function that does do time-consuming </a:t>
            </a:r>
            <a:r>
              <a:rPr lang="en-US" sz="2000" dirty="0" smtClean="0"/>
              <a:t>calculations.</a:t>
            </a:r>
          </a:p>
          <a:p>
            <a:pPr marL="457200">
              <a:buFont typeface="Wingdings" panose="05000000000000000000" pitchFamily="2" charset="2"/>
              <a:buChar char="§"/>
            </a:pPr>
            <a:r>
              <a:rPr lang="en-US" sz="2000" dirty="0" smtClean="0"/>
              <a:t>We </a:t>
            </a:r>
            <a:r>
              <a:rPr lang="en-US" sz="2000" dirty="0"/>
              <a:t>will name this function </a:t>
            </a:r>
            <a:r>
              <a:rPr lang="en-US" sz="2000" dirty="0">
                <a:solidFill>
                  <a:srgbClr val="FF0000"/>
                </a:solidFill>
              </a:rPr>
              <a:t>longRunningFunction</a:t>
            </a:r>
            <a:r>
              <a:rPr lang="en-US" sz="2000" dirty="0" smtClean="0"/>
              <a:t>:</a:t>
            </a:r>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r>
              <a:rPr lang="en-US" sz="2000" dirty="0"/>
              <a:t>If longRunningFunction function is a pure function, then we know that for the given input, it’s going to return us the </a:t>
            </a:r>
            <a:r>
              <a:rPr lang="en-US" sz="2000" dirty="0">
                <a:solidFill>
                  <a:srgbClr val="FF0000"/>
                </a:solidFill>
              </a:rPr>
              <a:t>same </a:t>
            </a:r>
            <a:r>
              <a:rPr lang="en-US" sz="2000" dirty="0" smtClean="0">
                <a:solidFill>
                  <a:srgbClr val="FF0000"/>
                </a:solidFill>
              </a:rPr>
              <a:t>output</a:t>
            </a:r>
            <a:r>
              <a:rPr lang="en-US" sz="2000" dirty="0" smtClean="0"/>
              <a:t>!</a:t>
            </a:r>
          </a:p>
          <a:p>
            <a:pPr marL="457200">
              <a:buFont typeface="Wingdings" panose="05000000000000000000" pitchFamily="2" charset="2"/>
              <a:buChar char="§"/>
            </a:pPr>
            <a:r>
              <a:rPr lang="en-US" sz="2000" dirty="0" smtClean="0"/>
              <a:t>Now </a:t>
            </a:r>
            <a:r>
              <a:rPr lang="en-US" sz="2000" dirty="0"/>
              <a:t>with that point in mind, why do we need to call the function again with its input multiple </a:t>
            </a:r>
            <a:r>
              <a:rPr lang="en-US" sz="2000" dirty="0" smtClean="0"/>
              <a:t>times?</a:t>
            </a:r>
          </a:p>
          <a:p>
            <a:pPr marL="457200">
              <a:buFont typeface="Wingdings" panose="05000000000000000000" pitchFamily="2" charset="2"/>
              <a:buChar char="§"/>
            </a:pPr>
            <a:r>
              <a:rPr lang="en-US" sz="2000" dirty="0" smtClean="0"/>
              <a:t>Can’t </a:t>
            </a:r>
            <a:r>
              <a:rPr lang="en-US" sz="2000" dirty="0"/>
              <a:t>we just replace the function call with the function’s previous result</a:t>
            </a:r>
            <a:r>
              <a:rPr lang="en-US" sz="2000" dirty="0" smtClean="0"/>
              <a:t>? (</a:t>
            </a:r>
            <a:r>
              <a:rPr lang="en-US" sz="2000" dirty="0"/>
              <a:t>Again note here how we are using the referential transparency concept, thus replacing the function with the previous result value and leaving the context unchanged</a:t>
            </a:r>
            <a:r>
              <a:rPr lang="en-US" sz="2000" dirty="0" smtClean="0"/>
              <a:t>).</a:t>
            </a:r>
          </a:p>
        </p:txBody>
      </p:sp>
      <p:pic>
        <p:nvPicPr>
          <p:cNvPr id="4" name="Picture 3"/>
          <p:cNvPicPr>
            <a:picLocks noChangeAspect="1"/>
          </p:cNvPicPr>
          <p:nvPr/>
        </p:nvPicPr>
        <p:blipFill>
          <a:blip r:embed="rId2"/>
          <a:stretch>
            <a:fillRect/>
          </a:stretch>
        </p:blipFill>
        <p:spPr>
          <a:xfrm>
            <a:off x="671169" y="3073400"/>
            <a:ext cx="10219610" cy="648229"/>
          </a:xfrm>
          <a:prstGeom prst="rect">
            <a:avLst/>
          </a:prstGeom>
          <a:ln>
            <a:solidFill>
              <a:srgbClr val="5B9BD5"/>
            </a:solidFill>
          </a:ln>
        </p:spPr>
      </p:pic>
    </p:spTree>
    <p:extLst>
      <p:ext uri="{BB962C8B-B14F-4D97-AF65-F5344CB8AC3E}">
        <p14:creationId xmlns:p14="http://schemas.microsoft.com/office/powerpoint/2010/main" val="28889579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Cacheable objects</a:t>
            </a:r>
          </a:p>
        </p:txBody>
      </p:sp>
      <p:sp>
        <p:nvSpPr>
          <p:cNvPr id="6"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Imagine we have a bookkeeping object, which does keep all the function call results of longRunningFunction like this:</a:t>
            </a:r>
          </a:p>
          <a:p>
            <a:pPr marL="457200">
              <a:buFont typeface="Wingdings" panose="05000000000000000000" pitchFamily="2" charset="2"/>
              <a:buChar char="§"/>
            </a:pPr>
            <a:endParaRPr lang="en-US" sz="2000" dirty="0" smtClean="0"/>
          </a:p>
          <a:p>
            <a:pPr marL="457200">
              <a:buFont typeface="Wingdings" panose="05000000000000000000" pitchFamily="2" charset="2"/>
              <a:buChar char="§"/>
            </a:pPr>
            <a:endParaRPr lang="en-US" sz="2000" dirty="0"/>
          </a:p>
          <a:p>
            <a:pPr marL="457200">
              <a:buFont typeface="Wingdings" panose="05000000000000000000" pitchFamily="2" charset="2"/>
              <a:buChar char="§"/>
            </a:pPr>
            <a:r>
              <a:rPr lang="en-US" sz="2000" dirty="0"/>
              <a:t>The </a:t>
            </a:r>
            <a:r>
              <a:rPr lang="en-US" sz="2000" dirty="0">
                <a:solidFill>
                  <a:srgbClr val="FF0000"/>
                </a:solidFill>
              </a:rPr>
              <a:t>longRunningFnBookKeeper</a:t>
            </a:r>
            <a:r>
              <a:rPr lang="en-US" sz="2000" dirty="0"/>
              <a:t> is a simple </a:t>
            </a:r>
            <a:r>
              <a:rPr lang="en-US" sz="2000" dirty="0">
                <a:solidFill>
                  <a:srgbClr val="FF0000"/>
                </a:solidFill>
              </a:rPr>
              <a:t>JavaScript object</a:t>
            </a:r>
            <a:r>
              <a:rPr lang="en-US" sz="2000" dirty="0"/>
              <a:t>, which is going to hold all the </a:t>
            </a:r>
            <a:r>
              <a:rPr lang="en-US" sz="2000" dirty="0">
                <a:solidFill>
                  <a:srgbClr val="FF0000"/>
                </a:solidFill>
              </a:rPr>
              <a:t>input</a:t>
            </a:r>
            <a:r>
              <a:rPr lang="en-US" sz="2000" dirty="0"/>
              <a:t> (</a:t>
            </a:r>
            <a:r>
              <a:rPr lang="en-US" sz="2000" dirty="0">
                <a:solidFill>
                  <a:srgbClr val="0070C0"/>
                </a:solidFill>
              </a:rPr>
              <a:t>as keys</a:t>
            </a:r>
            <a:r>
              <a:rPr lang="en-US" sz="2000" dirty="0"/>
              <a:t>) and </a:t>
            </a:r>
            <a:r>
              <a:rPr lang="en-US" sz="2000" dirty="0">
                <a:solidFill>
                  <a:srgbClr val="FF0000"/>
                </a:solidFill>
              </a:rPr>
              <a:t>outputs</a:t>
            </a:r>
            <a:r>
              <a:rPr lang="en-US" sz="2000" dirty="0"/>
              <a:t> (</a:t>
            </a:r>
            <a:r>
              <a:rPr lang="en-US" sz="2000" dirty="0">
                <a:solidFill>
                  <a:srgbClr val="0070C0"/>
                </a:solidFill>
              </a:rPr>
              <a:t>as values</a:t>
            </a:r>
            <a:r>
              <a:rPr lang="en-US" sz="2000" dirty="0"/>
              <a:t>) in it as a result of invoking longRunningFunction </a:t>
            </a:r>
            <a:r>
              <a:rPr lang="en-US" sz="2000" dirty="0" smtClean="0"/>
              <a:t>functions.</a:t>
            </a:r>
          </a:p>
          <a:p>
            <a:pPr marL="457200">
              <a:buFont typeface="Wingdings" panose="05000000000000000000" pitchFamily="2" charset="2"/>
              <a:buChar char="§"/>
            </a:pPr>
            <a:r>
              <a:rPr lang="en-US" sz="2000" dirty="0" smtClean="0"/>
              <a:t>Now </a:t>
            </a:r>
            <a:r>
              <a:rPr lang="en-US" sz="2000" dirty="0"/>
              <a:t>with our pure function definition in place, we can check if the key is present in longRunningFnBookKeeper before invoking our original function, like what is shown in </a:t>
            </a:r>
            <a:r>
              <a:rPr lang="en-US" sz="2000" dirty="0">
                <a:solidFill>
                  <a:srgbClr val="FF0000"/>
                </a:solidFill>
              </a:rPr>
              <a:t>Listing 1-12</a:t>
            </a:r>
            <a:r>
              <a:rPr lang="en-US" sz="2000" dirty="0"/>
              <a:t>:</a:t>
            </a:r>
          </a:p>
          <a:p>
            <a:pPr marL="685800">
              <a:buFont typeface="Wingdings" panose="05000000000000000000" pitchFamily="2" charset="2"/>
              <a:buChar char="ü"/>
            </a:pPr>
            <a:r>
              <a:rPr lang="en-US" sz="2000" dirty="0"/>
              <a:t>The </a:t>
            </a:r>
            <a:r>
              <a:rPr lang="en-US" sz="2000" dirty="0" smtClean="0"/>
              <a:t>code </a:t>
            </a:r>
            <a:r>
              <a:rPr lang="en-US" sz="2000" dirty="0"/>
              <a:t>is relatively straightforward. Before calling our real function, we are checking if the result of that function with the corresponding </a:t>
            </a:r>
            <a:r>
              <a:rPr lang="en-US" sz="2000" dirty="0">
                <a:solidFill>
                  <a:srgbClr val="FF0000"/>
                </a:solidFill>
              </a:rPr>
              <a:t>ip</a:t>
            </a:r>
            <a:r>
              <a:rPr lang="en-US" sz="2000" dirty="0"/>
              <a:t> is in the bookkeeping </a:t>
            </a:r>
            <a:r>
              <a:rPr lang="en-US" sz="2000" dirty="0" smtClean="0"/>
              <a:t>object.</a:t>
            </a:r>
          </a:p>
          <a:p>
            <a:pPr marL="685800">
              <a:buFont typeface="Wingdings" panose="05000000000000000000" pitchFamily="2" charset="2"/>
              <a:buChar char="ü"/>
            </a:pPr>
            <a:r>
              <a:rPr lang="en-US" sz="2000" dirty="0" smtClean="0"/>
              <a:t>If </a:t>
            </a:r>
            <a:r>
              <a:rPr lang="en-US" sz="2000" dirty="0"/>
              <a:t>yes, we are returning it, or else we are calling our original function and updating the result in our bookkeeping object as </a:t>
            </a:r>
            <a:r>
              <a:rPr lang="en-US" sz="2000" dirty="0" smtClean="0"/>
              <a:t>well.</a:t>
            </a:r>
          </a:p>
          <a:p>
            <a:pPr marL="457200">
              <a:buFont typeface="Wingdings" panose="05000000000000000000" pitchFamily="2" charset="2"/>
              <a:buChar char="§"/>
            </a:pPr>
            <a:r>
              <a:rPr lang="en-US" sz="2000" dirty="0" smtClean="0"/>
              <a:t>Did </a:t>
            </a:r>
            <a:r>
              <a:rPr lang="en-US" sz="2000" dirty="0"/>
              <a:t>you see how easily we have made the function calls </a:t>
            </a:r>
            <a:r>
              <a:rPr lang="en-US" sz="2000" dirty="0" smtClean="0"/>
              <a:t>cacheable </a:t>
            </a:r>
            <a:r>
              <a:rPr lang="en-US" sz="2000" dirty="0"/>
              <a:t>by using less code? That’s the power of pure </a:t>
            </a:r>
            <a:r>
              <a:rPr lang="en-US" sz="2000" dirty="0" smtClean="0"/>
              <a:t>functions!</a:t>
            </a:r>
          </a:p>
          <a:p>
            <a:pPr marL="457200">
              <a:buFont typeface="Wingdings" panose="05000000000000000000" pitchFamily="2" charset="2"/>
              <a:buChar char="§"/>
            </a:pPr>
            <a:r>
              <a:rPr lang="en-US" sz="2000" dirty="0" smtClean="0"/>
              <a:t>We </a:t>
            </a:r>
            <a:r>
              <a:rPr lang="en-US" sz="2000" dirty="0"/>
              <a:t>will be writing a </a:t>
            </a:r>
            <a:r>
              <a:rPr lang="en-US" sz="2000" dirty="0">
                <a:solidFill>
                  <a:srgbClr val="FF0000"/>
                </a:solidFill>
              </a:rPr>
              <a:t>functional lib,</a:t>
            </a:r>
            <a:r>
              <a:rPr lang="en-US" sz="2000" dirty="0"/>
              <a:t> which does the </a:t>
            </a:r>
            <a:r>
              <a:rPr lang="en-US" sz="2000" dirty="0">
                <a:solidFill>
                  <a:srgbClr val="FF0000"/>
                </a:solidFill>
              </a:rPr>
              <a:t>caching</a:t>
            </a:r>
            <a:r>
              <a:rPr lang="en-US" sz="2000" dirty="0"/>
              <a:t>, or </a:t>
            </a:r>
            <a:r>
              <a:rPr lang="en-US" sz="2000" dirty="0">
                <a:solidFill>
                  <a:srgbClr val="FF0000"/>
                </a:solidFill>
              </a:rPr>
              <a:t>technical memorization</a:t>
            </a:r>
            <a:r>
              <a:rPr lang="en-US" sz="2000" dirty="0"/>
              <a:t>, of our pure function calls later in the book</a:t>
            </a:r>
            <a:r>
              <a:rPr lang="en-US" sz="2000" dirty="0" smtClean="0"/>
              <a:t>!</a:t>
            </a:r>
            <a:endParaRPr lang="en-US" sz="2000" dirty="0"/>
          </a:p>
        </p:txBody>
      </p:sp>
      <p:pic>
        <p:nvPicPr>
          <p:cNvPr id="8" name="Picture 7"/>
          <p:cNvPicPr>
            <a:picLocks noChangeAspect="1"/>
          </p:cNvPicPr>
          <p:nvPr/>
        </p:nvPicPr>
        <p:blipFill>
          <a:blip r:embed="rId2"/>
          <a:stretch>
            <a:fillRect/>
          </a:stretch>
        </p:blipFill>
        <p:spPr>
          <a:xfrm>
            <a:off x="922867" y="2007745"/>
            <a:ext cx="8830733" cy="412732"/>
          </a:xfrm>
          <a:prstGeom prst="rect">
            <a:avLst/>
          </a:prstGeom>
          <a:ln>
            <a:solidFill>
              <a:srgbClr val="5B9BD5"/>
            </a:solidFill>
          </a:ln>
        </p:spPr>
      </p:pic>
    </p:spTree>
    <p:extLst>
      <p:ext uri="{BB962C8B-B14F-4D97-AF65-F5344CB8AC3E}">
        <p14:creationId xmlns:p14="http://schemas.microsoft.com/office/powerpoint/2010/main" val="2753196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Listing 1-12</a:t>
            </a:r>
          </a:p>
        </p:txBody>
      </p:sp>
      <p:pic>
        <p:nvPicPr>
          <p:cNvPr id="4" name="Picture 3"/>
          <p:cNvPicPr>
            <a:picLocks noChangeAspect="1"/>
          </p:cNvPicPr>
          <p:nvPr/>
        </p:nvPicPr>
        <p:blipFill>
          <a:blip r:embed="rId2"/>
          <a:stretch>
            <a:fillRect/>
          </a:stretch>
        </p:blipFill>
        <p:spPr>
          <a:xfrm>
            <a:off x="111096" y="1282699"/>
            <a:ext cx="9684838" cy="2250013"/>
          </a:xfrm>
          <a:prstGeom prst="rect">
            <a:avLst/>
          </a:prstGeom>
          <a:ln>
            <a:solidFill>
              <a:srgbClr val="5B9BD5"/>
            </a:solidFill>
          </a:ln>
        </p:spPr>
      </p:pic>
    </p:spTree>
    <p:extLst>
      <p:ext uri="{BB962C8B-B14F-4D97-AF65-F5344CB8AC3E}">
        <p14:creationId xmlns:p14="http://schemas.microsoft.com/office/powerpoint/2010/main" val="2556919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Pipelines and Composable</a:t>
            </a:r>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With pure functions we are going to do </a:t>
            </a:r>
            <a:r>
              <a:rPr lang="en-US" sz="2000" dirty="0">
                <a:solidFill>
                  <a:srgbClr val="FF0000"/>
                </a:solidFill>
              </a:rPr>
              <a:t>only one thing</a:t>
            </a:r>
            <a:r>
              <a:rPr lang="en-US" sz="2000" dirty="0"/>
              <a:t> in that </a:t>
            </a:r>
            <a:r>
              <a:rPr lang="en-US" sz="2000" dirty="0" smtClean="0"/>
              <a:t>function.</a:t>
            </a:r>
          </a:p>
          <a:p>
            <a:pPr marL="457200">
              <a:buFont typeface="Wingdings" panose="05000000000000000000" pitchFamily="2" charset="2"/>
              <a:buChar char="§"/>
            </a:pPr>
            <a:r>
              <a:rPr lang="en-US" sz="2000" dirty="0" smtClean="0"/>
              <a:t>We </a:t>
            </a:r>
            <a:r>
              <a:rPr lang="en-US" sz="2000" dirty="0"/>
              <a:t>have seen already how the pure function is going to act as a </a:t>
            </a:r>
            <a:r>
              <a:rPr lang="en-US" sz="2000" dirty="0">
                <a:solidFill>
                  <a:srgbClr val="FF0000"/>
                </a:solidFill>
              </a:rPr>
              <a:t>self-understanding</a:t>
            </a:r>
            <a:r>
              <a:rPr lang="en-US" sz="2000" dirty="0"/>
              <a:t> of what that function does by seeing its </a:t>
            </a:r>
            <a:r>
              <a:rPr lang="en-US" sz="2000" dirty="0" smtClean="0"/>
              <a:t>name.</a:t>
            </a:r>
          </a:p>
          <a:p>
            <a:pPr marL="457200">
              <a:buFont typeface="Wingdings" panose="05000000000000000000" pitchFamily="2" charset="2"/>
              <a:buChar char="§"/>
            </a:pPr>
            <a:r>
              <a:rPr lang="en-US" sz="2000" dirty="0" smtClean="0"/>
              <a:t>Pure </a:t>
            </a:r>
            <a:r>
              <a:rPr lang="en-US" sz="2000" dirty="0"/>
              <a:t>functions should be designed </a:t>
            </a:r>
            <a:r>
              <a:rPr lang="en-US" sz="2000" dirty="0" smtClean="0"/>
              <a:t>in such </a:t>
            </a:r>
            <a:r>
              <a:rPr lang="en-US" sz="2000" dirty="0"/>
              <a:t>a way that it should do only one </a:t>
            </a:r>
            <a:r>
              <a:rPr lang="en-US" sz="2000" dirty="0" smtClean="0"/>
              <a:t>thing.</a:t>
            </a:r>
          </a:p>
          <a:p>
            <a:pPr marL="457200">
              <a:buFont typeface="Wingdings" panose="05000000000000000000" pitchFamily="2" charset="2"/>
              <a:buChar char="§"/>
            </a:pPr>
            <a:r>
              <a:rPr lang="en-US" sz="2000" dirty="0" smtClean="0"/>
              <a:t>Doing </a:t>
            </a:r>
            <a:r>
              <a:rPr lang="en-US" sz="2000" dirty="0"/>
              <a:t>only one thing and doing it perfectly is a </a:t>
            </a:r>
            <a:r>
              <a:rPr lang="en-US" sz="2000" dirty="0">
                <a:solidFill>
                  <a:srgbClr val="FF0000"/>
                </a:solidFill>
              </a:rPr>
              <a:t>UNIX philosophy</a:t>
            </a:r>
            <a:r>
              <a:rPr lang="en-US" sz="2000" dirty="0"/>
              <a:t>; we will be following the same while implementing our pure </a:t>
            </a:r>
            <a:r>
              <a:rPr lang="en-US" sz="2000" dirty="0" smtClean="0"/>
              <a:t>functions.</a:t>
            </a:r>
          </a:p>
          <a:p>
            <a:pPr marL="685800">
              <a:buFont typeface="Wingdings" panose="05000000000000000000" pitchFamily="2" charset="2"/>
              <a:buChar char="ü"/>
            </a:pPr>
            <a:r>
              <a:rPr lang="en-US" sz="2000" dirty="0" smtClean="0"/>
              <a:t>There </a:t>
            </a:r>
            <a:r>
              <a:rPr lang="en-US" sz="2000" dirty="0"/>
              <a:t>are many commands in UNIX and LINUX platforms, which we are using for day-to-day </a:t>
            </a:r>
            <a:r>
              <a:rPr lang="en-US" sz="2000" dirty="0" smtClean="0"/>
              <a:t>tasks.</a:t>
            </a:r>
          </a:p>
          <a:p>
            <a:pPr marL="685800">
              <a:buFont typeface="Wingdings" panose="05000000000000000000" pitchFamily="2" charset="2"/>
              <a:buChar char="ü"/>
            </a:pPr>
            <a:r>
              <a:rPr lang="en-US" sz="2000" dirty="0" smtClean="0"/>
              <a:t>For </a:t>
            </a:r>
            <a:r>
              <a:rPr lang="en-US" sz="2000" dirty="0"/>
              <a:t>example, we use cat to print the contents of the file, grep to search the files, wc to count the lines, </a:t>
            </a:r>
            <a:r>
              <a:rPr lang="en-US" sz="2000" dirty="0" smtClean="0"/>
              <a:t>etc.</a:t>
            </a:r>
          </a:p>
          <a:p>
            <a:pPr marL="685800">
              <a:buFont typeface="Wingdings" panose="05000000000000000000" pitchFamily="2" charset="2"/>
              <a:buChar char="ü"/>
            </a:pPr>
            <a:r>
              <a:rPr lang="en-US" sz="2000" dirty="0" smtClean="0"/>
              <a:t>These </a:t>
            </a:r>
            <a:r>
              <a:rPr lang="en-US" sz="2000" dirty="0"/>
              <a:t>commands do solve one problem at a </a:t>
            </a:r>
            <a:r>
              <a:rPr lang="en-US" sz="2000" dirty="0" smtClean="0"/>
              <a:t>time.</a:t>
            </a:r>
          </a:p>
          <a:p>
            <a:pPr marL="457200">
              <a:buFont typeface="Wingdings" panose="05000000000000000000" pitchFamily="2" charset="2"/>
              <a:buChar char="§"/>
            </a:pPr>
            <a:r>
              <a:rPr lang="en-US" sz="2000" dirty="0" smtClean="0"/>
              <a:t>But </a:t>
            </a:r>
            <a:r>
              <a:rPr lang="en-US" sz="2000" dirty="0"/>
              <a:t>we can </a:t>
            </a:r>
            <a:r>
              <a:rPr lang="en-US" sz="2000" dirty="0">
                <a:solidFill>
                  <a:srgbClr val="FF0000"/>
                </a:solidFill>
              </a:rPr>
              <a:t>compose</a:t>
            </a:r>
            <a:r>
              <a:rPr lang="en-US" sz="2000" dirty="0"/>
              <a:t> or </a:t>
            </a:r>
            <a:r>
              <a:rPr lang="en-US" sz="2000" dirty="0">
                <a:solidFill>
                  <a:srgbClr val="FF0000"/>
                </a:solidFill>
              </a:rPr>
              <a:t>pipeline</a:t>
            </a:r>
            <a:r>
              <a:rPr lang="en-US" sz="2000" dirty="0"/>
              <a:t> to do the complex </a:t>
            </a:r>
            <a:r>
              <a:rPr lang="en-US" sz="2000" dirty="0" smtClean="0"/>
              <a:t>tasks.</a:t>
            </a:r>
          </a:p>
          <a:p>
            <a:pPr marL="685800">
              <a:buFont typeface="Wingdings" panose="05000000000000000000" pitchFamily="2" charset="2"/>
              <a:buChar char="ü"/>
            </a:pPr>
            <a:r>
              <a:rPr lang="en-US" sz="2000" dirty="0" smtClean="0"/>
              <a:t>Imagine </a:t>
            </a:r>
            <a:r>
              <a:rPr lang="en-US" sz="2000" dirty="0"/>
              <a:t>we want to find a specific name in a text file and count its </a:t>
            </a:r>
            <a:r>
              <a:rPr lang="en-US" sz="2000" dirty="0" smtClean="0"/>
              <a:t>occurrences.</a:t>
            </a:r>
          </a:p>
          <a:p>
            <a:pPr marL="685800">
              <a:buFont typeface="Wingdings" panose="05000000000000000000" pitchFamily="2" charset="2"/>
              <a:buChar char="ü"/>
            </a:pPr>
            <a:r>
              <a:rPr lang="en-US" sz="2000" dirty="0" smtClean="0"/>
              <a:t>How </a:t>
            </a:r>
            <a:r>
              <a:rPr lang="en-US" sz="2000" dirty="0"/>
              <a:t>we will be doing that in our command </a:t>
            </a:r>
            <a:r>
              <a:rPr lang="en-US" sz="2000" dirty="0" smtClean="0"/>
              <a:t>prompt?</a:t>
            </a:r>
          </a:p>
          <a:p>
            <a:pPr marL="685800">
              <a:buFont typeface="Wingdings" panose="05000000000000000000" pitchFamily="2" charset="2"/>
              <a:buChar char="ü"/>
            </a:pPr>
            <a:r>
              <a:rPr lang="en-US" sz="2000" dirty="0" smtClean="0"/>
              <a:t>The </a:t>
            </a:r>
            <a:r>
              <a:rPr lang="en-US" sz="2000" dirty="0"/>
              <a:t>command looks like this</a:t>
            </a:r>
            <a:r>
              <a:rPr lang="en-US" sz="2000" dirty="0" smtClean="0"/>
              <a:t>:</a:t>
            </a:r>
          </a:p>
          <a:p>
            <a:pPr marL="457200">
              <a:buFont typeface="Wingdings" panose="05000000000000000000" pitchFamily="2" charset="2"/>
              <a:buChar char="§"/>
            </a:pPr>
            <a:endParaRPr lang="en-US" sz="2000" dirty="0"/>
          </a:p>
        </p:txBody>
      </p:sp>
      <p:pic>
        <p:nvPicPr>
          <p:cNvPr id="5" name="Picture 4"/>
          <p:cNvPicPr>
            <a:picLocks noChangeAspect="1"/>
          </p:cNvPicPr>
          <p:nvPr/>
        </p:nvPicPr>
        <p:blipFill>
          <a:blip r:embed="rId2"/>
          <a:stretch>
            <a:fillRect/>
          </a:stretch>
        </p:blipFill>
        <p:spPr>
          <a:xfrm>
            <a:off x="713846" y="5915025"/>
            <a:ext cx="6178021" cy="324709"/>
          </a:xfrm>
          <a:prstGeom prst="rect">
            <a:avLst/>
          </a:prstGeom>
          <a:ln>
            <a:solidFill>
              <a:srgbClr val="5B9BD5"/>
            </a:solidFill>
          </a:ln>
        </p:spPr>
      </p:pic>
    </p:spTree>
    <p:extLst>
      <p:ext uri="{BB962C8B-B14F-4D97-AF65-F5344CB8AC3E}">
        <p14:creationId xmlns:p14="http://schemas.microsoft.com/office/powerpoint/2010/main" val="27566678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solidFill>
                  <a:schemeClr val="bg1"/>
                </a:solidFill>
              </a:rPr>
              <a:t>Pipelines and Composable						    </a:t>
            </a:r>
            <a:r>
              <a:rPr lang="en-US" dirty="0">
                <a:solidFill>
                  <a:srgbClr val="C00000"/>
                </a:solidFill>
              </a:rPr>
              <a:t>|</a:t>
            </a:r>
          </a:p>
        </p:txBody>
      </p:sp>
      <p:sp>
        <p:nvSpPr>
          <p:cNvPr id="3" name="Content Placeholder 3"/>
          <p:cNvSpPr>
            <a:spLocks noGrp="1"/>
          </p:cNvSpPr>
          <p:nvPr>
            <p:ph sz="half" idx="1"/>
          </p:nvPr>
        </p:nvSpPr>
        <p:spPr>
          <a:xfrm>
            <a:off x="94892" y="1278466"/>
            <a:ext cx="11938958" cy="5520267"/>
          </a:xfrm>
        </p:spPr>
        <p:txBody>
          <a:bodyPr>
            <a:normAutofit/>
          </a:bodyPr>
          <a:lstStyle/>
          <a:p>
            <a:pPr marL="457200">
              <a:buFont typeface="Wingdings" panose="05000000000000000000" pitchFamily="2" charset="2"/>
              <a:buChar char="§"/>
            </a:pPr>
            <a:r>
              <a:rPr lang="en-US" sz="2000" dirty="0"/>
              <a:t>The above command does solve our problem via </a:t>
            </a:r>
            <a:r>
              <a:rPr lang="en-US" sz="2000" dirty="0">
                <a:solidFill>
                  <a:srgbClr val="FF0000"/>
                </a:solidFill>
              </a:rPr>
              <a:t>composing many </a:t>
            </a:r>
            <a:r>
              <a:rPr lang="en-US" sz="2000" dirty="0" smtClean="0">
                <a:solidFill>
                  <a:srgbClr val="FF0000"/>
                </a:solidFill>
              </a:rPr>
              <a:t>functions</a:t>
            </a:r>
            <a:r>
              <a:rPr lang="en-US" sz="2000" dirty="0" smtClean="0"/>
              <a:t>.</a:t>
            </a:r>
          </a:p>
          <a:p>
            <a:pPr marL="457200">
              <a:buFont typeface="Wingdings" panose="05000000000000000000" pitchFamily="2" charset="2"/>
              <a:buChar char="§"/>
            </a:pPr>
            <a:r>
              <a:rPr lang="en-US" sz="2000" dirty="0" smtClean="0">
                <a:solidFill>
                  <a:srgbClr val="FF0000"/>
                </a:solidFill>
              </a:rPr>
              <a:t>Composing</a:t>
            </a:r>
            <a:r>
              <a:rPr lang="en-US" sz="2000" dirty="0" smtClean="0"/>
              <a:t> </a:t>
            </a:r>
            <a:r>
              <a:rPr lang="en-US" sz="2000" dirty="0"/>
              <a:t>is not only unique to UNIX/LINUX command lines, but they are the </a:t>
            </a:r>
            <a:r>
              <a:rPr lang="en-US" sz="2000" dirty="0">
                <a:solidFill>
                  <a:srgbClr val="0070C0"/>
                </a:solidFill>
              </a:rPr>
              <a:t>heart of the Functional programming </a:t>
            </a:r>
            <a:r>
              <a:rPr lang="en-US" sz="2000" dirty="0" smtClean="0">
                <a:solidFill>
                  <a:srgbClr val="0070C0"/>
                </a:solidFill>
              </a:rPr>
              <a:t>paradigm</a:t>
            </a:r>
            <a:r>
              <a:rPr lang="en-US" sz="2000" dirty="0" smtClean="0"/>
              <a:t>.</a:t>
            </a:r>
          </a:p>
          <a:p>
            <a:pPr marL="457200">
              <a:buFont typeface="Wingdings" panose="05000000000000000000" pitchFamily="2" charset="2"/>
              <a:buChar char="§"/>
            </a:pPr>
            <a:r>
              <a:rPr lang="en-US" sz="2000" dirty="0" smtClean="0"/>
              <a:t>We </a:t>
            </a:r>
            <a:r>
              <a:rPr lang="en-US" sz="2000" dirty="0"/>
              <a:t>call them </a:t>
            </a:r>
            <a:r>
              <a:rPr lang="en-US" sz="2000" dirty="0">
                <a:solidFill>
                  <a:srgbClr val="FF0000"/>
                </a:solidFill>
              </a:rPr>
              <a:t>Functional Composition</a:t>
            </a:r>
            <a:r>
              <a:rPr lang="en-US" sz="2000" dirty="0"/>
              <a:t> in our </a:t>
            </a:r>
            <a:r>
              <a:rPr lang="en-US" sz="2000" dirty="0" smtClean="0"/>
              <a:t>world.</a:t>
            </a:r>
          </a:p>
          <a:p>
            <a:pPr marL="685800">
              <a:buFont typeface="Wingdings" panose="05000000000000000000" pitchFamily="2" charset="2"/>
              <a:buChar char="ü"/>
            </a:pPr>
            <a:r>
              <a:rPr lang="en-US" sz="2000" dirty="0" smtClean="0"/>
              <a:t>Imagine </a:t>
            </a:r>
            <a:r>
              <a:rPr lang="en-US" sz="2000" dirty="0"/>
              <a:t>these same command lines have been implemented in JavaScript </a:t>
            </a:r>
            <a:r>
              <a:rPr lang="en-US" sz="2000" dirty="0" smtClean="0"/>
              <a:t>functions.</a:t>
            </a:r>
          </a:p>
          <a:p>
            <a:pPr marL="685800">
              <a:buFont typeface="Wingdings" panose="05000000000000000000" pitchFamily="2" charset="2"/>
              <a:buChar char="ü"/>
            </a:pPr>
            <a:r>
              <a:rPr lang="en-US" sz="2000" dirty="0" smtClean="0"/>
              <a:t>We </a:t>
            </a:r>
            <a:r>
              <a:rPr lang="en-US" sz="2000" dirty="0"/>
              <a:t>can use them with the same principles to solve our </a:t>
            </a:r>
            <a:r>
              <a:rPr lang="en-US" sz="2000" dirty="0" smtClean="0"/>
              <a:t>problem!</a:t>
            </a:r>
          </a:p>
          <a:p>
            <a:pPr marL="685800">
              <a:buFont typeface="Wingdings" panose="05000000000000000000" pitchFamily="2" charset="2"/>
              <a:buChar char="ü"/>
            </a:pPr>
            <a:r>
              <a:rPr lang="en-US" sz="2000" dirty="0" smtClean="0"/>
              <a:t>Now </a:t>
            </a:r>
            <a:r>
              <a:rPr lang="en-US" sz="2000" dirty="0"/>
              <a:t>think about another problem in a different way to </a:t>
            </a:r>
            <a:r>
              <a:rPr lang="en-US" sz="2000" dirty="0" smtClean="0"/>
              <a:t>solve.</a:t>
            </a:r>
          </a:p>
          <a:p>
            <a:pPr marL="685800">
              <a:buFont typeface="Wingdings" panose="05000000000000000000" pitchFamily="2" charset="2"/>
              <a:buChar char="ü"/>
            </a:pPr>
            <a:r>
              <a:rPr lang="en-US" sz="2000" dirty="0" smtClean="0"/>
              <a:t>You </a:t>
            </a:r>
            <a:r>
              <a:rPr lang="en-US" sz="2000" dirty="0"/>
              <a:t>want to count the number of lines in </a:t>
            </a:r>
            <a:r>
              <a:rPr lang="en-US" sz="2000" dirty="0" smtClean="0"/>
              <a:t>text.</a:t>
            </a:r>
          </a:p>
          <a:p>
            <a:pPr marL="457200">
              <a:buFont typeface="Wingdings" panose="05000000000000000000" pitchFamily="2" charset="2"/>
              <a:buChar char="§"/>
            </a:pPr>
            <a:r>
              <a:rPr lang="en-US" sz="2000" dirty="0" smtClean="0"/>
              <a:t>The </a:t>
            </a:r>
            <a:r>
              <a:rPr lang="en-US" sz="2000" dirty="0">
                <a:solidFill>
                  <a:srgbClr val="FF0000"/>
                </a:solidFill>
              </a:rPr>
              <a:t>commands</a:t>
            </a:r>
            <a:r>
              <a:rPr lang="en-US" sz="2000" dirty="0"/>
              <a:t> are in fact a </a:t>
            </a:r>
            <a:r>
              <a:rPr lang="en-US" sz="2000" dirty="0">
                <a:solidFill>
                  <a:srgbClr val="FF0000"/>
                </a:solidFill>
              </a:rPr>
              <a:t>pure function</a:t>
            </a:r>
            <a:r>
              <a:rPr lang="en-US" sz="2000" dirty="0"/>
              <a:t> with respect to our </a:t>
            </a:r>
            <a:r>
              <a:rPr lang="en-US" sz="2000" dirty="0" smtClean="0"/>
              <a:t>definition.</a:t>
            </a:r>
          </a:p>
          <a:p>
            <a:pPr marL="457200">
              <a:buFont typeface="Wingdings" panose="05000000000000000000" pitchFamily="2" charset="2"/>
              <a:buChar char="§"/>
            </a:pPr>
            <a:r>
              <a:rPr lang="en-US" sz="2000" dirty="0" smtClean="0"/>
              <a:t>It </a:t>
            </a:r>
            <a:r>
              <a:rPr lang="en-US" sz="2000" dirty="0"/>
              <a:t>takes an argument and returns the output to the caller without affecting any of the external </a:t>
            </a:r>
            <a:r>
              <a:rPr lang="en-US" sz="2000" dirty="0" smtClean="0"/>
              <a:t>environments. </a:t>
            </a:r>
            <a:endParaRPr lang="en-US" sz="2000" dirty="0"/>
          </a:p>
        </p:txBody>
      </p:sp>
    </p:spTree>
    <p:extLst>
      <p:ext uri="{BB962C8B-B14F-4D97-AF65-F5344CB8AC3E}">
        <p14:creationId xmlns:p14="http://schemas.microsoft.com/office/powerpoint/2010/main" val="26526063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smtClean="0"/>
              <a:t>Functional Programming in Simple Terms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1</a:t>
            </a:r>
            <a:endParaRPr lang="en-US" dirty="0"/>
          </a:p>
        </p:txBody>
      </p:sp>
    </p:spTree>
    <p:extLst>
      <p:ext uri="{BB962C8B-B14F-4D97-AF65-F5344CB8AC3E}">
        <p14:creationId xmlns:p14="http://schemas.microsoft.com/office/powerpoint/2010/main" val="446905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Pure Function Is a Mathematical Function</a:t>
            </a:r>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In the section </a:t>
            </a:r>
            <a:r>
              <a:rPr lang="en-US" sz="2000" dirty="0" smtClean="0"/>
              <a:t>“Cacheable” </a:t>
            </a:r>
            <a:r>
              <a:rPr lang="en-US" sz="2000" dirty="0"/>
              <a:t>we saw a code snippet (</a:t>
            </a:r>
            <a:r>
              <a:rPr lang="en-US" sz="2000" dirty="0">
                <a:solidFill>
                  <a:srgbClr val="FF0000"/>
                </a:solidFill>
              </a:rPr>
              <a:t>Listing </a:t>
            </a:r>
            <a:r>
              <a:rPr lang="en-US" sz="2000" dirty="0" smtClean="0">
                <a:solidFill>
                  <a:srgbClr val="FF0000"/>
                </a:solidFill>
              </a:rPr>
              <a:t>1-14</a:t>
            </a:r>
            <a:r>
              <a:rPr lang="en-US" sz="2000" dirty="0" smtClean="0"/>
              <a:t>):</a:t>
            </a:r>
          </a:p>
          <a:p>
            <a:pPr marL="457200">
              <a:buFont typeface="Wingdings" panose="05000000000000000000" pitchFamily="2" charset="2"/>
              <a:buChar char="§"/>
            </a:pPr>
            <a:r>
              <a:rPr lang="en-US" sz="2000" dirty="0"/>
              <a:t>The </a:t>
            </a:r>
            <a:r>
              <a:rPr lang="en-US" sz="2000" dirty="0" smtClean="0"/>
              <a:t>objective </a:t>
            </a:r>
            <a:r>
              <a:rPr lang="en-US" sz="2000" dirty="0"/>
              <a:t>was to </a:t>
            </a:r>
            <a:r>
              <a:rPr lang="en-US" sz="2000" dirty="0">
                <a:solidFill>
                  <a:srgbClr val="FF0000"/>
                </a:solidFill>
              </a:rPr>
              <a:t>cache</a:t>
            </a:r>
            <a:r>
              <a:rPr lang="en-US" sz="2000" dirty="0"/>
              <a:t> the </a:t>
            </a:r>
            <a:r>
              <a:rPr lang="en-US" sz="2000" dirty="0">
                <a:solidFill>
                  <a:srgbClr val="FF0000"/>
                </a:solidFill>
              </a:rPr>
              <a:t>function </a:t>
            </a:r>
            <a:r>
              <a:rPr lang="en-US" sz="2000" dirty="0" smtClean="0">
                <a:solidFill>
                  <a:srgbClr val="FF0000"/>
                </a:solidFill>
              </a:rPr>
              <a:t>calls</a:t>
            </a:r>
            <a:r>
              <a:rPr lang="en-US" sz="2000" dirty="0" smtClean="0"/>
              <a:t>. We </a:t>
            </a:r>
            <a:r>
              <a:rPr lang="en-US" sz="2000" dirty="0"/>
              <a:t>did so by the bookkeeping </a:t>
            </a:r>
            <a:r>
              <a:rPr lang="en-US" sz="2000" dirty="0" smtClean="0"/>
              <a:t>object.</a:t>
            </a:r>
          </a:p>
          <a:p>
            <a:pPr marL="457200">
              <a:buFont typeface="Wingdings" panose="05000000000000000000" pitchFamily="2" charset="2"/>
              <a:buChar char="§"/>
            </a:pPr>
            <a:r>
              <a:rPr lang="en-US" sz="2000" dirty="0" smtClean="0"/>
              <a:t>Imagine </a:t>
            </a:r>
            <a:r>
              <a:rPr lang="en-US" sz="2000" dirty="0"/>
              <a:t>we have called the longRunningFunction many times so that our longRunningFnBookKeeper grows into the object, which </a:t>
            </a:r>
            <a:r>
              <a:rPr lang="en-US" sz="2000" dirty="0" smtClean="0"/>
              <a:t>can be seen in </a:t>
            </a:r>
            <a:r>
              <a:rPr lang="en-US" sz="2000" dirty="0" smtClean="0">
                <a:solidFill>
                  <a:srgbClr val="FF0000"/>
                </a:solidFill>
              </a:rPr>
              <a:t>Listing 1-13</a:t>
            </a:r>
            <a:r>
              <a:rPr lang="en-US" sz="2000" dirty="0" smtClean="0"/>
              <a:t>.</a:t>
            </a:r>
            <a:endParaRPr lang="en-US" sz="2000" dirty="0"/>
          </a:p>
          <a:p>
            <a:pPr marL="457200">
              <a:buFont typeface="Wingdings" panose="05000000000000000000" pitchFamily="2" charset="2"/>
              <a:buChar char="§"/>
            </a:pPr>
            <a:r>
              <a:rPr lang="en-US" sz="2000" dirty="0"/>
              <a:t>Now imagine that longRunningFunction input ranges only from </a:t>
            </a:r>
            <a:r>
              <a:rPr lang="en-US" sz="2000" dirty="0">
                <a:solidFill>
                  <a:srgbClr val="FF0000"/>
                </a:solidFill>
              </a:rPr>
              <a:t>1-11 integers</a:t>
            </a:r>
            <a:r>
              <a:rPr lang="en-US" sz="2000" dirty="0"/>
              <a:t> (just for an example</a:t>
            </a:r>
            <a:r>
              <a:rPr lang="en-US" sz="2000" dirty="0" smtClean="0"/>
              <a:t>).</a:t>
            </a:r>
          </a:p>
          <a:p>
            <a:pPr marL="457200">
              <a:buFont typeface="Wingdings" panose="05000000000000000000" pitchFamily="2" charset="2"/>
              <a:buChar char="§"/>
            </a:pPr>
            <a:r>
              <a:rPr lang="en-US" sz="2000" dirty="0" smtClean="0"/>
              <a:t>And </a:t>
            </a:r>
            <a:r>
              <a:rPr lang="en-US" sz="2000" dirty="0"/>
              <a:t>since we have already built the bookkeeping object for this particular range, we can refer only the longRunningFnBookKeeper to say the output longRunningFunction for the given </a:t>
            </a:r>
            <a:r>
              <a:rPr lang="en-US" sz="2000" dirty="0" smtClean="0"/>
              <a:t>input.</a:t>
            </a:r>
          </a:p>
          <a:p>
            <a:pPr marL="457200">
              <a:buFont typeface="Wingdings" panose="05000000000000000000" pitchFamily="2" charset="2"/>
              <a:buChar char="§"/>
            </a:pPr>
            <a:r>
              <a:rPr lang="en-US" sz="2000" dirty="0" smtClean="0"/>
              <a:t>Let’s </a:t>
            </a:r>
            <a:r>
              <a:rPr lang="en-US" sz="2000" dirty="0"/>
              <a:t>analyze this bookkeeping </a:t>
            </a:r>
            <a:r>
              <a:rPr lang="en-US" sz="2000" dirty="0" smtClean="0"/>
              <a:t>object.</a:t>
            </a:r>
          </a:p>
          <a:p>
            <a:pPr marL="685800">
              <a:buFont typeface="Wingdings" panose="05000000000000000000" pitchFamily="2" charset="2"/>
              <a:buChar char="ü"/>
            </a:pPr>
            <a:r>
              <a:rPr lang="en-US" sz="2000" dirty="0"/>
              <a:t>T</a:t>
            </a:r>
            <a:r>
              <a:rPr lang="en-US" sz="2000" dirty="0" smtClean="0"/>
              <a:t>his </a:t>
            </a:r>
            <a:r>
              <a:rPr lang="en-US" sz="2000" dirty="0"/>
              <a:t>object gives us the clear picture that our function longRunningFunction does takes a input and maps over the output for the given range (in this case it’s 1-11</a:t>
            </a:r>
            <a:r>
              <a:rPr lang="en-US" sz="2000" dirty="0" smtClean="0"/>
              <a:t>).</a:t>
            </a:r>
          </a:p>
          <a:p>
            <a:pPr marL="685800">
              <a:buFont typeface="Wingdings" panose="05000000000000000000" pitchFamily="2" charset="2"/>
              <a:buChar char="ü"/>
            </a:pPr>
            <a:r>
              <a:rPr lang="en-US" sz="2000" dirty="0" smtClean="0"/>
              <a:t>And </a:t>
            </a:r>
            <a:r>
              <a:rPr lang="en-US" sz="2000" dirty="0"/>
              <a:t>the important point to note over here is that the inputs (in this case, the keys) have, mandatorily, a corresponding output (in this case, the result) in the </a:t>
            </a:r>
            <a:r>
              <a:rPr lang="en-US" sz="2000" dirty="0" smtClean="0"/>
              <a:t>object.</a:t>
            </a:r>
          </a:p>
          <a:p>
            <a:pPr marL="685800">
              <a:buFont typeface="Wingdings" panose="05000000000000000000" pitchFamily="2" charset="2"/>
              <a:buChar char="ü"/>
            </a:pPr>
            <a:r>
              <a:rPr lang="en-US" sz="2000" dirty="0" smtClean="0"/>
              <a:t>And </a:t>
            </a:r>
            <a:r>
              <a:rPr lang="en-US" sz="2000" dirty="0"/>
              <a:t>also there is no input in the key section that maps to two outputs</a:t>
            </a:r>
            <a:r>
              <a:rPr lang="en-US" sz="2000" dirty="0" smtClean="0"/>
              <a:t>!</a:t>
            </a:r>
          </a:p>
        </p:txBody>
      </p:sp>
    </p:spTree>
    <p:extLst>
      <p:ext uri="{BB962C8B-B14F-4D97-AF65-F5344CB8AC3E}">
        <p14:creationId xmlns:p14="http://schemas.microsoft.com/office/powerpoint/2010/main" val="40786787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Listing 1-13 || 1-14</a:t>
            </a:r>
          </a:p>
        </p:txBody>
      </p:sp>
      <p:pic>
        <p:nvPicPr>
          <p:cNvPr id="9" name="Picture 8"/>
          <p:cNvPicPr>
            <a:picLocks noChangeAspect="1"/>
          </p:cNvPicPr>
          <p:nvPr/>
        </p:nvPicPr>
        <p:blipFill>
          <a:blip r:embed="rId2"/>
          <a:stretch>
            <a:fillRect/>
          </a:stretch>
        </p:blipFill>
        <p:spPr>
          <a:xfrm>
            <a:off x="111095" y="3957435"/>
            <a:ext cx="3843866" cy="2737298"/>
          </a:xfrm>
          <a:prstGeom prst="rect">
            <a:avLst/>
          </a:prstGeom>
          <a:ln>
            <a:solidFill>
              <a:srgbClr val="5B9BD5"/>
            </a:solidFill>
          </a:ln>
        </p:spPr>
      </p:pic>
      <p:pic>
        <p:nvPicPr>
          <p:cNvPr id="5" name="Picture 4"/>
          <p:cNvPicPr>
            <a:picLocks noChangeAspect="1"/>
          </p:cNvPicPr>
          <p:nvPr/>
        </p:nvPicPr>
        <p:blipFill>
          <a:blip r:embed="rId3"/>
          <a:stretch>
            <a:fillRect/>
          </a:stretch>
        </p:blipFill>
        <p:spPr>
          <a:xfrm>
            <a:off x="111094" y="1270000"/>
            <a:ext cx="9241954" cy="2370667"/>
          </a:xfrm>
          <a:prstGeom prst="rect">
            <a:avLst/>
          </a:prstGeom>
          <a:ln>
            <a:solidFill>
              <a:srgbClr val="5B9BD5"/>
            </a:solidFill>
          </a:ln>
        </p:spPr>
      </p:pic>
    </p:spTree>
    <p:extLst>
      <p:ext uri="{BB962C8B-B14F-4D97-AF65-F5344CB8AC3E}">
        <p14:creationId xmlns:p14="http://schemas.microsoft.com/office/powerpoint/2010/main" val="2654490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Domain and Codomain</a:t>
            </a:r>
          </a:p>
        </p:txBody>
      </p:sp>
      <p:sp>
        <p:nvSpPr>
          <p:cNvPr id="6"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In mathematics, a function is a </a:t>
            </a:r>
            <a:r>
              <a:rPr lang="en-US" sz="2000" dirty="0">
                <a:solidFill>
                  <a:srgbClr val="FF0000"/>
                </a:solidFill>
              </a:rPr>
              <a:t>relation</a:t>
            </a:r>
            <a:r>
              <a:rPr lang="en-US" sz="2000" dirty="0"/>
              <a:t> between a </a:t>
            </a:r>
            <a:r>
              <a:rPr lang="en-US" sz="2000" dirty="0">
                <a:solidFill>
                  <a:srgbClr val="FF0000"/>
                </a:solidFill>
              </a:rPr>
              <a:t>set of inputs</a:t>
            </a:r>
            <a:r>
              <a:rPr lang="en-US" sz="2000" dirty="0"/>
              <a:t> and </a:t>
            </a:r>
            <a:r>
              <a:rPr lang="en-US" sz="2000" dirty="0">
                <a:solidFill>
                  <a:srgbClr val="FF0000"/>
                </a:solidFill>
              </a:rPr>
              <a:t>a set of permissible outputs</a:t>
            </a:r>
            <a:r>
              <a:rPr lang="en-US" sz="2000" dirty="0"/>
              <a:t> with the property that each input is related to exactly one </a:t>
            </a:r>
            <a:r>
              <a:rPr lang="en-US" sz="2000" dirty="0" smtClean="0"/>
              <a:t>output.</a:t>
            </a:r>
          </a:p>
          <a:p>
            <a:pPr marL="457200">
              <a:buFont typeface="Wingdings" panose="05000000000000000000" pitchFamily="2" charset="2"/>
              <a:buChar char="§"/>
            </a:pPr>
            <a:r>
              <a:rPr lang="en-US" sz="2000" dirty="0" smtClean="0"/>
              <a:t>The </a:t>
            </a:r>
            <a:r>
              <a:rPr lang="en-US" sz="2000" dirty="0">
                <a:solidFill>
                  <a:srgbClr val="0070C0"/>
                </a:solidFill>
              </a:rPr>
              <a:t>input to a function</a:t>
            </a:r>
            <a:r>
              <a:rPr lang="en-US" sz="2000" dirty="0"/>
              <a:t> is called the </a:t>
            </a:r>
            <a:r>
              <a:rPr lang="en-US" sz="2000" dirty="0">
                <a:solidFill>
                  <a:srgbClr val="FF0000"/>
                </a:solidFill>
              </a:rPr>
              <a:t>argument</a:t>
            </a:r>
            <a:r>
              <a:rPr lang="en-US" sz="2000" dirty="0"/>
              <a:t> and </a:t>
            </a:r>
            <a:r>
              <a:rPr lang="en-US" sz="2000" dirty="0">
                <a:solidFill>
                  <a:srgbClr val="0070C0"/>
                </a:solidFill>
              </a:rPr>
              <a:t>the output</a:t>
            </a:r>
            <a:r>
              <a:rPr lang="en-US" sz="2000" dirty="0"/>
              <a:t> is called the </a:t>
            </a:r>
            <a:r>
              <a:rPr lang="en-US" sz="2000" dirty="0" smtClean="0">
                <a:solidFill>
                  <a:srgbClr val="FF0000"/>
                </a:solidFill>
              </a:rPr>
              <a:t>value</a:t>
            </a:r>
            <a:r>
              <a:rPr lang="en-US" sz="2000" dirty="0" smtClean="0"/>
              <a:t>.</a:t>
            </a:r>
          </a:p>
          <a:p>
            <a:pPr marL="457200">
              <a:buFont typeface="Wingdings" panose="05000000000000000000" pitchFamily="2" charset="2"/>
              <a:buChar char="§"/>
            </a:pPr>
            <a:r>
              <a:rPr lang="en-US" sz="2000" dirty="0" smtClean="0"/>
              <a:t>The </a:t>
            </a:r>
            <a:r>
              <a:rPr lang="en-US" sz="2000" dirty="0">
                <a:solidFill>
                  <a:srgbClr val="0070C0"/>
                </a:solidFill>
              </a:rPr>
              <a:t>set of all permitted inputs</a:t>
            </a:r>
            <a:r>
              <a:rPr lang="en-US" sz="2000" dirty="0"/>
              <a:t> to a given function is called the </a:t>
            </a:r>
            <a:r>
              <a:rPr lang="en-US" sz="2000" dirty="0">
                <a:solidFill>
                  <a:srgbClr val="FF0000"/>
                </a:solidFill>
              </a:rPr>
              <a:t>domain</a:t>
            </a:r>
            <a:r>
              <a:rPr lang="en-US" sz="2000" dirty="0"/>
              <a:t> </a:t>
            </a:r>
            <a:r>
              <a:rPr lang="en-US" sz="2000" dirty="0">
                <a:solidFill>
                  <a:srgbClr val="0070C0"/>
                </a:solidFill>
              </a:rPr>
              <a:t>of the function</a:t>
            </a:r>
            <a:r>
              <a:rPr lang="en-US" sz="2000" dirty="0"/>
              <a:t>, while the </a:t>
            </a:r>
            <a:r>
              <a:rPr lang="en-US" sz="2000" dirty="0">
                <a:solidFill>
                  <a:srgbClr val="0070C0"/>
                </a:solidFill>
              </a:rPr>
              <a:t>set of permissible outputs</a:t>
            </a:r>
            <a:r>
              <a:rPr lang="en-US" sz="2000" dirty="0"/>
              <a:t> is called the </a:t>
            </a:r>
            <a:r>
              <a:rPr lang="en-US" sz="2000" dirty="0" smtClean="0">
                <a:solidFill>
                  <a:srgbClr val="FF0000"/>
                </a:solidFill>
              </a:rPr>
              <a:t>codomain</a:t>
            </a:r>
            <a:r>
              <a:rPr lang="en-US" sz="2000" dirty="0" smtClean="0"/>
              <a:t>.</a:t>
            </a:r>
          </a:p>
          <a:p>
            <a:pPr marL="457200">
              <a:buFont typeface="Wingdings" panose="05000000000000000000" pitchFamily="2" charset="2"/>
              <a:buChar char="§"/>
            </a:pPr>
            <a:r>
              <a:rPr lang="en-US" sz="2000" dirty="0" smtClean="0"/>
              <a:t>The </a:t>
            </a:r>
            <a:r>
              <a:rPr lang="en-US" sz="2000" dirty="0"/>
              <a:t>above definition is exactly the same as our Pure functions! Have a look at our longRunningFnBookKeeper </a:t>
            </a:r>
            <a:r>
              <a:rPr lang="en-US" sz="2000" dirty="0" smtClean="0"/>
              <a:t>object.</a:t>
            </a:r>
          </a:p>
          <a:p>
            <a:pPr marL="457200">
              <a:buFont typeface="Wingdings" panose="05000000000000000000" pitchFamily="2" charset="2"/>
              <a:buChar char="§"/>
            </a:pPr>
            <a:r>
              <a:rPr lang="en-US" sz="2000" dirty="0" smtClean="0"/>
              <a:t>With </a:t>
            </a:r>
            <a:r>
              <a:rPr lang="en-US" sz="2000" dirty="0"/>
              <a:t>this very simple example you can easily see how the Mathematical Function idea is borrowed into Functional paradigm world (as I stated in the beginning of the chapter</a:t>
            </a:r>
            <a:r>
              <a:rPr lang="en-US" sz="2000" dirty="0" smtClean="0"/>
              <a:t>).</a:t>
            </a:r>
            <a:endParaRPr lang="en-US" sz="2000" dirty="0"/>
          </a:p>
        </p:txBody>
      </p:sp>
    </p:spTree>
    <p:extLst>
      <p:ext uri="{BB962C8B-B14F-4D97-AF65-F5344CB8AC3E}">
        <p14:creationId xmlns:p14="http://schemas.microsoft.com/office/powerpoint/2010/main" val="189553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What We Are Going to </a:t>
            </a:r>
            <a:r>
              <a:rPr lang="en-US" dirty="0" smtClean="0">
                <a:solidFill>
                  <a:schemeClr val="bg1"/>
                </a:solidFill>
              </a:rPr>
              <a:t>Build</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We have talked a lot about functions and functional programming in this </a:t>
            </a:r>
            <a:r>
              <a:rPr lang="en-US" sz="2000" dirty="0" smtClean="0"/>
              <a:t>chapter.</a:t>
            </a:r>
          </a:p>
          <a:p>
            <a:pPr marL="457200">
              <a:buFont typeface="Wingdings" panose="05000000000000000000" pitchFamily="2" charset="2"/>
              <a:buChar char="§"/>
            </a:pPr>
            <a:r>
              <a:rPr lang="en-US" sz="2000" dirty="0" smtClean="0"/>
              <a:t>With </a:t>
            </a:r>
            <a:r>
              <a:rPr lang="en-US" sz="2000" dirty="0"/>
              <a:t>this fundamental knowledge we are going to build the </a:t>
            </a:r>
            <a:r>
              <a:rPr lang="en-US" sz="2000" dirty="0">
                <a:solidFill>
                  <a:srgbClr val="FF0000"/>
                </a:solidFill>
              </a:rPr>
              <a:t>functional library</a:t>
            </a:r>
            <a:r>
              <a:rPr lang="en-US" sz="2000" dirty="0"/>
              <a:t> called </a:t>
            </a:r>
            <a:r>
              <a:rPr lang="en-US" sz="2000" dirty="0" smtClean="0">
                <a:solidFill>
                  <a:srgbClr val="FF0000"/>
                </a:solidFill>
              </a:rPr>
              <a:t>ES6-Functional</a:t>
            </a:r>
            <a:r>
              <a:rPr lang="en-US" sz="2000" dirty="0" smtClean="0"/>
              <a:t>.</a:t>
            </a:r>
          </a:p>
          <a:p>
            <a:pPr marL="457200">
              <a:buFont typeface="Wingdings" panose="05000000000000000000" pitchFamily="2" charset="2"/>
              <a:buChar char="§"/>
            </a:pPr>
            <a:r>
              <a:rPr lang="en-US" sz="2000" dirty="0" smtClean="0"/>
              <a:t>This </a:t>
            </a:r>
            <a:r>
              <a:rPr lang="en-US" sz="2000" dirty="0"/>
              <a:t>library will be built chapter by chapter throughout the </a:t>
            </a:r>
            <a:r>
              <a:rPr lang="en-US" sz="2000" dirty="0" smtClean="0"/>
              <a:t>text.</a:t>
            </a:r>
          </a:p>
          <a:p>
            <a:pPr marL="457200">
              <a:buFont typeface="Wingdings" panose="05000000000000000000" pitchFamily="2" charset="2"/>
              <a:buChar char="§"/>
            </a:pPr>
            <a:r>
              <a:rPr lang="en-US" sz="2000" dirty="0" smtClean="0"/>
              <a:t>By </a:t>
            </a:r>
            <a:r>
              <a:rPr lang="en-US" sz="2000" dirty="0"/>
              <a:t>building the functional library you will be exploring how </a:t>
            </a:r>
            <a:r>
              <a:rPr lang="en-US" sz="2000" dirty="0">
                <a:solidFill>
                  <a:srgbClr val="FF0000"/>
                </a:solidFill>
              </a:rPr>
              <a:t>JavaScript functions</a:t>
            </a:r>
            <a:r>
              <a:rPr lang="en-US" sz="2000" dirty="0"/>
              <a:t> can be used (in a functional way) and also at the same time how functional programming can be applied in day-to-day activities (using our created function to solve the problem in our code base</a:t>
            </a:r>
            <a:r>
              <a:rPr lang="en-US" sz="2000" dirty="0" smtClean="0"/>
              <a:t>)!</a:t>
            </a:r>
            <a:endParaRPr lang="en-US" sz="2000" dirty="0"/>
          </a:p>
        </p:txBody>
      </p:sp>
    </p:spTree>
    <p:extLst>
      <p:ext uri="{BB962C8B-B14F-4D97-AF65-F5344CB8AC3E}">
        <p14:creationId xmlns:p14="http://schemas.microsoft.com/office/powerpoint/2010/main" val="21156489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solidFill>
                  <a:schemeClr val="bg1"/>
                </a:solidFill>
              </a:rPr>
              <a:t>Is JavaScript a Functional Programming Language</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Before we close this chapter, we have to take a step back and answer a fundamental question. Is JavaScript a functional programming </a:t>
            </a:r>
            <a:r>
              <a:rPr lang="en-US" sz="2000" dirty="0" smtClean="0"/>
              <a:t>language?</a:t>
            </a:r>
          </a:p>
          <a:p>
            <a:pPr marL="457200">
              <a:buFont typeface="Wingdings" panose="05000000000000000000" pitchFamily="2" charset="2"/>
              <a:buChar char="§"/>
            </a:pPr>
            <a:r>
              <a:rPr lang="en-US" sz="2000" dirty="0" smtClean="0"/>
              <a:t>The </a:t>
            </a:r>
            <a:r>
              <a:rPr lang="en-US" sz="2000" dirty="0"/>
              <a:t>answer is </a:t>
            </a:r>
            <a:r>
              <a:rPr lang="en-US" sz="2000" dirty="0">
                <a:solidFill>
                  <a:srgbClr val="FF0000"/>
                </a:solidFill>
              </a:rPr>
              <a:t>yes</a:t>
            </a:r>
            <a:r>
              <a:rPr lang="en-US" sz="2000" dirty="0"/>
              <a:t> and </a:t>
            </a:r>
            <a:r>
              <a:rPr lang="en-US" sz="2000" dirty="0" smtClean="0">
                <a:solidFill>
                  <a:srgbClr val="FF0000"/>
                </a:solidFill>
              </a:rPr>
              <a:t>no</a:t>
            </a:r>
            <a:r>
              <a:rPr lang="en-US" sz="2000" dirty="0" smtClean="0"/>
              <a:t>.</a:t>
            </a:r>
          </a:p>
          <a:p>
            <a:pPr marL="457200">
              <a:buFont typeface="Wingdings" panose="05000000000000000000" pitchFamily="2" charset="2"/>
              <a:buChar char="§"/>
            </a:pPr>
            <a:r>
              <a:rPr lang="en-US" sz="2000" dirty="0" smtClean="0"/>
              <a:t>We </a:t>
            </a:r>
            <a:r>
              <a:rPr lang="en-US" sz="2000" dirty="0"/>
              <a:t>said in the beginning of the chapter that functional programming is all about functions, which have to take at least an argument and return a </a:t>
            </a:r>
            <a:r>
              <a:rPr lang="en-US" sz="2000" dirty="0" smtClean="0"/>
              <a:t>value.</a:t>
            </a:r>
          </a:p>
          <a:p>
            <a:pPr marL="457200">
              <a:buFont typeface="Wingdings" panose="05000000000000000000" pitchFamily="2" charset="2"/>
              <a:buChar char="§"/>
            </a:pPr>
            <a:r>
              <a:rPr lang="en-US" sz="2000" dirty="0" smtClean="0"/>
              <a:t>But </a:t>
            </a:r>
            <a:r>
              <a:rPr lang="en-US" sz="2000" dirty="0"/>
              <a:t>to be frank we can create a function in JavaScript that can take </a:t>
            </a:r>
            <a:r>
              <a:rPr lang="en-US" sz="2000" dirty="0">
                <a:solidFill>
                  <a:srgbClr val="FF0000"/>
                </a:solidFill>
              </a:rPr>
              <a:t>no argument</a:t>
            </a:r>
            <a:r>
              <a:rPr lang="en-US" sz="2000" dirty="0"/>
              <a:t> and in fact return nothing. </a:t>
            </a:r>
            <a:endParaRPr lang="en-US" sz="2000" dirty="0" smtClean="0"/>
          </a:p>
          <a:p>
            <a:pPr marL="457200">
              <a:buFont typeface="Wingdings" panose="05000000000000000000" pitchFamily="2" charset="2"/>
              <a:buChar char="§"/>
            </a:pPr>
            <a:r>
              <a:rPr lang="en-US" sz="2000" dirty="0" smtClean="0"/>
              <a:t>For </a:t>
            </a:r>
            <a:r>
              <a:rPr lang="en-US" sz="2000" dirty="0"/>
              <a:t>example, the below code is a valid code in the JavaScript engine</a:t>
            </a:r>
            <a:r>
              <a:rPr lang="en-US" sz="2000" dirty="0" smtClean="0"/>
              <a:t>:</a:t>
            </a:r>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r>
              <a:rPr lang="en-US" sz="2000" dirty="0"/>
              <a:t>The above code will execute without any error in the JavaScript </a:t>
            </a:r>
            <a:r>
              <a:rPr lang="en-US" sz="2000" dirty="0" smtClean="0"/>
              <a:t>world!</a:t>
            </a:r>
          </a:p>
          <a:p>
            <a:pPr marL="457200">
              <a:buFont typeface="Wingdings" panose="05000000000000000000" pitchFamily="2" charset="2"/>
              <a:buChar char="§"/>
            </a:pPr>
            <a:r>
              <a:rPr lang="en-US" sz="2000" dirty="0" smtClean="0"/>
              <a:t>The </a:t>
            </a:r>
            <a:r>
              <a:rPr lang="en-US" sz="2000" dirty="0"/>
              <a:t>reason is that being JavaScript is not a pure functional language (like </a:t>
            </a:r>
            <a:r>
              <a:rPr lang="en-US" sz="2000" dirty="0">
                <a:solidFill>
                  <a:srgbClr val="FF0000"/>
                </a:solidFill>
              </a:rPr>
              <a:t>Haskell</a:t>
            </a:r>
            <a:r>
              <a:rPr lang="en-US" sz="2000" dirty="0"/>
              <a:t>) but rather a </a:t>
            </a:r>
            <a:r>
              <a:rPr lang="en-US" sz="2000" dirty="0">
                <a:solidFill>
                  <a:srgbClr val="FF0000"/>
                </a:solidFill>
              </a:rPr>
              <a:t>Multi-paradigm </a:t>
            </a:r>
            <a:r>
              <a:rPr lang="en-US" sz="2000" dirty="0" smtClean="0">
                <a:solidFill>
                  <a:srgbClr val="FF0000"/>
                </a:solidFill>
              </a:rPr>
              <a:t>language</a:t>
            </a:r>
            <a:r>
              <a:rPr lang="en-US" sz="2000" dirty="0" smtClean="0"/>
              <a:t>.</a:t>
            </a:r>
          </a:p>
          <a:p>
            <a:pPr marL="457200">
              <a:buFont typeface="Wingdings" panose="05000000000000000000" pitchFamily="2" charset="2"/>
              <a:buChar char="§"/>
            </a:pPr>
            <a:r>
              <a:rPr lang="en-US" sz="2000" dirty="0" smtClean="0"/>
              <a:t>However </a:t>
            </a:r>
            <a:r>
              <a:rPr lang="en-US" sz="2000" dirty="0"/>
              <a:t>the language is very much suitable for the functional programming paradigm as discussed in this </a:t>
            </a:r>
            <a:r>
              <a:rPr lang="en-US" sz="2000" dirty="0" smtClean="0"/>
              <a:t>chapter.</a:t>
            </a:r>
          </a:p>
          <a:p>
            <a:pPr marL="457200">
              <a:buFont typeface="Wingdings" panose="05000000000000000000" pitchFamily="2" charset="2"/>
              <a:buChar char="§"/>
            </a:pPr>
            <a:endParaRPr lang="en-US" sz="2000" dirty="0"/>
          </a:p>
        </p:txBody>
      </p:sp>
      <p:pic>
        <p:nvPicPr>
          <p:cNvPr id="3" name="Picture 2"/>
          <p:cNvPicPr>
            <a:picLocks noChangeAspect="1"/>
          </p:cNvPicPr>
          <p:nvPr/>
        </p:nvPicPr>
        <p:blipFill>
          <a:blip r:embed="rId2"/>
          <a:stretch>
            <a:fillRect/>
          </a:stretch>
        </p:blipFill>
        <p:spPr>
          <a:xfrm>
            <a:off x="1071034" y="3815820"/>
            <a:ext cx="3771899" cy="400319"/>
          </a:xfrm>
          <a:prstGeom prst="rect">
            <a:avLst/>
          </a:prstGeom>
          <a:ln>
            <a:solidFill>
              <a:srgbClr val="5B9BD5"/>
            </a:solidFill>
          </a:ln>
        </p:spPr>
      </p:pic>
    </p:spTree>
    <p:extLst>
      <p:ext uri="{BB962C8B-B14F-4D97-AF65-F5344CB8AC3E}">
        <p14:creationId xmlns:p14="http://schemas.microsoft.com/office/powerpoint/2010/main" val="2555124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solidFill>
                  <a:schemeClr val="bg1"/>
                </a:solidFill>
              </a:rPr>
              <a:t>Is JavaScript a Functional Programming Language</a:t>
            </a:r>
            <a:r>
              <a:rPr lang="en-US" dirty="0" smtClean="0">
                <a:solidFill>
                  <a:schemeClr val="bg1"/>
                </a:solidFill>
              </a:rPr>
              <a:t>?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marL="457200">
              <a:buFont typeface="Wingdings" panose="05000000000000000000" pitchFamily="2" charset="2"/>
              <a:buChar char="§"/>
            </a:pPr>
            <a:r>
              <a:rPr lang="en-US" sz="2000" dirty="0" smtClean="0"/>
              <a:t>The techniques and the benefits that we have discussed up to now can be applied in pure JavaScript! And that’s the reason for this book’s title!</a:t>
            </a:r>
          </a:p>
          <a:p>
            <a:pPr marL="457200">
              <a:buFont typeface="Wingdings" panose="05000000000000000000" pitchFamily="2" charset="2"/>
              <a:buChar char="§"/>
            </a:pPr>
            <a:r>
              <a:rPr lang="en-US" sz="2000" dirty="0" smtClean="0"/>
              <a:t>JavaScript </a:t>
            </a:r>
            <a:r>
              <a:rPr lang="en-US" sz="2000" dirty="0"/>
              <a:t>is a language that has a support </a:t>
            </a:r>
            <a:r>
              <a:rPr lang="en-US" sz="2000" dirty="0" smtClean="0"/>
              <a:t>for</a:t>
            </a:r>
          </a:p>
          <a:p>
            <a:pPr marL="685800">
              <a:buFont typeface="Wingdings" panose="05000000000000000000" pitchFamily="2" charset="2"/>
              <a:buChar char="ü"/>
            </a:pPr>
            <a:r>
              <a:rPr lang="en-US" sz="2000" dirty="0" smtClean="0"/>
              <a:t>Function </a:t>
            </a:r>
            <a:r>
              <a:rPr lang="en-US" sz="2000" dirty="0"/>
              <a:t>as </a:t>
            </a:r>
            <a:r>
              <a:rPr lang="en-US" sz="2000" dirty="0" smtClean="0"/>
              <a:t>arguments</a:t>
            </a:r>
          </a:p>
          <a:p>
            <a:pPr marL="685800">
              <a:buFont typeface="Wingdings" panose="05000000000000000000" pitchFamily="2" charset="2"/>
              <a:buChar char="ü"/>
            </a:pPr>
            <a:r>
              <a:rPr lang="en-US" sz="2000" dirty="0" smtClean="0"/>
              <a:t>passing </a:t>
            </a:r>
            <a:r>
              <a:rPr lang="en-US" sz="2000" dirty="0"/>
              <a:t>functions to another functions, </a:t>
            </a:r>
            <a:r>
              <a:rPr lang="en-US" sz="2000" dirty="0" smtClean="0"/>
              <a:t>etc. –</a:t>
            </a:r>
          </a:p>
          <a:p>
            <a:pPr marL="457200" indent="0">
              <a:buNone/>
            </a:pPr>
            <a:r>
              <a:rPr lang="en-US" sz="2000" dirty="0" smtClean="0"/>
              <a:t>mainly </a:t>
            </a:r>
            <a:r>
              <a:rPr lang="en-US" sz="2000" dirty="0"/>
              <a:t>because JavaScript treats </a:t>
            </a:r>
            <a:r>
              <a:rPr lang="en-US" sz="2000" dirty="0">
                <a:solidFill>
                  <a:srgbClr val="FF0000"/>
                </a:solidFill>
              </a:rPr>
              <a:t>functions</a:t>
            </a:r>
            <a:r>
              <a:rPr lang="en-US" sz="2000" dirty="0"/>
              <a:t> as its </a:t>
            </a:r>
            <a:r>
              <a:rPr lang="en-US" sz="2000" dirty="0">
                <a:solidFill>
                  <a:srgbClr val="FF0000"/>
                </a:solidFill>
              </a:rPr>
              <a:t>first-class </a:t>
            </a:r>
            <a:r>
              <a:rPr lang="en-US" sz="2000" dirty="0" smtClean="0">
                <a:solidFill>
                  <a:srgbClr val="FF0000"/>
                </a:solidFill>
              </a:rPr>
              <a:t>citizens</a:t>
            </a:r>
            <a:r>
              <a:rPr lang="en-US" sz="2000" dirty="0" smtClean="0"/>
              <a:t> (we will talk more about this in upcoming chapters).</a:t>
            </a:r>
          </a:p>
          <a:p>
            <a:pPr marL="457200">
              <a:buFont typeface="Wingdings" panose="05000000000000000000" pitchFamily="2" charset="2"/>
              <a:buChar char="§"/>
            </a:pPr>
            <a:r>
              <a:rPr lang="en-US" sz="2000" dirty="0" smtClean="0"/>
              <a:t>Because of the constraints according to the definition of the term function, we as developers need to take them into account while creating them in the JavaScript world.</a:t>
            </a:r>
          </a:p>
          <a:p>
            <a:pPr marL="457200">
              <a:buFont typeface="Wingdings" panose="05000000000000000000" pitchFamily="2" charset="2"/>
              <a:buChar char="§"/>
            </a:pPr>
            <a:r>
              <a:rPr lang="en-US" sz="2000" dirty="0" smtClean="0"/>
              <a:t>By doing so, we will gain many advantages from the functional paradigm as discussed in this chapter.</a:t>
            </a:r>
            <a:endParaRPr lang="en-US" sz="2000" dirty="0"/>
          </a:p>
        </p:txBody>
      </p:sp>
    </p:spTree>
    <p:extLst>
      <p:ext uri="{BB962C8B-B14F-4D97-AF65-F5344CB8AC3E}">
        <p14:creationId xmlns:p14="http://schemas.microsoft.com/office/powerpoint/2010/main" val="29271786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smtClean="0"/>
              <a:t>Fundamentals of JavaScript Functions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2</a:t>
            </a:r>
            <a:endParaRPr lang="en-US" dirty="0"/>
          </a:p>
        </p:txBody>
      </p:sp>
    </p:spTree>
    <p:extLst>
      <p:ext uri="{BB962C8B-B14F-4D97-AF65-F5344CB8AC3E}">
        <p14:creationId xmlns:p14="http://schemas.microsoft.com/office/powerpoint/2010/main" val="567208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lnSpcReduction="10000"/>
          </a:bodyPr>
          <a:lstStyle/>
          <a:p>
            <a:pPr>
              <a:buFont typeface="Wingdings" panose="05000000000000000000" pitchFamily="2" charset="2"/>
              <a:buChar char="v"/>
            </a:pPr>
            <a:r>
              <a:rPr lang="en-US" sz="2000" dirty="0"/>
              <a:t>In this chapter we are going to see how functions in JavaScript can be </a:t>
            </a:r>
            <a:r>
              <a:rPr lang="en-US" sz="2000" dirty="0" smtClean="0"/>
              <a:t>used.</a:t>
            </a:r>
          </a:p>
          <a:p>
            <a:pPr marL="457200">
              <a:buFont typeface="Wingdings" panose="05000000000000000000" pitchFamily="2" charset="2"/>
              <a:buChar char="§"/>
            </a:pPr>
            <a:r>
              <a:rPr lang="en-US" sz="2000" dirty="0" smtClean="0"/>
              <a:t>We </a:t>
            </a:r>
            <a:r>
              <a:rPr lang="en-US" sz="2000" dirty="0"/>
              <a:t>will be looking at the latest JavaScript version </a:t>
            </a:r>
            <a:r>
              <a:rPr lang="en-US" sz="2000" dirty="0" smtClean="0">
                <a:solidFill>
                  <a:srgbClr val="FF0000"/>
                </a:solidFill>
              </a:rPr>
              <a:t>ES6</a:t>
            </a:r>
            <a:r>
              <a:rPr lang="en-US" sz="2000" dirty="0" smtClean="0"/>
              <a:t>.</a:t>
            </a:r>
          </a:p>
          <a:p>
            <a:pPr marL="457200">
              <a:buFont typeface="Wingdings" panose="05000000000000000000" pitchFamily="2" charset="2"/>
              <a:buChar char="§"/>
            </a:pPr>
            <a:r>
              <a:rPr lang="en-US" sz="2000" dirty="0" smtClean="0"/>
              <a:t>This </a:t>
            </a:r>
            <a:r>
              <a:rPr lang="en-US" sz="2000" dirty="0"/>
              <a:t>chapter will be a refresher on how </a:t>
            </a:r>
            <a:r>
              <a:rPr lang="en-US" sz="2000" dirty="0" smtClean="0"/>
              <a:t>to</a:t>
            </a:r>
          </a:p>
          <a:p>
            <a:pPr marL="685800">
              <a:buFont typeface="Wingdings" panose="05000000000000000000" pitchFamily="2" charset="2"/>
              <a:buChar char="ü"/>
            </a:pPr>
            <a:r>
              <a:rPr lang="en-US" sz="2000" dirty="0" smtClean="0"/>
              <a:t>create functions,</a:t>
            </a:r>
          </a:p>
          <a:p>
            <a:pPr marL="685800">
              <a:buFont typeface="Wingdings" panose="05000000000000000000" pitchFamily="2" charset="2"/>
              <a:buChar char="ü"/>
            </a:pPr>
            <a:r>
              <a:rPr lang="en-US" sz="2000" dirty="0" smtClean="0"/>
              <a:t>call </a:t>
            </a:r>
            <a:r>
              <a:rPr lang="en-US" sz="2000" dirty="0"/>
              <a:t>them, </a:t>
            </a:r>
            <a:r>
              <a:rPr lang="en-US" sz="2000" dirty="0" smtClean="0"/>
              <a:t>and</a:t>
            </a:r>
          </a:p>
          <a:p>
            <a:pPr marL="685800">
              <a:buFont typeface="Wingdings" panose="05000000000000000000" pitchFamily="2" charset="2"/>
              <a:buChar char="ü"/>
            </a:pPr>
            <a:r>
              <a:rPr lang="en-US" sz="2000" dirty="0" smtClean="0"/>
              <a:t>pass arguments</a:t>
            </a:r>
          </a:p>
          <a:p>
            <a:pPr marL="457200" indent="0">
              <a:buNone/>
            </a:pPr>
            <a:r>
              <a:rPr lang="en-US" sz="2000" dirty="0" smtClean="0"/>
              <a:t>in </a:t>
            </a:r>
            <a:r>
              <a:rPr lang="en-US" sz="2000" dirty="0"/>
              <a:t>ES6 but not explaining all the features of </a:t>
            </a:r>
            <a:r>
              <a:rPr lang="en-US" sz="2000" dirty="0" smtClean="0"/>
              <a:t>ES6.</a:t>
            </a:r>
          </a:p>
          <a:p>
            <a:pPr marL="457200">
              <a:buFont typeface="Wingdings" panose="05000000000000000000" pitchFamily="2" charset="2"/>
              <a:buChar char="§"/>
            </a:pPr>
            <a:r>
              <a:rPr lang="en-US" sz="2000" dirty="0" smtClean="0"/>
              <a:t>I </a:t>
            </a:r>
            <a:r>
              <a:rPr lang="en-US" sz="2000" dirty="0"/>
              <a:t>strongly recommend you to try all the code snippets in the book to get a gist of how to use ES6 functions (more precisely we will be working on </a:t>
            </a:r>
            <a:r>
              <a:rPr lang="en-US" sz="2000" dirty="0">
                <a:solidFill>
                  <a:srgbClr val="FF0000"/>
                </a:solidFill>
              </a:rPr>
              <a:t>arrow functions</a:t>
            </a:r>
            <a:r>
              <a:rPr lang="en-US" sz="2000" dirty="0"/>
              <a:t> </a:t>
            </a:r>
            <a:r>
              <a:rPr lang="en-US" sz="2000" dirty="0" smtClean="0"/>
              <a:t>).</a:t>
            </a:r>
          </a:p>
          <a:p>
            <a:pPr marL="457200">
              <a:buFont typeface="Wingdings" panose="05000000000000000000" pitchFamily="2" charset="2"/>
              <a:buChar char="§"/>
            </a:pPr>
            <a:r>
              <a:rPr lang="en-US" sz="2000" dirty="0" smtClean="0"/>
              <a:t>Once </a:t>
            </a:r>
            <a:r>
              <a:rPr lang="en-US" sz="2000" dirty="0"/>
              <a:t>we have a solid understanding of how to use functions, we will be turning our focus onto seeing how to run the ES6 code in our </a:t>
            </a:r>
            <a:r>
              <a:rPr lang="en-US" sz="2000" dirty="0" smtClean="0"/>
              <a:t>system.</a:t>
            </a:r>
          </a:p>
          <a:p>
            <a:pPr marL="457200">
              <a:buFont typeface="Wingdings" panose="05000000000000000000" pitchFamily="2" charset="2"/>
              <a:buChar char="§"/>
            </a:pPr>
            <a:r>
              <a:rPr lang="en-US" sz="2000" dirty="0" smtClean="0"/>
              <a:t>As </a:t>
            </a:r>
            <a:r>
              <a:rPr lang="en-US" sz="2000" dirty="0"/>
              <a:t>of today, browsers don’t support all features of ES6. In order to tackle that, we will be using a tool called </a:t>
            </a:r>
            <a:r>
              <a:rPr lang="en-US" sz="2000" dirty="0" smtClean="0">
                <a:solidFill>
                  <a:srgbClr val="FF0000"/>
                </a:solidFill>
              </a:rPr>
              <a:t>Babel</a:t>
            </a:r>
            <a:r>
              <a:rPr lang="en-US" sz="2000" dirty="0" smtClean="0"/>
              <a:t>.</a:t>
            </a:r>
          </a:p>
          <a:p>
            <a:pPr marL="457200">
              <a:buFont typeface="Wingdings" panose="05000000000000000000" pitchFamily="2" charset="2"/>
              <a:buChar char="§"/>
            </a:pPr>
            <a:r>
              <a:rPr lang="en-US" sz="2000" dirty="0" smtClean="0"/>
              <a:t>At </a:t>
            </a:r>
            <a:r>
              <a:rPr lang="en-US" sz="2000" dirty="0"/>
              <a:t>the end of the chapter we will be starting our groundwork on creating a functional </a:t>
            </a:r>
            <a:r>
              <a:rPr lang="en-US" sz="2000" dirty="0" smtClean="0"/>
              <a:t>library.</a:t>
            </a:r>
          </a:p>
          <a:p>
            <a:pPr marL="457200">
              <a:buFont typeface="Wingdings" panose="05000000000000000000" pitchFamily="2" charset="2"/>
              <a:buChar char="§"/>
            </a:pPr>
            <a:r>
              <a:rPr lang="en-US" sz="2000" dirty="0" smtClean="0"/>
              <a:t>For </a:t>
            </a:r>
            <a:r>
              <a:rPr lang="en-US" sz="2000" dirty="0"/>
              <a:t>this purpose we will be using a </a:t>
            </a:r>
            <a:r>
              <a:rPr lang="en-US" sz="2000" dirty="0">
                <a:solidFill>
                  <a:srgbClr val="FF0000"/>
                </a:solidFill>
              </a:rPr>
              <a:t>node project</a:t>
            </a:r>
            <a:r>
              <a:rPr lang="en-US" sz="2000" dirty="0"/>
              <a:t> that will be set up using </a:t>
            </a:r>
            <a:r>
              <a:rPr lang="en-US" sz="2000" dirty="0">
                <a:solidFill>
                  <a:srgbClr val="FF0000"/>
                </a:solidFill>
              </a:rPr>
              <a:t>Babel-Node</a:t>
            </a:r>
            <a:r>
              <a:rPr lang="en-US" sz="2000" dirty="0"/>
              <a:t> </a:t>
            </a:r>
            <a:r>
              <a:rPr lang="en-US" sz="2000" dirty="0">
                <a:solidFill>
                  <a:srgbClr val="FF0000"/>
                </a:solidFill>
              </a:rPr>
              <a:t>tool</a:t>
            </a:r>
            <a:r>
              <a:rPr lang="en-US" sz="2000" dirty="0"/>
              <a:t> to run our ES6 codes in your system</a:t>
            </a:r>
            <a:r>
              <a:rPr lang="en-US" sz="2000" dirty="0" smtClean="0"/>
              <a:t>!</a:t>
            </a:r>
            <a:endParaRPr lang="en-US" sz="2000" dirty="0"/>
          </a:p>
        </p:txBody>
      </p:sp>
    </p:spTree>
    <p:extLst>
      <p:ext uri="{BB962C8B-B14F-4D97-AF65-F5344CB8AC3E}">
        <p14:creationId xmlns:p14="http://schemas.microsoft.com/office/powerpoint/2010/main" val="32505623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ECMAScript </a:t>
            </a:r>
            <a:r>
              <a:rPr lang="en-US" dirty="0" smtClean="0">
                <a:solidFill>
                  <a:schemeClr val="bg1"/>
                </a:solidFill>
              </a:rPr>
              <a:t>A Bit </a:t>
            </a:r>
            <a:r>
              <a:rPr lang="en-US" dirty="0">
                <a:solidFill>
                  <a:schemeClr val="bg1"/>
                </a:solidFill>
              </a:rPr>
              <a:t>of </a:t>
            </a:r>
            <a:r>
              <a:rPr lang="en-US" dirty="0" smtClean="0">
                <a:solidFill>
                  <a:schemeClr val="bg1"/>
                </a:solidFill>
              </a:rPr>
              <a:t>History</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ECMASCRIPT is a specification of JavaScript, which is maintained by </a:t>
            </a:r>
            <a:r>
              <a:rPr lang="en-US" sz="2000" dirty="0">
                <a:solidFill>
                  <a:srgbClr val="0070C0"/>
                </a:solidFill>
              </a:rPr>
              <a:t>Ecma International</a:t>
            </a:r>
            <a:r>
              <a:rPr lang="en-US" sz="2000" dirty="0"/>
              <a:t> in </a:t>
            </a:r>
            <a:r>
              <a:rPr lang="en-US" sz="2000" dirty="0">
                <a:solidFill>
                  <a:srgbClr val="FF0000"/>
                </a:solidFill>
              </a:rPr>
              <a:t>ECMA-262</a:t>
            </a:r>
            <a:r>
              <a:rPr lang="en-US" sz="2000" dirty="0"/>
              <a:t> and </a:t>
            </a:r>
            <a:r>
              <a:rPr lang="en-US" sz="2000" dirty="0">
                <a:solidFill>
                  <a:srgbClr val="FF0000"/>
                </a:solidFill>
              </a:rPr>
              <a:t>ISO/IEC </a:t>
            </a:r>
            <a:r>
              <a:rPr lang="en-US" sz="2000" dirty="0" smtClean="0">
                <a:solidFill>
                  <a:srgbClr val="FF0000"/>
                </a:solidFill>
              </a:rPr>
              <a:t>16262</a:t>
            </a:r>
            <a:r>
              <a:rPr lang="en-US" sz="2000" dirty="0" smtClean="0"/>
              <a:t>.</a:t>
            </a:r>
          </a:p>
          <a:p>
            <a:pPr marL="457200">
              <a:buFont typeface="Wingdings" panose="05000000000000000000" pitchFamily="2" charset="2"/>
              <a:buChar char="§"/>
            </a:pPr>
            <a:r>
              <a:rPr lang="en-US" sz="2000" dirty="0" smtClean="0"/>
              <a:t>There </a:t>
            </a:r>
            <a:r>
              <a:rPr lang="en-US" sz="2000" dirty="0"/>
              <a:t>are three versions of ECMASCRIPT; to be more specific they are </a:t>
            </a:r>
            <a:r>
              <a:rPr lang="en-US" sz="2000" dirty="0" smtClean="0"/>
              <a:t>shown in </a:t>
            </a:r>
            <a:r>
              <a:rPr lang="en-US" sz="2000" dirty="0" smtClean="0">
                <a:solidFill>
                  <a:srgbClr val="FF0000"/>
                </a:solidFill>
              </a:rPr>
              <a:t>Listing 2-0</a:t>
            </a:r>
            <a:r>
              <a:rPr lang="en-US" sz="2000" dirty="0" smtClean="0"/>
              <a:t>:</a:t>
            </a:r>
            <a:endParaRPr lang="en-US" sz="2000" dirty="0"/>
          </a:p>
          <a:p>
            <a:pPr marL="457200">
              <a:buFont typeface="Wingdings" panose="05000000000000000000" pitchFamily="2" charset="2"/>
              <a:buChar char="§"/>
            </a:pPr>
            <a:r>
              <a:rPr lang="en-US" sz="2000" dirty="0"/>
              <a:t>We will be referring to ECMAScript as </a:t>
            </a:r>
            <a:r>
              <a:rPr lang="en-US" sz="2000" dirty="0">
                <a:solidFill>
                  <a:srgbClr val="FF0000"/>
                </a:solidFill>
              </a:rPr>
              <a:t>ES6</a:t>
            </a:r>
            <a:r>
              <a:rPr lang="en-US" sz="2000" dirty="0"/>
              <a:t> in this </a:t>
            </a:r>
            <a:r>
              <a:rPr lang="en-US" sz="2000" dirty="0" smtClean="0"/>
              <a:t>book. So </a:t>
            </a:r>
            <a:r>
              <a:rPr lang="en-US" sz="2000" dirty="0"/>
              <a:t>these terms are interchangeable</a:t>
            </a:r>
            <a:r>
              <a:rPr lang="en-US" sz="2000" dirty="0" smtClean="0"/>
              <a:t>.</a:t>
            </a:r>
            <a:endParaRPr lang="en-US" sz="2000" dirty="0"/>
          </a:p>
        </p:txBody>
      </p:sp>
    </p:spTree>
    <p:extLst>
      <p:ext uri="{BB962C8B-B14F-4D97-AF65-F5344CB8AC3E}">
        <p14:creationId xmlns:p14="http://schemas.microsoft.com/office/powerpoint/2010/main" val="24825210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2-0</a:t>
            </a:r>
            <a:endParaRPr lang="en-US" dirty="0"/>
          </a:p>
        </p:txBody>
      </p:sp>
      <p:pic>
        <p:nvPicPr>
          <p:cNvPr id="5" name="Picture 4"/>
          <p:cNvPicPr>
            <a:picLocks noChangeAspect="1"/>
          </p:cNvPicPr>
          <p:nvPr/>
        </p:nvPicPr>
        <p:blipFill>
          <a:blip r:embed="rId2"/>
          <a:stretch>
            <a:fillRect/>
          </a:stretch>
        </p:blipFill>
        <p:spPr>
          <a:xfrm>
            <a:off x="111095" y="1297023"/>
            <a:ext cx="9674348" cy="4604244"/>
          </a:xfrm>
          <a:prstGeom prst="rect">
            <a:avLst/>
          </a:prstGeom>
          <a:ln>
            <a:solidFill>
              <a:srgbClr val="5B9BD5"/>
            </a:solidFill>
          </a:ln>
        </p:spPr>
      </p:pic>
    </p:spTree>
    <p:extLst>
      <p:ext uri="{BB962C8B-B14F-4D97-AF65-F5344CB8AC3E}">
        <p14:creationId xmlns:p14="http://schemas.microsoft.com/office/powerpoint/2010/main" val="2804607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Welcome to the functional programming </a:t>
            </a:r>
            <a:r>
              <a:rPr lang="en-US" sz="2000" dirty="0" smtClean="0"/>
              <a:t>world.</a:t>
            </a:r>
          </a:p>
          <a:p>
            <a:pPr marL="457200">
              <a:buFont typeface="Wingdings" panose="05000000000000000000" pitchFamily="2" charset="2"/>
              <a:buChar char="§"/>
            </a:pPr>
            <a:r>
              <a:rPr lang="en-US" sz="2000" dirty="0" smtClean="0"/>
              <a:t>The </a:t>
            </a:r>
            <a:r>
              <a:rPr lang="en-US" sz="2000" dirty="0"/>
              <a:t>world, which has </a:t>
            </a:r>
            <a:r>
              <a:rPr lang="en-US" sz="2000" dirty="0">
                <a:solidFill>
                  <a:srgbClr val="FF0000"/>
                </a:solidFill>
              </a:rPr>
              <a:t>only functions</a:t>
            </a:r>
            <a:r>
              <a:rPr lang="en-US" sz="2000" dirty="0"/>
              <a:t>, living happily without any outside world dependencies, without states, without mutations – </a:t>
            </a:r>
            <a:r>
              <a:rPr lang="en-US" sz="2000" dirty="0" smtClean="0"/>
              <a:t>forever.</a:t>
            </a:r>
          </a:p>
          <a:p>
            <a:pPr marL="457200">
              <a:buFont typeface="Wingdings" panose="05000000000000000000" pitchFamily="2" charset="2"/>
              <a:buChar char="§"/>
            </a:pPr>
            <a:r>
              <a:rPr lang="en-US" sz="2000" dirty="0" smtClean="0"/>
              <a:t>Functional </a:t>
            </a:r>
            <a:r>
              <a:rPr lang="en-US" sz="2000" dirty="0"/>
              <a:t>programming is a buzz in recent </a:t>
            </a:r>
            <a:r>
              <a:rPr lang="en-US" sz="2000" dirty="0" smtClean="0"/>
              <a:t>days.</a:t>
            </a:r>
          </a:p>
          <a:p>
            <a:pPr marL="457200">
              <a:buFont typeface="Wingdings" panose="05000000000000000000" pitchFamily="2" charset="2"/>
              <a:buChar char="§"/>
            </a:pPr>
            <a:r>
              <a:rPr lang="en-US" sz="2000" dirty="0" smtClean="0"/>
              <a:t>You </a:t>
            </a:r>
            <a:r>
              <a:rPr lang="en-US" sz="2000" dirty="0"/>
              <a:t>might have heard about this term within your team, in your local group meeting, and have thought about </a:t>
            </a:r>
            <a:r>
              <a:rPr lang="en-US" sz="2000" dirty="0" smtClean="0"/>
              <a:t>this.</a:t>
            </a:r>
          </a:p>
          <a:p>
            <a:pPr marL="457200">
              <a:buFont typeface="Wingdings" panose="05000000000000000000" pitchFamily="2" charset="2"/>
              <a:buChar char="§"/>
            </a:pPr>
            <a:r>
              <a:rPr lang="en-US" sz="2000" dirty="0" smtClean="0"/>
              <a:t>If </a:t>
            </a:r>
            <a:r>
              <a:rPr lang="en-US" sz="2000" dirty="0"/>
              <a:t>you’re already aware of what that means, this is great! But for those who don’t know the term, don’t worry. </a:t>
            </a:r>
            <a:endParaRPr lang="en-US" sz="2000" dirty="0" smtClean="0"/>
          </a:p>
          <a:p>
            <a:pPr marL="457200">
              <a:buFont typeface="Wingdings" panose="05000000000000000000" pitchFamily="2" charset="2"/>
              <a:buChar char="§"/>
            </a:pPr>
            <a:r>
              <a:rPr lang="en-US" sz="2000" dirty="0" smtClean="0"/>
              <a:t>This </a:t>
            </a:r>
            <a:r>
              <a:rPr lang="en-US" sz="2000" dirty="0"/>
              <a:t>chapter is for that purpose: to introduce you to Functional terms in simple </a:t>
            </a:r>
            <a:r>
              <a:rPr lang="en-US" sz="2000" dirty="0" smtClean="0"/>
              <a:t>English.</a:t>
            </a:r>
          </a:p>
          <a:p>
            <a:pPr marL="457200">
              <a:buFont typeface="Wingdings" panose="05000000000000000000" pitchFamily="2" charset="2"/>
              <a:buChar char="§"/>
            </a:pPr>
            <a:r>
              <a:rPr lang="en-US" sz="2000" dirty="0" smtClean="0"/>
              <a:t>We </a:t>
            </a:r>
            <a:r>
              <a:rPr lang="en-US" sz="2000" dirty="0"/>
              <a:t>are going to begin this chapter by asking a simple question: what is a function in </a:t>
            </a:r>
            <a:r>
              <a:rPr lang="en-US" sz="2000" dirty="0" smtClean="0"/>
              <a:t>Mathematics?</a:t>
            </a:r>
          </a:p>
          <a:p>
            <a:pPr marL="457200">
              <a:buFont typeface="Wingdings" panose="05000000000000000000" pitchFamily="2" charset="2"/>
              <a:buChar char="§"/>
            </a:pPr>
            <a:r>
              <a:rPr lang="en-US" sz="2000" dirty="0" smtClean="0"/>
              <a:t>Then </a:t>
            </a:r>
            <a:r>
              <a:rPr lang="en-US" sz="2000" dirty="0"/>
              <a:t>later on we are going to create a function in JavaScript with a simple example using our function </a:t>
            </a:r>
            <a:r>
              <a:rPr lang="en-US" sz="2000" dirty="0" smtClean="0"/>
              <a:t>definition.</a:t>
            </a:r>
          </a:p>
          <a:p>
            <a:pPr marL="457200">
              <a:buFont typeface="Wingdings" panose="05000000000000000000" pitchFamily="2" charset="2"/>
              <a:buChar char="§"/>
            </a:pPr>
            <a:r>
              <a:rPr lang="en-US" sz="2000" dirty="0" smtClean="0"/>
              <a:t>The </a:t>
            </a:r>
            <a:r>
              <a:rPr lang="en-US" sz="2000" dirty="0"/>
              <a:t>chapter ends by explaining the benefits that functional programming gives to our developers</a:t>
            </a:r>
            <a:r>
              <a:rPr lang="en-US" sz="2000" dirty="0" smtClean="0"/>
              <a:t>.</a:t>
            </a:r>
            <a:endParaRPr lang="en-US" sz="2000" dirty="0"/>
          </a:p>
        </p:txBody>
      </p:sp>
    </p:spTree>
    <p:extLst>
      <p:ext uri="{BB962C8B-B14F-4D97-AF65-F5344CB8AC3E}">
        <p14:creationId xmlns:p14="http://schemas.microsoft.com/office/powerpoint/2010/main" val="3700596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Creating and Executing </a:t>
            </a:r>
            <a:r>
              <a:rPr lang="en-US" dirty="0" smtClean="0">
                <a:solidFill>
                  <a:schemeClr val="bg1"/>
                </a:solidFill>
              </a:rPr>
              <a:t>Functions</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In this section we are going to see how to create and execute functions in several ways in </a:t>
            </a:r>
            <a:r>
              <a:rPr lang="en-US" sz="2000" dirty="0" smtClean="0"/>
              <a:t>ES6.</a:t>
            </a:r>
          </a:p>
          <a:p>
            <a:pPr marL="461963">
              <a:buFont typeface="Wingdings" panose="05000000000000000000" pitchFamily="2" charset="2"/>
              <a:buChar char="§"/>
            </a:pPr>
            <a:r>
              <a:rPr lang="en-US" sz="2000" dirty="0" smtClean="0"/>
              <a:t>Since </a:t>
            </a:r>
            <a:r>
              <a:rPr lang="en-US" sz="2000" dirty="0"/>
              <a:t>many browsers do not yet support ES6 today, we want to find a way to run ES6 code </a:t>
            </a:r>
            <a:r>
              <a:rPr lang="en-US" sz="2000" dirty="0" smtClean="0"/>
              <a:t>smoothly.</a:t>
            </a:r>
          </a:p>
          <a:p>
            <a:pPr marL="461963">
              <a:buFont typeface="Wingdings" panose="05000000000000000000" pitchFamily="2" charset="2"/>
              <a:buChar char="§"/>
            </a:pPr>
            <a:r>
              <a:rPr lang="en-US" sz="2000" dirty="0" smtClean="0"/>
              <a:t>Meet Babel.</a:t>
            </a:r>
          </a:p>
          <a:p>
            <a:pPr marL="687388" indent="-225425">
              <a:buFont typeface="Wingdings" panose="05000000000000000000" pitchFamily="2" charset="2"/>
              <a:buChar char="ü"/>
            </a:pPr>
            <a:r>
              <a:rPr lang="en-US" sz="2000" dirty="0" smtClean="0"/>
              <a:t>Babel </a:t>
            </a:r>
            <a:r>
              <a:rPr lang="en-US" sz="2000" dirty="0"/>
              <a:t>is a transpiler , which can convert ES6 code into valid ES5 code (note that in our history section, we mentioned ES5 code can be run in all browsers today</a:t>
            </a:r>
            <a:r>
              <a:rPr lang="en-US" sz="2000" dirty="0" smtClean="0"/>
              <a:t>).</a:t>
            </a:r>
          </a:p>
          <a:p>
            <a:pPr marL="687388" indent="-225425">
              <a:buFont typeface="Wingdings" panose="05000000000000000000" pitchFamily="2" charset="2"/>
              <a:buChar char="ü"/>
            </a:pPr>
            <a:r>
              <a:rPr lang="en-US" sz="2000" dirty="0" smtClean="0"/>
              <a:t>By </a:t>
            </a:r>
            <a:r>
              <a:rPr lang="en-US" sz="2000" dirty="0"/>
              <a:t>converting the code into ES5 the developers have a way of seeing and using the features of ES6 without any </a:t>
            </a:r>
            <a:r>
              <a:rPr lang="en-US" sz="2000" dirty="0" smtClean="0"/>
              <a:t>problem.</a:t>
            </a:r>
          </a:p>
          <a:p>
            <a:pPr marL="687388" indent="-225425">
              <a:buFont typeface="Wingdings" panose="05000000000000000000" pitchFamily="2" charset="2"/>
              <a:buChar char="ü"/>
            </a:pPr>
            <a:r>
              <a:rPr lang="en-US" sz="2000" dirty="0" smtClean="0"/>
              <a:t>Using </a:t>
            </a:r>
            <a:r>
              <a:rPr lang="en-US" sz="2000" dirty="0"/>
              <a:t>Babel, we can run all the code samples that are presented in this </a:t>
            </a:r>
            <a:r>
              <a:rPr lang="en-US" sz="2000" dirty="0" smtClean="0"/>
              <a:t>book.</a:t>
            </a:r>
          </a:p>
          <a:p>
            <a:pPr marL="687388" indent="-225425">
              <a:buFont typeface="Wingdings" panose="05000000000000000000" pitchFamily="2" charset="2"/>
              <a:buChar char="ü"/>
            </a:pPr>
            <a:r>
              <a:rPr lang="en-US" sz="2000" dirty="0" smtClean="0"/>
              <a:t>Installation </a:t>
            </a:r>
            <a:r>
              <a:rPr lang="en-US" sz="2000" dirty="0"/>
              <a:t>of Babel is covered in </a:t>
            </a:r>
            <a:r>
              <a:rPr lang="en-US" sz="2000" dirty="0">
                <a:solidFill>
                  <a:srgbClr val="FF0000"/>
                </a:solidFill>
              </a:rPr>
              <a:t>Appendix </a:t>
            </a:r>
            <a:r>
              <a:rPr lang="en-US" sz="2000" dirty="0" smtClean="0">
                <a:solidFill>
                  <a:srgbClr val="FF0000"/>
                </a:solidFill>
              </a:rPr>
              <a:t>A.</a:t>
            </a:r>
            <a:r>
              <a:rPr lang="en-US" sz="2000" dirty="0" smtClean="0"/>
              <a:t> Kindly </a:t>
            </a:r>
            <a:r>
              <a:rPr lang="en-US" sz="2000" dirty="0"/>
              <a:t>refer to this appendix and install Babel before we </a:t>
            </a:r>
            <a:r>
              <a:rPr lang="en-US" sz="2000" dirty="0" smtClean="0"/>
              <a:t>begin.</a:t>
            </a:r>
          </a:p>
          <a:p>
            <a:pPr marL="461963">
              <a:buFont typeface="Wingdings" panose="05000000000000000000" pitchFamily="2" charset="2"/>
              <a:buChar char="§"/>
            </a:pPr>
            <a:r>
              <a:rPr lang="en-US" sz="2000" dirty="0" smtClean="0"/>
              <a:t>Now </a:t>
            </a:r>
            <a:r>
              <a:rPr lang="en-US" sz="2000" dirty="0"/>
              <a:t>having installed Babel, let’s get our hands dirty by seeing our first simple function in ES6</a:t>
            </a:r>
            <a:r>
              <a:rPr lang="en-US" sz="2000" dirty="0" smtClean="0"/>
              <a:t>.</a:t>
            </a:r>
            <a:endParaRPr lang="en-US" sz="2000" dirty="0"/>
          </a:p>
        </p:txBody>
      </p:sp>
    </p:spTree>
    <p:extLst>
      <p:ext uri="{BB962C8B-B14F-4D97-AF65-F5344CB8AC3E}">
        <p14:creationId xmlns:p14="http://schemas.microsoft.com/office/powerpoint/2010/main" val="20542355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First Function</a:t>
            </a:r>
            <a:endParaRPr lang="en-US" dirty="0"/>
          </a:p>
        </p:txBody>
      </p:sp>
      <p:sp>
        <p:nvSpPr>
          <p:cNvPr id="3" name="Content Placeholder 3"/>
          <p:cNvSpPr>
            <a:spLocks noGrp="1"/>
          </p:cNvSpPr>
          <p:nvPr>
            <p:ph sz="half" idx="1"/>
          </p:nvPr>
        </p:nvSpPr>
        <p:spPr>
          <a:xfrm>
            <a:off x="94892" y="1278466"/>
            <a:ext cx="11938958" cy="5520267"/>
          </a:xfrm>
        </p:spPr>
        <p:txBody>
          <a:bodyPr>
            <a:normAutofit lnSpcReduction="10000"/>
          </a:bodyPr>
          <a:lstStyle/>
          <a:p>
            <a:pPr>
              <a:buFont typeface="Wingdings" panose="05000000000000000000" pitchFamily="2" charset="2"/>
              <a:buChar char="v"/>
            </a:pPr>
            <a:r>
              <a:rPr lang="en-US" sz="2000" dirty="0"/>
              <a:t>We will define our first simple function in </a:t>
            </a:r>
            <a:r>
              <a:rPr lang="en-US" sz="2000" dirty="0" smtClean="0"/>
              <a:t>ES6.</a:t>
            </a:r>
          </a:p>
          <a:p>
            <a:pPr marL="461963">
              <a:buFont typeface="Wingdings" panose="05000000000000000000" pitchFamily="2" charset="2"/>
              <a:buChar char="§"/>
            </a:pPr>
            <a:r>
              <a:rPr lang="en-US" sz="2000" dirty="0" smtClean="0"/>
              <a:t>The </a:t>
            </a:r>
            <a:r>
              <a:rPr lang="en-US" sz="2000" dirty="0"/>
              <a:t>simplest function one can write in ES6 is as follows (</a:t>
            </a:r>
            <a:r>
              <a:rPr lang="en-US" sz="2000" dirty="0">
                <a:solidFill>
                  <a:srgbClr val="FF0000"/>
                </a:solidFill>
              </a:rPr>
              <a:t>Listing 2-1</a:t>
            </a:r>
            <a:r>
              <a:rPr lang="en-US" sz="2000" dirty="0"/>
              <a:t>):</a:t>
            </a:r>
          </a:p>
          <a:p>
            <a:pPr marL="461963" indent="-234950">
              <a:buFont typeface="Wingdings" panose="05000000000000000000" pitchFamily="2" charset="2"/>
              <a:buChar char="§"/>
            </a:pPr>
            <a:r>
              <a:rPr lang="en-US" sz="2000" dirty="0"/>
              <a:t>If you try to run this function in </a:t>
            </a:r>
            <a:r>
              <a:rPr lang="en-US" sz="2000" dirty="0">
                <a:solidFill>
                  <a:srgbClr val="FF0000"/>
                </a:solidFill>
              </a:rPr>
              <a:t>babel-repl</a:t>
            </a:r>
            <a:r>
              <a:rPr lang="en-US" sz="2000" dirty="0"/>
              <a:t>, you can see the result as</a:t>
            </a:r>
            <a:r>
              <a:rPr lang="en-US" sz="2000" dirty="0" smtClean="0"/>
              <a:t>:</a:t>
            </a:r>
          </a:p>
          <a:p>
            <a:pPr marL="227013" indent="0">
              <a:buNone/>
            </a:pPr>
            <a:endParaRPr lang="en-US" sz="2000" dirty="0"/>
          </a:p>
          <a:p>
            <a:pPr marL="227013" indent="0">
              <a:buNone/>
            </a:pPr>
            <a:endParaRPr lang="en-US" sz="2000" dirty="0"/>
          </a:p>
          <a:p>
            <a:pPr marL="461963" indent="-234950">
              <a:buFont typeface="Wingdings" panose="05000000000000000000" pitchFamily="2" charset="2"/>
              <a:buChar char="§"/>
            </a:pPr>
            <a:r>
              <a:rPr lang="en-US" sz="2000" dirty="0"/>
              <a:t>Let’s split </a:t>
            </a:r>
            <a:r>
              <a:rPr lang="en-US" sz="2000" dirty="0" smtClean="0"/>
              <a:t>them as show in </a:t>
            </a:r>
            <a:r>
              <a:rPr lang="en-US" sz="2000" dirty="0">
                <a:solidFill>
                  <a:srgbClr val="FF0000"/>
                </a:solidFill>
              </a:rPr>
              <a:t>Listing </a:t>
            </a:r>
            <a:r>
              <a:rPr lang="en-US" sz="2000" dirty="0" smtClean="0">
                <a:solidFill>
                  <a:srgbClr val="FF0000"/>
                </a:solidFill>
              </a:rPr>
              <a:t>2-1A</a:t>
            </a:r>
            <a:r>
              <a:rPr lang="en-US" sz="2000" dirty="0" smtClean="0"/>
              <a:t>.</a:t>
            </a:r>
          </a:p>
          <a:p>
            <a:pPr marL="687388" indent="-225425">
              <a:buFont typeface="Wingdings" panose="05000000000000000000" pitchFamily="2" charset="2"/>
              <a:buChar char="ü"/>
            </a:pPr>
            <a:r>
              <a:rPr lang="en-US" sz="2000" dirty="0"/>
              <a:t>In ES6 we </a:t>
            </a:r>
            <a:r>
              <a:rPr lang="en-US" sz="2000" dirty="0">
                <a:solidFill>
                  <a:srgbClr val="0070C0"/>
                </a:solidFill>
              </a:rPr>
              <a:t>can skip the </a:t>
            </a:r>
            <a:r>
              <a:rPr lang="en-US" sz="2000" dirty="0">
                <a:solidFill>
                  <a:srgbClr val="FF0000"/>
                </a:solidFill>
              </a:rPr>
              <a:t>function</a:t>
            </a:r>
            <a:r>
              <a:rPr lang="en-US" sz="2000" dirty="0"/>
              <a:t> </a:t>
            </a:r>
            <a:r>
              <a:rPr lang="en-US" sz="2000" dirty="0">
                <a:solidFill>
                  <a:srgbClr val="0070C0"/>
                </a:solidFill>
              </a:rPr>
              <a:t>keyword</a:t>
            </a:r>
            <a:r>
              <a:rPr lang="en-US" sz="2000" dirty="0"/>
              <a:t> to define </a:t>
            </a:r>
            <a:r>
              <a:rPr lang="en-US" sz="2000" dirty="0" smtClean="0"/>
              <a:t>functions.</a:t>
            </a:r>
          </a:p>
          <a:p>
            <a:pPr marL="687388" indent="-225425">
              <a:buFont typeface="Wingdings" panose="05000000000000000000" pitchFamily="2" charset="2"/>
              <a:buChar char="ü"/>
            </a:pPr>
            <a:r>
              <a:rPr lang="en-US" sz="2000" dirty="0" smtClean="0"/>
              <a:t>You </a:t>
            </a:r>
            <a:r>
              <a:rPr lang="en-US" sz="2000" dirty="0"/>
              <a:t>can see we have used </a:t>
            </a:r>
            <a:r>
              <a:rPr lang="en-US" sz="2000" dirty="0">
                <a:solidFill>
                  <a:srgbClr val="FF0000"/>
                </a:solidFill>
              </a:rPr>
              <a:t>=&gt; </a:t>
            </a:r>
            <a:r>
              <a:rPr lang="en-US" sz="2000" dirty="0">
                <a:solidFill>
                  <a:srgbClr val="0070C0"/>
                </a:solidFill>
              </a:rPr>
              <a:t>operator</a:t>
            </a:r>
            <a:r>
              <a:rPr lang="en-US" sz="2000" dirty="0"/>
              <a:t> to define the </a:t>
            </a:r>
            <a:r>
              <a:rPr lang="en-US" sz="2000" dirty="0">
                <a:solidFill>
                  <a:srgbClr val="FF0000"/>
                </a:solidFill>
              </a:rPr>
              <a:t>function </a:t>
            </a:r>
            <a:r>
              <a:rPr lang="en-US" sz="2000" dirty="0" smtClean="0">
                <a:solidFill>
                  <a:srgbClr val="FF0000"/>
                </a:solidFill>
              </a:rPr>
              <a:t>body</a:t>
            </a:r>
            <a:r>
              <a:rPr lang="en-US" sz="2000" dirty="0" smtClean="0"/>
              <a:t>.</a:t>
            </a:r>
          </a:p>
          <a:p>
            <a:pPr marL="687388" indent="-225425">
              <a:buFont typeface="Wingdings" panose="05000000000000000000" pitchFamily="2" charset="2"/>
              <a:buChar char="ü"/>
            </a:pPr>
            <a:r>
              <a:rPr lang="en-US" sz="2000" dirty="0" smtClean="0"/>
              <a:t>Functions </a:t>
            </a:r>
            <a:r>
              <a:rPr lang="en-US" sz="2000" dirty="0"/>
              <a:t>created this way in ES6 are called </a:t>
            </a:r>
            <a:r>
              <a:rPr lang="en-US" sz="2000" dirty="0">
                <a:solidFill>
                  <a:srgbClr val="FF0000"/>
                </a:solidFill>
              </a:rPr>
              <a:t>Arrow Functions </a:t>
            </a:r>
            <a:r>
              <a:rPr lang="en-US" sz="2000" dirty="0"/>
              <a:t>. We will be using Arrow functions throughout the </a:t>
            </a:r>
            <a:r>
              <a:rPr lang="en-US" sz="2000" dirty="0" smtClean="0"/>
              <a:t>book.</a:t>
            </a:r>
          </a:p>
          <a:p>
            <a:pPr marL="461963" indent="-234950">
              <a:buFont typeface="Wingdings" panose="05000000000000000000" pitchFamily="2" charset="2"/>
              <a:buChar char="§"/>
            </a:pPr>
            <a:r>
              <a:rPr lang="en-US" sz="2000" dirty="0" smtClean="0"/>
              <a:t>Now </a:t>
            </a:r>
            <a:r>
              <a:rPr lang="en-US" sz="2000" dirty="0"/>
              <a:t>that the function is defined, we can execute it to see the result. </a:t>
            </a:r>
            <a:endParaRPr lang="en-US" sz="2000" dirty="0" smtClean="0"/>
          </a:p>
          <a:p>
            <a:pPr marL="461963" indent="-234950">
              <a:buFont typeface="Wingdings" panose="05000000000000000000" pitchFamily="2" charset="2"/>
              <a:buChar char="§"/>
            </a:pPr>
            <a:r>
              <a:rPr lang="en-US" sz="2000" dirty="0" smtClean="0"/>
              <a:t>The </a:t>
            </a:r>
            <a:r>
              <a:rPr lang="en-US" sz="2000" dirty="0"/>
              <a:t>function we have created doesn’t have a name. Then how do I call it</a:t>
            </a:r>
            <a:r>
              <a:rPr lang="en-US" sz="2000" dirty="0" smtClean="0"/>
              <a:t>?</a:t>
            </a:r>
          </a:p>
          <a:p>
            <a:pPr marL="687388" indent="-225425">
              <a:buFont typeface="Wingdings" panose="05000000000000000000" pitchFamily="2" charset="2"/>
              <a:buChar char="ü"/>
            </a:pPr>
            <a:r>
              <a:rPr lang="en-US" sz="2000" dirty="0"/>
              <a:t>Functions that don’t have names are called </a:t>
            </a:r>
            <a:r>
              <a:rPr lang="en-US" sz="2000" dirty="0">
                <a:solidFill>
                  <a:srgbClr val="FF0000"/>
                </a:solidFill>
              </a:rPr>
              <a:t>Anonymous </a:t>
            </a:r>
            <a:r>
              <a:rPr lang="en-US" sz="2000" dirty="0" smtClean="0">
                <a:solidFill>
                  <a:srgbClr val="FF0000"/>
                </a:solidFill>
              </a:rPr>
              <a:t>functions</a:t>
            </a:r>
            <a:r>
              <a:rPr lang="en-US" sz="2000" dirty="0" smtClean="0"/>
              <a:t>.</a:t>
            </a:r>
          </a:p>
          <a:p>
            <a:pPr marL="687388" indent="-225425">
              <a:buFont typeface="Wingdings" panose="05000000000000000000" pitchFamily="2" charset="2"/>
              <a:buChar char="ü"/>
            </a:pPr>
            <a:r>
              <a:rPr lang="en-US" sz="2000" dirty="0" smtClean="0"/>
              <a:t>We </a:t>
            </a:r>
            <a:r>
              <a:rPr lang="en-US" sz="2000" dirty="0"/>
              <a:t>will understand the usage of anonymous functions in the functional programming paradigm, when seeing </a:t>
            </a:r>
            <a:r>
              <a:rPr lang="en-US" sz="2000" dirty="0">
                <a:solidFill>
                  <a:srgbClr val="FF0000"/>
                </a:solidFill>
              </a:rPr>
              <a:t>Higher Order functions</a:t>
            </a:r>
            <a:r>
              <a:rPr lang="en-US" sz="2000" dirty="0"/>
              <a:t> in the next chapter</a:t>
            </a:r>
            <a:r>
              <a:rPr lang="en-US" sz="2000" dirty="0" smtClean="0"/>
              <a:t>.</a:t>
            </a:r>
            <a:endParaRPr lang="en-US" sz="2000" dirty="0"/>
          </a:p>
        </p:txBody>
      </p:sp>
      <p:pic>
        <p:nvPicPr>
          <p:cNvPr id="5" name="Picture 4"/>
          <p:cNvPicPr>
            <a:picLocks noChangeAspect="1"/>
          </p:cNvPicPr>
          <p:nvPr/>
        </p:nvPicPr>
        <p:blipFill>
          <a:blip r:embed="rId2"/>
          <a:stretch>
            <a:fillRect/>
          </a:stretch>
        </p:blipFill>
        <p:spPr>
          <a:xfrm>
            <a:off x="1302916" y="2543787"/>
            <a:ext cx="1708733" cy="419123"/>
          </a:xfrm>
          <a:prstGeom prst="rect">
            <a:avLst/>
          </a:prstGeom>
          <a:ln>
            <a:solidFill>
              <a:srgbClr val="5B9BD5"/>
            </a:solidFill>
          </a:ln>
        </p:spPr>
      </p:pic>
    </p:spTree>
    <p:extLst>
      <p:ext uri="{BB962C8B-B14F-4D97-AF65-F5344CB8AC3E}">
        <p14:creationId xmlns:p14="http://schemas.microsoft.com/office/powerpoint/2010/main" val="3660862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Listing </a:t>
            </a:r>
            <a:r>
              <a:rPr lang="en-US" dirty="0" smtClean="0"/>
              <a:t>2-1 || 2-1A </a:t>
            </a:r>
            <a:endParaRPr lang="en-US" dirty="0"/>
          </a:p>
        </p:txBody>
      </p:sp>
      <p:pic>
        <p:nvPicPr>
          <p:cNvPr id="6" name="Picture 5"/>
          <p:cNvPicPr>
            <a:picLocks noChangeAspect="1"/>
          </p:cNvPicPr>
          <p:nvPr/>
        </p:nvPicPr>
        <p:blipFill>
          <a:blip r:embed="rId2"/>
          <a:stretch>
            <a:fillRect/>
          </a:stretch>
        </p:blipFill>
        <p:spPr>
          <a:xfrm>
            <a:off x="111095" y="1337520"/>
            <a:ext cx="4838410" cy="951818"/>
          </a:xfrm>
          <a:prstGeom prst="rect">
            <a:avLst/>
          </a:prstGeom>
          <a:ln>
            <a:solidFill>
              <a:srgbClr val="5B9BD5"/>
            </a:solidFill>
          </a:ln>
        </p:spPr>
      </p:pic>
      <p:pic>
        <p:nvPicPr>
          <p:cNvPr id="4" name="Picture 3"/>
          <p:cNvPicPr>
            <a:picLocks noChangeAspect="1"/>
          </p:cNvPicPr>
          <p:nvPr/>
        </p:nvPicPr>
        <p:blipFill>
          <a:blip r:embed="rId3"/>
          <a:stretch>
            <a:fillRect/>
          </a:stretch>
        </p:blipFill>
        <p:spPr>
          <a:xfrm>
            <a:off x="111095" y="2758537"/>
            <a:ext cx="8177228" cy="1727926"/>
          </a:xfrm>
          <a:prstGeom prst="rect">
            <a:avLst/>
          </a:prstGeom>
          <a:ln>
            <a:solidFill>
              <a:srgbClr val="5B9BD5"/>
            </a:solidFill>
          </a:ln>
        </p:spPr>
      </p:pic>
    </p:spTree>
    <p:extLst>
      <p:ext uri="{BB962C8B-B14F-4D97-AF65-F5344CB8AC3E}">
        <p14:creationId xmlns:p14="http://schemas.microsoft.com/office/powerpoint/2010/main" val="23615404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Using Functions</a:t>
            </a:r>
            <a:endParaRPr lang="en-US" dirty="0"/>
          </a:p>
        </p:txBody>
      </p:sp>
      <p:sp>
        <p:nvSpPr>
          <p:cNvPr id="5" name="Content Placeholder 3"/>
          <p:cNvSpPr>
            <a:spLocks noGrp="1"/>
          </p:cNvSpPr>
          <p:nvPr>
            <p:ph sz="half" idx="1"/>
          </p:nvPr>
        </p:nvSpPr>
        <p:spPr>
          <a:xfrm>
            <a:off x="120769" y="1274970"/>
            <a:ext cx="11939425" cy="5523763"/>
          </a:xfrm>
        </p:spPr>
        <p:txBody>
          <a:bodyPr>
            <a:normAutofit lnSpcReduction="10000"/>
          </a:bodyPr>
          <a:lstStyle/>
          <a:p>
            <a:pPr>
              <a:buFont typeface="Wingdings" panose="05000000000000000000" pitchFamily="2" charset="2"/>
              <a:buChar char="v"/>
            </a:pPr>
            <a:r>
              <a:rPr lang="en-US" sz="2000" dirty="0"/>
              <a:t>Let’s assign a name for it as shown in </a:t>
            </a:r>
            <a:r>
              <a:rPr lang="en-US" sz="2000" dirty="0">
                <a:solidFill>
                  <a:srgbClr val="FF0000"/>
                </a:solidFill>
              </a:rPr>
              <a:t>Listing 2-2</a:t>
            </a:r>
            <a:r>
              <a:rPr lang="en-US" sz="2000" dirty="0"/>
              <a:t>:</a:t>
            </a:r>
          </a:p>
          <a:p>
            <a:pPr marL="461963">
              <a:buFont typeface="Wingdings" panose="05000000000000000000" pitchFamily="2" charset="2"/>
              <a:buChar char="§"/>
            </a:pPr>
            <a:r>
              <a:rPr lang="en-US" sz="2000" dirty="0"/>
              <a:t>Since we now have access to the function </a:t>
            </a:r>
            <a:r>
              <a:rPr lang="en-US" sz="2000" dirty="0">
                <a:solidFill>
                  <a:srgbClr val="FF0000"/>
                </a:solidFill>
              </a:rPr>
              <a:t>simpleFn</a:t>
            </a:r>
            <a:r>
              <a:rPr lang="en-US" sz="2000" dirty="0"/>
              <a:t> we can use this reference to execute the </a:t>
            </a:r>
            <a:r>
              <a:rPr lang="en-US" sz="2000" dirty="0" smtClean="0"/>
              <a:t>function as shown in </a:t>
            </a:r>
            <a:r>
              <a:rPr lang="en-US" sz="2000" dirty="0" smtClean="0">
                <a:solidFill>
                  <a:srgbClr val="FF0000"/>
                </a:solidFill>
              </a:rPr>
              <a:t>Listing 2-2A</a:t>
            </a:r>
            <a:r>
              <a:rPr lang="en-US" sz="2000" dirty="0" smtClean="0"/>
              <a:t>.</a:t>
            </a:r>
            <a:endParaRPr lang="en-US" sz="2000" dirty="0"/>
          </a:p>
          <a:p>
            <a:pPr marL="461963">
              <a:buFont typeface="Wingdings" panose="05000000000000000000" pitchFamily="2" charset="2"/>
              <a:buChar char="§"/>
            </a:pPr>
            <a:r>
              <a:rPr lang="en-US" sz="2000" dirty="0"/>
              <a:t>We have created a function and also executed it in </a:t>
            </a:r>
            <a:r>
              <a:rPr lang="en-US" sz="2000" dirty="0" smtClean="0"/>
              <a:t>ES6.</a:t>
            </a:r>
          </a:p>
          <a:p>
            <a:pPr marL="461963">
              <a:buFont typeface="Wingdings" panose="05000000000000000000" pitchFamily="2" charset="2"/>
              <a:buChar char="§"/>
            </a:pPr>
            <a:r>
              <a:rPr lang="en-US" sz="2000" dirty="0" smtClean="0"/>
              <a:t>We </a:t>
            </a:r>
            <a:r>
              <a:rPr lang="en-US" sz="2000" dirty="0"/>
              <a:t>can see how the same function looks alike in </a:t>
            </a:r>
            <a:r>
              <a:rPr lang="en-US" sz="2000" dirty="0" smtClean="0"/>
              <a:t>ES5.</a:t>
            </a:r>
          </a:p>
          <a:p>
            <a:pPr marL="461963">
              <a:buFont typeface="Wingdings" panose="05000000000000000000" pitchFamily="2" charset="2"/>
              <a:buChar char="§"/>
            </a:pPr>
            <a:r>
              <a:rPr lang="en-US" sz="2000" dirty="0" smtClean="0"/>
              <a:t>We </a:t>
            </a:r>
            <a:r>
              <a:rPr lang="en-US" sz="2000" dirty="0"/>
              <a:t>can use babel to </a:t>
            </a:r>
            <a:r>
              <a:rPr lang="en-US" sz="2000" dirty="0">
                <a:solidFill>
                  <a:srgbClr val="0070C0"/>
                </a:solidFill>
              </a:rPr>
              <a:t>convert our code into</a:t>
            </a:r>
            <a:r>
              <a:rPr lang="en-US" sz="2000" dirty="0"/>
              <a:t> </a:t>
            </a:r>
            <a:r>
              <a:rPr lang="en-US" sz="2000" dirty="0">
                <a:solidFill>
                  <a:srgbClr val="FF0000"/>
                </a:solidFill>
              </a:rPr>
              <a:t>ES5</a:t>
            </a:r>
            <a:r>
              <a:rPr lang="en-US" sz="2000" dirty="0"/>
              <a:t>, using the following command</a:t>
            </a:r>
            <a:r>
              <a:rPr lang="en-US" sz="2000" dirty="0" smtClean="0"/>
              <a:t>:</a:t>
            </a:r>
          </a:p>
          <a:p>
            <a:pPr marL="233363" indent="0">
              <a:buNone/>
            </a:pPr>
            <a:endParaRPr lang="en-US" sz="2000" dirty="0"/>
          </a:p>
          <a:p>
            <a:pPr marL="233363" indent="0">
              <a:buNone/>
            </a:pPr>
            <a:endParaRPr lang="en-US" sz="2000" dirty="0" smtClean="0"/>
          </a:p>
          <a:p>
            <a:pPr marL="461963">
              <a:buFont typeface="Wingdings" panose="05000000000000000000" pitchFamily="2" charset="2"/>
              <a:buChar char="§"/>
            </a:pPr>
            <a:r>
              <a:rPr lang="en-US" sz="2000" dirty="0"/>
              <a:t>This will generate the file called the </a:t>
            </a:r>
            <a:r>
              <a:rPr lang="en-US" sz="2000" dirty="0">
                <a:solidFill>
                  <a:srgbClr val="FF0000"/>
                </a:solidFill>
              </a:rPr>
              <a:t>script-compiled.js</a:t>
            </a:r>
            <a:r>
              <a:rPr lang="en-US" sz="2000" dirty="0"/>
              <a:t> in your current </a:t>
            </a:r>
            <a:r>
              <a:rPr lang="en-US" sz="2000" dirty="0" smtClean="0"/>
              <a:t>directory.</a:t>
            </a:r>
          </a:p>
          <a:p>
            <a:pPr marL="461963">
              <a:buFont typeface="Wingdings" panose="05000000000000000000" pitchFamily="2" charset="2"/>
              <a:buChar char="§"/>
            </a:pPr>
            <a:r>
              <a:rPr lang="en-US" sz="2000" dirty="0" smtClean="0"/>
              <a:t>Now </a:t>
            </a:r>
            <a:r>
              <a:rPr lang="en-US" sz="2000" dirty="0"/>
              <a:t>open up the generated file in your favorite editor</a:t>
            </a:r>
            <a:r>
              <a:rPr lang="en-US" sz="2000" dirty="0" smtClean="0"/>
              <a:t>:</a:t>
            </a:r>
          </a:p>
          <a:p>
            <a:pPr marL="233363" indent="0">
              <a:buNone/>
            </a:pPr>
            <a:endParaRPr lang="en-US" sz="2000" dirty="0"/>
          </a:p>
          <a:p>
            <a:pPr marL="233363" indent="0">
              <a:buNone/>
            </a:pPr>
            <a:endParaRPr lang="en-US" sz="2000" dirty="0" smtClean="0"/>
          </a:p>
          <a:p>
            <a:pPr marL="233363" indent="0">
              <a:buNone/>
            </a:pPr>
            <a:endParaRPr lang="en-US" sz="2000" dirty="0"/>
          </a:p>
          <a:p>
            <a:pPr marL="233363" indent="0">
              <a:buNone/>
            </a:pPr>
            <a:endParaRPr lang="en-US" sz="2000" dirty="0" smtClean="0"/>
          </a:p>
          <a:p>
            <a:pPr marL="461963">
              <a:buFont typeface="Wingdings" panose="05000000000000000000" pitchFamily="2" charset="2"/>
              <a:buChar char="§"/>
            </a:pPr>
            <a:r>
              <a:rPr lang="en-US" sz="2000" dirty="0"/>
              <a:t>That’s our equivalent code in ES5</a:t>
            </a:r>
            <a:r>
              <a:rPr lang="en-US" sz="2000" dirty="0" smtClean="0"/>
              <a:t>!</a:t>
            </a:r>
            <a:endParaRPr lang="en-US" sz="2000" dirty="0"/>
          </a:p>
        </p:txBody>
      </p:sp>
      <p:pic>
        <p:nvPicPr>
          <p:cNvPr id="7" name="Picture 6"/>
          <p:cNvPicPr>
            <a:picLocks noChangeAspect="1"/>
          </p:cNvPicPr>
          <p:nvPr/>
        </p:nvPicPr>
        <p:blipFill>
          <a:blip r:embed="rId2"/>
          <a:stretch>
            <a:fillRect/>
          </a:stretch>
        </p:blipFill>
        <p:spPr>
          <a:xfrm>
            <a:off x="729842" y="3472242"/>
            <a:ext cx="9462782" cy="565183"/>
          </a:xfrm>
          <a:prstGeom prst="rect">
            <a:avLst/>
          </a:prstGeom>
          <a:ln>
            <a:solidFill>
              <a:srgbClr val="5B9BD5"/>
            </a:solidFill>
          </a:ln>
        </p:spPr>
      </p:pic>
      <p:pic>
        <p:nvPicPr>
          <p:cNvPr id="8" name="Picture 7"/>
          <p:cNvPicPr>
            <a:picLocks noChangeAspect="1"/>
          </p:cNvPicPr>
          <p:nvPr/>
        </p:nvPicPr>
        <p:blipFill>
          <a:blip r:embed="rId3"/>
          <a:stretch>
            <a:fillRect/>
          </a:stretch>
        </p:blipFill>
        <p:spPr>
          <a:xfrm>
            <a:off x="729843" y="4924129"/>
            <a:ext cx="5176008" cy="1310568"/>
          </a:xfrm>
          <a:prstGeom prst="rect">
            <a:avLst/>
          </a:prstGeom>
          <a:ln>
            <a:solidFill>
              <a:srgbClr val="5B9BD5"/>
            </a:solidFill>
          </a:ln>
        </p:spPr>
      </p:pic>
    </p:spTree>
    <p:extLst>
      <p:ext uri="{BB962C8B-B14F-4D97-AF65-F5344CB8AC3E}">
        <p14:creationId xmlns:p14="http://schemas.microsoft.com/office/powerpoint/2010/main" val="3718212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2-2 || 2-2A</a:t>
            </a:r>
            <a:endParaRPr lang="en-US" dirty="0"/>
          </a:p>
        </p:txBody>
      </p:sp>
      <p:pic>
        <p:nvPicPr>
          <p:cNvPr id="4" name="Picture 3"/>
          <p:cNvPicPr>
            <a:picLocks noChangeAspect="1"/>
          </p:cNvPicPr>
          <p:nvPr/>
        </p:nvPicPr>
        <p:blipFill>
          <a:blip r:embed="rId2"/>
          <a:stretch>
            <a:fillRect/>
          </a:stretch>
        </p:blipFill>
        <p:spPr>
          <a:xfrm>
            <a:off x="111095" y="1329131"/>
            <a:ext cx="6910490" cy="943531"/>
          </a:xfrm>
          <a:prstGeom prst="rect">
            <a:avLst/>
          </a:prstGeom>
          <a:ln>
            <a:solidFill>
              <a:srgbClr val="5B9BD5"/>
            </a:solidFill>
          </a:ln>
        </p:spPr>
      </p:pic>
      <p:pic>
        <p:nvPicPr>
          <p:cNvPr id="3" name="Picture 2"/>
          <p:cNvPicPr>
            <a:picLocks noChangeAspect="1"/>
          </p:cNvPicPr>
          <p:nvPr/>
        </p:nvPicPr>
        <p:blipFill>
          <a:blip r:embed="rId3"/>
          <a:stretch>
            <a:fillRect/>
          </a:stretch>
        </p:blipFill>
        <p:spPr>
          <a:xfrm>
            <a:off x="111095" y="2737128"/>
            <a:ext cx="7657111" cy="950220"/>
          </a:xfrm>
          <a:prstGeom prst="rect">
            <a:avLst/>
          </a:prstGeom>
          <a:ln>
            <a:solidFill>
              <a:srgbClr val="5B9BD5"/>
            </a:solidFill>
          </a:ln>
        </p:spPr>
      </p:pic>
    </p:spTree>
    <p:extLst>
      <p:ext uri="{BB962C8B-B14F-4D97-AF65-F5344CB8AC3E}">
        <p14:creationId xmlns:p14="http://schemas.microsoft.com/office/powerpoint/2010/main" val="2363737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Strict Mode</a:t>
            </a:r>
            <a:endParaRPr lang="en-US" dirty="0"/>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In this section we will discuss “</a:t>
            </a:r>
            <a:r>
              <a:rPr lang="en-US" sz="2000" dirty="0">
                <a:solidFill>
                  <a:srgbClr val="FF0000"/>
                </a:solidFill>
              </a:rPr>
              <a:t>Strict </a:t>
            </a:r>
            <a:r>
              <a:rPr lang="en-US" sz="2000" dirty="0" smtClean="0">
                <a:solidFill>
                  <a:srgbClr val="FF0000"/>
                </a:solidFill>
              </a:rPr>
              <a:t>Mode</a:t>
            </a:r>
            <a:r>
              <a:rPr lang="en-US" sz="2000" dirty="0" smtClean="0"/>
              <a:t>” </a:t>
            </a:r>
            <a:r>
              <a:rPr lang="en-US" sz="2000" dirty="0"/>
              <a:t>in </a:t>
            </a:r>
            <a:r>
              <a:rPr lang="en-US" sz="2000" dirty="0" smtClean="0"/>
              <a:t>JavaScript.</a:t>
            </a:r>
          </a:p>
          <a:p>
            <a:pPr marL="461963" indent="-234950">
              <a:buFont typeface="Wingdings" panose="05000000000000000000" pitchFamily="2" charset="2"/>
              <a:buChar char="§"/>
            </a:pPr>
            <a:r>
              <a:rPr lang="en-US" sz="2000" dirty="0" smtClean="0"/>
              <a:t>We’ll </a:t>
            </a:r>
            <a:r>
              <a:rPr lang="en-US" sz="2000" dirty="0"/>
              <a:t>see its benefits and why one should prefer “Strict Mode</a:t>
            </a:r>
            <a:r>
              <a:rPr lang="en-US" sz="2000" dirty="0" smtClean="0"/>
              <a:t>.”</a:t>
            </a:r>
          </a:p>
          <a:p>
            <a:pPr marL="461963" indent="-234950">
              <a:buFont typeface="Wingdings" panose="05000000000000000000" pitchFamily="2" charset="2"/>
              <a:buChar char="§"/>
            </a:pPr>
            <a:r>
              <a:rPr lang="en-US" sz="2000" dirty="0" smtClean="0"/>
              <a:t>You </a:t>
            </a:r>
            <a:r>
              <a:rPr lang="en-US" sz="2000" dirty="0"/>
              <a:t>can see that the converted code runs in the strict mode, as shown </a:t>
            </a:r>
            <a:r>
              <a:rPr lang="en-US" sz="2000" dirty="0" smtClean="0"/>
              <a:t>here.</a:t>
            </a:r>
          </a:p>
          <a:p>
            <a:pPr marL="227013" indent="0">
              <a:buNone/>
            </a:pPr>
            <a:endParaRPr lang="en-US" sz="2000" dirty="0">
              <a:solidFill>
                <a:srgbClr val="FF0000"/>
              </a:solidFill>
            </a:endParaRPr>
          </a:p>
          <a:p>
            <a:pPr marL="227013" indent="0">
              <a:buNone/>
            </a:pPr>
            <a:endParaRPr lang="en-US" sz="2000" dirty="0" smtClean="0">
              <a:solidFill>
                <a:srgbClr val="FF0000"/>
              </a:solidFill>
            </a:endParaRPr>
          </a:p>
          <a:p>
            <a:pPr marL="227013" indent="0">
              <a:buNone/>
            </a:pPr>
            <a:endParaRPr lang="en-US" sz="2000" dirty="0" smtClean="0">
              <a:solidFill>
                <a:srgbClr val="FF0000"/>
              </a:solidFill>
            </a:endParaRPr>
          </a:p>
          <a:p>
            <a:pPr marL="461963" indent="-234950">
              <a:buFont typeface="Wingdings" panose="05000000000000000000" pitchFamily="2" charset="2"/>
              <a:buChar char="§"/>
            </a:pPr>
            <a:r>
              <a:rPr lang="en-US" sz="2000" dirty="0"/>
              <a:t>Strict modes have nothing to do with ES6, but discussing them here is the right </a:t>
            </a:r>
            <a:r>
              <a:rPr lang="en-US" sz="2000" dirty="0" smtClean="0"/>
              <a:t>choice.</a:t>
            </a:r>
          </a:p>
          <a:p>
            <a:pPr marL="461963" indent="-234950">
              <a:buFont typeface="Wingdings" panose="05000000000000000000" pitchFamily="2" charset="2"/>
              <a:buChar char="§"/>
            </a:pPr>
            <a:r>
              <a:rPr lang="en-US" sz="2000" dirty="0" smtClean="0"/>
              <a:t>As </a:t>
            </a:r>
            <a:r>
              <a:rPr lang="en-US" sz="2000" dirty="0"/>
              <a:t>we have already discussed in the ECMAScript History section, </a:t>
            </a:r>
            <a:r>
              <a:rPr lang="en-US" sz="2000" dirty="0">
                <a:solidFill>
                  <a:srgbClr val="0070C0"/>
                </a:solidFill>
              </a:rPr>
              <a:t>strict mode was introduced to </a:t>
            </a:r>
            <a:r>
              <a:rPr lang="en-US" sz="2000" dirty="0"/>
              <a:t>the JavaScript language at </a:t>
            </a:r>
            <a:r>
              <a:rPr lang="en-US" sz="2000" dirty="0" smtClean="0">
                <a:solidFill>
                  <a:srgbClr val="FF0000"/>
                </a:solidFill>
              </a:rPr>
              <a:t>ES5</a:t>
            </a:r>
            <a:r>
              <a:rPr lang="en-US" sz="2000" dirty="0" smtClean="0"/>
              <a:t>.</a:t>
            </a:r>
          </a:p>
          <a:p>
            <a:pPr marL="461963" indent="-234950">
              <a:buFont typeface="Wingdings" panose="05000000000000000000" pitchFamily="2" charset="2"/>
              <a:buChar char="§"/>
            </a:pPr>
            <a:r>
              <a:rPr lang="en-US" sz="2000" dirty="0" smtClean="0"/>
              <a:t>Simply </a:t>
            </a:r>
            <a:r>
              <a:rPr lang="en-US" sz="2000" dirty="0"/>
              <a:t>put, strict mode is a </a:t>
            </a:r>
            <a:r>
              <a:rPr lang="en-US" sz="2000" dirty="0">
                <a:solidFill>
                  <a:srgbClr val="FF0000"/>
                </a:solidFill>
              </a:rPr>
              <a:t>restricted variant of </a:t>
            </a:r>
            <a:r>
              <a:rPr lang="en-US" sz="2000" dirty="0" smtClean="0">
                <a:solidFill>
                  <a:srgbClr val="FF0000"/>
                </a:solidFill>
              </a:rPr>
              <a:t>JavaScript</a:t>
            </a:r>
            <a:r>
              <a:rPr lang="en-US" sz="2000" dirty="0" smtClean="0"/>
              <a:t>.</a:t>
            </a:r>
          </a:p>
          <a:p>
            <a:pPr marL="461963" indent="-234950">
              <a:buFont typeface="Wingdings" panose="05000000000000000000" pitchFamily="2" charset="2"/>
              <a:buChar char="§"/>
            </a:pPr>
            <a:r>
              <a:rPr lang="en-US" sz="2000" dirty="0" smtClean="0"/>
              <a:t>The </a:t>
            </a:r>
            <a:r>
              <a:rPr lang="en-US" sz="2000" dirty="0"/>
              <a:t>same JavaScript code that is running in strict mode can be semantically different from the code, which is not using </a:t>
            </a:r>
            <a:r>
              <a:rPr lang="en-US" sz="2000" dirty="0" smtClean="0"/>
              <a:t>strict.</a:t>
            </a:r>
          </a:p>
          <a:p>
            <a:pPr marL="461963" indent="-234950">
              <a:buFont typeface="Wingdings" panose="05000000000000000000" pitchFamily="2" charset="2"/>
              <a:buChar char="§"/>
            </a:pPr>
            <a:r>
              <a:rPr lang="en-US" sz="2000" dirty="0" smtClean="0"/>
              <a:t>All </a:t>
            </a:r>
            <a:r>
              <a:rPr lang="en-US" sz="2000" dirty="0"/>
              <a:t>the code snippets, which don’t add the use strict in their js files, are going to be in </a:t>
            </a:r>
            <a:r>
              <a:rPr lang="en-US" sz="2000" dirty="0">
                <a:solidFill>
                  <a:srgbClr val="FF0000"/>
                </a:solidFill>
              </a:rPr>
              <a:t>non-strict </a:t>
            </a:r>
            <a:r>
              <a:rPr lang="en-US" sz="2000" dirty="0" smtClean="0">
                <a:solidFill>
                  <a:srgbClr val="FF0000"/>
                </a:solidFill>
              </a:rPr>
              <a:t>mode</a:t>
            </a:r>
            <a:r>
              <a:rPr lang="en-US" sz="2000" dirty="0" smtClean="0"/>
              <a:t>.</a:t>
            </a:r>
          </a:p>
        </p:txBody>
      </p:sp>
      <p:pic>
        <p:nvPicPr>
          <p:cNvPr id="6" name="Picture 5"/>
          <p:cNvPicPr>
            <a:picLocks noChangeAspect="1"/>
          </p:cNvPicPr>
          <p:nvPr/>
        </p:nvPicPr>
        <p:blipFill>
          <a:blip r:embed="rId2"/>
          <a:stretch>
            <a:fillRect/>
          </a:stretch>
        </p:blipFill>
        <p:spPr>
          <a:xfrm>
            <a:off x="1174459" y="2383530"/>
            <a:ext cx="4329055" cy="1131457"/>
          </a:xfrm>
          <a:prstGeom prst="rect">
            <a:avLst/>
          </a:prstGeom>
          <a:ln>
            <a:solidFill>
              <a:schemeClr val="accent1"/>
            </a:solidFill>
          </a:ln>
        </p:spPr>
      </p:pic>
    </p:spTree>
    <p:extLst>
      <p:ext uri="{BB962C8B-B14F-4D97-AF65-F5344CB8AC3E}">
        <p14:creationId xmlns:p14="http://schemas.microsoft.com/office/powerpoint/2010/main" val="177929124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Strict Mode										    </a:t>
            </a:r>
            <a:r>
              <a:rPr lang="en-US" dirty="0" smtClean="0">
                <a:solidFill>
                  <a:srgbClr val="C00000"/>
                </a:solidFill>
              </a:rPr>
              <a:t>|</a:t>
            </a:r>
            <a:endParaRPr lang="en-US" dirty="0">
              <a:solidFill>
                <a:srgbClr val="C00000"/>
              </a:solidFill>
            </a:endParaRPr>
          </a:p>
        </p:txBody>
      </p:sp>
      <p:sp>
        <p:nvSpPr>
          <p:cNvPr id="3" name="Content Placeholder 3"/>
          <p:cNvSpPr>
            <a:spLocks noGrp="1"/>
          </p:cNvSpPr>
          <p:nvPr>
            <p:ph sz="half" idx="1"/>
          </p:nvPr>
        </p:nvSpPr>
        <p:spPr>
          <a:xfrm>
            <a:off x="94892" y="1278466"/>
            <a:ext cx="11938958" cy="5520267"/>
          </a:xfrm>
        </p:spPr>
        <p:txBody>
          <a:bodyPr>
            <a:normAutofit lnSpcReduction="10000"/>
          </a:bodyPr>
          <a:lstStyle/>
          <a:p>
            <a:pPr marL="461963" indent="-234950">
              <a:buFont typeface="Wingdings" panose="05000000000000000000" pitchFamily="2" charset="2"/>
              <a:buChar char="§"/>
            </a:pPr>
            <a:r>
              <a:rPr lang="en-US" sz="2000" dirty="0"/>
              <a:t>There are many advantages of using strict mode style in the world of </a:t>
            </a:r>
            <a:r>
              <a:rPr lang="en-US" sz="2000" dirty="0" smtClean="0"/>
              <a:t>JavaScript.</a:t>
            </a:r>
          </a:p>
          <a:p>
            <a:pPr marL="687388" indent="-225425">
              <a:buFont typeface="Wingdings" panose="05000000000000000000" pitchFamily="2" charset="2"/>
              <a:buChar char="ü"/>
            </a:pPr>
            <a:r>
              <a:rPr lang="en-US" sz="2000" dirty="0" smtClean="0"/>
              <a:t>One </a:t>
            </a:r>
            <a:r>
              <a:rPr lang="en-US" sz="2000" dirty="0"/>
              <a:t>simple thing is if you are defining a variable in global state (i.e., without specifying var command) like this:</a:t>
            </a:r>
          </a:p>
          <a:p>
            <a:pPr marL="461963" indent="-234950">
              <a:buFont typeface="Wingdings" panose="05000000000000000000" pitchFamily="2" charset="2"/>
              <a:buChar char="§"/>
            </a:pPr>
            <a:endParaRPr lang="en-US" sz="2000" dirty="0" smtClean="0"/>
          </a:p>
          <a:p>
            <a:pPr marL="461963" indent="-234950">
              <a:buFont typeface="Wingdings" panose="05000000000000000000" pitchFamily="2" charset="2"/>
              <a:buChar char="§"/>
            </a:pPr>
            <a:endParaRPr lang="en-US" sz="2000" dirty="0"/>
          </a:p>
          <a:p>
            <a:pPr marL="461963" indent="-234950">
              <a:buFont typeface="Wingdings" panose="05000000000000000000" pitchFamily="2" charset="2"/>
              <a:buChar char="§"/>
            </a:pPr>
            <a:r>
              <a:rPr lang="en-US" sz="2000" dirty="0"/>
              <a:t>In strict mode it’s going to be an error! That’s a good catch for our developers, because global variables are </a:t>
            </a:r>
            <a:r>
              <a:rPr lang="en-US" sz="2000" dirty="0" smtClean="0"/>
              <a:t>evil </a:t>
            </a:r>
            <a:r>
              <a:rPr lang="en-US" sz="2000" dirty="0"/>
              <a:t>in </a:t>
            </a:r>
            <a:r>
              <a:rPr lang="en-US" sz="2000" dirty="0" smtClean="0"/>
              <a:t>JavaScript!</a:t>
            </a:r>
          </a:p>
          <a:p>
            <a:pPr marL="461963" indent="-234950">
              <a:buFont typeface="Wingdings" panose="05000000000000000000" pitchFamily="2" charset="2"/>
              <a:buChar char="§"/>
            </a:pPr>
            <a:r>
              <a:rPr lang="en-US" sz="2000" dirty="0" smtClean="0"/>
              <a:t>However </a:t>
            </a:r>
            <a:r>
              <a:rPr lang="en-US" sz="2000" dirty="0"/>
              <a:t>if the same code were run in non-strict mode, then it wouldn’t have complained about the error! </a:t>
            </a:r>
            <a:endParaRPr lang="en-US" sz="2000" dirty="0" smtClean="0"/>
          </a:p>
          <a:p>
            <a:pPr marL="461963" indent="-234950">
              <a:buFont typeface="Wingdings" panose="05000000000000000000" pitchFamily="2" charset="2"/>
              <a:buChar char="§"/>
            </a:pPr>
            <a:r>
              <a:rPr lang="en-US" sz="2000" dirty="0" smtClean="0"/>
              <a:t>Now </a:t>
            </a:r>
            <a:r>
              <a:rPr lang="en-US" sz="2000" dirty="0"/>
              <a:t>as you can guess, the same code in JavaScript can produce different results whether you’re running in strict or non-strict </a:t>
            </a:r>
            <a:r>
              <a:rPr lang="en-US" sz="2000" dirty="0" smtClean="0"/>
              <a:t>mode.</a:t>
            </a:r>
          </a:p>
          <a:p>
            <a:pPr marL="461963" indent="-234950">
              <a:buFont typeface="Wingdings" panose="05000000000000000000" pitchFamily="2" charset="2"/>
              <a:buChar char="§"/>
            </a:pPr>
            <a:r>
              <a:rPr lang="en-US" sz="2000" dirty="0" smtClean="0"/>
              <a:t>Since </a:t>
            </a:r>
            <a:r>
              <a:rPr lang="en-US" sz="2000" dirty="0"/>
              <a:t>strict mode is going to be very helpful for us, we will leave Babel to use strict mode while transpiling our ES6 codes</a:t>
            </a:r>
            <a:r>
              <a:rPr lang="en-US" sz="2000" dirty="0" smtClean="0"/>
              <a:t>.</a:t>
            </a:r>
          </a:p>
          <a:p>
            <a:pPr marL="461963" indent="-234950">
              <a:buFont typeface="Wingdings" panose="05000000000000000000" pitchFamily="2" charset="2"/>
              <a:buChar char="§"/>
            </a:pPr>
            <a:r>
              <a:rPr lang="en-US" sz="2000" dirty="0"/>
              <a:t>We can place use </a:t>
            </a:r>
            <a:r>
              <a:rPr lang="en-US" sz="2000" dirty="0">
                <a:solidFill>
                  <a:srgbClr val="FF0000"/>
                </a:solidFill>
              </a:rPr>
              <a:t>stricts</a:t>
            </a:r>
            <a:r>
              <a:rPr lang="en-US" sz="2000" dirty="0"/>
              <a:t> in either the </a:t>
            </a:r>
            <a:r>
              <a:rPr lang="en-US" sz="2000" dirty="0">
                <a:solidFill>
                  <a:srgbClr val="0070C0"/>
                </a:solidFill>
              </a:rPr>
              <a:t>beginning of your JavaScript file</a:t>
            </a:r>
            <a:r>
              <a:rPr lang="en-US" sz="2000" dirty="0"/>
              <a:t>, in which case it’s going to apply its check for the full functions defined in the particular </a:t>
            </a:r>
            <a:r>
              <a:rPr lang="en-US" sz="2000" dirty="0" smtClean="0"/>
              <a:t>file.</a:t>
            </a:r>
          </a:p>
          <a:p>
            <a:pPr marL="461963" indent="-234950">
              <a:buFont typeface="Wingdings" panose="05000000000000000000" pitchFamily="2" charset="2"/>
              <a:buChar char="§"/>
            </a:pPr>
            <a:r>
              <a:rPr lang="en-US" sz="2000" dirty="0" smtClean="0"/>
              <a:t>Or </a:t>
            </a:r>
            <a:r>
              <a:rPr lang="en-US" sz="2000" dirty="0"/>
              <a:t>else you can use strict mode only to specific functions. In that case, strict mode will be applied only to that </a:t>
            </a:r>
            <a:r>
              <a:rPr lang="en-US" sz="2000" dirty="0">
                <a:solidFill>
                  <a:srgbClr val="FF0000"/>
                </a:solidFill>
              </a:rPr>
              <a:t>particular function</a:t>
            </a:r>
            <a:r>
              <a:rPr lang="en-US" sz="2000" dirty="0"/>
              <a:t>, leaving other function behaviors in non-strict mode</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1493239" y="2208140"/>
            <a:ext cx="2310763" cy="736396"/>
          </a:xfrm>
          <a:prstGeom prst="rect">
            <a:avLst/>
          </a:prstGeom>
          <a:ln>
            <a:solidFill>
              <a:schemeClr val="accent1"/>
            </a:solidFill>
          </a:ln>
        </p:spPr>
      </p:pic>
    </p:spTree>
    <p:extLst>
      <p:ext uri="{BB962C8B-B14F-4D97-AF65-F5344CB8AC3E}">
        <p14:creationId xmlns:p14="http://schemas.microsoft.com/office/powerpoint/2010/main" val="18385197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Return Statement is Optional</a:t>
            </a:r>
            <a:endParaRPr lang="en-US" dirty="0"/>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In ES5 converted code snippet, we saw that </a:t>
            </a:r>
            <a:r>
              <a:rPr lang="en-US" sz="2000" dirty="0">
                <a:solidFill>
                  <a:srgbClr val="FF0000"/>
                </a:solidFill>
              </a:rPr>
              <a:t>Babel adds the return statement</a:t>
            </a:r>
            <a:r>
              <a:rPr lang="en-US" sz="2000" dirty="0"/>
              <a:t> in our simpleFn.</a:t>
            </a:r>
          </a:p>
          <a:p>
            <a:pPr marL="233363" indent="0">
              <a:buNone/>
            </a:pPr>
            <a:endParaRPr lang="en-US" sz="2000" dirty="0" smtClean="0"/>
          </a:p>
          <a:p>
            <a:pPr marL="233363" indent="0">
              <a:buNone/>
            </a:pPr>
            <a:endParaRPr lang="en-US" sz="2000" dirty="0" smtClean="0"/>
          </a:p>
          <a:p>
            <a:pPr marL="233363" indent="0">
              <a:buNone/>
            </a:pPr>
            <a:endParaRPr lang="en-US" sz="2000" dirty="0"/>
          </a:p>
          <a:p>
            <a:pPr marL="233363" indent="0">
              <a:buNone/>
            </a:pPr>
            <a:endParaRPr lang="en-US" sz="2000" dirty="0"/>
          </a:p>
          <a:p>
            <a:pPr marL="461963">
              <a:buFont typeface="Wingdings" panose="05000000000000000000" pitchFamily="2" charset="2"/>
              <a:buChar char="§"/>
            </a:pPr>
            <a:r>
              <a:rPr lang="en-US" sz="2000" dirty="0" smtClean="0"/>
              <a:t>Where </a:t>
            </a:r>
            <a:r>
              <a:rPr lang="en-US" sz="2000" dirty="0"/>
              <a:t>as in our real ES6 code, we didn’t specify any return statement</a:t>
            </a:r>
            <a:r>
              <a:rPr lang="en-US" sz="2000" dirty="0" smtClean="0"/>
              <a:t>:</a:t>
            </a:r>
          </a:p>
          <a:p>
            <a:pPr marL="233363" indent="0">
              <a:buNone/>
            </a:pPr>
            <a:endParaRPr lang="en-US" sz="2000" dirty="0"/>
          </a:p>
          <a:p>
            <a:pPr marL="233363" indent="0">
              <a:buNone/>
            </a:pPr>
            <a:endParaRPr lang="en-US" sz="2000" dirty="0"/>
          </a:p>
          <a:p>
            <a:pPr marL="461963">
              <a:buFont typeface="Wingdings" panose="05000000000000000000" pitchFamily="2" charset="2"/>
              <a:buChar char="§"/>
            </a:pPr>
            <a:r>
              <a:rPr lang="en-US" sz="2000" dirty="0"/>
              <a:t>Thus in ES6, if you have a function with only a single statement then it implicitly means that it returns the value. </a:t>
            </a:r>
            <a:endParaRPr lang="en-US" sz="2000" dirty="0" smtClean="0"/>
          </a:p>
          <a:p>
            <a:pPr marL="461963">
              <a:buFont typeface="Wingdings" panose="05000000000000000000" pitchFamily="2" charset="2"/>
              <a:buChar char="§"/>
            </a:pPr>
            <a:r>
              <a:rPr lang="en-US" sz="2000" dirty="0" smtClean="0"/>
              <a:t>What </a:t>
            </a:r>
            <a:r>
              <a:rPr lang="en-US" sz="2000" dirty="0"/>
              <a:t>about multiple statement functions? How we are going to create them in ES6</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1015068" y="1755800"/>
            <a:ext cx="5067256" cy="1261439"/>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1015068" y="3603290"/>
            <a:ext cx="7134225" cy="523875"/>
          </a:xfrm>
          <a:prstGeom prst="rect">
            <a:avLst/>
          </a:prstGeom>
          <a:ln>
            <a:solidFill>
              <a:schemeClr val="accent1"/>
            </a:solidFill>
          </a:ln>
        </p:spPr>
      </p:pic>
    </p:spTree>
    <p:extLst>
      <p:ext uri="{BB962C8B-B14F-4D97-AF65-F5344CB8AC3E}">
        <p14:creationId xmlns:p14="http://schemas.microsoft.com/office/powerpoint/2010/main" val="1510874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Multiple Statement functions</a:t>
            </a:r>
            <a:endParaRPr lang="en-US" dirty="0"/>
          </a:p>
        </p:txBody>
      </p:sp>
      <p:sp>
        <p:nvSpPr>
          <p:cNvPr id="3" name="Content Placeholder 3"/>
          <p:cNvSpPr>
            <a:spLocks noGrp="1"/>
          </p:cNvSpPr>
          <p:nvPr>
            <p:ph sz="half" idx="1"/>
          </p:nvPr>
        </p:nvSpPr>
        <p:spPr>
          <a:xfrm>
            <a:off x="94892" y="1278466"/>
            <a:ext cx="11938958" cy="5520267"/>
          </a:xfrm>
        </p:spPr>
        <p:txBody>
          <a:bodyPr>
            <a:normAutofit lnSpcReduction="10000"/>
          </a:bodyPr>
          <a:lstStyle/>
          <a:p>
            <a:pPr>
              <a:buFont typeface="Wingdings" panose="05000000000000000000" pitchFamily="2" charset="2"/>
              <a:buChar char="v"/>
            </a:pPr>
            <a:r>
              <a:rPr lang="en-US" sz="2000" dirty="0"/>
              <a:t>Now we are going to see how to write multiple statement functions in ES6. Let’s make our simpleFn a bit more complicated as follows in </a:t>
            </a:r>
            <a:r>
              <a:rPr lang="en-US" sz="2000" dirty="0">
                <a:solidFill>
                  <a:srgbClr val="FF0000"/>
                </a:solidFill>
              </a:rPr>
              <a:t>Listing </a:t>
            </a:r>
            <a:r>
              <a:rPr lang="en-US" sz="2000" dirty="0" smtClean="0">
                <a:solidFill>
                  <a:srgbClr val="FF0000"/>
                </a:solidFill>
              </a:rPr>
              <a:t>2-3</a:t>
            </a:r>
            <a:r>
              <a:rPr lang="en-US" sz="2000" dirty="0" smtClean="0"/>
              <a:t>.</a:t>
            </a:r>
            <a:endParaRPr lang="en-US" sz="2000" dirty="0"/>
          </a:p>
          <a:p>
            <a:pPr marL="461963">
              <a:buFont typeface="Wingdings" panose="05000000000000000000" pitchFamily="2" charset="2"/>
              <a:buChar char="§"/>
            </a:pPr>
            <a:r>
              <a:rPr lang="en-US" sz="2000" dirty="0"/>
              <a:t>Run the above function, and you will get the same result as </a:t>
            </a:r>
            <a:r>
              <a:rPr lang="en-US" sz="2000" dirty="0" smtClean="0"/>
              <a:t>before.</a:t>
            </a:r>
          </a:p>
          <a:p>
            <a:pPr marL="461963">
              <a:buFont typeface="Wingdings" panose="05000000000000000000" pitchFamily="2" charset="2"/>
              <a:buChar char="§"/>
            </a:pPr>
            <a:r>
              <a:rPr lang="en-US" sz="2000" dirty="0" smtClean="0"/>
              <a:t>But </a:t>
            </a:r>
            <a:r>
              <a:rPr lang="en-US" sz="2000" dirty="0"/>
              <a:t>here we have used the </a:t>
            </a:r>
            <a:r>
              <a:rPr lang="en-US" sz="2000" dirty="0">
                <a:solidFill>
                  <a:srgbClr val="FF0000"/>
                </a:solidFill>
              </a:rPr>
              <a:t>multiple arguments </a:t>
            </a:r>
            <a:r>
              <a:rPr lang="en-US" sz="2000" dirty="0"/>
              <a:t>to achieve the same </a:t>
            </a:r>
            <a:r>
              <a:rPr lang="en-US" sz="2000" dirty="0" smtClean="0"/>
              <a:t>behavior.</a:t>
            </a:r>
          </a:p>
          <a:p>
            <a:pPr marL="687388" indent="-225425">
              <a:buFont typeface="Wingdings" panose="05000000000000000000" pitchFamily="2" charset="2"/>
              <a:buChar char="ü"/>
            </a:pPr>
            <a:r>
              <a:rPr lang="en-US" sz="2000" dirty="0" smtClean="0"/>
              <a:t>Apart </a:t>
            </a:r>
            <a:r>
              <a:rPr lang="en-US" sz="2000" dirty="0"/>
              <a:t>from that, you could notice that we have used </a:t>
            </a:r>
            <a:r>
              <a:rPr lang="en-US" sz="2000" dirty="0">
                <a:solidFill>
                  <a:srgbClr val="FF0000"/>
                </a:solidFill>
              </a:rPr>
              <a:t>let</a:t>
            </a:r>
            <a:r>
              <a:rPr lang="en-US" sz="2000" dirty="0"/>
              <a:t> </a:t>
            </a:r>
            <a:r>
              <a:rPr lang="en-US" sz="2000" dirty="0">
                <a:solidFill>
                  <a:srgbClr val="0070C0"/>
                </a:solidFill>
              </a:rPr>
              <a:t>a keyword</a:t>
            </a:r>
            <a:r>
              <a:rPr lang="en-US" sz="2000" dirty="0"/>
              <a:t> define our value </a:t>
            </a:r>
            <a:r>
              <a:rPr lang="en-US" sz="2000" dirty="0" smtClean="0"/>
              <a:t>variable.</a:t>
            </a:r>
          </a:p>
          <a:p>
            <a:pPr marL="687388" indent="-225425">
              <a:buFont typeface="Wingdings" panose="05000000000000000000" pitchFamily="2" charset="2"/>
              <a:buChar char="ü"/>
            </a:pPr>
            <a:r>
              <a:rPr lang="en-US" sz="2000" dirty="0" smtClean="0"/>
              <a:t>The </a:t>
            </a:r>
            <a:r>
              <a:rPr lang="en-US" sz="2000" dirty="0"/>
              <a:t>let keyword is new to the JavaScript keyword family. The let keyword allows you to declare variables that are limited to a </a:t>
            </a:r>
            <a:r>
              <a:rPr lang="en-US" sz="2000" dirty="0">
                <a:solidFill>
                  <a:srgbClr val="FF0000"/>
                </a:solidFill>
              </a:rPr>
              <a:t>particular scope of </a:t>
            </a:r>
            <a:r>
              <a:rPr lang="en-US" sz="2000" dirty="0" smtClean="0">
                <a:solidFill>
                  <a:srgbClr val="FF0000"/>
                </a:solidFill>
              </a:rPr>
              <a:t>block</a:t>
            </a:r>
            <a:r>
              <a:rPr lang="en-US" sz="2000" dirty="0" smtClean="0"/>
              <a:t>!</a:t>
            </a:r>
          </a:p>
          <a:p>
            <a:pPr marL="687388" indent="-225425">
              <a:buFont typeface="Wingdings" panose="05000000000000000000" pitchFamily="2" charset="2"/>
              <a:buChar char="ü"/>
            </a:pPr>
            <a:r>
              <a:rPr lang="en-US" sz="2000" dirty="0" smtClean="0"/>
              <a:t>This </a:t>
            </a:r>
            <a:r>
              <a:rPr lang="en-US" sz="2000" dirty="0"/>
              <a:t>is unlike the </a:t>
            </a:r>
            <a:r>
              <a:rPr lang="en-US" sz="2000" dirty="0">
                <a:solidFill>
                  <a:srgbClr val="FF0000"/>
                </a:solidFill>
              </a:rPr>
              <a:t>var</a:t>
            </a:r>
            <a:r>
              <a:rPr lang="en-US" sz="2000" dirty="0"/>
              <a:t> </a:t>
            </a:r>
            <a:r>
              <a:rPr lang="en-US" sz="2000" dirty="0">
                <a:solidFill>
                  <a:srgbClr val="0070C0"/>
                </a:solidFill>
              </a:rPr>
              <a:t>keyword</a:t>
            </a:r>
            <a:r>
              <a:rPr lang="en-US" sz="2000" dirty="0"/>
              <a:t> that defines the </a:t>
            </a:r>
            <a:r>
              <a:rPr lang="en-US" sz="2000" dirty="0">
                <a:solidFill>
                  <a:srgbClr val="FF0000"/>
                </a:solidFill>
              </a:rPr>
              <a:t>variable globally</a:t>
            </a:r>
            <a:r>
              <a:rPr lang="en-US" sz="2000" dirty="0"/>
              <a:t> to a function regardless of the block in which it’s </a:t>
            </a:r>
            <a:r>
              <a:rPr lang="en-US" sz="2000" dirty="0" smtClean="0"/>
              <a:t>defined.</a:t>
            </a:r>
          </a:p>
          <a:p>
            <a:pPr marL="461963">
              <a:buFont typeface="Wingdings" panose="05000000000000000000" pitchFamily="2" charset="2"/>
              <a:buChar char="§"/>
            </a:pPr>
            <a:r>
              <a:rPr lang="en-US" sz="2000" dirty="0" smtClean="0"/>
              <a:t>To </a:t>
            </a:r>
            <a:r>
              <a:rPr lang="en-US" sz="2000" dirty="0"/>
              <a:t>make the point concrete, we can write the same function with var and the let keyword, inside an if block as shown in </a:t>
            </a:r>
            <a:r>
              <a:rPr lang="en-US" sz="2000" dirty="0">
                <a:solidFill>
                  <a:srgbClr val="FF0000"/>
                </a:solidFill>
              </a:rPr>
              <a:t>Listing 2-4</a:t>
            </a:r>
            <a:r>
              <a:rPr lang="en-US" sz="2000" dirty="0" smtClean="0"/>
              <a:t>.</a:t>
            </a:r>
          </a:p>
          <a:p>
            <a:pPr marL="461963">
              <a:buFont typeface="Wingdings" panose="05000000000000000000" pitchFamily="2" charset="2"/>
              <a:buChar char="§"/>
            </a:pPr>
            <a:r>
              <a:rPr lang="en-US" sz="2000" dirty="0"/>
              <a:t>As you can see from the output, the variable declared via let keyword is accessible </a:t>
            </a:r>
            <a:r>
              <a:rPr lang="en-US" sz="2000" dirty="0">
                <a:solidFill>
                  <a:srgbClr val="FF0000"/>
                </a:solidFill>
              </a:rPr>
              <a:t>only within the if block</a:t>
            </a:r>
            <a:r>
              <a:rPr lang="en-US" sz="2000" dirty="0"/>
              <a:t> not outside the </a:t>
            </a:r>
            <a:r>
              <a:rPr lang="en-US" sz="2000" dirty="0" smtClean="0"/>
              <a:t>block.</a:t>
            </a:r>
          </a:p>
          <a:p>
            <a:pPr marL="461963">
              <a:buFont typeface="Wingdings" panose="05000000000000000000" pitchFamily="2" charset="2"/>
              <a:buChar char="§"/>
            </a:pPr>
            <a:r>
              <a:rPr lang="en-US" sz="2000" dirty="0" smtClean="0"/>
              <a:t>JavaScript </a:t>
            </a:r>
            <a:r>
              <a:rPr lang="en-US" sz="2000" dirty="0"/>
              <a:t>throws the error when we access the variable a variable outside the </a:t>
            </a:r>
            <a:r>
              <a:rPr lang="en-US" sz="2000" dirty="0" smtClean="0"/>
              <a:t>block!</a:t>
            </a:r>
          </a:p>
          <a:p>
            <a:pPr marL="461963">
              <a:buFont typeface="Wingdings" panose="05000000000000000000" pitchFamily="2" charset="2"/>
              <a:buChar char="§"/>
            </a:pPr>
            <a:r>
              <a:rPr lang="en-US" sz="2000" dirty="0" smtClean="0"/>
              <a:t>But </a:t>
            </a:r>
            <a:r>
              <a:rPr lang="en-US" sz="2000" dirty="0"/>
              <a:t>whereas the variable declared with var when doesn’t act that </a:t>
            </a:r>
            <a:r>
              <a:rPr lang="en-US" sz="2000" dirty="0" smtClean="0"/>
              <a:t>way. Rather</a:t>
            </a:r>
            <a:r>
              <a:rPr lang="en-US" sz="2000" dirty="0"/>
              <a:t>, it declares the </a:t>
            </a:r>
            <a:r>
              <a:rPr lang="en-US" sz="2000" dirty="0">
                <a:solidFill>
                  <a:srgbClr val="FF0000"/>
                </a:solidFill>
              </a:rPr>
              <a:t>variable scope </a:t>
            </a:r>
            <a:r>
              <a:rPr lang="en-US" sz="2000" dirty="0"/>
              <a:t>for the </a:t>
            </a:r>
            <a:r>
              <a:rPr lang="en-US" sz="2000" dirty="0">
                <a:solidFill>
                  <a:srgbClr val="FF0000"/>
                </a:solidFill>
              </a:rPr>
              <a:t>whole function</a:t>
            </a:r>
            <a:r>
              <a:rPr lang="en-US" sz="2000" dirty="0" smtClean="0"/>
              <a:t>.</a:t>
            </a:r>
            <a:endParaRPr lang="en-US" sz="2000" dirty="0"/>
          </a:p>
        </p:txBody>
      </p:sp>
    </p:spTree>
    <p:extLst>
      <p:ext uri="{BB962C8B-B14F-4D97-AF65-F5344CB8AC3E}">
        <p14:creationId xmlns:p14="http://schemas.microsoft.com/office/powerpoint/2010/main" val="26940950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2-3 || 2-4</a:t>
            </a:r>
            <a:endParaRPr lang="en-US" dirty="0"/>
          </a:p>
        </p:txBody>
      </p:sp>
      <p:pic>
        <p:nvPicPr>
          <p:cNvPr id="4" name="Picture 3"/>
          <p:cNvPicPr>
            <a:picLocks noChangeAspect="1"/>
          </p:cNvPicPr>
          <p:nvPr/>
        </p:nvPicPr>
        <p:blipFill>
          <a:blip r:embed="rId2"/>
          <a:stretch>
            <a:fillRect/>
          </a:stretch>
        </p:blipFill>
        <p:spPr>
          <a:xfrm>
            <a:off x="111095" y="1295006"/>
            <a:ext cx="6415540" cy="1605843"/>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111095" y="3221575"/>
            <a:ext cx="5677309" cy="2898453"/>
          </a:xfrm>
          <a:prstGeom prst="rect">
            <a:avLst/>
          </a:prstGeom>
          <a:ln>
            <a:solidFill>
              <a:schemeClr val="accent1"/>
            </a:solidFill>
          </a:ln>
        </p:spPr>
      </p:pic>
      <p:pic>
        <p:nvPicPr>
          <p:cNvPr id="9" name="Picture 8"/>
          <p:cNvPicPr>
            <a:picLocks noChangeAspect="1"/>
          </p:cNvPicPr>
          <p:nvPr/>
        </p:nvPicPr>
        <p:blipFill>
          <a:blip r:embed="rId4"/>
          <a:stretch>
            <a:fillRect/>
          </a:stretch>
        </p:blipFill>
        <p:spPr>
          <a:xfrm>
            <a:off x="6566651" y="3733101"/>
            <a:ext cx="5365598" cy="1308682"/>
          </a:xfrm>
          <a:prstGeom prst="rect">
            <a:avLst/>
          </a:prstGeom>
          <a:ln>
            <a:solidFill>
              <a:schemeClr val="accent1"/>
            </a:solidFill>
          </a:ln>
        </p:spPr>
      </p:pic>
      <p:sp>
        <p:nvSpPr>
          <p:cNvPr id="10" name="Right Arrow 9"/>
          <p:cNvSpPr/>
          <p:nvPr/>
        </p:nvSpPr>
        <p:spPr>
          <a:xfrm>
            <a:off x="5872294" y="4370664"/>
            <a:ext cx="654341" cy="300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41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solidFill>
                  <a:schemeClr val="bg1"/>
                </a:solidFill>
              </a:rPr>
              <a:t>What Is Functional Programming? Why It Matters</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lnSpcReduction="10000"/>
          </a:bodyPr>
          <a:lstStyle/>
          <a:p>
            <a:pPr>
              <a:buFont typeface="Wingdings" panose="05000000000000000000" pitchFamily="2" charset="2"/>
              <a:buChar char="v"/>
            </a:pPr>
            <a:r>
              <a:rPr lang="en-US" sz="2000" dirty="0"/>
              <a:t>Before we begin to see what the functional programming term means , we have to answer another question: what is a function in </a:t>
            </a:r>
            <a:r>
              <a:rPr lang="en-US" sz="2000" dirty="0" smtClean="0"/>
              <a:t>mathematics?</a:t>
            </a:r>
          </a:p>
          <a:p>
            <a:pPr marL="457200">
              <a:buFont typeface="Wingdings" panose="05000000000000000000" pitchFamily="2" charset="2"/>
              <a:buChar char="§"/>
            </a:pPr>
            <a:r>
              <a:rPr lang="en-US" sz="2000" dirty="0" smtClean="0"/>
              <a:t>A </a:t>
            </a:r>
            <a:r>
              <a:rPr lang="en-US" sz="2000" dirty="0"/>
              <a:t>function in mathematics can be written like this</a:t>
            </a:r>
            <a:r>
              <a:rPr lang="en-US" sz="2000" dirty="0" smtClean="0"/>
              <a:t>:</a:t>
            </a:r>
          </a:p>
          <a:p>
            <a:pPr marL="457200">
              <a:buFont typeface="Wingdings" panose="05000000000000000000" pitchFamily="2" charset="2"/>
              <a:buChar char="§"/>
            </a:pPr>
            <a:endParaRPr lang="en-US" sz="2000" dirty="0"/>
          </a:p>
          <a:p>
            <a:pPr marL="457200">
              <a:buFont typeface="Wingdings" panose="05000000000000000000" pitchFamily="2" charset="2"/>
              <a:buChar char="§"/>
            </a:pPr>
            <a:endParaRPr lang="en-US" sz="2000" dirty="0" smtClean="0"/>
          </a:p>
          <a:p>
            <a:pPr marL="457200">
              <a:buFont typeface="Wingdings" panose="05000000000000000000" pitchFamily="2" charset="2"/>
              <a:buChar char="§"/>
            </a:pPr>
            <a:r>
              <a:rPr lang="en-US" sz="2000" dirty="0"/>
              <a:t>The statement can be read like “A Function F, which takes X as its argument, and returns the output Y</a:t>
            </a:r>
            <a:r>
              <a:rPr lang="en-US" sz="2000" dirty="0" smtClean="0"/>
              <a:t>.”</a:t>
            </a:r>
          </a:p>
          <a:p>
            <a:pPr marL="457200">
              <a:buFont typeface="Wingdings" panose="05000000000000000000" pitchFamily="2" charset="2"/>
              <a:buChar char="§"/>
            </a:pPr>
            <a:r>
              <a:rPr lang="en-US" sz="2000" dirty="0" smtClean="0"/>
              <a:t>X </a:t>
            </a:r>
            <a:r>
              <a:rPr lang="en-US" sz="2000" dirty="0"/>
              <a:t>and Y can be any number, for </a:t>
            </a:r>
            <a:r>
              <a:rPr lang="en-US" sz="2000" dirty="0" smtClean="0"/>
              <a:t>instance.</a:t>
            </a:r>
          </a:p>
          <a:p>
            <a:pPr marL="457200">
              <a:buFont typeface="Wingdings" panose="05000000000000000000" pitchFamily="2" charset="2"/>
              <a:buChar char="§"/>
            </a:pPr>
            <a:r>
              <a:rPr lang="en-US" sz="2000" dirty="0" smtClean="0"/>
              <a:t>That’s </a:t>
            </a:r>
            <a:r>
              <a:rPr lang="en-US" sz="2000" dirty="0"/>
              <a:t>a very simple definition. But there are key takeaways in the definitions :</a:t>
            </a:r>
          </a:p>
          <a:p>
            <a:pPr marL="685800">
              <a:buFont typeface="Wingdings" panose="05000000000000000000" pitchFamily="2" charset="2"/>
              <a:buChar char="ü"/>
            </a:pPr>
            <a:r>
              <a:rPr lang="en-US" sz="2000" dirty="0"/>
              <a:t>A function must always take an </a:t>
            </a:r>
            <a:r>
              <a:rPr lang="en-US" sz="2000" dirty="0" smtClean="0"/>
              <a:t>argument.</a:t>
            </a:r>
          </a:p>
          <a:p>
            <a:pPr marL="685800">
              <a:buFont typeface="Wingdings" panose="05000000000000000000" pitchFamily="2" charset="2"/>
              <a:buChar char="ü"/>
            </a:pPr>
            <a:r>
              <a:rPr lang="en-US" sz="2000" dirty="0" smtClean="0"/>
              <a:t>A </a:t>
            </a:r>
            <a:r>
              <a:rPr lang="en-US" sz="2000" dirty="0"/>
              <a:t>function must always return a value</a:t>
            </a:r>
            <a:r>
              <a:rPr lang="en-US" sz="2000" dirty="0" smtClean="0"/>
              <a:t>.</a:t>
            </a:r>
          </a:p>
          <a:p>
            <a:pPr marL="685800">
              <a:buFont typeface="Wingdings" panose="05000000000000000000" pitchFamily="2" charset="2"/>
              <a:buChar char="ü"/>
            </a:pPr>
            <a:r>
              <a:rPr lang="en-US" sz="2000" dirty="0"/>
              <a:t>A function should act only on its receiving arguments (i.e., X) not the outside </a:t>
            </a:r>
            <a:r>
              <a:rPr lang="en-US" sz="2000" dirty="0" smtClean="0"/>
              <a:t>world.</a:t>
            </a:r>
          </a:p>
          <a:p>
            <a:pPr marL="685800">
              <a:buFont typeface="Wingdings" panose="05000000000000000000" pitchFamily="2" charset="2"/>
              <a:buChar char="ü"/>
            </a:pPr>
            <a:r>
              <a:rPr lang="en-US" sz="2000" dirty="0" smtClean="0"/>
              <a:t>For </a:t>
            </a:r>
            <a:r>
              <a:rPr lang="en-US" sz="2000" dirty="0"/>
              <a:t>a given X, there will be only one Y</a:t>
            </a:r>
            <a:r>
              <a:rPr lang="en-US" sz="2000" dirty="0" smtClean="0"/>
              <a:t>.</a:t>
            </a:r>
            <a:endParaRPr lang="en-US" sz="2000" dirty="0"/>
          </a:p>
          <a:p>
            <a:pPr marL="457200">
              <a:buFont typeface="Wingdings" panose="05000000000000000000" pitchFamily="2" charset="2"/>
              <a:buChar char="§"/>
            </a:pPr>
            <a:r>
              <a:rPr lang="en-US" sz="2000" dirty="0" smtClean="0">
                <a:solidFill>
                  <a:srgbClr val="FF0000"/>
                </a:solidFill>
              </a:rPr>
              <a:t>Functional </a:t>
            </a:r>
            <a:r>
              <a:rPr lang="en-US" sz="2000" dirty="0">
                <a:solidFill>
                  <a:srgbClr val="FF0000"/>
                </a:solidFill>
              </a:rPr>
              <a:t>programming techniques</a:t>
            </a:r>
            <a:r>
              <a:rPr lang="en-US" sz="2000" dirty="0"/>
              <a:t> are heavily based on </a:t>
            </a:r>
            <a:r>
              <a:rPr lang="en-US" sz="2000" dirty="0">
                <a:solidFill>
                  <a:srgbClr val="FF0000"/>
                </a:solidFill>
              </a:rPr>
              <a:t>mathematical functions</a:t>
            </a:r>
            <a:r>
              <a:rPr lang="en-US" sz="2000" dirty="0"/>
              <a:t> and its ideas</a:t>
            </a:r>
            <a:r>
              <a:rPr lang="en-US" sz="2000" dirty="0" smtClean="0"/>
              <a:t>.</a:t>
            </a:r>
          </a:p>
          <a:p>
            <a:pPr marL="457200">
              <a:buFont typeface="Wingdings" panose="05000000000000000000" pitchFamily="2" charset="2"/>
              <a:buChar char="§"/>
            </a:pPr>
            <a:r>
              <a:rPr lang="en-US" sz="2000" dirty="0" smtClean="0"/>
              <a:t>We </a:t>
            </a:r>
            <a:r>
              <a:rPr lang="en-US" sz="2000" dirty="0"/>
              <a:t>will be seeing the ideas of mathematical functions and how they are used in order to understand functional programming</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1255712" y="2359554"/>
            <a:ext cx="1704975" cy="428625"/>
          </a:xfrm>
          <a:prstGeom prst="rect">
            <a:avLst/>
          </a:prstGeom>
          <a:ln>
            <a:solidFill>
              <a:schemeClr val="accent1"/>
            </a:solidFill>
          </a:ln>
        </p:spPr>
      </p:pic>
    </p:spTree>
    <p:extLst>
      <p:ext uri="{BB962C8B-B14F-4D97-AF65-F5344CB8AC3E}">
        <p14:creationId xmlns:p14="http://schemas.microsoft.com/office/powerpoint/2010/main" val="24207047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Function Arguments</a:t>
            </a:r>
            <a:endParaRPr lang="en-US" dirty="0"/>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Creating functions with arguments is the same as in </a:t>
            </a:r>
            <a:r>
              <a:rPr lang="en-US" sz="2000" dirty="0" smtClean="0"/>
              <a:t>ES5.</a:t>
            </a:r>
          </a:p>
          <a:p>
            <a:pPr marL="461963" indent="-234950">
              <a:buFont typeface="Wingdings" panose="05000000000000000000" pitchFamily="2" charset="2"/>
              <a:buChar char="§"/>
            </a:pPr>
            <a:r>
              <a:rPr lang="en-US" sz="2000" dirty="0" smtClean="0"/>
              <a:t>Look </a:t>
            </a:r>
            <a:r>
              <a:rPr lang="en-US" sz="2000" dirty="0"/>
              <a:t>at a quick example as follows (</a:t>
            </a:r>
            <a:r>
              <a:rPr lang="en-US" sz="2000" dirty="0">
                <a:solidFill>
                  <a:srgbClr val="FF0000"/>
                </a:solidFill>
              </a:rPr>
              <a:t>Listing 2-5</a:t>
            </a:r>
            <a:r>
              <a:rPr lang="en-US" sz="2000" dirty="0" smtClean="0"/>
              <a:t>):</a:t>
            </a:r>
          </a:p>
          <a:p>
            <a:pPr marL="227013" indent="0">
              <a:buNone/>
            </a:pPr>
            <a:endParaRPr lang="en-US" sz="2000" dirty="0"/>
          </a:p>
          <a:p>
            <a:pPr marL="227013" indent="0">
              <a:buNone/>
            </a:pPr>
            <a:endParaRPr lang="en-US" sz="2000" dirty="0" smtClean="0"/>
          </a:p>
          <a:p>
            <a:pPr marL="227013" indent="0">
              <a:buNone/>
            </a:pPr>
            <a:endParaRPr lang="en-US" sz="2000" dirty="0"/>
          </a:p>
          <a:p>
            <a:pPr marL="227013" indent="0">
              <a:buNone/>
            </a:pPr>
            <a:endParaRPr lang="en-US" sz="2000" dirty="0" smtClean="0"/>
          </a:p>
          <a:p>
            <a:pPr marL="461963" indent="-234950">
              <a:buFont typeface="Wingdings" panose="05000000000000000000" pitchFamily="2" charset="2"/>
              <a:buChar char="§"/>
            </a:pPr>
            <a:r>
              <a:rPr lang="en-US" sz="2000" dirty="0"/>
              <a:t>Here we create a function called identity, which takes value as its argument and returns the </a:t>
            </a:r>
            <a:r>
              <a:rPr lang="en-US" sz="2000" dirty="0" smtClean="0"/>
              <a:t>same.</a:t>
            </a:r>
          </a:p>
          <a:p>
            <a:pPr marL="461963" indent="-234950">
              <a:buFont typeface="Wingdings" panose="05000000000000000000" pitchFamily="2" charset="2"/>
              <a:buChar char="§"/>
            </a:pPr>
            <a:r>
              <a:rPr lang="en-US" sz="2000" dirty="0" smtClean="0"/>
              <a:t>As </a:t>
            </a:r>
            <a:r>
              <a:rPr lang="en-US" sz="2000" dirty="0"/>
              <a:t>you can see, creating functions with arguments are the same as ES5; only the syntax of creating the function is changed</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776375" y="2304307"/>
            <a:ext cx="5708316" cy="840223"/>
          </a:xfrm>
          <a:prstGeom prst="rect">
            <a:avLst/>
          </a:prstGeom>
          <a:ln>
            <a:solidFill>
              <a:schemeClr val="accent1"/>
            </a:solidFill>
          </a:ln>
        </p:spPr>
      </p:pic>
    </p:spTree>
    <p:extLst>
      <p:ext uri="{BB962C8B-B14F-4D97-AF65-F5344CB8AC3E}">
        <p14:creationId xmlns:p14="http://schemas.microsoft.com/office/powerpoint/2010/main" val="230873802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ES5 Functions Are Valid in </a:t>
            </a:r>
            <a:r>
              <a:rPr lang="en-US" dirty="0" smtClean="0"/>
              <a:t>ES6</a:t>
            </a:r>
            <a:endParaRPr lang="en-US" dirty="0"/>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Before we close this section, we need to make an important point </a:t>
            </a:r>
            <a:r>
              <a:rPr lang="en-US" sz="2000" dirty="0" smtClean="0"/>
              <a:t>clear.</a:t>
            </a:r>
          </a:p>
          <a:p>
            <a:pPr marL="461963">
              <a:buFont typeface="Wingdings" panose="05000000000000000000" pitchFamily="2" charset="2"/>
              <a:buChar char="§"/>
            </a:pPr>
            <a:r>
              <a:rPr lang="en-US" sz="2000" dirty="0" smtClean="0"/>
              <a:t>The </a:t>
            </a:r>
            <a:r>
              <a:rPr lang="en-US" sz="2000" dirty="0"/>
              <a:t>functions that were written in ES5 are still valid in </a:t>
            </a:r>
            <a:r>
              <a:rPr lang="en-US" sz="2000" dirty="0" smtClean="0"/>
              <a:t>ES6!</a:t>
            </a:r>
          </a:p>
          <a:p>
            <a:pPr marL="461963">
              <a:buFont typeface="Wingdings" panose="05000000000000000000" pitchFamily="2" charset="2"/>
              <a:buChar char="§"/>
            </a:pPr>
            <a:r>
              <a:rPr lang="en-US" sz="2000" dirty="0" smtClean="0"/>
              <a:t>It’s </a:t>
            </a:r>
            <a:r>
              <a:rPr lang="en-US" sz="2000" dirty="0"/>
              <a:t>just a small matter that ES6 has introduced Arrow functions, it but doesn’t replace the old function syntax or anything </a:t>
            </a:r>
            <a:r>
              <a:rPr lang="en-US" sz="2000" dirty="0" smtClean="0"/>
              <a:t>else.</a:t>
            </a:r>
          </a:p>
          <a:p>
            <a:pPr marL="461963">
              <a:buFont typeface="Wingdings" panose="05000000000000000000" pitchFamily="2" charset="2"/>
              <a:buChar char="§"/>
            </a:pPr>
            <a:r>
              <a:rPr lang="en-US" sz="2000" dirty="0" smtClean="0"/>
              <a:t>However </a:t>
            </a:r>
            <a:r>
              <a:rPr lang="en-US" sz="2000" dirty="0"/>
              <a:t>we will be using ES6 functions throughout this book to showcase the functional programming approach</a:t>
            </a:r>
            <a:r>
              <a:rPr lang="en-US" sz="2000" dirty="0" smtClean="0"/>
              <a:t>.</a:t>
            </a:r>
            <a:endParaRPr lang="en-US" sz="2000" dirty="0"/>
          </a:p>
        </p:txBody>
      </p:sp>
    </p:spTree>
    <p:extLst>
      <p:ext uri="{BB962C8B-B14F-4D97-AF65-F5344CB8AC3E}">
        <p14:creationId xmlns:p14="http://schemas.microsoft.com/office/powerpoint/2010/main" val="18105783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Setting Up Our Project</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After having an understanding of how to create Arrow functions in ES6 , we will shift our focus onto project setup in this </a:t>
            </a:r>
            <a:r>
              <a:rPr lang="en-US" sz="2000" dirty="0" smtClean="0"/>
              <a:t>section.</a:t>
            </a:r>
          </a:p>
          <a:p>
            <a:pPr marL="461963">
              <a:buFont typeface="Wingdings" panose="05000000000000000000" pitchFamily="2" charset="2"/>
              <a:buChar char="§"/>
            </a:pPr>
            <a:r>
              <a:rPr lang="en-US" sz="2000" dirty="0" smtClean="0"/>
              <a:t>We </a:t>
            </a:r>
            <a:r>
              <a:rPr lang="en-US" sz="2000" dirty="0"/>
              <a:t>are going to set up our project as a </a:t>
            </a:r>
            <a:r>
              <a:rPr lang="en-US" sz="2000" dirty="0">
                <a:solidFill>
                  <a:srgbClr val="FF0000"/>
                </a:solidFill>
              </a:rPr>
              <a:t>node project</a:t>
            </a:r>
            <a:r>
              <a:rPr lang="en-US" sz="2000" dirty="0"/>
              <a:t> and at the end of the section, we will be writing our first </a:t>
            </a:r>
            <a:r>
              <a:rPr lang="en-US" sz="2000" dirty="0">
                <a:solidFill>
                  <a:srgbClr val="FF0000"/>
                </a:solidFill>
              </a:rPr>
              <a:t>Functional </a:t>
            </a:r>
            <a:r>
              <a:rPr lang="en-US" sz="2000" dirty="0" smtClean="0">
                <a:solidFill>
                  <a:srgbClr val="FF0000"/>
                </a:solidFill>
              </a:rPr>
              <a:t>Function</a:t>
            </a:r>
            <a:r>
              <a:rPr lang="en-US" sz="2000" dirty="0" smtClean="0"/>
              <a:t>.</a:t>
            </a:r>
          </a:p>
          <a:p>
            <a:pPr marL="461963">
              <a:buFont typeface="Wingdings" panose="05000000000000000000" pitchFamily="2" charset="2"/>
              <a:buChar char="§"/>
            </a:pPr>
            <a:r>
              <a:rPr lang="en-US" sz="2000" dirty="0"/>
              <a:t>Make sure you have installed node and npm by following </a:t>
            </a:r>
            <a:r>
              <a:rPr lang="en-US" sz="2000" dirty="0">
                <a:solidFill>
                  <a:srgbClr val="FF0000"/>
                </a:solidFill>
              </a:rPr>
              <a:t>Appendix A</a:t>
            </a:r>
            <a:r>
              <a:rPr lang="en-US" sz="2000" dirty="0" smtClean="0"/>
              <a:t>.</a:t>
            </a:r>
            <a:endParaRPr lang="en-US" sz="2000" dirty="0"/>
          </a:p>
        </p:txBody>
      </p:sp>
    </p:spTree>
    <p:extLst>
      <p:ext uri="{BB962C8B-B14F-4D97-AF65-F5344CB8AC3E}">
        <p14:creationId xmlns:p14="http://schemas.microsoft.com/office/powerpoint/2010/main" val="401897302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Appendix A</a:t>
            </a:r>
            <a:endParaRPr lang="en-US" dirty="0"/>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Install Node In Your </a:t>
            </a:r>
            <a:r>
              <a:rPr lang="en-US" sz="2000" dirty="0" smtClean="0"/>
              <a:t>System</a:t>
            </a:r>
          </a:p>
          <a:p>
            <a:pPr marL="461963" indent="-234950">
              <a:buFont typeface="Wingdings" panose="05000000000000000000" pitchFamily="2" charset="2"/>
              <a:buChar char="§"/>
            </a:pPr>
            <a:r>
              <a:rPr lang="en-US" sz="2000" dirty="0"/>
              <a:t>Installing </a:t>
            </a:r>
            <a:r>
              <a:rPr lang="en-US" sz="2000" dirty="0" smtClean="0"/>
              <a:t>Dependencies: </a:t>
            </a:r>
            <a:r>
              <a:rPr lang="en-US" sz="2000" dirty="0"/>
              <a:t>In node , we will install the dependencies via </a:t>
            </a:r>
            <a:r>
              <a:rPr lang="en-US" sz="2000" dirty="0" smtClean="0"/>
              <a:t>npm.</a:t>
            </a:r>
          </a:p>
          <a:p>
            <a:pPr marL="461963" indent="-234950">
              <a:buFont typeface="Wingdings" panose="05000000000000000000" pitchFamily="2" charset="2"/>
              <a:buChar char="§"/>
            </a:pPr>
            <a:r>
              <a:rPr lang="en-US" sz="2000" dirty="0" smtClean="0"/>
              <a:t>npm </a:t>
            </a:r>
            <a:r>
              <a:rPr lang="en-US" sz="2000" dirty="0"/>
              <a:t>will be part of your installation.</a:t>
            </a:r>
          </a:p>
          <a:p>
            <a:pPr marL="461963" indent="-234950">
              <a:buFont typeface="Wingdings" panose="05000000000000000000" pitchFamily="2" charset="2"/>
              <a:buChar char="§"/>
            </a:pPr>
            <a:r>
              <a:rPr lang="en-US" sz="2000" dirty="0"/>
              <a:t>Run the following command to install babel </a:t>
            </a:r>
            <a:r>
              <a:rPr lang="en-US" sz="2000" dirty="0" smtClean="0"/>
              <a:t>:</a:t>
            </a:r>
          </a:p>
          <a:p>
            <a:pPr marL="227013" indent="0">
              <a:buNone/>
            </a:pPr>
            <a:endParaRPr lang="en-US" sz="2000" dirty="0" smtClean="0"/>
          </a:p>
          <a:p>
            <a:pPr marL="227013" indent="0">
              <a:buNone/>
            </a:pPr>
            <a:endParaRPr lang="en-US" sz="2000" dirty="0"/>
          </a:p>
          <a:p>
            <a:pPr marL="461963" indent="-234950">
              <a:buFont typeface="Wingdings" panose="05000000000000000000" pitchFamily="2" charset="2"/>
              <a:buChar char="§"/>
            </a:pPr>
            <a:r>
              <a:rPr lang="en-US" sz="2000" dirty="0"/>
              <a:t>Run the following command to install babel-node </a:t>
            </a:r>
            <a:r>
              <a:rPr lang="en-US" sz="2000" dirty="0" smtClean="0"/>
              <a:t>:</a:t>
            </a:r>
          </a:p>
          <a:p>
            <a:pPr marL="227013" indent="0">
              <a:buNone/>
            </a:pPr>
            <a:endParaRPr lang="en-US" sz="2000" dirty="0"/>
          </a:p>
          <a:p>
            <a:pPr marL="227013" indent="0">
              <a:buNone/>
            </a:pPr>
            <a:endParaRPr lang="en-US" sz="2000" dirty="0" smtClean="0"/>
          </a:p>
          <a:p>
            <a:pPr marL="461963" indent="-234950">
              <a:buFont typeface="Wingdings" panose="05000000000000000000" pitchFamily="2" charset="2"/>
              <a:buChar char="§"/>
            </a:pPr>
            <a:r>
              <a:rPr lang="en-US" sz="2000" dirty="0"/>
              <a:t>Note that -g will install the scripts globally.</a:t>
            </a:r>
          </a:p>
        </p:txBody>
      </p:sp>
      <p:pic>
        <p:nvPicPr>
          <p:cNvPr id="4" name="Picture 3"/>
          <p:cNvPicPr>
            <a:picLocks noChangeAspect="1"/>
          </p:cNvPicPr>
          <p:nvPr/>
        </p:nvPicPr>
        <p:blipFill>
          <a:blip r:embed="rId2"/>
          <a:stretch>
            <a:fillRect/>
          </a:stretch>
        </p:blipFill>
        <p:spPr>
          <a:xfrm>
            <a:off x="872454" y="2900718"/>
            <a:ext cx="3385569" cy="397073"/>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872454" y="4038599"/>
            <a:ext cx="3775047" cy="328265"/>
          </a:xfrm>
          <a:prstGeom prst="rect">
            <a:avLst/>
          </a:prstGeom>
          <a:ln>
            <a:solidFill>
              <a:schemeClr val="accent1"/>
            </a:solidFill>
          </a:ln>
        </p:spPr>
      </p:pic>
    </p:spTree>
    <p:extLst>
      <p:ext uri="{BB962C8B-B14F-4D97-AF65-F5344CB8AC3E}">
        <p14:creationId xmlns:p14="http://schemas.microsoft.com/office/powerpoint/2010/main" val="16437398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Initial Setup</a:t>
            </a:r>
            <a:endParaRPr lang="en-US" dirty="0"/>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In this section, we will be following a simple step-by-step guide to set up our </a:t>
            </a:r>
            <a:r>
              <a:rPr lang="en-US" sz="2000" dirty="0" smtClean="0"/>
              <a:t>environment.</a:t>
            </a:r>
          </a:p>
          <a:p>
            <a:pPr marL="461963">
              <a:buFont typeface="Wingdings" panose="05000000000000000000" pitchFamily="2" charset="2"/>
              <a:buChar char="§"/>
            </a:pPr>
            <a:r>
              <a:rPr lang="en-US" sz="2000" dirty="0" smtClean="0"/>
              <a:t>The </a:t>
            </a:r>
            <a:r>
              <a:rPr lang="en-US" sz="2000" dirty="0"/>
              <a:t>steps are as follows:</a:t>
            </a:r>
          </a:p>
          <a:p>
            <a:pPr marL="687388" indent="-225425">
              <a:buFont typeface="Wingdings" panose="05000000000000000000" pitchFamily="2" charset="2"/>
              <a:buChar char="ü"/>
            </a:pPr>
            <a:r>
              <a:rPr lang="en-US" sz="2000" dirty="0" smtClean="0"/>
              <a:t>The </a:t>
            </a:r>
            <a:r>
              <a:rPr lang="en-US" sz="2000" dirty="0"/>
              <a:t>first step is to create a directory where our source code is going to be. Create a directory and name it whatever you </a:t>
            </a:r>
            <a:r>
              <a:rPr lang="en-US" sz="2000" dirty="0" smtClean="0"/>
              <a:t>want.</a:t>
            </a:r>
          </a:p>
          <a:p>
            <a:pPr marL="687388" indent="-225425">
              <a:buFont typeface="Wingdings" panose="05000000000000000000" pitchFamily="2" charset="2"/>
              <a:buChar char="ü"/>
            </a:pPr>
            <a:r>
              <a:rPr lang="en-US" sz="2000" dirty="0"/>
              <a:t>Go into that particular directory and run the following command from your terminal:</a:t>
            </a:r>
          </a:p>
          <a:p>
            <a:pPr marL="687388" indent="-225425">
              <a:buFont typeface="Wingdings" panose="05000000000000000000" pitchFamily="2" charset="2"/>
              <a:buChar char="ü"/>
            </a:pPr>
            <a:endParaRPr lang="en-US" sz="2000" dirty="0"/>
          </a:p>
          <a:p>
            <a:pPr marL="687388" indent="-225425">
              <a:buFont typeface="Wingdings" panose="05000000000000000000" pitchFamily="2" charset="2"/>
              <a:buChar char="ü"/>
            </a:pPr>
            <a:endParaRPr lang="en-US" sz="2000" dirty="0"/>
          </a:p>
          <a:p>
            <a:pPr marL="687388" indent="-225425">
              <a:buFont typeface="Wingdings" panose="05000000000000000000" pitchFamily="2" charset="2"/>
              <a:buChar char="ü"/>
            </a:pPr>
            <a:r>
              <a:rPr lang="en-US" sz="2000" dirty="0"/>
              <a:t>After running step 2, it will be asking you a set of questions; you can provide the value you want. Once it’s done, it will create a file called </a:t>
            </a:r>
            <a:r>
              <a:rPr lang="en-US" sz="2000" dirty="0">
                <a:solidFill>
                  <a:srgbClr val="FF0000"/>
                </a:solidFill>
              </a:rPr>
              <a:t>pacakage.json</a:t>
            </a:r>
            <a:r>
              <a:rPr lang="en-US" sz="2000" dirty="0"/>
              <a:t> in your current </a:t>
            </a:r>
            <a:r>
              <a:rPr lang="en-US" sz="2000" dirty="0" smtClean="0"/>
              <a:t>directory.</a:t>
            </a:r>
          </a:p>
          <a:p>
            <a:pPr marL="687388" indent="-225425">
              <a:buFont typeface="Wingdings" panose="05000000000000000000" pitchFamily="2" charset="2"/>
              <a:buChar char="ü"/>
            </a:pPr>
            <a:r>
              <a:rPr lang="en-US" sz="2000" dirty="0" smtClean="0"/>
              <a:t>The </a:t>
            </a:r>
            <a:r>
              <a:rPr lang="en-US" sz="2000" dirty="0"/>
              <a:t>project package.json that I have created looks like this as shown here in </a:t>
            </a:r>
            <a:r>
              <a:rPr lang="en-US" sz="2000" dirty="0">
                <a:solidFill>
                  <a:srgbClr val="FF0000"/>
                </a:solidFill>
              </a:rPr>
              <a:t>Listing 2-6</a:t>
            </a:r>
            <a:r>
              <a:rPr lang="en-US" sz="2000" dirty="0" smtClean="0"/>
              <a:t>:</a:t>
            </a:r>
            <a:endParaRPr lang="en-US" sz="2000" dirty="0"/>
          </a:p>
          <a:p>
            <a:pPr marL="461963">
              <a:buFont typeface="Wingdings" panose="05000000000000000000" pitchFamily="2" charset="2"/>
              <a:buChar char="§"/>
            </a:pPr>
            <a:r>
              <a:rPr lang="en-US" sz="2000" dirty="0"/>
              <a:t>Now we need to </a:t>
            </a:r>
            <a:r>
              <a:rPr lang="en-US" sz="2000" dirty="0">
                <a:solidFill>
                  <a:srgbClr val="FF0000"/>
                </a:solidFill>
              </a:rPr>
              <a:t>add a few libraries</a:t>
            </a:r>
            <a:r>
              <a:rPr lang="en-US" sz="2000" dirty="0"/>
              <a:t>, which will allow us to write ES6 code and execute </a:t>
            </a:r>
            <a:r>
              <a:rPr lang="en-US" sz="2000" dirty="0" smtClean="0"/>
              <a:t>them.</a:t>
            </a:r>
          </a:p>
          <a:p>
            <a:pPr marL="461963">
              <a:buFont typeface="Wingdings" panose="05000000000000000000" pitchFamily="2" charset="2"/>
              <a:buChar char="§"/>
            </a:pPr>
            <a:r>
              <a:rPr lang="en-US" sz="2000" dirty="0" smtClean="0"/>
              <a:t>Run </a:t>
            </a:r>
            <a:r>
              <a:rPr lang="en-US" sz="2000" dirty="0"/>
              <a:t>the following command in the current directory</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1226322" y="3241907"/>
            <a:ext cx="1685925" cy="323850"/>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1226322" y="5674017"/>
            <a:ext cx="6827109" cy="363531"/>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6749205" y="6260978"/>
            <a:ext cx="4315874" cy="368974"/>
          </a:xfrm>
          <a:prstGeom prst="rect">
            <a:avLst/>
          </a:prstGeom>
          <a:ln>
            <a:solidFill>
              <a:schemeClr val="accent1"/>
            </a:solidFill>
          </a:ln>
        </p:spPr>
      </p:pic>
      <p:sp>
        <p:nvSpPr>
          <p:cNvPr id="7" name="Curved Down Arrow 6"/>
          <p:cNvSpPr/>
          <p:nvPr/>
        </p:nvSpPr>
        <p:spPr>
          <a:xfrm rot="2227386">
            <a:off x="8123744" y="5611106"/>
            <a:ext cx="763398" cy="4893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488459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Initial Setup										    </a:t>
            </a:r>
            <a:r>
              <a:rPr lang="en-US" dirty="0" smtClean="0">
                <a:solidFill>
                  <a:srgbClr val="C00000"/>
                </a:solidFill>
              </a:rPr>
              <a:t>|</a:t>
            </a:r>
            <a:endParaRPr lang="en-US" dirty="0">
              <a:solidFill>
                <a:srgbClr val="C00000"/>
              </a:solidFill>
            </a:endParaRPr>
          </a:p>
        </p:txBody>
      </p:sp>
      <p:sp>
        <p:nvSpPr>
          <p:cNvPr id="3" name="Content Placeholder 3"/>
          <p:cNvSpPr>
            <a:spLocks noGrp="1"/>
          </p:cNvSpPr>
          <p:nvPr>
            <p:ph sz="half" idx="1"/>
          </p:nvPr>
        </p:nvSpPr>
        <p:spPr>
          <a:xfrm>
            <a:off x="94892" y="1278466"/>
            <a:ext cx="11938958" cy="5520267"/>
          </a:xfrm>
        </p:spPr>
        <p:txBody>
          <a:bodyPr>
            <a:normAutofit/>
          </a:bodyPr>
          <a:lstStyle/>
          <a:p>
            <a:pPr marL="461963">
              <a:buFont typeface="Wingdings" panose="05000000000000000000" pitchFamily="2" charset="2"/>
              <a:buChar char="§"/>
            </a:pPr>
            <a:r>
              <a:rPr lang="en-US" sz="2000" dirty="0"/>
              <a:t>The above command downloads the </a:t>
            </a:r>
            <a:r>
              <a:rPr lang="en-US" sz="2000" dirty="0">
                <a:solidFill>
                  <a:srgbClr val="FF0000"/>
                </a:solidFill>
              </a:rPr>
              <a:t>babel package</a:t>
            </a:r>
            <a:r>
              <a:rPr lang="en-US" sz="2000" dirty="0"/>
              <a:t> called </a:t>
            </a:r>
            <a:r>
              <a:rPr lang="en-US" sz="2000" dirty="0">
                <a:solidFill>
                  <a:srgbClr val="FF0000"/>
                </a:solidFill>
              </a:rPr>
              <a:t>ES2015-Node5</a:t>
            </a:r>
            <a:r>
              <a:rPr lang="en-US" sz="2000" dirty="0"/>
              <a:t>; the main aim of this package is to allow ES6 code to run on </a:t>
            </a:r>
            <a:r>
              <a:rPr lang="en-US" sz="2000" dirty="0">
                <a:solidFill>
                  <a:srgbClr val="FF0000"/>
                </a:solidFill>
              </a:rPr>
              <a:t>Node Js </a:t>
            </a:r>
            <a:r>
              <a:rPr lang="en-US" sz="2000" dirty="0" smtClean="0">
                <a:solidFill>
                  <a:srgbClr val="FF0000"/>
                </a:solidFill>
              </a:rPr>
              <a:t>platform</a:t>
            </a:r>
            <a:r>
              <a:rPr lang="en-US" sz="2000" dirty="0" smtClean="0"/>
              <a:t>.</a:t>
            </a:r>
          </a:p>
          <a:p>
            <a:pPr marL="461963">
              <a:buFont typeface="Wingdings" panose="05000000000000000000" pitchFamily="2" charset="2"/>
              <a:buChar char="§"/>
            </a:pPr>
            <a:r>
              <a:rPr lang="en-US" sz="2000" dirty="0" smtClean="0"/>
              <a:t>The </a:t>
            </a:r>
            <a:r>
              <a:rPr lang="en-US" sz="2000" dirty="0"/>
              <a:t>reason is that Node Js, at the time of writing this book; is not fully compatible with ES6 </a:t>
            </a:r>
            <a:r>
              <a:rPr lang="en-US" sz="2000" dirty="0" smtClean="0"/>
              <a:t>features.</a:t>
            </a:r>
          </a:p>
          <a:p>
            <a:pPr marL="461963">
              <a:buFont typeface="Wingdings" panose="05000000000000000000" pitchFamily="2" charset="2"/>
              <a:buChar char="§"/>
            </a:pPr>
            <a:r>
              <a:rPr lang="en-US" sz="2000" dirty="0" smtClean="0"/>
              <a:t>Once </a:t>
            </a:r>
            <a:r>
              <a:rPr lang="en-US" sz="2000" dirty="0"/>
              <a:t>the above command is run, you will be able to see a folder called </a:t>
            </a:r>
            <a:r>
              <a:rPr lang="en-US" sz="2000" dirty="0">
                <a:solidFill>
                  <a:srgbClr val="FF0000"/>
                </a:solidFill>
              </a:rPr>
              <a:t>node_modules</a:t>
            </a:r>
            <a:r>
              <a:rPr lang="en-US" sz="2000" dirty="0"/>
              <a:t> created in the directory, which has the </a:t>
            </a:r>
            <a:r>
              <a:rPr lang="en-US" sz="2000" dirty="0">
                <a:solidFill>
                  <a:srgbClr val="FF0000"/>
                </a:solidFill>
              </a:rPr>
              <a:t>babel-preset-es2015-node5</a:t>
            </a:r>
            <a:r>
              <a:rPr lang="en-US" sz="2000" dirty="0"/>
              <a:t> </a:t>
            </a:r>
            <a:r>
              <a:rPr lang="en-US" sz="2000" dirty="0" smtClean="0">
                <a:solidFill>
                  <a:srgbClr val="0070C0"/>
                </a:solidFill>
              </a:rPr>
              <a:t>folder</a:t>
            </a:r>
            <a:r>
              <a:rPr lang="en-US" sz="2000" dirty="0" smtClean="0"/>
              <a:t>.</a:t>
            </a:r>
          </a:p>
          <a:p>
            <a:pPr marL="461963">
              <a:buFont typeface="Wingdings" panose="05000000000000000000" pitchFamily="2" charset="2"/>
              <a:buChar char="§"/>
            </a:pPr>
            <a:r>
              <a:rPr lang="en-US" sz="2000" dirty="0" smtClean="0"/>
              <a:t>Since </a:t>
            </a:r>
            <a:r>
              <a:rPr lang="en-US" sz="2000" dirty="0"/>
              <a:t>we have used </a:t>
            </a:r>
            <a:r>
              <a:rPr lang="en-US" sz="2000" dirty="0">
                <a:solidFill>
                  <a:srgbClr val="FF0000"/>
                </a:solidFill>
              </a:rPr>
              <a:t>--save-dev</a:t>
            </a:r>
            <a:r>
              <a:rPr lang="en-US" sz="2000" dirty="0"/>
              <a:t> while installing, npm does </a:t>
            </a:r>
            <a:r>
              <a:rPr lang="en-US" sz="2000" dirty="0">
                <a:solidFill>
                  <a:srgbClr val="0070C0"/>
                </a:solidFill>
              </a:rPr>
              <a:t>add the corresponding babel dependencies</a:t>
            </a:r>
            <a:r>
              <a:rPr lang="en-US" sz="2000" dirty="0"/>
              <a:t> to our </a:t>
            </a:r>
            <a:r>
              <a:rPr lang="en-US" sz="2000" dirty="0" smtClean="0">
                <a:solidFill>
                  <a:srgbClr val="FF0000"/>
                </a:solidFill>
              </a:rPr>
              <a:t>package.json</a:t>
            </a:r>
            <a:r>
              <a:rPr lang="en-US" sz="2000" dirty="0" smtClean="0"/>
              <a:t>.</a:t>
            </a:r>
          </a:p>
          <a:p>
            <a:pPr marL="461963">
              <a:buFont typeface="Wingdings" panose="05000000000000000000" pitchFamily="2" charset="2"/>
              <a:buChar char="§"/>
            </a:pPr>
            <a:r>
              <a:rPr lang="en-US" sz="2000" dirty="0" smtClean="0"/>
              <a:t>Now </a:t>
            </a:r>
            <a:r>
              <a:rPr lang="en-US" sz="2000" dirty="0"/>
              <a:t>if you open your package.json</a:t>
            </a:r>
            <a:r>
              <a:rPr lang="en-US" sz="2000" dirty="0" smtClean="0"/>
              <a:t>, it should look like the </a:t>
            </a:r>
            <a:r>
              <a:rPr lang="en-US" sz="2000" dirty="0" smtClean="0">
                <a:solidFill>
                  <a:srgbClr val="FF0000"/>
                </a:solidFill>
              </a:rPr>
              <a:t>Listing 2-7</a:t>
            </a:r>
            <a:r>
              <a:rPr lang="en-US" sz="2000" dirty="0" smtClean="0"/>
              <a:t>:</a:t>
            </a:r>
          </a:p>
          <a:p>
            <a:pPr marL="461963">
              <a:buFont typeface="Wingdings" panose="05000000000000000000" pitchFamily="2" charset="2"/>
              <a:buChar char="§"/>
            </a:pPr>
            <a:r>
              <a:rPr lang="en-US" sz="2000" dirty="0"/>
              <a:t>Now that this is in place, we can go ahead and create two directories called lib and functional-playground. So now your directory looks like </a:t>
            </a:r>
            <a:r>
              <a:rPr lang="en-US" sz="2000" dirty="0">
                <a:solidFill>
                  <a:srgbClr val="FF0000"/>
                </a:solidFill>
              </a:rPr>
              <a:t>Listing </a:t>
            </a:r>
            <a:r>
              <a:rPr lang="en-US" sz="2000" dirty="0" smtClean="0">
                <a:solidFill>
                  <a:srgbClr val="FF0000"/>
                </a:solidFill>
              </a:rPr>
              <a:t>2-7A </a:t>
            </a:r>
            <a:r>
              <a:rPr lang="en-US" sz="2000" dirty="0"/>
              <a:t>.</a:t>
            </a:r>
            <a:endParaRPr lang="en-US" sz="2000" dirty="0" smtClean="0"/>
          </a:p>
          <a:p>
            <a:pPr marL="461963">
              <a:buFont typeface="Wingdings" panose="05000000000000000000" pitchFamily="2" charset="2"/>
              <a:buChar char="§"/>
            </a:pPr>
            <a:r>
              <a:rPr lang="en-US" sz="2000" dirty="0"/>
              <a:t>Now we are going to put all our functional library code into lib and use </a:t>
            </a:r>
            <a:r>
              <a:rPr lang="en-US" sz="2000" dirty="0" smtClean="0"/>
              <a:t>functional-playground </a:t>
            </a:r>
            <a:r>
              <a:rPr lang="en-US" sz="2000" dirty="0"/>
              <a:t>to play and understand our functional techniques</a:t>
            </a:r>
            <a:r>
              <a:rPr lang="en-US" sz="2000" dirty="0" smtClean="0"/>
              <a:t>.</a:t>
            </a:r>
            <a:endParaRPr lang="en-US" sz="2000" dirty="0"/>
          </a:p>
        </p:txBody>
      </p:sp>
    </p:spTree>
    <p:extLst>
      <p:ext uri="{BB962C8B-B14F-4D97-AF65-F5344CB8AC3E}">
        <p14:creationId xmlns:p14="http://schemas.microsoft.com/office/powerpoint/2010/main" val="25430543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2-6 || 2-7 || 2-7A</a:t>
            </a:r>
            <a:endParaRPr lang="en-US" dirty="0"/>
          </a:p>
        </p:txBody>
      </p:sp>
      <p:pic>
        <p:nvPicPr>
          <p:cNvPr id="3" name="Picture 2"/>
          <p:cNvPicPr>
            <a:picLocks noChangeAspect="1"/>
          </p:cNvPicPr>
          <p:nvPr/>
        </p:nvPicPr>
        <p:blipFill>
          <a:blip r:embed="rId2"/>
          <a:stretch>
            <a:fillRect/>
          </a:stretch>
        </p:blipFill>
        <p:spPr>
          <a:xfrm>
            <a:off x="111096" y="1275469"/>
            <a:ext cx="6432318" cy="2600246"/>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111095" y="3951556"/>
            <a:ext cx="5890738" cy="2906443"/>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6869346" y="3951556"/>
            <a:ext cx="4701868" cy="1854666"/>
          </a:xfrm>
          <a:prstGeom prst="rect">
            <a:avLst/>
          </a:prstGeom>
          <a:ln>
            <a:solidFill>
              <a:schemeClr val="accent1"/>
            </a:solidFill>
          </a:ln>
        </p:spPr>
      </p:pic>
    </p:spTree>
    <p:extLst>
      <p:ext uri="{BB962C8B-B14F-4D97-AF65-F5344CB8AC3E}">
        <p14:creationId xmlns:p14="http://schemas.microsoft.com/office/powerpoint/2010/main" val="42761205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Our First Functional Approach to the Loop </a:t>
            </a:r>
            <a:r>
              <a:rPr lang="en-US" dirty="0" smtClean="0"/>
              <a:t>Problem</a:t>
            </a:r>
            <a:endParaRPr lang="en-US" dirty="0"/>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Imagine we have to iterate through the array and print the data to the </a:t>
            </a:r>
            <a:r>
              <a:rPr lang="en-US" sz="2000" dirty="0" smtClean="0"/>
              <a:t>console.</a:t>
            </a:r>
          </a:p>
          <a:p>
            <a:pPr marL="461963">
              <a:buFont typeface="Wingdings" panose="05000000000000000000" pitchFamily="2" charset="2"/>
              <a:buChar char="§"/>
            </a:pPr>
            <a:r>
              <a:rPr lang="en-US" sz="2000" dirty="0" smtClean="0"/>
              <a:t>How </a:t>
            </a:r>
            <a:r>
              <a:rPr lang="en-US" sz="2000" dirty="0"/>
              <a:t>do we achieve this in JavaScript</a:t>
            </a:r>
            <a:r>
              <a:rPr lang="en-US" sz="2000" dirty="0" smtClean="0"/>
              <a:t>? (</a:t>
            </a:r>
            <a:r>
              <a:rPr lang="en-US" sz="2000" dirty="0" smtClean="0">
                <a:solidFill>
                  <a:srgbClr val="FF0000"/>
                </a:solidFill>
              </a:rPr>
              <a:t>Listing 2-8)</a:t>
            </a:r>
          </a:p>
          <a:p>
            <a:pPr marL="461963">
              <a:buFont typeface="Wingdings" panose="05000000000000000000" pitchFamily="2" charset="2"/>
              <a:buChar char="§"/>
            </a:pPr>
            <a:r>
              <a:rPr lang="en-US" sz="2000" dirty="0"/>
              <a:t>As we have already discussed in Functional Programming in Simple Terms, Chapter 1, abstracting the operations into functions is one of the pillars of functional </a:t>
            </a:r>
            <a:r>
              <a:rPr lang="en-US" sz="2000" dirty="0" smtClean="0"/>
              <a:t>programming.</a:t>
            </a:r>
          </a:p>
          <a:p>
            <a:pPr marL="461963">
              <a:buFont typeface="Wingdings" panose="05000000000000000000" pitchFamily="2" charset="2"/>
              <a:buChar char="§"/>
            </a:pPr>
            <a:r>
              <a:rPr lang="en-US" sz="2000" dirty="0" smtClean="0"/>
              <a:t>So </a:t>
            </a:r>
            <a:r>
              <a:rPr lang="en-US" sz="2000" dirty="0"/>
              <a:t>let’s go and abstract this operation into function, so that we can reuse it any time we need to rather than repeating ourselves in telling “how” to iterate the </a:t>
            </a:r>
            <a:r>
              <a:rPr lang="en-US" sz="2000" dirty="0" smtClean="0"/>
              <a:t>loop.</a:t>
            </a:r>
          </a:p>
          <a:p>
            <a:pPr marL="461963">
              <a:buFont typeface="Wingdings" panose="05000000000000000000" pitchFamily="2" charset="2"/>
              <a:buChar char="§"/>
            </a:pPr>
            <a:r>
              <a:rPr lang="en-US" sz="2000" dirty="0" smtClean="0"/>
              <a:t>Create </a:t>
            </a:r>
            <a:r>
              <a:rPr lang="en-US" sz="2000" dirty="0"/>
              <a:t>a file called </a:t>
            </a:r>
            <a:r>
              <a:rPr lang="en-US" sz="2000" dirty="0">
                <a:solidFill>
                  <a:srgbClr val="FF0000"/>
                </a:solidFill>
              </a:rPr>
              <a:t>es6-functional.js</a:t>
            </a:r>
            <a:r>
              <a:rPr lang="en-US" sz="2000" dirty="0"/>
              <a:t> in lib </a:t>
            </a:r>
            <a:r>
              <a:rPr lang="en-US" sz="2000" dirty="0" smtClean="0"/>
              <a:t>directory.</a:t>
            </a:r>
          </a:p>
          <a:p>
            <a:pPr marL="461963">
              <a:buFont typeface="Wingdings" panose="05000000000000000000" pitchFamily="2" charset="2"/>
              <a:buChar char="§"/>
            </a:pPr>
            <a:r>
              <a:rPr lang="en-US" sz="2000" dirty="0" smtClean="0"/>
              <a:t>Our </a:t>
            </a:r>
            <a:r>
              <a:rPr lang="en-US" sz="2000" dirty="0"/>
              <a:t>directory structure looks like </a:t>
            </a:r>
            <a:r>
              <a:rPr lang="en-US" sz="2000" dirty="0">
                <a:solidFill>
                  <a:srgbClr val="FF0000"/>
                </a:solidFill>
              </a:rPr>
              <a:t>Listing </a:t>
            </a:r>
            <a:r>
              <a:rPr lang="en-US" sz="2000" dirty="0" smtClean="0">
                <a:solidFill>
                  <a:srgbClr val="FF0000"/>
                </a:solidFill>
              </a:rPr>
              <a:t>2-8A</a:t>
            </a:r>
            <a:r>
              <a:rPr lang="en-US" sz="2000" dirty="0" smtClean="0"/>
              <a:t>.</a:t>
            </a:r>
          </a:p>
          <a:p>
            <a:pPr marL="461963">
              <a:buFont typeface="Wingdings" panose="05000000000000000000" pitchFamily="2" charset="2"/>
              <a:buChar char="§"/>
            </a:pPr>
            <a:r>
              <a:rPr lang="en-US" sz="2000" dirty="0"/>
              <a:t>Now with that file in place, go ahead and place the below content into that </a:t>
            </a:r>
            <a:r>
              <a:rPr lang="en-US" sz="2000" dirty="0" smtClean="0"/>
              <a:t>file </a:t>
            </a:r>
            <a:r>
              <a:rPr lang="en-US" sz="2000" dirty="0"/>
              <a:t>(</a:t>
            </a:r>
            <a:r>
              <a:rPr lang="en-US" sz="2000" dirty="0">
                <a:solidFill>
                  <a:srgbClr val="FF0000"/>
                </a:solidFill>
              </a:rPr>
              <a:t>Listing </a:t>
            </a:r>
            <a:r>
              <a:rPr lang="en-US" sz="2000" dirty="0" smtClean="0">
                <a:solidFill>
                  <a:srgbClr val="FF0000"/>
                </a:solidFill>
              </a:rPr>
              <a:t>2-9).</a:t>
            </a:r>
            <a:endParaRPr lang="en-US" sz="2000" dirty="0"/>
          </a:p>
          <a:p>
            <a:pPr marL="687388" indent="-225425">
              <a:buFont typeface="Wingdings" panose="05000000000000000000" pitchFamily="2" charset="2"/>
              <a:buChar char="ü"/>
            </a:pPr>
            <a:r>
              <a:rPr lang="en-US" sz="2000" dirty="0"/>
              <a:t>You might notice that we have started with a keyword </a:t>
            </a:r>
            <a:r>
              <a:rPr lang="en-US" sz="2000" dirty="0">
                <a:solidFill>
                  <a:srgbClr val="FF0000"/>
                </a:solidFill>
              </a:rPr>
              <a:t>const</a:t>
            </a:r>
            <a:r>
              <a:rPr lang="en-US" sz="2000" dirty="0"/>
              <a:t> for our function </a:t>
            </a:r>
            <a:r>
              <a:rPr lang="en-US" sz="2000" dirty="0" smtClean="0"/>
              <a:t>definition.</a:t>
            </a:r>
          </a:p>
          <a:p>
            <a:pPr marL="687388" indent="-225425">
              <a:buFont typeface="Wingdings" panose="05000000000000000000" pitchFamily="2" charset="2"/>
              <a:buChar char="ü"/>
            </a:pPr>
            <a:r>
              <a:rPr lang="en-US" sz="2000" dirty="0" smtClean="0"/>
              <a:t>This </a:t>
            </a:r>
            <a:r>
              <a:rPr lang="en-US" sz="2000" dirty="0"/>
              <a:t>keyword is part of ES6, which makes the declaration </a:t>
            </a:r>
            <a:r>
              <a:rPr lang="en-US" sz="2000" dirty="0" smtClean="0"/>
              <a:t>constant.</a:t>
            </a:r>
          </a:p>
          <a:p>
            <a:pPr marL="687388" indent="-225425">
              <a:buFont typeface="Wingdings" panose="05000000000000000000" pitchFamily="2" charset="2"/>
              <a:buChar char="ü"/>
            </a:pPr>
            <a:r>
              <a:rPr lang="en-US" sz="2000" dirty="0" smtClean="0"/>
              <a:t>For </a:t>
            </a:r>
            <a:r>
              <a:rPr lang="en-US" sz="2000" dirty="0"/>
              <a:t>example, if someone tries to reassign the variable with the same name like this</a:t>
            </a:r>
            <a:r>
              <a:rPr lang="en-US" sz="2000" dirty="0" smtClean="0"/>
              <a:t>:</a:t>
            </a:r>
          </a:p>
          <a:p>
            <a:pPr marL="461963">
              <a:buFont typeface="Wingdings" panose="05000000000000000000" pitchFamily="2" charset="2"/>
              <a:buChar char="§"/>
            </a:pPr>
            <a:endParaRPr lang="en-US" sz="2000" dirty="0" smtClean="0"/>
          </a:p>
          <a:p>
            <a:pPr marL="461963">
              <a:buFont typeface="Wingdings" panose="05000000000000000000" pitchFamily="2" charset="2"/>
              <a:buChar char="§"/>
            </a:pPr>
            <a:endParaRPr lang="en-US" sz="2000" dirty="0"/>
          </a:p>
        </p:txBody>
      </p:sp>
      <p:pic>
        <p:nvPicPr>
          <p:cNvPr id="4" name="Picture 3"/>
          <p:cNvPicPr>
            <a:picLocks noChangeAspect="1"/>
          </p:cNvPicPr>
          <p:nvPr/>
        </p:nvPicPr>
        <p:blipFill>
          <a:blip r:embed="rId2"/>
          <a:stretch>
            <a:fillRect/>
          </a:stretch>
        </p:blipFill>
        <p:spPr>
          <a:xfrm>
            <a:off x="830509" y="5611030"/>
            <a:ext cx="7259273" cy="445603"/>
          </a:xfrm>
          <a:prstGeom prst="rect">
            <a:avLst/>
          </a:prstGeom>
          <a:ln>
            <a:solidFill>
              <a:schemeClr val="accent1"/>
            </a:solidFill>
          </a:ln>
        </p:spPr>
      </p:pic>
    </p:spTree>
    <p:extLst>
      <p:ext uri="{BB962C8B-B14F-4D97-AF65-F5344CB8AC3E}">
        <p14:creationId xmlns:p14="http://schemas.microsoft.com/office/powerpoint/2010/main" val="15153843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Our First Functional Approach to the Loop </a:t>
            </a:r>
            <a:r>
              <a:rPr lang="en-US" dirty="0" smtClean="0"/>
              <a:t>Problem      </a:t>
            </a:r>
            <a:r>
              <a:rPr lang="en-US" dirty="0" smtClean="0">
                <a:solidFill>
                  <a:srgbClr val="C00000"/>
                </a:solidFill>
              </a:rPr>
              <a:t>|</a:t>
            </a:r>
            <a:r>
              <a:rPr lang="en-US" dirty="0" smtClean="0"/>
              <a:t> </a:t>
            </a:r>
            <a:endParaRPr lang="en-US" dirty="0"/>
          </a:p>
        </p:txBody>
      </p:sp>
      <p:sp>
        <p:nvSpPr>
          <p:cNvPr id="3" name="Content Placeholder 3"/>
          <p:cNvSpPr>
            <a:spLocks noGrp="1"/>
          </p:cNvSpPr>
          <p:nvPr>
            <p:ph sz="half" idx="1"/>
          </p:nvPr>
        </p:nvSpPr>
        <p:spPr>
          <a:xfrm>
            <a:off x="94892" y="1278466"/>
            <a:ext cx="11938958" cy="5520267"/>
          </a:xfrm>
        </p:spPr>
        <p:txBody>
          <a:bodyPr>
            <a:normAutofit lnSpcReduction="10000"/>
          </a:bodyPr>
          <a:lstStyle/>
          <a:p>
            <a:pPr marL="461963">
              <a:buFont typeface="Wingdings" panose="05000000000000000000" pitchFamily="2" charset="2"/>
              <a:buChar char="§"/>
            </a:pPr>
            <a:r>
              <a:rPr lang="en-US" sz="2000" dirty="0"/>
              <a:t>The above code will throw an error like this:</a:t>
            </a:r>
          </a:p>
          <a:p>
            <a:pPr marL="233363" indent="0">
              <a:buNone/>
            </a:pPr>
            <a:endParaRPr lang="en-US" sz="2000" dirty="0"/>
          </a:p>
          <a:p>
            <a:pPr marL="233363" indent="0">
              <a:buNone/>
            </a:pPr>
            <a:endParaRPr lang="en-US" sz="2000" dirty="0" smtClean="0"/>
          </a:p>
          <a:p>
            <a:pPr marL="461963">
              <a:buFont typeface="Wingdings" panose="05000000000000000000" pitchFamily="2" charset="2"/>
              <a:buChar char="§"/>
            </a:pPr>
            <a:r>
              <a:rPr lang="en-US" sz="2000" dirty="0"/>
              <a:t>This will prevent it from being accidently reassigned! Now we’ll go and use the above created function to print all the data of the array to the </a:t>
            </a:r>
            <a:r>
              <a:rPr lang="en-US" sz="2000" dirty="0" smtClean="0"/>
              <a:t>console.</a:t>
            </a:r>
          </a:p>
          <a:p>
            <a:pPr marL="461963">
              <a:buFont typeface="Wingdings" panose="05000000000000000000" pitchFamily="2" charset="2"/>
              <a:buChar char="§"/>
            </a:pPr>
            <a:r>
              <a:rPr lang="en-US" sz="2000" dirty="0" smtClean="0"/>
              <a:t>In </a:t>
            </a:r>
            <a:r>
              <a:rPr lang="en-US" sz="2000" dirty="0"/>
              <a:t>order to do that, create a file called </a:t>
            </a:r>
            <a:r>
              <a:rPr lang="en-US" sz="2000" dirty="0">
                <a:solidFill>
                  <a:srgbClr val="FF0000"/>
                </a:solidFill>
              </a:rPr>
              <a:t>play.js</a:t>
            </a:r>
            <a:r>
              <a:rPr lang="en-US" sz="2000" dirty="0"/>
              <a:t> function in functional-playground </a:t>
            </a:r>
            <a:r>
              <a:rPr lang="en-US" sz="2000" dirty="0" smtClean="0"/>
              <a:t>directory.</a:t>
            </a:r>
          </a:p>
          <a:p>
            <a:pPr marL="461963">
              <a:buFont typeface="Wingdings" panose="05000000000000000000" pitchFamily="2" charset="2"/>
              <a:buChar char="§"/>
            </a:pPr>
            <a:r>
              <a:rPr lang="en-US" sz="2000" dirty="0" smtClean="0"/>
              <a:t>So </a:t>
            </a:r>
            <a:r>
              <a:rPr lang="en-US" sz="2000" dirty="0"/>
              <a:t>now the current file looks like</a:t>
            </a:r>
            <a:r>
              <a:rPr lang="en-US" sz="2000" dirty="0" smtClean="0"/>
              <a:t>:</a:t>
            </a:r>
          </a:p>
          <a:p>
            <a:pPr marL="233363" indent="0">
              <a:buNone/>
            </a:pPr>
            <a:endParaRPr lang="en-US" sz="2000" dirty="0"/>
          </a:p>
          <a:p>
            <a:pPr marL="233363" indent="0">
              <a:buNone/>
            </a:pPr>
            <a:endParaRPr lang="en-US" sz="2000" dirty="0" smtClean="0"/>
          </a:p>
          <a:p>
            <a:pPr marL="233363" indent="0">
              <a:buNone/>
            </a:pPr>
            <a:endParaRPr lang="en-US" sz="2000" dirty="0"/>
          </a:p>
          <a:p>
            <a:pPr marL="233363" indent="0">
              <a:buNone/>
            </a:pPr>
            <a:endParaRPr lang="en-US" sz="2000" dirty="0" smtClean="0"/>
          </a:p>
          <a:p>
            <a:pPr marL="233363" indent="0">
              <a:buNone/>
            </a:pPr>
            <a:endParaRPr lang="en-US" sz="2000" dirty="0" smtClean="0"/>
          </a:p>
          <a:p>
            <a:pPr marL="233363" indent="0">
              <a:buNone/>
            </a:pPr>
            <a:endParaRPr lang="en-US" sz="2000" dirty="0" smtClean="0"/>
          </a:p>
          <a:p>
            <a:pPr marL="461963">
              <a:buFont typeface="Wingdings" panose="05000000000000000000" pitchFamily="2" charset="2"/>
              <a:buChar char="§"/>
            </a:pPr>
            <a:r>
              <a:rPr lang="en-US" sz="2000" dirty="0"/>
              <a:t>We will call the forEach in our play.js file. But how are we are going to call this function, which resides in a different file</a:t>
            </a:r>
            <a:r>
              <a:rPr lang="en-US" sz="2000" dirty="0" smtClean="0"/>
              <a:t>?</a:t>
            </a:r>
            <a:endParaRPr lang="en-US" sz="2000" dirty="0"/>
          </a:p>
        </p:txBody>
      </p:sp>
      <p:pic>
        <p:nvPicPr>
          <p:cNvPr id="5" name="Picture 4"/>
          <p:cNvPicPr>
            <a:picLocks noChangeAspect="1"/>
          </p:cNvPicPr>
          <p:nvPr/>
        </p:nvPicPr>
        <p:blipFill>
          <a:blip r:embed="rId2"/>
          <a:stretch>
            <a:fillRect/>
          </a:stretch>
        </p:blipFill>
        <p:spPr>
          <a:xfrm>
            <a:off x="721452" y="1734094"/>
            <a:ext cx="7601125" cy="448180"/>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721452" y="3858019"/>
            <a:ext cx="4434149" cy="2033759"/>
          </a:xfrm>
          <a:prstGeom prst="rect">
            <a:avLst/>
          </a:prstGeom>
          <a:ln>
            <a:solidFill>
              <a:schemeClr val="accent1"/>
            </a:solidFill>
          </a:ln>
        </p:spPr>
      </p:pic>
    </p:spTree>
    <p:extLst>
      <p:ext uri="{BB962C8B-B14F-4D97-AF65-F5344CB8AC3E}">
        <p14:creationId xmlns:p14="http://schemas.microsoft.com/office/powerpoint/2010/main" val="41265263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2-8 || 2-8A || 2-9</a:t>
            </a:r>
            <a:endParaRPr lang="en-US" dirty="0"/>
          </a:p>
        </p:txBody>
      </p:sp>
      <p:pic>
        <p:nvPicPr>
          <p:cNvPr id="4" name="Picture 3"/>
          <p:cNvPicPr>
            <a:picLocks noChangeAspect="1"/>
          </p:cNvPicPr>
          <p:nvPr/>
        </p:nvPicPr>
        <p:blipFill>
          <a:blip r:embed="rId2"/>
          <a:stretch>
            <a:fillRect/>
          </a:stretch>
        </p:blipFill>
        <p:spPr>
          <a:xfrm>
            <a:off x="111095" y="1291904"/>
            <a:ext cx="4005985" cy="1138543"/>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4823592" y="1297933"/>
            <a:ext cx="4791108" cy="2192541"/>
          </a:xfrm>
          <a:prstGeom prst="rect">
            <a:avLst/>
          </a:prstGeom>
          <a:ln>
            <a:solidFill>
              <a:schemeClr val="accent1"/>
            </a:solidFill>
          </a:ln>
        </p:spPr>
      </p:pic>
      <p:pic>
        <p:nvPicPr>
          <p:cNvPr id="8" name="Picture 7"/>
          <p:cNvPicPr>
            <a:picLocks noChangeAspect="1"/>
          </p:cNvPicPr>
          <p:nvPr/>
        </p:nvPicPr>
        <p:blipFill>
          <a:blip r:embed="rId4"/>
          <a:stretch>
            <a:fillRect/>
          </a:stretch>
        </p:blipFill>
        <p:spPr>
          <a:xfrm>
            <a:off x="111095" y="3985668"/>
            <a:ext cx="5091506" cy="1779839"/>
          </a:xfrm>
          <a:prstGeom prst="rect">
            <a:avLst/>
          </a:prstGeom>
          <a:ln>
            <a:solidFill>
              <a:schemeClr val="accent1"/>
            </a:solidFill>
          </a:ln>
        </p:spPr>
      </p:pic>
    </p:spTree>
    <p:extLst>
      <p:ext uri="{BB962C8B-B14F-4D97-AF65-F5344CB8AC3E}">
        <p14:creationId xmlns:p14="http://schemas.microsoft.com/office/powerpoint/2010/main" val="3337888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Functions in JavaScript</a:t>
            </a:r>
            <a:endParaRPr lang="en-US" dirty="0"/>
          </a:p>
        </p:txBody>
      </p:sp>
      <p:sp>
        <p:nvSpPr>
          <p:cNvPr id="4" name="Content Placeholder 3"/>
          <p:cNvSpPr>
            <a:spLocks noGrp="1"/>
          </p:cNvSpPr>
          <p:nvPr>
            <p:ph sz="half" idx="1"/>
          </p:nvPr>
        </p:nvSpPr>
        <p:spPr>
          <a:xfrm>
            <a:off x="94892" y="1278466"/>
            <a:ext cx="11938958" cy="5494867"/>
          </a:xfrm>
        </p:spPr>
        <p:txBody>
          <a:bodyPr>
            <a:normAutofit fontScale="92500" lnSpcReduction="10000"/>
          </a:bodyPr>
          <a:lstStyle/>
          <a:p>
            <a:pPr>
              <a:buFont typeface="Wingdings" panose="05000000000000000000" pitchFamily="2" charset="2"/>
              <a:buChar char="v"/>
            </a:pPr>
            <a:r>
              <a:rPr lang="en-US" sz="2000" dirty="0" smtClean="0"/>
              <a:t>Imagine </a:t>
            </a:r>
            <a:r>
              <a:rPr lang="en-US" sz="2000" dirty="0"/>
              <a:t>we have to write a function that does the tax </a:t>
            </a:r>
            <a:r>
              <a:rPr lang="en-US" sz="2000" dirty="0" smtClean="0"/>
              <a:t>calculation.</a:t>
            </a:r>
          </a:p>
          <a:p>
            <a:pPr marL="457200">
              <a:buFont typeface="Wingdings" panose="05000000000000000000" pitchFamily="2" charset="2"/>
              <a:buChar char="§"/>
            </a:pPr>
            <a:r>
              <a:rPr lang="en-US" sz="2000" dirty="0" smtClean="0"/>
              <a:t>How </a:t>
            </a:r>
            <a:r>
              <a:rPr lang="en-US" sz="2000" dirty="0"/>
              <a:t>are you going to do this in JavaScript</a:t>
            </a:r>
            <a:r>
              <a:rPr lang="en-US" sz="2000" dirty="0" smtClean="0"/>
              <a:t>?</a:t>
            </a:r>
            <a:endParaRPr lang="en-US" sz="2000" dirty="0"/>
          </a:p>
          <a:p>
            <a:pPr marL="457200">
              <a:buFont typeface="Wingdings" panose="05000000000000000000" pitchFamily="2" charset="2"/>
              <a:buChar char="§"/>
            </a:pPr>
            <a:r>
              <a:rPr lang="en-US" sz="2000" dirty="0"/>
              <a:t>We can implement such a function like this as shown in </a:t>
            </a:r>
            <a:r>
              <a:rPr lang="en-US" sz="2000" dirty="0">
                <a:solidFill>
                  <a:srgbClr val="FF0000"/>
                </a:solidFill>
              </a:rPr>
              <a:t>Listing 1-1</a:t>
            </a:r>
            <a:r>
              <a:rPr lang="en-US" sz="2000" dirty="0"/>
              <a:t>:</a:t>
            </a:r>
          </a:p>
          <a:p>
            <a:pPr marL="685800">
              <a:buFont typeface="Wingdings" panose="05000000000000000000" pitchFamily="2" charset="2"/>
              <a:buChar char="ü"/>
            </a:pPr>
            <a:r>
              <a:rPr lang="en-US" sz="2000" dirty="0"/>
              <a:t>One of the key points of our mathematical function term is that the function logic shouldn’t depend upon the outside </a:t>
            </a:r>
            <a:r>
              <a:rPr lang="en-US" sz="2000" dirty="0" smtClean="0"/>
              <a:t>world.</a:t>
            </a:r>
          </a:p>
          <a:p>
            <a:pPr marL="685800">
              <a:buFont typeface="Wingdings" panose="05000000000000000000" pitchFamily="2" charset="2"/>
              <a:buChar char="ü"/>
            </a:pPr>
            <a:r>
              <a:rPr lang="en-US" sz="2000" dirty="0" smtClean="0"/>
              <a:t>In </a:t>
            </a:r>
            <a:r>
              <a:rPr lang="en-US" sz="2000" dirty="0"/>
              <a:t>our </a:t>
            </a:r>
            <a:r>
              <a:rPr lang="en-US" sz="2000" dirty="0" smtClean="0"/>
              <a:t>function </a:t>
            </a:r>
            <a:r>
              <a:rPr lang="en-US" sz="2000" dirty="0">
                <a:solidFill>
                  <a:srgbClr val="FF0000"/>
                </a:solidFill>
              </a:rPr>
              <a:t>calculateTax</a:t>
            </a:r>
            <a:r>
              <a:rPr lang="en-US" sz="2000" dirty="0"/>
              <a:t>, we have made the function depend on the </a:t>
            </a:r>
            <a:r>
              <a:rPr lang="en-US" sz="2000" dirty="0">
                <a:solidFill>
                  <a:srgbClr val="FF0000"/>
                </a:solidFill>
              </a:rPr>
              <a:t>global variable</a:t>
            </a:r>
            <a:r>
              <a:rPr lang="en-US" sz="2000" dirty="0"/>
              <a:t> </a:t>
            </a:r>
            <a:r>
              <a:rPr lang="en-US" sz="2000" dirty="0" smtClean="0"/>
              <a:t>percentValue.</a:t>
            </a:r>
          </a:p>
          <a:p>
            <a:pPr marL="685800">
              <a:buFont typeface="Wingdings" panose="05000000000000000000" pitchFamily="2" charset="2"/>
              <a:buChar char="ü"/>
            </a:pPr>
            <a:r>
              <a:rPr lang="en-US" sz="2000" dirty="0" smtClean="0"/>
              <a:t>Thus </a:t>
            </a:r>
            <a:r>
              <a:rPr lang="en-US" sz="2000" dirty="0"/>
              <a:t>the above function we have created can’t be called as a </a:t>
            </a:r>
            <a:r>
              <a:rPr lang="en-US" sz="2000" dirty="0">
                <a:solidFill>
                  <a:srgbClr val="FF0000"/>
                </a:solidFill>
              </a:rPr>
              <a:t>real function</a:t>
            </a:r>
            <a:r>
              <a:rPr lang="en-US" sz="2000" dirty="0"/>
              <a:t> in a mathematical </a:t>
            </a:r>
            <a:r>
              <a:rPr lang="en-US" sz="2000" dirty="0" smtClean="0"/>
              <a:t>sense.</a:t>
            </a:r>
          </a:p>
          <a:p>
            <a:pPr marL="685800">
              <a:buFont typeface="Wingdings" panose="05000000000000000000" pitchFamily="2" charset="2"/>
              <a:buChar char="ü"/>
            </a:pPr>
            <a:r>
              <a:rPr lang="en-US" sz="2000" dirty="0" smtClean="0"/>
              <a:t>The </a:t>
            </a:r>
            <a:r>
              <a:rPr lang="en-US" sz="2000" dirty="0"/>
              <a:t>fix is very straightforward: we have to just move the percentValue as our function argument</a:t>
            </a:r>
            <a:r>
              <a:rPr lang="en-US" sz="2000" dirty="0" smtClean="0"/>
              <a:t>: </a:t>
            </a:r>
            <a:r>
              <a:rPr lang="en-US" sz="2000" dirty="0">
                <a:solidFill>
                  <a:srgbClr val="FF0000"/>
                </a:solidFill>
              </a:rPr>
              <a:t>Listing </a:t>
            </a:r>
            <a:r>
              <a:rPr lang="en-US" sz="2000" dirty="0" smtClean="0">
                <a:solidFill>
                  <a:srgbClr val="FF0000"/>
                </a:solidFill>
              </a:rPr>
              <a:t>1-2</a:t>
            </a:r>
            <a:endParaRPr lang="en-US" sz="2000" dirty="0"/>
          </a:p>
          <a:p>
            <a:pPr marL="457200">
              <a:buFont typeface="Wingdings" panose="05000000000000000000" pitchFamily="2" charset="2"/>
              <a:buChar char="§"/>
            </a:pPr>
            <a:r>
              <a:rPr lang="en-US" sz="2000" dirty="0"/>
              <a:t>Now our function calculateTax can be called as a </a:t>
            </a:r>
            <a:r>
              <a:rPr lang="en-US" sz="2000" dirty="0">
                <a:solidFill>
                  <a:srgbClr val="FF0000"/>
                </a:solidFill>
              </a:rPr>
              <a:t>real </a:t>
            </a:r>
            <a:r>
              <a:rPr lang="en-US" sz="2000" dirty="0" smtClean="0">
                <a:solidFill>
                  <a:srgbClr val="FF0000"/>
                </a:solidFill>
              </a:rPr>
              <a:t>function</a:t>
            </a:r>
            <a:r>
              <a:rPr lang="en-US" sz="2000" dirty="0" smtClean="0"/>
              <a:t>.</a:t>
            </a:r>
          </a:p>
          <a:p>
            <a:pPr marL="685800">
              <a:buFont typeface="Wingdings" panose="05000000000000000000" pitchFamily="2" charset="2"/>
              <a:buChar char="ü"/>
            </a:pPr>
            <a:r>
              <a:rPr lang="en-US" sz="2000" dirty="0" smtClean="0"/>
              <a:t>But </a:t>
            </a:r>
            <a:r>
              <a:rPr lang="en-US" sz="2000" dirty="0"/>
              <a:t>what have we </a:t>
            </a:r>
            <a:r>
              <a:rPr lang="en-US" sz="2000" dirty="0" smtClean="0"/>
              <a:t>gained?</a:t>
            </a:r>
          </a:p>
          <a:p>
            <a:pPr marL="685800">
              <a:buFont typeface="Wingdings" panose="05000000000000000000" pitchFamily="2" charset="2"/>
              <a:buChar char="ü"/>
            </a:pPr>
            <a:r>
              <a:rPr lang="en-US" sz="2000" dirty="0" smtClean="0"/>
              <a:t>We </a:t>
            </a:r>
            <a:r>
              <a:rPr lang="en-US" sz="2000" dirty="0"/>
              <a:t>have just made the elimination of global variable access inside our calculateTax </a:t>
            </a:r>
            <a:r>
              <a:rPr lang="en-US" sz="2000" dirty="0" smtClean="0"/>
              <a:t>function.</a:t>
            </a:r>
          </a:p>
          <a:p>
            <a:pPr marL="685800">
              <a:buFont typeface="Wingdings" panose="05000000000000000000" pitchFamily="2" charset="2"/>
              <a:buChar char="ü"/>
            </a:pPr>
            <a:r>
              <a:rPr lang="en-US" sz="2000" dirty="0" smtClean="0"/>
              <a:t>Removing </a:t>
            </a:r>
            <a:r>
              <a:rPr lang="en-US" sz="2000" dirty="0"/>
              <a:t>global variable access inside a function makes it easy for </a:t>
            </a:r>
            <a:r>
              <a:rPr lang="en-US" sz="2000" dirty="0" smtClean="0">
                <a:solidFill>
                  <a:srgbClr val="FF0000"/>
                </a:solidFill>
              </a:rPr>
              <a:t>testing</a:t>
            </a:r>
            <a:r>
              <a:rPr lang="en-US" sz="2000" dirty="0" smtClean="0"/>
              <a:t>.</a:t>
            </a:r>
            <a:endParaRPr lang="en-US" sz="2000" dirty="0"/>
          </a:p>
          <a:p>
            <a:pPr marL="457200">
              <a:buFont typeface="Wingdings" panose="05000000000000000000" pitchFamily="2" charset="2"/>
              <a:buChar char="§"/>
            </a:pPr>
            <a:r>
              <a:rPr lang="en-US" sz="2000" dirty="0"/>
              <a:t>Now we have made our relationship with the Math function to our JavaScript </a:t>
            </a:r>
            <a:r>
              <a:rPr lang="en-US" sz="2000" dirty="0" smtClean="0"/>
              <a:t>function.</a:t>
            </a:r>
          </a:p>
          <a:p>
            <a:pPr marL="457200">
              <a:buFont typeface="Wingdings" panose="05000000000000000000" pitchFamily="2" charset="2"/>
              <a:buChar char="§"/>
            </a:pPr>
            <a:r>
              <a:rPr lang="en-US" sz="2000" dirty="0" smtClean="0"/>
              <a:t>With </a:t>
            </a:r>
            <a:r>
              <a:rPr lang="en-US" sz="2000" dirty="0"/>
              <a:t>this simple exercise, we can define functional programming in simple technical terms</a:t>
            </a:r>
            <a:r>
              <a:rPr lang="en-US" sz="2000" dirty="0" smtClean="0"/>
              <a:t>.</a:t>
            </a:r>
            <a:endParaRPr lang="en-US" sz="2000" dirty="0"/>
          </a:p>
        </p:txBody>
      </p:sp>
    </p:spTree>
    <p:extLst>
      <p:ext uri="{BB962C8B-B14F-4D97-AF65-F5344CB8AC3E}">
        <p14:creationId xmlns:p14="http://schemas.microsoft.com/office/powerpoint/2010/main" val="24911098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Gist on Exports</a:t>
            </a:r>
            <a:endParaRPr lang="en-US" dirty="0"/>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ES6 also introduced the concept called </a:t>
            </a:r>
            <a:r>
              <a:rPr lang="en-US" sz="2000" dirty="0" smtClean="0">
                <a:solidFill>
                  <a:srgbClr val="FF0000"/>
                </a:solidFill>
              </a:rPr>
              <a:t>modules</a:t>
            </a:r>
            <a:r>
              <a:rPr lang="en-US" sz="2000" dirty="0" smtClean="0"/>
              <a:t>.</a:t>
            </a:r>
          </a:p>
          <a:p>
            <a:pPr marL="461963" indent="-234950">
              <a:buFont typeface="Wingdings" panose="05000000000000000000" pitchFamily="2" charset="2"/>
              <a:buChar char="§"/>
            </a:pPr>
            <a:r>
              <a:rPr lang="en-US" sz="2000" dirty="0" smtClean="0"/>
              <a:t>ES6 </a:t>
            </a:r>
            <a:r>
              <a:rPr lang="en-US" sz="2000" dirty="0"/>
              <a:t>modules are stored in </a:t>
            </a:r>
            <a:r>
              <a:rPr lang="en-US" sz="2000" dirty="0" smtClean="0"/>
              <a:t>files.</a:t>
            </a:r>
          </a:p>
          <a:p>
            <a:pPr marL="461963" indent="-234950">
              <a:buFont typeface="Wingdings" panose="05000000000000000000" pitchFamily="2" charset="2"/>
              <a:buChar char="§"/>
            </a:pPr>
            <a:r>
              <a:rPr lang="en-US" sz="2000" dirty="0" smtClean="0"/>
              <a:t>In </a:t>
            </a:r>
            <a:r>
              <a:rPr lang="en-US" sz="2000" dirty="0"/>
              <a:t>our case we can think of </a:t>
            </a:r>
            <a:r>
              <a:rPr lang="en-US" sz="2000" dirty="0">
                <a:solidFill>
                  <a:srgbClr val="FF0000"/>
                </a:solidFill>
              </a:rPr>
              <a:t>es6-functional.js</a:t>
            </a:r>
            <a:r>
              <a:rPr lang="en-US" sz="2000" dirty="0"/>
              <a:t> file itself as a </a:t>
            </a:r>
            <a:r>
              <a:rPr lang="en-US" sz="2000" dirty="0" smtClean="0">
                <a:solidFill>
                  <a:srgbClr val="FF0000"/>
                </a:solidFill>
              </a:rPr>
              <a:t>module</a:t>
            </a:r>
            <a:r>
              <a:rPr lang="en-US" sz="2000" dirty="0" smtClean="0"/>
              <a:t>.</a:t>
            </a:r>
          </a:p>
          <a:p>
            <a:pPr marL="461963" indent="-234950">
              <a:buFont typeface="Wingdings" panose="05000000000000000000" pitchFamily="2" charset="2"/>
              <a:buChar char="§"/>
            </a:pPr>
            <a:r>
              <a:rPr lang="en-US" sz="2000" dirty="0" smtClean="0"/>
              <a:t>Along </a:t>
            </a:r>
            <a:r>
              <a:rPr lang="en-US" sz="2000" dirty="0"/>
              <a:t>with the concept of modules came </a:t>
            </a:r>
            <a:r>
              <a:rPr lang="en-US" sz="2000" dirty="0">
                <a:solidFill>
                  <a:srgbClr val="FF0000"/>
                </a:solidFill>
              </a:rPr>
              <a:t>imports</a:t>
            </a:r>
            <a:r>
              <a:rPr lang="en-US" sz="2000" dirty="0"/>
              <a:t> and </a:t>
            </a:r>
            <a:r>
              <a:rPr lang="en-US" sz="2000" dirty="0">
                <a:solidFill>
                  <a:srgbClr val="FF0000"/>
                </a:solidFill>
              </a:rPr>
              <a:t>exports</a:t>
            </a:r>
            <a:r>
              <a:rPr lang="en-US" sz="2000" dirty="0"/>
              <a:t> </a:t>
            </a:r>
            <a:r>
              <a:rPr lang="en-US" sz="2000" dirty="0" smtClean="0">
                <a:solidFill>
                  <a:srgbClr val="0070C0"/>
                </a:solidFill>
              </a:rPr>
              <a:t>statements</a:t>
            </a:r>
            <a:r>
              <a:rPr lang="en-US" sz="2000" dirty="0" smtClean="0"/>
              <a:t>.</a:t>
            </a:r>
          </a:p>
          <a:p>
            <a:pPr marL="461963" indent="-234950">
              <a:buFont typeface="Wingdings" panose="05000000000000000000" pitchFamily="2" charset="2"/>
              <a:buChar char="§"/>
            </a:pPr>
            <a:r>
              <a:rPr lang="en-US" sz="2000" dirty="0" smtClean="0"/>
              <a:t>In </a:t>
            </a:r>
            <a:r>
              <a:rPr lang="en-US" sz="2000" dirty="0"/>
              <a:t>our running example, we have to </a:t>
            </a:r>
            <a:r>
              <a:rPr lang="en-US" sz="2000" dirty="0">
                <a:solidFill>
                  <a:srgbClr val="FF0000"/>
                </a:solidFill>
              </a:rPr>
              <a:t>export</a:t>
            </a:r>
            <a:r>
              <a:rPr lang="en-US" sz="2000" dirty="0">
                <a:solidFill>
                  <a:srgbClr val="0070C0"/>
                </a:solidFill>
              </a:rPr>
              <a:t> the forEach function</a:t>
            </a:r>
            <a:r>
              <a:rPr lang="en-US" sz="2000" dirty="0"/>
              <a:t> so that others can use </a:t>
            </a:r>
            <a:r>
              <a:rPr lang="en-US" sz="2000" dirty="0" smtClean="0"/>
              <a:t>them.</a:t>
            </a:r>
          </a:p>
          <a:p>
            <a:pPr marL="461963" indent="-234950">
              <a:buFont typeface="Wingdings" panose="05000000000000000000" pitchFamily="2" charset="2"/>
              <a:buChar char="§"/>
            </a:pPr>
            <a:r>
              <a:rPr lang="en-US" sz="2000" dirty="0" smtClean="0"/>
              <a:t>So </a:t>
            </a:r>
            <a:r>
              <a:rPr lang="en-US" sz="2000" dirty="0"/>
              <a:t>that we can change the following code into in our es6-functional.js file</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486561" y="3640778"/>
            <a:ext cx="4790419" cy="1687149"/>
          </a:xfrm>
          <a:prstGeom prst="rect">
            <a:avLst/>
          </a:prstGeom>
          <a:ln>
            <a:solidFill>
              <a:schemeClr val="accent1"/>
            </a:solidFill>
          </a:ln>
        </p:spPr>
      </p:pic>
    </p:spTree>
    <p:extLst>
      <p:ext uri="{BB962C8B-B14F-4D97-AF65-F5344CB8AC3E}">
        <p14:creationId xmlns:p14="http://schemas.microsoft.com/office/powerpoint/2010/main" val="40909076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Gist on Imports</a:t>
            </a:r>
            <a:endParaRPr lang="en-US" dirty="0"/>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Now that we have exported our function as you can see in </a:t>
            </a:r>
            <a:r>
              <a:rPr lang="en-US" sz="2000" dirty="0">
                <a:solidFill>
                  <a:srgbClr val="FF0000"/>
                </a:solidFill>
              </a:rPr>
              <a:t>Listing 2-10</a:t>
            </a:r>
            <a:r>
              <a:rPr lang="en-US" sz="2000" dirty="0"/>
              <a:t>, let’s go and consume it via import! </a:t>
            </a:r>
            <a:endParaRPr lang="en-US" sz="2000" dirty="0" smtClean="0"/>
          </a:p>
          <a:p>
            <a:pPr marL="461963">
              <a:buFont typeface="Wingdings" panose="05000000000000000000" pitchFamily="2" charset="2"/>
              <a:buChar char="§"/>
            </a:pPr>
            <a:r>
              <a:rPr lang="en-US" sz="2000" dirty="0" smtClean="0"/>
              <a:t>Open </a:t>
            </a:r>
            <a:r>
              <a:rPr lang="en-US" sz="2000" dirty="0"/>
              <a:t>the file play.js and add the following into it as shown in </a:t>
            </a:r>
            <a:r>
              <a:rPr lang="en-US" sz="2000" dirty="0">
                <a:solidFill>
                  <a:srgbClr val="FF0000"/>
                </a:solidFill>
              </a:rPr>
              <a:t>Listing 2-11</a:t>
            </a:r>
            <a:r>
              <a:rPr lang="en-US" sz="2000" dirty="0" smtClean="0"/>
              <a:t>:</a:t>
            </a:r>
          </a:p>
          <a:p>
            <a:pPr marL="233363" indent="0">
              <a:buNone/>
            </a:pPr>
            <a:endParaRPr lang="en-US" sz="2000" dirty="0"/>
          </a:p>
          <a:p>
            <a:pPr marL="233363" indent="0">
              <a:buNone/>
            </a:pPr>
            <a:endParaRPr lang="en-US" sz="2000" dirty="0" smtClean="0"/>
          </a:p>
          <a:p>
            <a:pPr marL="461963">
              <a:buFont typeface="Wingdings" panose="05000000000000000000" pitchFamily="2" charset="2"/>
              <a:buChar char="§"/>
            </a:pPr>
            <a:r>
              <a:rPr lang="en-US" sz="2000" dirty="0"/>
              <a:t>The above line tells JavaScript to </a:t>
            </a:r>
            <a:r>
              <a:rPr lang="en-US" sz="2000" dirty="0">
                <a:solidFill>
                  <a:srgbClr val="FF0000"/>
                </a:solidFill>
              </a:rPr>
              <a:t>import</a:t>
            </a:r>
            <a:r>
              <a:rPr lang="en-US" sz="2000" dirty="0"/>
              <a:t> the function called forEach from es6- </a:t>
            </a:r>
            <a:r>
              <a:rPr lang="en-US" sz="2000" dirty="0" smtClean="0"/>
              <a:t>functional.js.</a:t>
            </a:r>
          </a:p>
          <a:p>
            <a:pPr marL="461963">
              <a:buFont typeface="Wingdings" panose="05000000000000000000" pitchFamily="2" charset="2"/>
              <a:buChar char="§"/>
            </a:pPr>
            <a:r>
              <a:rPr lang="en-US" sz="2000" dirty="0" smtClean="0"/>
              <a:t>Now </a:t>
            </a:r>
            <a:r>
              <a:rPr lang="en-US" sz="2000" dirty="0"/>
              <a:t>the function is available to the whole file with the name </a:t>
            </a:r>
            <a:r>
              <a:rPr lang="en-US" sz="2000" dirty="0" smtClean="0">
                <a:solidFill>
                  <a:srgbClr val="FF0000"/>
                </a:solidFill>
              </a:rPr>
              <a:t>forEach</a:t>
            </a:r>
            <a:r>
              <a:rPr lang="en-US" sz="2000" dirty="0" smtClean="0"/>
              <a:t>.</a:t>
            </a:r>
          </a:p>
          <a:p>
            <a:pPr marL="461963">
              <a:buFont typeface="Wingdings" panose="05000000000000000000" pitchFamily="2" charset="2"/>
              <a:buChar char="§"/>
            </a:pPr>
            <a:r>
              <a:rPr lang="en-US" sz="2000" dirty="0" smtClean="0"/>
              <a:t>Now </a:t>
            </a:r>
            <a:r>
              <a:rPr lang="en-US" sz="2000" dirty="0"/>
              <a:t>add the code into </a:t>
            </a:r>
            <a:r>
              <a:rPr lang="en-US" sz="2000" dirty="0">
                <a:solidFill>
                  <a:srgbClr val="FF0000"/>
                </a:solidFill>
              </a:rPr>
              <a:t>play.js</a:t>
            </a:r>
            <a:r>
              <a:rPr lang="en-US" sz="2000" dirty="0"/>
              <a:t> like this as shown here in </a:t>
            </a:r>
            <a:r>
              <a:rPr lang="en-US" sz="2000" dirty="0">
                <a:solidFill>
                  <a:srgbClr val="FF0000"/>
                </a:solidFill>
              </a:rPr>
              <a:t>Listing 2-12</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629174" y="2080171"/>
            <a:ext cx="7678723" cy="411360"/>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29174" y="3980109"/>
            <a:ext cx="8066277" cy="1437902"/>
          </a:xfrm>
          <a:prstGeom prst="rect">
            <a:avLst/>
          </a:prstGeom>
          <a:ln>
            <a:solidFill>
              <a:schemeClr val="accent1"/>
            </a:solidFill>
          </a:ln>
        </p:spPr>
      </p:pic>
    </p:spTree>
    <p:extLst>
      <p:ext uri="{BB962C8B-B14F-4D97-AF65-F5344CB8AC3E}">
        <p14:creationId xmlns:p14="http://schemas.microsoft.com/office/powerpoint/2010/main" val="29951464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Running the Code Using </a:t>
            </a:r>
            <a:r>
              <a:rPr lang="en-US" dirty="0" smtClean="0"/>
              <a:t>Babel-Node</a:t>
            </a:r>
            <a:endParaRPr lang="en-US" dirty="0"/>
          </a:p>
        </p:txBody>
      </p:sp>
      <p:sp>
        <p:nvSpPr>
          <p:cNvPr id="3" name="Content Placeholder 3"/>
          <p:cNvSpPr>
            <a:spLocks noGrp="1"/>
          </p:cNvSpPr>
          <p:nvPr>
            <p:ph sz="half" idx="1"/>
          </p:nvPr>
        </p:nvSpPr>
        <p:spPr>
          <a:xfrm>
            <a:off x="94892" y="1278466"/>
            <a:ext cx="11938958" cy="5520267"/>
          </a:xfrm>
        </p:spPr>
        <p:txBody>
          <a:bodyPr>
            <a:normAutofit lnSpcReduction="10000"/>
          </a:bodyPr>
          <a:lstStyle/>
          <a:p>
            <a:pPr>
              <a:buFont typeface="Wingdings" panose="05000000000000000000" pitchFamily="2" charset="2"/>
              <a:buChar char="v"/>
            </a:pPr>
            <a:r>
              <a:rPr lang="en-US" sz="2000" dirty="0"/>
              <a:t>Let’s run our play.js </a:t>
            </a:r>
            <a:r>
              <a:rPr lang="en-US" sz="2000" dirty="0" smtClean="0"/>
              <a:t>file.</a:t>
            </a:r>
          </a:p>
          <a:p>
            <a:pPr marL="461963">
              <a:buFont typeface="Wingdings" panose="05000000000000000000" pitchFamily="2" charset="2"/>
              <a:buChar char="§"/>
            </a:pPr>
            <a:r>
              <a:rPr lang="en-US" sz="2000" dirty="0" smtClean="0"/>
              <a:t>Since </a:t>
            </a:r>
            <a:r>
              <a:rPr lang="en-US" sz="2000" dirty="0"/>
              <a:t>we are using ES6 in our file, we have to use </a:t>
            </a:r>
            <a:r>
              <a:rPr lang="en-US" sz="2000" dirty="0">
                <a:solidFill>
                  <a:srgbClr val="FF0000"/>
                </a:solidFill>
              </a:rPr>
              <a:t>Babel-Node</a:t>
            </a:r>
            <a:r>
              <a:rPr lang="en-US" sz="2000" dirty="0"/>
              <a:t> to </a:t>
            </a:r>
            <a:r>
              <a:rPr lang="en-US" sz="2000" dirty="0">
                <a:solidFill>
                  <a:srgbClr val="0070C0"/>
                </a:solidFill>
              </a:rPr>
              <a:t>run our </a:t>
            </a:r>
            <a:r>
              <a:rPr lang="en-US" sz="2000" dirty="0" smtClean="0">
                <a:solidFill>
                  <a:srgbClr val="0070C0"/>
                </a:solidFill>
              </a:rPr>
              <a:t>code</a:t>
            </a:r>
            <a:r>
              <a:rPr lang="en-US" sz="2000" dirty="0" smtClean="0"/>
              <a:t>.</a:t>
            </a:r>
          </a:p>
          <a:p>
            <a:pPr marL="687388" indent="-225425">
              <a:buFont typeface="Wingdings" panose="05000000000000000000" pitchFamily="2" charset="2"/>
              <a:buChar char="ü"/>
            </a:pPr>
            <a:r>
              <a:rPr lang="en-US" sz="2000" dirty="0" smtClean="0"/>
              <a:t>Babel-Node </a:t>
            </a:r>
            <a:r>
              <a:rPr lang="en-US" sz="2000" dirty="0"/>
              <a:t>is used to </a:t>
            </a:r>
            <a:r>
              <a:rPr lang="en-US" sz="2000" dirty="0">
                <a:solidFill>
                  <a:srgbClr val="FF0000"/>
                </a:solidFill>
              </a:rPr>
              <a:t>transpile</a:t>
            </a:r>
            <a:r>
              <a:rPr lang="en-US" sz="2000" dirty="0"/>
              <a:t> our </a:t>
            </a:r>
            <a:r>
              <a:rPr lang="en-US" sz="2000" dirty="0">
                <a:solidFill>
                  <a:srgbClr val="0070C0"/>
                </a:solidFill>
              </a:rPr>
              <a:t>ES6 code and run it on Node </a:t>
            </a:r>
            <a:r>
              <a:rPr lang="en-US" sz="2000" dirty="0" smtClean="0">
                <a:solidFill>
                  <a:srgbClr val="0070C0"/>
                </a:solidFill>
              </a:rPr>
              <a:t>js</a:t>
            </a:r>
            <a:r>
              <a:rPr lang="en-US" sz="2000" dirty="0" smtClean="0"/>
              <a:t>.</a:t>
            </a:r>
          </a:p>
          <a:p>
            <a:pPr marL="687388" indent="-225425">
              <a:buFont typeface="Wingdings" panose="05000000000000000000" pitchFamily="2" charset="2"/>
              <a:buChar char="ü"/>
            </a:pPr>
            <a:r>
              <a:rPr lang="en-US" sz="2000" dirty="0" smtClean="0"/>
              <a:t>It </a:t>
            </a:r>
            <a:r>
              <a:rPr lang="en-US" sz="2000" dirty="0"/>
              <a:t>should be installed along with </a:t>
            </a:r>
            <a:r>
              <a:rPr lang="en-US" sz="2000" dirty="0" smtClean="0">
                <a:solidFill>
                  <a:srgbClr val="FF0000"/>
                </a:solidFill>
              </a:rPr>
              <a:t>babel-cli</a:t>
            </a:r>
            <a:r>
              <a:rPr lang="en-US" sz="2000" dirty="0" smtClean="0"/>
              <a:t>. It </a:t>
            </a:r>
            <a:r>
              <a:rPr lang="en-US" sz="2000" dirty="0"/>
              <a:t>will be available in the terminal, only if you have </a:t>
            </a:r>
            <a:r>
              <a:rPr lang="en-US" sz="2000" dirty="0">
                <a:solidFill>
                  <a:srgbClr val="0070C0"/>
                </a:solidFill>
              </a:rPr>
              <a:t>installed</a:t>
            </a:r>
            <a:r>
              <a:rPr lang="en-US" sz="2000" dirty="0"/>
              <a:t> </a:t>
            </a:r>
            <a:r>
              <a:rPr lang="en-US" sz="2000" dirty="0">
                <a:solidFill>
                  <a:srgbClr val="FF0000"/>
                </a:solidFill>
              </a:rPr>
              <a:t>babel-cli globally</a:t>
            </a:r>
            <a:r>
              <a:rPr lang="en-US" sz="2000" dirty="0" smtClean="0"/>
              <a:t>.</a:t>
            </a:r>
          </a:p>
          <a:p>
            <a:pPr marL="461963">
              <a:buFont typeface="Wingdings" panose="05000000000000000000" pitchFamily="2" charset="2"/>
              <a:buChar char="§"/>
            </a:pPr>
            <a:r>
              <a:rPr lang="en-US" sz="2000" dirty="0"/>
              <a:t>So from our project root directory, we can call the babel-node like this:</a:t>
            </a:r>
          </a:p>
          <a:p>
            <a:pPr marL="233363" indent="0">
              <a:buNone/>
            </a:pPr>
            <a:endParaRPr lang="en-US" sz="2000" dirty="0" smtClean="0"/>
          </a:p>
          <a:p>
            <a:pPr marL="461963">
              <a:buFont typeface="Wingdings" panose="05000000000000000000" pitchFamily="2" charset="2"/>
              <a:buChar char="§"/>
            </a:pPr>
            <a:r>
              <a:rPr lang="en-US" sz="2000" dirty="0" smtClean="0"/>
              <a:t>The </a:t>
            </a:r>
            <a:r>
              <a:rPr lang="en-US" sz="2000" dirty="0"/>
              <a:t>above command tells us that our play.js file should be transpiled with </a:t>
            </a:r>
            <a:r>
              <a:rPr lang="en-US" sz="2000" dirty="0">
                <a:solidFill>
                  <a:srgbClr val="FF0000"/>
                </a:solidFill>
              </a:rPr>
              <a:t>es2015-node5</a:t>
            </a:r>
            <a:r>
              <a:rPr lang="en-US" sz="2000" dirty="0"/>
              <a:t> and run into node js. This should give the output as follows:</a:t>
            </a:r>
          </a:p>
          <a:p>
            <a:pPr marL="233363" indent="0">
              <a:buNone/>
            </a:pPr>
            <a:endParaRPr lang="en-US" sz="2000" dirty="0" smtClean="0"/>
          </a:p>
          <a:p>
            <a:pPr marL="233363" indent="0">
              <a:buNone/>
            </a:pPr>
            <a:endParaRPr lang="en-US" sz="2000" dirty="0" smtClean="0"/>
          </a:p>
          <a:p>
            <a:pPr marL="461963">
              <a:buFont typeface="Wingdings" panose="05000000000000000000" pitchFamily="2" charset="2"/>
              <a:buChar char="§"/>
            </a:pPr>
            <a:r>
              <a:rPr lang="en-US" sz="2000" dirty="0" smtClean="0"/>
              <a:t>Imagine </a:t>
            </a:r>
            <a:r>
              <a:rPr lang="en-US" sz="2000" dirty="0"/>
              <a:t>you want to iterate and print the array contents with multiples of 2. How will we do it? Super simple – reuse our forEach</a:t>
            </a:r>
            <a:r>
              <a:rPr lang="en-US" sz="2000" dirty="0" smtClean="0"/>
              <a:t>:</a:t>
            </a:r>
          </a:p>
          <a:p>
            <a:pPr marL="233363" indent="0">
              <a:buNone/>
            </a:pPr>
            <a:endParaRPr lang="en-US" sz="2000" dirty="0" smtClean="0"/>
          </a:p>
          <a:p>
            <a:pPr marL="461963" indent="0">
              <a:buNone/>
            </a:pPr>
            <a:r>
              <a:rPr lang="en-US" sz="2000" dirty="0"/>
              <a:t>which will print the output as expected</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889233" y="3382650"/>
            <a:ext cx="8841997" cy="304148"/>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4786136" y="4142038"/>
            <a:ext cx="322759" cy="885518"/>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3020037" y="5578895"/>
            <a:ext cx="7695719" cy="424173"/>
          </a:xfrm>
          <a:prstGeom prst="rect">
            <a:avLst/>
          </a:prstGeom>
          <a:ln>
            <a:solidFill>
              <a:schemeClr val="accent1"/>
            </a:solidFill>
          </a:ln>
        </p:spPr>
      </p:pic>
    </p:spTree>
    <p:extLst>
      <p:ext uri="{BB962C8B-B14F-4D97-AF65-F5344CB8AC3E}">
        <p14:creationId xmlns:p14="http://schemas.microsoft.com/office/powerpoint/2010/main" val="11317103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Creating Script in Npm</a:t>
            </a:r>
            <a:endParaRPr lang="en-US" dirty="0"/>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We have seen how to run our play.js </a:t>
            </a:r>
            <a:r>
              <a:rPr lang="en-US" sz="2000" dirty="0" smtClean="0"/>
              <a:t>file.</a:t>
            </a:r>
          </a:p>
          <a:p>
            <a:pPr marL="461963">
              <a:buFont typeface="Wingdings" panose="05000000000000000000" pitchFamily="2" charset="2"/>
              <a:buChar char="§"/>
            </a:pPr>
            <a:r>
              <a:rPr lang="en-US" sz="2000" dirty="0" smtClean="0"/>
              <a:t>But </a:t>
            </a:r>
            <a:r>
              <a:rPr lang="en-US" sz="2000" dirty="0"/>
              <a:t>it’s lot to type! Each time we need to run the following</a:t>
            </a:r>
            <a:r>
              <a:rPr lang="en-US" sz="2000" dirty="0" smtClean="0"/>
              <a:t>:</a:t>
            </a:r>
          </a:p>
          <a:p>
            <a:pPr marL="233363" indent="0">
              <a:buNone/>
            </a:pPr>
            <a:endParaRPr lang="en-US" sz="2000" dirty="0"/>
          </a:p>
          <a:p>
            <a:pPr marL="233363" indent="0">
              <a:buNone/>
            </a:pPr>
            <a:endParaRPr lang="en-US" sz="2000" dirty="0" smtClean="0"/>
          </a:p>
          <a:p>
            <a:pPr marL="461963">
              <a:buFont typeface="Wingdings" panose="05000000000000000000" pitchFamily="2" charset="2"/>
              <a:buChar char="§"/>
            </a:pPr>
            <a:r>
              <a:rPr lang="en-US" sz="2000" dirty="0"/>
              <a:t>Rather than this, we can bind the following command to our npm script. We will change the package.json </a:t>
            </a:r>
            <a:r>
              <a:rPr lang="en-US" sz="2000" dirty="0" smtClean="0"/>
              <a:t>accordingly – </a:t>
            </a:r>
            <a:r>
              <a:rPr lang="en-US" sz="2000" dirty="0" smtClean="0">
                <a:solidFill>
                  <a:srgbClr val="FF0000"/>
                </a:solidFill>
              </a:rPr>
              <a:t>Listing 2-13</a:t>
            </a:r>
          </a:p>
          <a:p>
            <a:pPr marL="461963">
              <a:buFont typeface="Wingdings" panose="05000000000000000000" pitchFamily="2" charset="2"/>
              <a:buChar char="§"/>
            </a:pPr>
            <a:r>
              <a:rPr lang="en-US" sz="2000" dirty="0"/>
              <a:t>Now we have added the babel-node command to scripts. So we can run our playground file (node functional-playground/play.js) as follows:</a:t>
            </a:r>
          </a:p>
          <a:p>
            <a:pPr marL="233363" indent="0">
              <a:buNone/>
            </a:pPr>
            <a:endParaRPr lang="en-US" sz="2000" dirty="0" smtClean="0"/>
          </a:p>
          <a:p>
            <a:pPr marL="233363" indent="0">
              <a:buNone/>
            </a:pPr>
            <a:endParaRPr lang="en-US" sz="2000" dirty="0"/>
          </a:p>
          <a:p>
            <a:pPr marL="461963" indent="0">
              <a:buNone/>
            </a:pPr>
            <a:r>
              <a:rPr lang="en-US" sz="2000" dirty="0"/>
              <a:t>which will run the same as before</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729842" y="2157857"/>
            <a:ext cx="8841997" cy="304148"/>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729842" y="4237926"/>
            <a:ext cx="3103927" cy="325827"/>
          </a:xfrm>
          <a:prstGeom prst="rect">
            <a:avLst/>
          </a:prstGeom>
          <a:ln>
            <a:solidFill>
              <a:schemeClr val="accent1"/>
            </a:solidFill>
          </a:ln>
        </p:spPr>
      </p:pic>
    </p:spTree>
    <p:extLst>
      <p:ext uri="{BB962C8B-B14F-4D97-AF65-F5344CB8AC3E}">
        <p14:creationId xmlns:p14="http://schemas.microsoft.com/office/powerpoint/2010/main" val="20942781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2-13</a:t>
            </a:r>
            <a:endParaRPr lang="en-US" dirty="0"/>
          </a:p>
        </p:txBody>
      </p:sp>
      <p:pic>
        <p:nvPicPr>
          <p:cNvPr id="3" name="Picture 2"/>
          <p:cNvPicPr>
            <a:picLocks noChangeAspect="1"/>
          </p:cNvPicPr>
          <p:nvPr/>
        </p:nvPicPr>
        <p:blipFill>
          <a:blip r:embed="rId2"/>
          <a:stretch>
            <a:fillRect/>
          </a:stretch>
        </p:blipFill>
        <p:spPr>
          <a:xfrm>
            <a:off x="111095" y="1275126"/>
            <a:ext cx="8172354" cy="3808601"/>
          </a:xfrm>
          <a:prstGeom prst="rect">
            <a:avLst/>
          </a:prstGeom>
          <a:ln>
            <a:solidFill>
              <a:schemeClr val="accent1"/>
            </a:solidFill>
          </a:ln>
        </p:spPr>
      </p:pic>
    </p:spTree>
    <p:extLst>
      <p:ext uri="{BB962C8B-B14F-4D97-AF65-F5344CB8AC3E}">
        <p14:creationId xmlns:p14="http://schemas.microsoft.com/office/powerpoint/2010/main" val="5980486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Running the Source Code from </a:t>
            </a:r>
            <a:r>
              <a:rPr lang="en-US" dirty="0" smtClean="0"/>
              <a:t>Git</a:t>
            </a:r>
            <a:endParaRPr lang="en-US" dirty="0"/>
          </a:p>
        </p:txBody>
      </p:sp>
      <p:sp>
        <p:nvSpPr>
          <p:cNvPr id="3" name="Content Placeholder 3"/>
          <p:cNvSpPr>
            <a:spLocks noGrp="1"/>
          </p:cNvSpPr>
          <p:nvPr>
            <p:ph sz="half" idx="1"/>
          </p:nvPr>
        </p:nvSpPr>
        <p:spPr>
          <a:xfrm>
            <a:off x="94892" y="1278466"/>
            <a:ext cx="11938958" cy="5520267"/>
          </a:xfrm>
        </p:spPr>
        <p:txBody>
          <a:bodyPr>
            <a:normAutofit/>
          </a:bodyPr>
          <a:lstStyle/>
          <a:p>
            <a:pPr>
              <a:buFont typeface="Wingdings" panose="05000000000000000000" pitchFamily="2" charset="2"/>
              <a:buChar char="v"/>
            </a:pPr>
            <a:r>
              <a:rPr lang="en-US" sz="2000" dirty="0"/>
              <a:t>Whatever we are discussing in the chapter will go into a git repository ( https://github.com/antoaravinth/functional-es6 </a:t>
            </a:r>
            <a:r>
              <a:rPr lang="en-US" sz="2000" dirty="0" smtClean="0"/>
              <a:t>).</a:t>
            </a:r>
          </a:p>
          <a:p>
            <a:pPr marL="461963">
              <a:buFont typeface="Wingdings" panose="05000000000000000000" pitchFamily="2" charset="2"/>
              <a:buChar char="§"/>
            </a:pPr>
            <a:r>
              <a:rPr lang="en-US" sz="2000" dirty="0" smtClean="0"/>
              <a:t>You </a:t>
            </a:r>
            <a:r>
              <a:rPr lang="en-US" sz="2000" dirty="0"/>
              <a:t>can clone them into your system using git like this</a:t>
            </a:r>
            <a:r>
              <a:rPr lang="en-US" sz="2000" dirty="0" smtClean="0"/>
              <a:t>:</a:t>
            </a:r>
          </a:p>
          <a:p>
            <a:pPr marL="461963">
              <a:buFont typeface="Wingdings" panose="05000000000000000000" pitchFamily="2" charset="2"/>
              <a:buChar char="§"/>
            </a:pPr>
            <a:endParaRPr lang="en-US" sz="2000" dirty="0"/>
          </a:p>
          <a:p>
            <a:pPr marL="461963">
              <a:buFont typeface="Wingdings" panose="05000000000000000000" pitchFamily="2" charset="2"/>
              <a:buChar char="§"/>
            </a:pPr>
            <a:endParaRPr lang="en-US" sz="2000" dirty="0" smtClean="0"/>
          </a:p>
          <a:p>
            <a:pPr marL="461963">
              <a:buFont typeface="Wingdings" panose="05000000000000000000" pitchFamily="2" charset="2"/>
              <a:buChar char="§"/>
            </a:pPr>
            <a:r>
              <a:rPr lang="en-US" sz="2000" dirty="0"/>
              <a:t>Once you clone the repo, you can move into a specific chapter source code </a:t>
            </a:r>
            <a:r>
              <a:rPr lang="en-US" sz="2000" dirty="0" smtClean="0"/>
              <a:t>branch.</a:t>
            </a:r>
          </a:p>
          <a:p>
            <a:pPr marL="461963">
              <a:buFont typeface="Wingdings" panose="05000000000000000000" pitchFamily="2" charset="2"/>
              <a:buChar char="§"/>
            </a:pPr>
            <a:r>
              <a:rPr lang="en-US" sz="2000" dirty="0" smtClean="0"/>
              <a:t>Each </a:t>
            </a:r>
            <a:r>
              <a:rPr lang="en-US" sz="2000" dirty="0"/>
              <a:t>chapter has its own branch in the </a:t>
            </a:r>
            <a:r>
              <a:rPr lang="en-US" sz="2000" dirty="0" smtClean="0"/>
              <a:t>repo.</a:t>
            </a:r>
          </a:p>
          <a:p>
            <a:pPr marL="461963">
              <a:buFont typeface="Wingdings" panose="05000000000000000000" pitchFamily="2" charset="2"/>
              <a:buChar char="§"/>
            </a:pPr>
            <a:r>
              <a:rPr lang="en-US" sz="2000" dirty="0" smtClean="0"/>
              <a:t>For </a:t>
            </a:r>
            <a:r>
              <a:rPr lang="en-US" sz="2000" dirty="0"/>
              <a:t>example, in order to see the code samples used in Chapter 2, then you need to do this</a:t>
            </a:r>
            <a:r>
              <a:rPr lang="en-US" sz="2000" dirty="0" smtClean="0"/>
              <a:t>:</a:t>
            </a:r>
          </a:p>
          <a:p>
            <a:pPr marL="233363" indent="0">
              <a:buNone/>
            </a:pPr>
            <a:endParaRPr lang="en-US" sz="2000" dirty="0"/>
          </a:p>
          <a:p>
            <a:pPr marL="233363" indent="0">
              <a:buNone/>
            </a:pPr>
            <a:endParaRPr lang="en-US" sz="2000" dirty="0" smtClean="0"/>
          </a:p>
          <a:p>
            <a:pPr marL="461963">
              <a:buFont typeface="Wingdings" panose="05000000000000000000" pitchFamily="2" charset="2"/>
              <a:buChar char="§"/>
            </a:pPr>
            <a:r>
              <a:rPr lang="en-US" sz="2000" dirty="0"/>
              <a:t>Once you check out the branch, you can run the playground file as before</a:t>
            </a:r>
            <a:r>
              <a:rPr lang="en-US" sz="2000" dirty="0" smtClean="0"/>
              <a:t>!</a:t>
            </a:r>
            <a:endParaRPr lang="en-US" sz="2000" dirty="0"/>
          </a:p>
        </p:txBody>
      </p:sp>
      <p:pic>
        <p:nvPicPr>
          <p:cNvPr id="4" name="Picture 3"/>
          <p:cNvPicPr>
            <a:picLocks noChangeAspect="1"/>
          </p:cNvPicPr>
          <p:nvPr/>
        </p:nvPicPr>
        <p:blipFill>
          <a:blip r:embed="rId2"/>
          <a:stretch>
            <a:fillRect/>
          </a:stretch>
        </p:blipFill>
        <p:spPr>
          <a:xfrm>
            <a:off x="822122" y="2488740"/>
            <a:ext cx="8915400" cy="358753"/>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822122" y="4272837"/>
            <a:ext cx="6325298" cy="385252"/>
          </a:xfrm>
          <a:prstGeom prst="rect">
            <a:avLst/>
          </a:prstGeom>
          <a:ln>
            <a:solidFill>
              <a:schemeClr val="accent1"/>
            </a:solidFill>
          </a:ln>
        </p:spPr>
      </p:pic>
    </p:spTree>
    <p:extLst>
      <p:ext uri="{BB962C8B-B14F-4D97-AF65-F5344CB8AC3E}">
        <p14:creationId xmlns:p14="http://schemas.microsoft.com/office/powerpoint/2010/main" val="22259914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smtClean="0"/>
              <a:t>Higher-Order Functions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3</a:t>
            </a:r>
            <a:endParaRPr lang="en-US" dirty="0"/>
          </a:p>
        </p:txBody>
      </p:sp>
    </p:spTree>
    <p:extLst>
      <p:ext uri="{BB962C8B-B14F-4D97-AF65-F5344CB8AC3E}">
        <p14:creationId xmlns:p14="http://schemas.microsoft.com/office/powerpoint/2010/main" val="13639890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lnSpcReduction="10000"/>
          </a:bodyPr>
          <a:lstStyle/>
          <a:p>
            <a:pPr>
              <a:buFont typeface="Wingdings" panose="05000000000000000000" pitchFamily="2" charset="2"/>
              <a:buChar char="v"/>
            </a:pPr>
            <a:r>
              <a:rPr lang="en-US" sz="2000" dirty="0"/>
              <a:t>In the previous chapter we saw how to create simple functions in </a:t>
            </a:r>
            <a:r>
              <a:rPr lang="en-US" sz="2000" dirty="0" smtClean="0"/>
              <a:t>ES6.</a:t>
            </a:r>
          </a:p>
          <a:p>
            <a:pPr marL="461963">
              <a:buFont typeface="Wingdings" panose="05000000000000000000" pitchFamily="2" charset="2"/>
              <a:buChar char="§"/>
            </a:pPr>
            <a:r>
              <a:rPr lang="en-US" sz="2000" dirty="0" smtClean="0"/>
              <a:t>We </a:t>
            </a:r>
            <a:r>
              <a:rPr lang="en-US" sz="2000" dirty="0"/>
              <a:t>also set up our environment to play around with functional programs using </a:t>
            </a:r>
            <a:r>
              <a:rPr lang="en-US" sz="2000" dirty="0">
                <a:solidFill>
                  <a:srgbClr val="FF0000"/>
                </a:solidFill>
              </a:rPr>
              <a:t>node</a:t>
            </a:r>
            <a:r>
              <a:rPr lang="en-US" sz="2000" dirty="0"/>
              <a:t> </a:t>
            </a:r>
            <a:r>
              <a:rPr lang="en-US" sz="2000" dirty="0" smtClean="0">
                <a:solidFill>
                  <a:srgbClr val="0070C0"/>
                </a:solidFill>
              </a:rPr>
              <a:t>ecosystem</a:t>
            </a:r>
            <a:r>
              <a:rPr lang="en-US" sz="2000" dirty="0" smtClean="0"/>
              <a:t>.</a:t>
            </a:r>
          </a:p>
          <a:p>
            <a:pPr marL="461963">
              <a:buFont typeface="Wingdings" panose="05000000000000000000" pitchFamily="2" charset="2"/>
              <a:buChar char="§"/>
            </a:pPr>
            <a:r>
              <a:rPr lang="en-US" sz="2000" dirty="0" smtClean="0"/>
              <a:t>In </a:t>
            </a:r>
            <a:r>
              <a:rPr lang="en-US" sz="2000" dirty="0"/>
              <a:t>fact, we have created our first </a:t>
            </a:r>
            <a:r>
              <a:rPr lang="en-US" sz="2000" dirty="0">
                <a:solidFill>
                  <a:srgbClr val="FF0000"/>
                </a:solidFill>
              </a:rPr>
              <a:t>functional program API</a:t>
            </a:r>
            <a:r>
              <a:rPr lang="en-US" sz="2000" dirty="0"/>
              <a:t> called </a:t>
            </a:r>
            <a:r>
              <a:rPr lang="en-US" sz="2000" dirty="0">
                <a:solidFill>
                  <a:srgbClr val="FF0000"/>
                </a:solidFill>
              </a:rPr>
              <a:t>forEach</a:t>
            </a:r>
            <a:r>
              <a:rPr lang="en-US" sz="2000" dirty="0"/>
              <a:t> in the previous </a:t>
            </a:r>
            <a:r>
              <a:rPr lang="en-US" sz="2000" dirty="0" smtClean="0"/>
              <a:t>chapter.</a:t>
            </a:r>
          </a:p>
          <a:p>
            <a:pPr marL="461963">
              <a:buFont typeface="Wingdings" panose="05000000000000000000" pitchFamily="2" charset="2"/>
              <a:buChar char="§"/>
            </a:pPr>
            <a:r>
              <a:rPr lang="en-US" sz="2000" dirty="0" smtClean="0"/>
              <a:t>There </a:t>
            </a:r>
            <a:r>
              <a:rPr lang="en-US" sz="2000" dirty="0"/>
              <a:t>is something special about the forEach function that we have developed in Chapter </a:t>
            </a:r>
            <a:r>
              <a:rPr lang="en-US" sz="2000" dirty="0" smtClean="0"/>
              <a:t>2.</a:t>
            </a:r>
          </a:p>
          <a:p>
            <a:pPr marL="461963">
              <a:buFont typeface="Wingdings" panose="05000000000000000000" pitchFamily="2" charset="2"/>
              <a:buChar char="§"/>
            </a:pPr>
            <a:r>
              <a:rPr lang="en-US" sz="2000" dirty="0" smtClean="0"/>
              <a:t>We </a:t>
            </a:r>
            <a:r>
              <a:rPr lang="en-US" sz="2000" dirty="0"/>
              <a:t>passed a </a:t>
            </a:r>
            <a:r>
              <a:rPr lang="en-US" sz="2000" dirty="0">
                <a:solidFill>
                  <a:srgbClr val="FF0000"/>
                </a:solidFill>
              </a:rPr>
              <a:t>function</a:t>
            </a:r>
            <a:r>
              <a:rPr lang="en-US" sz="2000" dirty="0"/>
              <a:t> itself </a:t>
            </a:r>
            <a:r>
              <a:rPr lang="en-US" sz="2000" dirty="0">
                <a:solidFill>
                  <a:srgbClr val="0070C0"/>
                </a:solidFill>
              </a:rPr>
              <a:t>as an </a:t>
            </a:r>
            <a:r>
              <a:rPr lang="en-US" sz="2000" dirty="0">
                <a:solidFill>
                  <a:srgbClr val="FF0000"/>
                </a:solidFill>
              </a:rPr>
              <a:t>argument</a:t>
            </a:r>
            <a:r>
              <a:rPr lang="en-US" sz="2000" dirty="0">
                <a:solidFill>
                  <a:srgbClr val="0070C0"/>
                </a:solidFill>
              </a:rPr>
              <a:t> to our </a:t>
            </a:r>
            <a:r>
              <a:rPr lang="en-US" sz="2000" dirty="0">
                <a:solidFill>
                  <a:srgbClr val="FF0000"/>
                </a:solidFill>
              </a:rPr>
              <a:t>forEach</a:t>
            </a:r>
            <a:r>
              <a:rPr lang="en-US" sz="2000" dirty="0">
                <a:solidFill>
                  <a:srgbClr val="0070C0"/>
                </a:solidFill>
              </a:rPr>
              <a:t> </a:t>
            </a:r>
            <a:r>
              <a:rPr lang="en-US" sz="2000" dirty="0" smtClean="0">
                <a:solidFill>
                  <a:srgbClr val="0070C0"/>
                </a:solidFill>
              </a:rPr>
              <a:t>function</a:t>
            </a:r>
            <a:r>
              <a:rPr lang="en-US" sz="2000" dirty="0" smtClean="0"/>
              <a:t>.</a:t>
            </a:r>
          </a:p>
          <a:p>
            <a:pPr marL="461963">
              <a:buFont typeface="Wingdings" panose="05000000000000000000" pitchFamily="2" charset="2"/>
              <a:buChar char="§"/>
            </a:pPr>
            <a:r>
              <a:rPr lang="en-US" sz="2000" dirty="0" smtClean="0"/>
              <a:t>There </a:t>
            </a:r>
            <a:r>
              <a:rPr lang="en-US" sz="2000" dirty="0"/>
              <a:t>is no trick involved there; it’s part of </a:t>
            </a:r>
            <a:r>
              <a:rPr lang="en-US" sz="2000" dirty="0">
                <a:solidFill>
                  <a:srgbClr val="FF0000"/>
                </a:solidFill>
              </a:rPr>
              <a:t>JavaScript </a:t>
            </a:r>
            <a:r>
              <a:rPr lang="en-US" sz="2000" dirty="0">
                <a:solidFill>
                  <a:srgbClr val="0070C0"/>
                </a:solidFill>
              </a:rPr>
              <a:t>specification</a:t>
            </a:r>
            <a:r>
              <a:rPr lang="en-US" sz="2000" dirty="0"/>
              <a:t> that a function can be passed as an </a:t>
            </a:r>
            <a:r>
              <a:rPr lang="en-US" sz="2000" dirty="0" smtClean="0"/>
              <a:t>argument.</a:t>
            </a:r>
          </a:p>
          <a:p>
            <a:pPr marL="461963">
              <a:buFont typeface="Wingdings" panose="05000000000000000000" pitchFamily="2" charset="2"/>
              <a:buChar char="§"/>
            </a:pPr>
            <a:r>
              <a:rPr lang="en-US" sz="2000" dirty="0" smtClean="0"/>
              <a:t>JavaScript </a:t>
            </a:r>
            <a:r>
              <a:rPr lang="en-US" sz="2000" dirty="0"/>
              <a:t>as a language treats functions as </a:t>
            </a:r>
            <a:r>
              <a:rPr lang="en-US" sz="2000" dirty="0" smtClean="0"/>
              <a:t>data. This </a:t>
            </a:r>
            <a:r>
              <a:rPr lang="en-US" sz="2000" dirty="0"/>
              <a:t>is a very powerful concept that allows us to pass functions in place of data. </a:t>
            </a:r>
            <a:endParaRPr lang="en-US" sz="2000" dirty="0" smtClean="0"/>
          </a:p>
          <a:p>
            <a:pPr marL="461963">
              <a:buFont typeface="Wingdings" panose="05000000000000000000" pitchFamily="2" charset="2"/>
              <a:buChar char="§"/>
            </a:pPr>
            <a:r>
              <a:rPr lang="en-US" sz="2000" dirty="0" smtClean="0"/>
              <a:t>A </a:t>
            </a:r>
            <a:r>
              <a:rPr lang="en-US" sz="2000" dirty="0"/>
              <a:t>function that takes another function as its argument is called a </a:t>
            </a:r>
            <a:r>
              <a:rPr lang="en-US" sz="2000" dirty="0">
                <a:solidFill>
                  <a:srgbClr val="FF0000"/>
                </a:solidFill>
              </a:rPr>
              <a:t>Higher-Order function </a:t>
            </a:r>
            <a:r>
              <a:rPr lang="en-US" sz="2000" dirty="0" smtClean="0"/>
              <a:t>.</a:t>
            </a:r>
          </a:p>
          <a:p>
            <a:pPr marL="461963">
              <a:buFont typeface="Wingdings" panose="05000000000000000000" pitchFamily="2" charset="2"/>
              <a:buChar char="§"/>
            </a:pPr>
            <a:r>
              <a:rPr lang="en-US" sz="2000" dirty="0" smtClean="0"/>
              <a:t>We </a:t>
            </a:r>
            <a:r>
              <a:rPr lang="en-US" sz="2000" dirty="0"/>
              <a:t>are going to see Higher-Order functions (HOC for short) in this chapter in </a:t>
            </a:r>
            <a:r>
              <a:rPr lang="en-US" sz="2000" dirty="0" smtClean="0"/>
              <a:t>depth.</a:t>
            </a:r>
          </a:p>
          <a:p>
            <a:pPr marL="461963">
              <a:buFont typeface="Wingdings" panose="05000000000000000000" pitchFamily="2" charset="2"/>
              <a:buChar char="§"/>
            </a:pPr>
            <a:r>
              <a:rPr lang="en-US" sz="2000" dirty="0" smtClean="0"/>
              <a:t>We </a:t>
            </a:r>
            <a:r>
              <a:rPr lang="en-US" sz="2000" dirty="0"/>
              <a:t>will be starting the chapter with a simple example and definition of </a:t>
            </a:r>
            <a:r>
              <a:rPr lang="en-US" sz="2000" dirty="0" smtClean="0"/>
              <a:t>HOC.</a:t>
            </a:r>
          </a:p>
          <a:p>
            <a:pPr marL="461963">
              <a:buFont typeface="Wingdings" panose="05000000000000000000" pitchFamily="2" charset="2"/>
              <a:buChar char="§"/>
            </a:pPr>
            <a:r>
              <a:rPr lang="en-US" sz="2000" dirty="0" smtClean="0"/>
              <a:t>Later </a:t>
            </a:r>
            <a:r>
              <a:rPr lang="en-US" sz="2000" dirty="0"/>
              <a:t>we will be moving to see more real-world examples of how HOC can help a programmer to solve complex problems </a:t>
            </a:r>
            <a:r>
              <a:rPr lang="en-US" sz="2000" dirty="0" smtClean="0"/>
              <a:t>easily.</a:t>
            </a:r>
          </a:p>
          <a:p>
            <a:pPr marL="461963">
              <a:buFont typeface="Wingdings" panose="05000000000000000000" pitchFamily="2" charset="2"/>
              <a:buChar char="§"/>
            </a:pPr>
            <a:r>
              <a:rPr lang="en-US" sz="2000" dirty="0" smtClean="0"/>
              <a:t>As </a:t>
            </a:r>
            <a:r>
              <a:rPr lang="en-US" sz="2000" dirty="0"/>
              <a:t>before, we will be adding the HOC functions that we are creating in the chapter in our library. </a:t>
            </a:r>
          </a:p>
        </p:txBody>
      </p:sp>
    </p:spTree>
    <p:extLst>
      <p:ext uri="{BB962C8B-B14F-4D97-AF65-F5344CB8AC3E}">
        <p14:creationId xmlns:p14="http://schemas.microsoft.com/office/powerpoint/2010/main" val="741071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Understanding Data</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As programmers we know our programs act on </a:t>
            </a:r>
            <a:r>
              <a:rPr lang="en-US" sz="2000" dirty="0" smtClean="0"/>
              <a:t>data.</a:t>
            </a:r>
          </a:p>
          <a:p>
            <a:pPr marL="461963">
              <a:buFont typeface="Wingdings" panose="05000000000000000000" pitchFamily="2" charset="2"/>
              <a:buChar char="§"/>
            </a:pPr>
            <a:r>
              <a:rPr lang="en-US" sz="2000" dirty="0" smtClean="0"/>
              <a:t>Data </a:t>
            </a:r>
            <a:r>
              <a:rPr lang="en-US" sz="2000" dirty="0"/>
              <a:t>is something that is very important for the consumption of our written program to </a:t>
            </a:r>
            <a:r>
              <a:rPr lang="en-US" sz="2000" dirty="0" smtClean="0"/>
              <a:t>execute.</a:t>
            </a:r>
          </a:p>
          <a:p>
            <a:pPr marL="461963">
              <a:buFont typeface="Wingdings" panose="05000000000000000000" pitchFamily="2" charset="2"/>
              <a:buChar char="§"/>
            </a:pPr>
            <a:r>
              <a:rPr lang="en-US" sz="2000" dirty="0" smtClean="0"/>
              <a:t>Hence </a:t>
            </a:r>
            <a:r>
              <a:rPr lang="en-US" sz="2000" dirty="0"/>
              <a:t>almost all programming languages give several data for the programmer to work </a:t>
            </a:r>
            <a:r>
              <a:rPr lang="en-US" sz="2000" dirty="0" smtClean="0"/>
              <a:t>with.</a:t>
            </a:r>
          </a:p>
          <a:p>
            <a:pPr marL="461963">
              <a:buFont typeface="Wingdings" panose="05000000000000000000" pitchFamily="2" charset="2"/>
              <a:buChar char="§"/>
            </a:pPr>
            <a:r>
              <a:rPr lang="en-US" sz="2000" dirty="0" smtClean="0"/>
              <a:t>For </a:t>
            </a:r>
            <a:r>
              <a:rPr lang="en-US" sz="2000" dirty="0"/>
              <a:t>example, we can store the name of a person in </a:t>
            </a:r>
            <a:r>
              <a:rPr lang="en-US" sz="2000" dirty="0">
                <a:solidFill>
                  <a:srgbClr val="FF0000"/>
                </a:solidFill>
              </a:rPr>
              <a:t>String data </a:t>
            </a:r>
            <a:r>
              <a:rPr lang="en-US" sz="2000" dirty="0" smtClean="0">
                <a:solidFill>
                  <a:srgbClr val="FF0000"/>
                </a:solidFill>
              </a:rPr>
              <a:t>type</a:t>
            </a:r>
            <a:r>
              <a:rPr lang="en-US" sz="2000" dirty="0" smtClean="0"/>
              <a:t>.</a:t>
            </a:r>
          </a:p>
          <a:p>
            <a:pPr marL="461963">
              <a:buFont typeface="Wingdings" panose="05000000000000000000" pitchFamily="2" charset="2"/>
              <a:buChar char="§"/>
            </a:pPr>
            <a:r>
              <a:rPr lang="en-US" sz="2000" dirty="0" smtClean="0"/>
              <a:t>JavaScript </a:t>
            </a:r>
            <a:r>
              <a:rPr lang="en-US" sz="2000" dirty="0"/>
              <a:t>offers </a:t>
            </a:r>
            <a:r>
              <a:rPr lang="en-US" sz="2000" dirty="0">
                <a:solidFill>
                  <a:srgbClr val="FF0000"/>
                </a:solidFill>
              </a:rPr>
              <a:t>several data types</a:t>
            </a:r>
            <a:r>
              <a:rPr lang="en-US" sz="2000" dirty="0"/>
              <a:t> that we will be seeing in the next </a:t>
            </a:r>
            <a:r>
              <a:rPr lang="en-US" sz="2000" dirty="0" smtClean="0"/>
              <a:t>subsection.</a:t>
            </a:r>
          </a:p>
          <a:p>
            <a:pPr marL="461963">
              <a:buFont typeface="Wingdings" panose="05000000000000000000" pitchFamily="2" charset="2"/>
              <a:buChar char="§"/>
            </a:pPr>
            <a:r>
              <a:rPr lang="en-US" sz="2000" dirty="0" smtClean="0"/>
              <a:t>At </a:t>
            </a:r>
            <a:r>
              <a:rPr lang="en-US" sz="2000" dirty="0"/>
              <a:t>the end of the section, we will be introduced to a solid definition of </a:t>
            </a:r>
            <a:r>
              <a:rPr lang="en-US" sz="2000" dirty="0">
                <a:solidFill>
                  <a:srgbClr val="FF0000"/>
                </a:solidFill>
              </a:rPr>
              <a:t>higher-order functions</a:t>
            </a:r>
            <a:r>
              <a:rPr lang="en-US" sz="2000" dirty="0"/>
              <a:t>, with simple and concise examples</a:t>
            </a:r>
            <a:r>
              <a:rPr lang="en-US" sz="2000" dirty="0" smtClean="0"/>
              <a:t>.</a:t>
            </a:r>
            <a:endParaRPr lang="en-US" sz="2000" dirty="0"/>
          </a:p>
        </p:txBody>
      </p:sp>
    </p:spTree>
    <p:extLst>
      <p:ext uri="{BB962C8B-B14F-4D97-AF65-F5344CB8AC3E}">
        <p14:creationId xmlns:p14="http://schemas.microsoft.com/office/powerpoint/2010/main" val="37286612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Understanding JavaScript Data Types</a:t>
            </a: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Every programming language has data </a:t>
            </a:r>
            <a:r>
              <a:rPr lang="en-US" sz="2000" dirty="0" smtClean="0"/>
              <a:t>types.</a:t>
            </a:r>
          </a:p>
          <a:p>
            <a:pPr marL="461963">
              <a:buFont typeface="Wingdings" panose="05000000000000000000" pitchFamily="2" charset="2"/>
              <a:buChar char="§"/>
            </a:pPr>
            <a:r>
              <a:rPr lang="en-US" sz="2000" dirty="0" smtClean="0"/>
              <a:t>These </a:t>
            </a:r>
            <a:r>
              <a:rPr lang="en-US" sz="2000" dirty="0"/>
              <a:t>data types can hold data and allow our program to act upon </a:t>
            </a:r>
            <a:r>
              <a:rPr lang="en-US" sz="2000" dirty="0" smtClean="0"/>
              <a:t>it.</a:t>
            </a:r>
          </a:p>
          <a:p>
            <a:pPr marL="461963">
              <a:buFont typeface="Wingdings" panose="05000000000000000000" pitchFamily="2" charset="2"/>
              <a:buChar char="§"/>
            </a:pPr>
            <a:r>
              <a:rPr lang="en-US" sz="2000" dirty="0" smtClean="0"/>
              <a:t>In </a:t>
            </a:r>
            <a:r>
              <a:rPr lang="en-US" sz="2000" dirty="0"/>
              <a:t>this little section, we will be seeing </a:t>
            </a:r>
            <a:r>
              <a:rPr lang="en-US" sz="2000" dirty="0" smtClean="0"/>
              <a:t>JavaScript's </a:t>
            </a:r>
            <a:r>
              <a:rPr lang="en-US" sz="2000" dirty="0"/>
              <a:t>data </a:t>
            </a:r>
            <a:r>
              <a:rPr lang="en-US" sz="2000" dirty="0" smtClean="0"/>
              <a:t>types.</a:t>
            </a:r>
          </a:p>
          <a:p>
            <a:pPr marL="461963">
              <a:buFont typeface="Wingdings" panose="05000000000000000000" pitchFamily="2" charset="2"/>
              <a:buChar char="§"/>
            </a:pPr>
            <a:r>
              <a:rPr lang="en-US" sz="2000" dirty="0" smtClean="0"/>
              <a:t>In </a:t>
            </a:r>
            <a:r>
              <a:rPr lang="en-US" sz="2000" dirty="0"/>
              <a:t>a nutshell, JavaScript as a language supports the following data </a:t>
            </a:r>
            <a:r>
              <a:rPr lang="en-US" sz="2000" dirty="0" smtClean="0"/>
              <a:t>types:</a:t>
            </a:r>
          </a:p>
          <a:p>
            <a:pPr marL="687388" indent="-225425">
              <a:buFont typeface="Wingdings" panose="05000000000000000000" pitchFamily="2" charset="2"/>
              <a:buChar char="ü"/>
            </a:pPr>
            <a:r>
              <a:rPr lang="en-US" sz="2000" dirty="0" smtClean="0"/>
              <a:t>Numbers			Strings</a:t>
            </a:r>
          </a:p>
          <a:p>
            <a:pPr marL="687388" indent="-225425">
              <a:buFont typeface="Wingdings" panose="05000000000000000000" pitchFamily="2" charset="2"/>
              <a:buChar char="ü"/>
            </a:pPr>
            <a:r>
              <a:rPr lang="en-US" sz="2000" dirty="0" smtClean="0"/>
              <a:t>Booleans			Objects</a:t>
            </a:r>
          </a:p>
          <a:p>
            <a:pPr marL="687388" indent="-225425">
              <a:buFont typeface="Wingdings" panose="05000000000000000000" pitchFamily="2" charset="2"/>
              <a:buChar char="ü"/>
            </a:pPr>
            <a:r>
              <a:rPr lang="en-US" sz="2000" dirty="0" smtClean="0"/>
              <a:t>Null			undefined</a:t>
            </a:r>
          </a:p>
          <a:p>
            <a:pPr marL="687388" indent="-225425">
              <a:buFont typeface="Wingdings" panose="05000000000000000000" pitchFamily="2" charset="2"/>
              <a:buChar char="ü"/>
            </a:pPr>
            <a:r>
              <a:rPr lang="en-US" sz="2000" dirty="0" smtClean="0"/>
              <a:t>functions</a:t>
            </a:r>
          </a:p>
          <a:p>
            <a:pPr marL="461963">
              <a:buFont typeface="Wingdings" panose="05000000000000000000" pitchFamily="2" charset="2"/>
              <a:buChar char="§"/>
            </a:pPr>
            <a:r>
              <a:rPr lang="en-US" sz="2000" dirty="0" smtClean="0"/>
              <a:t>Since functions are data types like String, we can pass them around, store them in a variable, etc., similar to String and Numbers data types</a:t>
            </a:r>
          </a:p>
          <a:p>
            <a:pPr marL="461963">
              <a:buFont typeface="Wingdings" panose="05000000000000000000" pitchFamily="2" charset="2"/>
              <a:buChar char="§"/>
            </a:pPr>
            <a:r>
              <a:rPr lang="en-US" sz="2000" dirty="0" smtClean="0"/>
              <a:t>Functions </a:t>
            </a:r>
            <a:r>
              <a:rPr lang="en-US" sz="2000" dirty="0"/>
              <a:t>are First Class Citizens when the language permits them to be used as any other data type, that is, functions can be assigned to variables, passed around as arguments, and can be returned from other functions. </a:t>
            </a:r>
            <a:endParaRPr lang="en-US" sz="2000" dirty="0" smtClean="0"/>
          </a:p>
          <a:p>
            <a:pPr marL="461963">
              <a:buFont typeface="Wingdings" panose="05000000000000000000" pitchFamily="2" charset="2"/>
              <a:buChar char="§"/>
            </a:pPr>
            <a:r>
              <a:rPr lang="en-US" sz="2000" dirty="0" smtClean="0"/>
              <a:t>In </a:t>
            </a:r>
            <a:r>
              <a:rPr lang="en-US" sz="2000" dirty="0"/>
              <a:t>the next section we will see a quick example of what we mean by storing and passing functions around</a:t>
            </a:r>
            <a:r>
              <a:rPr lang="en-US" sz="2000" dirty="0" smtClean="0"/>
              <a:t>.</a:t>
            </a:r>
            <a:endParaRPr lang="en-US" sz="2000" dirty="0"/>
          </a:p>
        </p:txBody>
      </p:sp>
    </p:spTree>
    <p:extLst>
      <p:ext uri="{BB962C8B-B14F-4D97-AF65-F5344CB8AC3E}">
        <p14:creationId xmlns:p14="http://schemas.microsoft.com/office/powerpoint/2010/main" val="1941699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95" y="109753"/>
            <a:ext cx="11949100" cy="1089874"/>
          </a:xfr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Listing 1-1 || 1-2</a:t>
            </a:r>
            <a:endParaRPr lang="en-US" dirty="0"/>
          </a:p>
        </p:txBody>
      </p:sp>
      <p:pic>
        <p:nvPicPr>
          <p:cNvPr id="4" name="Picture 3"/>
          <p:cNvPicPr>
            <a:picLocks noChangeAspect="1"/>
          </p:cNvPicPr>
          <p:nvPr/>
        </p:nvPicPr>
        <p:blipFill>
          <a:blip r:embed="rId2"/>
          <a:stretch>
            <a:fillRect/>
          </a:stretch>
        </p:blipFill>
        <p:spPr>
          <a:xfrm>
            <a:off x="111096" y="1303176"/>
            <a:ext cx="9420196" cy="1380757"/>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111095" y="3311779"/>
            <a:ext cx="9911820" cy="1012041"/>
          </a:xfrm>
          <a:prstGeom prst="rect">
            <a:avLst/>
          </a:prstGeom>
          <a:ln>
            <a:solidFill>
              <a:schemeClr val="accent1"/>
            </a:solidFill>
          </a:ln>
        </p:spPr>
      </p:pic>
    </p:spTree>
    <p:extLst>
      <p:ext uri="{BB962C8B-B14F-4D97-AF65-F5344CB8AC3E}">
        <p14:creationId xmlns:p14="http://schemas.microsoft.com/office/powerpoint/2010/main" val="632434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Storing </a:t>
            </a:r>
            <a:r>
              <a:rPr lang="en-US"/>
              <a:t>a </a:t>
            </a:r>
            <a:r>
              <a:rPr lang="en-US" smtClean="0"/>
              <a:t>Function</a:t>
            </a:r>
            <a:endParaRPr lang="en-US" dirty="0"/>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r>
              <a:rPr lang="en-US" sz="2000" dirty="0"/>
              <a:t>As mentioned in the previous section, functions are nothing but data. Since it’s data, we can hold them in a </a:t>
            </a:r>
            <a:r>
              <a:rPr lang="en-US" sz="2000" dirty="0" smtClean="0"/>
              <a:t>variable!</a:t>
            </a:r>
          </a:p>
          <a:p>
            <a:pPr marL="461963">
              <a:buFont typeface="Wingdings" panose="05000000000000000000" pitchFamily="2" charset="2"/>
              <a:buChar char="§"/>
            </a:pPr>
            <a:r>
              <a:rPr lang="en-US" sz="2000" dirty="0" smtClean="0"/>
              <a:t>The </a:t>
            </a:r>
            <a:r>
              <a:rPr lang="en-US" sz="2000" dirty="0" smtClean="0">
                <a:solidFill>
                  <a:srgbClr val="FF0000"/>
                </a:solidFill>
              </a:rPr>
              <a:t>Listing 3-1</a:t>
            </a:r>
            <a:r>
              <a:rPr lang="en-US" sz="2000" dirty="0" smtClean="0"/>
              <a:t> </a:t>
            </a:r>
            <a:r>
              <a:rPr lang="en-US" sz="2000" dirty="0"/>
              <a:t>is literally a valid code in JavaScript </a:t>
            </a:r>
            <a:r>
              <a:rPr lang="en-US" sz="2000" dirty="0" smtClean="0"/>
              <a:t>context.</a:t>
            </a:r>
          </a:p>
          <a:p>
            <a:pPr marL="233363" indent="0">
              <a:buNone/>
            </a:pPr>
            <a:endParaRPr lang="en-US" sz="2000" dirty="0"/>
          </a:p>
          <a:p>
            <a:pPr marL="233363" indent="0">
              <a:buNone/>
            </a:pPr>
            <a:endParaRPr lang="en-US" sz="2000" dirty="0" smtClean="0"/>
          </a:p>
          <a:p>
            <a:pPr marL="461963">
              <a:buFont typeface="Wingdings" panose="05000000000000000000" pitchFamily="2" charset="2"/>
              <a:buChar char="§"/>
            </a:pPr>
            <a:endParaRPr lang="en-US" sz="2000" dirty="0" smtClean="0"/>
          </a:p>
          <a:p>
            <a:pPr marL="461963">
              <a:buFont typeface="Wingdings" panose="05000000000000000000" pitchFamily="2" charset="2"/>
              <a:buChar char="§"/>
            </a:pPr>
            <a:r>
              <a:rPr lang="en-US" sz="2000" dirty="0" smtClean="0"/>
              <a:t>In </a:t>
            </a:r>
            <a:r>
              <a:rPr lang="en-US" sz="2000" dirty="0"/>
              <a:t>the above code snippet, </a:t>
            </a:r>
            <a:r>
              <a:rPr lang="en-US" sz="2000" dirty="0">
                <a:solidFill>
                  <a:srgbClr val="FF0000"/>
                </a:solidFill>
              </a:rPr>
              <a:t>fn</a:t>
            </a:r>
            <a:r>
              <a:rPr lang="en-US" sz="2000" dirty="0"/>
              <a:t> is nothing but a variable that is pointing to a data type </a:t>
            </a:r>
            <a:r>
              <a:rPr lang="en-US" sz="2000" dirty="0" smtClean="0"/>
              <a:t>function.</a:t>
            </a:r>
          </a:p>
          <a:p>
            <a:pPr marL="461963">
              <a:buFont typeface="Wingdings" panose="05000000000000000000" pitchFamily="2" charset="2"/>
              <a:buChar char="§"/>
            </a:pPr>
            <a:r>
              <a:rPr lang="en-US" sz="2000" dirty="0" smtClean="0"/>
              <a:t>We </a:t>
            </a:r>
            <a:r>
              <a:rPr lang="en-US" sz="2000" dirty="0"/>
              <a:t>can quickly check that fn is of type function by running the following:</a:t>
            </a:r>
          </a:p>
          <a:p>
            <a:pPr marL="233363" indent="0">
              <a:buNone/>
            </a:pPr>
            <a:endParaRPr lang="en-US" sz="2000" dirty="0" smtClean="0"/>
          </a:p>
          <a:p>
            <a:pPr marL="233363" indent="0">
              <a:buNone/>
            </a:pPr>
            <a:endParaRPr lang="en-US" sz="2000" dirty="0"/>
          </a:p>
          <a:p>
            <a:pPr marL="461963">
              <a:buFont typeface="Wingdings" panose="05000000000000000000" pitchFamily="2" charset="2"/>
              <a:buChar char="§"/>
            </a:pPr>
            <a:r>
              <a:rPr lang="en-US" sz="2000" dirty="0"/>
              <a:t>Since </a:t>
            </a:r>
            <a:r>
              <a:rPr lang="en-US" sz="2000" dirty="0">
                <a:solidFill>
                  <a:srgbClr val="FF0000"/>
                </a:solidFill>
              </a:rPr>
              <a:t>fn</a:t>
            </a:r>
            <a:r>
              <a:rPr lang="en-US" sz="2000" dirty="0"/>
              <a:t> is just a </a:t>
            </a:r>
            <a:r>
              <a:rPr lang="en-US" sz="2000" dirty="0">
                <a:solidFill>
                  <a:srgbClr val="FF0000"/>
                </a:solidFill>
              </a:rPr>
              <a:t>reference</a:t>
            </a:r>
            <a:r>
              <a:rPr lang="en-US" sz="2000" dirty="0"/>
              <a:t> </a:t>
            </a:r>
            <a:r>
              <a:rPr lang="en-US" sz="2000" dirty="0">
                <a:solidFill>
                  <a:srgbClr val="0070C0"/>
                </a:solidFill>
              </a:rPr>
              <a:t>to our function</a:t>
            </a:r>
            <a:r>
              <a:rPr lang="en-US" sz="2000" dirty="0"/>
              <a:t>, we can call it like this:</a:t>
            </a:r>
          </a:p>
          <a:p>
            <a:pPr marL="233363" indent="0">
              <a:buNone/>
            </a:pPr>
            <a:endParaRPr lang="en-US" sz="2000" dirty="0"/>
          </a:p>
          <a:p>
            <a:pPr marL="461963" indent="0">
              <a:buNone/>
            </a:pPr>
            <a:r>
              <a:rPr lang="en-US" sz="2000" dirty="0"/>
              <a:t>the above will execute the function that fn points to</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897623" y="2378409"/>
            <a:ext cx="3716060" cy="853449"/>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897623" y="4145304"/>
            <a:ext cx="2404670" cy="657392"/>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897623" y="5200639"/>
            <a:ext cx="723900" cy="400050"/>
          </a:xfrm>
          <a:prstGeom prst="rect">
            <a:avLst/>
          </a:prstGeom>
          <a:ln>
            <a:solidFill>
              <a:schemeClr val="accent1"/>
            </a:solidFill>
          </a:ln>
        </p:spPr>
      </p:pic>
    </p:spTree>
    <p:extLst>
      <p:ext uri="{BB962C8B-B14F-4D97-AF65-F5344CB8AC3E}">
        <p14:creationId xmlns:p14="http://schemas.microsoft.com/office/powerpoint/2010/main" val="396501466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Passing </a:t>
            </a:r>
            <a:r>
              <a:rPr lang="en-US" smtClean="0"/>
              <a:t>a function</a:t>
            </a:r>
            <a:endParaRPr lang="en-US" dirty="0"/>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1046983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Returning a function</a:t>
            </a:r>
            <a:endParaRPr lang="en-US" dirty="0"/>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73413821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Abstraction and Higher-Order </a:t>
            </a:r>
            <a:r>
              <a:rPr lang="en-US" dirty="0" smtClean="0">
                <a:solidFill>
                  <a:schemeClr val="bg1"/>
                </a:solidFill>
              </a:rPr>
              <a:t>Functions</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027264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Abstraction </a:t>
            </a:r>
            <a:r>
              <a:rPr lang="en-US" dirty="0" smtClean="0"/>
              <a:t>Definitions</a:t>
            </a:r>
            <a:endParaRPr lang="en-US" dirty="0"/>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199631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Abstraction via Higher-Order </a:t>
            </a:r>
            <a:r>
              <a:rPr lang="en-US" dirty="0" smtClean="0"/>
              <a:t>Functions</a:t>
            </a:r>
            <a:endParaRPr lang="en-US" dirty="0"/>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8334616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Higher-Order Functions in the Real World</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807639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every Function</a:t>
            </a:r>
            <a:endParaRPr lang="en-US" dirty="0"/>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74929158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some Function</a:t>
            </a:r>
            <a:endParaRPr lang="en-US" dirty="0"/>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3341121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sort Function</a:t>
            </a:r>
            <a:endParaRPr lang="en-US" dirty="0"/>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644461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Definition of Functional Programming</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a:t>Functional programming is a </a:t>
            </a:r>
            <a:r>
              <a:rPr lang="en-US" sz="2000" dirty="0">
                <a:solidFill>
                  <a:srgbClr val="FF0000"/>
                </a:solidFill>
              </a:rPr>
              <a:t>paradigm</a:t>
            </a:r>
            <a:r>
              <a:rPr lang="en-US" sz="2000" dirty="0"/>
              <a:t> in which we will be creating functions that are going to work out its logic by depending only on its </a:t>
            </a:r>
            <a:r>
              <a:rPr lang="en-US" sz="2000" dirty="0" smtClean="0"/>
              <a:t>input.</a:t>
            </a:r>
          </a:p>
          <a:p>
            <a:pPr marL="457200">
              <a:buFont typeface="Wingdings" panose="05000000000000000000" pitchFamily="2" charset="2"/>
              <a:buChar char="§"/>
            </a:pPr>
            <a:r>
              <a:rPr lang="en-US" sz="2000" dirty="0" smtClean="0"/>
              <a:t>This </a:t>
            </a:r>
            <a:r>
              <a:rPr lang="en-US" sz="2000" dirty="0"/>
              <a:t>ensures that a function, when called multiple times, is going to return the same </a:t>
            </a:r>
            <a:r>
              <a:rPr lang="en-US" sz="2000" dirty="0" smtClean="0"/>
              <a:t>result.</a:t>
            </a:r>
          </a:p>
          <a:p>
            <a:pPr marL="457200">
              <a:buFont typeface="Wingdings" panose="05000000000000000000" pitchFamily="2" charset="2"/>
              <a:buChar char="§"/>
            </a:pPr>
            <a:r>
              <a:rPr lang="en-US" sz="2000" dirty="0" smtClean="0"/>
              <a:t>The </a:t>
            </a:r>
            <a:r>
              <a:rPr lang="en-US" sz="2000" dirty="0"/>
              <a:t>function also won’t change any data in the outside world, leading to </a:t>
            </a:r>
            <a:r>
              <a:rPr lang="en-US" sz="2000" dirty="0" smtClean="0">
                <a:solidFill>
                  <a:srgbClr val="FF0000"/>
                </a:solidFill>
              </a:rPr>
              <a:t>cacheable</a:t>
            </a:r>
            <a:r>
              <a:rPr lang="en-US" sz="2000" dirty="0" smtClean="0"/>
              <a:t> </a:t>
            </a:r>
            <a:r>
              <a:rPr lang="en-US" sz="2000" dirty="0"/>
              <a:t>and </a:t>
            </a:r>
            <a:r>
              <a:rPr lang="en-US" sz="2000" dirty="0">
                <a:solidFill>
                  <a:srgbClr val="FF0000"/>
                </a:solidFill>
              </a:rPr>
              <a:t>testable</a:t>
            </a:r>
            <a:r>
              <a:rPr lang="en-US" sz="2000" dirty="0"/>
              <a:t> </a:t>
            </a:r>
            <a:r>
              <a:rPr lang="en-US" sz="2000" dirty="0">
                <a:solidFill>
                  <a:srgbClr val="FF0000"/>
                </a:solidFill>
              </a:rPr>
              <a:t>codebase</a:t>
            </a:r>
            <a:r>
              <a:rPr lang="en-US" sz="2000" dirty="0" smtClean="0"/>
              <a:t>.</a:t>
            </a:r>
          </a:p>
          <a:p>
            <a:pPr marL="457200">
              <a:buFont typeface="Wingdings" panose="05000000000000000000" pitchFamily="2" charset="2"/>
              <a:buChar char="§"/>
            </a:pPr>
            <a:r>
              <a:rPr lang="en-US" sz="2000" dirty="0"/>
              <a:t>There are two more important characteristics of Functional programing that are missing in the </a:t>
            </a:r>
            <a:r>
              <a:rPr lang="en-US" sz="2000" dirty="0" smtClean="0"/>
              <a:t>definition.</a:t>
            </a:r>
          </a:p>
          <a:p>
            <a:pPr marL="685800">
              <a:buFont typeface="Wingdings" panose="05000000000000000000" pitchFamily="2" charset="2"/>
              <a:buChar char="ü"/>
            </a:pPr>
            <a:r>
              <a:rPr lang="en-US" sz="2000" dirty="0" smtClean="0"/>
              <a:t>We </a:t>
            </a:r>
            <a:r>
              <a:rPr lang="en-US" sz="2000" dirty="0"/>
              <a:t>are going to discuss them in detail in the upcoming sections before we dive into the benefits of functional programming</a:t>
            </a:r>
            <a:r>
              <a:rPr lang="en-US" sz="2000" dirty="0" smtClean="0"/>
              <a:t>.</a:t>
            </a:r>
            <a:endParaRPr lang="en-US" sz="2000" dirty="0"/>
          </a:p>
        </p:txBody>
      </p:sp>
    </p:spTree>
    <p:extLst>
      <p:ext uri="{BB962C8B-B14F-4D97-AF65-F5344CB8AC3E}">
        <p14:creationId xmlns:p14="http://schemas.microsoft.com/office/powerpoint/2010/main" val="6471567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a:t>Closures and Higher-Order </a:t>
            </a:r>
            <a:r>
              <a:rPr lang="en-US" sz="5800" dirty="0" smtClean="0"/>
              <a:t>Functions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4</a:t>
            </a:r>
            <a:endParaRPr lang="en-US" dirty="0"/>
          </a:p>
        </p:txBody>
      </p:sp>
    </p:spTree>
    <p:extLst>
      <p:ext uri="{BB962C8B-B14F-4D97-AF65-F5344CB8AC3E}">
        <p14:creationId xmlns:p14="http://schemas.microsoft.com/office/powerpoint/2010/main" val="227579988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28731620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Understanding Closures</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92265802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solidFill>
                  <a:schemeClr val="bg1"/>
                </a:solidFill>
              </a:rPr>
              <a:t>Higher-Order Functions in the Real World (Continued</a:t>
            </a:r>
            <a:r>
              <a:rPr lang="en-US" dirty="0" smtClean="0">
                <a:solidFill>
                  <a:schemeClr val="bg1"/>
                </a:solidFill>
              </a:rPr>
              <a:t>)</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8330187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Understanding Closures</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48704139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a:t>Being Functional on </a:t>
            </a:r>
            <a:r>
              <a:rPr lang="en-US" sz="5800" dirty="0" smtClean="0"/>
              <a:t>Arrays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5</a:t>
            </a:r>
            <a:endParaRPr lang="en-US" dirty="0"/>
          </a:p>
        </p:txBody>
      </p:sp>
    </p:spTree>
    <p:extLst>
      <p:ext uri="{BB962C8B-B14F-4D97-AF65-F5344CB8AC3E}">
        <p14:creationId xmlns:p14="http://schemas.microsoft.com/office/powerpoint/2010/main" val="364668652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8433468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Working Functionally on </a:t>
            </a:r>
            <a:r>
              <a:rPr lang="en-US" dirty="0" smtClean="0">
                <a:solidFill>
                  <a:schemeClr val="bg1"/>
                </a:solidFill>
              </a:rPr>
              <a:t>Arrays</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6212850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Chaining </a:t>
            </a:r>
            <a:r>
              <a:rPr lang="en-US" dirty="0" smtClean="0">
                <a:solidFill>
                  <a:schemeClr val="bg1"/>
                </a:solidFill>
              </a:rPr>
              <a:t>Operations</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81990845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Reducing Function</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868835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91" y="109753"/>
            <a:ext cx="11938958" cy="1089874"/>
          </a:xfr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Functions vs Methods in JavaScript</a:t>
            </a:r>
            <a:endParaRPr lang="en-US" dirty="0"/>
          </a:p>
        </p:txBody>
      </p:sp>
      <p:sp>
        <p:nvSpPr>
          <p:cNvPr id="4" name="Content Placeholder 3"/>
          <p:cNvSpPr>
            <a:spLocks noGrp="1"/>
          </p:cNvSpPr>
          <p:nvPr>
            <p:ph sz="half" idx="1"/>
          </p:nvPr>
        </p:nvSpPr>
        <p:spPr>
          <a:xfrm>
            <a:off x="94892" y="1278466"/>
            <a:ext cx="11938958" cy="5494867"/>
          </a:xfrm>
        </p:spPr>
        <p:txBody>
          <a:bodyPr>
            <a:normAutofit/>
          </a:bodyPr>
          <a:lstStyle/>
          <a:p>
            <a:pPr>
              <a:buFont typeface="Wingdings" panose="05000000000000000000" pitchFamily="2" charset="2"/>
              <a:buChar char="v"/>
            </a:pPr>
            <a:r>
              <a:rPr lang="en-US" sz="2000" dirty="0" smtClean="0"/>
              <a:t>A </a:t>
            </a:r>
            <a:r>
              <a:rPr lang="en-US" sz="2000" dirty="0">
                <a:solidFill>
                  <a:srgbClr val="FF0000"/>
                </a:solidFill>
              </a:rPr>
              <a:t>Function</a:t>
            </a:r>
            <a:r>
              <a:rPr lang="en-US" sz="2000" dirty="0"/>
              <a:t> is a piece of code that can be called by its </a:t>
            </a:r>
            <a:r>
              <a:rPr lang="en-US" sz="2000" dirty="0" smtClean="0"/>
              <a:t>name.</a:t>
            </a:r>
          </a:p>
          <a:p>
            <a:pPr marL="685800">
              <a:buFont typeface="Wingdings" panose="05000000000000000000" pitchFamily="2" charset="2"/>
              <a:buChar char="ü"/>
            </a:pPr>
            <a:r>
              <a:rPr lang="en-US" sz="2000" dirty="0" smtClean="0"/>
              <a:t>It </a:t>
            </a:r>
            <a:r>
              <a:rPr lang="en-US" sz="2000" dirty="0"/>
              <a:t>can be pass arguments and return </a:t>
            </a:r>
            <a:r>
              <a:rPr lang="en-US" sz="2000" dirty="0" smtClean="0"/>
              <a:t>values.</a:t>
            </a:r>
          </a:p>
          <a:p>
            <a:pPr marL="685800">
              <a:buFont typeface="Wingdings" panose="05000000000000000000" pitchFamily="2" charset="2"/>
              <a:buChar char="ü"/>
            </a:pPr>
            <a:r>
              <a:rPr lang="en-US" sz="2000" dirty="0" smtClean="0"/>
              <a:t>However</a:t>
            </a:r>
            <a:r>
              <a:rPr lang="en-US" sz="2000" dirty="0"/>
              <a:t>, </a:t>
            </a:r>
            <a:r>
              <a:rPr lang="en-US" sz="2000" dirty="0" smtClean="0">
                <a:solidFill>
                  <a:srgbClr val="FF0000"/>
                </a:solidFill>
              </a:rPr>
              <a:t>Method</a:t>
            </a:r>
            <a:r>
              <a:rPr lang="en-US" sz="2000" dirty="0" smtClean="0"/>
              <a:t> </a:t>
            </a:r>
            <a:r>
              <a:rPr lang="en-US" sz="2000" dirty="0"/>
              <a:t>is a piece of code that must be called by its name along with its associated </a:t>
            </a:r>
            <a:r>
              <a:rPr lang="en-US" sz="2000" dirty="0">
                <a:solidFill>
                  <a:srgbClr val="FF0000"/>
                </a:solidFill>
              </a:rPr>
              <a:t>object </a:t>
            </a:r>
            <a:r>
              <a:rPr lang="en-US" sz="2000" dirty="0" smtClean="0">
                <a:solidFill>
                  <a:srgbClr val="FF0000"/>
                </a:solidFill>
              </a:rPr>
              <a:t>name</a:t>
            </a:r>
            <a:r>
              <a:rPr lang="en-US" sz="2000" dirty="0" smtClean="0"/>
              <a:t>.</a:t>
            </a:r>
          </a:p>
          <a:p>
            <a:pPr marL="457200">
              <a:buFont typeface="Wingdings" panose="05000000000000000000" pitchFamily="2" charset="2"/>
              <a:buChar char="§"/>
            </a:pPr>
            <a:r>
              <a:rPr lang="en-US" sz="2000" dirty="0" smtClean="0"/>
              <a:t>Example of a Function </a:t>
            </a:r>
            <a:r>
              <a:rPr lang="en-US" sz="2000" dirty="0" smtClean="0">
                <a:solidFill>
                  <a:srgbClr val="FF0000"/>
                </a:solidFill>
              </a:rPr>
              <a:t>Listing </a:t>
            </a:r>
            <a:r>
              <a:rPr lang="en-US" sz="2000" dirty="0">
                <a:solidFill>
                  <a:srgbClr val="FF0000"/>
                </a:solidFill>
              </a:rPr>
              <a:t>1-3</a:t>
            </a:r>
            <a:r>
              <a:rPr lang="en-US" sz="2000" dirty="0" smtClean="0"/>
              <a:t>:</a:t>
            </a:r>
          </a:p>
          <a:p>
            <a:pPr indent="0">
              <a:buNone/>
            </a:pPr>
            <a:endParaRPr lang="en-US" sz="2000" dirty="0"/>
          </a:p>
          <a:p>
            <a:pPr indent="0">
              <a:buNone/>
            </a:pPr>
            <a:endParaRPr lang="en-US" sz="2000" dirty="0" smtClean="0"/>
          </a:p>
          <a:p>
            <a:pPr indent="0">
              <a:buNone/>
            </a:pPr>
            <a:endParaRPr lang="en-US" sz="2000" dirty="0"/>
          </a:p>
          <a:p>
            <a:pPr indent="0">
              <a:buNone/>
            </a:pPr>
            <a:endParaRPr lang="en-US" sz="2000" dirty="0" smtClean="0"/>
          </a:p>
          <a:p>
            <a:pPr marL="457200">
              <a:buFont typeface="Wingdings" panose="05000000000000000000" pitchFamily="2" charset="2"/>
              <a:buChar char="§"/>
            </a:pPr>
            <a:r>
              <a:rPr lang="en-US" sz="2000" dirty="0"/>
              <a:t>Example of a </a:t>
            </a:r>
            <a:r>
              <a:rPr lang="en-US" sz="2000" dirty="0" smtClean="0"/>
              <a:t>Method </a:t>
            </a:r>
            <a:r>
              <a:rPr lang="en-US" sz="2000" dirty="0">
                <a:solidFill>
                  <a:srgbClr val="FF0000"/>
                </a:solidFill>
              </a:rPr>
              <a:t>Listing </a:t>
            </a:r>
            <a:r>
              <a:rPr lang="en-US" sz="2000" dirty="0" smtClean="0">
                <a:solidFill>
                  <a:srgbClr val="FF0000"/>
                </a:solidFill>
              </a:rPr>
              <a:t>1-4</a:t>
            </a:r>
            <a:r>
              <a:rPr lang="en-US" sz="2000" dirty="0" smtClean="0"/>
              <a:t>:</a:t>
            </a:r>
            <a:endParaRPr lang="en-US" sz="2000" dirty="0"/>
          </a:p>
        </p:txBody>
      </p:sp>
      <p:pic>
        <p:nvPicPr>
          <p:cNvPr id="3" name="Picture 2"/>
          <p:cNvPicPr>
            <a:picLocks noChangeAspect="1"/>
          </p:cNvPicPr>
          <p:nvPr/>
        </p:nvPicPr>
        <p:blipFill>
          <a:blip r:embed="rId2"/>
          <a:stretch>
            <a:fillRect/>
          </a:stretch>
        </p:blipFill>
        <p:spPr>
          <a:xfrm>
            <a:off x="668866" y="2869186"/>
            <a:ext cx="8557683" cy="1082101"/>
          </a:xfrm>
          <a:prstGeom prst="rect">
            <a:avLst/>
          </a:prstGeom>
          <a:ln>
            <a:solidFill>
              <a:schemeClr val="accent1"/>
            </a:solidFill>
          </a:ln>
        </p:spPr>
      </p:pic>
      <p:pic>
        <p:nvPicPr>
          <p:cNvPr id="5" name="Picture 4"/>
          <p:cNvPicPr>
            <a:picLocks noChangeAspect="1"/>
          </p:cNvPicPr>
          <p:nvPr/>
        </p:nvPicPr>
        <p:blipFill>
          <a:blip r:embed="rId3"/>
          <a:stretch>
            <a:fillRect/>
          </a:stretch>
        </p:blipFill>
        <p:spPr>
          <a:xfrm>
            <a:off x="668866" y="4687269"/>
            <a:ext cx="8977979" cy="1241161"/>
          </a:xfrm>
          <a:prstGeom prst="rect">
            <a:avLst/>
          </a:prstGeom>
          <a:ln>
            <a:solidFill>
              <a:schemeClr val="accent1"/>
            </a:solidFill>
          </a:ln>
        </p:spPr>
      </p:pic>
    </p:spTree>
    <p:extLst>
      <p:ext uri="{BB962C8B-B14F-4D97-AF65-F5344CB8AC3E}">
        <p14:creationId xmlns:p14="http://schemas.microsoft.com/office/powerpoint/2010/main" val="37142778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Zipping Arrays</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337356359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smtClean="0"/>
              <a:t>Currying and Partial Application</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6</a:t>
            </a:r>
            <a:endParaRPr lang="en-US" dirty="0"/>
          </a:p>
        </p:txBody>
      </p:sp>
    </p:spTree>
    <p:extLst>
      <p:ext uri="{BB962C8B-B14F-4D97-AF65-F5344CB8AC3E}">
        <p14:creationId xmlns:p14="http://schemas.microsoft.com/office/powerpoint/2010/main" val="31619493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80688550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A Few Terminologies</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7450853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Currying</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27552482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Currying in Action</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98765079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Data Flow</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7844781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1335" y="2634690"/>
            <a:ext cx="11048998" cy="783541"/>
          </a:xfrm>
        </p:spPr>
        <p:txBody>
          <a:bodyPr>
            <a:normAutofit fontScale="90000"/>
          </a:bodyPr>
          <a:lstStyle/>
          <a:p>
            <a:r>
              <a:rPr lang="en-US" sz="5800" dirty="0" smtClean="0"/>
              <a:t>Composition and Pipelines</a:t>
            </a:r>
            <a:endParaRPr lang="en-US" sz="5800" dirty="0"/>
          </a:p>
        </p:txBody>
      </p:sp>
      <p:sp>
        <p:nvSpPr>
          <p:cNvPr id="5" name="Title 1"/>
          <p:cNvSpPr txBox="1">
            <a:spLocks/>
          </p:cNvSpPr>
          <p:nvPr/>
        </p:nvSpPr>
        <p:spPr>
          <a:xfrm>
            <a:off x="0" y="0"/>
            <a:ext cx="931335" cy="68580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r>
              <a:rPr lang="en-US" dirty="0" smtClean="0"/>
              <a:t>7</a:t>
            </a:r>
            <a:endParaRPr lang="en-US" dirty="0"/>
          </a:p>
        </p:txBody>
      </p:sp>
    </p:spTree>
    <p:extLst>
      <p:ext uri="{BB962C8B-B14F-4D97-AF65-F5344CB8AC3E}">
        <p14:creationId xmlns:p14="http://schemas.microsoft.com/office/powerpoint/2010/main" val="364828968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253735721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69" y="109753"/>
            <a:ext cx="11939425" cy="1089874"/>
          </a:xfr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Composition in General </a:t>
            </a:r>
            <a:r>
              <a:rPr lang="en-US" dirty="0" smtClean="0">
                <a:solidFill>
                  <a:schemeClr val="bg1"/>
                </a:solidFill>
              </a:rPr>
              <a:t>Terms</a:t>
            </a:r>
            <a:endParaRPr lang="en-US" dirty="0">
              <a:solidFill>
                <a:schemeClr val="bg1"/>
              </a:solidFill>
            </a:endParaRPr>
          </a:p>
        </p:txBody>
      </p:sp>
      <p:sp>
        <p:nvSpPr>
          <p:cNvPr id="4" name="Content Placeholder 3"/>
          <p:cNvSpPr>
            <a:spLocks noGrp="1"/>
          </p:cNvSpPr>
          <p:nvPr>
            <p:ph sz="half" idx="1"/>
          </p:nvPr>
        </p:nvSpPr>
        <p:spPr>
          <a:xfrm>
            <a:off x="120769" y="1274970"/>
            <a:ext cx="11939425" cy="5523763"/>
          </a:xfrm>
        </p:spPr>
        <p:txBody>
          <a:bodyPr>
            <a:normAutofit/>
          </a:bodyPr>
          <a:lstStyle/>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875394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7338</Words>
  <Application>Microsoft Office PowerPoint</Application>
  <PresentationFormat>Widescreen</PresentationFormat>
  <Paragraphs>630</Paragraphs>
  <Slides>119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119</vt:i4>
      </vt:variant>
    </vt:vector>
  </HeadingPairs>
  <TitlesOfParts>
    <vt:vector size="128"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Functional Programming in Simple Terms</vt:lpstr>
      <vt:lpstr>Intro</vt:lpstr>
      <vt:lpstr>What Is Functional Programming? Why It Matters?</vt:lpstr>
      <vt:lpstr>Functions in JavaScript</vt:lpstr>
      <vt:lpstr>Listing 1-1 || 1-2</vt:lpstr>
      <vt:lpstr>Definition of Functional Programming</vt:lpstr>
      <vt:lpstr>Functions vs Methods in JavaScript</vt:lpstr>
      <vt:lpstr>Referential Transparency</vt:lpstr>
      <vt:lpstr>Substitution Model</vt:lpstr>
      <vt:lpstr>Caching</vt:lpstr>
      <vt:lpstr>Imperative, Declarative, Abstraction</vt:lpstr>
      <vt:lpstr>Listing 1-6</vt:lpstr>
      <vt:lpstr>Declarative Programming</vt:lpstr>
      <vt:lpstr>Listing 1-7</vt:lpstr>
      <vt:lpstr>Functional Programming Benefits</vt:lpstr>
      <vt:lpstr>Pure Functions</vt:lpstr>
      <vt:lpstr>Pure Functions Lead to Testable Code</vt:lpstr>
      <vt:lpstr>Pure Functions Lead to Testable Code       |</vt:lpstr>
      <vt:lpstr>Property of Pure Function</vt:lpstr>
      <vt:lpstr>Reasonable Code</vt:lpstr>
      <vt:lpstr>Parallel Code</vt:lpstr>
      <vt:lpstr>Listing 1-10 || 1-11</vt:lpstr>
      <vt:lpstr>Cacheable</vt:lpstr>
      <vt:lpstr>Cacheable objects</vt:lpstr>
      <vt:lpstr>Listing 1-12</vt:lpstr>
      <vt:lpstr>Pipelines and Composable</vt:lpstr>
      <vt:lpstr>Pipelines and Composable          |</vt:lpstr>
      <vt:lpstr>Pure Function Is a Mathematical Function</vt:lpstr>
      <vt:lpstr>Listing 1-13 || 1-14</vt:lpstr>
      <vt:lpstr>Domain and Codomain</vt:lpstr>
      <vt:lpstr>What We Are Going to Build</vt:lpstr>
      <vt:lpstr>Is JavaScript a Functional Programming Language?</vt:lpstr>
      <vt:lpstr>Is JavaScript a Functional Programming Language?   |</vt:lpstr>
      <vt:lpstr>Fundamentals of JavaScript Functions</vt:lpstr>
      <vt:lpstr>Intro</vt:lpstr>
      <vt:lpstr>ECMAScript A Bit of History</vt:lpstr>
      <vt:lpstr>Listing 2-0</vt:lpstr>
      <vt:lpstr>Creating and Executing Functions</vt:lpstr>
      <vt:lpstr>First Function</vt:lpstr>
      <vt:lpstr>Listing 2-1 || 2-1A </vt:lpstr>
      <vt:lpstr>Using Functions</vt:lpstr>
      <vt:lpstr>Listing 2-2 || 2-2A</vt:lpstr>
      <vt:lpstr>Strict Mode</vt:lpstr>
      <vt:lpstr>Strict Mode              |</vt:lpstr>
      <vt:lpstr>Return Statement is Optional</vt:lpstr>
      <vt:lpstr>Multiple Statement functions</vt:lpstr>
      <vt:lpstr>Listing 2-3 || 2-4</vt:lpstr>
      <vt:lpstr>Function Arguments</vt:lpstr>
      <vt:lpstr>ES5 Functions Are Valid in ES6</vt:lpstr>
      <vt:lpstr>Setting Up Our Project</vt:lpstr>
      <vt:lpstr>Appendix A</vt:lpstr>
      <vt:lpstr>Initial Setup</vt:lpstr>
      <vt:lpstr>Initial Setup              |</vt:lpstr>
      <vt:lpstr>Listing 2-6 || 2-7 || 2-7A</vt:lpstr>
      <vt:lpstr>Our First Functional Approach to the Loop Problem</vt:lpstr>
      <vt:lpstr>Our First Functional Approach to the Loop Problem      | </vt:lpstr>
      <vt:lpstr>Listing 2-8 || 2-8A || 2-9</vt:lpstr>
      <vt:lpstr>Gist on Exports</vt:lpstr>
      <vt:lpstr>Gist on Imports</vt:lpstr>
      <vt:lpstr>Running the Code Using Babel-Node</vt:lpstr>
      <vt:lpstr>Creating Script in Npm</vt:lpstr>
      <vt:lpstr>Listing 2-13</vt:lpstr>
      <vt:lpstr>Running the Source Code from Git</vt:lpstr>
      <vt:lpstr>Higher-Order Functions</vt:lpstr>
      <vt:lpstr>Intro</vt:lpstr>
      <vt:lpstr>Understanding Data</vt:lpstr>
      <vt:lpstr>Understanding JavaScript Data Types</vt:lpstr>
      <vt:lpstr>Storing a Function</vt:lpstr>
      <vt:lpstr>Passing a function</vt:lpstr>
      <vt:lpstr>Returning a function</vt:lpstr>
      <vt:lpstr>Abstraction and Higher-Order Functions</vt:lpstr>
      <vt:lpstr>Abstraction Definitions</vt:lpstr>
      <vt:lpstr>Abstraction via Higher-Order Functions</vt:lpstr>
      <vt:lpstr>Higher-Order Functions in the Real World</vt:lpstr>
      <vt:lpstr>every Function</vt:lpstr>
      <vt:lpstr>some Function</vt:lpstr>
      <vt:lpstr>sort Function</vt:lpstr>
      <vt:lpstr>Closures and Higher-Order Functions</vt:lpstr>
      <vt:lpstr>Intro</vt:lpstr>
      <vt:lpstr>Understanding Closures</vt:lpstr>
      <vt:lpstr>Higher-Order Functions in the Real World (Continued)</vt:lpstr>
      <vt:lpstr>Understanding Closures</vt:lpstr>
      <vt:lpstr>Being Functional on Arrays</vt:lpstr>
      <vt:lpstr>Intro</vt:lpstr>
      <vt:lpstr>Working Functionally on Arrays</vt:lpstr>
      <vt:lpstr>Chaining Operations</vt:lpstr>
      <vt:lpstr>Reducing Function</vt:lpstr>
      <vt:lpstr>Zipping Arrays</vt:lpstr>
      <vt:lpstr>Currying and Partial Application</vt:lpstr>
      <vt:lpstr>Intro</vt:lpstr>
      <vt:lpstr>A Few Terminologies</vt:lpstr>
      <vt:lpstr>Currying</vt:lpstr>
      <vt:lpstr>Currying in Action</vt:lpstr>
      <vt:lpstr>Data Flow</vt:lpstr>
      <vt:lpstr>Composition and Pipelines</vt:lpstr>
      <vt:lpstr>Intro</vt:lpstr>
      <vt:lpstr>Composition in General Terms</vt:lpstr>
      <vt:lpstr>Functional Composition</vt:lpstr>
      <vt:lpstr>Playing with Compose function</vt:lpstr>
      <vt:lpstr>Pipelines / Sequence</vt:lpstr>
      <vt:lpstr>Fun with Functors</vt:lpstr>
      <vt:lpstr>Intro</vt:lpstr>
      <vt:lpstr>What Is a Functor?</vt:lpstr>
      <vt:lpstr>MayBe</vt:lpstr>
      <vt:lpstr>Either Functor</vt:lpstr>
      <vt:lpstr>Word of Caution - Pointed Functor</vt:lpstr>
      <vt:lpstr>Monads in Depth</vt:lpstr>
      <vt:lpstr>Intro</vt:lpstr>
      <vt:lpstr>Getting Reddit Comments for Our Search Query</vt:lpstr>
      <vt:lpstr>The Problem</vt:lpstr>
      <vt:lpstr>Solving the Problem via join</vt:lpstr>
      <vt:lpstr>Pause, Resume with Generators</vt:lpstr>
      <vt:lpstr>Intro</vt:lpstr>
      <vt:lpstr>Async Code and Its Problem</vt:lpstr>
      <vt:lpstr>Generators 101</vt:lpstr>
      <vt:lpstr>Using Generators to Handle Async Calls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74</cp:revision>
  <dcterms:created xsi:type="dcterms:W3CDTF">2018-04-26T03:21:35Z</dcterms:created>
  <dcterms:modified xsi:type="dcterms:W3CDTF">2018-05-05T06:07:20Z</dcterms:modified>
</cp:coreProperties>
</file>