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2" r:id="rId2"/>
    <p:sldId id="263" r:id="rId3"/>
    <p:sldId id="264" r:id="rId4"/>
    <p:sldId id="265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7" r:id="rId18"/>
    <p:sldId id="296" r:id="rId19"/>
    <p:sldId id="298" r:id="rId20"/>
    <p:sldId id="299" r:id="rId21"/>
    <p:sldId id="302" r:id="rId22"/>
    <p:sldId id="300" r:id="rId23"/>
    <p:sldId id="301" r:id="rId24"/>
    <p:sldId id="266" r:id="rId25"/>
    <p:sldId id="267" r:id="rId26"/>
    <p:sldId id="303" r:id="rId27"/>
    <p:sldId id="313" r:id="rId28"/>
    <p:sldId id="304" r:id="rId29"/>
    <p:sldId id="305" r:id="rId30"/>
    <p:sldId id="315" r:id="rId31"/>
    <p:sldId id="31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6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</p14:sldIdLst>
        </p14:section>
        <p14:section name="Why Node?" id="{9D3245C0-D897-4ACC-B9DC-BF12394DE00D}">
          <p14:sldIdLst>
            <p14:sldId id="264"/>
            <p14:sldId id="26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7"/>
            <p14:sldId id="296"/>
            <p14:sldId id="298"/>
            <p14:sldId id="299"/>
            <p14:sldId id="302"/>
            <p14:sldId id="300"/>
            <p14:sldId id="301"/>
          </p14:sldIdLst>
        </p14:section>
        <p14:section name="Getting Started" id="{BE6F5DFE-C7EF-4DBF-BADB-6615BDE4BF42}">
          <p14:sldIdLst>
            <p14:sldId id="266"/>
            <p14:sldId id="267"/>
            <p14:sldId id="303"/>
            <p14:sldId id="313"/>
            <p14:sldId id="304"/>
            <p14:sldId id="305"/>
            <p14:sldId id="315"/>
            <p14:sldId id="31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Untitled Section" id="{6FF99430-D6FA-4BA1-A30D-DAE458CDBC6B}">
          <p14:sldIdLst>
            <p14:sldId id="268"/>
            <p14:sldId id="269"/>
          </p14:sldIdLst>
        </p14:section>
        <p14:section name="Node Modules Intro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555422" y="2556686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555422" y="2925811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0289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0289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ulecounts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deJsForDevelopers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9937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baseline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16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Otherwise</a:t>
            </a:r>
            <a:r>
              <a:rPr lang="en-US" dirty="0"/>
              <a:t>, the thread is </a:t>
            </a:r>
            <a:r>
              <a:rPr lang="en-US" dirty="0">
                <a:solidFill>
                  <a:srgbClr val="FF0000"/>
                </a:solidFill>
              </a:rPr>
              <a:t>released</a:t>
            </a:r>
            <a:r>
              <a:rPr lang="en-US" dirty="0"/>
              <a:t> to perform other </a:t>
            </a:r>
            <a:r>
              <a:rPr lang="en-US" dirty="0" smtClean="0"/>
              <a:t>work.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callback function is invoked (that is 'called back') only after the runtime has finished communicating with the </a:t>
            </a:r>
            <a:r>
              <a:rPr lang="en-US" dirty="0" smtClean="0"/>
              <a:t>filesystem.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the filesystem operation is passed into the </a:t>
            </a:r>
            <a:r>
              <a:rPr lang="en-US" dirty="0">
                <a:solidFill>
                  <a:srgbClr val="FF0000"/>
                </a:solidFill>
              </a:rPr>
              <a:t>callback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non-blocking approach is also called </a:t>
            </a:r>
            <a:r>
              <a:rPr lang="en-US" dirty="0">
                <a:solidFill>
                  <a:srgbClr val="FF0000"/>
                </a:solidFill>
              </a:rPr>
              <a:t>asynchronous </a:t>
            </a:r>
            <a:r>
              <a:rPr lang="en-US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platforms support this (for example, C#'s async/await keywords and .NET's </a:t>
            </a:r>
            <a:r>
              <a:rPr lang="en-US" dirty="0">
                <a:solidFill>
                  <a:srgbClr val="FF0000"/>
                </a:solidFill>
              </a:rPr>
              <a:t>Task Parallel Library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it is baked in to Node.js in a way that makes it simple and natural to </a:t>
            </a:r>
            <a:r>
              <a:rPr lang="en-US" dirty="0" smtClean="0"/>
              <a:t>use.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API methods are all called in the same way as </a:t>
            </a:r>
            <a:r>
              <a:rPr lang="en-US" dirty="0" smtClean="0"/>
              <a:t>fs.stat.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all take a callback function that gets passed error and result arguments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2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event-driven nature of Node.js describes how operations are </a:t>
            </a:r>
            <a:r>
              <a:rPr lang="en-US" dirty="0" smtClean="0"/>
              <a:t>scheduled.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typical procedural environments, a program has an entry point that executes a set of commands until completion, or enters a loop and performs some processing on each </a:t>
            </a:r>
            <a:r>
              <a:rPr lang="en-US" dirty="0" smtClean="0"/>
              <a:t>iteration.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has a </a:t>
            </a:r>
            <a:r>
              <a:rPr lang="en-US" dirty="0">
                <a:solidFill>
                  <a:srgbClr val="FF0000"/>
                </a:solidFill>
              </a:rPr>
              <a:t>built-in event loop</a:t>
            </a:r>
            <a:r>
              <a:rPr lang="en-US" dirty="0"/>
              <a:t>, which isn't exposed to the </a:t>
            </a:r>
            <a:r>
              <a:rPr lang="en-US" dirty="0" smtClean="0"/>
              <a:t>developer.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job of the </a:t>
            </a:r>
            <a:r>
              <a:rPr lang="en-US" dirty="0">
                <a:solidFill>
                  <a:srgbClr val="FF0000"/>
                </a:solidFill>
              </a:rPr>
              <a:t>event loop</a:t>
            </a:r>
            <a:r>
              <a:rPr lang="en-US" dirty="0"/>
              <a:t> to decide which piece of code to execute </a:t>
            </a:r>
            <a:r>
              <a:rPr lang="en-US" dirty="0" smtClean="0"/>
              <a:t>next.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this will be a </a:t>
            </a:r>
            <a:r>
              <a:rPr lang="en-US" dirty="0">
                <a:solidFill>
                  <a:srgbClr val="FF0000"/>
                </a:solidFill>
              </a:rPr>
              <a:t>callback function</a:t>
            </a:r>
            <a:r>
              <a:rPr lang="en-US" dirty="0"/>
              <a:t> that is ready to run in response to some other </a:t>
            </a:r>
            <a:r>
              <a:rPr lang="en-US" dirty="0" smtClean="0"/>
              <a:t>event.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filesystem operation may have completed, a timeout may have expired, or a new network request may have </a:t>
            </a:r>
            <a:r>
              <a:rPr lang="en-US" dirty="0" smtClean="0"/>
              <a:t>arrived.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built-in event loop simplifies asynchronous programming by providing a consistent approach and avoiding the need for applications to manage their own scheduling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</a:t>
            </a:r>
          </a:p>
        </p:txBody>
      </p:sp>
    </p:spTree>
    <p:extLst>
      <p:ext uri="{BB962C8B-B14F-4D97-AF65-F5344CB8AC3E}">
        <p14:creationId xmlns:p14="http://schemas.microsoft.com/office/powerpoint/2010/main" val="29595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single-threaded nature of Node.js simply means that there is </a:t>
            </a:r>
            <a:r>
              <a:rPr lang="en-US" dirty="0">
                <a:solidFill>
                  <a:srgbClr val="FF0000"/>
                </a:solidFill>
              </a:rPr>
              <a:t>only one thread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execution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each process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each piece of code is guaranteed to run to completion without being interrupted by other operations.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greatly simplifies development and makes programs easier to reason </a:t>
            </a:r>
            <a:r>
              <a:rPr lang="en-US" dirty="0" smtClean="0"/>
              <a:t>about.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removes the possibility for a range of concurrency </a:t>
            </a:r>
            <a:r>
              <a:rPr lang="en-US" dirty="0" smtClean="0"/>
              <a:t>issues.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it is not necessary to synchronize/ lock access to shared </a:t>
            </a:r>
            <a:r>
              <a:rPr lang="en-US" dirty="0">
                <a:solidFill>
                  <a:srgbClr val="FF0000"/>
                </a:solidFill>
              </a:rPr>
              <a:t>in-process state</a:t>
            </a:r>
            <a:r>
              <a:rPr lang="en-US" dirty="0"/>
              <a:t> as it is in Java or .NET.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>
                <a:solidFill>
                  <a:srgbClr val="FF0000"/>
                </a:solidFill>
              </a:rPr>
              <a:t>can't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  <a:r>
              <a:rPr lang="en-US" dirty="0"/>
              <a:t> itself or create </a:t>
            </a:r>
            <a:r>
              <a:rPr lang="en-US" dirty="0">
                <a:solidFill>
                  <a:srgbClr val="FF0000"/>
                </a:solidFill>
              </a:rPr>
              <a:t>race conditions</a:t>
            </a:r>
            <a:r>
              <a:rPr lang="en-US" dirty="0"/>
              <a:t> within its own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Single-threaded </a:t>
            </a:r>
            <a:r>
              <a:rPr lang="en-US" dirty="0"/>
              <a:t>programming is only feasible if the thread never gets blocked waiting for long-running work to </a:t>
            </a:r>
            <a:r>
              <a:rPr lang="en-US" dirty="0" smtClean="0"/>
              <a:t>complete.</a:t>
            </a:r>
          </a:p>
          <a:p>
            <a:pPr lvl="1"/>
            <a:r>
              <a:rPr lang="en-US" dirty="0" smtClean="0"/>
              <a:t>Thus</a:t>
            </a:r>
            <a:r>
              <a:rPr lang="en-US" dirty="0"/>
              <a:t>, this simplified programming model is made possible by the nonblocking nature of Node.js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the Node.js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built-in Node.js APIs provide a </a:t>
            </a:r>
            <a:r>
              <a:rPr lang="en-US" dirty="0">
                <a:solidFill>
                  <a:srgbClr val="FF0000"/>
                </a:solidFill>
              </a:rPr>
              <a:t>low-level core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creating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typically only use a </a:t>
            </a:r>
            <a:r>
              <a:rPr lang="en-US" dirty="0">
                <a:solidFill>
                  <a:srgbClr val="0070C0"/>
                </a:solidFill>
              </a:rPr>
              <a:t>small number</a:t>
            </a:r>
            <a:r>
              <a:rPr lang="en-US" dirty="0"/>
              <a:t> of these </a:t>
            </a:r>
            <a:r>
              <a:rPr lang="en-US" dirty="0">
                <a:solidFill>
                  <a:srgbClr val="FF0000"/>
                </a:solidFill>
              </a:rPr>
              <a:t>APIs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directly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often use </a:t>
            </a:r>
            <a:r>
              <a:rPr lang="en-US" dirty="0">
                <a:solidFill>
                  <a:srgbClr val="FF0000"/>
                </a:solidFill>
              </a:rPr>
              <a:t>third-party library modules</a:t>
            </a:r>
            <a:r>
              <a:rPr lang="en-US" dirty="0"/>
              <a:t> that provide higher-level abstractions for application development. </a:t>
            </a:r>
            <a:endParaRPr lang="en-US" dirty="0" smtClean="0"/>
          </a:p>
          <a:p>
            <a:pPr lvl="1"/>
            <a:r>
              <a:rPr lang="en-US" dirty="0" smtClean="0"/>
              <a:t>Node.js </a:t>
            </a:r>
            <a:r>
              <a:rPr lang="en-US" dirty="0"/>
              <a:t>has its own package manager, </a:t>
            </a:r>
            <a:r>
              <a:rPr lang="en-US" dirty="0" smtClean="0">
                <a:solidFill>
                  <a:srgbClr val="FF0000"/>
                </a:solidFill>
              </a:rPr>
              <a:t>npm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similar to </a:t>
            </a:r>
            <a:r>
              <a:rPr lang="en-US" dirty="0">
                <a:solidFill>
                  <a:srgbClr val="FF0000"/>
                </a:solidFill>
              </a:rPr>
              <a:t>.NET's NuGet</a:t>
            </a:r>
            <a:r>
              <a:rPr lang="en-US" dirty="0"/>
              <a:t> or the package management aspects of </a:t>
            </a:r>
            <a:r>
              <a:rPr lang="en-US" dirty="0">
                <a:solidFill>
                  <a:srgbClr val="FF0000"/>
                </a:solidFill>
              </a:rPr>
              <a:t>Java's </a:t>
            </a:r>
            <a:r>
              <a:rPr lang="en-US" dirty="0" smtClean="0">
                <a:solidFill>
                  <a:srgbClr val="FF0000"/>
                </a:solidFill>
              </a:rPr>
              <a:t>Maven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specify their dependencies in a simple </a:t>
            </a:r>
            <a:r>
              <a:rPr lang="en-US" dirty="0">
                <a:solidFill>
                  <a:srgbClr val="FF0000"/>
                </a:solidFill>
              </a:rPr>
              <a:t>JSON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npm registry</a:t>
            </a:r>
            <a:r>
              <a:rPr lang="en-US" dirty="0"/>
              <a:t> provides a </a:t>
            </a:r>
            <a:r>
              <a:rPr lang="en-US" dirty="0">
                <a:solidFill>
                  <a:srgbClr val="FF0000"/>
                </a:solidFill>
              </a:rPr>
              <a:t>central repository</a:t>
            </a:r>
            <a:r>
              <a:rPr lang="en-US" dirty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registry has grown rapidly and is already much larger (in terms of number of available packages) than the corresponding repositories for other platforms (see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www.modulecounts.Com/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hundreds of thousands of packages available, providing a vast array of </a:t>
            </a:r>
            <a:r>
              <a:rPr lang="en-US" dirty="0" smtClean="0"/>
              <a:t>functionality.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npm </a:t>
            </a:r>
            <a:r>
              <a:rPr lang="en-US" dirty="0">
                <a:solidFill>
                  <a:srgbClr val="FF0000"/>
                </a:solidFill>
              </a:rPr>
              <a:t>command line tool</a:t>
            </a:r>
            <a:r>
              <a:rPr lang="en-US" dirty="0"/>
              <a:t> can be used to download packages and install new </a:t>
            </a:r>
            <a:r>
              <a:rPr lang="en-US" dirty="0" smtClean="0"/>
              <a:t>ones.</a:t>
            </a:r>
          </a:p>
          <a:p>
            <a:pPr lvl="1"/>
            <a:r>
              <a:rPr lang="en-US" dirty="0" smtClean="0"/>
              <a:t>Library </a:t>
            </a:r>
            <a:r>
              <a:rPr lang="en-US" dirty="0"/>
              <a:t>dependencies are installed locally to each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packages provide command-line tools, which may be installed globally rather than under a specific </a:t>
            </a:r>
            <a:r>
              <a:rPr lang="en-US" dirty="0" smtClean="0"/>
              <a:t>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7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Node.js </a:t>
            </a:r>
            <a:r>
              <a:rPr lang="en-US" dirty="0" smtClean="0"/>
              <a:t>ecosystem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Many </a:t>
            </a:r>
            <a:r>
              <a:rPr lang="en-US" dirty="0"/>
              <a:t>frameworks available on npm are split into a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extensible core</a:t>
            </a:r>
            <a:r>
              <a:rPr lang="en-US" dirty="0"/>
              <a:t> and a number of </a:t>
            </a:r>
            <a:r>
              <a:rPr lang="en-US" dirty="0">
                <a:solidFill>
                  <a:srgbClr val="FF0000"/>
                </a:solidFill>
              </a:rPr>
              <a:t>composable </a:t>
            </a:r>
            <a:r>
              <a:rPr lang="en-US" dirty="0" smtClean="0">
                <a:solidFill>
                  <a:srgbClr val="FF0000"/>
                </a:solidFill>
              </a:rPr>
              <a:t>modules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makes it easy to understand the libraries on which your application depends, avoiding the need to reason about </a:t>
            </a:r>
            <a:r>
              <a:rPr lang="en-US" dirty="0">
                <a:solidFill>
                  <a:srgbClr val="FF0000"/>
                </a:solidFill>
              </a:rPr>
              <a:t>complex heavyweight frameworks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consistency of calling non-blocking (asynchronous) API methods in Node.js carries through to its third-party </a:t>
            </a:r>
            <a:r>
              <a:rPr lang="en-US" dirty="0" smtClean="0"/>
              <a:t>libraries.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consistency makes it easy to build applications that are asynchronous throughout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is a language that can seem unintuitive compared to other popular objectoriented (OO) </a:t>
            </a:r>
            <a:r>
              <a:rPr lang="en-US" dirty="0" smtClean="0"/>
              <a:t>languages.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also has a number of quirks and flaws that have drawn criticism (and occasional ridicule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might then seem a surprising choice of language for a new programming </a:t>
            </a:r>
            <a:r>
              <a:rPr lang="en-US" dirty="0" smtClean="0"/>
              <a:t>platform.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section discusses the factors that make JavaScript a more appealing choice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clear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size and complexity of JavaScript is part of its </a:t>
            </a:r>
            <a:r>
              <a:rPr lang="en-US" dirty="0" smtClean="0"/>
              <a:t>appeal.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core language</a:t>
            </a:r>
            <a:r>
              <a:rPr lang="en-US" dirty="0"/>
              <a:t> itself, which doesn't include APIs such as the 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en-US" dirty="0"/>
              <a:t>, is small and </a:t>
            </a:r>
            <a:r>
              <a:rPr lang="en-US" dirty="0" smtClean="0"/>
              <a:t>simple.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makes it easy for Node.js to establish its own styles and </a:t>
            </a:r>
            <a:r>
              <a:rPr lang="en-US" dirty="0" smtClean="0"/>
              <a:t>conventions.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new APIs provided by Node.js and the consistent approach to asynchronous programming wouldn't be possible in a more complex language with a larger preexisting </a:t>
            </a:r>
            <a:r>
              <a:rPr lang="en-US" dirty="0">
                <a:solidFill>
                  <a:srgbClr val="FF0000"/>
                </a:solidFill>
              </a:rPr>
              <a:t>standard class library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was first built as a programming language for client-side functionality in the </a:t>
            </a:r>
            <a:r>
              <a:rPr lang="en-US" dirty="0" smtClean="0"/>
              <a:t>browser.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not make it an obvious choice for general-purpose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fact, these two use cases do have something important in </a:t>
            </a:r>
            <a:r>
              <a:rPr lang="en-US" dirty="0" smtClean="0"/>
              <a:t>common.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>
                <a:solidFill>
                  <a:srgbClr val="FF0000"/>
                </a:solidFill>
              </a:rPr>
              <a:t>interface code </a:t>
            </a:r>
            <a:r>
              <a:rPr lang="en-US" dirty="0"/>
              <a:t>is naturally </a:t>
            </a:r>
            <a:r>
              <a:rPr lang="en-US" dirty="0">
                <a:solidFill>
                  <a:srgbClr val="FF0000"/>
                </a:solidFill>
              </a:rPr>
              <a:t>event-driven</a:t>
            </a:r>
            <a:r>
              <a:rPr lang="en-US" dirty="0"/>
              <a:t> (for example, binding event handlers to button clicks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makes this a virtue by applying an event-driven approach to </a:t>
            </a:r>
            <a:r>
              <a:rPr lang="en-US" dirty="0" smtClean="0"/>
              <a:t>general-purpose programming.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first-class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it's easy to create functions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  <a:r>
              <a:rPr lang="en-US" dirty="0"/>
              <a:t> and pass around references to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fits in well with the asynchronous, non-blocking approach of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particular, it's easy to expose and use APIs based around callback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bright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has received a lot of attention in the last several years as it has become more widely used for providing rich functionality on the </a:t>
            </a:r>
            <a:r>
              <a:rPr lang="en-US" dirty="0" smtClean="0"/>
              <a:t>Web.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vendors have put a huge amount of engineering effort into improving the performance of JavaScript. </a:t>
            </a:r>
            <a:endParaRPr lang="en-US" dirty="0" smtClean="0"/>
          </a:p>
          <a:p>
            <a:pPr lvl="1"/>
            <a:r>
              <a:rPr lang="en-US" dirty="0" smtClean="0"/>
              <a:t>Node.js </a:t>
            </a:r>
            <a:r>
              <a:rPr lang="en-US" dirty="0"/>
              <a:t>benefits from this directly via its use of </a:t>
            </a:r>
            <a:r>
              <a:rPr lang="en-US" dirty="0">
                <a:solidFill>
                  <a:srgbClr val="FF0000"/>
                </a:solidFill>
              </a:rPr>
              <a:t>Chrome's V8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JavaScript language itself is undergoing some major changes for the </a:t>
            </a:r>
            <a:r>
              <a:rPr lang="en-US" dirty="0" smtClean="0"/>
              <a:t>better.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ECMAScript 2015</a:t>
            </a:r>
            <a:r>
              <a:rPr lang="en-US" dirty="0"/>
              <a:t> standard (previously known as </a:t>
            </a:r>
            <a:r>
              <a:rPr lang="en-US" dirty="0">
                <a:solidFill>
                  <a:srgbClr val="FF0000"/>
                </a:solidFill>
              </a:rPr>
              <a:t>ES6</a:t>
            </a:r>
            <a:r>
              <a:rPr lang="en-US" dirty="0"/>
              <a:t>) represents the most significant revision of the language in its </a:t>
            </a:r>
            <a:r>
              <a:rPr lang="en-US" dirty="0" smtClean="0"/>
              <a:t>history.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introduces features that make the language </a:t>
            </a:r>
            <a:r>
              <a:rPr lang="en-US" dirty="0">
                <a:solidFill>
                  <a:srgbClr val="0070C0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intuitive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less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verbose.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also addresses flaws that JavaScript has been criticized for in the past, removing gotchas and making programs easier to reason about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discussed earlier in this chapter, Node.js recognizes that I/O is a bottleneck for many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most programming platforms, threads will waste time blocking on I/O </a:t>
            </a:r>
            <a:r>
              <a:rPr lang="en-US" dirty="0" smtClean="0"/>
              <a:t>operations.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approaches developers can take to avoid this, but these all involve adding some complexity to their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Node.js, the platform itself provides a completely natural approach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55421" y="2556686"/>
            <a:ext cx="4620985" cy="36576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Learning Node.js for .NET Developers 06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55422" y="2925811"/>
            <a:ext cx="4620984" cy="365760"/>
          </a:xfrm>
        </p:spPr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98575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16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flagship</a:t>
            </a:r>
            <a:r>
              <a:rPr lang="en-US" dirty="0"/>
              <a:t> use case for Node.js is building </a:t>
            </a:r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inherently event-driven as most or all processing takes place in response to </a:t>
            </a:r>
            <a:r>
              <a:rPr lang="en-US" dirty="0">
                <a:solidFill>
                  <a:srgbClr val="FF0000"/>
                </a:solidFill>
              </a:rPr>
              <a:t>HTTP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many websites do little computational heavy-lifting of their </a:t>
            </a:r>
            <a:r>
              <a:rPr lang="en-US" dirty="0" smtClean="0"/>
              <a:t>own.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tend to perform a lot of I/O </a:t>
            </a:r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Streaming </a:t>
            </a:r>
            <a:r>
              <a:rPr lang="en-US" dirty="0"/>
              <a:t>requests from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Talking </a:t>
            </a:r>
            <a:r>
              <a:rPr lang="en-US" dirty="0"/>
              <a:t>to a database, locally or over the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Pulling </a:t>
            </a:r>
            <a:r>
              <a:rPr lang="en-US" dirty="0"/>
              <a:t>in data from remote APIs over the </a:t>
            </a:r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Reading </a:t>
            </a:r>
            <a:r>
              <a:rPr lang="en-US" dirty="0"/>
              <a:t>files from disk to send back to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factors make I/O operations a likely bottleneck for web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non-blocking programming model</a:t>
            </a:r>
            <a:r>
              <a:rPr lang="en-US" dirty="0"/>
              <a:t> of Node.js allows web applications to make the most of a single </a:t>
            </a:r>
            <a:r>
              <a:rPr lang="en-US" dirty="0" smtClean="0"/>
              <a:t>thread.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soon as any of these I/O operations starts, the thread is immediately free to pick up and start processing another </a:t>
            </a:r>
            <a:r>
              <a:rPr lang="en-US" dirty="0" smtClean="0"/>
              <a:t>request.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of each request continues via </a:t>
            </a:r>
            <a:r>
              <a:rPr lang="en-US" dirty="0">
                <a:solidFill>
                  <a:srgbClr val="FF0000"/>
                </a:solidFill>
              </a:rPr>
              <a:t>asynchronous callbacks</a:t>
            </a:r>
            <a:r>
              <a:rPr lang="en-US" dirty="0"/>
              <a:t> when I/O operations 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web </a:t>
            </a:r>
            <a:r>
              <a:rPr lang="en-US" dirty="0" smtClean="0"/>
              <a:t>applications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processing thread is only kicking off and linking together these operations, never waiting for them to </a:t>
            </a:r>
            <a:r>
              <a:rPr lang="en-US" dirty="0" smtClean="0"/>
              <a:t>complete.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Node.js to handle a much </a:t>
            </a:r>
            <a:r>
              <a:rPr lang="en-US" dirty="0">
                <a:solidFill>
                  <a:srgbClr val="FF0000"/>
                </a:solidFill>
              </a:rPr>
              <a:t>higher rate of requests per thread</a:t>
            </a:r>
            <a:r>
              <a:rPr lang="en-US" dirty="0"/>
              <a:t> than other </a:t>
            </a:r>
            <a:r>
              <a:rPr lang="en-US" dirty="0" smtClean="0"/>
              <a:t>platforms.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still make use of </a:t>
            </a:r>
            <a:r>
              <a:rPr lang="en-US" dirty="0">
                <a:solidFill>
                  <a:srgbClr val="FF0000"/>
                </a:solidFill>
              </a:rPr>
              <a:t>multiple threads</a:t>
            </a:r>
            <a:r>
              <a:rPr lang="en-US" dirty="0"/>
              <a:t> (for example, on multi-core CPUs) by simply running </a:t>
            </a:r>
            <a:r>
              <a:rPr lang="en-US" dirty="0">
                <a:solidFill>
                  <a:srgbClr val="FF0000"/>
                </a:solidFill>
              </a:rPr>
              <a:t>multiple instances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Node.js </a:t>
            </a:r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8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other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of course some applications that </a:t>
            </a:r>
            <a:r>
              <a:rPr lang="en-US" dirty="0">
                <a:solidFill>
                  <a:srgbClr val="FF0000"/>
                </a:solidFill>
              </a:rPr>
              <a:t>don't perform much I/O</a:t>
            </a:r>
            <a:r>
              <a:rPr lang="en-US" dirty="0"/>
              <a:t> and are more likely to be </a:t>
            </a:r>
            <a:r>
              <a:rPr lang="en-US" dirty="0">
                <a:solidFill>
                  <a:srgbClr val="FF0000"/>
                </a:solidFill>
              </a:rPr>
              <a:t>CPU bound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Node.js </a:t>
            </a:r>
            <a:r>
              <a:rPr lang="en-US" dirty="0"/>
              <a:t>would be </a:t>
            </a:r>
            <a:r>
              <a:rPr lang="en-US" dirty="0">
                <a:solidFill>
                  <a:srgbClr val="FF0000"/>
                </a:solidFill>
              </a:rPr>
              <a:t>less suitable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computationally-intensive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that do a lot of processing of in-memory data are less concerned about </a:t>
            </a:r>
            <a:r>
              <a:rPr lang="en-US" dirty="0" smtClean="0"/>
              <a:t>I/O.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applications are not the only I/O-heavy applications </a:t>
            </a:r>
            <a:r>
              <a:rPr lang="en-US" dirty="0" smtClean="0"/>
              <a:t>though.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classes of program that could be a good candidate for Node.js include the </a:t>
            </a:r>
            <a:r>
              <a:rPr lang="en-US" dirty="0" smtClean="0"/>
              <a:t>following:</a:t>
            </a:r>
          </a:p>
          <a:p>
            <a:pPr lvl="2"/>
            <a:r>
              <a:rPr lang="en-US" dirty="0" smtClean="0"/>
              <a:t>Tools </a:t>
            </a:r>
            <a:r>
              <a:rPr lang="en-US" dirty="0"/>
              <a:t>that manipulate large amounts of data on </a:t>
            </a:r>
            <a:r>
              <a:rPr lang="en-US" dirty="0" smtClean="0"/>
              <a:t>disk</a:t>
            </a:r>
          </a:p>
          <a:p>
            <a:pPr lvl="2"/>
            <a:r>
              <a:rPr lang="en-US" dirty="0" smtClean="0"/>
              <a:t>Supervisor </a:t>
            </a:r>
            <a:r>
              <a:rPr lang="en-US" dirty="0"/>
              <a:t>programs coordinating other software or </a:t>
            </a:r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Non-browser </a:t>
            </a:r>
            <a:r>
              <a:rPr lang="en-US" dirty="0"/>
              <a:t>GUI applications that need to respond to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is especially suitable for </a:t>
            </a:r>
            <a:r>
              <a:rPr lang="en-US" dirty="0">
                <a:solidFill>
                  <a:srgbClr val="FF0000"/>
                </a:solidFill>
              </a:rPr>
              <a:t>glue applications </a:t>
            </a:r>
            <a:r>
              <a:rPr lang="en-US" dirty="0"/>
              <a:t>that pull together functionality from other </a:t>
            </a:r>
            <a:r>
              <a:rPr lang="en-US" dirty="0">
                <a:solidFill>
                  <a:srgbClr val="FF0000"/>
                </a:solidFill>
              </a:rPr>
              <a:t>remote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increasing popularity of </a:t>
            </a:r>
            <a:r>
              <a:rPr lang="en-US" dirty="0">
                <a:solidFill>
                  <a:srgbClr val="FF0000"/>
                </a:solidFill>
              </a:rPr>
              <a:t>microservices</a:t>
            </a:r>
            <a:r>
              <a:rPr lang="en-US" dirty="0"/>
              <a:t> as an </a:t>
            </a:r>
            <a:r>
              <a:rPr lang="en-US" dirty="0">
                <a:solidFill>
                  <a:srgbClr val="FF0000"/>
                </a:solidFill>
              </a:rPr>
              <a:t>architectural pattern</a:t>
            </a:r>
            <a:r>
              <a:rPr lang="en-US" dirty="0"/>
              <a:t> makes this kind of application more common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has been around for several years, but now is the perfect time to start using it if you haven't already.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release of </a:t>
            </a:r>
            <a:r>
              <a:rPr lang="en-US" dirty="0">
                <a:solidFill>
                  <a:srgbClr val="FF0000"/>
                </a:solidFill>
              </a:rPr>
              <a:t>Node.js v4</a:t>
            </a:r>
            <a:r>
              <a:rPr lang="en-US" dirty="0"/>
              <a:t> towards the </a:t>
            </a:r>
            <a:r>
              <a:rPr lang="en-US" dirty="0">
                <a:solidFill>
                  <a:srgbClr val="FF0000"/>
                </a:solidFill>
              </a:rPr>
              <a:t>end of 2015</a:t>
            </a:r>
            <a:r>
              <a:rPr lang="en-US" dirty="0"/>
              <a:t> consolidated the project's governance model and heralds Node.js coming to </a:t>
            </a:r>
            <a:r>
              <a:rPr lang="en-US" dirty="0" smtClean="0"/>
              <a:t>maturity.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also allows the project to keep more up to date with the </a:t>
            </a:r>
            <a:r>
              <a:rPr lang="en-US" dirty="0">
                <a:solidFill>
                  <a:srgbClr val="FF0000"/>
                </a:solidFill>
              </a:rPr>
              <a:t>V8 </a:t>
            </a:r>
            <a:r>
              <a:rPr lang="en-US" dirty="0" smtClean="0">
                <a:solidFill>
                  <a:srgbClr val="FF0000"/>
                </a:solidFill>
              </a:rPr>
              <a:t>engine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Node.js can benefit more directly from ongoing development on </a:t>
            </a:r>
            <a:r>
              <a:rPr lang="en-US" dirty="0" smtClean="0"/>
              <a:t>V8.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security and performance improvements to V8 will now make their way into Node.js much </a:t>
            </a:r>
            <a:r>
              <a:rPr lang="en-US" dirty="0" smtClean="0"/>
              <a:t>sooner.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discussed earlier in this chapter, the release of the ECMAScript 2015 standard makes JavaScript a much more appealing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pulls in useful features from other popular OO languages and resolves a number of long-standing flaws in </a:t>
            </a:r>
            <a:r>
              <a:rPr lang="en-US" dirty="0" smtClean="0"/>
              <a:t>JavaScript.</a:t>
            </a:r>
          </a:p>
          <a:p>
            <a:pPr lvl="1"/>
            <a:r>
              <a:rPr lang="en-US" dirty="0" smtClean="0"/>
              <a:t>Meanwhile</a:t>
            </a:r>
            <a:r>
              <a:rPr lang="en-US" dirty="0"/>
              <a:t>, the ecosystem of third party libraries and tools around Node.js and JavaScript continues to grow.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Node.js</a:t>
            </a:r>
            <a:r>
              <a:rPr lang="en-US" dirty="0" smtClean="0"/>
              <a:t> </a:t>
            </a:r>
            <a:r>
              <a:rPr lang="en-US" dirty="0"/>
              <a:t>is treated as a </a:t>
            </a:r>
            <a:r>
              <a:rPr lang="en-US" dirty="0">
                <a:solidFill>
                  <a:srgbClr val="FF0000"/>
                </a:solidFill>
              </a:rPr>
              <a:t>first-class citizen</a:t>
            </a:r>
            <a:r>
              <a:rPr lang="en-US" dirty="0"/>
              <a:t> by </a:t>
            </a:r>
            <a:r>
              <a:rPr lang="en-US" dirty="0">
                <a:solidFill>
                  <a:srgbClr val="0070C0"/>
                </a:solidFill>
              </a:rPr>
              <a:t>major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hosting </a:t>
            </a:r>
            <a:r>
              <a:rPr lang="en-US" dirty="0" smtClean="0">
                <a:solidFill>
                  <a:srgbClr val="FF0000"/>
                </a:solidFill>
              </a:rPr>
              <a:t>platforms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Companies </a:t>
            </a:r>
            <a:r>
              <a:rPr lang="en-US" dirty="0"/>
              <a:t>such as </a:t>
            </a:r>
            <a:r>
              <a:rPr lang="en-US" dirty="0">
                <a:solidFill>
                  <a:srgbClr val="FF0000"/>
                </a:solidFill>
              </a:rPr>
              <a:t>Google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Microsoft</a:t>
            </a:r>
            <a:r>
              <a:rPr lang="en-US" dirty="0"/>
              <a:t> are also throwing their weight behind JavaScript and related technologies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4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Getting Started with Node.js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5364746"/>
            <a:ext cx="2962275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will get you up and running with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You'll </a:t>
            </a:r>
            <a:r>
              <a:rPr lang="en-US" dirty="0"/>
              <a:t>see how quick this can be and how easy it is to start writing web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You'll </a:t>
            </a:r>
            <a:r>
              <a:rPr lang="en-US" dirty="0"/>
              <a:t>also choose a </a:t>
            </a:r>
            <a:r>
              <a:rPr lang="en-US" dirty="0">
                <a:solidFill>
                  <a:srgbClr val="FF0000"/>
                </a:solidFill>
              </a:rPr>
              <a:t>development environment</a:t>
            </a:r>
            <a:r>
              <a:rPr lang="en-US" dirty="0"/>
              <a:t> for working with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chapter, we will cover the following </a:t>
            </a:r>
            <a:r>
              <a:rPr lang="en-US" dirty="0" smtClean="0"/>
              <a:t>topics:</a:t>
            </a:r>
          </a:p>
          <a:p>
            <a:pPr lvl="2"/>
            <a:r>
              <a:rPr lang="en-US" dirty="0" smtClean="0"/>
              <a:t>Installing </a:t>
            </a:r>
            <a:r>
              <a:rPr lang="en-US" dirty="0"/>
              <a:t>Node.js </a:t>
            </a:r>
          </a:p>
          <a:p>
            <a:pPr lvl="2"/>
            <a:r>
              <a:rPr lang="en-US" dirty="0" smtClean="0"/>
              <a:t>Writing </a:t>
            </a:r>
            <a:r>
              <a:rPr lang="en-US" dirty="0"/>
              <a:t>our first Node.js web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up our development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and running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install Node.js, visit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nodejs.org</a:t>
            </a:r>
            <a:r>
              <a:rPr lang="en-US" dirty="0" smtClean="0"/>
              <a:t>, </a:t>
            </a:r>
            <a:r>
              <a:rPr lang="en-US" dirty="0"/>
              <a:t>and download and run the installer package for the currently recommended </a:t>
            </a:r>
            <a:r>
              <a:rPr lang="en-US" dirty="0" smtClean="0"/>
              <a:t>version.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examples in this book are based on </a:t>
            </a:r>
            <a:r>
              <a:rPr lang="en-US" dirty="0">
                <a:solidFill>
                  <a:srgbClr val="FF0000"/>
                </a:solidFill>
              </a:rPr>
              <a:t>Node.js v6</a:t>
            </a:r>
            <a:r>
              <a:rPr lang="en-US" dirty="0"/>
              <a:t>, released in </a:t>
            </a:r>
            <a:r>
              <a:rPr lang="en-US" dirty="0">
                <a:solidFill>
                  <a:srgbClr val="FF0000"/>
                </a:solidFill>
              </a:rPr>
              <a:t>April 2016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supported </a:t>
            </a:r>
            <a:r>
              <a:rPr lang="en-US" dirty="0" smtClean="0"/>
              <a:t>up </a:t>
            </a:r>
            <a:r>
              <a:rPr lang="en-US" dirty="0"/>
              <a:t>to April </a:t>
            </a:r>
            <a:r>
              <a:rPr lang="en-US" dirty="0" smtClean="0"/>
              <a:t>2018.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installation, open up a console window (run command prompt on Windows, or terminal on Mac) and type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opens the </a:t>
            </a:r>
            <a:r>
              <a:rPr lang="en-US" dirty="0">
                <a:solidFill>
                  <a:srgbClr val="FF0000"/>
                </a:solidFill>
              </a:rPr>
              <a:t>Node.js REPL</a:t>
            </a:r>
            <a:r>
              <a:rPr lang="en-US" dirty="0"/>
              <a:t>, which works like the JavaScript console in </a:t>
            </a:r>
            <a:r>
              <a:rPr lang="en-US" dirty="0" smtClean="0"/>
              <a:t>browsers.</a:t>
            </a:r>
          </a:p>
          <a:p>
            <a:pPr lvl="1"/>
            <a:r>
              <a:rPr lang="en-US" dirty="0" smtClean="0"/>
              <a:t>Try typing in a few commands and see the output: </a:t>
            </a:r>
            <a:r>
              <a:rPr lang="en-US" dirty="0" smtClean="0">
                <a:solidFill>
                  <a:srgbClr val="FF0000"/>
                </a:solidFill>
              </a:rPr>
              <a:t>Code 1-1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let's make use of one of the </a:t>
            </a:r>
            <a:r>
              <a:rPr lang="en-US" dirty="0">
                <a:solidFill>
                  <a:srgbClr val="FF0000"/>
                </a:solidFill>
              </a:rPr>
              <a:t>Node.js-specific APIs</a:t>
            </a:r>
            <a:r>
              <a:rPr lang="en-US" dirty="0"/>
              <a:t> to create an HTTP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the following commands into the REPL (the output of each command is omitted from the listing below for brevity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FF0000"/>
                </a:solidFill>
              </a:rPr>
              <a:t>Code 1-2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Now try visiting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localhost:3000</a:t>
            </a:r>
            <a:r>
              <a:rPr lang="en-US" dirty="0" smtClean="0"/>
              <a:t> in </a:t>
            </a:r>
            <a:r>
              <a:rPr lang="en-US" dirty="0"/>
              <a:t>your browser. Congratulations! You have written your first web server, in just two lines of </a:t>
            </a:r>
            <a:r>
              <a:rPr lang="en-US" dirty="0" smtClean="0"/>
              <a:t>code.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first line defines a callback function for handling HTTP requests and returning a </a:t>
            </a:r>
            <a:r>
              <a:rPr lang="en-US" dirty="0" smtClean="0"/>
              <a:t>response.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second line sets up a new server that accepts HTTP requests on port 3000 and invokes our callback function for each </a:t>
            </a:r>
            <a:r>
              <a:rPr lang="en-US" dirty="0" smtClean="0"/>
              <a:t>request.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exit the Node.js REPL by typing </a:t>
            </a:r>
            <a:r>
              <a:rPr lang="en-US" dirty="0">
                <a:solidFill>
                  <a:srgbClr val="FF0000"/>
                </a:solidFill>
              </a:rPr>
              <a:t>process.exit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1-1 || 1-2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5125"/>
            <a:ext cx="4426930" cy="3834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59" y="1275125"/>
            <a:ext cx="7162906" cy="746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8698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/>
              <a:t>course, we're not going to write all of our code inside the </a:t>
            </a:r>
            <a:r>
              <a:rPr lang="en-US" dirty="0" smtClean="0"/>
              <a:t>REPL.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text editor or IDE you like for writing JavaScript for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you're not sure what to use, try one of the following: </a:t>
            </a:r>
            <a:endParaRPr lang="en-US" dirty="0"/>
          </a:p>
          <a:p>
            <a:pPr lvl="2"/>
            <a:r>
              <a:rPr lang="en-US" dirty="0" smtClean="0"/>
              <a:t>Atom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https://atom.io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Visual </a:t>
            </a:r>
            <a:r>
              <a:rPr lang="en-US" dirty="0"/>
              <a:t>Studio Code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both free, lightweight IDEs that are actually implemented in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both available </a:t>
            </a:r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Mac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listings in the rest of this book will be JavaScript source code files, not commands to be typed into the REPL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7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 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server we created in the REPL used the </a:t>
            </a:r>
            <a:r>
              <a:rPr lang="en-US" dirty="0">
                <a:solidFill>
                  <a:srgbClr val="FF0000"/>
                </a:solidFill>
              </a:rPr>
              <a:t>low-level HTTP module</a:t>
            </a:r>
            <a:r>
              <a:rPr lang="en-US" dirty="0"/>
              <a:t> built into Node. </a:t>
            </a:r>
            <a:r>
              <a:rPr lang="en-US" dirty="0" smtClean="0"/>
              <a:t>js.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provides an API for creating a server </a:t>
            </a:r>
            <a:r>
              <a:rPr lang="en-US" dirty="0" smtClean="0"/>
              <a:t>that</a:t>
            </a:r>
          </a:p>
          <a:p>
            <a:pPr lvl="2"/>
            <a:r>
              <a:rPr lang="en-US" dirty="0" smtClean="0"/>
              <a:t>reads </a:t>
            </a:r>
            <a:r>
              <a:rPr lang="en-US" dirty="0"/>
              <a:t>data from requests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writes </a:t>
            </a:r>
            <a:r>
              <a:rPr lang="en-US" dirty="0"/>
              <a:t>to </a:t>
            </a:r>
            <a:r>
              <a:rPr lang="en-US" dirty="0" smtClean="0"/>
              <a:t>responses</a:t>
            </a:r>
            <a:endParaRPr lang="en-US" dirty="0"/>
          </a:p>
          <a:p>
            <a:pPr lvl="1"/>
            <a:r>
              <a:rPr lang="en-US" dirty="0"/>
              <a:t>As with other programming platforms, there are frameworks available providing more useful </a:t>
            </a:r>
            <a:r>
              <a:rPr lang="en-US" dirty="0">
                <a:solidFill>
                  <a:srgbClr val="FF0000"/>
                </a:solidFill>
              </a:rPr>
              <a:t>high-level abstractions</a:t>
            </a:r>
            <a:r>
              <a:rPr lang="en-US" dirty="0"/>
              <a:t> for writing </a:t>
            </a:r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 things such </a:t>
            </a:r>
            <a:r>
              <a:rPr lang="en-US" dirty="0" smtClean="0"/>
              <a:t>as</a:t>
            </a:r>
          </a:p>
          <a:p>
            <a:pPr lvl="2"/>
            <a:r>
              <a:rPr lang="en-US" dirty="0" smtClean="0"/>
              <a:t>URL </a:t>
            </a:r>
            <a:r>
              <a:rPr lang="en-US" dirty="0"/>
              <a:t>routing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templating engines</a:t>
            </a:r>
          </a:p>
          <a:p>
            <a:pPr lvl="1"/>
            <a:r>
              <a:rPr lang="en-US" dirty="0" smtClean="0"/>
              <a:t>ASP.NET </a:t>
            </a:r>
            <a:r>
              <a:rPr lang="en-US" dirty="0"/>
              <a:t>MVC, Ruby on Rails, and Spring MVC are all examples of such frameworks on different platforms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2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Why Node.js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5" y="5336171"/>
            <a:ext cx="2095500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book, we'll be using a 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 called </a:t>
            </a:r>
            <a:r>
              <a:rPr lang="en-US" dirty="0">
                <a:solidFill>
                  <a:srgbClr val="FF0000"/>
                </a:solidFill>
              </a:rPr>
              <a:t>Express</a:t>
            </a:r>
            <a:r>
              <a:rPr lang="en-US" dirty="0"/>
              <a:t> to write a web application in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Express </a:t>
            </a:r>
            <a:r>
              <a:rPr lang="en-US" dirty="0"/>
              <a:t>is the most popular web application framework for </a:t>
            </a:r>
            <a:r>
              <a:rPr lang="en-US" dirty="0" smtClean="0"/>
              <a:t>Node.js.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well suited to small-scale applications such as the one we'll be </a:t>
            </a:r>
            <a:r>
              <a:rPr lang="en-US" dirty="0" smtClean="0"/>
              <a:t>building.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also provides a good introduction to important </a:t>
            </a:r>
            <a:r>
              <a:rPr lang="en-US" dirty="0" smtClean="0"/>
              <a:t>concepts.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other popular Node.js web application frameworks </a:t>
            </a:r>
            <a:r>
              <a:rPr lang="en-US" dirty="0" smtClean="0"/>
              <a:t>are</a:t>
            </a:r>
          </a:p>
          <a:p>
            <a:pPr lvl="2"/>
            <a:r>
              <a:rPr lang="en-US" dirty="0" smtClean="0"/>
              <a:t>conceptually </a:t>
            </a:r>
            <a:r>
              <a:rPr lang="en-US" dirty="0"/>
              <a:t>similar to Express, </a:t>
            </a:r>
            <a:r>
              <a:rPr lang="en-US" dirty="0" smtClean="0"/>
              <a:t>and</a:t>
            </a:r>
          </a:p>
          <a:p>
            <a:pPr lvl="2"/>
            <a:r>
              <a:rPr lang="en-US" smtClean="0"/>
              <a:t>several </a:t>
            </a:r>
            <a:r>
              <a:rPr lang="en-US" dirty="0"/>
              <a:t>are actually built on top </a:t>
            </a:r>
            <a:r>
              <a:rPr lang="en-US"/>
              <a:t>of </a:t>
            </a:r>
            <a:r>
              <a:rPr lang="en-US" smtClean="0"/>
              <a:t>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get stuck at any point in this book, you can follow along with the code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github.com/NodeJsForDevelopers</a:t>
            </a:r>
            <a:r>
              <a:rPr lang="en-US" dirty="0" smtClean="0"/>
              <a:t> </a:t>
            </a:r>
            <a:r>
              <a:rPr lang="en-US" dirty="0"/>
              <a:t>(there is a repository for each chapter and a commit for each heading that introduces any new code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Express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get our Express-based application started, we'll use npm to install the </a:t>
            </a:r>
            <a:r>
              <a:rPr lang="en-US" dirty="0" err="1"/>
              <a:t>expressgenerator</a:t>
            </a:r>
            <a:r>
              <a:rPr lang="en-US" dirty="0"/>
              <a:t> package, which will create a skeleton application based on Express. Run the following command in the console (that is, your regular terminal, not inside the Node.js REPL):</a:t>
            </a:r>
          </a:p>
          <a:p>
            <a:endParaRPr lang="en-US" dirty="0"/>
          </a:p>
          <a:p>
            <a:r>
              <a:rPr lang="en-US" dirty="0"/>
              <a:t>(Page 11).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6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0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4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1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still relatively new compared to platforms such as .NET and Java, but has become very popular in a short time, and has even started influencing these </a:t>
            </a:r>
            <a:r>
              <a:rPr lang="en-US" dirty="0" smtClean="0"/>
              <a:t>platforms.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thanks to </a:t>
            </a:r>
            <a:r>
              <a:rPr lang="en-US" dirty="0" smtClean="0"/>
              <a:t>its</a:t>
            </a:r>
          </a:p>
          <a:p>
            <a:pPr lvl="2"/>
            <a:r>
              <a:rPr lang="en-US" dirty="0" smtClean="0"/>
              <a:t>distinctive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extensive ecosystem</a:t>
            </a:r>
          </a:p>
          <a:p>
            <a:pPr lvl="2"/>
            <a:r>
              <a:rPr lang="en-US" dirty="0" smtClean="0"/>
              <a:t>powerful tooling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factors make Node.js a compelling </a:t>
            </a:r>
            <a:r>
              <a:rPr lang="en-US" dirty="0">
                <a:solidFill>
                  <a:srgbClr val="FF0000"/>
                </a:solidFill>
              </a:rPr>
              <a:t>alternative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other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platforms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also make it </a:t>
            </a:r>
            <a:r>
              <a:rPr lang="en-US" dirty="0" smtClean="0"/>
              <a:t>intimidating.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distinctive programming model may seem quite alien compared to other </a:t>
            </a:r>
            <a:r>
              <a:rPr lang="en-US" dirty="0" smtClean="0"/>
              <a:t>platforms.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sheer range of available libraries and tools can be </a:t>
            </a:r>
            <a:r>
              <a:rPr lang="en-US" dirty="0" smtClean="0"/>
              <a:t>bewildering.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book will guide you through Node.js so you can start using it in your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help you </a:t>
            </a:r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understand Node.js</a:t>
            </a:r>
          </a:p>
          <a:p>
            <a:pPr lvl="2"/>
            <a:r>
              <a:rPr lang="en-US" dirty="0" smtClean="0"/>
              <a:t>navigate </a:t>
            </a:r>
            <a:r>
              <a:rPr lang="en-US" dirty="0"/>
              <a:t>its </a:t>
            </a:r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/>
              <a:t>your existing development skills in this new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5050421"/>
            <a:ext cx="3590925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we will cover the following </a:t>
            </a:r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Introducing </a:t>
            </a:r>
            <a:r>
              <a:rPr lang="en-US" dirty="0"/>
              <a:t>the Node.js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Seeing </a:t>
            </a:r>
            <a:r>
              <a:rPr lang="en-US" dirty="0"/>
              <a:t>how its execution model </a:t>
            </a:r>
            <a:r>
              <a:rPr lang="en-US" dirty="0" smtClean="0"/>
              <a:t>works</a:t>
            </a:r>
          </a:p>
          <a:p>
            <a:pPr lvl="1"/>
            <a:r>
              <a:rPr lang="en-US" dirty="0" smtClean="0"/>
              <a:t>Exploring </a:t>
            </a:r>
            <a:r>
              <a:rPr lang="en-US" dirty="0"/>
              <a:t>the Node.js </a:t>
            </a:r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Looking </a:t>
            </a:r>
            <a:r>
              <a:rPr lang="en-US" dirty="0"/>
              <a:t>at JavaScript as a language </a:t>
            </a:r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Considering </a:t>
            </a:r>
            <a:r>
              <a:rPr lang="en-US" dirty="0"/>
              <a:t>the range of use cases for Node.js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4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consists of a </a:t>
            </a:r>
            <a:r>
              <a:rPr lang="en-US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 together with </a:t>
            </a:r>
            <a:r>
              <a:rPr lang="en-US" dirty="0">
                <a:solidFill>
                  <a:srgbClr val="FF0000"/>
                </a:solidFill>
              </a:rPr>
              <a:t>low-level APIs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core </a:t>
            </a:r>
            <a:r>
              <a:rPr lang="en-US" dirty="0" smtClean="0">
                <a:solidFill>
                  <a:srgbClr val="FF0000"/>
                </a:solidFill>
              </a:rPr>
              <a:t>server-side </a:t>
            </a:r>
            <a:r>
              <a:rPr lang="en-US" dirty="0" smtClean="0">
                <a:solidFill>
                  <a:srgbClr val="0070C0"/>
                </a:solidFill>
              </a:rPr>
              <a:t>functionality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execution engine is the same V8 engine developed for the Chrome web </a:t>
            </a:r>
            <a:r>
              <a:rPr lang="en-US" dirty="0" smtClean="0"/>
              <a:t>browser.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takes this engine and embeds it in a standalone application that can run JavaScript outside the browser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Node.js, the </a:t>
            </a:r>
            <a:r>
              <a:rPr lang="en-US" dirty="0">
                <a:solidFill>
                  <a:srgbClr val="FF0000"/>
                </a:solidFill>
              </a:rPr>
              <a:t>standard APIs</a:t>
            </a:r>
            <a:r>
              <a:rPr lang="en-US" dirty="0"/>
              <a:t> found in </a:t>
            </a:r>
            <a:r>
              <a:rPr lang="en-US" dirty="0">
                <a:solidFill>
                  <a:srgbClr val="FF0000"/>
                </a:solidFill>
              </a:rPr>
              <a:t>browsers</a:t>
            </a:r>
            <a:r>
              <a:rPr lang="en-US" dirty="0"/>
              <a:t> to support </a:t>
            </a:r>
            <a:r>
              <a:rPr lang="en-US" dirty="0">
                <a:solidFill>
                  <a:srgbClr val="FF0000"/>
                </a:solidFill>
              </a:rPr>
              <a:t>client-side web development</a:t>
            </a:r>
            <a:r>
              <a:rPr lang="en-US" dirty="0"/>
              <a:t>, such as the Document Object Model (</a:t>
            </a:r>
            <a:r>
              <a:rPr lang="en-US" dirty="0">
                <a:solidFill>
                  <a:srgbClr val="FF0000"/>
                </a:solidFill>
              </a:rPr>
              <a:t>DOM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XMLHttpRequest</a:t>
            </a:r>
            <a:r>
              <a:rPr lang="en-US" dirty="0"/>
              <a:t>, are not </a:t>
            </a:r>
            <a:r>
              <a:rPr lang="en-US" dirty="0" smtClean="0"/>
              <a:t>present.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there are APIs to support general-purpose application </a:t>
            </a:r>
            <a:r>
              <a:rPr lang="en-US" dirty="0" smtClean="0"/>
              <a:t>development.</a:t>
            </a:r>
          </a:p>
          <a:p>
            <a:pPr lvl="1"/>
            <a:r>
              <a:rPr lang="en-US" dirty="0" smtClean="0"/>
              <a:t>These </a:t>
            </a:r>
            <a:r>
              <a:rPr lang="en-US" dirty="0">
                <a:solidFill>
                  <a:srgbClr val="FF0000"/>
                </a:solidFill>
              </a:rPr>
              <a:t>core APIs</a:t>
            </a:r>
            <a:r>
              <a:rPr lang="en-US" dirty="0"/>
              <a:t> cover </a:t>
            </a:r>
            <a:r>
              <a:rPr lang="en-US" dirty="0">
                <a:solidFill>
                  <a:srgbClr val="FF0000"/>
                </a:solidFill>
              </a:rPr>
              <a:t>low-level functionality</a:t>
            </a:r>
            <a:r>
              <a:rPr lang="en-US" dirty="0"/>
              <a:t> such as the </a:t>
            </a:r>
            <a:r>
              <a:rPr lang="en-US" dirty="0" smtClean="0"/>
              <a:t>following:</a:t>
            </a:r>
          </a:p>
          <a:p>
            <a:pPr lvl="2"/>
            <a:r>
              <a:rPr lang="en-US" dirty="0" smtClean="0"/>
              <a:t>Networking </a:t>
            </a:r>
            <a:r>
              <a:rPr lang="en-US" dirty="0"/>
              <a:t>and </a:t>
            </a:r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Accessing </a:t>
            </a:r>
            <a:r>
              <a:rPr lang="en-US" dirty="0"/>
              <a:t>the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Defining </a:t>
            </a:r>
            <a:r>
              <a:rPr lang="en-US" dirty="0"/>
              <a:t>and requiring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Raising </a:t>
            </a:r>
            <a:r>
              <a:rPr lang="en-US" dirty="0"/>
              <a:t>and consuming </a:t>
            </a:r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Handling </a:t>
            </a:r>
            <a:r>
              <a:rPr lang="en-US" dirty="0"/>
              <a:t>binary data </a:t>
            </a:r>
            <a:r>
              <a:rPr lang="en-US" dirty="0" smtClean="0"/>
              <a:t>streams</a:t>
            </a:r>
          </a:p>
          <a:p>
            <a:pPr lvl="2"/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UTF-8 support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  <a:r>
              <a:rPr lang="en-US" dirty="0" smtClean="0"/>
              <a:t>?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Retrieving </a:t>
            </a:r>
            <a:r>
              <a:rPr lang="en-US" dirty="0"/>
              <a:t>basic information about the </a:t>
            </a:r>
            <a:r>
              <a:rPr lang="en-US" dirty="0" smtClean="0"/>
              <a:t>OS</a:t>
            </a:r>
          </a:p>
          <a:p>
            <a:pPr lvl="2"/>
            <a:r>
              <a:rPr lang="en-US" dirty="0" smtClean="0"/>
              <a:t>Managing </a:t>
            </a:r>
            <a:r>
              <a:rPr lang="en-US" dirty="0"/>
              <a:t>child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of these APIs may already be familiar from developing client-side </a:t>
            </a:r>
            <a:r>
              <a:rPr lang="en-US" dirty="0" smtClean="0"/>
              <a:t>JavaScript.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>
                <a:solidFill>
                  <a:srgbClr val="FF0000"/>
                </a:solidFill>
              </a:rPr>
              <a:t>Timers API</a:t>
            </a:r>
            <a:r>
              <a:rPr lang="en-US" dirty="0"/>
              <a:t> exposes the familiar </a:t>
            </a:r>
            <a:r>
              <a:rPr lang="en-US" dirty="0">
                <a:solidFill>
                  <a:srgbClr val="FF0000"/>
                </a:solidFill>
              </a:rPr>
              <a:t>setTimeout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setInterval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Node.js </a:t>
            </a:r>
            <a:r>
              <a:rPr lang="en-US" dirty="0"/>
              <a:t>also provides several tools to help with the development </a:t>
            </a:r>
            <a:r>
              <a:rPr lang="en-US" dirty="0" smtClean="0"/>
              <a:t>process.</a:t>
            </a:r>
          </a:p>
          <a:p>
            <a:pPr lvl="1"/>
            <a:r>
              <a:rPr lang="en-US" dirty="0" smtClean="0"/>
              <a:t>These include</a:t>
            </a:r>
          </a:p>
          <a:p>
            <a:pPr lvl="2"/>
            <a:r>
              <a:rPr lang="en-US" dirty="0" smtClean="0"/>
              <a:t>console logging</a:t>
            </a:r>
          </a:p>
          <a:p>
            <a:pPr lvl="2"/>
            <a:r>
              <a:rPr lang="en-US" dirty="0" smtClean="0"/>
              <a:t>Debugging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Read-Eval-Print Loop (REPL) (or </a:t>
            </a:r>
            <a:r>
              <a:rPr lang="en-US" dirty="0">
                <a:solidFill>
                  <a:srgbClr val="FF0000"/>
                </a:solidFill>
              </a:rPr>
              <a:t>interactive console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basic </a:t>
            </a:r>
            <a:r>
              <a:rPr lang="en-US" dirty="0"/>
              <a:t>assertions for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Node.js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execution model</a:t>
            </a:r>
            <a:r>
              <a:rPr lang="en-US" dirty="0"/>
              <a:t> of Node.js follows that of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in the </a:t>
            </a:r>
            <a:r>
              <a:rPr lang="en-US" dirty="0" smtClean="0">
                <a:solidFill>
                  <a:srgbClr val="FF0000"/>
                </a:solidFill>
              </a:rPr>
              <a:t>browser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quite different from that of most general-purpose programming </a:t>
            </a:r>
            <a:r>
              <a:rPr lang="en-US" dirty="0" smtClean="0"/>
              <a:t>platforms.</a:t>
            </a:r>
          </a:p>
          <a:p>
            <a:pPr lvl="1"/>
            <a:r>
              <a:rPr lang="en-US" dirty="0" smtClean="0"/>
              <a:t>Stated </a:t>
            </a:r>
            <a:r>
              <a:rPr lang="en-US" dirty="0"/>
              <a:t>formally, Node.js </a:t>
            </a:r>
            <a:r>
              <a:rPr lang="en-US" dirty="0" smtClean="0"/>
              <a:t>has</a:t>
            </a:r>
          </a:p>
          <a:p>
            <a:pPr lvl="2"/>
            <a:r>
              <a:rPr lang="en-US" dirty="0" smtClean="0"/>
              <a:t>a single-threaded</a:t>
            </a:r>
          </a:p>
          <a:p>
            <a:pPr lvl="2"/>
            <a:r>
              <a:rPr lang="en-US" dirty="0" smtClean="0"/>
              <a:t>non-blocking</a:t>
            </a:r>
          </a:p>
          <a:p>
            <a:pPr lvl="2"/>
            <a:r>
              <a:rPr lang="en-US" dirty="0" smtClean="0"/>
              <a:t>event-driven</a:t>
            </a:r>
          </a:p>
          <a:p>
            <a:pPr marL="460375" lvl="2" indent="0">
              <a:buNone/>
            </a:pPr>
            <a:r>
              <a:rPr lang="en-US" dirty="0" smtClean="0"/>
              <a:t>execution model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define each of these terms in this section.</a:t>
            </a:r>
          </a:p>
          <a:p>
            <a:endParaRPr lang="en-US" dirty="0"/>
          </a:p>
          <a:p>
            <a:r>
              <a:rPr lang="en-US" dirty="0"/>
              <a:t>(Page 2).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3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/>
              <a:t>simply, Node.js recognizes that many programmes spend most of their time waiting for other things to happen, for example, slow I/O operations such as disk access and network requests.</a:t>
            </a:r>
          </a:p>
          <a:p>
            <a:pPr lvl="1"/>
            <a:r>
              <a:rPr lang="en-US" dirty="0"/>
              <a:t>Node.js addresses this by making these operations </a:t>
            </a:r>
            <a:r>
              <a:rPr lang="en-US" dirty="0" smtClean="0">
                <a:solidFill>
                  <a:srgbClr val="FF0000"/>
                </a:solidFill>
              </a:rPr>
              <a:t>non-blocking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program execution can continue while they </a:t>
            </a:r>
            <a:r>
              <a:rPr lang="en-US" dirty="0" smtClean="0"/>
              <a:t>happen.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filesystem API's stat function for retrieving statistics about a file may be called as follows</a:t>
            </a:r>
            <a:r>
              <a:rPr lang="en-US" dirty="0" smtClean="0"/>
              <a:t>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/>
              <a:t>Two arguments are passed to the fs.stat </a:t>
            </a:r>
            <a:r>
              <a:rPr lang="en-US" dirty="0" smtClean="0"/>
              <a:t>function: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the file that we are interested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callback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fs.stat call returns immediately, returning control of execution to the current thread but not returning a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further commands following the fs.stat call, these will then be executed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16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3190438"/>
            <a:ext cx="6885264" cy="869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61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3166</Words>
  <Application>Microsoft Office PowerPoint</Application>
  <PresentationFormat>Widescreen</PresentationFormat>
  <Paragraphs>393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Intro</vt:lpstr>
      <vt:lpstr>Agenda</vt:lpstr>
      <vt:lpstr>What is Node.js?</vt:lpstr>
      <vt:lpstr>What is Node.js?           |</vt:lpstr>
      <vt:lpstr>Understanding the Node.js execution model</vt:lpstr>
      <vt:lpstr>Non-blocking</vt:lpstr>
      <vt:lpstr>Non-blocking            |</vt:lpstr>
      <vt:lpstr>Event-driven</vt:lpstr>
      <vt:lpstr>Single-threaded</vt:lpstr>
      <vt:lpstr>Introducing the Node.js ecosystem</vt:lpstr>
      <vt:lpstr>Introducing the Node.js ecosystem      |</vt:lpstr>
      <vt:lpstr>Why JavaScript?</vt:lpstr>
      <vt:lpstr>A clear canvas</vt:lpstr>
      <vt:lpstr>Functional nature</vt:lpstr>
      <vt:lpstr>A bright future</vt:lpstr>
      <vt:lpstr>When to use Node.js</vt:lpstr>
      <vt:lpstr>Writing web applications</vt:lpstr>
      <vt:lpstr>Writing web applications         |</vt:lpstr>
      <vt:lpstr>Identifying other use cases</vt:lpstr>
      <vt:lpstr>Why now?</vt:lpstr>
      <vt:lpstr>PowerPoint Presentation</vt:lpstr>
      <vt:lpstr>Intro</vt:lpstr>
      <vt:lpstr>Installing and running Node.js</vt:lpstr>
      <vt:lpstr>Code 1-1 || 1-2</vt:lpstr>
      <vt:lpstr>Choosing an editor</vt:lpstr>
      <vt:lpstr>Using an application framework</vt:lpstr>
      <vt:lpstr>Express Framework</vt:lpstr>
      <vt:lpstr>Example code</vt:lpstr>
      <vt:lpstr>Getting started with Express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108</cp:revision>
  <dcterms:created xsi:type="dcterms:W3CDTF">2018-04-26T03:21:35Z</dcterms:created>
  <dcterms:modified xsi:type="dcterms:W3CDTF">2018-06-15T14:24:17Z</dcterms:modified>
</cp:coreProperties>
</file>