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handoutMasterIdLst>
    <p:handoutMasterId r:id="rId97"/>
  </p:handoutMasterIdLst>
  <p:sldIdLst>
    <p:sldId id="313" r:id="rId2"/>
    <p:sldId id="314" r:id="rId3"/>
    <p:sldId id="258" r:id="rId4"/>
    <p:sldId id="316" r:id="rId5"/>
    <p:sldId id="317" r:id="rId6"/>
    <p:sldId id="318" r:id="rId7"/>
    <p:sldId id="319" r:id="rId8"/>
    <p:sldId id="320" r:id="rId9"/>
    <p:sldId id="321" r:id="rId10"/>
    <p:sldId id="322" r:id="rId11"/>
    <p:sldId id="323" r:id="rId12"/>
    <p:sldId id="259" r:id="rId13"/>
    <p:sldId id="260" r:id="rId14"/>
    <p:sldId id="324" r:id="rId15"/>
    <p:sldId id="261" r:id="rId16"/>
    <p:sldId id="325" r:id="rId17"/>
    <p:sldId id="330" r:id="rId18"/>
    <p:sldId id="326" r:id="rId19"/>
    <p:sldId id="331" r:id="rId20"/>
    <p:sldId id="327" r:id="rId21"/>
    <p:sldId id="328" r:id="rId22"/>
    <p:sldId id="329" r:id="rId23"/>
    <p:sldId id="262" r:id="rId24"/>
    <p:sldId id="263" r:id="rId25"/>
    <p:sldId id="332" r:id="rId26"/>
    <p:sldId id="333" r:id="rId27"/>
    <p:sldId id="334" r:id="rId28"/>
    <p:sldId id="264" r:id="rId29"/>
    <p:sldId id="265" r:id="rId30"/>
    <p:sldId id="266" r:id="rId31"/>
    <p:sldId id="267" r:id="rId32"/>
    <p:sldId id="268" r:id="rId33"/>
    <p:sldId id="269" r:id="rId34"/>
    <p:sldId id="270" r:id="rId35"/>
    <p:sldId id="335" r:id="rId36"/>
    <p:sldId id="271" r:id="rId37"/>
    <p:sldId id="336" r:id="rId38"/>
    <p:sldId id="272" r:id="rId39"/>
    <p:sldId id="273" r:id="rId40"/>
    <p:sldId id="337" r:id="rId41"/>
    <p:sldId id="274" r:id="rId42"/>
    <p:sldId id="338" r:id="rId43"/>
    <p:sldId id="275" r:id="rId44"/>
    <p:sldId id="339" r:id="rId45"/>
    <p:sldId id="340" r:id="rId46"/>
    <p:sldId id="276" r:id="rId47"/>
    <p:sldId id="341" r:id="rId48"/>
    <p:sldId id="342" r:id="rId49"/>
    <p:sldId id="343" r:id="rId50"/>
    <p:sldId id="344"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345" r:id="rId73"/>
    <p:sldId id="299" r:id="rId74"/>
    <p:sldId id="300" r:id="rId75"/>
    <p:sldId id="301" r:id="rId76"/>
    <p:sldId id="302" r:id="rId77"/>
    <p:sldId id="303" r:id="rId78"/>
    <p:sldId id="304" r:id="rId79"/>
    <p:sldId id="305" r:id="rId80"/>
    <p:sldId id="306" r:id="rId81"/>
    <p:sldId id="346" r:id="rId82"/>
    <p:sldId id="347" r:id="rId83"/>
    <p:sldId id="348" r:id="rId84"/>
    <p:sldId id="349" r:id="rId85"/>
    <p:sldId id="352" r:id="rId86"/>
    <p:sldId id="353" r:id="rId87"/>
    <p:sldId id="350" r:id="rId88"/>
    <p:sldId id="351" r:id="rId89"/>
    <p:sldId id="307" r:id="rId90"/>
    <p:sldId id="308" r:id="rId91"/>
    <p:sldId id="312" r:id="rId92"/>
    <p:sldId id="310" r:id="rId93"/>
    <p:sldId id="315" r:id="rId94"/>
    <p:sldId id="311"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09A2CD-70BD-4470-9A05-FEC5CFF58A5F}">
          <p14:sldIdLst>
            <p14:sldId id="313"/>
            <p14:sldId id="314"/>
          </p14:sldIdLst>
        </p14:section>
        <p14:section name="TS - Tools &amp; Framework" id="{BBE02F3F-9CBA-457B-820C-C71C2859A43C}">
          <p14:sldIdLst>
            <p14:sldId id="258"/>
            <p14:sldId id="316"/>
            <p14:sldId id="317"/>
            <p14:sldId id="318"/>
            <p14:sldId id="319"/>
            <p14:sldId id="320"/>
            <p14:sldId id="321"/>
            <p14:sldId id="322"/>
            <p14:sldId id="323"/>
            <p14:sldId id="259"/>
            <p14:sldId id="260"/>
            <p14:sldId id="324"/>
            <p14:sldId id="261"/>
            <p14:sldId id="325"/>
            <p14:sldId id="330"/>
            <p14:sldId id="326"/>
            <p14:sldId id="331"/>
            <p14:sldId id="327"/>
            <p14:sldId id="328"/>
            <p14:sldId id="329"/>
            <p14:sldId id="262"/>
          </p14:sldIdLst>
        </p14:section>
        <p14:section name="TS - Var &amp; Func Tech" id="{F9BABE4D-7DCD-46EB-9065-C3E12E0AC12F}">
          <p14:sldIdLst>
            <p14:sldId id="263"/>
            <p14:sldId id="332"/>
            <p14:sldId id="333"/>
            <p14:sldId id="334"/>
            <p14:sldId id="264"/>
            <p14:sldId id="265"/>
            <p14:sldId id="266"/>
            <p14:sldId id="267"/>
            <p14:sldId id="268"/>
            <p14:sldId id="269"/>
            <p14:sldId id="270"/>
            <p14:sldId id="335"/>
            <p14:sldId id="271"/>
            <p14:sldId id="336"/>
            <p14:sldId id="272"/>
            <p14:sldId id="273"/>
            <p14:sldId id="337"/>
            <p14:sldId id="274"/>
            <p14:sldId id="338"/>
            <p14:sldId id="275"/>
            <p14:sldId id="339"/>
            <p14:sldId id="340"/>
            <p14:sldId id="276"/>
            <p14:sldId id="341"/>
            <p14:sldId id="342"/>
            <p14:sldId id="343"/>
            <p14:sldId id="344"/>
            <p14:sldId id="278"/>
            <p14:sldId id="279"/>
            <p14:sldId id="280"/>
            <p14:sldId id="281"/>
            <p14:sldId id="282"/>
            <p14:sldId id="283"/>
            <p14:sldId id="284"/>
            <p14:sldId id="285"/>
            <p14:sldId id="286"/>
            <p14:sldId id="287"/>
            <p14:sldId id="288"/>
            <p14:sldId id="289"/>
            <p14:sldId id="290"/>
            <p14:sldId id="291"/>
            <p14:sldId id="292"/>
            <p14:sldId id="293"/>
            <p14:sldId id="294"/>
            <p14:sldId id="295"/>
          </p14:sldIdLst>
        </p14:section>
        <p14:section name="Types, Classes &amp; Inheritance" id="{E88603A0-E180-49EE-B7D6-8D5DF5C09C8E}">
          <p14:sldIdLst>
            <p14:sldId id="296"/>
            <p14:sldId id="297"/>
            <p14:sldId id="298"/>
            <p14:sldId id="345"/>
            <p14:sldId id="299"/>
            <p14:sldId id="300"/>
            <p14:sldId id="301"/>
            <p14:sldId id="302"/>
            <p14:sldId id="303"/>
            <p14:sldId id="304"/>
            <p14:sldId id="305"/>
          </p14:sldIdLst>
        </p14:section>
        <p14:section name="Decorators, Generics &amp; Async" id="{1F36336A-CA2A-4F51-B89B-C73110442FD8}">
          <p14:sldIdLst>
            <p14:sldId id="306"/>
            <p14:sldId id="346"/>
            <p14:sldId id="347"/>
            <p14:sldId id="348"/>
            <p14:sldId id="349"/>
            <p14:sldId id="352"/>
            <p14:sldId id="353"/>
            <p14:sldId id="350"/>
            <p14:sldId id="351"/>
          </p14:sldIdLst>
        </p14:section>
        <p14:section name="Declaration Files" id="{8C5D2060-5172-40FC-8F5C-33B0A64878B8}">
          <p14:sldIdLst>
            <p14:sldId id="307"/>
          </p14:sldIdLst>
        </p14:section>
        <p14:section name="3rd Party Lib" id="{F1B438F0-8EC0-43AC-BD10-0571D503D240}">
          <p14:sldIdLst>
            <p14:sldId id="308"/>
          </p14:sldIdLst>
        </p14:section>
        <p14:section name="Appendix Section" id="{EADC5301-5259-4673-8DCF-15E60A408DC3}">
          <p14:sldIdLst>
            <p14:sldId id="312"/>
            <p14:sldId id="310"/>
            <p14:sldId id="315"/>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69" autoAdjust="0"/>
    <p:restoredTop sz="94660"/>
  </p:normalViewPr>
  <p:slideViewPr>
    <p:cSldViewPr snapToGrid="0">
      <p:cViewPr varScale="1">
        <p:scale>
          <a:sx n="110" d="100"/>
          <a:sy n="110" d="100"/>
        </p:scale>
        <p:origin x="432" y="48"/>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03 Mar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TypeScript</a:t>
            </a:r>
            <a:endParaRPr lang="en-US" dirty="0"/>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5353687"/>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03</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Mar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17 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2: 24-51</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1366111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This chapter is divided into two main </a:t>
            </a:r>
            <a:r>
              <a:rPr lang="en-US" dirty="0" smtClean="0"/>
              <a:t>sections.</a:t>
            </a:r>
          </a:p>
          <a:p>
            <a:pPr lvl="1"/>
            <a:r>
              <a:rPr lang="en-US" dirty="0" smtClean="0"/>
              <a:t>The </a:t>
            </a:r>
            <a:r>
              <a:rPr lang="en-US" dirty="0"/>
              <a:t>first section is a quick overview of some of the benefits of using TypeScript, and the second section deals with setting up a TypeScript development </a:t>
            </a:r>
            <a:r>
              <a:rPr lang="en-US" dirty="0" smtClean="0"/>
              <a:t>environment.</a:t>
            </a:r>
          </a:p>
          <a:p>
            <a:pPr lvl="1"/>
            <a:r>
              <a:rPr lang="en-US" dirty="0" smtClean="0"/>
              <a:t>If </a:t>
            </a:r>
            <a:r>
              <a:rPr lang="en-US" dirty="0"/>
              <a:t>you are an experienced TypeScript programmer, and already have a development environment set up, then you might want to skip this </a:t>
            </a:r>
            <a:r>
              <a:rPr lang="en-US" dirty="0" smtClean="0"/>
              <a:t>chapter.</a:t>
            </a:r>
          </a:p>
          <a:p>
            <a:pPr lvl="1"/>
            <a:r>
              <a:rPr lang="en-US" dirty="0" smtClean="0"/>
              <a:t>If </a:t>
            </a:r>
            <a:r>
              <a:rPr lang="en-US" dirty="0"/>
              <a:t>you have never worked with TypeScript before, and have picked up this book because you want to understand what TypeScript can do, then read </a:t>
            </a:r>
            <a:r>
              <a:rPr lang="en-US" dirty="0" smtClean="0"/>
              <a:t>on.</a:t>
            </a:r>
          </a:p>
          <a:p>
            <a:pPr lvl="1"/>
            <a:r>
              <a:rPr lang="en-US" dirty="0" smtClean="0"/>
              <a:t>We </a:t>
            </a:r>
            <a:r>
              <a:rPr lang="en-US" dirty="0"/>
              <a:t>will cover the following topics in this </a:t>
            </a:r>
            <a:r>
              <a:rPr lang="en-US" dirty="0" smtClean="0"/>
              <a:t>chapter:</a:t>
            </a:r>
          </a:p>
          <a:p>
            <a:pPr lvl="2"/>
            <a:r>
              <a:rPr lang="en-US" dirty="0" smtClean="0"/>
              <a:t>The </a:t>
            </a:r>
            <a:r>
              <a:rPr lang="en-US" dirty="0">
                <a:solidFill>
                  <a:srgbClr val="FF0000"/>
                </a:solidFill>
              </a:rPr>
              <a:t>benefits</a:t>
            </a:r>
            <a:r>
              <a:rPr lang="en-US" dirty="0"/>
              <a:t> of </a:t>
            </a:r>
            <a:r>
              <a:rPr lang="en-US" dirty="0" smtClean="0">
                <a:solidFill>
                  <a:srgbClr val="FF0000"/>
                </a:solidFill>
              </a:rPr>
              <a:t>TypeScript</a:t>
            </a:r>
          </a:p>
          <a:p>
            <a:pPr lvl="3"/>
            <a:r>
              <a:rPr lang="en-US" dirty="0" smtClean="0"/>
              <a:t>Compilation</a:t>
            </a:r>
          </a:p>
          <a:p>
            <a:pPr lvl="3"/>
            <a:r>
              <a:rPr lang="en-US" dirty="0" smtClean="0"/>
              <a:t>Strong typing</a:t>
            </a:r>
          </a:p>
          <a:p>
            <a:pPr lvl="3"/>
            <a:r>
              <a:rPr lang="en-US" dirty="0" smtClean="0"/>
              <a:t>Integration </a:t>
            </a:r>
            <a:r>
              <a:rPr lang="en-US" dirty="0"/>
              <a:t>with popular JavaScript </a:t>
            </a:r>
            <a:r>
              <a:rPr lang="en-US" dirty="0" smtClean="0"/>
              <a:t>libraries</a:t>
            </a:r>
          </a:p>
          <a:p>
            <a:pPr lvl="3"/>
            <a:r>
              <a:rPr lang="en-US" dirty="0" smtClean="0"/>
              <a:t>Encapsulation</a:t>
            </a:r>
          </a:p>
          <a:p>
            <a:pPr lvl="3"/>
            <a:r>
              <a:rPr lang="en-US" dirty="0" smtClean="0"/>
              <a:t>Private </a:t>
            </a:r>
            <a:r>
              <a:rPr lang="en-US" dirty="0"/>
              <a:t>and public member </a:t>
            </a:r>
            <a:r>
              <a:rPr lang="en-US" dirty="0" smtClean="0"/>
              <a:t>variables</a:t>
            </a:r>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151945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Setting </a:t>
            </a:r>
            <a:r>
              <a:rPr lang="en-US" dirty="0"/>
              <a:t>up a </a:t>
            </a:r>
            <a:r>
              <a:rPr lang="en-US" dirty="0">
                <a:solidFill>
                  <a:srgbClr val="FF0000"/>
                </a:solidFill>
              </a:rPr>
              <a:t>development environment</a:t>
            </a:r>
            <a:r>
              <a:rPr lang="en-US" dirty="0"/>
              <a:t> </a:t>
            </a:r>
            <a:endParaRPr lang="en-US" dirty="0" smtClean="0"/>
          </a:p>
          <a:p>
            <a:pPr lvl="3"/>
            <a:r>
              <a:rPr lang="en-US" dirty="0" smtClean="0"/>
              <a:t>Visual Studio</a:t>
            </a:r>
          </a:p>
          <a:p>
            <a:pPr lvl="3"/>
            <a:r>
              <a:rPr lang="en-US" dirty="0" smtClean="0"/>
              <a:t>WebStorm</a:t>
            </a:r>
          </a:p>
          <a:p>
            <a:pPr lvl="3"/>
            <a:r>
              <a:rPr lang="en-US" dirty="0" smtClean="0"/>
              <a:t>Visual </a:t>
            </a:r>
            <a:r>
              <a:rPr lang="en-US" dirty="0"/>
              <a:t>Studio </a:t>
            </a:r>
            <a:r>
              <a:rPr lang="en-US" dirty="0" smtClean="0"/>
              <a:t>Code</a:t>
            </a:r>
          </a:p>
          <a:p>
            <a:pPr lvl="3"/>
            <a:r>
              <a:rPr lang="en-US" dirty="0" smtClean="0"/>
              <a:t>Other </a:t>
            </a:r>
            <a:r>
              <a:rPr lang="en-US" dirty="0"/>
              <a:t>editors and </a:t>
            </a:r>
            <a:r>
              <a:rPr lang="en-US" dirty="0" smtClean="0">
                <a:solidFill>
                  <a:srgbClr val="FF0000"/>
                </a:solidFill>
              </a:rPr>
              <a:t>grunt</a:t>
            </a:r>
            <a:endParaRPr lang="en-US" dirty="0">
              <a:solidFill>
                <a:srgbClr val="FF0000"/>
              </a:solidFill>
            </a:endParaRPr>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197731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Introducing TypeScript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is both a </a:t>
            </a:r>
            <a:r>
              <a:rPr lang="en-US" sz="2000" dirty="0">
                <a:solidFill>
                  <a:srgbClr val="FF0000"/>
                </a:solidFill>
              </a:rPr>
              <a:t>language</a:t>
            </a:r>
            <a:r>
              <a:rPr lang="en-US" sz="2000" dirty="0"/>
              <a:t> and a </a:t>
            </a:r>
            <a:r>
              <a:rPr lang="en-US" sz="2000" dirty="0">
                <a:solidFill>
                  <a:srgbClr val="FF0000"/>
                </a:solidFill>
              </a:rPr>
              <a:t>set </a:t>
            </a:r>
            <a:r>
              <a:rPr lang="en-US" sz="2000" dirty="0">
                <a:solidFill>
                  <a:srgbClr val="0070C0"/>
                </a:solidFill>
              </a:rPr>
              <a:t>of</a:t>
            </a:r>
            <a:r>
              <a:rPr lang="en-US" sz="2000" dirty="0">
                <a:solidFill>
                  <a:srgbClr val="FF0000"/>
                </a:solidFill>
              </a:rPr>
              <a:t> tools</a:t>
            </a:r>
            <a:r>
              <a:rPr lang="en-US" sz="2000" dirty="0"/>
              <a:t> to </a:t>
            </a:r>
            <a:r>
              <a:rPr lang="en-US" sz="2000" dirty="0">
                <a:solidFill>
                  <a:srgbClr val="0070C0"/>
                </a:solidFill>
              </a:rPr>
              <a:t>generate</a:t>
            </a:r>
            <a:r>
              <a:rPr lang="en-US" sz="2000" dirty="0"/>
              <a:t> </a:t>
            </a:r>
            <a:r>
              <a:rPr lang="en-US" sz="2000" dirty="0" smtClean="0">
                <a:solidFill>
                  <a:srgbClr val="FF0000"/>
                </a:solidFill>
              </a:rPr>
              <a:t>JavaScript</a:t>
            </a:r>
            <a:r>
              <a:rPr lang="en-US" sz="2000" dirty="0" smtClean="0"/>
              <a:t>.</a:t>
            </a:r>
          </a:p>
          <a:p>
            <a:pPr marL="457200">
              <a:buFont typeface="Wingdings" panose="05000000000000000000" pitchFamily="2" charset="2"/>
              <a:buChar char="§"/>
            </a:pPr>
            <a:r>
              <a:rPr lang="en-US" sz="2000" dirty="0" smtClean="0"/>
              <a:t>It </a:t>
            </a:r>
            <a:r>
              <a:rPr lang="en-US" sz="2000" dirty="0"/>
              <a:t>was designed by </a:t>
            </a:r>
            <a:r>
              <a:rPr lang="en-US" sz="2000" dirty="0">
                <a:solidFill>
                  <a:srgbClr val="FF0000"/>
                </a:solidFill>
              </a:rPr>
              <a:t>Anders Hejlsberg</a:t>
            </a:r>
            <a:r>
              <a:rPr lang="en-US" sz="2000" dirty="0"/>
              <a:t> at Microsoft (the designer of C#), and is an </a:t>
            </a:r>
            <a:r>
              <a:rPr lang="en-US" sz="2000" dirty="0">
                <a:solidFill>
                  <a:srgbClr val="FF0000"/>
                </a:solidFill>
              </a:rPr>
              <a:t>open source</a:t>
            </a:r>
            <a:r>
              <a:rPr lang="en-US" sz="2000" dirty="0"/>
              <a:t> project to help developers write </a:t>
            </a:r>
            <a:r>
              <a:rPr lang="en-US" sz="2000" dirty="0">
                <a:solidFill>
                  <a:srgbClr val="0070C0"/>
                </a:solidFill>
              </a:rPr>
              <a:t>enterprise-scale</a:t>
            </a:r>
            <a:r>
              <a:rPr lang="en-US" sz="2000" dirty="0">
                <a:solidFill>
                  <a:srgbClr val="FF0000"/>
                </a:solidFill>
              </a:rPr>
              <a:t> </a:t>
            </a:r>
            <a:r>
              <a:rPr lang="en-US" sz="2000" dirty="0" smtClean="0">
                <a:solidFill>
                  <a:srgbClr val="FF0000"/>
                </a:solidFill>
              </a:rPr>
              <a:t>JavaScript</a:t>
            </a:r>
            <a:r>
              <a:rPr lang="en-US" sz="2000" dirty="0" smtClean="0"/>
              <a:t>.</a:t>
            </a:r>
          </a:p>
          <a:p>
            <a:pPr marL="457200">
              <a:buFont typeface="Wingdings" panose="05000000000000000000" pitchFamily="2" charset="2"/>
              <a:buChar char="§"/>
            </a:pPr>
            <a:r>
              <a:rPr lang="en-US" sz="2000" dirty="0" smtClean="0"/>
              <a:t>TypeScript </a:t>
            </a:r>
            <a:r>
              <a:rPr lang="en-US" sz="2000" dirty="0"/>
              <a:t>generates JavaScript – it's as simple as </a:t>
            </a:r>
            <a:r>
              <a:rPr lang="en-US" sz="2000" dirty="0" smtClean="0"/>
              <a:t>that.</a:t>
            </a:r>
          </a:p>
          <a:p>
            <a:pPr marL="457200">
              <a:buFont typeface="Wingdings" panose="05000000000000000000" pitchFamily="2" charset="2"/>
              <a:buChar char="§"/>
            </a:pPr>
            <a:r>
              <a:rPr lang="en-US" sz="2000" dirty="0" smtClean="0"/>
              <a:t>Instead </a:t>
            </a:r>
            <a:r>
              <a:rPr lang="en-US" sz="2000" dirty="0"/>
              <a:t>of requiring a completely new runtime environment, TypeScript-generated JavaScript can reuse all of the existing </a:t>
            </a:r>
            <a:endParaRPr lang="en-US" sz="2000" dirty="0" smtClean="0"/>
          </a:p>
          <a:p>
            <a:pPr marL="687388" lvl="1" indent="-225425">
              <a:buFont typeface="Wingdings" panose="05000000000000000000" pitchFamily="2" charset="2"/>
              <a:buChar char="ü"/>
            </a:pPr>
            <a:r>
              <a:rPr lang="en-US" dirty="0" smtClean="0"/>
              <a:t>JavaScript tools</a:t>
            </a:r>
          </a:p>
          <a:p>
            <a:pPr marL="687388" lvl="1" indent="-225425">
              <a:buFont typeface="Wingdings" panose="05000000000000000000" pitchFamily="2" charset="2"/>
              <a:buChar char="ü"/>
            </a:pPr>
            <a:r>
              <a:rPr lang="en-US" dirty="0" smtClean="0"/>
              <a:t>Frameworks</a:t>
            </a:r>
          </a:p>
          <a:p>
            <a:pPr marL="687388" lvl="1" indent="-225425">
              <a:buFont typeface="Wingdings" panose="05000000000000000000" pitchFamily="2" charset="2"/>
              <a:buChar char="ü"/>
            </a:pPr>
            <a:r>
              <a:rPr lang="en-US" dirty="0" smtClean="0"/>
              <a:t>the </a:t>
            </a:r>
            <a:r>
              <a:rPr lang="en-US" dirty="0"/>
              <a:t>wealth of </a:t>
            </a:r>
            <a:r>
              <a:rPr lang="en-US" dirty="0" smtClean="0"/>
              <a:t>libraries</a:t>
            </a:r>
          </a:p>
          <a:p>
            <a:pPr lvl="1" indent="0">
              <a:buNone/>
            </a:pPr>
            <a:r>
              <a:rPr lang="en-US" dirty="0" smtClean="0"/>
              <a:t>that </a:t>
            </a:r>
            <a:r>
              <a:rPr lang="en-US" dirty="0"/>
              <a:t>are already available for JavaScript. </a:t>
            </a:r>
            <a:endParaRPr lang="en-US" dirty="0" smtClean="0"/>
          </a:p>
          <a:p>
            <a:pPr marL="457200">
              <a:buFont typeface="Wingdings" panose="05000000000000000000" pitchFamily="2" charset="2"/>
              <a:buChar char="§"/>
            </a:pPr>
            <a:r>
              <a:rPr lang="en-US" sz="2000" dirty="0" smtClean="0"/>
              <a:t>The </a:t>
            </a:r>
            <a:r>
              <a:rPr lang="en-US" sz="2000" dirty="0"/>
              <a:t>TypeScript language and compiler, however, bring the development of JavaScript closer to a more traditional </a:t>
            </a:r>
            <a:r>
              <a:rPr lang="en-US" sz="2000" dirty="0">
                <a:solidFill>
                  <a:srgbClr val="FF0000"/>
                </a:solidFill>
              </a:rPr>
              <a:t>object-oriented</a:t>
            </a:r>
            <a:r>
              <a:rPr lang="en-US" sz="2000" dirty="0"/>
              <a:t> experience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43031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ECMAScript Standard</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JavaScript as a language has been around for a long time, and is governed by a language feature </a:t>
            </a:r>
            <a:r>
              <a:rPr lang="en-US" sz="2000" dirty="0" smtClean="0"/>
              <a:t>standard.</a:t>
            </a:r>
          </a:p>
          <a:p>
            <a:pPr marL="457200">
              <a:buFont typeface="Wingdings" panose="05000000000000000000" pitchFamily="2" charset="2"/>
              <a:buChar char="§"/>
            </a:pPr>
            <a:r>
              <a:rPr lang="en-US" sz="2000" dirty="0" smtClean="0"/>
              <a:t>The </a:t>
            </a:r>
            <a:r>
              <a:rPr lang="en-US" sz="2000" dirty="0"/>
              <a:t>language defined in this </a:t>
            </a:r>
            <a:r>
              <a:rPr lang="en-US" sz="2000" dirty="0">
                <a:solidFill>
                  <a:srgbClr val="FF0000"/>
                </a:solidFill>
              </a:rPr>
              <a:t>standard</a:t>
            </a:r>
            <a:r>
              <a:rPr lang="en-US" sz="2000" dirty="0"/>
              <a:t> is called </a:t>
            </a:r>
            <a:r>
              <a:rPr lang="en-US" sz="2000" dirty="0">
                <a:solidFill>
                  <a:srgbClr val="FF0000"/>
                </a:solidFill>
              </a:rPr>
              <a:t>ECMAScript</a:t>
            </a:r>
            <a:r>
              <a:rPr lang="en-US" sz="2000" dirty="0"/>
              <a:t>, and each </a:t>
            </a:r>
            <a:r>
              <a:rPr lang="en-US" sz="2000" dirty="0">
                <a:solidFill>
                  <a:srgbClr val="FF0000"/>
                </a:solidFill>
              </a:rPr>
              <a:t>JavaScript interpreter</a:t>
            </a:r>
            <a:r>
              <a:rPr lang="en-US" sz="2000" dirty="0"/>
              <a:t> must deliver functions and features that conform to this standard</a:t>
            </a:r>
            <a:r>
              <a:rPr lang="en-US" sz="2000" dirty="0" smtClean="0"/>
              <a:t>.</a:t>
            </a:r>
          </a:p>
          <a:p>
            <a:pPr marL="457200">
              <a:buFont typeface="Wingdings" panose="05000000000000000000" pitchFamily="2" charset="2"/>
              <a:buChar char="§"/>
            </a:pPr>
            <a:r>
              <a:rPr lang="en-US" sz="2000" dirty="0"/>
              <a:t>The ECMAScript standard was published in </a:t>
            </a:r>
            <a:r>
              <a:rPr lang="en-US" sz="2000" dirty="0">
                <a:solidFill>
                  <a:srgbClr val="FF0000"/>
                </a:solidFill>
              </a:rPr>
              <a:t>1999</a:t>
            </a:r>
            <a:r>
              <a:rPr lang="en-US" sz="2000" dirty="0"/>
              <a:t> and is known as </a:t>
            </a:r>
            <a:r>
              <a:rPr lang="en-US" sz="2000" dirty="0">
                <a:solidFill>
                  <a:srgbClr val="FF0000"/>
                </a:solidFill>
              </a:rPr>
              <a:t>ECMA-262</a:t>
            </a:r>
            <a:r>
              <a:rPr lang="en-US" sz="2000" dirty="0"/>
              <a:t>, </a:t>
            </a:r>
            <a:r>
              <a:rPr lang="en-US" sz="2000" dirty="0">
                <a:solidFill>
                  <a:srgbClr val="0070C0"/>
                </a:solidFill>
              </a:rPr>
              <a:t>third edition</a:t>
            </a:r>
            <a:r>
              <a:rPr lang="en-US" sz="2000" dirty="0"/>
              <a:t>.</a:t>
            </a:r>
          </a:p>
          <a:p>
            <a:pPr marL="457200">
              <a:buFont typeface="Wingdings" panose="05000000000000000000" pitchFamily="2" charset="2"/>
              <a:buChar char="§"/>
            </a:pPr>
            <a:r>
              <a:rPr lang="en-US" sz="2000" dirty="0" smtClean="0"/>
              <a:t>Leaders </a:t>
            </a:r>
            <a:r>
              <a:rPr lang="en-US" sz="2000" dirty="0"/>
              <a:t>from Yahoo, Google, and Microsoft tabled an alternate proposal, which they called </a:t>
            </a:r>
            <a:r>
              <a:rPr lang="en-US" sz="2000" dirty="0">
                <a:solidFill>
                  <a:srgbClr val="FF0000"/>
                </a:solidFill>
              </a:rPr>
              <a:t>ECMAScript 3.1</a:t>
            </a:r>
            <a:r>
              <a:rPr lang="en-US" sz="2000" dirty="0"/>
              <a:t>. </a:t>
            </a:r>
            <a:endParaRPr lang="en-US" sz="2000" dirty="0" smtClean="0"/>
          </a:p>
          <a:p>
            <a:pPr marL="457200">
              <a:buFont typeface="Wingdings" panose="05000000000000000000" pitchFamily="2" charset="2"/>
              <a:buChar char="§"/>
            </a:pPr>
            <a:r>
              <a:rPr lang="en-US" sz="2000" dirty="0" smtClean="0"/>
              <a:t>This </a:t>
            </a:r>
            <a:r>
              <a:rPr lang="en-US" sz="2000" dirty="0"/>
              <a:t>proposal was numbered 3.1, as it was a smaller feature set of the third edition, and sat between edition three and four of the standard.</a:t>
            </a:r>
          </a:p>
          <a:p>
            <a:pPr marL="457200">
              <a:buFont typeface="Wingdings" panose="05000000000000000000" pitchFamily="2" charset="2"/>
              <a:buChar char="§"/>
            </a:pPr>
            <a:r>
              <a:rPr lang="en-US" sz="2000" dirty="0"/>
              <a:t>The proposal for a complete language overhaul was eventually adopted as the fifth edition of the standard, and was called </a:t>
            </a:r>
            <a:r>
              <a:rPr lang="en-US" sz="2000" dirty="0">
                <a:solidFill>
                  <a:srgbClr val="FF0000"/>
                </a:solidFill>
              </a:rPr>
              <a:t>ECMAScript </a:t>
            </a:r>
            <a:r>
              <a:rPr lang="en-US" sz="2000" dirty="0" smtClean="0">
                <a:solidFill>
                  <a:srgbClr val="FF0000"/>
                </a:solidFill>
              </a:rPr>
              <a:t>5</a:t>
            </a:r>
            <a:r>
              <a:rPr lang="en-US" sz="2000" dirty="0" smtClean="0"/>
              <a:t>.</a:t>
            </a:r>
          </a:p>
          <a:p>
            <a:pPr marL="457200">
              <a:buFont typeface="Wingdings" panose="05000000000000000000" pitchFamily="2" charset="2"/>
              <a:buChar char="§"/>
            </a:pPr>
            <a:r>
              <a:rPr lang="en-US" sz="2000" dirty="0" smtClean="0"/>
              <a:t>The </a:t>
            </a:r>
            <a:r>
              <a:rPr lang="en-US" sz="2000" dirty="0"/>
              <a:t>ECMAScript fourth edition was never published, but it was decided to merge the best features of both the fourth edition and the 3.1 feature set into a sixth edition named </a:t>
            </a:r>
            <a:r>
              <a:rPr lang="en-US" sz="2000" dirty="0" smtClean="0">
                <a:solidFill>
                  <a:srgbClr val="FF0000"/>
                </a:solidFill>
              </a:rPr>
              <a:t>ECMAScript </a:t>
            </a:r>
            <a:r>
              <a:rPr lang="en-US" sz="2000" dirty="0">
                <a:solidFill>
                  <a:srgbClr val="FF0000"/>
                </a:solidFill>
              </a:rPr>
              <a:t>Harmony</a:t>
            </a:r>
            <a:r>
              <a:rPr lang="en-US" sz="2000" dirty="0" smtClean="0"/>
              <a:t>.</a:t>
            </a:r>
          </a:p>
          <a:p>
            <a:pPr marL="457200">
              <a:buFont typeface="Wingdings" panose="05000000000000000000" pitchFamily="2" charset="2"/>
              <a:buChar char="§"/>
            </a:pPr>
            <a:r>
              <a:rPr lang="en-US" sz="2000" dirty="0"/>
              <a:t>The </a:t>
            </a:r>
            <a:r>
              <a:rPr lang="en-US" sz="2000" dirty="0">
                <a:solidFill>
                  <a:srgbClr val="FF0000"/>
                </a:solidFill>
              </a:rPr>
              <a:t>TypeScript compiler</a:t>
            </a:r>
            <a:r>
              <a:rPr lang="en-US" sz="2000" dirty="0"/>
              <a:t> has a </a:t>
            </a:r>
            <a:r>
              <a:rPr lang="en-US" sz="2000" dirty="0">
                <a:solidFill>
                  <a:srgbClr val="FF0000"/>
                </a:solidFill>
              </a:rPr>
              <a:t>parameter</a:t>
            </a:r>
            <a:r>
              <a:rPr lang="en-US" sz="2000" dirty="0"/>
              <a:t> that can </a:t>
            </a:r>
            <a:r>
              <a:rPr lang="en-US" sz="2000" dirty="0">
                <a:solidFill>
                  <a:srgbClr val="FF0000"/>
                </a:solidFill>
              </a:rPr>
              <a:t>switch</a:t>
            </a:r>
            <a:r>
              <a:rPr lang="en-US" sz="2000" dirty="0"/>
              <a:t> between </a:t>
            </a:r>
            <a:r>
              <a:rPr lang="en-US" sz="2000" dirty="0">
                <a:solidFill>
                  <a:srgbClr val="0070C0"/>
                </a:solidFill>
              </a:rPr>
              <a:t>different</a:t>
            </a:r>
            <a:r>
              <a:rPr lang="en-US" sz="2000" dirty="0"/>
              <a:t> </a:t>
            </a:r>
            <a:r>
              <a:rPr lang="en-US" sz="2000" dirty="0">
                <a:solidFill>
                  <a:srgbClr val="FF0000"/>
                </a:solidFill>
              </a:rPr>
              <a:t>versions</a:t>
            </a:r>
            <a:r>
              <a:rPr lang="en-US" sz="2000" dirty="0"/>
              <a:t> of the ECMAScript </a:t>
            </a:r>
            <a:r>
              <a:rPr lang="en-US" sz="2000" dirty="0" smtClean="0"/>
              <a:t>standard.</a:t>
            </a:r>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406452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ECMAScript Standard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TypeScript </a:t>
            </a:r>
            <a:r>
              <a:rPr lang="en-US" sz="2000" dirty="0"/>
              <a:t>currently </a:t>
            </a:r>
            <a:r>
              <a:rPr lang="en-US" sz="2000" dirty="0" smtClean="0"/>
              <a:t>supports</a:t>
            </a:r>
          </a:p>
          <a:p>
            <a:pPr marL="687388" lvl="2"/>
            <a:r>
              <a:rPr lang="en-US" dirty="0" smtClean="0"/>
              <a:t>ECMAScript 3</a:t>
            </a:r>
          </a:p>
          <a:p>
            <a:pPr marL="687388" lvl="2"/>
            <a:r>
              <a:rPr lang="en-US" dirty="0" smtClean="0"/>
              <a:t>ECMAScript 5</a:t>
            </a:r>
          </a:p>
          <a:p>
            <a:pPr marL="687388" lvl="2"/>
            <a:r>
              <a:rPr lang="en-US" dirty="0" smtClean="0">
                <a:solidFill>
                  <a:srgbClr val="FF0000"/>
                </a:solidFill>
              </a:rPr>
              <a:t>ECMAScript 6</a:t>
            </a:r>
          </a:p>
          <a:p>
            <a:pPr marL="687388" lvl="2"/>
            <a:r>
              <a:rPr lang="en-US" dirty="0" smtClean="0">
                <a:solidFill>
                  <a:srgbClr val="FF0000"/>
                </a:solidFill>
              </a:rPr>
              <a:t>ECMAScript </a:t>
            </a:r>
            <a:r>
              <a:rPr lang="en-US" dirty="0">
                <a:solidFill>
                  <a:srgbClr val="FF0000"/>
                </a:solidFill>
              </a:rPr>
              <a:t>7</a:t>
            </a:r>
            <a:r>
              <a:rPr lang="en-US" dirty="0"/>
              <a:t> (also known as </a:t>
            </a:r>
            <a:r>
              <a:rPr lang="en-US" dirty="0">
                <a:solidFill>
                  <a:srgbClr val="FF0000"/>
                </a:solidFill>
              </a:rPr>
              <a:t>ECMAScript 2016</a:t>
            </a:r>
            <a:r>
              <a:rPr lang="en-US" dirty="0" smtClean="0"/>
              <a:t>)</a:t>
            </a:r>
          </a:p>
          <a:p>
            <a:pPr marL="460376" lvl="1"/>
            <a:r>
              <a:rPr lang="en-US" dirty="0"/>
              <a:t>When the compiler runs over your TypeScript, it will generate </a:t>
            </a:r>
            <a:r>
              <a:rPr lang="en-US" dirty="0">
                <a:solidFill>
                  <a:srgbClr val="FF0000"/>
                </a:solidFill>
              </a:rPr>
              <a:t>compile errors</a:t>
            </a:r>
            <a:r>
              <a:rPr lang="en-US" dirty="0"/>
              <a:t> if the code you are attempting to compile is not valid for that </a:t>
            </a:r>
            <a:r>
              <a:rPr lang="en-US" dirty="0" smtClean="0"/>
              <a:t>standard.</a:t>
            </a:r>
          </a:p>
          <a:p>
            <a:pPr marL="460376" lvl="1"/>
            <a:r>
              <a:rPr lang="en-US" dirty="0" smtClean="0"/>
              <a:t>The </a:t>
            </a:r>
            <a:r>
              <a:rPr lang="en-US" dirty="0"/>
              <a:t>team at Microsoft has committed to following the ECMAScript standards in any new versions of the TypeScript compiler, so as new editions are adopted, the TypeScript language and compiler will follow </a:t>
            </a:r>
            <a:r>
              <a:rPr lang="en-US" dirty="0" smtClean="0"/>
              <a:t>suit.</a:t>
            </a:r>
          </a:p>
          <a:p>
            <a:pPr marL="460376" lvl="1"/>
            <a:r>
              <a:rPr lang="en-US" dirty="0" smtClean="0"/>
              <a:t>An </a:t>
            </a:r>
            <a:r>
              <a:rPr lang="en-US" dirty="0"/>
              <a:t>understanding of the finer details of what is included in each release of the ECMAScript standard is outside the scope of this book, but it is important to know that there are </a:t>
            </a:r>
            <a:r>
              <a:rPr lang="en-US" dirty="0" smtClean="0"/>
              <a:t>differences.</a:t>
            </a:r>
          </a:p>
          <a:p>
            <a:pPr marL="460376" lvl="1"/>
            <a:r>
              <a:rPr lang="en-US" dirty="0" smtClean="0"/>
              <a:t>Some </a:t>
            </a:r>
            <a:r>
              <a:rPr lang="en-US" dirty="0"/>
              <a:t>browser versions do not support </a:t>
            </a:r>
            <a:r>
              <a:rPr lang="en-US" dirty="0">
                <a:solidFill>
                  <a:srgbClr val="FF0000"/>
                </a:solidFill>
              </a:rPr>
              <a:t>ES5</a:t>
            </a:r>
            <a:r>
              <a:rPr lang="en-US" dirty="0"/>
              <a:t> (IE8 is an example), but most </a:t>
            </a:r>
            <a:r>
              <a:rPr lang="en-US" dirty="0" smtClean="0"/>
              <a:t>do.</a:t>
            </a:r>
          </a:p>
          <a:p>
            <a:pPr marL="460376" lvl="1"/>
            <a:r>
              <a:rPr lang="en-US" dirty="0" smtClean="0"/>
              <a:t>When </a:t>
            </a:r>
            <a:r>
              <a:rPr lang="en-US" dirty="0"/>
              <a:t>selecting a version of ECMAScript to target for your projects, you will need to consider which browser versions you will be supporting, or which standard your JavaScript runtime supports</a:t>
            </a:r>
            <a:r>
              <a:rPr lang="en-US" dirty="0" smtClean="0"/>
              <a:t>.</a:t>
            </a:r>
            <a:endParaRPr lang="en-US" dirty="0"/>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73653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Benefits of TypeScript</a:t>
            </a:r>
            <a:endParaRPr lang="en-US" dirty="0"/>
          </a:p>
        </p:txBody>
      </p:sp>
      <p:sp>
        <p:nvSpPr>
          <p:cNvPr id="4" name="Content Placeholder 3"/>
          <p:cNvSpPr>
            <a:spLocks noGrp="1"/>
          </p:cNvSpPr>
          <p:nvPr>
            <p:ph idx="1"/>
          </p:nvPr>
        </p:nvSpPr>
        <p:spPr/>
        <p:txBody>
          <a:bodyPr>
            <a:normAutofit/>
          </a:bodyPr>
          <a:lstStyle/>
          <a:p>
            <a:r>
              <a:rPr lang="en-US" dirty="0"/>
              <a:t>To give you a flavor of the </a:t>
            </a:r>
            <a:r>
              <a:rPr lang="en-US" dirty="0">
                <a:solidFill>
                  <a:srgbClr val="FF0000"/>
                </a:solidFill>
              </a:rPr>
              <a:t>benefits of TypeScript</a:t>
            </a:r>
            <a:r>
              <a:rPr lang="en-US" dirty="0"/>
              <a:t> (and this is by no means the full list), let's take a very quick look at some of the things that TypeScript brings to the table:</a:t>
            </a:r>
          </a:p>
          <a:p>
            <a:pPr marL="457200">
              <a:buFont typeface="Wingdings" panose="05000000000000000000" pitchFamily="2" charset="2"/>
              <a:buChar char="§"/>
            </a:pPr>
            <a:r>
              <a:rPr lang="en-US" sz="2000" dirty="0" smtClean="0"/>
              <a:t>A </a:t>
            </a:r>
            <a:r>
              <a:rPr lang="en-US" sz="2000" dirty="0"/>
              <a:t>compilation </a:t>
            </a:r>
            <a:r>
              <a:rPr lang="en-US" sz="2000" dirty="0" smtClean="0"/>
              <a:t>step</a:t>
            </a:r>
          </a:p>
          <a:p>
            <a:pPr marL="457200">
              <a:buFont typeface="Wingdings" panose="05000000000000000000" pitchFamily="2" charset="2"/>
              <a:buChar char="§"/>
            </a:pPr>
            <a:r>
              <a:rPr lang="en-US" sz="2000" dirty="0" smtClean="0"/>
              <a:t>Strong </a:t>
            </a:r>
            <a:r>
              <a:rPr lang="en-US" sz="2000" dirty="0"/>
              <a:t>or static </a:t>
            </a:r>
            <a:r>
              <a:rPr lang="en-US" sz="2000" dirty="0" smtClean="0"/>
              <a:t>typing</a:t>
            </a:r>
          </a:p>
          <a:p>
            <a:pPr marL="457200">
              <a:buFont typeface="Wingdings" panose="05000000000000000000" pitchFamily="2" charset="2"/>
              <a:buChar char="§"/>
            </a:pPr>
            <a:r>
              <a:rPr lang="en-US" sz="2000" dirty="0" smtClean="0"/>
              <a:t>Type </a:t>
            </a:r>
            <a:r>
              <a:rPr lang="en-US" sz="2000" dirty="0"/>
              <a:t>definitions for popular JavaScript </a:t>
            </a:r>
            <a:r>
              <a:rPr lang="en-US" sz="2000" dirty="0" smtClean="0"/>
              <a:t>libraries</a:t>
            </a:r>
          </a:p>
          <a:p>
            <a:pPr marL="457200">
              <a:buFont typeface="Wingdings" panose="05000000000000000000" pitchFamily="2" charset="2"/>
              <a:buChar char="§"/>
            </a:pPr>
            <a:r>
              <a:rPr lang="en-US" sz="2000" dirty="0" smtClean="0"/>
              <a:t>Encapsulation</a:t>
            </a:r>
          </a:p>
          <a:p>
            <a:pPr marL="457200">
              <a:buFont typeface="Wingdings" panose="05000000000000000000" pitchFamily="2" charset="2"/>
              <a:buChar char="§"/>
            </a:pPr>
            <a:r>
              <a:rPr lang="en-US" sz="2000" dirty="0" smtClean="0"/>
              <a:t>Private </a:t>
            </a:r>
            <a:r>
              <a:rPr lang="en-US" sz="2000" dirty="0"/>
              <a:t>and public member variable </a:t>
            </a:r>
            <a:r>
              <a:rPr lang="en-US" sz="2000" dirty="0" smtClean="0"/>
              <a:t>decorators</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3657837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Compiling</a:t>
            </a:r>
          </a:p>
        </p:txBody>
      </p:sp>
      <p:sp>
        <p:nvSpPr>
          <p:cNvPr id="9" name="Content Placeholder 8"/>
          <p:cNvSpPr>
            <a:spLocks noGrp="1"/>
          </p:cNvSpPr>
          <p:nvPr>
            <p:ph idx="1"/>
          </p:nvPr>
        </p:nvSpPr>
        <p:spPr/>
        <p:txBody>
          <a:bodyPr/>
          <a:lstStyle/>
          <a:p>
            <a:r>
              <a:rPr lang="en-US" dirty="0" smtClean="0"/>
              <a:t>One </a:t>
            </a:r>
            <a:r>
              <a:rPr lang="en-US" dirty="0"/>
              <a:t>of the most </a:t>
            </a:r>
            <a:r>
              <a:rPr lang="en-US" dirty="0">
                <a:solidFill>
                  <a:srgbClr val="FF0000"/>
                </a:solidFill>
              </a:rPr>
              <a:t>frustrating</a:t>
            </a:r>
            <a:r>
              <a:rPr lang="en-US" dirty="0"/>
              <a:t> things about </a:t>
            </a:r>
            <a:r>
              <a:rPr lang="en-US" dirty="0">
                <a:solidFill>
                  <a:srgbClr val="FF0000"/>
                </a:solidFill>
              </a:rPr>
              <a:t>JavaScript development</a:t>
            </a:r>
            <a:r>
              <a:rPr lang="en-US" dirty="0"/>
              <a:t> is the lack of a </a:t>
            </a:r>
            <a:r>
              <a:rPr lang="en-US" dirty="0">
                <a:solidFill>
                  <a:srgbClr val="FF0000"/>
                </a:solidFill>
              </a:rPr>
              <a:t>compilation </a:t>
            </a:r>
            <a:r>
              <a:rPr lang="en-US" dirty="0" smtClean="0">
                <a:solidFill>
                  <a:srgbClr val="FF0000"/>
                </a:solidFill>
              </a:rPr>
              <a:t>step</a:t>
            </a:r>
            <a:r>
              <a:rPr lang="en-US" dirty="0" smtClean="0"/>
              <a:t>.</a:t>
            </a:r>
          </a:p>
          <a:p>
            <a:pPr lvl="1"/>
            <a:r>
              <a:rPr lang="en-US" dirty="0" smtClean="0"/>
              <a:t>JavaScript </a:t>
            </a:r>
            <a:r>
              <a:rPr lang="en-US" dirty="0"/>
              <a:t>is an </a:t>
            </a:r>
            <a:r>
              <a:rPr lang="en-US" dirty="0">
                <a:solidFill>
                  <a:srgbClr val="FF0000"/>
                </a:solidFill>
              </a:rPr>
              <a:t>interpreted language</a:t>
            </a:r>
            <a:r>
              <a:rPr lang="en-US" dirty="0"/>
              <a:t>, and therefore needs to be run against an </a:t>
            </a:r>
            <a:r>
              <a:rPr lang="en-US" dirty="0">
                <a:solidFill>
                  <a:srgbClr val="FF0000"/>
                </a:solidFill>
              </a:rPr>
              <a:t>interpreter</a:t>
            </a:r>
            <a:r>
              <a:rPr lang="en-US" dirty="0"/>
              <a:t> in order to test that it is </a:t>
            </a:r>
            <a:r>
              <a:rPr lang="en-US" dirty="0" smtClean="0"/>
              <a:t>valid.</a:t>
            </a:r>
          </a:p>
          <a:p>
            <a:pPr lvl="1"/>
            <a:r>
              <a:rPr lang="en-US" dirty="0" smtClean="0"/>
              <a:t>Every </a:t>
            </a:r>
            <a:r>
              <a:rPr lang="en-US" dirty="0"/>
              <a:t>JavaScript developer has horror stories that they can recount of hours spent trying to find bugs in their code, only to find that they have </a:t>
            </a:r>
            <a:r>
              <a:rPr lang="en-US" dirty="0" smtClean="0"/>
              <a:t>missed</a:t>
            </a:r>
          </a:p>
          <a:p>
            <a:pPr lvl="2"/>
            <a:r>
              <a:rPr lang="en-US" dirty="0" smtClean="0"/>
              <a:t>a </a:t>
            </a:r>
            <a:r>
              <a:rPr lang="en-US" dirty="0"/>
              <a:t>stray closing brace { </a:t>
            </a:r>
            <a:r>
              <a:rPr lang="en-US" dirty="0" smtClean="0"/>
              <a:t>,</a:t>
            </a:r>
          </a:p>
          <a:p>
            <a:pPr lvl="2"/>
            <a:r>
              <a:rPr lang="en-US" dirty="0" smtClean="0"/>
              <a:t>a </a:t>
            </a:r>
            <a:r>
              <a:rPr lang="en-US" dirty="0"/>
              <a:t>simple comma , </a:t>
            </a:r>
            <a:r>
              <a:rPr lang="en-US" dirty="0" smtClean="0"/>
              <a:t>-</a:t>
            </a:r>
          </a:p>
          <a:p>
            <a:pPr lvl="2"/>
            <a:r>
              <a:rPr lang="en-US" dirty="0" smtClean="0"/>
              <a:t>even </a:t>
            </a:r>
            <a:r>
              <a:rPr lang="en-US" dirty="0"/>
              <a:t>a double quote " where there should have been a single quote ' </a:t>
            </a:r>
            <a:endParaRPr lang="en-US" dirty="0"/>
          </a:p>
          <a:p>
            <a:pPr lvl="1"/>
            <a:r>
              <a:rPr lang="en-US" dirty="0" smtClean="0"/>
              <a:t>Even </a:t>
            </a:r>
            <a:r>
              <a:rPr lang="en-US" dirty="0"/>
              <a:t>worse, the real headaches arrive when </a:t>
            </a:r>
            <a:r>
              <a:rPr lang="en-US" dirty="0" smtClean="0"/>
              <a:t>you</a:t>
            </a:r>
          </a:p>
          <a:p>
            <a:pPr lvl="2"/>
            <a:r>
              <a:rPr lang="en-US" dirty="0" smtClean="0"/>
              <a:t>misspell </a:t>
            </a:r>
            <a:r>
              <a:rPr lang="en-US" dirty="0"/>
              <a:t>a property </a:t>
            </a:r>
            <a:r>
              <a:rPr lang="en-US" dirty="0" smtClean="0"/>
              <a:t>name</a:t>
            </a:r>
          </a:p>
          <a:p>
            <a:pPr lvl="2"/>
            <a:r>
              <a:rPr lang="en-US" dirty="0" smtClean="0"/>
              <a:t>unwittingly </a:t>
            </a:r>
            <a:r>
              <a:rPr lang="en-US" dirty="0"/>
              <a:t>reassign a global </a:t>
            </a:r>
            <a:r>
              <a:rPr lang="en-US" dirty="0" smtClean="0"/>
              <a:t>variable.</a:t>
            </a:r>
          </a:p>
          <a:p>
            <a:pPr lvl="1"/>
            <a:r>
              <a:rPr lang="en-US" dirty="0" smtClean="0">
                <a:solidFill>
                  <a:srgbClr val="FF0000"/>
                </a:solidFill>
              </a:rPr>
              <a:t>TypeScript</a:t>
            </a:r>
            <a:r>
              <a:rPr lang="en-US" dirty="0" smtClean="0"/>
              <a:t> </a:t>
            </a:r>
            <a:r>
              <a:rPr lang="en-US" dirty="0"/>
              <a:t>will </a:t>
            </a:r>
            <a:r>
              <a:rPr lang="en-US" dirty="0">
                <a:solidFill>
                  <a:srgbClr val="FF0000"/>
                </a:solidFill>
              </a:rPr>
              <a:t>compile</a:t>
            </a:r>
            <a:r>
              <a:rPr lang="en-US" dirty="0"/>
              <a:t> your code, and generate </a:t>
            </a:r>
            <a:r>
              <a:rPr lang="en-US" dirty="0">
                <a:solidFill>
                  <a:srgbClr val="FF0000"/>
                </a:solidFill>
              </a:rPr>
              <a:t>compilation errors</a:t>
            </a:r>
            <a:r>
              <a:rPr lang="en-US" dirty="0"/>
              <a:t> where it finds these sorts of syntax error. </a:t>
            </a:r>
            <a:endParaRPr lang="en-US" dirty="0" smtClean="0"/>
          </a:p>
          <a:p>
            <a:pPr lvl="1"/>
            <a:r>
              <a:rPr lang="en-US" dirty="0" smtClean="0"/>
              <a:t>This </a:t>
            </a:r>
            <a:r>
              <a:rPr lang="en-US" dirty="0"/>
              <a:t>is obviously very useful, and can help to highlight errors before the JavaScript is even </a:t>
            </a:r>
            <a:r>
              <a:rPr lang="en-US" dirty="0" smtClean="0"/>
              <a:t>run.</a:t>
            </a:r>
          </a:p>
          <a:p>
            <a:pPr lvl="1"/>
            <a:r>
              <a:rPr lang="en-US" dirty="0" smtClean="0"/>
              <a:t>In </a:t>
            </a:r>
            <a:r>
              <a:rPr lang="en-US" dirty="0"/>
              <a:t>large projects, programmers will often need to do </a:t>
            </a:r>
            <a:r>
              <a:rPr lang="en-US" dirty="0">
                <a:solidFill>
                  <a:srgbClr val="FF0000"/>
                </a:solidFill>
              </a:rPr>
              <a:t>large code merges</a:t>
            </a:r>
            <a:r>
              <a:rPr lang="en-US" dirty="0"/>
              <a:t> – and with today's tools doing </a:t>
            </a:r>
            <a:r>
              <a:rPr lang="en-US" dirty="0">
                <a:solidFill>
                  <a:srgbClr val="FF0000"/>
                </a:solidFill>
              </a:rPr>
              <a:t>automatic merges</a:t>
            </a:r>
            <a:r>
              <a:rPr lang="en-US" dirty="0"/>
              <a:t>, it is surprising how often the compiler will pick up these types of errors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223591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Compiling										   </a:t>
            </a:r>
            <a:r>
              <a:rPr lang="en-US" dirty="0" smtClean="0">
                <a:solidFill>
                  <a:srgbClr val="C00000"/>
                </a:solidFill>
              </a:rPr>
              <a:t>|</a:t>
            </a:r>
            <a:endParaRPr lang="en-US" dirty="0">
              <a:solidFill>
                <a:srgbClr val="C00000"/>
              </a:solidFill>
            </a:endParaRPr>
          </a:p>
        </p:txBody>
      </p:sp>
      <p:sp>
        <p:nvSpPr>
          <p:cNvPr id="9" name="Content Placeholder 8"/>
          <p:cNvSpPr>
            <a:spLocks noGrp="1"/>
          </p:cNvSpPr>
          <p:nvPr>
            <p:ph idx="1"/>
          </p:nvPr>
        </p:nvSpPr>
        <p:spPr/>
        <p:txBody>
          <a:bodyPr/>
          <a:lstStyle/>
          <a:p>
            <a:pPr lvl="1"/>
            <a:r>
              <a:rPr lang="en-US" dirty="0"/>
              <a:t>While tools to do this sort of syntax checking like </a:t>
            </a:r>
            <a:r>
              <a:rPr lang="en-US" dirty="0">
                <a:solidFill>
                  <a:srgbClr val="FF0000"/>
                </a:solidFill>
              </a:rPr>
              <a:t>JSLint</a:t>
            </a:r>
            <a:r>
              <a:rPr lang="en-US" dirty="0"/>
              <a:t> have been around for years, it is obviously beneficial to have these tools integrated into your </a:t>
            </a:r>
            <a:r>
              <a:rPr lang="en-US" dirty="0">
                <a:solidFill>
                  <a:srgbClr val="FF0000"/>
                </a:solidFill>
              </a:rPr>
              <a:t>development </a:t>
            </a:r>
            <a:r>
              <a:rPr lang="en-US" dirty="0" smtClean="0">
                <a:solidFill>
                  <a:srgbClr val="FF0000"/>
                </a:solidFill>
              </a:rPr>
              <a:t>toolchain</a:t>
            </a:r>
            <a:r>
              <a:rPr lang="en-US" dirty="0" smtClean="0"/>
              <a:t>.</a:t>
            </a:r>
          </a:p>
          <a:p>
            <a:pPr lvl="1"/>
            <a:r>
              <a:rPr lang="en-US" dirty="0" smtClean="0"/>
              <a:t>Using </a:t>
            </a:r>
            <a:r>
              <a:rPr lang="en-US" dirty="0"/>
              <a:t>the TypeScript compiler in a </a:t>
            </a:r>
            <a:r>
              <a:rPr lang="en-US" dirty="0">
                <a:solidFill>
                  <a:srgbClr val="FF0000"/>
                </a:solidFill>
              </a:rPr>
              <a:t>continuous integration</a:t>
            </a:r>
            <a:r>
              <a:rPr lang="en-US" dirty="0"/>
              <a:t> </a:t>
            </a:r>
            <a:r>
              <a:rPr lang="en-US" dirty="0">
                <a:solidFill>
                  <a:srgbClr val="FF0000"/>
                </a:solidFill>
              </a:rPr>
              <a:t>environment</a:t>
            </a:r>
            <a:r>
              <a:rPr lang="en-US" dirty="0"/>
              <a:t> will also fail a build completely when compilation errors are found, further protecting your code base against these types of bugs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2075862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Strong typing</a:t>
            </a:r>
            <a:endParaRPr lang="en-US"/>
          </a:p>
        </p:txBody>
      </p:sp>
      <p:sp>
        <p:nvSpPr>
          <p:cNvPr id="3" name="Content Placeholder 2"/>
          <p:cNvSpPr>
            <a:spLocks noGrp="1"/>
          </p:cNvSpPr>
          <p:nvPr>
            <p:ph idx="1"/>
          </p:nvPr>
        </p:nvSpPr>
        <p:spPr/>
        <p:txBody>
          <a:bodyPr/>
          <a:lstStyle/>
          <a:p>
            <a:r>
              <a:rPr lang="en-US" dirty="0" smtClean="0"/>
              <a:t>JavaScript </a:t>
            </a:r>
            <a:r>
              <a:rPr lang="en-US" dirty="0"/>
              <a:t>is not strongly </a:t>
            </a:r>
            <a:r>
              <a:rPr lang="en-US" dirty="0" smtClean="0"/>
              <a:t>typed.</a:t>
            </a:r>
          </a:p>
          <a:p>
            <a:pPr lvl="1"/>
            <a:r>
              <a:rPr lang="en-US" dirty="0" smtClean="0"/>
              <a:t>It </a:t>
            </a:r>
            <a:r>
              <a:rPr lang="en-US" dirty="0"/>
              <a:t>is a language that is very </a:t>
            </a:r>
            <a:r>
              <a:rPr lang="en-US" dirty="0">
                <a:solidFill>
                  <a:srgbClr val="FF0000"/>
                </a:solidFill>
              </a:rPr>
              <a:t>dynamic</a:t>
            </a:r>
            <a:r>
              <a:rPr lang="en-US" dirty="0"/>
              <a:t>, and therefore allows objects to change their properties and behavior </a:t>
            </a:r>
            <a:r>
              <a:rPr lang="en-US" dirty="0" smtClean="0"/>
              <a:t>on-the-fly.</a:t>
            </a:r>
          </a:p>
          <a:p>
            <a:pPr lvl="1"/>
            <a:r>
              <a:rPr lang="en-US" dirty="0" smtClean="0"/>
              <a:t>As </a:t>
            </a:r>
            <a:r>
              <a:rPr lang="en-US" dirty="0"/>
              <a:t>an example of this, consider the following code:</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a:p>
          <a:p>
            <a:pPr marL="233363" lvl="1" indent="0">
              <a:buNone/>
            </a:pPr>
            <a:endParaRPr lang="en-US" dirty="0" smtClean="0"/>
          </a:p>
          <a:p>
            <a:pPr lvl="1"/>
            <a:r>
              <a:rPr lang="en-US" dirty="0" smtClean="0"/>
              <a:t>On </a:t>
            </a:r>
            <a:r>
              <a:rPr lang="en-US" dirty="0"/>
              <a:t>the first line of this code snippet, the variable </a:t>
            </a:r>
            <a:r>
              <a:rPr lang="en-US" dirty="0">
                <a:solidFill>
                  <a:srgbClr val="FF0000"/>
                </a:solidFill>
              </a:rPr>
              <a:t>test</a:t>
            </a:r>
            <a:r>
              <a:rPr lang="en-US" dirty="0"/>
              <a:t> is bound to a </a:t>
            </a:r>
            <a:r>
              <a:rPr lang="en-US" dirty="0" smtClean="0">
                <a:solidFill>
                  <a:srgbClr val="FF0000"/>
                </a:solidFill>
              </a:rPr>
              <a:t>string</a:t>
            </a:r>
            <a:r>
              <a:rPr lang="en-US" dirty="0" smtClean="0"/>
              <a:t>.</a:t>
            </a:r>
          </a:p>
          <a:p>
            <a:pPr lvl="2"/>
            <a:r>
              <a:rPr lang="en-US" dirty="0" smtClean="0"/>
              <a:t>It </a:t>
            </a:r>
            <a:r>
              <a:rPr lang="en-US" dirty="0"/>
              <a:t>is then assigned to a </a:t>
            </a:r>
            <a:r>
              <a:rPr lang="en-US" dirty="0">
                <a:solidFill>
                  <a:srgbClr val="FF0000"/>
                </a:solidFill>
              </a:rPr>
              <a:t>number</a:t>
            </a:r>
            <a:r>
              <a:rPr lang="en-US" dirty="0"/>
              <a:t>, and finally is redefined completely to be a </a:t>
            </a:r>
            <a:r>
              <a:rPr lang="en-US" dirty="0">
                <a:solidFill>
                  <a:srgbClr val="FF0000"/>
                </a:solidFill>
              </a:rPr>
              <a:t>function</a:t>
            </a:r>
            <a:r>
              <a:rPr lang="en-US" dirty="0"/>
              <a:t> that expects two </a:t>
            </a:r>
            <a:r>
              <a:rPr lang="en-US" dirty="0" smtClean="0"/>
              <a:t>parameters.</a:t>
            </a:r>
          </a:p>
          <a:p>
            <a:pPr lvl="2"/>
            <a:r>
              <a:rPr lang="en-US" dirty="0" smtClean="0"/>
              <a:t>This </a:t>
            </a:r>
            <a:r>
              <a:rPr lang="en-US" dirty="0"/>
              <a:t>means that the type of the variable test has changed from being a string to being a number, and then to being a </a:t>
            </a:r>
            <a:r>
              <a:rPr lang="en-US" dirty="0" smtClean="0"/>
              <a:t>function.</a:t>
            </a:r>
          </a:p>
          <a:p>
            <a:pPr lvl="1"/>
            <a:r>
              <a:rPr lang="en-US" dirty="0" smtClean="0"/>
              <a:t>Traditional </a:t>
            </a:r>
            <a:r>
              <a:rPr lang="en-US" dirty="0"/>
              <a:t>object-oriented languages, however, will not allow the type of a variable to change, hence they are called </a:t>
            </a:r>
            <a:r>
              <a:rPr lang="en-US" dirty="0">
                <a:solidFill>
                  <a:srgbClr val="FF0000"/>
                </a:solidFill>
              </a:rPr>
              <a:t>strongly typed</a:t>
            </a:r>
            <a:r>
              <a:rPr lang="en-US" dirty="0"/>
              <a:t> </a:t>
            </a:r>
            <a:r>
              <a:rPr lang="en-US" dirty="0">
                <a:solidFill>
                  <a:srgbClr val="0070C0"/>
                </a:solidFill>
              </a:rPr>
              <a:t>languages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pic>
        <p:nvPicPr>
          <p:cNvPr id="6" name="Picture 5"/>
          <p:cNvPicPr>
            <a:picLocks noChangeAspect="1"/>
          </p:cNvPicPr>
          <p:nvPr/>
        </p:nvPicPr>
        <p:blipFill>
          <a:blip r:embed="rId2"/>
          <a:stretch>
            <a:fillRect/>
          </a:stretch>
        </p:blipFill>
        <p:spPr>
          <a:xfrm>
            <a:off x="826635" y="2728913"/>
            <a:ext cx="3597320" cy="1204570"/>
          </a:xfrm>
          <a:prstGeom prst="rect">
            <a:avLst/>
          </a:prstGeom>
          <a:ln>
            <a:solidFill>
              <a:schemeClr val="accent1"/>
            </a:solidFill>
          </a:ln>
        </p:spPr>
      </p:pic>
    </p:spTree>
    <p:extLst>
      <p:ext uri="{BB962C8B-B14F-4D97-AF65-F5344CB8AC3E}">
        <p14:creationId xmlns:p14="http://schemas.microsoft.com/office/powerpoint/2010/main" val="187138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t>
            </a:r>
            <a:r>
              <a:rPr lang="en-US" dirty="0" smtClean="0"/>
              <a:t>typing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While </a:t>
            </a:r>
            <a:r>
              <a:rPr lang="en-US" dirty="0"/>
              <a:t>all of the preceding code is valid JavaScript, and therefore could be justified, it is quite easy to see how this could cause runtime errors during </a:t>
            </a:r>
            <a:r>
              <a:rPr lang="en-US" dirty="0" smtClean="0"/>
              <a:t>execution.</a:t>
            </a:r>
          </a:p>
          <a:p>
            <a:pPr lvl="1"/>
            <a:r>
              <a:rPr lang="en-US" dirty="0" smtClean="0"/>
              <a:t>Imagine </a:t>
            </a:r>
            <a:r>
              <a:rPr lang="en-US" dirty="0"/>
              <a:t>that you were responsible for writing a </a:t>
            </a:r>
            <a:r>
              <a:rPr lang="en-US" dirty="0">
                <a:solidFill>
                  <a:srgbClr val="FF0000"/>
                </a:solidFill>
              </a:rPr>
              <a:t>library function</a:t>
            </a:r>
            <a:r>
              <a:rPr lang="en-US" dirty="0"/>
              <a:t> to add two numbers, and then another developer inadvertently reassigned your function to subtract these numbers </a:t>
            </a:r>
            <a:r>
              <a:rPr lang="en-US" dirty="0" smtClean="0"/>
              <a:t>instead.</a:t>
            </a:r>
          </a:p>
          <a:p>
            <a:pPr lvl="1"/>
            <a:r>
              <a:rPr lang="en-US" dirty="0" smtClean="0"/>
              <a:t>These </a:t>
            </a:r>
            <a:r>
              <a:rPr lang="en-US" dirty="0"/>
              <a:t>sorts of error may be easy to spot in a few lines of code, but it becomes increasingly difficult to find and fix these as your code base and your development team </a:t>
            </a:r>
            <a:r>
              <a:rPr lang="en-US" dirty="0" smtClean="0"/>
              <a:t>grows.</a:t>
            </a:r>
          </a:p>
          <a:p>
            <a:pPr lvl="1"/>
            <a:r>
              <a:rPr lang="en-US" dirty="0" smtClean="0"/>
              <a:t>Another </a:t>
            </a:r>
            <a:r>
              <a:rPr lang="en-US" dirty="0"/>
              <a:t>feature of strong typing is that the </a:t>
            </a:r>
            <a:r>
              <a:rPr lang="en-US" dirty="0">
                <a:solidFill>
                  <a:srgbClr val="FF0000"/>
                </a:solidFill>
              </a:rPr>
              <a:t>IDE</a:t>
            </a:r>
            <a:r>
              <a:rPr lang="en-US" dirty="0"/>
              <a:t> you are working in understands what type of variable you are working with, and can bring better autocomplete or Intellisense options to the fore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415968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TypeScript</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Mastering TypeScript 02 2017</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03 Mar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5194143"/>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19-Mar-18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4247227"/>
            <a:ext cx="8315325" cy="2085975"/>
          </a:xfrm>
          <a:prstGeom prst="rect">
            <a:avLst/>
          </a:prstGeom>
          <a:ln>
            <a:solidFill>
              <a:schemeClr val="accent1"/>
            </a:solidFill>
          </a:ln>
        </p:spPr>
      </p:pic>
    </p:spTree>
    <p:extLst>
      <p:ext uri="{BB962C8B-B14F-4D97-AF65-F5344CB8AC3E}">
        <p14:creationId xmlns:p14="http://schemas.microsoft.com/office/powerpoint/2010/main" val="3450127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965609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3514208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3080430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TypeScript IDEs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has been released as </a:t>
            </a:r>
            <a:r>
              <a:rPr lang="en-US" sz="2000" dirty="0">
                <a:solidFill>
                  <a:srgbClr val="FF0000"/>
                </a:solidFill>
              </a:rPr>
              <a:t>open-source</a:t>
            </a:r>
            <a:r>
              <a:rPr lang="en-US" sz="2000" dirty="0"/>
              <a:t>, and includes both a Windows variant, as well as a </a:t>
            </a:r>
            <a:r>
              <a:rPr lang="en-US" sz="2000" dirty="0">
                <a:solidFill>
                  <a:srgbClr val="FF0000"/>
                </a:solidFill>
              </a:rPr>
              <a:t>Node variant</a:t>
            </a:r>
            <a:r>
              <a:rPr lang="en-US" sz="2000" dirty="0"/>
              <a:t>. </a:t>
            </a:r>
            <a:endParaRPr lang="en-US" sz="2000" dirty="0" smtClean="0"/>
          </a:p>
          <a:p>
            <a:pPr marL="457200">
              <a:buFont typeface="Wingdings" panose="05000000000000000000" pitchFamily="2" charset="2"/>
              <a:buChar char="§"/>
            </a:pPr>
            <a:r>
              <a:rPr lang="en-US" sz="2000" dirty="0" smtClean="0"/>
              <a:t>This </a:t>
            </a:r>
            <a:r>
              <a:rPr lang="en-US" sz="2000" dirty="0"/>
              <a:t>means that the compiler will run on Windows, Linux, OS X, and any other operating system that supports </a:t>
            </a:r>
            <a:r>
              <a:rPr lang="en-US" sz="2000" dirty="0" smtClean="0"/>
              <a:t>Node.</a:t>
            </a:r>
          </a:p>
          <a:p>
            <a:pPr marL="457200">
              <a:buFont typeface="Wingdings" panose="05000000000000000000" pitchFamily="2" charset="2"/>
              <a:buChar char="§"/>
            </a:pPr>
            <a:r>
              <a:rPr lang="en-US" sz="2000" dirty="0" smtClean="0"/>
              <a:t>On </a:t>
            </a:r>
            <a:r>
              <a:rPr lang="en-US" sz="2000" dirty="0"/>
              <a:t>Windows environments, we can either install Visual Studio, which will register the tsc.exe (TypeScript compiler) in our c:\Program Files directory, or we can use </a:t>
            </a:r>
            <a:r>
              <a:rPr lang="en-US" sz="2000" dirty="0" smtClean="0"/>
              <a:t>Node.</a:t>
            </a:r>
          </a:p>
          <a:p>
            <a:pPr marL="457200">
              <a:buFont typeface="Wingdings" panose="05000000000000000000" pitchFamily="2" charset="2"/>
              <a:buChar char="§"/>
            </a:pPr>
            <a:r>
              <a:rPr lang="en-US" sz="2000" dirty="0" smtClean="0"/>
              <a:t>On </a:t>
            </a:r>
            <a:r>
              <a:rPr lang="en-US" sz="2000" dirty="0"/>
              <a:t>Linux and OS X environments, we will need to use </a:t>
            </a:r>
            <a:r>
              <a:rPr lang="en-US" sz="2000" dirty="0" smtClean="0"/>
              <a:t>Node.</a:t>
            </a:r>
          </a:p>
          <a:p>
            <a:pPr marL="457200">
              <a:buFont typeface="Wingdings" panose="05000000000000000000" pitchFamily="2" charset="2"/>
              <a:buChar char="§"/>
            </a:pPr>
            <a:r>
              <a:rPr lang="en-US" sz="2000" dirty="0" smtClean="0"/>
              <a:t>The various IDEs:</a:t>
            </a:r>
          </a:p>
          <a:p>
            <a:pPr marL="685800">
              <a:buFont typeface="Wingdings" panose="05000000000000000000" pitchFamily="2" charset="2"/>
              <a:buChar char="ü"/>
            </a:pPr>
            <a:r>
              <a:rPr lang="en-US" sz="2000" dirty="0" smtClean="0"/>
              <a:t>Node-based compilation</a:t>
            </a:r>
          </a:p>
          <a:p>
            <a:pPr marL="685800">
              <a:buFont typeface="Wingdings" panose="05000000000000000000" pitchFamily="2" charset="2"/>
              <a:buChar char="ü"/>
            </a:pPr>
            <a:r>
              <a:rPr lang="en-US" sz="2000" dirty="0" smtClean="0"/>
              <a:t>Visual </a:t>
            </a:r>
            <a:r>
              <a:rPr lang="en-US" sz="2000" dirty="0"/>
              <a:t>Studio </a:t>
            </a:r>
            <a:r>
              <a:rPr lang="en-US" sz="2000" dirty="0" smtClean="0"/>
              <a:t>2015</a:t>
            </a:r>
          </a:p>
          <a:p>
            <a:pPr marL="685800">
              <a:buFont typeface="Wingdings" panose="05000000000000000000" pitchFamily="2" charset="2"/>
              <a:buChar char="ü"/>
            </a:pPr>
            <a:r>
              <a:rPr lang="en-US" sz="2000" dirty="0" smtClean="0"/>
              <a:t>WebStorm</a:t>
            </a:r>
            <a:endParaRPr lang="en-US" sz="2000" dirty="0"/>
          </a:p>
          <a:p>
            <a:pPr marL="685800">
              <a:buFont typeface="Wingdings" panose="05000000000000000000" pitchFamily="2" charset="2"/>
              <a:buChar char="ü"/>
            </a:pPr>
            <a:r>
              <a:rPr lang="en-US" sz="2000" dirty="0" smtClean="0"/>
              <a:t>Visual </a:t>
            </a:r>
            <a:r>
              <a:rPr lang="en-US" sz="2000" dirty="0"/>
              <a:t>Studio </a:t>
            </a:r>
            <a:r>
              <a:rPr lang="en-US" sz="2000" dirty="0" smtClean="0"/>
              <a:t>Code</a:t>
            </a:r>
          </a:p>
          <a:p>
            <a:pPr marL="685800">
              <a:buFont typeface="Wingdings" panose="05000000000000000000" pitchFamily="2" charset="2"/>
              <a:buChar char="ü"/>
            </a:pPr>
            <a:r>
              <a:rPr lang="en-US" sz="2000" dirty="0" smtClean="0"/>
              <a:t>Using </a:t>
            </a:r>
            <a:r>
              <a:rPr lang="en-US" sz="2000" dirty="0"/>
              <a:t>grunt</a:t>
            </a:r>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3763254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20050" y="5279021"/>
            <a:ext cx="3838575" cy="1228725"/>
          </a:xfrm>
          <a:prstGeom prst="rect">
            <a:avLst/>
          </a:prstGeom>
          <a:ln>
            <a:solidFill>
              <a:schemeClr val="accent1"/>
            </a:solidFill>
          </a:ln>
        </p:spPr>
      </p:pic>
      <p:sp>
        <p:nvSpPr>
          <p:cNvPr id="9" name="Text Placeholder 8"/>
          <p:cNvSpPr>
            <a:spLocks noGrp="1"/>
          </p:cNvSpPr>
          <p:nvPr>
            <p:ph type="body" sz="quarter" idx="13"/>
          </p:nvPr>
        </p:nvSpPr>
        <p:spPr/>
        <p:txBody>
          <a:bodyPr/>
          <a:lstStyle/>
          <a:p>
            <a:r>
              <a:rPr lang="en-US" dirty="0"/>
              <a:t>Types, Variables, and Function Techniques</a:t>
            </a:r>
          </a:p>
        </p:txBody>
      </p:sp>
      <p:sp>
        <p:nvSpPr>
          <p:cNvPr id="3" name="Date Placeholder 2"/>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24</a:t>
            </a:fld>
            <a:endParaRPr lang="en-US"/>
          </a:p>
        </p:txBody>
      </p:sp>
      <p:sp>
        <p:nvSpPr>
          <p:cNvPr id="8" name="Text Placeholder 7"/>
          <p:cNvSpPr>
            <a:spLocks noGrp="1"/>
          </p:cNvSpPr>
          <p:nvPr>
            <p:ph type="body" sz="quarter" idx="16"/>
          </p:nvPr>
        </p:nvSpPr>
        <p:spPr/>
        <p:txBody>
          <a:bodyPr/>
          <a:lstStyle/>
          <a:p>
            <a:r>
              <a:rPr lang="en-US" dirty="0" smtClean="0"/>
              <a:t>2</a:t>
            </a:r>
            <a:endParaRPr lang="en-US" dirty="0"/>
          </a:p>
        </p:txBody>
      </p:sp>
    </p:spTree>
    <p:extLst>
      <p:ext uri="{BB962C8B-B14F-4D97-AF65-F5344CB8AC3E}">
        <p14:creationId xmlns:p14="http://schemas.microsoft.com/office/powerpoint/2010/main" val="896938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TypeScript introduces </a:t>
            </a:r>
            <a:r>
              <a:rPr lang="en-US" dirty="0">
                <a:solidFill>
                  <a:srgbClr val="FF0000"/>
                </a:solidFill>
              </a:rPr>
              <a:t>strong typing</a:t>
            </a:r>
            <a:r>
              <a:rPr lang="en-US" dirty="0"/>
              <a:t> to JavaScript through a simple syntax, referred to by Anders Hejlsberg as “</a:t>
            </a:r>
            <a:r>
              <a:rPr lang="en-US" dirty="0">
                <a:solidFill>
                  <a:srgbClr val="FF0000"/>
                </a:solidFill>
              </a:rPr>
              <a:t>syntactic sugar</a:t>
            </a:r>
            <a:r>
              <a:rPr lang="en-US" dirty="0" smtClean="0"/>
              <a:t>”.</a:t>
            </a:r>
          </a:p>
          <a:p>
            <a:pPr lvl="1"/>
            <a:r>
              <a:rPr lang="en-US" dirty="0" smtClean="0"/>
              <a:t>This </a:t>
            </a:r>
            <a:r>
              <a:rPr lang="en-US" dirty="0"/>
              <a:t>“sugar” is what </a:t>
            </a:r>
            <a:r>
              <a:rPr lang="en-US" dirty="0" smtClean="0"/>
              <a:t>assigns</a:t>
            </a:r>
          </a:p>
          <a:p>
            <a:pPr lvl="2"/>
            <a:r>
              <a:rPr lang="en-US" dirty="0" smtClean="0"/>
              <a:t>a </a:t>
            </a:r>
            <a:r>
              <a:rPr lang="en-US" dirty="0"/>
              <a:t>type to a </a:t>
            </a:r>
            <a:r>
              <a:rPr lang="en-US" dirty="0" smtClean="0"/>
              <a:t>variable</a:t>
            </a:r>
          </a:p>
          <a:p>
            <a:pPr lvl="2"/>
            <a:r>
              <a:rPr lang="en-US" dirty="0" smtClean="0"/>
              <a:t>a </a:t>
            </a:r>
            <a:r>
              <a:rPr lang="en-US" dirty="0"/>
              <a:t>function </a:t>
            </a:r>
            <a:r>
              <a:rPr lang="en-US" dirty="0" smtClean="0"/>
              <a:t>parameter</a:t>
            </a:r>
          </a:p>
          <a:p>
            <a:pPr lvl="2"/>
            <a:r>
              <a:rPr lang="en-US" dirty="0" smtClean="0"/>
              <a:t>even </a:t>
            </a:r>
            <a:r>
              <a:rPr lang="en-US" dirty="0"/>
              <a:t>the return type of a function </a:t>
            </a:r>
            <a:r>
              <a:rPr lang="en-US" dirty="0" smtClean="0"/>
              <a:t>itself</a:t>
            </a:r>
          </a:p>
          <a:p>
            <a:pPr lvl="1"/>
            <a:r>
              <a:rPr lang="en-US" dirty="0" smtClean="0"/>
              <a:t>As </a:t>
            </a:r>
            <a:r>
              <a:rPr lang="en-US" dirty="0"/>
              <a:t>we discussed in Chapter 1, TypeScript – Tools and Framework Options, the benefits of strong typing </a:t>
            </a:r>
            <a:r>
              <a:rPr lang="en-US" dirty="0" smtClean="0"/>
              <a:t>include</a:t>
            </a:r>
          </a:p>
          <a:p>
            <a:pPr lvl="2"/>
            <a:r>
              <a:rPr lang="en-US" dirty="0" smtClean="0"/>
              <a:t>better </a:t>
            </a:r>
            <a:r>
              <a:rPr lang="en-US" dirty="0"/>
              <a:t>error </a:t>
            </a:r>
            <a:r>
              <a:rPr lang="en-US" dirty="0" smtClean="0"/>
              <a:t>checking,</a:t>
            </a:r>
          </a:p>
          <a:p>
            <a:pPr lvl="2"/>
            <a:r>
              <a:rPr lang="en-US" dirty="0" smtClean="0"/>
              <a:t>the </a:t>
            </a:r>
            <a:r>
              <a:rPr lang="en-US" dirty="0"/>
              <a:t>ability for an IDE to provide more intelligent code </a:t>
            </a:r>
            <a:r>
              <a:rPr lang="en-US" dirty="0" smtClean="0"/>
              <a:t>suggestions</a:t>
            </a:r>
          </a:p>
          <a:p>
            <a:pPr lvl="2"/>
            <a:r>
              <a:rPr lang="en-US" dirty="0" smtClean="0"/>
              <a:t>the </a:t>
            </a:r>
            <a:r>
              <a:rPr lang="en-US" dirty="0"/>
              <a:t>ability to introduce object-oriented techniques into the JavaScript coding </a:t>
            </a:r>
            <a:r>
              <a:rPr lang="en-US" dirty="0" smtClean="0"/>
              <a:t>experience.</a:t>
            </a:r>
          </a:p>
          <a:p>
            <a:pPr lvl="1"/>
            <a:r>
              <a:rPr lang="en-US" dirty="0" smtClean="0"/>
              <a:t>There </a:t>
            </a:r>
            <a:r>
              <a:rPr lang="en-US" dirty="0"/>
              <a:t>are a number of basic types that the language uses, such as number, string and boolean, to name a few. </a:t>
            </a:r>
            <a:endParaRPr lang="en-US" dirty="0" smtClean="0"/>
          </a:p>
          <a:p>
            <a:pPr lvl="1"/>
            <a:r>
              <a:rPr lang="en-US" dirty="0" smtClean="0"/>
              <a:t>There </a:t>
            </a:r>
            <a:r>
              <a:rPr lang="en-US" dirty="0"/>
              <a:t>are also rules by which the TypeScript compiler identifies what the type of a variable </a:t>
            </a:r>
            <a:r>
              <a:rPr lang="en-US" dirty="0" smtClean="0"/>
              <a:t>is.</a:t>
            </a:r>
          </a:p>
          <a:p>
            <a:pPr lvl="1"/>
            <a:r>
              <a:rPr lang="en-US" dirty="0" smtClean="0"/>
              <a:t>Understanding </a:t>
            </a:r>
            <a:r>
              <a:rPr lang="en-US" dirty="0"/>
              <a:t>these rules and applying them to your code is a fundamental skill when writing TypeScript code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283372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We will cover the following topics in this </a:t>
            </a:r>
            <a:r>
              <a:rPr lang="en-US" dirty="0" smtClean="0"/>
              <a:t>chapter:</a:t>
            </a:r>
          </a:p>
          <a:p>
            <a:pPr lvl="1"/>
            <a:r>
              <a:rPr lang="en-US" dirty="0" smtClean="0"/>
              <a:t>Basic </a:t>
            </a:r>
            <a:r>
              <a:rPr lang="en-US" dirty="0"/>
              <a:t>types and type syntax – strings, numbers, and </a:t>
            </a:r>
            <a:r>
              <a:rPr lang="en-US" dirty="0" smtClean="0"/>
              <a:t>booleans</a:t>
            </a:r>
          </a:p>
          <a:p>
            <a:pPr lvl="1"/>
            <a:r>
              <a:rPr lang="en-US" dirty="0" smtClean="0"/>
              <a:t>Inferred </a:t>
            </a:r>
            <a:r>
              <a:rPr lang="en-US" dirty="0"/>
              <a:t>typing and duck </a:t>
            </a:r>
            <a:r>
              <a:rPr lang="en-US" dirty="0" smtClean="0"/>
              <a:t>typing</a:t>
            </a:r>
          </a:p>
          <a:p>
            <a:pPr lvl="1"/>
            <a:r>
              <a:rPr lang="en-US" dirty="0" smtClean="0"/>
              <a:t>Template strings</a:t>
            </a:r>
          </a:p>
          <a:p>
            <a:pPr lvl="1"/>
            <a:r>
              <a:rPr lang="en-US" dirty="0" smtClean="0"/>
              <a:t>Arrays</a:t>
            </a:r>
          </a:p>
          <a:p>
            <a:pPr lvl="1"/>
            <a:r>
              <a:rPr lang="en-US" dirty="0" smtClean="0"/>
              <a:t>Using </a:t>
            </a:r>
            <a:r>
              <a:rPr lang="en-US" dirty="0"/>
              <a:t>for...in and for...</a:t>
            </a:r>
            <a:r>
              <a:rPr lang="en-US" dirty="0" smtClean="0"/>
              <a:t>of</a:t>
            </a:r>
          </a:p>
          <a:p>
            <a:pPr lvl="1"/>
            <a:r>
              <a:rPr lang="en-US" dirty="0" smtClean="0"/>
              <a:t>The </a:t>
            </a:r>
            <a:r>
              <a:rPr lang="en-US" dirty="0"/>
              <a:t>any type and explicit </a:t>
            </a:r>
            <a:r>
              <a:rPr lang="en-US" dirty="0" smtClean="0"/>
              <a:t>casting</a:t>
            </a:r>
          </a:p>
          <a:p>
            <a:pPr lvl="1"/>
            <a:r>
              <a:rPr lang="en-US" dirty="0" smtClean="0"/>
              <a:t>Enums</a:t>
            </a:r>
          </a:p>
          <a:p>
            <a:pPr lvl="1"/>
            <a:r>
              <a:rPr lang="en-US" dirty="0" smtClean="0"/>
              <a:t>Const </a:t>
            </a:r>
            <a:r>
              <a:rPr lang="en-US" dirty="0"/>
              <a:t>enums and const </a:t>
            </a:r>
            <a:r>
              <a:rPr lang="en-US" dirty="0" smtClean="0"/>
              <a:t>values</a:t>
            </a:r>
          </a:p>
          <a:p>
            <a:pPr lvl="1"/>
            <a:r>
              <a:rPr lang="en-US" dirty="0" smtClean="0"/>
              <a:t>The </a:t>
            </a:r>
            <a:r>
              <a:rPr lang="en-US" dirty="0"/>
              <a:t>let </a:t>
            </a:r>
            <a:r>
              <a:rPr lang="en-US" dirty="0" smtClean="0"/>
              <a:t>keyword</a:t>
            </a:r>
          </a:p>
          <a:p>
            <a:pPr lvl="1"/>
            <a:r>
              <a:rPr lang="en-US" dirty="0" smtClean="0"/>
              <a:t>Functions </a:t>
            </a:r>
            <a:r>
              <a:rPr lang="en-US" dirty="0"/>
              <a:t>and anonymous </a:t>
            </a:r>
            <a:r>
              <a:rPr lang="en-US" dirty="0" smtClean="0"/>
              <a:t>functions</a:t>
            </a:r>
          </a:p>
          <a:p>
            <a:pPr lvl="1"/>
            <a:r>
              <a:rPr lang="en-US" dirty="0" smtClean="0"/>
              <a:t>Optional </a:t>
            </a:r>
            <a:r>
              <a:rPr lang="en-US" dirty="0"/>
              <a:t>and default function </a:t>
            </a:r>
            <a:r>
              <a:rPr lang="en-US" dirty="0" smtClean="0"/>
              <a:t>parameters</a:t>
            </a:r>
          </a:p>
          <a:p>
            <a:pPr lvl="1"/>
            <a:r>
              <a:rPr lang="en-US" dirty="0"/>
              <a:t>Argument </a:t>
            </a:r>
            <a:r>
              <a:rPr lang="en-US" dirty="0" smtClean="0"/>
              <a:t>arrays</a:t>
            </a:r>
          </a:p>
          <a:p>
            <a:pPr lvl="1"/>
            <a:r>
              <a:rPr lang="en-US" dirty="0" smtClean="0"/>
              <a:t>Function </a:t>
            </a:r>
            <a:r>
              <a:rPr lang="en-US" dirty="0"/>
              <a:t>callbacks, function signatures, and function </a:t>
            </a:r>
            <a:r>
              <a:rPr lang="en-US" dirty="0" smtClean="0"/>
              <a:t>overloads</a:t>
            </a:r>
          </a:p>
          <a:p>
            <a:pPr lvl="1"/>
            <a:r>
              <a:rPr lang="en-US" dirty="0" smtClean="0"/>
              <a:t>Union </a:t>
            </a:r>
            <a:r>
              <a:rPr lang="en-US" dirty="0"/>
              <a:t>types, type guards, and type </a:t>
            </a:r>
            <a:r>
              <a:rPr lang="en-US" dirty="0" smtClean="0"/>
              <a:t>aliases</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361818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This chapter is an introduction to the </a:t>
            </a:r>
            <a:r>
              <a:rPr lang="en-US" dirty="0">
                <a:solidFill>
                  <a:srgbClr val="FF0000"/>
                </a:solidFill>
              </a:rPr>
              <a:t>syntax</a:t>
            </a:r>
            <a:r>
              <a:rPr lang="en-US" dirty="0"/>
              <a:t> used in the </a:t>
            </a:r>
            <a:r>
              <a:rPr lang="en-US" dirty="0">
                <a:solidFill>
                  <a:srgbClr val="FF0000"/>
                </a:solidFill>
              </a:rPr>
              <a:t>TypeScript</a:t>
            </a:r>
            <a:r>
              <a:rPr lang="en-US" dirty="0"/>
              <a:t> language to apply </a:t>
            </a:r>
            <a:r>
              <a:rPr lang="en-US" dirty="0">
                <a:solidFill>
                  <a:srgbClr val="FF0000"/>
                </a:solidFill>
              </a:rPr>
              <a:t>strong typing</a:t>
            </a:r>
            <a:r>
              <a:rPr lang="en-US" dirty="0"/>
              <a:t> to </a:t>
            </a:r>
            <a:r>
              <a:rPr lang="en-US" dirty="0" smtClean="0"/>
              <a:t>JavaScript.</a:t>
            </a:r>
          </a:p>
          <a:p>
            <a:pPr lvl="1"/>
            <a:r>
              <a:rPr lang="en-US" dirty="0" smtClean="0"/>
              <a:t>It </a:t>
            </a:r>
            <a:r>
              <a:rPr lang="en-US" dirty="0"/>
              <a:t>is intended for readers who have not used TypeScript before, and covers the transition from standard JavaScript to </a:t>
            </a:r>
            <a:r>
              <a:rPr lang="en-US" dirty="0" smtClean="0"/>
              <a:t>TypeScript.</a:t>
            </a:r>
          </a:p>
          <a:p>
            <a:pPr lvl="1"/>
            <a:r>
              <a:rPr lang="en-US" dirty="0" smtClean="0"/>
              <a:t>If </a:t>
            </a:r>
            <a:r>
              <a:rPr lang="en-US" dirty="0"/>
              <a:t>you already have experience with TypeScript, and have a good understanding of the topics listed here, then by all means have a quick read through, or skip to the next chapter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3123129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Basic Types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JavaScript </a:t>
            </a:r>
            <a:r>
              <a:rPr lang="en-US" sz="2000" dirty="0">
                <a:solidFill>
                  <a:srgbClr val="FF0000"/>
                </a:solidFill>
              </a:rPr>
              <a:t>variables</a:t>
            </a:r>
            <a:r>
              <a:rPr lang="en-US" sz="2000" dirty="0"/>
              <a:t> can hold a number of data types, </a:t>
            </a:r>
            <a:r>
              <a:rPr lang="en-US" sz="2000" dirty="0" smtClean="0"/>
              <a:t>including</a:t>
            </a:r>
          </a:p>
          <a:p>
            <a:pPr lvl="2"/>
            <a:r>
              <a:rPr lang="en-US" dirty="0" smtClean="0"/>
              <a:t>Numbers</a:t>
            </a:r>
          </a:p>
          <a:p>
            <a:pPr lvl="2"/>
            <a:r>
              <a:rPr lang="en-US" dirty="0" smtClean="0"/>
              <a:t>Strings</a:t>
            </a:r>
          </a:p>
          <a:p>
            <a:pPr lvl="2"/>
            <a:r>
              <a:rPr lang="en-US" dirty="0" smtClean="0"/>
              <a:t>Arrays</a:t>
            </a:r>
          </a:p>
          <a:p>
            <a:pPr lvl="2"/>
            <a:r>
              <a:rPr lang="en-US" dirty="0" smtClean="0"/>
              <a:t>Objects</a:t>
            </a:r>
          </a:p>
          <a:p>
            <a:pPr lvl="2"/>
            <a:r>
              <a:rPr lang="en-US" dirty="0" smtClean="0"/>
              <a:t>Functions and more</a:t>
            </a:r>
            <a:endParaRPr lang="en-US" dirty="0" smtClean="0"/>
          </a:p>
          <a:p>
            <a:pPr marL="457200">
              <a:buFont typeface="Wingdings" panose="05000000000000000000" pitchFamily="2" charset="2"/>
              <a:buChar char="§"/>
            </a:pPr>
            <a:r>
              <a:rPr lang="en-US" sz="2000" dirty="0" smtClean="0"/>
              <a:t>The </a:t>
            </a:r>
            <a:r>
              <a:rPr lang="en-US" sz="2000" dirty="0">
                <a:solidFill>
                  <a:srgbClr val="FF0000"/>
                </a:solidFill>
              </a:rPr>
              <a:t>type</a:t>
            </a:r>
            <a:r>
              <a:rPr lang="en-US" sz="2000" dirty="0"/>
              <a:t> of an object in JavaScript is determined by its </a:t>
            </a:r>
            <a:r>
              <a:rPr lang="en-US" sz="2000" dirty="0" smtClean="0">
                <a:solidFill>
                  <a:srgbClr val="FF0000"/>
                </a:solidFill>
              </a:rPr>
              <a:t>assignment</a:t>
            </a:r>
            <a:r>
              <a:rPr lang="en-US" sz="2000" dirty="0" smtClean="0"/>
              <a:t>.</a:t>
            </a:r>
          </a:p>
          <a:p>
            <a:pPr marL="457200">
              <a:buFont typeface="Wingdings" panose="05000000000000000000" pitchFamily="2" charset="2"/>
              <a:buChar char="§"/>
            </a:pPr>
            <a:r>
              <a:rPr lang="en-US" sz="2000" dirty="0" smtClean="0"/>
              <a:t>This </a:t>
            </a:r>
            <a:r>
              <a:rPr lang="en-US" sz="2000" dirty="0"/>
              <a:t>means that only at the point where we assign a value to a variable does the </a:t>
            </a:r>
            <a:r>
              <a:rPr lang="en-US" sz="2000" dirty="0">
                <a:solidFill>
                  <a:srgbClr val="FF0000"/>
                </a:solidFill>
              </a:rPr>
              <a:t>JavaScript runtime interpreter</a:t>
            </a:r>
            <a:r>
              <a:rPr lang="en-US" sz="2000" dirty="0"/>
              <a:t> try to determine what the </a:t>
            </a:r>
            <a:r>
              <a:rPr lang="en-US" sz="2000" dirty="0">
                <a:solidFill>
                  <a:srgbClr val="FF0000"/>
                </a:solidFill>
              </a:rPr>
              <a:t>type</a:t>
            </a:r>
            <a:r>
              <a:rPr lang="en-US" sz="2000" dirty="0"/>
              <a:t> of the particular variable </a:t>
            </a:r>
            <a:r>
              <a:rPr lang="en-US" sz="2000" dirty="0" smtClean="0"/>
              <a:t>is.</a:t>
            </a:r>
          </a:p>
          <a:p>
            <a:pPr marL="457200">
              <a:buFont typeface="Wingdings" panose="05000000000000000000" pitchFamily="2" charset="2"/>
              <a:buChar char="§"/>
            </a:pPr>
            <a:r>
              <a:rPr lang="en-US" sz="2000" dirty="0" smtClean="0"/>
              <a:t>While </a:t>
            </a:r>
            <a:r>
              <a:rPr lang="en-US" sz="2000" dirty="0"/>
              <a:t>this may work in simple cases, the JavaScript runtime can also </a:t>
            </a:r>
            <a:r>
              <a:rPr lang="en-US" sz="2000" dirty="0">
                <a:solidFill>
                  <a:srgbClr val="FF0000"/>
                </a:solidFill>
              </a:rPr>
              <a:t>reassign</a:t>
            </a:r>
            <a:r>
              <a:rPr lang="en-US" sz="2000" dirty="0"/>
              <a:t> the </a:t>
            </a:r>
            <a:r>
              <a:rPr lang="en-US" sz="2000" dirty="0">
                <a:solidFill>
                  <a:srgbClr val="FF0000"/>
                </a:solidFill>
              </a:rPr>
              <a:t>type</a:t>
            </a:r>
            <a:r>
              <a:rPr lang="en-US" sz="2000" dirty="0"/>
              <a:t> of a variable </a:t>
            </a:r>
            <a:r>
              <a:rPr lang="en-US" sz="2000" dirty="0" smtClean="0"/>
              <a:t>depending</a:t>
            </a:r>
          </a:p>
          <a:p>
            <a:pPr marL="687388" lvl="1" indent="-225425">
              <a:buFont typeface="Wingdings" panose="05000000000000000000" pitchFamily="2" charset="2"/>
              <a:buChar char="ü"/>
            </a:pPr>
            <a:r>
              <a:rPr lang="en-US" dirty="0" smtClean="0"/>
              <a:t>on how </a:t>
            </a:r>
            <a:r>
              <a:rPr lang="en-US" dirty="0"/>
              <a:t>it is being </a:t>
            </a:r>
            <a:r>
              <a:rPr lang="en-US" dirty="0" smtClean="0"/>
              <a:t>used</a:t>
            </a:r>
          </a:p>
          <a:p>
            <a:pPr marL="687388" lvl="1" indent="-225425">
              <a:buFont typeface="Wingdings" panose="05000000000000000000" pitchFamily="2" charset="2"/>
              <a:buChar char="ü"/>
            </a:pPr>
            <a:r>
              <a:rPr lang="en-US" dirty="0" smtClean="0"/>
              <a:t>on </a:t>
            </a:r>
            <a:r>
              <a:rPr lang="en-US" dirty="0"/>
              <a:t>how it is interacting with other </a:t>
            </a:r>
            <a:r>
              <a:rPr lang="en-US" dirty="0" smtClean="0"/>
              <a:t>variables</a:t>
            </a:r>
            <a:endParaRPr lang="en-US" dirty="0" smtClean="0"/>
          </a:p>
          <a:p>
            <a:pPr marL="457200">
              <a:buFont typeface="Wingdings" panose="05000000000000000000" pitchFamily="2" charset="2"/>
              <a:buChar char="§"/>
            </a:pPr>
            <a:r>
              <a:rPr lang="en-US" sz="2000" dirty="0" smtClean="0"/>
              <a:t>It </a:t>
            </a:r>
            <a:r>
              <a:rPr lang="en-US" sz="2000" dirty="0"/>
              <a:t>may </a:t>
            </a:r>
            <a:r>
              <a:rPr lang="en-US" sz="2000" dirty="0">
                <a:solidFill>
                  <a:srgbClr val="FF0000"/>
                </a:solidFill>
              </a:rPr>
              <a:t>assign</a:t>
            </a:r>
            <a:r>
              <a:rPr lang="en-US" sz="2000" dirty="0"/>
              <a:t> a </a:t>
            </a:r>
            <a:r>
              <a:rPr lang="en-US" sz="2000" dirty="0">
                <a:solidFill>
                  <a:srgbClr val="FF0000"/>
                </a:solidFill>
              </a:rPr>
              <a:t>number</a:t>
            </a:r>
            <a:r>
              <a:rPr lang="en-US" sz="2000" dirty="0"/>
              <a:t> to a </a:t>
            </a:r>
            <a:r>
              <a:rPr lang="en-US" sz="2000" dirty="0">
                <a:solidFill>
                  <a:srgbClr val="FF0000"/>
                </a:solidFill>
              </a:rPr>
              <a:t>string</a:t>
            </a:r>
            <a:r>
              <a:rPr lang="en-US" sz="2000" dirty="0"/>
              <a:t>, for example, in </a:t>
            </a:r>
            <a:r>
              <a:rPr lang="en-US" sz="2000" dirty="0">
                <a:solidFill>
                  <a:srgbClr val="FF0000"/>
                </a:solidFill>
              </a:rPr>
              <a:t>certain </a:t>
            </a:r>
            <a:r>
              <a:rPr lang="en-US" sz="2000" dirty="0" smtClean="0">
                <a:solidFill>
                  <a:srgbClr val="FF0000"/>
                </a:solidFill>
              </a:rPr>
              <a:t>cases</a:t>
            </a:r>
            <a:r>
              <a:rPr lang="en-US" sz="2000" dirty="0" smtClean="0"/>
              <a:t>.</a:t>
            </a:r>
            <a:endParaRPr lang="en-US" sz="2000" dirty="0" smtClean="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28</a:t>
            </a:fld>
            <a:endParaRPr lang="en-US"/>
          </a:p>
        </p:txBody>
      </p:sp>
    </p:spTree>
    <p:extLst>
      <p:ext uri="{BB962C8B-B14F-4D97-AF65-F5344CB8AC3E}">
        <p14:creationId xmlns:p14="http://schemas.microsoft.com/office/powerpoint/2010/main" val="2534049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JavaScript Typing</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JavaScript </a:t>
            </a:r>
            <a:r>
              <a:rPr lang="en-US" sz="2000" dirty="0">
                <a:solidFill>
                  <a:srgbClr val="FF0000"/>
                </a:solidFill>
              </a:rPr>
              <a:t>objects</a:t>
            </a:r>
            <a:r>
              <a:rPr lang="en-US" sz="2000" dirty="0"/>
              <a:t> and </a:t>
            </a:r>
            <a:r>
              <a:rPr lang="en-US" sz="2000" dirty="0">
                <a:solidFill>
                  <a:srgbClr val="FF0000"/>
                </a:solidFill>
              </a:rPr>
              <a:t>variables</a:t>
            </a:r>
            <a:r>
              <a:rPr lang="en-US" sz="2000" dirty="0"/>
              <a:t> can be changed or reassigned </a:t>
            </a:r>
            <a:r>
              <a:rPr lang="en-US" sz="2000" dirty="0" smtClean="0"/>
              <a:t>on-the-fly.</a:t>
            </a:r>
          </a:p>
          <a:p>
            <a:pPr marL="457200">
              <a:buFont typeface="Wingdings" panose="05000000000000000000" pitchFamily="2" charset="2"/>
              <a:buChar char="§"/>
            </a:pPr>
            <a:r>
              <a:rPr lang="en-US" sz="2000" dirty="0" smtClean="0"/>
              <a:t>As </a:t>
            </a:r>
            <a:r>
              <a:rPr lang="en-US" sz="2000" dirty="0"/>
              <a:t>an example of this, consider the following JavaScript code</a:t>
            </a:r>
            <a:r>
              <a:rPr lang="en-US" sz="2000" dirty="0" smtClean="0"/>
              <a:t>:</a:t>
            </a:r>
          </a:p>
          <a:p>
            <a:pPr marL="457200">
              <a:buFont typeface="Wingdings" panose="05000000000000000000" pitchFamily="2" charset="2"/>
              <a:buChar char="§"/>
            </a:pPr>
            <a:endParaRPr lang="en-US" sz="2000" dirty="0"/>
          </a:p>
          <a:p>
            <a:pPr indent="0">
              <a:buNone/>
            </a:pPr>
            <a:endParaRPr lang="en-US" sz="2000" dirty="0" smtClean="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a:t>The output of this sample would be: </a:t>
            </a:r>
            <a:endParaRPr lang="en-US" sz="2000" dirty="0" smtClean="0"/>
          </a:p>
          <a:p>
            <a:pPr indent="0">
              <a:buNone/>
            </a:pPr>
            <a:r>
              <a:rPr lang="en-US" sz="2000" dirty="0" smtClean="0"/>
              <a:t>	</a:t>
            </a:r>
            <a:endParaRPr lang="en-US" sz="2000" dirty="0" smtClean="0"/>
          </a:p>
          <a:p>
            <a:pPr marL="457200">
              <a:buFont typeface="Wingdings" panose="05000000000000000000" pitchFamily="2" charset="2"/>
              <a:buChar char="§"/>
            </a:pPr>
            <a:r>
              <a:rPr lang="en-US" sz="2000" dirty="0" smtClean="0"/>
              <a:t>let's </a:t>
            </a:r>
            <a:r>
              <a:rPr lang="en-US" sz="2000" dirty="0"/>
              <a:t>take a look at what happens if we inadvertently call the function with strings instead of numbers</a:t>
            </a:r>
            <a:r>
              <a:rPr lang="en-US" sz="2000" dirty="0" smtClean="0"/>
              <a:t>:</a:t>
            </a:r>
          </a:p>
          <a:p>
            <a:pPr indent="0">
              <a:buNone/>
            </a:pPr>
            <a:endParaRPr lang="en-US" sz="2000" dirty="0"/>
          </a:p>
          <a:p>
            <a:pPr indent="0">
              <a:buNone/>
            </a:pPr>
            <a:endParaRPr lang="en-US" sz="2000" dirty="0" smtClean="0"/>
          </a:p>
          <a:p>
            <a:pPr marL="687388" lvl="1" indent="-225425">
              <a:buFont typeface="Wingdings" panose="05000000000000000000" pitchFamily="2" charset="2"/>
              <a:buChar char="ü"/>
            </a:pPr>
            <a:r>
              <a:rPr lang="en-US" dirty="0"/>
              <a:t>The output of this code sample is as follows: </a:t>
            </a:r>
            <a:endParaRPr lang="en-US"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29</a:t>
            </a:fld>
            <a:endParaRPr lang="en-US"/>
          </a:p>
        </p:txBody>
      </p:sp>
      <p:pic>
        <p:nvPicPr>
          <p:cNvPr id="5" name="Picture 4"/>
          <p:cNvPicPr>
            <a:picLocks noChangeAspect="1"/>
          </p:cNvPicPr>
          <p:nvPr/>
        </p:nvPicPr>
        <p:blipFill>
          <a:blip r:embed="rId2"/>
          <a:stretch>
            <a:fillRect/>
          </a:stretch>
        </p:blipFill>
        <p:spPr>
          <a:xfrm>
            <a:off x="750358" y="2130574"/>
            <a:ext cx="5083175" cy="1249543"/>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50358" y="4901347"/>
            <a:ext cx="5167842" cy="613573"/>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023912" y="3705300"/>
            <a:ext cx="2371725" cy="33337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6023912" y="5835423"/>
            <a:ext cx="2590800" cy="238125"/>
          </a:xfrm>
          <a:prstGeom prst="rect">
            <a:avLst/>
          </a:prstGeom>
          <a:ln>
            <a:solidFill>
              <a:schemeClr val="accent1"/>
            </a:solidFill>
          </a:ln>
        </p:spPr>
      </p:pic>
    </p:spTree>
    <p:extLst>
      <p:ext uri="{BB962C8B-B14F-4D97-AF65-F5344CB8AC3E}">
        <p14:creationId xmlns:p14="http://schemas.microsoft.com/office/powerpoint/2010/main" val="11711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TypeScript – Tools &amp; Framework</a:t>
            </a:r>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7972425" y="3526421"/>
            <a:ext cx="3886200" cy="2981325"/>
          </a:xfrm>
          <a:prstGeom prst="rect">
            <a:avLst/>
          </a:prstGeom>
          <a:ln>
            <a:solidFill>
              <a:schemeClr val="accent1"/>
            </a:solidFill>
          </a:ln>
        </p:spPr>
      </p:pic>
      <p:sp>
        <p:nvSpPr>
          <p:cNvPr id="7" name="Date Placeholder 6"/>
          <p:cNvSpPr>
            <a:spLocks noGrp="1"/>
          </p:cNvSpPr>
          <p:nvPr>
            <p:ph type="dt" sz="half" idx="2"/>
          </p:nvPr>
        </p:nvSpPr>
        <p:spPr/>
        <p:txBody>
          <a:bodyPr/>
          <a:lstStyle/>
          <a:p>
            <a:r>
              <a:rPr lang="en-US" smtClean="0"/>
              <a:t>03 Mar 2018</a:t>
            </a:r>
            <a:endParaRPr lang="en-US" dirty="0"/>
          </a:p>
        </p:txBody>
      </p:sp>
      <p:sp>
        <p:nvSpPr>
          <p:cNvPr id="8" name="Slide Number Placeholder 7"/>
          <p:cNvSpPr>
            <a:spLocks noGrp="1"/>
          </p:cNvSpPr>
          <p:nvPr>
            <p:ph type="sldNum" sz="quarter" idx="4"/>
          </p:nvPr>
        </p:nvSpPr>
        <p:spPr/>
        <p:txBody>
          <a:bodyPr/>
          <a:lstStyle/>
          <a:p>
            <a:fld id="{F1012999-1CD9-4014-B1C6-70315F8BBED0}" type="slidenum">
              <a:rPr lang="en-US" smtClean="0"/>
              <a:pPr/>
              <a:t>3</a:t>
            </a:fld>
            <a:endParaRPr lang="en-US" dirty="0"/>
          </a:p>
        </p:txBody>
      </p:sp>
    </p:spTree>
    <p:extLst>
      <p:ext uri="{BB962C8B-B14F-4D97-AF65-F5344CB8AC3E}">
        <p14:creationId xmlns:p14="http://schemas.microsoft.com/office/powerpoint/2010/main" val="2390922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JavaScript Typing						     </a:t>
            </a:r>
            <a:r>
              <a:rPr lang="en-US" dirty="0"/>
              <a:t>	</a:t>
            </a:r>
            <a:r>
              <a:rPr lang="en-US" dirty="0" smtClean="0"/>
              <a:t>	</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lvl="1" indent="-225425">
              <a:buFont typeface="Wingdings" panose="05000000000000000000" pitchFamily="2" charset="2"/>
              <a:buChar char="ü"/>
            </a:pPr>
            <a:r>
              <a:rPr lang="en-US" dirty="0"/>
              <a:t>The </a:t>
            </a:r>
            <a:r>
              <a:rPr lang="en-US" dirty="0">
                <a:solidFill>
                  <a:srgbClr val="FF0000"/>
                </a:solidFill>
              </a:rPr>
              <a:t>product</a:t>
            </a:r>
            <a:r>
              <a:rPr lang="en-US" dirty="0"/>
              <a:t> of two numbers, that is, (a * b), returns a </a:t>
            </a:r>
            <a:r>
              <a:rPr lang="en-US" dirty="0">
                <a:solidFill>
                  <a:srgbClr val="FF0000"/>
                </a:solidFill>
              </a:rPr>
              <a:t>numeric value</a:t>
            </a:r>
            <a:r>
              <a:rPr lang="en-US" dirty="0"/>
              <a:t>, so JavaScript is automatically converting the values "2" and "3" to </a:t>
            </a:r>
            <a:r>
              <a:rPr lang="en-US" dirty="0">
                <a:solidFill>
                  <a:srgbClr val="FF0000"/>
                </a:solidFill>
              </a:rPr>
              <a:t>numbers</a:t>
            </a:r>
            <a:r>
              <a:rPr lang="en-US" dirty="0"/>
              <a:t> in order to compute the product, and correctly computing the value </a:t>
            </a:r>
            <a:r>
              <a:rPr lang="en-US" dirty="0" smtClean="0"/>
              <a:t>6.</a:t>
            </a:r>
          </a:p>
          <a:p>
            <a:pPr marL="687388" lvl="1" indent="-225425">
              <a:buFont typeface="Wingdings" panose="05000000000000000000" pitchFamily="2" charset="2"/>
              <a:buChar char="ü"/>
            </a:pPr>
            <a:r>
              <a:rPr lang="en-US" dirty="0" smtClean="0"/>
              <a:t>This </a:t>
            </a:r>
            <a:r>
              <a:rPr lang="en-US" dirty="0"/>
              <a:t>is a </a:t>
            </a:r>
            <a:r>
              <a:rPr lang="en-US" dirty="0">
                <a:solidFill>
                  <a:srgbClr val="FF0000"/>
                </a:solidFill>
              </a:rPr>
              <a:t>particular rule</a:t>
            </a:r>
            <a:r>
              <a:rPr lang="en-US" dirty="0"/>
              <a:t> that JavaScript applies in order to </a:t>
            </a:r>
            <a:r>
              <a:rPr lang="en-US" dirty="0">
                <a:solidFill>
                  <a:srgbClr val="FF0000"/>
                </a:solidFill>
              </a:rPr>
              <a:t>convert strings to numbers</a:t>
            </a:r>
            <a:r>
              <a:rPr lang="en-US" dirty="0"/>
              <a:t>, when the result should be a </a:t>
            </a:r>
            <a:r>
              <a:rPr lang="en-US" dirty="0" smtClean="0"/>
              <a:t>number.</a:t>
            </a:r>
          </a:p>
          <a:p>
            <a:pPr marL="457200">
              <a:buFont typeface="Wingdings" panose="05000000000000000000" pitchFamily="2" charset="2"/>
              <a:buChar char="§"/>
            </a:pPr>
            <a:r>
              <a:rPr lang="en-US" sz="2000" dirty="0" smtClean="0"/>
              <a:t>But the addition symbol, that is, +, does not infer that both values are numeric.</a:t>
            </a:r>
          </a:p>
          <a:p>
            <a:pPr marL="687388" lvl="1" indent="-225425">
              <a:buFont typeface="Wingdings" panose="05000000000000000000" pitchFamily="2" charset="2"/>
              <a:buChar char="ü"/>
            </a:pPr>
            <a:r>
              <a:rPr lang="en-US" dirty="0" smtClean="0"/>
              <a:t>Because </a:t>
            </a:r>
            <a:r>
              <a:rPr lang="en-US" dirty="0"/>
              <a:t>the argument </a:t>
            </a:r>
            <a:r>
              <a:rPr lang="en-US" dirty="0">
                <a:solidFill>
                  <a:srgbClr val="FF0000"/>
                </a:solidFill>
              </a:rPr>
              <a:t>c</a:t>
            </a:r>
            <a:r>
              <a:rPr lang="en-US" dirty="0"/>
              <a:t> is a </a:t>
            </a:r>
            <a:r>
              <a:rPr lang="en-US" dirty="0">
                <a:solidFill>
                  <a:srgbClr val="FF0000"/>
                </a:solidFill>
              </a:rPr>
              <a:t>string</a:t>
            </a:r>
            <a:r>
              <a:rPr lang="en-US" dirty="0"/>
              <a:t>, JavaScript is converting the value 6 into a string in order to add two </a:t>
            </a:r>
            <a:r>
              <a:rPr lang="en-US" dirty="0" smtClean="0"/>
              <a:t>strings.</a:t>
            </a:r>
          </a:p>
          <a:p>
            <a:pPr marL="687388" lvl="1" indent="-225425">
              <a:buFont typeface="Wingdings" panose="05000000000000000000" pitchFamily="2" charset="2"/>
              <a:buChar char="ü"/>
            </a:pPr>
            <a:r>
              <a:rPr lang="en-US" sz="2000" dirty="0" smtClean="0"/>
              <a:t>This </a:t>
            </a:r>
            <a:r>
              <a:rPr lang="en-US" sz="2000" dirty="0"/>
              <a:t>results in the string "6" being added to the string "1", which results in the value </a:t>
            </a:r>
            <a:r>
              <a:rPr lang="en-US" sz="2000" dirty="0">
                <a:solidFill>
                  <a:srgbClr val="FF0000"/>
                </a:solidFill>
              </a:rPr>
              <a:t>"61"</a:t>
            </a:r>
            <a:r>
              <a:rPr lang="en-US" sz="2000" dirty="0"/>
              <a:t>.</a:t>
            </a:r>
          </a:p>
          <a:p>
            <a:pPr marL="457200">
              <a:buFont typeface="Wingdings" panose="05000000000000000000" pitchFamily="2" charset="2"/>
              <a:buChar char="§"/>
            </a:pPr>
            <a:r>
              <a:rPr lang="en-US" dirty="0"/>
              <a:t>Obviously, these sorts of </a:t>
            </a:r>
            <a:r>
              <a:rPr lang="en-US" dirty="0">
                <a:solidFill>
                  <a:srgbClr val="FF0000"/>
                </a:solidFill>
              </a:rPr>
              <a:t>automatic type conversions</a:t>
            </a:r>
            <a:r>
              <a:rPr lang="en-US" dirty="0"/>
              <a:t> can cause </a:t>
            </a:r>
            <a:r>
              <a:rPr lang="en-US" dirty="0">
                <a:solidFill>
                  <a:srgbClr val="FF0000"/>
                </a:solidFill>
              </a:rPr>
              <a:t>unwanted behavior</a:t>
            </a:r>
            <a:r>
              <a:rPr lang="en-US" dirty="0"/>
              <a:t> in our code</a:t>
            </a:r>
            <a:r>
              <a:rPr lang="en-US" dirty="0" smtClean="0"/>
              <a:t>.</a:t>
            </a:r>
            <a:endParaRPr lang="en-US"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30</a:t>
            </a:fld>
            <a:endParaRPr lang="en-US"/>
          </a:p>
        </p:txBody>
      </p:sp>
    </p:spTree>
    <p:extLst>
      <p:ext uri="{BB962C8B-B14F-4D97-AF65-F5344CB8AC3E}">
        <p14:creationId xmlns:p14="http://schemas.microsoft.com/office/powerpoint/2010/main" val="349374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TypeScript Typing</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on the other hand, is a </a:t>
            </a:r>
            <a:r>
              <a:rPr lang="en-US" sz="2000" dirty="0">
                <a:solidFill>
                  <a:srgbClr val="FF0000"/>
                </a:solidFill>
              </a:rPr>
              <a:t>strongly typed</a:t>
            </a:r>
            <a:r>
              <a:rPr lang="en-US" sz="2000" dirty="0"/>
              <a:t> language.</a:t>
            </a:r>
          </a:p>
          <a:p>
            <a:pPr marL="457200">
              <a:buFont typeface="Wingdings" panose="05000000000000000000" pitchFamily="2" charset="2"/>
              <a:buChar char="§"/>
            </a:pPr>
            <a:r>
              <a:rPr lang="en-US" sz="2000" dirty="0"/>
              <a:t>Once you have </a:t>
            </a:r>
            <a:r>
              <a:rPr lang="en-US" sz="2000" dirty="0">
                <a:solidFill>
                  <a:srgbClr val="FF0000"/>
                </a:solidFill>
              </a:rPr>
              <a:t>declared</a:t>
            </a:r>
            <a:r>
              <a:rPr lang="en-US" sz="2000" dirty="0"/>
              <a:t> a </a:t>
            </a:r>
            <a:r>
              <a:rPr lang="en-US" sz="2000" dirty="0">
                <a:solidFill>
                  <a:srgbClr val="FF0000"/>
                </a:solidFill>
              </a:rPr>
              <a:t>variable</a:t>
            </a:r>
            <a:r>
              <a:rPr lang="en-US" sz="2000" dirty="0"/>
              <a:t> to be of </a:t>
            </a:r>
            <a:r>
              <a:rPr lang="en-US" sz="2000" dirty="0">
                <a:solidFill>
                  <a:srgbClr val="FF0000"/>
                </a:solidFill>
              </a:rPr>
              <a:t>type</a:t>
            </a:r>
            <a:r>
              <a:rPr lang="en-US" sz="2000" dirty="0"/>
              <a:t> string, you can only assign string values to </a:t>
            </a:r>
            <a:r>
              <a:rPr lang="en-US" sz="2000" dirty="0" smtClean="0"/>
              <a:t>it.</a:t>
            </a:r>
          </a:p>
          <a:p>
            <a:pPr marL="457200">
              <a:buFont typeface="Wingdings" panose="05000000000000000000" pitchFamily="2" charset="2"/>
              <a:buChar char="§"/>
            </a:pPr>
            <a:r>
              <a:rPr lang="en-US" sz="2000" dirty="0" smtClean="0"/>
              <a:t>All </a:t>
            </a:r>
            <a:r>
              <a:rPr lang="en-US" sz="2000" dirty="0"/>
              <a:t>further code that uses this variable must treat it as though it has a type of </a:t>
            </a:r>
            <a:r>
              <a:rPr lang="en-US" sz="2000" dirty="0" smtClean="0"/>
              <a:t>string.</a:t>
            </a:r>
          </a:p>
          <a:p>
            <a:pPr marL="457200">
              <a:buFont typeface="Wingdings" panose="05000000000000000000" pitchFamily="2" charset="2"/>
              <a:buChar char="§"/>
            </a:pPr>
            <a:r>
              <a:rPr lang="en-US" sz="2000" dirty="0" smtClean="0"/>
              <a:t>This </a:t>
            </a:r>
            <a:r>
              <a:rPr lang="en-US" sz="2000" dirty="0"/>
              <a:t>helps to ensure that code that we write will behave as expected.</a:t>
            </a:r>
          </a:p>
          <a:p>
            <a:pPr marL="457200">
              <a:buFont typeface="Wingdings" panose="05000000000000000000" pitchFamily="2" charset="2"/>
              <a:buChar char="§"/>
            </a:pPr>
            <a:r>
              <a:rPr lang="en-US" sz="2000" dirty="0" smtClean="0"/>
              <a:t>TypeScript introduces </a:t>
            </a:r>
            <a:r>
              <a:rPr lang="en-US" sz="2000" dirty="0"/>
              <a:t>a very simple syntax to define the type of a variable to ensure that we are using it in the correct </a:t>
            </a:r>
            <a:r>
              <a:rPr lang="en-US" sz="2000" dirty="0" smtClean="0"/>
              <a:t>manner.</a:t>
            </a:r>
          </a:p>
          <a:p>
            <a:pPr marL="457200">
              <a:buFont typeface="Wingdings" panose="05000000000000000000" pitchFamily="2" charset="2"/>
              <a:buChar char="§"/>
            </a:pPr>
            <a:r>
              <a:rPr lang="en-US" sz="2000" dirty="0" smtClean="0"/>
              <a:t>If </a:t>
            </a:r>
            <a:r>
              <a:rPr lang="en-US" sz="2000" dirty="0"/>
              <a:t>we break any of these rules, the TypeScript compiler will automatically generate errors, pointing us to the lines of code that are in </a:t>
            </a:r>
            <a:r>
              <a:rPr lang="en-US" sz="2000" dirty="0" smtClean="0"/>
              <a:t>error.</a:t>
            </a:r>
          </a:p>
          <a:p>
            <a:pPr marL="457200">
              <a:buFont typeface="Wingdings" panose="05000000000000000000" pitchFamily="2" charset="2"/>
              <a:buChar char="§"/>
            </a:pPr>
            <a:r>
              <a:rPr lang="en-US" sz="2000" dirty="0" smtClean="0"/>
              <a:t>This </a:t>
            </a:r>
            <a:r>
              <a:rPr lang="en-US" sz="2000" dirty="0"/>
              <a:t>is how TypeScript got its </a:t>
            </a:r>
            <a:r>
              <a:rPr lang="en-US" sz="2000" dirty="0" smtClean="0"/>
              <a:t>name.</a:t>
            </a:r>
          </a:p>
          <a:p>
            <a:pPr marL="457200">
              <a:buFont typeface="Wingdings" panose="05000000000000000000" pitchFamily="2" charset="2"/>
              <a:buChar char="§"/>
            </a:pPr>
            <a:r>
              <a:rPr lang="en-US" sz="2000" dirty="0" smtClean="0"/>
              <a:t>It </a:t>
            </a:r>
            <a:r>
              <a:rPr lang="en-US" sz="2000" dirty="0"/>
              <a:t>is JavaScript with strong typing, hence </a:t>
            </a:r>
            <a:r>
              <a:rPr lang="en-US" sz="2000" dirty="0">
                <a:solidFill>
                  <a:srgbClr val="FF0000"/>
                </a:solidFill>
              </a:rPr>
              <a:t>TypeScript</a:t>
            </a:r>
            <a:r>
              <a:rPr lang="en-US" sz="2000" dirty="0"/>
              <a:t>.</a:t>
            </a:r>
          </a:p>
          <a:p>
            <a:pPr marL="457200">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31</a:t>
            </a:fld>
            <a:endParaRPr lang="en-US"/>
          </a:p>
        </p:txBody>
      </p:sp>
    </p:spTree>
    <p:extLst>
      <p:ext uri="{BB962C8B-B14F-4D97-AF65-F5344CB8AC3E}">
        <p14:creationId xmlns:p14="http://schemas.microsoft.com/office/powerpoint/2010/main" val="3603722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Type Syntax</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TypeScript syntax for declaring the type of a variable is to include a </a:t>
            </a:r>
            <a:r>
              <a:rPr lang="en-US" sz="2000" dirty="0">
                <a:solidFill>
                  <a:srgbClr val="FF0000"/>
                </a:solidFill>
              </a:rPr>
              <a:t>colon (:), </a:t>
            </a:r>
            <a:r>
              <a:rPr lang="en-US" sz="2000" dirty="0"/>
              <a:t>after the </a:t>
            </a:r>
            <a:r>
              <a:rPr lang="en-US" sz="2000" dirty="0">
                <a:solidFill>
                  <a:srgbClr val="FF0000"/>
                </a:solidFill>
              </a:rPr>
              <a:t>variable name</a:t>
            </a:r>
            <a:r>
              <a:rPr lang="en-US" sz="2000" dirty="0"/>
              <a:t>, and then indicate its </a:t>
            </a:r>
            <a:r>
              <a:rPr lang="en-US" sz="2000" dirty="0" smtClean="0">
                <a:solidFill>
                  <a:srgbClr val="FF0000"/>
                </a:solidFill>
              </a:rPr>
              <a:t>type</a:t>
            </a:r>
            <a:r>
              <a:rPr lang="en-US" sz="2000" dirty="0" smtClean="0"/>
              <a:t>.</a:t>
            </a:r>
          </a:p>
          <a:p>
            <a:pPr marL="457200">
              <a:buFont typeface="Wingdings" panose="05000000000000000000" pitchFamily="2" charset="2"/>
              <a:buChar char="§"/>
            </a:pPr>
            <a:r>
              <a:rPr lang="en-US" sz="2000" dirty="0" smtClean="0"/>
              <a:t>Let's </a:t>
            </a:r>
            <a:r>
              <a:rPr lang="en-US" sz="2000" dirty="0"/>
              <a:t>rewrite our problematic doCalculation function to only accept </a:t>
            </a:r>
            <a:r>
              <a:rPr lang="en-US" sz="2000" dirty="0" smtClean="0"/>
              <a:t>numbers.</a:t>
            </a:r>
          </a:p>
          <a:p>
            <a:pPr marL="457200">
              <a:buFont typeface="Wingdings" panose="05000000000000000000" pitchFamily="2" charset="2"/>
              <a:buChar char="§"/>
            </a:pPr>
            <a:r>
              <a:rPr lang="en-US" sz="2000" dirty="0" smtClean="0"/>
              <a:t>Consider </a:t>
            </a:r>
            <a:r>
              <a:rPr lang="en-US" sz="2000" dirty="0"/>
              <a:t>the following TypeScript code</a:t>
            </a:r>
            <a:r>
              <a:rPr lang="en-US" sz="2000" dirty="0" smtClean="0"/>
              <a:t>:</a:t>
            </a:r>
          </a:p>
          <a:p>
            <a:pPr indent="0">
              <a:buNone/>
            </a:pPr>
            <a:endParaRPr lang="en-US" sz="2000" dirty="0"/>
          </a:p>
          <a:p>
            <a:pPr indent="0">
              <a:buNone/>
            </a:pPr>
            <a:endParaRPr lang="en-US" sz="2000" dirty="0" smtClean="0"/>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smtClean="0"/>
              <a:t>The </a:t>
            </a:r>
            <a:r>
              <a:rPr lang="en-US" sz="2000" dirty="0"/>
              <a:t>TypeScript compiler </a:t>
            </a:r>
            <a:r>
              <a:rPr lang="en-US" sz="2000" dirty="0" smtClean="0"/>
              <a:t>generates </a:t>
            </a:r>
            <a:r>
              <a:rPr lang="en-US" sz="2000" dirty="0">
                <a:solidFill>
                  <a:srgbClr val="FF0000"/>
                </a:solidFill>
              </a:rPr>
              <a:t>compile errors</a:t>
            </a:r>
            <a:r>
              <a:rPr lang="en-US" sz="2000" dirty="0"/>
              <a:t> </a:t>
            </a:r>
            <a:r>
              <a:rPr lang="en-US" sz="2000" dirty="0" smtClean="0"/>
              <a:t>if we attempt </a:t>
            </a:r>
            <a:r>
              <a:rPr lang="en-US" sz="2000" dirty="0"/>
              <a:t>to mix </a:t>
            </a:r>
            <a:r>
              <a:rPr lang="en-US" sz="2000" dirty="0" smtClean="0"/>
              <a:t>basic </a:t>
            </a:r>
            <a:r>
              <a:rPr lang="en-US" sz="2000" dirty="0"/>
              <a:t>types</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32</a:t>
            </a:fld>
            <a:endParaRPr lang="en-US"/>
          </a:p>
        </p:txBody>
      </p:sp>
      <p:pic>
        <p:nvPicPr>
          <p:cNvPr id="3" name="Picture 2"/>
          <p:cNvPicPr>
            <a:picLocks noChangeAspect="1"/>
          </p:cNvPicPr>
          <p:nvPr/>
        </p:nvPicPr>
        <p:blipFill>
          <a:blip r:embed="rId2"/>
          <a:stretch>
            <a:fillRect/>
          </a:stretch>
        </p:blipFill>
        <p:spPr>
          <a:xfrm>
            <a:off x="4884556" y="2450858"/>
            <a:ext cx="4066646" cy="177453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43779" y="4841910"/>
            <a:ext cx="3160713" cy="1494932"/>
          </a:xfrm>
          <a:prstGeom prst="rect">
            <a:avLst/>
          </a:prstGeom>
          <a:ln>
            <a:solidFill>
              <a:schemeClr val="accent1"/>
            </a:solidFill>
          </a:ln>
        </p:spPr>
      </p:pic>
    </p:spTree>
    <p:extLst>
      <p:ext uri="{BB962C8B-B14F-4D97-AF65-F5344CB8AC3E}">
        <p14:creationId xmlns:p14="http://schemas.microsoft.com/office/powerpoint/2010/main" val="660211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Inferred typing</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also uses a technique called </a:t>
            </a:r>
            <a:r>
              <a:rPr lang="en-US" sz="2000" dirty="0">
                <a:solidFill>
                  <a:srgbClr val="FF0000"/>
                </a:solidFill>
              </a:rPr>
              <a:t>inferred typing</a:t>
            </a:r>
            <a:r>
              <a:rPr lang="en-US" sz="2000" dirty="0"/>
              <a:t> to determine the type of a </a:t>
            </a:r>
            <a:r>
              <a:rPr lang="en-US" sz="2000" dirty="0" smtClean="0"/>
              <a:t>variable.</a:t>
            </a:r>
          </a:p>
          <a:p>
            <a:pPr marL="457200">
              <a:buFont typeface="Wingdings" panose="05000000000000000000" pitchFamily="2" charset="2"/>
              <a:buChar char="§"/>
            </a:pPr>
            <a:r>
              <a:rPr lang="en-US" sz="2000" dirty="0" smtClean="0"/>
              <a:t>It will </a:t>
            </a:r>
            <a:r>
              <a:rPr lang="en-US" sz="2000" dirty="0"/>
              <a:t>infer the type of a variable based on its first usage, and then assume the same type for this variable in the rest of your code </a:t>
            </a:r>
            <a:r>
              <a:rPr lang="en-US" sz="2000" dirty="0" smtClean="0"/>
              <a:t>block.</a:t>
            </a:r>
          </a:p>
          <a:p>
            <a:pPr marL="457200">
              <a:buFont typeface="Wingdings" panose="05000000000000000000" pitchFamily="2" charset="2"/>
              <a:buChar char="§"/>
            </a:pPr>
            <a:r>
              <a:rPr lang="en-US" sz="2000" dirty="0" smtClean="0"/>
              <a:t>As </a:t>
            </a:r>
            <a:r>
              <a:rPr lang="en-US" sz="2000" dirty="0"/>
              <a:t>an example of this, consider the following TypeScript code</a:t>
            </a:r>
            <a:r>
              <a:rPr lang="en-US" sz="2000" dirty="0" smtClean="0"/>
              <a:t>:</a:t>
            </a:r>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If we then attempt to assign the inferredString variable (of type string) to the inferredNumber variable (of type number) in the last line of code, TypeScript will generate a familiar error message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33</a:t>
            </a:fld>
            <a:endParaRPr lang="en-US"/>
          </a:p>
        </p:txBody>
      </p:sp>
      <p:pic>
        <p:nvPicPr>
          <p:cNvPr id="6" name="Picture 5"/>
          <p:cNvPicPr>
            <a:picLocks noChangeAspect="1"/>
          </p:cNvPicPr>
          <p:nvPr/>
        </p:nvPicPr>
        <p:blipFill>
          <a:blip r:embed="rId2"/>
          <a:stretch>
            <a:fillRect/>
          </a:stretch>
        </p:blipFill>
        <p:spPr>
          <a:xfrm>
            <a:off x="708357" y="2870427"/>
            <a:ext cx="5387643" cy="91175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08357" y="4728149"/>
            <a:ext cx="6367464" cy="400749"/>
          </a:xfrm>
          <a:prstGeom prst="rect">
            <a:avLst/>
          </a:prstGeom>
          <a:ln>
            <a:solidFill>
              <a:schemeClr val="accent1"/>
            </a:solidFill>
          </a:ln>
        </p:spPr>
      </p:pic>
    </p:spTree>
    <p:extLst>
      <p:ext uri="{BB962C8B-B14F-4D97-AF65-F5344CB8AC3E}">
        <p14:creationId xmlns:p14="http://schemas.microsoft.com/office/powerpoint/2010/main" val="1165794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Duck typing</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also uses a method called </a:t>
            </a:r>
            <a:r>
              <a:rPr lang="en-US" sz="2000" dirty="0">
                <a:solidFill>
                  <a:srgbClr val="FF0000"/>
                </a:solidFill>
              </a:rPr>
              <a:t>duck typing</a:t>
            </a:r>
            <a:r>
              <a:rPr lang="en-US" sz="2000" dirty="0"/>
              <a:t> for more </a:t>
            </a:r>
            <a:r>
              <a:rPr lang="en-US" sz="2000" dirty="0">
                <a:solidFill>
                  <a:srgbClr val="FF0000"/>
                </a:solidFill>
              </a:rPr>
              <a:t>complex variable </a:t>
            </a:r>
            <a:r>
              <a:rPr lang="en-US" sz="2000" dirty="0" smtClean="0">
                <a:solidFill>
                  <a:srgbClr val="FF0000"/>
                </a:solidFill>
              </a:rPr>
              <a:t>types</a:t>
            </a:r>
            <a:r>
              <a:rPr lang="en-US" sz="2000" dirty="0" smtClean="0"/>
              <a:t>.</a:t>
            </a:r>
          </a:p>
          <a:p>
            <a:pPr marL="457200">
              <a:buFont typeface="Wingdings" panose="05000000000000000000" pitchFamily="2" charset="2"/>
              <a:buChar char="§"/>
            </a:pPr>
            <a:r>
              <a:rPr lang="en-US" sz="2000" dirty="0" smtClean="0"/>
              <a:t>Duck </a:t>
            </a:r>
            <a:r>
              <a:rPr lang="en-US" sz="2000" dirty="0"/>
              <a:t>typing means that if it looks like a duck, and quacks like a duck, then it probably is a </a:t>
            </a:r>
            <a:r>
              <a:rPr lang="en-US" sz="2000" dirty="0" smtClean="0"/>
              <a:t>duck.</a:t>
            </a:r>
          </a:p>
          <a:p>
            <a:pPr marL="457200">
              <a:buFont typeface="Wingdings" panose="05000000000000000000" pitchFamily="2" charset="2"/>
              <a:buChar char="§"/>
            </a:pPr>
            <a:r>
              <a:rPr lang="en-US" sz="2000" dirty="0" smtClean="0"/>
              <a:t>Consider </a:t>
            </a:r>
            <a:r>
              <a:rPr lang="en-US" sz="2000" dirty="0"/>
              <a:t>the following TypeScript code</a:t>
            </a:r>
            <a:r>
              <a:rPr lang="en-US" sz="2000" dirty="0" smtClean="0"/>
              <a:t>:</a:t>
            </a:r>
            <a:endParaRPr lang="en-US" sz="2000" dirty="0"/>
          </a:p>
          <a:p>
            <a:pPr indent="0">
              <a:buNone/>
            </a:pPr>
            <a:endParaRPr lang="en-US" sz="2000" dirty="0"/>
          </a:p>
          <a:p>
            <a:pPr indent="0">
              <a:buNone/>
            </a:pPr>
            <a:endParaRPr lang="en-US" sz="2000" dirty="0"/>
          </a:p>
          <a:p>
            <a:pPr marL="457200">
              <a:buFont typeface="Wingdings" panose="05000000000000000000" pitchFamily="2" charset="2"/>
              <a:buChar char="§"/>
            </a:pPr>
            <a:r>
              <a:rPr lang="en-US" sz="2000" dirty="0"/>
              <a:t>On </a:t>
            </a:r>
            <a:r>
              <a:rPr lang="en-US" sz="2000" dirty="0" smtClean="0"/>
              <a:t>the </a:t>
            </a:r>
            <a:r>
              <a:rPr lang="en-US" sz="2000" dirty="0"/>
              <a:t>second line of code, we are reassigning the value of this complexType variable to another object that also has an id and a name </a:t>
            </a:r>
            <a:r>
              <a:rPr lang="en-US" sz="2000" dirty="0" smtClean="0"/>
              <a:t>property.</a:t>
            </a:r>
          </a:p>
          <a:p>
            <a:pPr marL="457200">
              <a:buFont typeface="Wingdings" panose="05000000000000000000" pitchFamily="2" charset="2"/>
              <a:buChar char="§"/>
            </a:pPr>
            <a:r>
              <a:rPr lang="en-US" sz="2000" dirty="0" smtClean="0"/>
              <a:t>The </a:t>
            </a:r>
            <a:r>
              <a:rPr lang="en-US" sz="2000" dirty="0"/>
              <a:t>compiler will use duck typing in this instance to figure out whether this assignment is valid.</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When we attempt </a:t>
            </a:r>
            <a:r>
              <a:rPr lang="en-US" sz="2000" dirty="0"/>
              <a:t>to reassign the complexType variable to a value that has an id property but not a name </a:t>
            </a:r>
            <a:r>
              <a:rPr lang="en-US" sz="2000" dirty="0" smtClean="0"/>
              <a:t>property</a:t>
            </a:r>
            <a:r>
              <a:rPr lang="en-US" sz="2000" dirty="0" smtClean="0"/>
              <a:t>.</a:t>
            </a:r>
            <a:endParaRPr lang="en-US" sz="2000" dirty="0" smtClean="0"/>
          </a:p>
        </p:txBody>
      </p:sp>
      <p:sp>
        <p:nvSpPr>
          <p:cNvPr id="7" name="Date Placeholder 6"/>
          <p:cNvSpPr>
            <a:spLocks noGrp="1"/>
          </p:cNvSpPr>
          <p:nvPr>
            <p:ph type="dt" sz="half" idx="2"/>
          </p:nvPr>
        </p:nvSpPr>
        <p:spPr/>
        <p:txBody>
          <a:bodyPr/>
          <a:lstStyle/>
          <a:p>
            <a:r>
              <a:rPr lang="en-US" smtClean="0"/>
              <a:t>03 Mar 2018</a:t>
            </a:r>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t>34</a:t>
            </a:fld>
            <a:endParaRPr lang="en-US"/>
          </a:p>
        </p:txBody>
      </p:sp>
      <p:pic>
        <p:nvPicPr>
          <p:cNvPr id="3" name="Picture 2"/>
          <p:cNvPicPr>
            <a:picLocks noChangeAspect="1"/>
          </p:cNvPicPr>
          <p:nvPr/>
        </p:nvPicPr>
        <p:blipFill>
          <a:blip r:embed="rId2"/>
          <a:stretch>
            <a:fillRect/>
          </a:stretch>
        </p:blipFill>
        <p:spPr>
          <a:xfrm>
            <a:off x="799159" y="2533278"/>
            <a:ext cx="6574131" cy="61224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99159" y="4410441"/>
            <a:ext cx="6124575" cy="609600"/>
          </a:xfrm>
          <a:prstGeom prst="rect">
            <a:avLst/>
          </a:prstGeom>
          <a:ln>
            <a:solidFill>
              <a:schemeClr val="accent1"/>
            </a:solidFill>
          </a:ln>
        </p:spPr>
      </p:pic>
    </p:spTree>
    <p:extLst>
      <p:ext uri="{BB962C8B-B14F-4D97-AF65-F5344CB8AC3E}">
        <p14:creationId xmlns:p14="http://schemas.microsoft.com/office/powerpoint/2010/main" val="372491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Duck </a:t>
            </a:r>
            <a:r>
              <a:rPr lang="en-US" dirty="0" smtClean="0"/>
              <a:t>typing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This </a:t>
            </a:r>
            <a:r>
              <a:rPr lang="en-US" sz="2000" dirty="0"/>
              <a:t>line of code will generate the following compilation error</a:t>
            </a:r>
            <a:r>
              <a:rPr lang="en-US" sz="2000" dirty="0" smtClean="0"/>
              <a:t>:</a:t>
            </a:r>
            <a:endParaRPr lang="en-US" sz="2000" dirty="0"/>
          </a:p>
        </p:txBody>
      </p:sp>
      <p:sp>
        <p:nvSpPr>
          <p:cNvPr id="7" name="Date Placeholder 6"/>
          <p:cNvSpPr>
            <a:spLocks noGrp="1"/>
          </p:cNvSpPr>
          <p:nvPr>
            <p:ph type="dt" sz="half" idx="2"/>
          </p:nvPr>
        </p:nvSpPr>
        <p:spPr/>
        <p:txBody>
          <a:bodyPr/>
          <a:lstStyle/>
          <a:p>
            <a:r>
              <a:rPr lang="en-US" smtClean="0"/>
              <a:t>03 Mar 2018</a:t>
            </a:r>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t>35</a:t>
            </a:fld>
            <a:endParaRPr lang="en-US"/>
          </a:p>
        </p:txBody>
      </p:sp>
      <p:pic>
        <p:nvPicPr>
          <p:cNvPr id="6" name="Picture 5"/>
          <p:cNvPicPr>
            <a:picLocks noChangeAspect="1"/>
          </p:cNvPicPr>
          <p:nvPr/>
        </p:nvPicPr>
        <p:blipFill>
          <a:blip r:embed="rId2"/>
          <a:stretch>
            <a:fillRect/>
          </a:stretch>
        </p:blipFill>
        <p:spPr>
          <a:xfrm>
            <a:off x="682918" y="1805024"/>
            <a:ext cx="7128404" cy="686790"/>
          </a:xfrm>
          <a:prstGeom prst="rect">
            <a:avLst/>
          </a:prstGeom>
          <a:ln>
            <a:solidFill>
              <a:schemeClr val="accent1"/>
            </a:solidFill>
          </a:ln>
        </p:spPr>
      </p:pic>
    </p:spTree>
    <p:extLst>
      <p:ext uri="{BB962C8B-B14F-4D97-AF65-F5344CB8AC3E}">
        <p14:creationId xmlns:p14="http://schemas.microsoft.com/office/powerpoint/2010/main" val="382339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Template strings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allows for </a:t>
            </a:r>
            <a:r>
              <a:rPr lang="en-US" sz="2000" dirty="0">
                <a:solidFill>
                  <a:srgbClr val="FF0000"/>
                </a:solidFill>
              </a:rPr>
              <a:t>ES6 template string </a:t>
            </a:r>
            <a:r>
              <a:rPr lang="en-US" sz="2000" dirty="0" smtClean="0">
                <a:solidFill>
                  <a:srgbClr val="FF0000"/>
                </a:solidFill>
              </a:rPr>
              <a:t>syntax</a:t>
            </a:r>
            <a:r>
              <a:rPr lang="en-US" sz="2000" dirty="0"/>
              <a:t> </a:t>
            </a:r>
            <a:r>
              <a:rPr lang="en-US" sz="2000" dirty="0" smtClean="0"/>
              <a:t>which </a:t>
            </a:r>
            <a:r>
              <a:rPr lang="en-US" sz="2000" dirty="0"/>
              <a:t>provides a convenient method for injecting values into strings.</a:t>
            </a:r>
          </a:p>
          <a:p>
            <a:pPr marL="457200">
              <a:buFont typeface="Wingdings" panose="05000000000000000000" pitchFamily="2" charset="2"/>
              <a:buChar char="§"/>
            </a:pPr>
            <a:r>
              <a:rPr lang="en-US" sz="2000" dirty="0"/>
              <a:t>Consider the following code:</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Let's </a:t>
            </a:r>
            <a:r>
              <a:rPr lang="en-US" sz="2000" dirty="0"/>
              <a:t>now take a look at the equivalent TypeScript code</a:t>
            </a:r>
            <a:r>
              <a:rPr lang="en-US" sz="2000" dirty="0" smtClean="0"/>
              <a:t>:</a:t>
            </a:r>
          </a:p>
          <a:p>
            <a:pPr indent="0">
              <a:buNone/>
            </a:pPr>
            <a:endParaRPr lang="en-US" sz="2000" dirty="0"/>
          </a:p>
          <a:p>
            <a:pPr indent="0">
              <a:buNone/>
            </a:pPr>
            <a:endParaRPr lang="en-US" sz="2000" dirty="0"/>
          </a:p>
          <a:p>
            <a:pPr marL="457200">
              <a:buFont typeface="Wingdings" panose="05000000000000000000" pitchFamily="2" charset="2"/>
              <a:buChar char="§"/>
            </a:pPr>
            <a:r>
              <a:rPr lang="en-US" sz="2000" dirty="0"/>
              <a:t>There are two important things to note about this </a:t>
            </a:r>
            <a:r>
              <a:rPr lang="en-US" sz="2000" dirty="0" smtClean="0"/>
              <a:t>syntax.</a:t>
            </a:r>
          </a:p>
          <a:p>
            <a:pPr marL="685800">
              <a:buFont typeface="Wingdings" panose="05000000000000000000" pitchFamily="2" charset="2"/>
              <a:buChar char="ü"/>
            </a:pPr>
            <a:r>
              <a:rPr lang="en-US" sz="2000" dirty="0" smtClean="0"/>
              <a:t>Firstly</a:t>
            </a:r>
            <a:r>
              <a:rPr lang="en-US" sz="2000" dirty="0"/>
              <a:t>, we have switched the string definition from a </a:t>
            </a:r>
            <a:r>
              <a:rPr lang="en-US" sz="2000" dirty="0">
                <a:solidFill>
                  <a:srgbClr val="FF0000"/>
                </a:solidFill>
              </a:rPr>
              <a:t>double quote</a:t>
            </a:r>
            <a:r>
              <a:rPr lang="en-US" sz="2000" dirty="0"/>
              <a:t> (</a:t>
            </a:r>
            <a:r>
              <a:rPr lang="en-US" sz="2000" dirty="0">
                <a:solidFill>
                  <a:srgbClr val="FF0000"/>
                </a:solidFill>
              </a:rPr>
              <a:t>"</a:t>
            </a:r>
            <a:r>
              <a:rPr lang="en-US" sz="2000" dirty="0"/>
              <a:t>) to an </a:t>
            </a:r>
            <a:r>
              <a:rPr lang="en-US" sz="2000" dirty="0" smtClean="0">
                <a:solidFill>
                  <a:srgbClr val="FF0000"/>
                </a:solidFill>
              </a:rPr>
              <a:t>back tick </a:t>
            </a:r>
            <a:r>
              <a:rPr lang="en-US" sz="2000" dirty="0" smtClean="0"/>
              <a:t>(</a:t>
            </a:r>
            <a:r>
              <a:rPr lang="en-US" sz="2000" dirty="0" smtClean="0">
                <a:solidFill>
                  <a:srgbClr val="FF0000"/>
                </a:solidFill>
              </a:rPr>
              <a:t>`</a:t>
            </a:r>
            <a:r>
              <a:rPr lang="en-US" sz="2000" dirty="0" smtClean="0"/>
              <a:t>).</a:t>
            </a:r>
          </a:p>
          <a:p>
            <a:pPr marL="685800">
              <a:buFont typeface="Wingdings" panose="05000000000000000000" pitchFamily="2" charset="2"/>
              <a:buChar char="ü"/>
            </a:pPr>
            <a:r>
              <a:rPr lang="en-US" sz="2000" dirty="0" smtClean="0"/>
              <a:t>Secondly</a:t>
            </a:r>
            <a:r>
              <a:rPr lang="en-US" sz="2000" dirty="0"/>
              <a:t>, we have used a special </a:t>
            </a:r>
            <a:r>
              <a:rPr lang="en-US" sz="2000" dirty="0">
                <a:solidFill>
                  <a:srgbClr val="FF0000"/>
                </a:solidFill>
              </a:rPr>
              <a:t>${ ... }</a:t>
            </a:r>
            <a:r>
              <a:rPr lang="en-US" sz="2000" dirty="0"/>
              <a:t> syntax within the string to denote a </a:t>
            </a:r>
            <a:r>
              <a:rPr lang="en-US" sz="2000" dirty="0" smtClean="0"/>
              <a:t>template.</a:t>
            </a:r>
          </a:p>
          <a:p>
            <a:pPr marL="457200">
              <a:buFont typeface="Wingdings" panose="05000000000000000000" pitchFamily="2" charset="2"/>
              <a:buChar char="§"/>
            </a:pPr>
            <a:r>
              <a:rPr lang="en-US" sz="2000" dirty="0" smtClean="0"/>
              <a:t>TypeScript </a:t>
            </a:r>
            <a:r>
              <a:rPr lang="en-US" sz="2000" dirty="0"/>
              <a:t>will inject the value of any variable that is currently in scope into the string for </a:t>
            </a:r>
            <a:r>
              <a:rPr lang="en-US" sz="2000" dirty="0" smtClean="0"/>
              <a:t>us</a:t>
            </a:r>
            <a:r>
              <a:rPr lang="en-US" sz="2000" dirty="0" smtClean="0"/>
              <a:t>.</a:t>
            </a:r>
            <a:endParaRPr lang="en-US" sz="2000" dirty="0" smtClean="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36</a:t>
            </a:fld>
            <a:endParaRPr lang="en-US"/>
          </a:p>
        </p:txBody>
      </p:sp>
      <p:pic>
        <p:nvPicPr>
          <p:cNvPr id="9" name="Picture 8"/>
          <p:cNvPicPr>
            <a:picLocks noChangeAspect="1"/>
          </p:cNvPicPr>
          <p:nvPr/>
        </p:nvPicPr>
        <p:blipFill>
          <a:blip r:embed="rId2"/>
          <a:stretch>
            <a:fillRect/>
          </a:stretch>
        </p:blipFill>
        <p:spPr>
          <a:xfrm>
            <a:off x="642937" y="2415994"/>
            <a:ext cx="5610225" cy="590550"/>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642937" y="3576713"/>
            <a:ext cx="5591175" cy="590550"/>
          </a:xfrm>
          <a:prstGeom prst="rect">
            <a:avLst/>
          </a:prstGeom>
          <a:ln>
            <a:solidFill>
              <a:schemeClr val="accent1"/>
            </a:solidFill>
          </a:ln>
        </p:spPr>
      </p:pic>
    </p:spTree>
    <p:extLst>
      <p:ext uri="{BB962C8B-B14F-4D97-AF65-F5344CB8AC3E}">
        <p14:creationId xmlns:p14="http://schemas.microsoft.com/office/powerpoint/2010/main" val="3445069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The </a:t>
            </a:r>
            <a:r>
              <a:rPr lang="en-US" dirty="0">
                <a:solidFill>
                  <a:srgbClr val="FF0000"/>
                </a:solidFill>
              </a:rPr>
              <a:t>TypeScript compiler</a:t>
            </a:r>
            <a:r>
              <a:rPr lang="en-US" dirty="0"/>
              <a:t> will parse this </a:t>
            </a:r>
            <a:r>
              <a:rPr lang="en-US" dirty="0">
                <a:solidFill>
                  <a:srgbClr val="FF0000"/>
                </a:solidFill>
              </a:rPr>
              <a:t>ES6</a:t>
            </a:r>
            <a:r>
              <a:rPr lang="en-US" dirty="0"/>
              <a:t> style of </a:t>
            </a:r>
            <a:r>
              <a:rPr lang="en-US" dirty="0">
                <a:solidFill>
                  <a:srgbClr val="FF0000"/>
                </a:solidFill>
              </a:rPr>
              <a:t>string templates</a:t>
            </a:r>
            <a:r>
              <a:rPr lang="en-US" dirty="0"/>
              <a:t>, and generate JavaScript code that uses </a:t>
            </a:r>
            <a:r>
              <a:rPr lang="en-US" dirty="0">
                <a:solidFill>
                  <a:srgbClr val="FF0000"/>
                </a:solidFill>
              </a:rPr>
              <a:t>standard string concatenation</a:t>
            </a:r>
            <a:r>
              <a:rPr lang="en-US" dirty="0"/>
              <a:t>. </a:t>
            </a:r>
            <a:endParaRPr lang="en-US" dirty="0" smtClean="0"/>
          </a:p>
          <a:p>
            <a:pPr lvl="1"/>
            <a:r>
              <a:rPr lang="en-US" dirty="0" smtClean="0"/>
              <a:t>In </a:t>
            </a:r>
            <a:r>
              <a:rPr lang="en-US" dirty="0"/>
              <a:t>this way, the ES6 string template syntax can be used no matter what JavaScript version is being targeted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1127754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Arrays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Besides the </a:t>
            </a:r>
            <a:r>
              <a:rPr lang="en-US" sz="2000" dirty="0">
                <a:solidFill>
                  <a:srgbClr val="FF0000"/>
                </a:solidFill>
              </a:rPr>
              <a:t>base JavaScript types</a:t>
            </a:r>
            <a:r>
              <a:rPr lang="en-US" sz="2000" dirty="0"/>
              <a:t> of string, number, and boolean, TypeScript has two other basic data </a:t>
            </a:r>
            <a:r>
              <a:rPr lang="en-US" sz="2000" dirty="0" smtClean="0"/>
              <a:t>types:</a:t>
            </a:r>
          </a:p>
          <a:p>
            <a:pPr marL="685800">
              <a:buFont typeface="Wingdings" panose="05000000000000000000" pitchFamily="2" charset="2"/>
              <a:buChar char="ü"/>
            </a:pPr>
            <a:r>
              <a:rPr lang="en-US" sz="2000" dirty="0" smtClean="0"/>
              <a:t>Arrays</a:t>
            </a:r>
          </a:p>
          <a:p>
            <a:pPr marL="685800">
              <a:buFont typeface="Wingdings" panose="05000000000000000000" pitchFamily="2" charset="2"/>
              <a:buChar char="ü"/>
            </a:pPr>
            <a:r>
              <a:rPr lang="en-US" sz="2000" dirty="0" smtClean="0"/>
              <a:t>Enums</a:t>
            </a:r>
          </a:p>
          <a:p>
            <a:pPr marL="457200">
              <a:buFont typeface="Wingdings" panose="05000000000000000000" pitchFamily="2" charset="2"/>
              <a:buChar char="§"/>
            </a:pPr>
            <a:r>
              <a:rPr lang="en-US" sz="2000" dirty="0"/>
              <a:t>An array is simply marked with the </a:t>
            </a:r>
            <a:r>
              <a:rPr lang="en-US" sz="2000" dirty="0" smtClean="0">
                <a:solidFill>
                  <a:srgbClr val="FF0000"/>
                </a:solidFill>
              </a:rPr>
              <a:t>[ ] </a:t>
            </a:r>
            <a:r>
              <a:rPr lang="en-US" sz="2000" dirty="0">
                <a:solidFill>
                  <a:srgbClr val="FF0000"/>
                </a:solidFill>
              </a:rPr>
              <a:t>notation</a:t>
            </a:r>
            <a:r>
              <a:rPr lang="en-US" sz="2000" dirty="0"/>
              <a:t>, similar to JavaScript, and each array can be strongly typed to hold a specific type, as seen in the code below</a:t>
            </a:r>
            <a:r>
              <a:rPr lang="en-US" sz="2000" dirty="0" smtClean="0"/>
              <a:t>:</a:t>
            </a:r>
          </a:p>
          <a:p>
            <a:pPr indent="0">
              <a:buNone/>
            </a:pPr>
            <a:endParaRPr lang="en-US" dirty="0"/>
          </a:p>
          <a:p>
            <a:pPr indent="0">
              <a:buNone/>
            </a:pPr>
            <a:endParaRPr lang="en-US" sz="2000" dirty="0" smtClean="0"/>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a:t>The last line of this snippet, however, will generate the following error message</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38</a:t>
            </a:fld>
            <a:endParaRPr lang="en-US"/>
          </a:p>
        </p:txBody>
      </p:sp>
      <p:pic>
        <p:nvPicPr>
          <p:cNvPr id="5" name="Picture 4"/>
          <p:cNvPicPr>
            <a:picLocks noChangeAspect="1"/>
          </p:cNvPicPr>
          <p:nvPr/>
        </p:nvPicPr>
        <p:blipFill>
          <a:blip r:embed="rId2"/>
          <a:stretch>
            <a:fillRect/>
          </a:stretch>
        </p:blipFill>
        <p:spPr>
          <a:xfrm>
            <a:off x="795865" y="3319475"/>
            <a:ext cx="6396567" cy="110502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95865" y="5364583"/>
            <a:ext cx="8441268" cy="757028"/>
          </a:xfrm>
          <a:prstGeom prst="rect">
            <a:avLst/>
          </a:prstGeom>
          <a:ln>
            <a:solidFill>
              <a:schemeClr val="accent1"/>
            </a:solidFill>
          </a:ln>
        </p:spPr>
      </p:pic>
    </p:spTree>
    <p:extLst>
      <p:ext uri="{BB962C8B-B14F-4D97-AF65-F5344CB8AC3E}">
        <p14:creationId xmlns:p14="http://schemas.microsoft.com/office/powerpoint/2010/main" val="767699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for..in and for..of</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working with arrays, it is common practice to </a:t>
            </a:r>
            <a:r>
              <a:rPr lang="en-US" sz="2000" dirty="0">
                <a:solidFill>
                  <a:srgbClr val="FF0000"/>
                </a:solidFill>
              </a:rPr>
              <a:t>loop</a:t>
            </a:r>
            <a:r>
              <a:rPr lang="en-US" sz="2000" dirty="0"/>
              <a:t> through </a:t>
            </a:r>
            <a:r>
              <a:rPr lang="en-US" sz="2000" dirty="0">
                <a:solidFill>
                  <a:srgbClr val="FF0000"/>
                </a:solidFill>
              </a:rPr>
              <a:t>array items</a:t>
            </a:r>
            <a:r>
              <a:rPr lang="en-US" sz="2000" dirty="0"/>
              <a:t> in order to perform some task. </a:t>
            </a:r>
            <a:endParaRPr lang="en-US" sz="2000" dirty="0" smtClean="0"/>
          </a:p>
          <a:p>
            <a:pPr marL="457200">
              <a:buFont typeface="Wingdings" panose="05000000000000000000" pitchFamily="2" charset="2"/>
              <a:buChar char="§"/>
            </a:pPr>
            <a:r>
              <a:rPr lang="en-US" sz="2000" dirty="0" smtClean="0"/>
              <a:t>This </a:t>
            </a:r>
            <a:r>
              <a:rPr lang="en-US" sz="2000" dirty="0"/>
              <a:t>is generally accomplished within a </a:t>
            </a:r>
            <a:r>
              <a:rPr lang="en-US" sz="2000" dirty="0">
                <a:solidFill>
                  <a:srgbClr val="FF0000"/>
                </a:solidFill>
              </a:rPr>
              <a:t>for loop</a:t>
            </a:r>
            <a:r>
              <a:rPr lang="en-US" sz="2000" dirty="0"/>
              <a:t> by manipulating an </a:t>
            </a:r>
            <a:r>
              <a:rPr lang="en-US" sz="2000" dirty="0">
                <a:solidFill>
                  <a:srgbClr val="FF0000"/>
                </a:solidFill>
              </a:rPr>
              <a:t>array index</a:t>
            </a:r>
            <a:r>
              <a:rPr lang="en-US" sz="2000" dirty="0"/>
              <a:t>, as shown in the following code</a:t>
            </a:r>
            <a:r>
              <a:rPr lang="en-US" sz="2000" dirty="0" smtClean="0"/>
              <a:t>:</a:t>
            </a:r>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TypeScript </a:t>
            </a:r>
            <a:r>
              <a:rPr lang="en-US" sz="2000" dirty="0"/>
              <a:t>introduces the </a:t>
            </a:r>
            <a:r>
              <a:rPr lang="en-US" sz="2000" dirty="0">
                <a:solidFill>
                  <a:srgbClr val="FF0000"/>
                </a:solidFill>
              </a:rPr>
              <a:t>for...in</a:t>
            </a:r>
            <a:r>
              <a:rPr lang="en-US" sz="2000" dirty="0"/>
              <a:t> syntax to simplify looping through </a:t>
            </a:r>
            <a:r>
              <a:rPr lang="en-US" sz="2000" dirty="0" smtClean="0"/>
              <a:t>arrays.</a:t>
            </a:r>
          </a:p>
          <a:p>
            <a:pPr marL="457200">
              <a:buFont typeface="Wingdings" panose="05000000000000000000" pitchFamily="2" charset="2"/>
              <a:buChar char="§"/>
            </a:pPr>
            <a:r>
              <a:rPr lang="en-US" sz="2000" dirty="0" smtClean="0"/>
              <a:t>Here </a:t>
            </a:r>
            <a:r>
              <a:rPr lang="en-US" sz="2000" dirty="0"/>
              <a:t>is an example of the above for loop expressed using this new syntax</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39</a:t>
            </a:fld>
            <a:endParaRPr lang="en-US"/>
          </a:p>
        </p:txBody>
      </p:sp>
      <p:pic>
        <p:nvPicPr>
          <p:cNvPr id="3" name="Picture 2"/>
          <p:cNvPicPr>
            <a:picLocks noChangeAspect="1"/>
          </p:cNvPicPr>
          <p:nvPr/>
        </p:nvPicPr>
        <p:blipFill>
          <a:blip r:embed="rId2"/>
          <a:stretch>
            <a:fillRect/>
          </a:stretch>
        </p:blipFill>
        <p:spPr>
          <a:xfrm>
            <a:off x="780628" y="2402145"/>
            <a:ext cx="6019800" cy="990858"/>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80628" y="4457219"/>
            <a:ext cx="6527800" cy="954180"/>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7705296" y="4457219"/>
            <a:ext cx="3605742" cy="1363146"/>
          </a:xfrm>
          <a:prstGeom prst="rect">
            <a:avLst/>
          </a:prstGeom>
          <a:ln>
            <a:solidFill>
              <a:schemeClr val="accent1"/>
            </a:solidFill>
          </a:ln>
        </p:spPr>
      </p:pic>
    </p:spTree>
    <p:extLst>
      <p:ext uri="{BB962C8B-B14F-4D97-AF65-F5344CB8AC3E}">
        <p14:creationId xmlns:p14="http://schemas.microsoft.com/office/powerpoint/2010/main" val="142334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JavaScript is a truly </a:t>
            </a:r>
            <a:r>
              <a:rPr lang="en-US" dirty="0">
                <a:solidFill>
                  <a:srgbClr val="FF0000"/>
                </a:solidFill>
              </a:rPr>
              <a:t>ubiquitous </a:t>
            </a:r>
            <a:r>
              <a:rPr lang="en-US" dirty="0" smtClean="0">
                <a:solidFill>
                  <a:srgbClr val="FF0000"/>
                </a:solidFill>
              </a:rPr>
              <a:t>language</a:t>
            </a:r>
            <a:r>
              <a:rPr lang="en-US" dirty="0" smtClean="0"/>
              <a:t>.</a:t>
            </a:r>
          </a:p>
          <a:p>
            <a:pPr lvl="1"/>
            <a:r>
              <a:rPr lang="en-US" dirty="0" smtClean="0"/>
              <a:t>Just </a:t>
            </a:r>
            <a:r>
              <a:rPr lang="en-US" dirty="0"/>
              <a:t>about every website that you visit in the modern world is using JavaScript to make the </a:t>
            </a:r>
            <a:r>
              <a:rPr lang="en-US" dirty="0" smtClean="0"/>
              <a:t>site</a:t>
            </a:r>
          </a:p>
          <a:p>
            <a:pPr lvl="2"/>
            <a:r>
              <a:rPr lang="en-US" dirty="0" smtClean="0"/>
              <a:t>more responsive</a:t>
            </a:r>
          </a:p>
          <a:p>
            <a:pPr lvl="2"/>
            <a:r>
              <a:rPr lang="en-US" dirty="0" smtClean="0"/>
              <a:t>more readable</a:t>
            </a:r>
          </a:p>
          <a:p>
            <a:pPr lvl="2"/>
            <a:r>
              <a:rPr lang="en-US" dirty="0" smtClean="0"/>
              <a:t>more </a:t>
            </a:r>
            <a:r>
              <a:rPr lang="en-US" dirty="0"/>
              <a:t>attractive to </a:t>
            </a:r>
            <a:r>
              <a:rPr lang="en-US" dirty="0" smtClean="0"/>
              <a:t>use</a:t>
            </a:r>
          </a:p>
          <a:p>
            <a:pPr lvl="1"/>
            <a:r>
              <a:rPr lang="en-US" dirty="0" smtClean="0"/>
              <a:t>Even </a:t>
            </a:r>
            <a:r>
              <a:rPr lang="en-US" dirty="0"/>
              <a:t>traditional </a:t>
            </a:r>
            <a:r>
              <a:rPr lang="en-US" dirty="0">
                <a:solidFill>
                  <a:srgbClr val="FF0000"/>
                </a:solidFill>
              </a:rPr>
              <a:t>desktop applications</a:t>
            </a:r>
            <a:r>
              <a:rPr lang="en-US" dirty="0"/>
              <a:t> are moving </a:t>
            </a:r>
            <a:r>
              <a:rPr lang="en-US" dirty="0" smtClean="0">
                <a:solidFill>
                  <a:srgbClr val="FF0000"/>
                </a:solidFill>
              </a:rPr>
              <a:t>online</a:t>
            </a:r>
            <a:r>
              <a:rPr lang="en-US" dirty="0" smtClean="0"/>
              <a:t>.</a:t>
            </a:r>
          </a:p>
          <a:p>
            <a:pPr lvl="1"/>
            <a:r>
              <a:rPr lang="en-US" dirty="0" smtClean="0"/>
              <a:t>Where </a:t>
            </a:r>
            <a:r>
              <a:rPr lang="en-US" dirty="0"/>
              <a:t>we once needed to download and install a program to generate a diagram, or write a document, we can now do all of this on the web, from within the confines of our humble </a:t>
            </a:r>
            <a:r>
              <a:rPr lang="en-US" dirty="0" smtClean="0"/>
              <a:t>browser.</a:t>
            </a:r>
          </a:p>
          <a:p>
            <a:pPr lvl="1"/>
            <a:r>
              <a:rPr lang="en-US" dirty="0" smtClean="0"/>
              <a:t>This </a:t>
            </a:r>
            <a:r>
              <a:rPr lang="en-US" dirty="0"/>
              <a:t>is the power of </a:t>
            </a:r>
            <a:r>
              <a:rPr lang="en-US" dirty="0" smtClean="0"/>
              <a:t>JavaScript</a:t>
            </a:r>
          </a:p>
          <a:p>
            <a:pPr lvl="2"/>
            <a:r>
              <a:rPr lang="en-US" dirty="0" smtClean="0"/>
              <a:t>It </a:t>
            </a:r>
            <a:r>
              <a:rPr lang="en-US" dirty="0"/>
              <a:t>enables us to rethink the way we use the </a:t>
            </a:r>
            <a:r>
              <a:rPr lang="en-US" dirty="0" smtClean="0"/>
              <a:t>web.</a:t>
            </a:r>
          </a:p>
          <a:p>
            <a:pPr lvl="2"/>
            <a:r>
              <a:rPr lang="en-US" dirty="0" smtClean="0"/>
              <a:t>But </a:t>
            </a:r>
            <a:r>
              <a:rPr lang="en-US" dirty="0"/>
              <a:t>it also enables us to rethink the way we use </a:t>
            </a:r>
            <a:r>
              <a:rPr lang="en-US" dirty="0">
                <a:solidFill>
                  <a:srgbClr val="FF0000"/>
                </a:solidFill>
              </a:rPr>
              <a:t>web </a:t>
            </a:r>
            <a:r>
              <a:rPr lang="en-US" dirty="0" smtClean="0">
                <a:solidFill>
                  <a:srgbClr val="FF0000"/>
                </a:solidFill>
              </a:rPr>
              <a:t>technologies.</a:t>
            </a:r>
            <a:endParaRPr lang="en-US" dirty="0" smtClean="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2217306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for..in and for..</a:t>
            </a:r>
            <a:r>
              <a:rPr lang="en-US" dirty="0" smtClean="0"/>
              <a:t>of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If </a:t>
            </a:r>
            <a:r>
              <a:rPr lang="en-US" sz="2000" dirty="0"/>
              <a:t>we do not necessarily need to know the keys of the array, and are simply interested in the values held within the array, we can further simplify looping through arrays using the for...of syntax. Consider the following code</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40</a:t>
            </a:fld>
            <a:endParaRPr lang="en-US"/>
          </a:p>
        </p:txBody>
      </p:sp>
      <p:pic>
        <p:nvPicPr>
          <p:cNvPr id="9" name="Picture 8"/>
          <p:cNvPicPr>
            <a:picLocks noChangeAspect="1"/>
          </p:cNvPicPr>
          <p:nvPr/>
        </p:nvPicPr>
        <p:blipFill>
          <a:blip r:embed="rId2"/>
          <a:stretch>
            <a:fillRect/>
          </a:stretch>
        </p:blipFill>
        <p:spPr>
          <a:xfrm>
            <a:off x="700223" y="2344581"/>
            <a:ext cx="5962650" cy="828675"/>
          </a:xfrm>
          <a:prstGeom prst="rect">
            <a:avLst/>
          </a:prstGeom>
          <a:ln>
            <a:solidFill>
              <a:schemeClr val="accent1"/>
            </a:solidFill>
          </a:ln>
        </p:spPr>
      </p:pic>
    </p:spTree>
    <p:extLst>
      <p:ext uri="{BB962C8B-B14F-4D97-AF65-F5344CB8AC3E}">
        <p14:creationId xmlns:p14="http://schemas.microsoft.com/office/powerpoint/2010/main" val="42922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any Type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Consider </a:t>
            </a:r>
            <a:r>
              <a:rPr lang="en-US" sz="2000" dirty="0" smtClean="0"/>
              <a:t>the following valid  JavaScript code snippet</a:t>
            </a:r>
            <a:r>
              <a:rPr lang="en-US" sz="2000" dirty="0" smtClean="0"/>
              <a:t>:</a:t>
            </a:r>
          </a:p>
          <a:p>
            <a:pPr marL="0" indent="0">
              <a:buNone/>
            </a:pPr>
            <a:endParaRPr lang="en-US" sz="2000" dirty="0" smtClean="0"/>
          </a:p>
          <a:p>
            <a:pPr marL="0" indent="0">
              <a:buNone/>
            </a:pPr>
            <a:endParaRPr lang="en-US" sz="2000" dirty="0" smtClean="0"/>
          </a:p>
          <a:p>
            <a:pPr marL="457200">
              <a:buFont typeface="Wingdings" panose="05000000000000000000" pitchFamily="2" charset="2"/>
              <a:buChar char="§"/>
            </a:pPr>
            <a:r>
              <a:rPr lang="en-US" sz="2000" dirty="0"/>
              <a:t>Unfortunately, </a:t>
            </a:r>
            <a:r>
              <a:rPr lang="en-US" sz="2000" dirty="0" smtClean="0"/>
              <a:t>this </a:t>
            </a:r>
            <a:r>
              <a:rPr lang="en-US" sz="2000" dirty="0"/>
              <a:t>is not valid TypeScript code, and will generate the following error:</a:t>
            </a:r>
          </a:p>
          <a:p>
            <a:pPr indent="0">
              <a:buNone/>
            </a:pPr>
            <a:endParaRPr lang="en-US" sz="2000" dirty="0" smtClean="0"/>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smtClean="0"/>
              <a:t>TypeScript </a:t>
            </a:r>
            <a:r>
              <a:rPr lang="en-US" sz="2000" dirty="0"/>
              <a:t>introduces the </a:t>
            </a:r>
            <a:r>
              <a:rPr lang="en-US" sz="2000" dirty="0">
                <a:solidFill>
                  <a:srgbClr val="FF0000"/>
                </a:solidFill>
              </a:rPr>
              <a:t>any</a:t>
            </a:r>
            <a:r>
              <a:rPr lang="en-US" sz="2000" dirty="0"/>
              <a:t> </a:t>
            </a:r>
            <a:r>
              <a:rPr lang="en-US" sz="2000" dirty="0">
                <a:solidFill>
                  <a:srgbClr val="0070C0"/>
                </a:solidFill>
              </a:rPr>
              <a:t>type</a:t>
            </a:r>
            <a:r>
              <a:rPr lang="en-US" sz="2000" dirty="0"/>
              <a:t> for such </a:t>
            </a:r>
            <a:r>
              <a:rPr lang="en-US" sz="2000" dirty="0" smtClean="0"/>
              <a:t>occasions.</a:t>
            </a:r>
          </a:p>
          <a:p>
            <a:pPr marL="457200">
              <a:buFont typeface="Wingdings" panose="05000000000000000000" pitchFamily="2" charset="2"/>
              <a:buChar char="§"/>
            </a:pPr>
            <a:r>
              <a:rPr lang="en-US" sz="2000" dirty="0" smtClean="0"/>
              <a:t>Specifying </a:t>
            </a:r>
            <a:r>
              <a:rPr lang="en-US" sz="2000" dirty="0"/>
              <a:t>that an </a:t>
            </a:r>
            <a:r>
              <a:rPr lang="en-US" sz="2000" dirty="0">
                <a:solidFill>
                  <a:srgbClr val="FF0000"/>
                </a:solidFill>
              </a:rPr>
              <a:t>object</a:t>
            </a:r>
            <a:r>
              <a:rPr lang="en-US" sz="2000" dirty="0"/>
              <a:t> has a type of </a:t>
            </a:r>
            <a:r>
              <a:rPr lang="en-US" sz="2000" dirty="0">
                <a:solidFill>
                  <a:srgbClr val="FF0000"/>
                </a:solidFill>
              </a:rPr>
              <a:t>any</a:t>
            </a:r>
            <a:r>
              <a:rPr lang="en-US" sz="2000" dirty="0"/>
              <a:t>, in essence, relaxes the </a:t>
            </a:r>
            <a:r>
              <a:rPr lang="en-US" sz="2000" dirty="0">
                <a:solidFill>
                  <a:srgbClr val="FF0000"/>
                </a:solidFill>
              </a:rPr>
              <a:t>compiler's strict type </a:t>
            </a:r>
            <a:r>
              <a:rPr lang="en-US" sz="2000" dirty="0" smtClean="0">
                <a:solidFill>
                  <a:srgbClr val="FF0000"/>
                </a:solidFill>
              </a:rPr>
              <a:t>checking</a:t>
            </a:r>
            <a:r>
              <a:rPr lang="en-US" sz="2000" dirty="0" smtClean="0"/>
              <a:t>.</a:t>
            </a:r>
          </a:p>
          <a:p>
            <a:pPr marL="457200">
              <a:buFont typeface="Wingdings" panose="05000000000000000000" pitchFamily="2" charset="2"/>
              <a:buChar char="§"/>
            </a:pPr>
            <a:r>
              <a:rPr lang="en-US" sz="2000" dirty="0" smtClean="0"/>
              <a:t>The </a:t>
            </a:r>
            <a:r>
              <a:rPr lang="en-US" sz="2000" dirty="0"/>
              <a:t>following code shows how to use the any type</a:t>
            </a:r>
            <a:r>
              <a:rPr lang="en-US" sz="2000" dirty="0" smtClean="0"/>
              <a:t>:</a:t>
            </a:r>
            <a:endParaRPr lang="en-US" sz="2000" dirty="0" smtClean="0"/>
          </a:p>
        </p:txBody>
      </p:sp>
      <p:sp>
        <p:nvSpPr>
          <p:cNvPr id="5" name="Date Placeholder 4"/>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41</a:t>
            </a:fld>
            <a:endParaRPr lang="en-US"/>
          </a:p>
        </p:txBody>
      </p:sp>
      <p:pic>
        <p:nvPicPr>
          <p:cNvPr id="3" name="Picture 2"/>
          <p:cNvPicPr>
            <a:picLocks noChangeAspect="1"/>
          </p:cNvPicPr>
          <p:nvPr/>
        </p:nvPicPr>
        <p:blipFill>
          <a:blip r:embed="rId2"/>
          <a:stretch>
            <a:fillRect/>
          </a:stretch>
        </p:blipFill>
        <p:spPr>
          <a:xfrm>
            <a:off x="670984" y="1660525"/>
            <a:ext cx="5295900" cy="59055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670984" y="3116981"/>
            <a:ext cx="7037590" cy="710490"/>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670984" y="5403867"/>
            <a:ext cx="6067425" cy="542925"/>
          </a:xfrm>
          <a:prstGeom prst="rect">
            <a:avLst/>
          </a:prstGeom>
          <a:ln>
            <a:solidFill>
              <a:schemeClr val="accent1"/>
            </a:solidFill>
          </a:ln>
        </p:spPr>
      </p:pic>
    </p:spTree>
    <p:extLst>
      <p:ext uri="{BB962C8B-B14F-4D97-AF65-F5344CB8AC3E}">
        <p14:creationId xmlns:p14="http://schemas.microsoft.com/office/powerpoint/2010/main" val="2563010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any </a:t>
            </a:r>
            <a:r>
              <a:rPr lang="en-US" dirty="0" smtClean="0"/>
              <a:t>Type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Note how our first line of code has changed. We specify the type of the variable item1 to be of type : any. </a:t>
            </a:r>
            <a:endParaRPr lang="en-US" dirty="0" smtClean="0"/>
          </a:p>
          <a:p>
            <a:pPr marL="457200">
              <a:buFont typeface="Wingdings" panose="05000000000000000000" pitchFamily="2" charset="2"/>
              <a:buChar char="§"/>
            </a:pPr>
            <a:r>
              <a:rPr lang="en-US" sz="2000" dirty="0" smtClean="0"/>
              <a:t>This </a:t>
            </a:r>
            <a:r>
              <a:rPr lang="en-US" sz="2000" dirty="0"/>
              <a:t>special TypeScript </a:t>
            </a:r>
            <a:r>
              <a:rPr lang="en-US" sz="2000" dirty="0">
                <a:solidFill>
                  <a:srgbClr val="0070C0"/>
                </a:solidFill>
              </a:rPr>
              <a:t>keyword</a:t>
            </a:r>
            <a:r>
              <a:rPr lang="en-US" sz="2000" dirty="0"/>
              <a:t> then allows a variable to follow JavaScript's </a:t>
            </a:r>
            <a:r>
              <a:rPr lang="en-US" sz="2000" dirty="0">
                <a:solidFill>
                  <a:srgbClr val="FF0000"/>
                </a:solidFill>
              </a:rPr>
              <a:t>loosely defined type rules</a:t>
            </a:r>
            <a:r>
              <a:rPr lang="en-US" sz="2000" dirty="0"/>
              <a:t>, so that anything can be assigned to </a:t>
            </a:r>
            <a:r>
              <a:rPr lang="en-US" sz="2000" dirty="0" smtClean="0"/>
              <a:t>anything</a:t>
            </a:r>
            <a:r>
              <a:rPr lang="en-US" sz="2000" dirty="0" smtClean="0"/>
              <a:t>.</a:t>
            </a:r>
          </a:p>
          <a:p>
            <a:pPr marL="457200">
              <a:buFont typeface="Wingdings" panose="05000000000000000000" pitchFamily="2" charset="2"/>
              <a:buChar char="§"/>
            </a:pPr>
            <a:r>
              <a:rPr lang="en-US" dirty="0"/>
              <a:t>Without the type specifier of </a:t>
            </a:r>
            <a:r>
              <a:rPr lang="en-US" dirty="0">
                <a:solidFill>
                  <a:srgbClr val="FF0000"/>
                </a:solidFill>
              </a:rPr>
              <a:t>: any</a:t>
            </a:r>
            <a:r>
              <a:rPr lang="en-US" dirty="0"/>
              <a:t>, the second line of code would normally generate an </a:t>
            </a:r>
            <a:r>
              <a:rPr lang="en-US" dirty="0">
                <a:solidFill>
                  <a:srgbClr val="FF0000"/>
                </a:solidFill>
              </a:rPr>
              <a:t>error</a:t>
            </a:r>
            <a:r>
              <a:rPr lang="en-US" dirty="0"/>
              <a:t>.</a:t>
            </a: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42</a:t>
            </a:fld>
            <a:endParaRPr lang="en-US"/>
          </a:p>
        </p:txBody>
      </p:sp>
    </p:spTree>
    <p:extLst>
      <p:ext uri="{BB962C8B-B14F-4D97-AF65-F5344CB8AC3E}">
        <p14:creationId xmlns:p14="http://schemas.microsoft.com/office/powerpoint/2010/main" val="3629723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Explicit Casting</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with any </a:t>
            </a:r>
            <a:r>
              <a:rPr lang="en-US" sz="2000" dirty="0">
                <a:solidFill>
                  <a:srgbClr val="FF0000"/>
                </a:solidFill>
              </a:rPr>
              <a:t>strongly typed</a:t>
            </a:r>
            <a:r>
              <a:rPr lang="en-US" sz="2000" dirty="0"/>
              <a:t> language, there comes a time where you need to </a:t>
            </a:r>
            <a:r>
              <a:rPr lang="en-US" sz="2000" dirty="0">
                <a:solidFill>
                  <a:srgbClr val="FF0000"/>
                </a:solidFill>
              </a:rPr>
              <a:t>explicitly</a:t>
            </a:r>
            <a:r>
              <a:rPr lang="en-US" sz="2000" dirty="0"/>
              <a:t> specify the </a:t>
            </a:r>
            <a:r>
              <a:rPr lang="en-US" sz="2000" dirty="0">
                <a:solidFill>
                  <a:srgbClr val="FF0000"/>
                </a:solidFill>
              </a:rPr>
              <a:t>type</a:t>
            </a:r>
            <a:r>
              <a:rPr lang="en-US" sz="2000" dirty="0"/>
              <a:t> of an </a:t>
            </a:r>
            <a:r>
              <a:rPr lang="en-US" sz="2000" dirty="0" smtClean="0"/>
              <a:t>object.</a:t>
            </a:r>
          </a:p>
          <a:p>
            <a:pPr marL="457200">
              <a:buFont typeface="Wingdings" panose="05000000000000000000" pitchFamily="2" charset="2"/>
              <a:buChar char="§"/>
            </a:pPr>
            <a:r>
              <a:rPr lang="en-US" sz="2000" dirty="0" smtClean="0"/>
              <a:t>An </a:t>
            </a:r>
            <a:r>
              <a:rPr lang="en-US" sz="2000" dirty="0"/>
              <a:t>object can be cast to the type of another by using the </a:t>
            </a:r>
            <a:r>
              <a:rPr lang="en-US" sz="2000" dirty="0">
                <a:solidFill>
                  <a:srgbClr val="FF0000"/>
                </a:solidFill>
              </a:rPr>
              <a:t>&lt; &gt; </a:t>
            </a:r>
            <a:r>
              <a:rPr lang="en-US" sz="2000" dirty="0" smtClean="0">
                <a:solidFill>
                  <a:srgbClr val="FF0000"/>
                </a:solidFill>
              </a:rPr>
              <a:t>syntax</a:t>
            </a:r>
            <a:r>
              <a:rPr lang="en-US" sz="2000" dirty="0" smtClean="0"/>
              <a:t>.</a:t>
            </a:r>
            <a:endParaRPr lang="en-US" sz="2000" dirty="0" smtClean="0"/>
          </a:p>
          <a:p>
            <a:pPr marL="457200">
              <a:buFont typeface="Wingdings" panose="05000000000000000000" pitchFamily="2" charset="2"/>
              <a:buChar char="§"/>
            </a:pPr>
            <a:r>
              <a:rPr lang="en-US" sz="2000" dirty="0" smtClean="0"/>
              <a:t>Let's </a:t>
            </a:r>
            <a:r>
              <a:rPr lang="en-US" sz="2000" dirty="0"/>
              <a:t>take a look at an example that uses explicit casting, as follows</a:t>
            </a:r>
            <a:r>
              <a:rPr lang="en-US" sz="2000" dirty="0" smtClean="0"/>
              <a:t>:</a:t>
            </a:r>
          </a:p>
          <a:p>
            <a:pPr indent="0">
              <a:buNone/>
            </a:pPr>
            <a:endParaRPr lang="en-US" sz="2000" dirty="0"/>
          </a:p>
          <a:p>
            <a:pPr indent="0">
              <a:buNone/>
            </a:pPr>
            <a:endParaRPr lang="en-US" sz="2000" dirty="0" smtClean="0"/>
          </a:p>
          <a:p>
            <a:pPr marL="457200">
              <a:buFont typeface="Wingdings" panose="05000000000000000000" pitchFamily="2" charset="2"/>
              <a:buChar char="§"/>
            </a:pPr>
            <a:r>
              <a:rPr lang="en-US" dirty="0"/>
              <a:t>Here, have now replaced the </a:t>
            </a:r>
            <a:r>
              <a:rPr lang="en-US" dirty="0">
                <a:solidFill>
                  <a:srgbClr val="FF0000"/>
                </a:solidFill>
              </a:rPr>
              <a:t>: any</a:t>
            </a:r>
            <a:r>
              <a:rPr lang="en-US" dirty="0"/>
              <a:t> type specifier on the left-hand side of the assignment, with an </a:t>
            </a:r>
            <a:r>
              <a:rPr lang="en-US" dirty="0">
                <a:solidFill>
                  <a:srgbClr val="FF0000"/>
                </a:solidFill>
              </a:rPr>
              <a:t>explicit cast</a:t>
            </a:r>
            <a:r>
              <a:rPr lang="en-US" dirty="0"/>
              <a:t> of </a:t>
            </a:r>
            <a:r>
              <a:rPr lang="en-US" dirty="0">
                <a:solidFill>
                  <a:srgbClr val="FF0000"/>
                </a:solidFill>
              </a:rPr>
              <a:t>&lt;any&gt;</a:t>
            </a:r>
            <a:r>
              <a:rPr lang="en-US" dirty="0"/>
              <a:t> on the right-hand </a:t>
            </a:r>
            <a:r>
              <a:rPr lang="en-US" dirty="0" smtClean="0"/>
              <a:t>side.</a:t>
            </a:r>
          </a:p>
          <a:p>
            <a:pPr marL="687388" lvl="1" indent="-225425">
              <a:buFont typeface="Wingdings" panose="05000000000000000000" pitchFamily="2" charset="2"/>
              <a:buChar char="ü"/>
            </a:pPr>
            <a:r>
              <a:rPr lang="en-US" dirty="0" smtClean="0"/>
              <a:t>This </a:t>
            </a:r>
            <a:r>
              <a:rPr lang="en-US" dirty="0"/>
              <a:t>tells the compiler to explicitly treat the { id: 1, name: "item 1" } object on the right-hand side of the assignment operator as a </a:t>
            </a:r>
            <a:r>
              <a:rPr lang="en-US" dirty="0">
                <a:solidFill>
                  <a:srgbClr val="FF0000"/>
                </a:solidFill>
              </a:rPr>
              <a:t>type</a:t>
            </a:r>
            <a:r>
              <a:rPr lang="en-US" dirty="0"/>
              <a:t> of </a:t>
            </a:r>
            <a:r>
              <a:rPr lang="en-US" dirty="0" smtClean="0">
                <a:solidFill>
                  <a:srgbClr val="FF0000"/>
                </a:solidFill>
              </a:rPr>
              <a:t>any</a:t>
            </a:r>
            <a:r>
              <a:rPr lang="en-US" dirty="0" smtClean="0"/>
              <a:t>.</a:t>
            </a:r>
          </a:p>
          <a:p>
            <a:pPr marL="687388" lvl="1" indent="-225425">
              <a:buFont typeface="Wingdings" panose="05000000000000000000" pitchFamily="2" charset="2"/>
              <a:buChar char="ü"/>
            </a:pPr>
            <a:r>
              <a:rPr lang="en-US" dirty="0" smtClean="0"/>
              <a:t>So </a:t>
            </a:r>
            <a:r>
              <a:rPr lang="en-US" dirty="0"/>
              <a:t>the item1 variable on the left-hand side of the assignment, therefore, also has the type of </a:t>
            </a:r>
            <a:r>
              <a:rPr lang="en-US" dirty="0">
                <a:solidFill>
                  <a:srgbClr val="FF0000"/>
                </a:solidFill>
              </a:rPr>
              <a:t>any</a:t>
            </a:r>
            <a:r>
              <a:rPr lang="en-US" dirty="0"/>
              <a:t> (due to </a:t>
            </a:r>
            <a:r>
              <a:rPr lang="en-US" dirty="0">
                <a:solidFill>
                  <a:srgbClr val="FF0000"/>
                </a:solidFill>
              </a:rPr>
              <a:t>TypeScript's inferred typing rules</a:t>
            </a:r>
            <a:r>
              <a:rPr lang="en-US" dirty="0" smtClean="0"/>
              <a:t>).</a:t>
            </a:r>
          </a:p>
          <a:p>
            <a:pPr marL="457200">
              <a:buFont typeface="Wingdings" panose="05000000000000000000" pitchFamily="2" charset="2"/>
              <a:buChar char="§"/>
            </a:pPr>
            <a:r>
              <a:rPr lang="en-US" dirty="0"/>
              <a:t>This then allows us to assign an object with only the { id: 2 } property to the variable item1 on the second line of code. </a:t>
            </a:r>
          </a:p>
        </p:txBody>
      </p:sp>
      <p:sp>
        <p:nvSpPr>
          <p:cNvPr id="3" name="Date Placeholder 2"/>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43</a:t>
            </a:fld>
            <a:endParaRPr lang="en-US"/>
          </a:p>
        </p:txBody>
      </p:sp>
      <p:pic>
        <p:nvPicPr>
          <p:cNvPr id="5" name="Picture 4"/>
          <p:cNvPicPr>
            <a:picLocks noChangeAspect="1"/>
          </p:cNvPicPr>
          <p:nvPr/>
        </p:nvPicPr>
        <p:blipFill>
          <a:blip r:embed="rId2"/>
          <a:stretch>
            <a:fillRect/>
          </a:stretch>
        </p:blipFill>
        <p:spPr>
          <a:xfrm>
            <a:off x="736208" y="2828848"/>
            <a:ext cx="5924550" cy="581025"/>
          </a:xfrm>
          <a:prstGeom prst="rect">
            <a:avLst/>
          </a:prstGeom>
          <a:ln>
            <a:solidFill>
              <a:schemeClr val="accent1"/>
            </a:solidFill>
          </a:ln>
        </p:spPr>
      </p:pic>
    </p:spTree>
    <p:extLst>
      <p:ext uri="{BB962C8B-B14F-4D97-AF65-F5344CB8AC3E}">
        <p14:creationId xmlns:p14="http://schemas.microsoft.com/office/powerpoint/2010/main" val="3523442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Explicit </a:t>
            </a:r>
            <a:r>
              <a:rPr lang="en-US" dirty="0" smtClean="0"/>
              <a:t>Casting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This technique of using the </a:t>
            </a:r>
            <a:r>
              <a:rPr lang="en-US" dirty="0">
                <a:solidFill>
                  <a:srgbClr val="FF0000"/>
                </a:solidFill>
              </a:rPr>
              <a:t>&lt; &gt; syntax</a:t>
            </a:r>
            <a:r>
              <a:rPr lang="en-US" dirty="0"/>
              <a:t> on the </a:t>
            </a:r>
            <a:r>
              <a:rPr lang="en-US" dirty="0">
                <a:solidFill>
                  <a:srgbClr val="FF0000"/>
                </a:solidFill>
              </a:rPr>
              <a:t>right-hand side</a:t>
            </a:r>
            <a:r>
              <a:rPr lang="en-US" dirty="0"/>
              <a:t> of an assignment is called </a:t>
            </a:r>
            <a:r>
              <a:rPr lang="en-US" dirty="0">
                <a:solidFill>
                  <a:srgbClr val="FF0000"/>
                </a:solidFill>
              </a:rPr>
              <a:t>explicit casting</a:t>
            </a:r>
            <a:r>
              <a:rPr lang="en-US" dirty="0"/>
              <a:t>.</a:t>
            </a:r>
          </a:p>
          <a:p>
            <a:pPr marL="457200">
              <a:buFont typeface="Wingdings" panose="05000000000000000000" pitchFamily="2" charset="2"/>
              <a:buChar char="§"/>
            </a:pPr>
            <a:r>
              <a:rPr lang="en-US" dirty="0" smtClean="0"/>
              <a:t>While </a:t>
            </a:r>
            <a:r>
              <a:rPr lang="en-US" dirty="0"/>
              <a:t>the any type is a necessary feature of the TypeScript language and is used for </a:t>
            </a:r>
            <a:r>
              <a:rPr lang="en-US" dirty="0">
                <a:solidFill>
                  <a:srgbClr val="FF0000"/>
                </a:solidFill>
              </a:rPr>
              <a:t>backward compatibility</a:t>
            </a:r>
            <a:r>
              <a:rPr lang="en-US" dirty="0"/>
              <a:t> with </a:t>
            </a:r>
            <a:r>
              <a:rPr lang="en-US" dirty="0">
                <a:solidFill>
                  <a:srgbClr val="FF0000"/>
                </a:solidFill>
              </a:rPr>
              <a:t>JavaScript</a:t>
            </a:r>
            <a:r>
              <a:rPr lang="en-US" dirty="0"/>
              <a:t>, its usage should really be limited as much as possible.</a:t>
            </a:r>
            <a:endParaRPr lang="en-US" dirty="0" smtClean="0"/>
          </a:p>
          <a:p>
            <a:pPr marL="457200">
              <a:buFont typeface="Wingdings" panose="05000000000000000000" pitchFamily="2" charset="2"/>
              <a:buChar char="§"/>
            </a:pPr>
            <a:r>
              <a:rPr lang="en-US" dirty="0"/>
              <a:t>As we have seen with untyped JavaScript, </a:t>
            </a:r>
            <a:r>
              <a:rPr lang="en-US" dirty="0">
                <a:solidFill>
                  <a:srgbClr val="FF0000"/>
                </a:solidFill>
              </a:rPr>
              <a:t>over-use</a:t>
            </a:r>
            <a:r>
              <a:rPr lang="en-US" dirty="0"/>
              <a:t> of the </a:t>
            </a:r>
            <a:r>
              <a:rPr lang="en-US" dirty="0">
                <a:solidFill>
                  <a:srgbClr val="FF0000"/>
                </a:solidFill>
              </a:rPr>
              <a:t>any</a:t>
            </a:r>
            <a:r>
              <a:rPr lang="en-US" dirty="0"/>
              <a:t> </a:t>
            </a:r>
            <a:r>
              <a:rPr lang="en-US" dirty="0">
                <a:solidFill>
                  <a:srgbClr val="0070C0"/>
                </a:solidFill>
              </a:rPr>
              <a:t>type</a:t>
            </a:r>
            <a:r>
              <a:rPr lang="en-US" dirty="0"/>
              <a:t> will quickly lead to coding errors that will be difficult to </a:t>
            </a:r>
            <a:r>
              <a:rPr lang="en-US" dirty="0" smtClean="0"/>
              <a:t>find.</a:t>
            </a:r>
          </a:p>
          <a:p>
            <a:pPr marL="457200">
              <a:buFont typeface="Wingdings" panose="05000000000000000000" pitchFamily="2" charset="2"/>
              <a:buChar char="§"/>
            </a:pPr>
            <a:r>
              <a:rPr lang="en-US" dirty="0" smtClean="0"/>
              <a:t>Rather </a:t>
            </a:r>
            <a:r>
              <a:rPr lang="en-US" dirty="0"/>
              <a:t>than using the type any, try to figure out the correct type of the object you are using, and then use this type </a:t>
            </a:r>
            <a:r>
              <a:rPr lang="en-US" dirty="0" smtClean="0"/>
              <a:t>instead.</a:t>
            </a:r>
          </a:p>
          <a:p>
            <a:pPr marL="457200">
              <a:buFont typeface="Wingdings" panose="05000000000000000000" pitchFamily="2" charset="2"/>
              <a:buChar char="§"/>
            </a:pPr>
            <a:r>
              <a:rPr lang="en-US" dirty="0" smtClean="0"/>
              <a:t>We </a:t>
            </a:r>
            <a:r>
              <a:rPr lang="en-US" dirty="0"/>
              <a:t>use an acronym within our programming teams–</a:t>
            </a:r>
            <a:r>
              <a:rPr lang="en-US" dirty="0">
                <a:solidFill>
                  <a:srgbClr val="FF0000"/>
                </a:solidFill>
              </a:rPr>
              <a:t>Simply Find an Interface for the Any Type</a:t>
            </a:r>
            <a:r>
              <a:rPr lang="en-US" dirty="0"/>
              <a:t> (</a:t>
            </a:r>
            <a:r>
              <a:rPr lang="en-US" dirty="0">
                <a:solidFill>
                  <a:srgbClr val="FF0000"/>
                </a:solidFill>
              </a:rPr>
              <a:t>S.F.I.A.T</a:t>
            </a:r>
            <a:r>
              <a:rPr lang="en-US" dirty="0"/>
              <a:t>) pronounced as </a:t>
            </a:r>
            <a:r>
              <a:rPr lang="en-US" dirty="0">
                <a:solidFill>
                  <a:srgbClr val="FF0000"/>
                </a:solidFill>
              </a:rPr>
              <a:t>sviat</a:t>
            </a:r>
            <a:r>
              <a:rPr lang="en-US" dirty="0"/>
              <a:t> or </a:t>
            </a:r>
            <a:r>
              <a:rPr lang="en-US" dirty="0" smtClean="0"/>
              <a:t>sveat.</a:t>
            </a:r>
          </a:p>
          <a:p>
            <a:pPr marL="457200">
              <a:buFont typeface="Wingdings" panose="05000000000000000000" pitchFamily="2" charset="2"/>
              <a:buChar char="§"/>
            </a:pPr>
            <a:r>
              <a:rPr lang="en-US" dirty="0" smtClean="0"/>
              <a:t>While </a:t>
            </a:r>
            <a:r>
              <a:rPr lang="en-US" dirty="0"/>
              <a:t>this may sound silly, it brings home the point that the any type should always be replaced with an interface, so simply find </a:t>
            </a:r>
            <a:r>
              <a:rPr lang="en-US" dirty="0" smtClean="0"/>
              <a:t>it.</a:t>
            </a:r>
          </a:p>
          <a:p>
            <a:pPr marL="457200">
              <a:buFont typeface="Wingdings" panose="05000000000000000000" pitchFamily="2" charset="2"/>
              <a:buChar char="§"/>
            </a:pPr>
            <a:r>
              <a:rPr lang="en-US" dirty="0" smtClean="0"/>
              <a:t>An </a:t>
            </a:r>
            <a:r>
              <a:rPr lang="en-US" dirty="0">
                <a:solidFill>
                  <a:srgbClr val="FF0000"/>
                </a:solidFill>
              </a:rPr>
              <a:t>interface</a:t>
            </a:r>
            <a:r>
              <a:rPr lang="en-US" dirty="0"/>
              <a:t> is a way of defining custom types in TypeScript, which we will cover in the next </a:t>
            </a:r>
            <a:r>
              <a:rPr lang="en-US" dirty="0" smtClean="0"/>
              <a:t>chapter.</a:t>
            </a:r>
          </a:p>
          <a:p>
            <a:pPr marL="457200">
              <a:buFont typeface="Wingdings" panose="05000000000000000000" pitchFamily="2" charset="2"/>
              <a:buChar char="§"/>
            </a:pPr>
            <a:r>
              <a:rPr lang="en-US" dirty="0" smtClean="0"/>
              <a:t>Just </a:t>
            </a:r>
            <a:r>
              <a:rPr lang="en-US" dirty="0"/>
              <a:t>remember that, by actively trying to define what an object's type should be, we are building strongly typed code, and therefore, protecting ourselves from future coding errors and bugs</a:t>
            </a:r>
            <a:r>
              <a:rPr lang="en-US" dirty="0" smtClean="0"/>
              <a:t>.</a:t>
            </a:r>
            <a:endParaRPr lang="en-US"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44</a:t>
            </a:fld>
            <a:endParaRPr lang="en-US"/>
          </a:p>
        </p:txBody>
      </p:sp>
    </p:spTree>
    <p:extLst>
      <p:ext uri="{BB962C8B-B14F-4D97-AF65-F5344CB8AC3E}">
        <p14:creationId xmlns:p14="http://schemas.microsoft.com/office/powerpoint/2010/main" val="1398328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pPr marL="227013" indent="-227013"/>
            <a:r>
              <a:rPr lang="en-US" dirty="0"/>
              <a:t>This is not a </a:t>
            </a:r>
            <a:r>
              <a:rPr lang="en-US" dirty="0">
                <a:solidFill>
                  <a:srgbClr val="FF0000"/>
                </a:solidFill>
              </a:rPr>
              <a:t>cast</a:t>
            </a:r>
            <a:r>
              <a:rPr lang="en-US" dirty="0"/>
              <a:t> in the </a:t>
            </a:r>
            <a:r>
              <a:rPr lang="en-US" dirty="0">
                <a:solidFill>
                  <a:srgbClr val="FF0000"/>
                </a:solidFill>
              </a:rPr>
              <a:t>strictest sense</a:t>
            </a:r>
            <a:r>
              <a:rPr lang="en-US" dirty="0"/>
              <a:t> of the word; it is more of an </a:t>
            </a:r>
            <a:r>
              <a:rPr lang="en-US" dirty="0">
                <a:solidFill>
                  <a:srgbClr val="FF0000"/>
                </a:solidFill>
              </a:rPr>
              <a:t>assertion</a:t>
            </a:r>
            <a:r>
              <a:rPr lang="en-US" dirty="0"/>
              <a:t> that is used at </a:t>
            </a:r>
            <a:r>
              <a:rPr lang="en-US" dirty="0">
                <a:solidFill>
                  <a:srgbClr val="FF0000"/>
                </a:solidFill>
              </a:rPr>
              <a:t>runtime</a:t>
            </a:r>
            <a:r>
              <a:rPr lang="en-US" dirty="0"/>
              <a:t> by the </a:t>
            </a:r>
            <a:r>
              <a:rPr lang="en-US" dirty="0">
                <a:solidFill>
                  <a:srgbClr val="FF0000"/>
                </a:solidFill>
              </a:rPr>
              <a:t>TypeScript compiler</a:t>
            </a:r>
            <a:r>
              <a:rPr lang="en-US" dirty="0"/>
              <a:t>.</a:t>
            </a:r>
          </a:p>
          <a:p>
            <a:pPr marL="457200">
              <a:buFont typeface="Wingdings" panose="05000000000000000000" pitchFamily="2" charset="2"/>
              <a:buChar char="§"/>
            </a:pPr>
            <a:r>
              <a:rPr lang="en-US" dirty="0"/>
              <a:t>Any </a:t>
            </a:r>
            <a:r>
              <a:rPr lang="en-US" dirty="0">
                <a:solidFill>
                  <a:srgbClr val="FF0000"/>
                </a:solidFill>
              </a:rPr>
              <a:t>explicit casting</a:t>
            </a:r>
            <a:r>
              <a:rPr lang="en-US" dirty="0"/>
              <a:t> that you use will be compiled away in the resultant JavaScript and will not affect the code at runtime.</a:t>
            </a:r>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1831471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Enums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Enums are a </a:t>
            </a:r>
            <a:r>
              <a:rPr lang="en-US" sz="2000" dirty="0">
                <a:solidFill>
                  <a:srgbClr val="FF0000"/>
                </a:solidFill>
              </a:rPr>
              <a:t>special type</a:t>
            </a:r>
            <a:r>
              <a:rPr lang="en-US" sz="2000" dirty="0"/>
              <a:t> borrowed from other languages such as C#, C++, and Java, and provides a solution to the problem of special </a:t>
            </a:r>
            <a:r>
              <a:rPr lang="en-US" sz="2000" dirty="0" smtClean="0"/>
              <a:t>numbers.</a:t>
            </a:r>
          </a:p>
          <a:p>
            <a:pPr marL="457200">
              <a:buFont typeface="Wingdings" panose="05000000000000000000" pitchFamily="2" charset="2"/>
              <a:buChar char="§"/>
            </a:pPr>
            <a:r>
              <a:rPr lang="en-US" sz="2000" dirty="0" smtClean="0"/>
              <a:t>An </a:t>
            </a:r>
            <a:r>
              <a:rPr lang="en-US" sz="2000" dirty="0"/>
              <a:t>enum associates a </a:t>
            </a:r>
            <a:r>
              <a:rPr lang="en-US" sz="2000" dirty="0" smtClean="0">
                <a:solidFill>
                  <a:srgbClr val="FF0000"/>
                </a:solidFill>
              </a:rPr>
              <a:t>human readable </a:t>
            </a:r>
            <a:r>
              <a:rPr lang="en-US" sz="2000" dirty="0">
                <a:solidFill>
                  <a:srgbClr val="FF0000"/>
                </a:solidFill>
              </a:rPr>
              <a:t>name</a:t>
            </a:r>
            <a:r>
              <a:rPr lang="en-US" sz="2000" dirty="0"/>
              <a:t> for a specific number. Consider the following code</a:t>
            </a:r>
            <a:r>
              <a:rPr lang="en-US" sz="2000" dirty="0" smtClean="0"/>
              <a:t>:</a:t>
            </a:r>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Under the </a:t>
            </a:r>
            <a:r>
              <a:rPr lang="en-US" sz="2000" dirty="0" smtClean="0"/>
              <a:t>hood, </a:t>
            </a:r>
            <a:r>
              <a:rPr lang="en-US" sz="2000" dirty="0"/>
              <a:t>TypeScript will assign a </a:t>
            </a:r>
            <a:r>
              <a:rPr lang="en-US" sz="2000" dirty="0">
                <a:solidFill>
                  <a:srgbClr val="FF0000"/>
                </a:solidFill>
              </a:rPr>
              <a:t>numeric value</a:t>
            </a:r>
            <a:r>
              <a:rPr lang="en-US" sz="2000" dirty="0"/>
              <a:t> to each of these human-readable </a:t>
            </a:r>
            <a:r>
              <a:rPr lang="en-US" sz="2000" dirty="0">
                <a:solidFill>
                  <a:srgbClr val="FF0000"/>
                </a:solidFill>
              </a:rPr>
              <a:t>enum </a:t>
            </a:r>
            <a:r>
              <a:rPr lang="en-US" sz="2000" dirty="0" smtClean="0">
                <a:solidFill>
                  <a:srgbClr val="FF0000"/>
                </a:solidFill>
              </a:rPr>
              <a:t>values</a:t>
            </a:r>
            <a:r>
              <a:rPr lang="en-US" sz="2000" dirty="0" smtClean="0"/>
              <a:t>.</a:t>
            </a:r>
          </a:p>
          <a:p>
            <a:pPr marL="457200">
              <a:buFont typeface="Wingdings" panose="05000000000000000000" pitchFamily="2" charset="2"/>
              <a:buChar char="§"/>
            </a:pPr>
            <a:r>
              <a:rPr lang="en-US" sz="2000" dirty="0" smtClean="0"/>
              <a:t>In </a:t>
            </a:r>
            <a:r>
              <a:rPr lang="en-US" sz="2000" dirty="0"/>
              <a:t>this example, the </a:t>
            </a:r>
            <a:r>
              <a:rPr lang="en-US" sz="2000" dirty="0">
                <a:solidFill>
                  <a:srgbClr val="FF0000"/>
                </a:solidFill>
              </a:rPr>
              <a:t>DoorState.Open</a:t>
            </a:r>
            <a:r>
              <a:rPr lang="en-US" sz="2000" dirty="0"/>
              <a:t> enum value will equate to a numeric value of </a:t>
            </a:r>
            <a:r>
              <a:rPr lang="en-US" sz="2000" dirty="0" smtClean="0">
                <a:solidFill>
                  <a:srgbClr val="FF0000"/>
                </a:solidFill>
              </a:rPr>
              <a:t>0</a:t>
            </a:r>
            <a:r>
              <a:rPr lang="en-US" sz="2000" dirty="0" smtClean="0"/>
              <a:t>.</a:t>
            </a:r>
          </a:p>
          <a:p>
            <a:pPr marL="457200">
              <a:buFont typeface="Wingdings" panose="05000000000000000000" pitchFamily="2" charset="2"/>
              <a:buChar char="§"/>
            </a:pPr>
            <a:r>
              <a:rPr lang="en-US" sz="2000" dirty="0" smtClean="0"/>
              <a:t>Likewise, the enum value DoorState.Closed will equate to the numeric value of 1, and the DoorState.Ajar enum value will equate to 2. </a:t>
            </a:r>
          </a:p>
          <a:p>
            <a:pPr marL="457200">
              <a:buFont typeface="Wingdings" panose="05000000000000000000" pitchFamily="2" charset="2"/>
              <a:buChar char="§"/>
            </a:pPr>
            <a:r>
              <a:rPr lang="en-US" sz="2000" dirty="0" smtClean="0"/>
              <a:t>Let's </a:t>
            </a:r>
            <a:r>
              <a:rPr lang="en-US" sz="2000" dirty="0"/>
              <a:t>take a quick look at how we would use these enum values</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t>46</a:t>
            </a:fld>
            <a:endParaRPr lang="en-US"/>
          </a:p>
        </p:txBody>
      </p:sp>
      <p:pic>
        <p:nvPicPr>
          <p:cNvPr id="3" name="Picture 2"/>
          <p:cNvPicPr>
            <a:picLocks noChangeAspect="1"/>
          </p:cNvPicPr>
          <p:nvPr/>
        </p:nvPicPr>
        <p:blipFill>
          <a:blip r:embed="rId2"/>
          <a:stretch>
            <a:fillRect/>
          </a:stretch>
        </p:blipFill>
        <p:spPr>
          <a:xfrm>
            <a:off x="780077" y="2361286"/>
            <a:ext cx="1899854" cy="1143002"/>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01700" y="5543856"/>
            <a:ext cx="7818966" cy="642272"/>
          </a:xfrm>
          <a:prstGeom prst="rect">
            <a:avLst/>
          </a:prstGeom>
          <a:ln>
            <a:solidFill>
              <a:schemeClr val="accent1"/>
            </a:solidFill>
          </a:ln>
        </p:spPr>
      </p:pic>
    </p:spTree>
    <p:extLst>
      <p:ext uri="{BB962C8B-B14F-4D97-AF65-F5344CB8AC3E}">
        <p14:creationId xmlns:p14="http://schemas.microsoft.com/office/powerpoint/2010/main" val="3098394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Enums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Now </a:t>
            </a:r>
            <a:r>
              <a:rPr lang="en-US" sz="2000" dirty="0"/>
              <a:t>let's use this enum in a slightly different way</a:t>
            </a:r>
            <a:r>
              <a:rPr lang="en-US" sz="2000" dirty="0" smtClean="0"/>
              <a:t>:</a:t>
            </a:r>
            <a:endParaRPr lang="en-US" dirty="0"/>
          </a:p>
          <a:p>
            <a:pPr indent="0">
              <a:buNone/>
            </a:pPr>
            <a:endParaRPr lang="en-US" sz="2000" dirty="0" smtClean="0"/>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dirty="0"/>
              <a:t>This sample clearly shows that the enum value of </a:t>
            </a:r>
            <a:r>
              <a:rPr lang="en-US" dirty="0">
                <a:solidFill>
                  <a:srgbClr val="FF0000"/>
                </a:solidFill>
              </a:rPr>
              <a:t>DoorState.Closed</a:t>
            </a:r>
            <a:r>
              <a:rPr lang="en-US" dirty="0"/>
              <a:t> is the same as the enum value of </a:t>
            </a:r>
            <a:r>
              <a:rPr lang="en-US" dirty="0">
                <a:solidFill>
                  <a:srgbClr val="FF0000"/>
                </a:solidFill>
              </a:rPr>
              <a:t>DoorState["Closed"]</a:t>
            </a:r>
            <a:r>
              <a:rPr lang="en-US" dirty="0"/>
              <a:t>, because both </a:t>
            </a:r>
            <a:r>
              <a:rPr lang="en-US" dirty="0">
                <a:solidFill>
                  <a:srgbClr val="FF0000"/>
                </a:solidFill>
              </a:rPr>
              <a:t>variants</a:t>
            </a:r>
            <a:r>
              <a:rPr lang="en-US" dirty="0"/>
              <a:t> resolve to the numeric value of 1.</a:t>
            </a:r>
          </a:p>
          <a:p>
            <a:pPr marL="457200">
              <a:buFont typeface="Wingdings" panose="05000000000000000000" pitchFamily="2" charset="2"/>
              <a:buChar char="§"/>
            </a:pPr>
            <a:r>
              <a:rPr lang="en-US" dirty="0"/>
              <a:t>Finally, let's take a look at what happens when we reference an enum using an array type syntax:</a:t>
            </a:r>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dirty="0"/>
              <a:t>Here, we assign the variable ajarDoor to an enum value based on the second index value of the DoorState </a:t>
            </a:r>
            <a:r>
              <a:rPr lang="en-US" dirty="0" smtClean="0"/>
              <a:t>enum.</a:t>
            </a:r>
          </a:p>
          <a:p>
            <a:pPr marL="457200">
              <a:buFont typeface="Wingdings" panose="05000000000000000000" pitchFamily="2" charset="2"/>
              <a:buChar char="§"/>
            </a:pPr>
            <a:r>
              <a:rPr lang="en-US" dirty="0" smtClean="0"/>
              <a:t>The </a:t>
            </a:r>
            <a:r>
              <a:rPr lang="en-US" dirty="0"/>
              <a:t>output of this code, though, is surprising</a:t>
            </a:r>
            <a:r>
              <a:rPr lang="en-US" dirty="0" smtClean="0"/>
              <a:t>:</a:t>
            </a:r>
            <a:endParaRPr lang="en-US"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t>47</a:t>
            </a:fld>
            <a:endParaRPr lang="en-US"/>
          </a:p>
        </p:txBody>
      </p:sp>
      <p:pic>
        <p:nvPicPr>
          <p:cNvPr id="7" name="Picture 6"/>
          <p:cNvPicPr>
            <a:picLocks noChangeAspect="1"/>
          </p:cNvPicPr>
          <p:nvPr/>
        </p:nvPicPr>
        <p:blipFill>
          <a:blip r:embed="rId2"/>
          <a:stretch>
            <a:fillRect/>
          </a:stretch>
        </p:blipFill>
        <p:spPr>
          <a:xfrm>
            <a:off x="788786" y="1907480"/>
            <a:ext cx="8178266" cy="594783"/>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788786" y="5925638"/>
            <a:ext cx="2676525" cy="266700"/>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788786" y="4086792"/>
            <a:ext cx="5657850" cy="523875"/>
          </a:xfrm>
          <a:prstGeom prst="rect">
            <a:avLst/>
          </a:prstGeom>
          <a:ln>
            <a:solidFill>
              <a:schemeClr val="accent1"/>
            </a:solidFill>
          </a:ln>
        </p:spPr>
      </p:pic>
    </p:spTree>
    <p:extLst>
      <p:ext uri="{BB962C8B-B14F-4D97-AF65-F5344CB8AC3E}">
        <p14:creationId xmlns:p14="http://schemas.microsoft.com/office/powerpoint/2010/main" val="1674263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lstStyle/>
          <a:p>
            <a:pPr lvl="1"/>
            <a:r>
              <a:rPr lang="en-US" dirty="0" smtClean="0"/>
              <a:t>You may have been expecting the output to be simply 2, but here we are getting the string "Ajar", which is a string representation of our original enum name.</a:t>
            </a:r>
          </a:p>
          <a:p>
            <a:pPr lvl="2"/>
            <a:r>
              <a:rPr lang="en-US" dirty="0" smtClean="0"/>
              <a:t>This is actually a neat little trick allowing us to access a string representation of our enum value.</a:t>
            </a:r>
          </a:p>
          <a:p>
            <a:pPr lvl="2"/>
            <a:r>
              <a:rPr lang="en-US" dirty="0" smtClean="0"/>
              <a:t>The reason that this is possible is down to the </a:t>
            </a:r>
            <a:r>
              <a:rPr lang="en-US" dirty="0" smtClean="0">
                <a:solidFill>
                  <a:srgbClr val="FF0000"/>
                </a:solidFill>
              </a:rPr>
              <a:t>JavaScript</a:t>
            </a:r>
            <a:r>
              <a:rPr lang="en-US" dirty="0" smtClean="0"/>
              <a:t> that has been generated by the TypeScript compiler. </a:t>
            </a:r>
          </a:p>
          <a:p>
            <a:pPr lvl="2"/>
            <a:r>
              <a:rPr lang="en-US" dirty="0" smtClean="0"/>
              <a:t>Let's take a look, then, at the </a:t>
            </a:r>
            <a:r>
              <a:rPr lang="en-US" dirty="0" smtClean="0">
                <a:solidFill>
                  <a:srgbClr val="FF0000"/>
                </a:solidFill>
              </a:rPr>
              <a:t>closure</a:t>
            </a:r>
            <a:r>
              <a:rPr lang="en-US" dirty="0" smtClean="0"/>
              <a:t> that the TypeScript compiler has generated:</a:t>
            </a:r>
          </a:p>
          <a:p>
            <a:pPr marL="460375" lvl="2" indent="0">
              <a:buNone/>
            </a:pPr>
            <a:endParaRPr lang="en-US" dirty="0" smtClean="0"/>
          </a:p>
          <a:p>
            <a:pPr marL="460375" lvl="2" indent="0">
              <a:buNone/>
            </a:pPr>
            <a:endParaRPr lang="en-US" dirty="0"/>
          </a:p>
          <a:p>
            <a:pPr marL="460375" lvl="2" indent="0">
              <a:buNone/>
            </a:pPr>
            <a:endParaRPr lang="en-US" dirty="0" smtClean="0"/>
          </a:p>
          <a:p>
            <a:pPr marL="460375" lvl="2" indent="0">
              <a:buNone/>
            </a:pPr>
            <a:endParaRPr lang="en-US" dirty="0"/>
          </a:p>
          <a:p>
            <a:pPr marL="460375" lvl="2" indent="0">
              <a:buNone/>
            </a:pPr>
            <a:endParaRPr lang="en-US" dirty="0" smtClean="0"/>
          </a:p>
          <a:p>
            <a:pPr marL="460375" lvl="2" indent="0">
              <a:buNone/>
            </a:pPr>
            <a:endParaRPr lang="en-US" dirty="0"/>
          </a:p>
          <a:p>
            <a:pPr lvl="1"/>
            <a:r>
              <a:rPr lang="en-US" dirty="0"/>
              <a:t>This strange-looking syntax is building an object that has a specific internal </a:t>
            </a:r>
            <a:r>
              <a:rPr lang="en-US" dirty="0" smtClean="0"/>
              <a:t>structure.</a:t>
            </a:r>
          </a:p>
          <a:p>
            <a:pPr lvl="1"/>
            <a:r>
              <a:rPr lang="en-US" dirty="0" smtClean="0"/>
              <a:t>It </a:t>
            </a:r>
            <a:r>
              <a:rPr lang="en-US" dirty="0"/>
              <a:t>is this </a:t>
            </a:r>
            <a:r>
              <a:rPr lang="en-US" dirty="0">
                <a:solidFill>
                  <a:srgbClr val="FF0000"/>
                </a:solidFill>
              </a:rPr>
              <a:t>internal structure</a:t>
            </a:r>
            <a:r>
              <a:rPr lang="en-US" dirty="0"/>
              <a:t> that allows us to use this enum in the various ways that we have just explored</a:t>
            </a:r>
            <a:r>
              <a:rPr lang="en-US" dirty="0" smtClean="0"/>
              <a:t>.</a:t>
            </a:r>
          </a:p>
        </p:txBody>
      </p:sp>
      <p:sp>
        <p:nvSpPr>
          <p:cNvPr id="5" name="Date Placeholder 4"/>
          <p:cNvSpPr>
            <a:spLocks noGrp="1"/>
          </p:cNvSpPr>
          <p:nvPr>
            <p:ph type="dt" sz="half" idx="2"/>
          </p:nvPr>
        </p:nvSpPr>
        <p:spPr/>
        <p:txBody>
          <a:bodyPr/>
          <a:lstStyle/>
          <a:p>
            <a:r>
              <a:rPr lang="en-US" smtClean="0"/>
              <a:t>03 Mar 2018</a:t>
            </a:r>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48</a:t>
            </a:fld>
            <a:endParaRPr lang="en-US"/>
          </a:p>
        </p:txBody>
      </p:sp>
      <p:pic>
        <p:nvPicPr>
          <p:cNvPr id="13" name="Picture 12"/>
          <p:cNvPicPr>
            <a:picLocks noChangeAspect="1"/>
          </p:cNvPicPr>
          <p:nvPr/>
        </p:nvPicPr>
        <p:blipFill>
          <a:blip r:embed="rId2"/>
          <a:stretch>
            <a:fillRect/>
          </a:stretch>
        </p:blipFill>
        <p:spPr>
          <a:xfrm>
            <a:off x="944608" y="3366679"/>
            <a:ext cx="6610350" cy="1657350"/>
          </a:xfrm>
          <a:prstGeom prst="rect">
            <a:avLst/>
          </a:prstGeom>
          <a:ln>
            <a:solidFill>
              <a:schemeClr val="accent1"/>
            </a:solidFill>
          </a:ln>
        </p:spPr>
      </p:pic>
    </p:spTree>
    <p:extLst>
      <p:ext uri="{BB962C8B-B14F-4D97-AF65-F5344CB8AC3E}">
        <p14:creationId xmlns:p14="http://schemas.microsoft.com/office/powerpoint/2010/main" val="33958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lstStyle/>
          <a:p>
            <a:pPr lvl="1"/>
            <a:r>
              <a:rPr lang="en-US" dirty="0" smtClean="0"/>
              <a:t>If </a:t>
            </a:r>
            <a:r>
              <a:rPr lang="en-US" dirty="0"/>
              <a:t>we </a:t>
            </a:r>
            <a:r>
              <a:rPr lang="en-US" dirty="0">
                <a:solidFill>
                  <a:srgbClr val="FF0000"/>
                </a:solidFill>
              </a:rPr>
              <a:t>interrogate</a:t>
            </a:r>
            <a:r>
              <a:rPr lang="en-US" dirty="0"/>
              <a:t> this structure while debugging our JavaScript, we will see that the internal structure of the DoorState object is as follows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The DoorState object has a property called "0", which has a string value of "Open</a:t>
            </a:r>
            <a:r>
              <a:rPr lang="en-US" dirty="0" smtClean="0"/>
              <a:t>".</a:t>
            </a:r>
          </a:p>
          <a:p>
            <a:pPr lvl="1"/>
            <a:r>
              <a:rPr lang="en-US" dirty="0" smtClean="0"/>
              <a:t>Unfortunately</a:t>
            </a:r>
            <a:r>
              <a:rPr lang="en-US" dirty="0"/>
              <a:t>, in JavaScript the number 0 is not a valid property name, so we cannot access this property by simply using </a:t>
            </a:r>
            <a:r>
              <a:rPr lang="en-US" dirty="0" smtClean="0"/>
              <a:t>DoorState.0.</a:t>
            </a:r>
          </a:p>
          <a:p>
            <a:pPr lvl="1"/>
            <a:r>
              <a:rPr lang="en-US" dirty="0" smtClean="0"/>
              <a:t>Instead</a:t>
            </a:r>
            <a:r>
              <a:rPr lang="en-US" dirty="0"/>
              <a:t>, we must access this property using either DoorState[0] or DoorState["0</a:t>
            </a:r>
            <a:r>
              <a:rPr lang="en-US" dirty="0" smtClean="0"/>
              <a:t>"].</a:t>
            </a:r>
          </a:p>
          <a:p>
            <a:pPr lvl="1"/>
            <a:r>
              <a:rPr lang="en-US" dirty="0" smtClean="0"/>
              <a:t>The </a:t>
            </a:r>
            <a:r>
              <a:rPr lang="en-US" dirty="0"/>
              <a:t>DoorState object also has a property named Open, which is set to the numeric value </a:t>
            </a:r>
            <a:r>
              <a:rPr lang="en-US" dirty="0" smtClean="0"/>
              <a:t>0.</a:t>
            </a:r>
          </a:p>
          <a:p>
            <a:pPr lvl="1"/>
            <a:r>
              <a:rPr lang="en-US" dirty="0" smtClean="0"/>
              <a:t>The </a:t>
            </a:r>
            <a:r>
              <a:rPr lang="en-US" dirty="0"/>
              <a:t>word Open is a valid property name in JavaScript, so we can access this property using DoorState["Open"], or simply DoorState.Open, which equates to the same property in JavaScript</a:t>
            </a:r>
            <a:r>
              <a:rPr lang="en-US" dirty="0" smtClean="0"/>
              <a:t>.</a:t>
            </a:r>
          </a:p>
        </p:txBody>
      </p:sp>
      <p:sp>
        <p:nvSpPr>
          <p:cNvPr id="5" name="Date Placeholder 4"/>
          <p:cNvSpPr>
            <a:spLocks noGrp="1"/>
          </p:cNvSpPr>
          <p:nvPr>
            <p:ph type="dt" sz="half" idx="2"/>
          </p:nvPr>
        </p:nvSpPr>
        <p:spPr/>
        <p:txBody>
          <a:bodyPr/>
          <a:lstStyle/>
          <a:p>
            <a:r>
              <a:rPr lang="en-US" smtClean="0"/>
              <a:t>03 Mar 2018</a:t>
            </a:r>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49</a:t>
            </a:fld>
            <a:endParaRPr lang="en-US"/>
          </a:p>
        </p:txBody>
      </p:sp>
      <p:pic>
        <p:nvPicPr>
          <p:cNvPr id="3" name="Picture 2"/>
          <p:cNvPicPr>
            <a:picLocks noChangeAspect="1"/>
          </p:cNvPicPr>
          <p:nvPr/>
        </p:nvPicPr>
        <p:blipFill>
          <a:blip r:embed="rId2"/>
          <a:stretch>
            <a:fillRect/>
          </a:stretch>
        </p:blipFill>
        <p:spPr>
          <a:xfrm>
            <a:off x="3971759" y="1626129"/>
            <a:ext cx="1977964" cy="2123939"/>
          </a:xfrm>
          <a:prstGeom prst="rect">
            <a:avLst/>
          </a:prstGeom>
          <a:ln>
            <a:solidFill>
              <a:schemeClr val="accent1"/>
            </a:solidFill>
          </a:ln>
        </p:spPr>
      </p:pic>
    </p:spTree>
    <p:extLst>
      <p:ext uri="{BB962C8B-B14F-4D97-AF65-F5344CB8AC3E}">
        <p14:creationId xmlns:p14="http://schemas.microsoft.com/office/powerpoint/2010/main" val="418587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3" name="Content Placeholder 2"/>
          <p:cNvSpPr>
            <a:spLocks noGrp="1"/>
          </p:cNvSpPr>
          <p:nvPr>
            <p:ph idx="1"/>
          </p:nvPr>
        </p:nvSpPr>
        <p:spPr/>
        <p:txBody>
          <a:bodyPr/>
          <a:lstStyle/>
          <a:p>
            <a:r>
              <a:rPr lang="en-US" dirty="0"/>
              <a:t>Node, for example, allows </a:t>
            </a:r>
            <a:r>
              <a:rPr lang="en-US" dirty="0">
                <a:solidFill>
                  <a:srgbClr val="FF0000"/>
                </a:solidFill>
              </a:rPr>
              <a:t>JavaScript</a:t>
            </a:r>
            <a:r>
              <a:rPr lang="en-US" dirty="0"/>
              <a:t> to run </a:t>
            </a:r>
            <a:r>
              <a:rPr lang="en-US" dirty="0" smtClean="0">
                <a:solidFill>
                  <a:srgbClr val="FF0000"/>
                </a:solidFill>
              </a:rPr>
              <a:t>server-side</a:t>
            </a:r>
            <a:endParaRPr lang="en-US" dirty="0" smtClean="0"/>
          </a:p>
          <a:p>
            <a:pPr lvl="2"/>
            <a:r>
              <a:rPr lang="en-US" dirty="0" smtClean="0"/>
              <a:t>rendering </a:t>
            </a:r>
            <a:r>
              <a:rPr lang="en-US" dirty="0"/>
              <a:t>entire large scale </a:t>
            </a:r>
            <a:r>
              <a:rPr lang="en-US" dirty="0" smtClean="0"/>
              <a:t>web-sites</a:t>
            </a:r>
          </a:p>
          <a:p>
            <a:pPr lvl="2"/>
            <a:r>
              <a:rPr lang="en-US" dirty="0" smtClean="0"/>
              <a:t>complete </a:t>
            </a:r>
            <a:r>
              <a:rPr lang="en-US" dirty="0"/>
              <a:t>with session </a:t>
            </a:r>
            <a:r>
              <a:rPr lang="en-US" dirty="0" smtClean="0"/>
              <a:t>handling</a:t>
            </a:r>
          </a:p>
          <a:p>
            <a:pPr lvl="2"/>
            <a:r>
              <a:rPr lang="en-US" dirty="0" smtClean="0"/>
              <a:t>load balancing</a:t>
            </a:r>
          </a:p>
          <a:p>
            <a:pPr lvl="2"/>
            <a:r>
              <a:rPr lang="en-US" dirty="0" smtClean="0"/>
              <a:t>database interaction</a:t>
            </a:r>
          </a:p>
          <a:p>
            <a:pPr lvl="1"/>
            <a:r>
              <a:rPr lang="en-US" dirty="0" smtClean="0"/>
              <a:t>This </a:t>
            </a:r>
            <a:r>
              <a:rPr lang="en-US" dirty="0"/>
              <a:t>shift in thinking about web technologies, however, is only the </a:t>
            </a:r>
            <a:r>
              <a:rPr lang="en-US" dirty="0" smtClean="0"/>
              <a:t>beginning.</a:t>
            </a:r>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179681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lstStyle/>
          <a:p>
            <a:pPr lvl="1"/>
            <a:r>
              <a:rPr lang="en-US" dirty="0" smtClean="0"/>
              <a:t>While </a:t>
            </a:r>
            <a:r>
              <a:rPr lang="en-US" dirty="0"/>
              <a:t>the </a:t>
            </a:r>
            <a:r>
              <a:rPr lang="en-US" dirty="0">
                <a:solidFill>
                  <a:srgbClr val="FF0000"/>
                </a:solidFill>
              </a:rPr>
              <a:t>underlying JavaScript</a:t>
            </a:r>
            <a:r>
              <a:rPr lang="en-US" dirty="0"/>
              <a:t> can be a little confusing, all we need to remember about enums is that they are a handy way of defining an easily remembered, human-readable name to a special </a:t>
            </a:r>
            <a:r>
              <a:rPr lang="en-US" dirty="0" smtClean="0"/>
              <a:t>number.</a:t>
            </a:r>
          </a:p>
          <a:p>
            <a:pPr lvl="1"/>
            <a:r>
              <a:rPr lang="en-US" dirty="0" smtClean="0"/>
              <a:t>Using </a:t>
            </a:r>
            <a:r>
              <a:rPr lang="en-US" dirty="0"/>
              <a:t>human-readable enums, instead of just scattering various special numbers around in our code, makes the intent of the code </a:t>
            </a:r>
            <a:r>
              <a:rPr lang="en-US" dirty="0" smtClean="0"/>
              <a:t>clearer.</a:t>
            </a:r>
          </a:p>
          <a:p>
            <a:pPr lvl="1"/>
            <a:r>
              <a:rPr lang="en-US" dirty="0" smtClean="0"/>
              <a:t>Using </a:t>
            </a:r>
            <a:r>
              <a:rPr lang="en-US" dirty="0"/>
              <a:t>an application-wide value named DoorState.Open or DoorState.Closed is far simpler than remembering to set a value to 0 for Open, 1 for Closed, and 3 for </a:t>
            </a:r>
            <a:r>
              <a:rPr lang="en-US" dirty="0" smtClean="0"/>
              <a:t>Ajar.</a:t>
            </a:r>
          </a:p>
          <a:p>
            <a:pPr lvl="1"/>
            <a:r>
              <a:rPr lang="en-US" dirty="0" smtClean="0"/>
              <a:t>As </a:t>
            </a:r>
            <a:r>
              <a:rPr lang="en-US" dirty="0"/>
              <a:t>well as making our code more readable and more maintainable, using enums also </a:t>
            </a:r>
            <a:r>
              <a:rPr lang="en-US" dirty="0">
                <a:solidFill>
                  <a:srgbClr val="FF0000"/>
                </a:solidFill>
              </a:rPr>
              <a:t>protects</a:t>
            </a:r>
            <a:r>
              <a:rPr lang="en-US" dirty="0"/>
              <a:t> our code base whenever these special numeric values change because they are all defined in one place</a:t>
            </a:r>
            <a:r>
              <a:rPr lang="en-US" dirty="0" smtClean="0"/>
              <a:t>.</a:t>
            </a:r>
          </a:p>
          <a:p>
            <a:pPr lvl="1"/>
            <a:r>
              <a:rPr lang="en-US" dirty="0"/>
              <a:t>One last note on enums, is that we can set the numeric value manually, if required:</a:t>
            </a:r>
          </a:p>
          <a:p>
            <a:pPr marL="233363" lvl="1" indent="0">
              <a:buNone/>
            </a:pPr>
            <a:endParaRPr lang="en-US" dirty="0" smtClean="0"/>
          </a:p>
          <a:p>
            <a:pPr marL="233363" lvl="1" indent="0">
              <a:buNone/>
            </a:pPr>
            <a:endParaRPr lang="en-US" dirty="0" smtClean="0"/>
          </a:p>
          <a:p>
            <a:pPr marL="233363" lvl="1" indent="0">
              <a:buNone/>
            </a:pPr>
            <a:endParaRPr lang="en-US" dirty="0"/>
          </a:p>
          <a:p>
            <a:pPr marL="233363" lvl="1" indent="0">
              <a:buNone/>
            </a:pPr>
            <a:endParaRPr lang="en-US" dirty="0"/>
          </a:p>
          <a:p>
            <a:pPr lvl="1"/>
            <a:r>
              <a:rPr lang="en-US" dirty="0"/>
              <a:t>Here, we have overridden the default values of the enum to set DoorState.Open to 3, DoorState.Closed to 7, and DoorState.Ajar to 10</a:t>
            </a:r>
            <a:r>
              <a:rPr lang="en-US" dirty="0" smtClean="0"/>
              <a:t>.</a:t>
            </a:r>
            <a:endParaRPr lang="en-US"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50</a:t>
            </a:fld>
            <a:endParaRPr lang="en-US"/>
          </a:p>
        </p:txBody>
      </p:sp>
      <p:pic>
        <p:nvPicPr>
          <p:cNvPr id="6" name="Picture 5"/>
          <p:cNvPicPr>
            <a:picLocks noChangeAspect="1"/>
          </p:cNvPicPr>
          <p:nvPr/>
        </p:nvPicPr>
        <p:blipFill>
          <a:blip r:embed="rId2"/>
          <a:stretch>
            <a:fillRect/>
          </a:stretch>
        </p:blipFill>
        <p:spPr>
          <a:xfrm>
            <a:off x="827314" y="4148475"/>
            <a:ext cx="1972626" cy="1175181"/>
          </a:xfrm>
          <a:prstGeom prst="rect">
            <a:avLst/>
          </a:prstGeom>
          <a:ln>
            <a:solidFill>
              <a:schemeClr val="accent1"/>
            </a:solidFill>
          </a:ln>
        </p:spPr>
      </p:pic>
    </p:spTree>
    <p:extLst>
      <p:ext uri="{BB962C8B-B14F-4D97-AF65-F5344CB8AC3E}">
        <p14:creationId xmlns:p14="http://schemas.microsoft.com/office/powerpoint/2010/main" val="2344773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Manual Numeric Values</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We </a:t>
            </a:r>
            <a:r>
              <a:rPr lang="en-US" sz="2000" dirty="0"/>
              <a:t>can set the numeric </a:t>
            </a:r>
            <a:r>
              <a:rPr lang="en-US" sz="2000" dirty="0" smtClean="0"/>
              <a:t>value of an enum </a:t>
            </a:r>
            <a:r>
              <a:rPr lang="en-US" sz="2000" dirty="0">
                <a:solidFill>
                  <a:srgbClr val="FF0000"/>
                </a:solidFill>
              </a:rPr>
              <a:t>manually</a:t>
            </a:r>
            <a:r>
              <a:rPr lang="en-US" sz="2000" dirty="0"/>
              <a:t>, </a:t>
            </a:r>
            <a:r>
              <a:rPr lang="en-US" sz="2000" dirty="0" smtClean="0"/>
              <a:t>if </a:t>
            </a:r>
            <a:r>
              <a:rPr lang="en-US" sz="2000" dirty="0"/>
              <a:t>required:</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p:txBody>
      </p:sp>
      <p:sp>
        <p:nvSpPr>
          <p:cNvPr id="5" name="Date Placeholder 4"/>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51</a:t>
            </a:fld>
            <a:endParaRPr lang="en-US"/>
          </a:p>
        </p:txBody>
      </p:sp>
      <p:pic>
        <p:nvPicPr>
          <p:cNvPr id="4" name="Picture 3"/>
          <p:cNvPicPr>
            <a:picLocks noChangeAspect="1"/>
          </p:cNvPicPr>
          <p:nvPr/>
        </p:nvPicPr>
        <p:blipFill>
          <a:blip r:embed="rId2"/>
          <a:stretch>
            <a:fillRect/>
          </a:stretch>
        </p:blipFill>
        <p:spPr>
          <a:xfrm>
            <a:off x="849312" y="1692275"/>
            <a:ext cx="2314575" cy="1390650"/>
          </a:xfrm>
          <a:prstGeom prst="rect">
            <a:avLst/>
          </a:prstGeom>
          <a:ln>
            <a:solidFill>
              <a:schemeClr val="accent1"/>
            </a:solidFill>
          </a:ln>
        </p:spPr>
      </p:pic>
    </p:spTree>
    <p:extLst>
      <p:ext uri="{BB962C8B-B14F-4D97-AF65-F5344CB8AC3E}">
        <p14:creationId xmlns:p14="http://schemas.microsoft.com/office/powerpoint/2010/main" val="35316038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Const enums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slight variant of the enum type is the </a:t>
            </a:r>
            <a:r>
              <a:rPr lang="en-US" sz="2000" dirty="0">
                <a:solidFill>
                  <a:srgbClr val="FF0000"/>
                </a:solidFill>
              </a:rPr>
              <a:t>const enum</a:t>
            </a:r>
            <a:r>
              <a:rPr lang="en-US" sz="2000" dirty="0"/>
              <a:t>, which simply adds the keyword </a:t>
            </a:r>
            <a:r>
              <a:rPr lang="en-US" sz="2000" dirty="0">
                <a:solidFill>
                  <a:srgbClr val="FF0000"/>
                </a:solidFill>
              </a:rPr>
              <a:t>const</a:t>
            </a:r>
            <a:r>
              <a:rPr lang="en-US" sz="2000" dirty="0"/>
              <a:t> before the enum definition, as follows:</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a:t>const enums have been introduced largely for performance reasons, and the resultant JavaScript will not contain the </a:t>
            </a:r>
            <a:r>
              <a:rPr lang="en-US" sz="2000" dirty="0">
                <a:solidFill>
                  <a:srgbClr val="FF0000"/>
                </a:solidFill>
              </a:rPr>
              <a:t>full closure </a:t>
            </a:r>
            <a:r>
              <a:rPr lang="en-US" sz="2000" dirty="0"/>
              <a:t>definition for the </a:t>
            </a:r>
            <a:r>
              <a:rPr lang="en-US" sz="2000" dirty="0">
                <a:solidFill>
                  <a:srgbClr val="FF0000"/>
                </a:solidFill>
              </a:rPr>
              <a:t>DoorStateConst</a:t>
            </a:r>
            <a:r>
              <a:rPr lang="en-US" sz="2000" dirty="0"/>
              <a:t> enum as we saw </a:t>
            </a:r>
            <a:r>
              <a:rPr lang="en-US" sz="2000" dirty="0" smtClean="0"/>
              <a:t>previously.</a:t>
            </a:r>
          </a:p>
          <a:p>
            <a:pPr marL="457200">
              <a:buFont typeface="Wingdings" panose="05000000000000000000" pitchFamily="2" charset="2"/>
              <a:buChar char="§"/>
            </a:pPr>
            <a:r>
              <a:rPr lang="en-US" sz="2000" dirty="0" smtClean="0"/>
              <a:t>Let's </a:t>
            </a:r>
            <a:r>
              <a:rPr lang="en-US" sz="2000" dirty="0"/>
              <a:t>take a quick look at the JavaScript that is generated from this DoorStateConst enum:</a:t>
            </a:r>
          </a:p>
          <a:p>
            <a:pPr indent="0">
              <a:buNone/>
            </a:pPr>
            <a:endParaRPr lang="en-US" sz="2000" dirty="0"/>
          </a:p>
          <a:p>
            <a:pPr marL="457200">
              <a:buFont typeface="Wingdings" panose="05000000000000000000" pitchFamily="2" charset="2"/>
              <a:buChar char="§"/>
            </a:pPr>
            <a:r>
              <a:rPr lang="en-US" sz="2000" dirty="0" smtClean="0"/>
              <a:t>With </a:t>
            </a:r>
            <a:r>
              <a:rPr lang="en-US" sz="2000" dirty="0"/>
              <a:t>const enums, we therefore cannot reference the internal string value of an enum, as we did in our previous code </a:t>
            </a:r>
            <a:r>
              <a:rPr lang="en-US" sz="2000" dirty="0" smtClean="0"/>
              <a:t>sample.</a:t>
            </a:r>
          </a:p>
          <a:p>
            <a:pPr marL="457200">
              <a:buFont typeface="Wingdings" panose="05000000000000000000" pitchFamily="2" charset="2"/>
              <a:buChar char="§"/>
            </a:pPr>
            <a:r>
              <a:rPr lang="en-US" sz="2000" dirty="0" smtClean="0"/>
              <a:t>If </a:t>
            </a:r>
            <a:r>
              <a:rPr lang="en-US" sz="2000" dirty="0"/>
              <a:t>we try to reference a const enum using the array syntax, as follows:</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smtClean="0"/>
          </a:p>
        </p:txBody>
      </p:sp>
      <p:sp>
        <p:nvSpPr>
          <p:cNvPr id="3" name="Date Placeholder 2"/>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52</a:t>
            </a:fld>
            <a:endParaRPr lang="en-US"/>
          </a:p>
        </p:txBody>
      </p:sp>
      <p:pic>
        <p:nvPicPr>
          <p:cNvPr id="5" name="Picture 4"/>
          <p:cNvPicPr>
            <a:picLocks noChangeAspect="1"/>
          </p:cNvPicPr>
          <p:nvPr/>
        </p:nvPicPr>
        <p:blipFill>
          <a:blip r:embed="rId2"/>
          <a:stretch>
            <a:fillRect/>
          </a:stretch>
        </p:blipFill>
        <p:spPr>
          <a:xfrm>
            <a:off x="601133" y="1972506"/>
            <a:ext cx="5130800" cy="1386702"/>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601133" y="4391187"/>
            <a:ext cx="4505657" cy="358614"/>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601133" y="5889097"/>
            <a:ext cx="4886657" cy="378024"/>
          </a:xfrm>
          <a:prstGeom prst="rect">
            <a:avLst/>
          </a:prstGeom>
          <a:ln>
            <a:solidFill>
              <a:schemeClr val="accent1"/>
            </a:solidFill>
          </a:ln>
        </p:spPr>
      </p:pic>
    </p:spTree>
    <p:extLst>
      <p:ext uri="{BB962C8B-B14F-4D97-AF65-F5344CB8AC3E}">
        <p14:creationId xmlns:p14="http://schemas.microsoft.com/office/powerpoint/2010/main" val="2386926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Const enums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We get the following error message: error </a:t>
            </a:r>
            <a:r>
              <a:rPr lang="en-US" sz="2000" dirty="0" smtClean="0"/>
              <a:t>TS2476:</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smtClean="0"/>
              <a:t>We </a:t>
            </a:r>
            <a:r>
              <a:rPr lang="en-US" sz="2000" dirty="0"/>
              <a:t>can, however, still use the string property accessor on a const enum, as follows: </a:t>
            </a:r>
            <a:endParaRPr lang="en-US" sz="2000" dirty="0" smtClean="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When </a:t>
            </a:r>
            <a:r>
              <a:rPr lang="en-US" sz="2000" dirty="0"/>
              <a:t>using const enums, </a:t>
            </a:r>
            <a:r>
              <a:rPr lang="en-US" sz="2000" dirty="0" smtClean="0"/>
              <a:t>the </a:t>
            </a:r>
            <a:r>
              <a:rPr lang="en-US" sz="2000" dirty="0"/>
              <a:t>compiler will strip away all enum definitions and simply substitute the numeric value of the enum directly into our JavaScript code</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53</a:t>
            </a:fld>
            <a:endParaRPr lang="en-US"/>
          </a:p>
        </p:txBody>
      </p:sp>
      <p:pic>
        <p:nvPicPr>
          <p:cNvPr id="3" name="Picture 2"/>
          <p:cNvPicPr>
            <a:picLocks noChangeAspect="1"/>
          </p:cNvPicPr>
          <p:nvPr/>
        </p:nvPicPr>
        <p:blipFill>
          <a:blip r:embed="rId2"/>
          <a:stretch>
            <a:fillRect/>
          </a:stretch>
        </p:blipFill>
        <p:spPr>
          <a:xfrm>
            <a:off x="592666" y="1711324"/>
            <a:ext cx="8930165" cy="549276"/>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592666" y="2826808"/>
            <a:ext cx="5800725" cy="476250"/>
          </a:xfrm>
          <a:prstGeom prst="rect">
            <a:avLst/>
          </a:prstGeom>
          <a:ln>
            <a:solidFill>
              <a:schemeClr val="accent1"/>
            </a:solidFill>
          </a:ln>
        </p:spPr>
      </p:pic>
    </p:spTree>
    <p:extLst>
      <p:ext uri="{BB962C8B-B14F-4D97-AF65-F5344CB8AC3E}">
        <p14:creationId xmlns:p14="http://schemas.microsoft.com/office/powerpoint/2010/main" val="3556014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Const values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TypeScript language also allows us to define a variable as a constant, by using the </a:t>
            </a:r>
            <a:r>
              <a:rPr lang="en-US" sz="2000" dirty="0">
                <a:solidFill>
                  <a:srgbClr val="FF0000"/>
                </a:solidFill>
              </a:rPr>
              <a:t>const</a:t>
            </a:r>
            <a:r>
              <a:rPr lang="en-US" sz="2000" dirty="0"/>
              <a:t> </a:t>
            </a:r>
            <a:r>
              <a:rPr lang="en-US" sz="2000" dirty="0" smtClean="0"/>
              <a:t>keyword.</a:t>
            </a:r>
          </a:p>
          <a:p>
            <a:pPr marL="457200">
              <a:buFont typeface="Wingdings" panose="05000000000000000000" pitchFamily="2" charset="2"/>
              <a:buChar char="§"/>
            </a:pPr>
            <a:r>
              <a:rPr lang="en-US" sz="2000" dirty="0" smtClean="0"/>
              <a:t>If </a:t>
            </a:r>
            <a:r>
              <a:rPr lang="en-US" sz="2000" dirty="0"/>
              <a:t>a variable has been marked as const, then its value can only be set when the variable is defined, and cannot be changed </a:t>
            </a:r>
            <a:r>
              <a:rPr lang="en-US" sz="2000" dirty="0" smtClean="0"/>
              <a:t>afterwards.</a:t>
            </a:r>
          </a:p>
          <a:p>
            <a:pPr marL="457200">
              <a:buFont typeface="Wingdings" panose="05000000000000000000" pitchFamily="2" charset="2"/>
              <a:buChar char="§"/>
            </a:pPr>
            <a:r>
              <a:rPr lang="en-US" sz="2000" dirty="0" smtClean="0"/>
              <a:t>Consider </a:t>
            </a:r>
            <a:r>
              <a:rPr lang="en-US" sz="2000" dirty="0"/>
              <a:t>the following code</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smtClean="0"/>
              <a:t>Here</a:t>
            </a:r>
            <a:r>
              <a:rPr lang="en-US" sz="2000" dirty="0"/>
              <a:t>, we have defined a variable named </a:t>
            </a:r>
            <a:r>
              <a:rPr lang="en-US" sz="2000" dirty="0">
                <a:solidFill>
                  <a:srgbClr val="FF0000"/>
                </a:solidFill>
              </a:rPr>
              <a:t>constValue</a:t>
            </a:r>
            <a:r>
              <a:rPr lang="en-US" sz="2000" dirty="0"/>
              <a:t>, and indicated that it cannot be changed by using the const </a:t>
            </a:r>
            <a:r>
              <a:rPr lang="en-US" sz="2000" dirty="0" smtClean="0"/>
              <a:t>keyword.</a:t>
            </a:r>
          </a:p>
          <a:p>
            <a:pPr marL="457200">
              <a:buFont typeface="Wingdings" panose="05000000000000000000" pitchFamily="2" charset="2"/>
              <a:buChar char="§"/>
            </a:pPr>
            <a:r>
              <a:rPr lang="en-US" sz="2000" dirty="0" smtClean="0"/>
              <a:t>Attempting </a:t>
            </a:r>
            <a:r>
              <a:rPr lang="en-US" sz="2000" dirty="0"/>
              <a:t>to compile this code will result in the following compile error</a:t>
            </a:r>
            <a:r>
              <a:rPr lang="en-US" sz="2000" dirty="0" smtClean="0"/>
              <a:t>:</a:t>
            </a: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54</a:t>
            </a:fld>
            <a:endParaRPr lang="en-US"/>
          </a:p>
        </p:txBody>
      </p:sp>
      <p:pic>
        <p:nvPicPr>
          <p:cNvPr id="3" name="Picture 2"/>
          <p:cNvPicPr>
            <a:picLocks noChangeAspect="1"/>
          </p:cNvPicPr>
          <p:nvPr/>
        </p:nvPicPr>
        <p:blipFill>
          <a:blip r:embed="rId2"/>
          <a:stretch>
            <a:fillRect/>
          </a:stretch>
        </p:blipFill>
        <p:spPr>
          <a:xfrm>
            <a:off x="747712" y="2740553"/>
            <a:ext cx="3686175" cy="58102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47712" y="4545142"/>
            <a:ext cx="7473705" cy="477045"/>
          </a:xfrm>
          <a:prstGeom prst="rect">
            <a:avLst/>
          </a:prstGeom>
          <a:ln>
            <a:solidFill>
              <a:schemeClr val="accent1"/>
            </a:solidFill>
          </a:ln>
        </p:spPr>
      </p:pic>
    </p:spTree>
    <p:extLst>
      <p:ext uri="{BB962C8B-B14F-4D97-AF65-F5344CB8AC3E}">
        <p14:creationId xmlns:p14="http://schemas.microsoft.com/office/powerpoint/2010/main" val="2716145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let Keyword</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smtClean="0">
                <a:solidFill>
                  <a:srgbClr val="0070C0"/>
                </a:solidFill>
              </a:rPr>
              <a:t>JavaScript:</a:t>
            </a:r>
          </a:p>
          <a:p>
            <a:pPr marL="457200">
              <a:buFont typeface="Wingdings" panose="05000000000000000000" pitchFamily="2" charset="2"/>
              <a:buChar char="§"/>
            </a:pPr>
            <a:r>
              <a:rPr lang="en-US" sz="2000" dirty="0"/>
              <a:t>Variables in JavaScript are defined by using the keyword </a:t>
            </a:r>
            <a:r>
              <a:rPr lang="en-US" sz="2000" dirty="0" smtClean="0">
                <a:solidFill>
                  <a:srgbClr val="FF0000"/>
                </a:solidFill>
              </a:rPr>
              <a:t>var</a:t>
            </a:r>
            <a:r>
              <a:rPr lang="en-US" sz="2000" dirty="0" smtClean="0"/>
              <a:t>.</a:t>
            </a:r>
          </a:p>
          <a:p>
            <a:pPr marL="457200">
              <a:buFont typeface="Wingdings" panose="05000000000000000000" pitchFamily="2" charset="2"/>
              <a:buChar char="§"/>
            </a:pPr>
            <a:r>
              <a:rPr lang="en-US" sz="2000" dirty="0" smtClean="0"/>
              <a:t>The </a:t>
            </a:r>
            <a:r>
              <a:rPr lang="en-US" sz="2000" dirty="0"/>
              <a:t>JavaScript runtime is very </a:t>
            </a:r>
            <a:r>
              <a:rPr lang="en-US" sz="2000" dirty="0" smtClean="0"/>
              <a:t>lenient </a:t>
            </a:r>
            <a:r>
              <a:rPr lang="en-US" sz="2000" dirty="0"/>
              <a:t>when it comes to variable </a:t>
            </a:r>
            <a:r>
              <a:rPr lang="en-US" sz="2000" dirty="0" smtClean="0"/>
              <a:t>definitions.</a:t>
            </a:r>
          </a:p>
          <a:p>
            <a:pPr marL="457200">
              <a:buFont typeface="Wingdings" panose="05000000000000000000" pitchFamily="2" charset="2"/>
              <a:buChar char="§"/>
            </a:pPr>
            <a:r>
              <a:rPr lang="en-US" sz="2000" dirty="0" smtClean="0"/>
              <a:t>If </a:t>
            </a:r>
            <a:r>
              <a:rPr lang="en-US" sz="2000" dirty="0"/>
              <a:t>the JavaScript runtime comes across a variable that has not been previously defined or given a value, then the value for this variable will be </a:t>
            </a:r>
            <a:r>
              <a:rPr lang="en-US" sz="2000" dirty="0" smtClean="0">
                <a:solidFill>
                  <a:srgbClr val="FF0000"/>
                </a:solidFill>
              </a:rPr>
              <a:t>undefined</a:t>
            </a:r>
            <a:r>
              <a:rPr lang="en-US" sz="2000" dirty="0" smtClean="0"/>
              <a:t>.</a:t>
            </a:r>
          </a:p>
          <a:p>
            <a:pPr marL="457200">
              <a:buFont typeface="Wingdings" panose="05000000000000000000" pitchFamily="2" charset="2"/>
              <a:buChar char="§"/>
            </a:pPr>
            <a:r>
              <a:rPr lang="en-US" sz="2000" dirty="0" smtClean="0"/>
              <a:t>Consider </a:t>
            </a:r>
            <a:r>
              <a:rPr lang="en-US" sz="2000" dirty="0"/>
              <a:t>the following code snippet</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a:t>Using the var keyword does not check to see whether the variable itself has been defined before we actually use </a:t>
            </a:r>
            <a:r>
              <a:rPr lang="en-US" sz="2000" dirty="0" smtClean="0"/>
              <a:t>it.</a:t>
            </a:r>
          </a:p>
          <a:p>
            <a:pPr marL="457200">
              <a:buFont typeface="Wingdings" panose="05000000000000000000" pitchFamily="2" charset="2"/>
              <a:buChar char="§"/>
            </a:pPr>
            <a:r>
              <a:rPr lang="en-US" sz="2000" dirty="0" smtClean="0"/>
              <a:t>This </a:t>
            </a:r>
            <a:r>
              <a:rPr lang="en-US" sz="2000" dirty="0"/>
              <a:t>could obviously lead to unwanted behavior, as the value of an undefined or unallocated variable is always undefined.</a:t>
            </a:r>
          </a:p>
          <a:p>
            <a:pPr>
              <a:buFont typeface="Wingdings" panose="05000000000000000000" pitchFamily="2" charset="2"/>
              <a:buChar char="v"/>
            </a:pPr>
            <a:r>
              <a:rPr lang="en-US" sz="2000" dirty="0" smtClean="0">
                <a:solidFill>
                  <a:srgbClr val="0070C0"/>
                </a:solidFill>
              </a:rPr>
              <a:t>TypeScript:</a:t>
            </a:r>
          </a:p>
          <a:p>
            <a:pPr marL="457200">
              <a:buFont typeface="Wingdings" panose="05000000000000000000" pitchFamily="2" charset="2"/>
              <a:buChar char="§"/>
            </a:pPr>
            <a:r>
              <a:rPr lang="en-US" sz="2000" dirty="0"/>
              <a:t>TypeScript introduces the </a:t>
            </a:r>
            <a:r>
              <a:rPr lang="en-US" sz="2000" dirty="0">
                <a:solidFill>
                  <a:srgbClr val="FF0000"/>
                </a:solidFill>
              </a:rPr>
              <a:t>let</a:t>
            </a:r>
            <a:r>
              <a:rPr lang="en-US" sz="2000" dirty="0"/>
              <a:t> keyword, which can be used in the place of the var keyword when defining variables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55</a:t>
            </a:fld>
            <a:endParaRPr lang="en-US"/>
          </a:p>
        </p:txBody>
      </p:sp>
      <p:pic>
        <p:nvPicPr>
          <p:cNvPr id="7" name="Picture 6"/>
          <p:cNvPicPr>
            <a:picLocks noChangeAspect="1"/>
          </p:cNvPicPr>
          <p:nvPr/>
        </p:nvPicPr>
        <p:blipFill>
          <a:blip r:embed="rId2"/>
          <a:stretch>
            <a:fillRect/>
          </a:stretch>
        </p:blipFill>
        <p:spPr>
          <a:xfrm>
            <a:off x="706439" y="3340098"/>
            <a:ext cx="7582428" cy="685801"/>
          </a:xfrm>
          <a:prstGeom prst="rect">
            <a:avLst/>
          </a:prstGeom>
          <a:ln>
            <a:solidFill>
              <a:srgbClr val="000000"/>
            </a:solidFill>
          </a:ln>
        </p:spPr>
      </p:pic>
    </p:spTree>
    <p:extLst>
      <p:ext uri="{BB962C8B-B14F-4D97-AF65-F5344CB8AC3E}">
        <p14:creationId xmlns:p14="http://schemas.microsoft.com/office/powerpoint/2010/main" val="25862110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The let Keyword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One of the advantages of using the let keyword is that we cannot use a variable name before it has been defined. Consider the following code</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a:t>Another side-effect of using the let keyword, is that variables defined with let are </a:t>
            </a:r>
            <a:r>
              <a:rPr lang="en-US" sz="2000" dirty="0" smtClean="0"/>
              <a:t>block-scoped.</a:t>
            </a:r>
          </a:p>
          <a:p>
            <a:pPr marL="457200">
              <a:buFont typeface="Wingdings" panose="05000000000000000000" pitchFamily="2" charset="2"/>
              <a:buChar char="§"/>
            </a:pPr>
            <a:r>
              <a:rPr lang="en-US" sz="2000" dirty="0" smtClean="0"/>
              <a:t>This </a:t>
            </a:r>
            <a:r>
              <a:rPr lang="en-US" sz="2000" dirty="0"/>
              <a:t>means that their value and definition are limited to the block of code that they reside </a:t>
            </a:r>
            <a:r>
              <a:rPr lang="en-US" sz="2000" dirty="0" smtClean="0"/>
              <a:t>in.</a:t>
            </a:r>
          </a:p>
          <a:p>
            <a:pPr marL="457200">
              <a:buFont typeface="Wingdings" panose="05000000000000000000" pitchFamily="2" charset="2"/>
              <a:buChar char="§"/>
            </a:pPr>
            <a:r>
              <a:rPr lang="en-US" sz="2000" dirty="0" smtClean="0"/>
              <a:t>As </a:t>
            </a:r>
            <a:r>
              <a:rPr lang="en-US" sz="2000" dirty="0"/>
              <a:t>an example of this, consider the following code:</a:t>
            </a:r>
          </a:p>
          <a:p>
            <a:pPr marL="457200">
              <a:buFont typeface="Wingdings" panose="05000000000000000000" pitchFamily="2" charset="2"/>
              <a:buChar char="§"/>
            </a:pP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56</a:t>
            </a:fld>
            <a:endParaRPr lang="en-US"/>
          </a:p>
        </p:txBody>
      </p:sp>
      <p:pic>
        <p:nvPicPr>
          <p:cNvPr id="3" name="Picture 2"/>
          <p:cNvPicPr>
            <a:picLocks noChangeAspect="1"/>
          </p:cNvPicPr>
          <p:nvPr/>
        </p:nvPicPr>
        <p:blipFill>
          <a:blip r:embed="rId2"/>
          <a:stretch>
            <a:fillRect/>
          </a:stretch>
        </p:blipFill>
        <p:spPr>
          <a:xfrm>
            <a:off x="643466" y="1902805"/>
            <a:ext cx="7450667" cy="731269"/>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643466" y="3811931"/>
            <a:ext cx="8509000" cy="1783545"/>
          </a:xfrm>
          <a:prstGeom prst="rect">
            <a:avLst/>
          </a:prstGeom>
          <a:ln>
            <a:solidFill>
              <a:schemeClr val="accent1"/>
            </a:solidFill>
          </a:ln>
        </p:spPr>
      </p:pic>
    </p:spTree>
    <p:extLst>
      <p:ext uri="{BB962C8B-B14F-4D97-AF65-F5344CB8AC3E}">
        <p14:creationId xmlns:p14="http://schemas.microsoft.com/office/powerpoint/2010/main" val="989468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Functions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Working with functions has more </a:t>
            </a:r>
            <a:r>
              <a:rPr lang="en-US" sz="2000" dirty="0"/>
              <a:t>typing </a:t>
            </a:r>
            <a:r>
              <a:rPr lang="en-US" sz="2000" dirty="0" smtClean="0"/>
              <a:t>rules. Consider the following topics:</a:t>
            </a:r>
          </a:p>
          <a:p>
            <a:pPr marL="457200">
              <a:buFont typeface="Wingdings" panose="05000000000000000000" pitchFamily="2" charset="2"/>
              <a:buChar char="§"/>
            </a:pPr>
            <a:r>
              <a:rPr lang="en-US" sz="2000" dirty="0" smtClean="0"/>
              <a:t>Function return types</a:t>
            </a:r>
          </a:p>
          <a:p>
            <a:pPr marL="457200">
              <a:buFont typeface="Wingdings" panose="05000000000000000000" pitchFamily="2" charset="2"/>
              <a:buChar char="§"/>
            </a:pPr>
            <a:r>
              <a:rPr lang="en-US" sz="2000" dirty="0" smtClean="0"/>
              <a:t>Anonymous functions</a:t>
            </a:r>
          </a:p>
          <a:p>
            <a:pPr marL="457200">
              <a:buFont typeface="Wingdings" panose="05000000000000000000" pitchFamily="2" charset="2"/>
              <a:buChar char="§"/>
            </a:pPr>
            <a:r>
              <a:rPr lang="en-US" sz="2000" dirty="0" smtClean="0"/>
              <a:t>Optional parameters</a:t>
            </a:r>
          </a:p>
          <a:p>
            <a:pPr marL="457200">
              <a:buFont typeface="Wingdings" panose="05000000000000000000" pitchFamily="2" charset="2"/>
              <a:buChar char="§"/>
            </a:pPr>
            <a:r>
              <a:rPr lang="en-US" sz="2000" dirty="0" smtClean="0"/>
              <a:t>Default parameters</a:t>
            </a:r>
          </a:p>
          <a:p>
            <a:pPr marL="457200">
              <a:buFont typeface="Wingdings" panose="05000000000000000000" pitchFamily="2" charset="2"/>
              <a:buChar char="§"/>
            </a:pPr>
            <a:r>
              <a:rPr lang="en-US" sz="2000" dirty="0" smtClean="0"/>
              <a:t>Rest parameters</a:t>
            </a:r>
          </a:p>
          <a:p>
            <a:pPr marL="457200">
              <a:buFont typeface="Wingdings" panose="05000000000000000000" pitchFamily="2" charset="2"/>
              <a:buChar char="§"/>
            </a:pPr>
            <a:r>
              <a:rPr lang="en-US" sz="2000" dirty="0" smtClean="0"/>
              <a:t>Function callbacks</a:t>
            </a:r>
          </a:p>
          <a:p>
            <a:pPr marL="457200">
              <a:buFont typeface="Wingdings" panose="05000000000000000000" pitchFamily="2" charset="2"/>
              <a:buChar char="§"/>
            </a:pPr>
            <a:r>
              <a:rPr lang="en-US" sz="2000" dirty="0" smtClean="0"/>
              <a:t>Function signatures</a:t>
            </a:r>
          </a:p>
          <a:p>
            <a:pPr marL="457200">
              <a:buFont typeface="Wingdings" panose="05000000000000000000" pitchFamily="2" charset="2"/>
              <a:buChar char="§"/>
            </a:pPr>
            <a:r>
              <a:rPr lang="en-US" sz="2000" dirty="0" smtClean="0"/>
              <a:t>Function overloads</a:t>
            </a:r>
            <a:endParaRPr lang="en-US" sz="2000" dirty="0"/>
          </a:p>
          <a:p>
            <a:pPr>
              <a:buFont typeface="Wingdings" panose="05000000000000000000" pitchFamily="2" charset="2"/>
              <a:buChar char="v"/>
            </a:pP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57</a:t>
            </a:fld>
            <a:endParaRPr lang="en-US"/>
          </a:p>
        </p:txBody>
      </p:sp>
    </p:spTree>
    <p:extLst>
      <p:ext uri="{BB962C8B-B14F-4D97-AF65-F5344CB8AC3E}">
        <p14:creationId xmlns:p14="http://schemas.microsoft.com/office/powerpoint/2010/main" val="1172850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Function return types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TypeScript allows us to define </a:t>
            </a:r>
            <a:r>
              <a:rPr lang="en-US" sz="2000" dirty="0"/>
              <a:t>the type of a variable that a function should </a:t>
            </a:r>
            <a:r>
              <a:rPr lang="en-US" sz="2000" dirty="0" smtClean="0"/>
              <a:t>return.</a:t>
            </a:r>
          </a:p>
          <a:p>
            <a:pPr marL="457200">
              <a:buFont typeface="Wingdings" panose="05000000000000000000" pitchFamily="2" charset="2"/>
              <a:buChar char="§"/>
            </a:pPr>
            <a:r>
              <a:rPr lang="en-US" sz="2000" dirty="0" smtClean="0"/>
              <a:t>Consider </a:t>
            </a:r>
            <a:r>
              <a:rPr lang="en-US" sz="2000" dirty="0"/>
              <a:t>the following TypeScript code</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smtClean="0"/>
              <a:t>This </a:t>
            </a:r>
            <a:r>
              <a:rPr lang="en-US" sz="2000" dirty="0"/>
              <a:t>code will generate an error message as </a:t>
            </a:r>
            <a:r>
              <a:rPr lang="en-US" sz="2000" dirty="0" smtClean="0"/>
              <a:t>follows:</a:t>
            </a:r>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smtClean="0"/>
              <a:t>The </a:t>
            </a:r>
            <a:r>
              <a:rPr lang="en-US" sz="2000" dirty="0"/>
              <a:t>function itself is returning a number, and not a string – hence the </a:t>
            </a:r>
            <a:r>
              <a:rPr lang="en-US" sz="2000" dirty="0" smtClean="0"/>
              <a:t>error.</a:t>
            </a:r>
          </a:p>
          <a:p>
            <a:pPr marL="457200">
              <a:buFont typeface="Wingdings" panose="05000000000000000000" pitchFamily="2" charset="2"/>
              <a:buChar char="§"/>
            </a:pPr>
            <a:r>
              <a:rPr lang="en-US" sz="2000" dirty="0" smtClean="0"/>
              <a:t>To </a:t>
            </a:r>
            <a:r>
              <a:rPr lang="en-US" sz="2000" dirty="0"/>
              <a:t>fix this code, then, we need to ensure that the function returns a string, as follows:</a:t>
            </a:r>
          </a:p>
          <a:p>
            <a:pPr marL="457200">
              <a:buFont typeface="Wingdings" panose="05000000000000000000" pitchFamily="2" charset="2"/>
              <a:buChar char="§"/>
            </a:pP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58</a:t>
            </a:fld>
            <a:endParaRPr lang="en-US"/>
          </a:p>
        </p:txBody>
      </p:sp>
      <p:pic>
        <p:nvPicPr>
          <p:cNvPr id="3" name="Picture 2"/>
          <p:cNvPicPr>
            <a:picLocks noChangeAspect="1"/>
          </p:cNvPicPr>
          <p:nvPr/>
        </p:nvPicPr>
        <p:blipFill>
          <a:blip r:embed="rId2"/>
          <a:stretch>
            <a:fillRect/>
          </a:stretch>
        </p:blipFill>
        <p:spPr>
          <a:xfrm>
            <a:off x="965199" y="2037292"/>
            <a:ext cx="5639330" cy="10191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965199" y="3525409"/>
            <a:ext cx="6391275" cy="252842"/>
          </a:xfrm>
          <a:prstGeom prst="rect">
            <a:avLst/>
          </a:prstGeom>
        </p:spPr>
      </p:pic>
      <p:pic>
        <p:nvPicPr>
          <p:cNvPr id="9" name="Picture 8"/>
          <p:cNvPicPr>
            <a:picLocks noChangeAspect="1"/>
          </p:cNvPicPr>
          <p:nvPr/>
        </p:nvPicPr>
        <p:blipFill>
          <a:blip r:embed="rId4"/>
          <a:stretch>
            <a:fillRect/>
          </a:stretch>
        </p:blipFill>
        <p:spPr>
          <a:xfrm>
            <a:off x="965199" y="4685808"/>
            <a:ext cx="5786967" cy="840279"/>
          </a:xfrm>
          <a:prstGeom prst="rect">
            <a:avLst/>
          </a:prstGeom>
          <a:ln>
            <a:solidFill>
              <a:schemeClr val="accent1"/>
            </a:solidFill>
          </a:ln>
        </p:spPr>
      </p:pic>
    </p:spTree>
    <p:extLst>
      <p:ext uri="{BB962C8B-B14F-4D97-AF65-F5344CB8AC3E}">
        <p14:creationId xmlns:p14="http://schemas.microsoft.com/office/powerpoint/2010/main" val="2645489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Anonymous functions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Anonymous functions are </a:t>
            </a:r>
            <a:r>
              <a:rPr lang="en-US" sz="2000" dirty="0"/>
              <a:t>defined </a:t>
            </a:r>
            <a:r>
              <a:rPr lang="en-US" sz="2000" dirty="0">
                <a:solidFill>
                  <a:srgbClr val="0070C0"/>
                </a:solidFill>
              </a:rPr>
              <a:t>on the fly</a:t>
            </a:r>
            <a:r>
              <a:rPr lang="en-US" sz="2000" dirty="0"/>
              <a:t> and </a:t>
            </a:r>
            <a:r>
              <a:rPr lang="en-US" sz="2000" dirty="0">
                <a:solidFill>
                  <a:srgbClr val="FF0000"/>
                </a:solidFill>
              </a:rPr>
              <a:t>don't specify</a:t>
            </a:r>
            <a:r>
              <a:rPr lang="en-US" sz="2000" dirty="0"/>
              <a:t> a </a:t>
            </a:r>
            <a:r>
              <a:rPr lang="en-US" sz="2000" dirty="0">
                <a:solidFill>
                  <a:srgbClr val="FF0000"/>
                </a:solidFill>
              </a:rPr>
              <a:t>function </a:t>
            </a:r>
            <a:r>
              <a:rPr lang="en-US" sz="2000" dirty="0" smtClean="0">
                <a:solidFill>
                  <a:srgbClr val="FF0000"/>
                </a:solidFill>
              </a:rPr>
              <a:t>name</a:t>
            </a:r>
            <a:r>
              <a:rPr lang="en-US" sz="2000" dirty="0" smtClean="0"/>
              <a:t>.</a:t>
            </a:r>
          </a:p>
          <a:p>
            <a:pPr marL="457200">
              <a:buFont typeface="Wingdings" panose="05000000000000000000" pitchFamily="2" charset="2"/>
              <a:buChar char="§"/>
            </a:pPr>
            <a:r>
              <a:rPr lang="en-US" sz="2000" dirty="0" smtClean="0"/>
              <a:t>Consider </a:t>
            </a:r>
            <a:r>
              <a:rPr lang="en-US" sz="2000" dirty="0"/>
              <a:t>the following JavaScript code</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smtClean="0"/>
              <a:t>The TypeScript version of the same function is as </a:t>
            </a:r>
            <a:r>
              <a:rPr lang="en-US" sz="2000" dirty="0"/>
              <a:t>follows:</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a:t>TypeScript allows anonymous functions in the same way that JavaScript does, but also allows </a:t>
            </a:r>
            <a:r>
              <a:rPr lang="en-US" sz="2000" dirty="0">
                <a:solidFill>
                  <a:srgbClr val="FF0000"/>
                </a:solidFill>
              </a:rPr>
              <a:t>standard type annotations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59</a:t>
            </a:fld>
            <a:endParaRPr lang="en-US"/>
          </a:p>
        </p:txBody>
      </p:sp>
      <p:pic>
        <p:nvPicPr>
          <p:cNvPr id="5" name="Picture 4"/>
          <p:cNvPicPr>
            <a:picLocks noChangeAspect="1"/>
          </p:cNvPicPr>
          <p:nvPr/>
        </p:nvPicPr>
        <p:blipFill>
          <a:blip r:embed="rId2"/>
          <a:stretch>
            <a:fillRect/>
          </a:stretch>
        </p:blipFill>
        <p:spPr>
          <a:xfrm>
            <a:off x="626534" y="2059463"/>
            <a:ext cx="4656666" cy="129513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626534" y="3905612"/>
            <a:ext cx="5532967" cy="1363481"/>
          </a:xfrm>
          <a:prstGeom prst="rect">
            <a:avLst/>
          </a:prstGeom>
          <a:ln>
            <a:solidFill>
              <a:schemeClr val="accent1"/>
            </a:solidFill>
          </a:ln>
        </p:spPr>
      </p:pic>
    </p:spTree>
    <p:extLst>
      <p:ext uri="{BB962C8B-B14F-4D97-AF65-F5344CB8AC3E}">
        <p14:creationId xmlns:p14="http://schemas.microsoft.com/office/powerpoint/2010/main" val="209204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Cordova</a:t>
            </a:r>
            <a:endParaRPr lang="en-US" dirty="0"/>
          </a:p>
        </p:txBody>
      </p:sp>
      <p:sp>
        <p:nvSpPr>
          <p:cNvPr id="3" name="Content Placeholder 2"/>
          <p:cNvSpPr>
            <a:spLocks noGrp="1"/>
          </p:cNvSpPr>
          <p:nvPr>
            <p:ph idx="1"/>
          </p:nvPr>
        </p:nvSpPr>
        <p:spPr/>
        <p:txBody>
          <a:bodyPr/>
          <a:lstStyle/>
          <a:p>
            <a:r>
              <a:rPr lang="en-US" dirty="0" smtClean="0">
                <a:solidFill>
                  <a:srgbClr val="FF0000"/>
                </a:solidFill>
              </a:rPr>
              <a:t>Apache </a:t>
            </a:r>
            <a:r>
              <a:rPr lang="en-US" dirty="0">
                <a:solidFill>
                  <a:srgbClr val="FF0000"/>
                </a:solidFill>
              </a:rPr>
              <a:t>Cordova</a:t>
            </a:r>
            <a:r>
              <a:rPr lang="en-US" dirty="0"/>
              <a:t> is a fully fledged web server that runs as a native </a:t>
            </a:r>
            <a:r>
              <a:rPr lang="en-US" dirty="0">
                <a:solidFill>
                  <a:srgbClr val="FF0000"/>
                </a:solidFill>
              </a:rPr>
              <a:t>mobile phone </a:t>
            </a:r>
            <a:r>
              <a:rPr lang="en-US" dirty="0" smtClean="0">
                <a:solidFill>
                  <a:srgbClr val="FF0000"/>
                </a:solidFill>
              </a:rPr>
              <a:t>application</a:t>
            </a:r>
            <a:r>
              <a:rPr lang="en-US" dirty="0" smtClean="0"/>
              <a:t>.</a:t>
            </a:r>
          </a:p>
          <a:p>
            <a:pPr lvl="1"/>
            <a:r>
              <a:rPr lang="en-US" dirty="0" smtClean="0"/>
              <a:t>This </a:t>
            </a:r>
            <a:r>
              <a:rPr lang="en-US" dirty="0"/>
              <a:t>means that we can build a mobile phone application </a:t>
            </a:r>
            <a:r>
              <a:rPr lang="en-US" dirty="0" smtClean="0"/>
              <a:t>using</a:t>
            </a:r>
          </a:p>
          <a:p>
            <a:pPr lvl="2"/>
            <a:r>
              <a:rPr lang="en-US" dirty="0" smtClean="0"/>
              <a:t>HTML</a:t>
            </a:r>
          </a:p>
          <a:p>
            <a:pPr lvl="2"/>
            <a:r>
              <a:rPr lang="en-US" dirty="0" smtClean="0"/>
              <a:t>CSS</a:t>
            </a:r>
          </a:p>
          <a:p>
            <a:pPr lvl="2"/>
            <a:r>
              <a:rPr lang="en-US" dirty="0" smtClean="0"/>
              <a:t>JavaScript</a:t>
            </a:r>
          </a:p>
          <a:p>
            <a:pPr marL="460375" lvl="2" indent="0">
              <a:buNone/>
            </a:pPr>
            <a:r>
              <a:rPr lang="en-US" dirty="0" smtClean="0"/>
              <a:t>and </a:t>
            </a:r>
            <a:r>
              <a:rPr lang="en-US" dirty="0"/>
              <a:t>then interact with the </a:t>
            </a:r>
            <a:r>
              <a:rPr lang="en-US" dirty="0" smtClean="0"/>
              <a:t>phones</a:t>
            </a:r>
          </a:p>
          <a:p>
            <a:pPr lvl="2"/>
            <a:r>
              <a:rPr lang="en-US" dirty="0" smtClean="0"/>
              <a:t>Accelerometer</a:t>
            </a:r>
          </a:p>
          <a:p>
            <a:pPr lvl="2"/>
            <a:r>
              <a:rPr lang="en-US" dirty="0" smtClean="0"/>
              <a:t>geolocation services</a:t>
            </a:r>
          </a:p>
          <a:p>
            <a:pPr lvl="2"/>
            <a:r>
              <a:rPr lang="en-US" dirty="0" smtClean="0"/>
              <a:t>file storage</a:t>
            </a:r>
          </a:p>
          <a:p>
            <a:pPr lvl="1"/>
            <a:r>
              <a:rPr lang="en-US" dirty="0" smtClean="0"/>
              <a:t>With </a:t>
            </a:r>
            <a:r>
              <a:rPr lang="en-US" dirty="0"/>
              <a:t>Cordova, therefore, JavaScript and web technologies have moved into the realm of </a:t>
            </a:r>
            <a:r>
              <a:rPr lang="en-US" dirty="0">
                <a:solidFill>
                  <a:srgbClr val="FF0000"/>
                </a:solidFill>
              </a:rPr>
              <a:t>native mobile phone</a:t>
            </a:r>
            <a:r>
              <a:rPr lang="en-US" dirty="0"/>
              <a:t> </a:t>
            </a:r>
            <a:r>
              <a:rPr lang="en-US" dirty="0" smtClean="0"/>
              <a:t>applications.</a:t>
            </a:r>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27071671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Optional parameters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we call a JavaScript function that is expecting parameters, and we do not supply these parameters, then the value of the parameter within the function will be </a:t>
            </a:r>
            <a:r>
              <a:rPr lang="en-US" sz="2000" dirty="0" smtClean="0">
                <a:solidFill>
                  <a:srgbClr val="FF0000"/>
                </a:solidFill>
              </a:rPr>
              <a:t>undefined</a:t>
            </a:r>
            <a:r>
              <a:rPr lang="en-US" sz="2000" dirty="0" smtClean="0"/>
              <a:t>.</a:t>
            </a:r>
          </a:p>
          <a:p>
            <a:pPr marL="457200">
              <a:buFont typeface="Wingdings" panose="05000000000000000000" pitchFamily="2" charset="2"/>
              <a:buChar char="§"/>
            </a:pPr>
            <a:r>
              <a:rPr lang="en-US" sz="2000" dirty="0" smtClean="0"/>
              <a:t>As </a:t>
            </a:r>
            <a:r>
              <a:rPr lang="en-US" sz="2000" dirty="0"/>
              <a:t>an example of this, consider the following JavaScript code</a:t>
            </a:r>
            <a:r>
              <a:rPr lang="en-US" sz="2000" dirty="0" smtClean="0"/>
              <a:t>:</a:t>
            </a: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smtClean="0"/>
              <a:t>TypeScript </a:t>
            </a:r>
            <a:r>
              <a:rPr lang="en-US" sz="2000" dirty="0"/>
              <a:t>introduces the </a:t>
            </a:r>
            <a:r>
              <a:rPr lang="en-US" sz="2000" dirty="0">
                <a:solidFill>
                  <a:srgbClr val="FF0000"/>
                </a:solidFill>
              </a:rPr>
              <a:t>question mark ?</a:t>
            </a:r>
            <a:r>
              <a:rPr lang="en-US" sz="2000" dirty="0"/>
              <a:t> syntax to indicate optional </a:t>
            </a:r>
            <a:r>
              <a:rPr lang="en-US" sz="2000" dirty="0" smtClean="0"/>
              <a:t>parameters.</a:t>
            </a:r>
          </a:p>
          <a:p>
            <a:pPr marL="457200">
              <a:buFont typeface="Wingdings" panose="05000000000000000000" pitchFamily="2" charset="2"/>
              <a:buChar char="§"/>
            </a:pPr>
            <a:r>
              <a:rPr lang="en-US" sz="2000" dirty="0" smtClean="0"/>
              <a:t>This </a:t>
            </a:r>
            <a:r>
              <a:rPr lang="en-US" sz="2000" dirty="0"/>
              <a:t>allows us to mimic the JavaScript calling syntax where we can call the same function with some missing arguments. As an example of this, consider the following TypeScript code</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60</a:t>
            </a:fld>
            <a:endParaRPr lang="en-US"/>
          </a:p>
        </p:txBody>
      </p:sp>
      <p:pic>
        <p:nvPicPr>
          <p:cNvPr id="3" name="Picture 2"/>
          <p:cNvPicPr>
            <a:picLocks noChangeAspect="1"/>
          </p:cNvPicPr>
          <p:nvPr/>
        </p:nvPicPr>
        <p:blipFill>
          <a:blip r:embed="rId2"/>
          <a:stretch>
            <a:fillRect/>
          </a:stretch>
        </p:blipFill>
        <p:spPr>
          <a:xfrm>
            <a:off x="567266" y="2335665"/>
            <a:ext cx="6612467" cy="131580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67266" y="4816399"/>
            <a:ext cx="6358467" cy="1776522"/>
          </a:xfrm>
          <a:prstGeom prst="rect">
            <a:avLst/>
          </a:prstGeom>
          <a:ln>
            <a:solidFill>
              <a:schemeClr val="accent1"/>
            </a:solidFill>
          </a:ln>
        </p:spPr>
      </p:pic>
    </p:spTree>
    <p:extLst>
      <p:ext uri="{BB962C8B-B14F-4D97-AF65-F5344CB8AC3E}">
        <p14:creationId xmlns:p14="http://schemas.microsoft.com/office/powerpoint/2010/main" val="1858938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Default parameters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subtle variant of the optional parameter syntax allows us to specify the </a:t>
            </a:r>
            <a:r>
              <a:rPr lang="en-US" sz="2000" dirty="0">
                <a:solidFill>
                  <a:srgbClr val="FF0000"/>
                </a:solidFill>
              </a:rPr>
              <a:t>default value</a:t>
            </a:r>
            <a:r>
              <a:rPr lang="en-US" sz="2000" dirty="0"/>
              <a:t> of a </a:t>
            </a:r>
            <a:r>
              <a:rPr lang="en-US" sz="2000" dirty="0" smtClean="0"/>
              <a:t>parameter.</a:t>
            </a:r>
          </a:p>
          <a:p>
            <a:pPr marL="457200">
              <a:buFont typeface="Wingdings" panose="05000000000000000000" pitchFamily="2" charset="2"/>
              <a:buChar char="§"/>
            </a:pPr>
            <a:r>
              <a:rPr lang="en-US" sz="2000" dirty="0" smtClean="0"/>
              <a:t>If </a:t>
            </a:r>
            <a:r>
              <a:rPr lang="en-US" sz="2000" dirty="0"/>
              <a:t>an optional parameter value is not supplied, we can specify what the default value of this optional parameter should </a:t>
            </a:r>
            <a:r>
              <a:rPr lang="en-US" sz="2000" dirty="0" smtClean="0"/>
              <a:t>be.</a:t>
            </a:r>
          </a:p>
          <a:p>
            <a:pPr marL="457200">
              <a:buFont typeface="Wingdings" panose="05000000000000000000" pitchFamily="2" charset="2"/>
              <a:buChar char="§"/>
            </a:pPr>
            <a:r>
              <a:rPr lang="en-US" sz="2000" dirty="0" smtClean="0"/>
              <a:t>Let's </a:t>
            </a:r>
            <a:r>
              <a:rPr lang="en-US" sz="2000" dirty="0"/>
              <a:t>modify our preceding function definition to use an optional parameter with a default value, as follows</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a:t>This function definition has now dropped the ? optional parameter syntax, but instead has assigned a value of "c" to the last parameter: c:string = "c</a:t>
            </a:r>
            <a:r>
              <a:rPr lang="en-US" sz="2000" dirty="0" smtClean="0"/>
              <a:t>".</a:t>
            </a:r>
          </a:p>
          <a:p>
            <a:pPr marL="457200">
              <a:buFont typeface="Wingdings" panose="05000000000000000000" pitchFamily="2" charset="2"/>
              <a:buChar char="§"/>
            </a:pPr>
            <a:r>
              <a:rPr lang="en-US" sz="2000" dirty="0"/>
              <a:t>The output of this code will therefore be</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61</a:t>
            </a:fld>
            <a:endParaRPr lang="en-US"/>
          </a:p>
        </p:txBody>
      </p:sp>
      <p:pic>
        <p:nvPicPr>
          <p:cNvPr id="3" name="Picture 2"/>
          <p:cNvPicPr>
            <a:picLocks noChangeAspect="1"/>
          </p:cNvPicPr>
          <p:nvPr/>
        </p:nvPicPr>
        <p:blipFill>
          <a:blip r:embed="rId2"/>
          <a:stretch>
            <a:fillRect/>
          </a:stretch>
        </p:blipFill>
        <p:spPr>
          <a:xfrm>
            <a:off x="694266" y="2692399"/>
            <a:ext cx="5384802" cy="155312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94266" y="5567177"/>
            <a:ext cx="2616201" cy="367343"/>
          </a:xfrm>
          <a:prstGeom prst="rect">
            <a:avLst/>
          </a:prstGeom>
          <a:ln>
            <a:solidFill>
              <a:schemeClr val="accent1"/>
            </a:solidFill>
          </a:ln>
        </p:spPr>
      </p:pic>
    </p:spTree>
    <p:extLst>
      <p:ext uri="{BB962C8B-B14F-4D97-AF65-F5344CB8AC3E}">
        <p14:creationId xmlns:p14="http://schemas.microsoft.com/office/powerpoint/2010/main" val="687708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Rest parameters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JavaScript language also allows a function to be called with a variable number of </a:t>
            </a:r>
            <a:r>
              <a:rPr lang="en-US" sz="2000" dirty="0" smtClean="0"/>
              <a:t>arguments.</a:t>
            </a:r>
          </a:p>
          <a:p>
            <a:pPr marL="457200">
              <a:buFont typeface="Wingdings" panose="05000000000000000000" pitchFamily="2" charset="2"/>
              <a:buChar char="§"/>
            </a:pPr>
            <a:r>
              <a:rPr lang="en-US" sz="2000" dirty="0" smtClean="0"/>
              <a:t>Every </a:t>
            </a:r>
            <a:r>
              <a:rPr lang="en-US" sz="2000" dirty="0"/>
              <a:t>JavaScript function has access to a </a:t>
            </a:r>
            <a:r>
              <a:rPr lang="en-US" sz="2000" dirty="0">
                <a:solidFill>
                  <a:srgbClr val="FF0000"/>
                </a:solidFill>
              </a:rPr>
              <a:t>special variable</a:t>
            </a:r>
            <a:r>
              <a:rPr lang="en-US" sz="2000" dirty="0"/>
              <a:t>, named </a:t>
            </a:r>
            <a:r>
              <a:rPr lang="en-US" sz="2000" dirty="0">
                <a:solidFill>
                  <a:srgbClr val="FF0000"/>
                </a:solidFill>
              </a:rPr>
              <a:t>arguments</a:t>
            </a:r>
            <a:r>
              <a:rPr lang="en-US" sz="2000" dirty="0"/>
              <a:t>, that can be used to retrieve all arguments that have been passed into the </a:t>
            </a:r>
            <a:r>
              <a:rPr lang="en-US" sz="2000" dirty="0" smtClean="0"/>
              <a:t>function.</a:t>
            </a:r>
          </a:p>
          <a:p>
            <a:pPr marL="457200">
              <a:buFont typeface="Wingdings" panose="05000000000000000000" pitchFamily="2" charset="2"/>
              <a:buChar char="§"/>
            </a:pPr>
            <a:r>
              <a:rPr lang="en-US" sz="2000" dirty="0" smtClean="0"/>
              <a:t>As </a:t>
            </a:r>
            <a:r>
              <a:rPr lang="en-US" sz="2000" dirty="0"/>
              <a:t>an example of this, consider the following JavaScript code</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a:t>In order to express the equivalent function definition in TypeScript, we will need to use a syntax that is known as the </a:t>
            </a:r>
            <a:r>
              <a:rPr lang="en-US" sz="2000" dirty="0">
                <a:solidFill>
                  <a:srgbClr val="FF0000"/>
                </a:solidFill>
              </a:rPr>
              <a:t>rest parameter </a:t>
            </a:r>
            <a:r>
              <a:rPr lang="en-US" sz="2000" dirty="0" smtClean="0">
                <a:solidFill>
                  <a:srgbClr val="FF0000"/>
                </a:solidFill>
              </a:rPr>
              <a:t>syntax</a:t>
            </a:r>
            <a:r>
              <a:rPr lang="en-US" sz="2000" dirty="0" smtClean="0"/>
              <a:t>.</a:t>
            </a:r>
          </a:p>
          <a:p>
            <a:pPr marL="457200">
              <a:buFont typeface="Wingdings" panose="05000000000000000000" pitchFamily="2" charset="2"/>
              <a:buChar char="§"/>
            </a:pPr>
            <a:r>
              <a:rPr lang="en-US" sz="2000" dirty="0" smtClean="0"/>
              <a:t>Rest </a:t>
            </a:r>
            <a:r>
              <a:rPr lang="en-US" sz="2000" dirty="0"/>
              <a:t>parameters use the TypeScript syntax of </a:t>
            </a:r>
            <a:r>
              <a:rPr lang="en-US" sz="2000" dirty="0">
                <a:solidFill>
                  <a:srgbClr val="FF0000"/>
                </a:solidFill>
              </a:rPr>
              <a:t>three dots (...)</a:t>
            </a:r>
            <a:r>
              <a:rPr lang="en-US" sz="2000" dirty="0"/>
              <a:t> in the function declaration to express a variable number of function </a:t>
            </a:r>
            <a:r>
              <a:rPr lang="en-US" sz="2000" dirty="0" smtClean="0"/>
              <a:t>parameters.</a:t>
            </a:r>
          </a:p>
          <a:p>
            <a:pPr marL="457200">
              <a:buFont typeface="Wingdings" panose="05000000000000000000" pitchFamily="2" charset="2"/>
              <a:buChar char="§"/>
            </a:pPr>
            <a:r>
              <a:rPr lang="en-US" sz="2000" dirty="0" smtClean="0"/>
              <a:t>Here </a:t>
            </a:r>
            <a:r>
              <a:rPr lang="en-US" sz="2000" dirty="0"/>
              <a:t>is the equivalent testArguments function, expressed in TypeScript:</a:t>
            </a:r>
          </a:p>
          <a:p>
            <a:pPr marL="457200">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62</a:t>
            </a:fld>
            <a:endParaRPr lang="en-US"/>
          </a:p>
        </p:txBody>
      </p:sp>
      <p:pic>
        <p:nvPicPr>
          <p:cNvPr id="5" name="Picture 4"/>
          <p:cNvPicPr>
            <a:picLocks noChangeAspect="1"/>
          </p:cNvPicPr>
          <p:nvPr/>
        </p:nvPicPr>
        <p:blipFill>
          <a:blip r:embed="rId2"/>
          <a:stretch>
            <a:fillRect/>
          </a:stretch>
        </p:blipFill>
        <p:spPr>
          <a:xfrm>
            <a:off x="668865" y="2740375"/>
            <a:ext cx="5757335" cy="1531321"/>
          </a:xfrm>
          <a:prstGeom prst="rect">
            <a:avLst/>
          </a:prstGeom>
          <a:ln>
            <a:solidFill>
              <a:schemeClr val="accent1"/>
            </a:solidFill>
          </a:ln>
        </p:spPr>
      </p:pic>
    </p:spTree>
    <p:extLst>
      <p:ext uri="{BB962C8B-B14F-4D97-AF65-F5344CB8AC3E}">
        <p14:creationId xmlns:p14="http://schemas.microsoft.com/office/powerpoint/2010/main" val="3616684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Rest parameters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smtClean="0"/>
              <a:t>The </a:t>
            </a:r>
            <a:r>
              <a:rPr lang="en-US" sz="2000" dirty="0">
                <a:solidFill>
                  <a:srgbClr val="FF0000"/>
                </a:solidFill>
              </a:rPr>
              <a:t>...argArray: number</a:t>
            </a:r>
            <a:r>
              <a:rPr lang="en-US" sz="2000" dirty="0" smtClean="0">
                <a:solidFill>
                  <a:srgbClr val="FF0000"/>
                </a:solidFill>
              </a:rPr>
              <a:t>[ ]</a:t>
            </a:r>
            <a:r>
              <a:rPr lang="en-US" sz="2000" dirty="0" smtClean="0"/>
              <a:t> </a:t>
            </a:r>
            <a:r>
              <a:rPr lang="en-US" sz="2000" dirty="0"/>
              <a:t>syntax for our testArguments function </a:t>
            </a:r>
            <a:r>
              <a:rPr lang="en-US" sz="2000" dirty="0" smtClean="0"/>
              <a:t>parameters instructs the </a:t>
            </a:r>
            <a:r>
              <a:rPr lang="en-US" sz="2000" dirty="0"/>
              <a:t>TypeScript compiler that the function can accept </a:t>
            </a:r>
            <a:r>
              <a:rPr lang="en-US" sz="2000" dirty="0">
                <a:solidFill>
                  <a:srgbClr val="FF0000"/>
                </a:solidFill>
              </a:rPr>
              <a:t>any number of arguments</a:t>
            </a:r>
            <a:r>
              <a:rPr lang="en-US" sz="2000" dirty="0"/>
              <a:t>.</a:t>
            </a:r>
          </a:p>
          <a:p>
            <a:pPr marL="457200">
              <a:buFont typeface="Wingdings" panose="05000000000000000000" pitchFamily="2" charset="2"/>
              <a:buChar char="§"/>
            </a:pPr>
            <a:r>
              <a:rPr lang="en-US" sz="2000" dirty="0" smtClean="0"/>
              <a:t>The </a:t>
            </a:r>
            <a:r>
              <a:rPr lang="en-US" sz="2000" dirty="0"/>
              <a:t>internal </a:t>
            </a:r>
            <a:r>
              <a:rPr lang="en-US" sz="2000" dirty="0">
                <a:solidFill>
                  <a:srgbClr val="FF0000"/>
                </a:solidFill>
              </a:rPr>
              <a:t>arguments</a:t>
            </a:r>
            <a:r>
              <a:rPr lang="en-US" sz="2000" dirty="0"/>
              <a:t> array does not have an inferred type, and so will be treated as the </a:t>
            </a:r>
            <a:r>
              <a:rPr lang="en-US" sz="2000" dirty="0">
                <a:solidFill>
                  <a:srgbClr val="FF0000"/>
                </a:solidFill>
              </a:rPr>
              <a:t>any</a:t>
            </a:r>
            <a:r>
              <a:rPr lang="en-US" sz="2000" dirty="0"/>
              <a:t> type.</a:t>
            </a:r>
          </a:p>
          <a:p>
            <a:pPr marL="457200">
              <a:buFont typeface="Wingdings" panose="05000000000000000000" pitchFamily="2" charset="2"/>
              <a:buChar char="§"/>
            </a:pPr>
            <a:r>
              <a:rPr lang="en-US" sz="2000" dirty="0"/>
              <a:t>We can also combine normal parameters along with rest parameters in a function definition, as long as the rest parameters are the last to be defined in the parameter list, as follows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63</a:t>
            </a:fld>
            <a:endParaRPr lang="en-US"/>
          </a:p>
        </p:txBody>
      </p:sp>
      <p:pic>
        <p:nvPicPr>
          <p:cNvPr id="6" name="Picture 5"/>
          <p:cNvPicPr>
            <a:picLocks noChangeAspect="1"/>
          </p:cNvPicPr>
          <p:nvPr/>
        </p:nvPicPr>
        <p:blipFill>
          <a:blip r:embed="rId2"/>
          <a:stretch>
            <a:fillRect/>
          </a:stretch>
        </p:blipFill>
        <p:spPr>
          <a:xfrm>
            <a:off x="685800" y="1413933"/>
            <a:ext cx="5782734" cy="2194469"/>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685800" y="5519576"/>
            <a:ext cx="3704830" cy="1177557"/>
          </a:xfrm>
          <a:prstGeom prst="rect">
            <a:avLst/>
          </a:prstGeom>
          <a:ln>
            <a:solidFill>
              <a:schemeClr val="accent1"/>
            </a:solidFill>
          </a:ln>
        </p:spPr>
      </p:pic>
    </p:spTree>
    <p:extLst>
      <p:ext uri="{BB962C8B-B14F-4D97-AF65-F5344CB8AC3E}">
        <p14:creationId xmlns:p14="http://schemas.microsoft.com/office/powerpoint/2010/main" val="771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Function callbacks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One of the most powerful features of JavaScript – and in fact the technology that </a:t>
            </a:r>
            <a:r>
              <a:rPr lang="en-US" sz="2000" dirty="0">
                <a:solidFill>
                  <a:srgbClr val="FF0000"/>
                </a:solidFill>
              </a:rPr>
              <a:t>Node</a:t>
            </a:r>
            <a:r>
              <a:rPr lang="en-US" sz="2000" dirty="0"/>
              <a:t> was built on – is the concept of </a:t>
            </a:r>
            <a:r>
              <a:rPr lang="en-US" sz="2000" dirty="0">
                <a:solidFill>
                  <a:srgbClr val="FF0000"/>
                </a:solidFill>
              </a:rPr>
              <a:t>callback </a:t>
            </a:r>
            <a:r>
              <a:rPr lang="en-US" sz="2000" dirty="0" smtClean="0">
                <a:solidFill>
                  <a:srgbClr val="FF0000"/>
                </a:solidFill>
              </a:rPr>
              <a:t>functions</a:t>
            </a:r>
            <a:r>
              <a:rPr lang="en-US" sz="2000" dirty="0" smtClean="0"/>
              <a:t>.</a:t>
            </a:r>
          </a:p>
          <a:p>
            <a:pPr marL="457200">
              <a:buFont typeface="Wingdings" panose="05000000000000000000" pitchFamily="2" charset="2"/>
              <a:buChar char="§"/>
            </a:pPr>
            <a:r>
              <a:rPr lang="en-US" sz="2000" dirty="0" smtClean="0"/>
              <a:t>A </a:t>
            </a:r>
            <a:r>
              <a:rPr lang="en-US" sz="2000" dirty="0"/>
              <a:t>callback function is a function that is </a:t>
            </a:r>
            <a:r>
              <a:rPr lang="en-US" sz="2000" dirty="0">
                <a:solidFill>
                  <a:srgbClr val="FF0000"/>
                </a:solidFill>
              </a:rPr>
              <a:t>passed</a:t>
            </a:r>
            <a:r>
              <a:rPr lang="en-US" sz="2000" dirty="0"/>
              <a:t> into another function, and is then generally </a:t>
            </a:r>
            <a:r>
              <a:rPr lang="en-US" sz="2000" dirty="0">
                <a:solidFill>
                  <a:srgbClr val="FF0000"/>
                </a:solidFill>
              </a:rPr>
              <a:t>invoked</a:t>
            </a:r>
            <a:r>
              <a:rPr lang="en-US" sz="2000" dirty="0"/>
              <a:t> inside the </a:t>
            </a:r>
            <a:r>
              <a:rPr lang="en-US" sz="2000" dirty="0" smtClean="0"/>
              <a:t>function.</a:t>
            </a:r>
          </a:p>
          <a:p>
            <a:pPr marL="457200">
              <a:buFont typeface="Wingdings" panose="05000000000000000000" pitchFamily="2" charset="2"/>
              <a:buChar char="§"/>
            </a:pPr>
            <a:r>
              <a:rPr lang="en-US" sz="2000" dirty="0" smtClean="0"/>
              <a:t>Since JavaScript </a:t>
            </a:r>
            <a:r>
              <a:rPr lang="en-US" sz="2000" dirty="0"/>
              <a:t>is not strongly typed, </a:t>
            </a:r>
            <a:r>
              <a:rPr lang="en-US" sz="2000" dirty="0" smtClean="0"/>
              <a:t>we </a:t>
            </a:r>
            <a:r>
              <a:rPr lang="en-US" sz="2000" dirty="0"/>
              <a:t>can pass a value into a </a:t>
            </a:r>
            <a:r>
              <a:rPr lang="en-US" sz="2000" dirty="0" smtClean="0"/>
              <a:t>function and pass </a:t>
            </a:r>
            <a:r>
              <a:rPr lang="en-US" sz="2000" dirty="0"/>
              <a:t>a function into a </a:t>
            </a:r>
            <a:r>
              <a:rPr lang="en-US" sz="2000" dirty="0" smtClean="0"/>
              <a:t>function.</a:t>
            </a:r>
          </a:p>
          <a:p>
            <a:pPr marL="457200">
              <a:buFont typeface="Wingdings" panose="05000000000000000000" pitchFamily="2" charset="2"/>
              <a:buChar char="§"/>
            </a:pPr>
            <a:r>
              <a:rPr lang="en-US" sz="2000" dirty="0" smtClean="0"/>
              <a:t>This </a:t>
            </a:r>
            <a:r>
              <a:rPr lang="en-US" sz="2000" dirty="0"/>
              <a:t>is best illustrated by taking a look at some sample JavaScript code</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smtClean="0"/>
              <a:t>If </a:t>
            </a:r>
            <a:r>
              <a:rPr lang="en-US" sz="2000" dirty="0"/>
              <a:t>we inadvertently called the </a:t>
            </a:r>
            <a:r>
              <a:rPr lang="en-US" sz="2000" dirty="0">
                <a:solidFill>
                  <a:srgbClr val="FF0000"/>
                </a:solidFill>
              </a:rPr>
              <a:t>doSomethingWithACallback</a:t>
            </a:r>
            <a:r>
              <a:rPr lang="en-US" sz="2000" dirty="0"/>
              <a:t> function with two strings, as shown </a:t>
            </a:r>
            <a:r>
              <a:rPr lang="en-US" sz="2000" dirty="0" smtClean="0"/>
              <a:t>below; we </a:t>
            </a:r>
            <a:r>
              <a:rPr lang="en-US" sz="2000" dirty="0"/>
              <a:t>would get a JavaScript runtime error:</a:t>
            </a:r>
          </a:p>
          <a:p>
            <a:pPr marL="457200">
              <a:buFont typeface="Wingdings" panose="05000000000000000000" pitchFamily="2" charset="2"/>
              <a:buChar char="§"/>
            </a:pPr>
            <a:endParaRPr lang="en-US" sz="2000" dirty="0"/>
          </a:p>
        </p:txBody>
      </p:sp>
      <p:sp>
        <p:nvSpPr>
          <p:cNvPr id="6" name="Date Placeholder 5"/>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64</a:t>
            </a:fld>
            <a:endParaRPr lang="en-US"/>
          </a:p>
        </p:txBody>
      </p:sp>
      <p:pic>
        <p:nvPicPr>
          <p:cNvPr id="3" name="Picture 2"/>
          <p:cNvPicPr>
            <a:picLocks noChangeAspect="1"/>
          </p:cNvPicPr>
          <p:nvPr/>
        </p:nvPicPr>
        <p:blipFill>
          <a:blip r:embed="rId2"/>
          <a:stretch>
            <a:fillRect/>
          </a:stretch>
        </p:blipFill>
        <p:spPr>
          <a:xfrm>
            <a:off x="624008" y="3382128"/>
            <a:ext cx="8443792" cy="1575239"/>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24008" y="5856287"/>
            <a:ext cx="6047725" cy="779001"/>
          </a:xfrm>
          <a:prstGeom prst="rect">
            <a:avLst/>
          </a:prstGeom>
          <a:ln>
            <a:solidFill>
              <a:schemeClr val="accent1"/>
            </a:solidFill>
          </a:ln>
        </p:spPr>
      </p:pic>
    </p:spTree>
    <p:extLst>
      <p:ext uri="{BB962C8B-B14F-4D97-AF65-F5344CB8AC3E}">
        <p14:creationId xmlns:p14="http://schemas.microsoft.com/office/powerpoint/2010/main" val="1287555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Function callbacks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Defensively minded programmers, however, would first check whether the callback parameter was in fact a function before invoking it, as follows:</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65</a:t>
            </a:fld>
            <a:endParaRPr lang="en-US"/>
          </a:p>
        </p:txBody>
      </p:sp>
      <p:pic>
        <p:nvPicPr>
          <p:cNvPr id="7" name="Picture 6"/>
          <p:cNvPicPr>
            <a:picLocks noChangeAspect="1"/>
          </p:cNvPicPr>
          <p:nvPr/>
        </p:nvPicPr>
        <p:blipFill>
          <a:blip r:embed="rId2"/>
          <a:stretch>
            <a:fillRect/>
          </a:stretch>
        </p:blipFill>
        <p:spPr>
          <a:xfrm>
            <a:off x="626535" y="2172251"/>
            <a:ext cx="10202333" cy="1780820"/>
          </a:xfrm>
          <a:prstGeom prst="rect">
            <a:avLst/>
          </a:prstGeom>
          <a:ln>
            <a:solidFill>
              <a:schemeClr val="accent1"/>
            </a:solidFill>
          </a:ln>
        </p:spPr>
      </p:pic>
    </p:spTree>
    <p:extLst>
      <p:ext uri="{BB962C8B-B14F-4D97-AF65-F5344CB8AC3E}">
        <p14:creationId xmlns:p14="http://schemas.microsoft.com/office/powerpoint/2010/main" val="3847781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Function signatures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introduces </a:t>
            </a:r>
            <a:r>
              <a:rPr lang="en-US" sz="2000" dirty="0" smtClean="0"/>
              <a:t>the </a:t>
            </a:r>
            <a:r>
              <a:rPr lang="en-US" sz="2000" dirty="0">
                <a:solidFill>
                  <a:srgbClr val="FF0000"/>
                </a:solidFill>
              </a:rPr>
              <a:t>fat arrow syntax</a:t>
            </a:r>
            <a:r>
              <a:rPr lang="en-US" sz="2000" dirty="0"/>
              <a:t>, </a:t>
            </a:r>
            <a:r>
              <a:rPr lang="en-US" sz="2000" dirty="0" smtClean="0">
                <a:solidFill>
                  <a:srgbClr val="FF0000"/>
                </a:solidFill>
              </a:rPr>
              <a:t>( ) =&gt;</a:t>
            </a:r>
            <a:r>
              <a:rPr lang="en-US" sz="2000" dirty="0"/>
              <a:t> </a:t>
            </a:r>
            <a:r>
              <a:rPr lang="en-US" sz="2000" dirty="0" smtClean="0"/>
              <a:t>to functions which implies </a:t>
            </a:r>
            <a:r>
              <a:rPr lang="en-US" sz="2000" dirty="0"/>
              <a:t>that one of the parameters to a function needs to be another </a:t>
            </a:r>
            <a:r>
              <a:rPr lang="en-US" sz="2000" dirty="0" smtClean="0"/>
              <a:t>function.</a:t>
            </a:r>
          </a:p>
          <a:p>
            <a:pPr marL="457200">
              <a:buFont typeface="Wingdings" panose="05000000000000000000" pitchFamily="2" charset="2"/>
              <a:buChar char="§"/>
            </a:pPr>
            <a:r>
              <a:rPr lang="en-US" sz="2000" dirty="0" smtClean="0"/>
              <a:t>Lets’ rewrite </a:t>
            </a:r>
            <a:r>
              <a:rPr lang="en-US" sz="2000" dirty="0"/>
              <a:t>our previous JavaScript callback sample in TypeScript, as follows</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smtClean="0"/>
              <a:t>The </a:t>
            </a:r>
            <a:r>
              <a:rPr lang="en-US" sz="2000" dirty="0"/>
              <a:t>doSomethingWithACallback function will only accept, as its second argument, a </a:t>
            </a:r>
            <a:r>
              <a:rPr lang="en-US" sz="2000" dirty="0">
                <a:solidFill>
                  <a:srgbClr val="FF0000"/>
                </a:solidFill>
              </a:rPr>
              <a:t>function</a:t>
            </a:r>
            <a:r>
              <a:rPr lang="en-US" sz="2000" dirty="0"/>
              <a:t> that takes a single string parameter and returns void</a:t>
            </a:r>
            <a:r>
              <a:rPr lang="en-US" sz="2000" dirty="0" smtClean="0"/>
              <a:t>.</a:t>
            </a:r>
          </a:p>
          <a:p>
            <a:pPr marL="457200">
              <a:buFont typeface="Wingdings" panose="05000000000000000000" pitchFamily="2" charset="2"/>
              <a:buChar char="§"/>
            </a:pPr>
            <a:r>
              <a:rPr lang="en-US" sz="2000" dirty="0"/>
              <a:t>We can then use this function as follows</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66</a:t>
            </a:fld>
            <a:endParaRPr lang="en-US"/>
          </a:p>
        </p:txBody>
      </p:sp>
      <p:pic>
        <p:nvPicPr>
          <p:cNvPr id="3" name="Picture 2"/>
          <p:cNvPicPr>
            <a:picLocks noChangeAspect="1"/>
          </p:cNvPicPr>
          <p:nvPr/>
        </p:nvPicPr>
        <p:blipFill>
          <a:blip r:embed="rId2"/>
          <a:stretch>
            <a:fillRect/>
          </a:stretch>
        </p:blipFill>
        <p:spPr>
          <a:xfrm>
            <a:off x="651934" y="2405497"/>
            <a:ext cx="6036733" cy="210734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51934" y="5926444"/>
            <a:ext cx="11407839" cy="567490"/>
          </a:xfrm>
          <a:prstGeom prst="rect">
            <a:avLst/>
          </a:prstGeom>
          <a:ln>
            <a:solidFill>
              <a:schemeClr val="accent1"/>
            </a:solidFill>
          </a:ln>
        </p:spPr>
      </p:pic>
    </p:spTree>
    <p:extLst>
      <p:ext uri="{BB962C8B-B14F-4D97-AF65-F5344CB8AC3E}">
        <p14:creationId xmlns:p14="http://schemas.microsoft.com/office/powerpoint/2010/main" val="27031446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Function overloads</a:t>
            </a:r>
            <a:endParaRPr lang="en-US" dirty="0"/>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67</a:t>
            </a:fld>
            <a:endParaRPr lang="en-US"/>
          </a:p>
        </p:txBody>
      </p:sp>
    </p:spTree>
    <p:extLst>
      <p:ext uri="{BB962C8B-B14F-4D97-AF65-F5344CB8AC3E}">
        <p14:creationId xmlns:p14="http://schemas.microsoft.com/office/powerpoint/2010/main" val="17291765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Advanced types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also has some advanced language features that can be used when working with basic types and </a:t>
            </a:r>
            <a:r>
              <a:rPr lang="en-US" sz="2000" dirty="0" smtClean="0"/>
              <a:t>objects:</a:t>
            </a:r>
          </a:p>
          <a:p>
            <a:pPr marL="457200">
              <a:buFont typeface="Wingdings" panose="05000000000000000000" pitchFamily="2" charset="2"/>
              <a:buChar char="§"/>
            </a:pPr>
            <a:r>
              <a:rPr lang="en-US" sz="2000" dirty="0" smtClean="0"/>
              <a:t>Union types</a:t>
            </a:r>
          </a:p>
          <a:p>
            <a:pPr marL="457200">
              <a:buFont typeface="Wingdings" panose="05000000000000000000" pitchFamily="2" charset="2"/>
              <a:buChar char="§"/>
            </a:pPr>
            <a:r>
              <a:rPr lang="en-US" sz="2000" dirty="0" smtClean="0"/>
              <a:t>Type guards</a:t>
            </a:r>
          </a:p>
          <a:p>
            <a:pPr marL="457200">
              <a:buFont typeface="Wingdings" panose="05000000000000000000" pitchFamily="2" charset="2"/>
              <a:buChar char="§"/>
            </a:pPr>
            <a:r>
              <a:rPr lang="en-US" sz="2000" dirty="0" smtClean="0"/>
              <a:t>Type aliases</a:t>
            </a:r>
          </a:p>
          <a:p>
            <a:pPr marL="457200">
              <a:buFont typeface="Wingdings" panose="05000000000000000000" pitchFamily="2" charset="2"/>
              <a:buChar char="§"/>
            </a:pPr>
            <a:r>
              <a:rPr lang="en-US" sz="2000" dirty="0" smtClean="0"/>
              <a:t>Null </a:t>
            </a:r>
            <a:r>
              <a:rPr lang="en-US" sz="2000" dirty="0"/>
              <a:t>and </a:t>
            </a:r>
            <a:r>
              <a:rPr lang="en-US" sz="2000" dirty="0" smtClean="0"/>
              <a:t>undefined</a:t>
            </a:r>
          </a:p>
          <a:p>
            <a:pPr marL="457200">
              <a:buFont typeface="Wingdings" panose="05000000000000000000" pitchFamily="2" charset="2"/>
              <a:buChar char="§"/>
            </a:pPr>
            <a:r>
              <a:rPr lang="en-US" sz="2000" dirty="0" smtClean="0"/>
              <a:t>Object </a:t>
            </a:r>
            <a:r>
              <a:rPr lang="en-US" sz="2000" dirty="0"/>
              <a:t>rest and </a:t>
            </a:r>
            <a:r>
              <a:rPr lang="en-US" sz="2000" dirty="0" smtClean="0"/>
              <a:t>spread</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68</a:t>
            </a:fld>
            <a:endParaRPr lang="en-US"/>
          </a:p>
        </p:txBody>
      </p:sp>
    </p:spTree>
    <p:extLst>
      <p:ext uri="{BB962C8B-B14F-4D97-AF65-F5344CB8AC3E}">
        <p14:creationId xmlns:p14="http://schemas.microsoft.com/office/powerpoint/2010/main" val="185807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05675" y="4878971"/>
            <a:ext cx="4552950" cy="1628775"/>
          </a:xfrm>
          <a:prstGeom prst="rect">
            <a:avLst/>
          </a:prstGeom>
          <a:ln>
            <a:solidFill>
              <a:schemeClr val="accent1"/>
            </a:solidFill>
          </a:ln>
        </p:spPr>
      </p:pic>
      <p:sp>
        <p:nvSpPr>
          <p:cNvPr id="7" name="Text Placeholder 6"/>
          <p:cNvSpPr>
            <a:spLocks noGrp="1"/>
          </p:cNvSpPr>
          <p:nvPr>
            <p:ph type="body" sz="quarter" idx="13"/>
          </p:nvPr>
        </p:nvSpPr>
        <p:spPr/>
        <p:txBody>
          <a:bodyPr/>
          <a:lstStyle/>
          <a:p>
            <a:r>
              <a:rPr lang="en-US" dirty="0"/>
              <a:t>Types, Classes, and Inheritance</a:t>
            </a:r>
          </a:p>
        </p:txBody>
      </p:sp>
      <p:sp>
        <p:nvSpPr>
          <p:cNvPr id="4" name="Date Placeholder 3"/>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69</a:t>
            </a:fld>
            <a:endParaRPr lang="en-US"/>
          </a:p>
        </p:txBody>
      </p:sp>
      <p:sp>
        <p:nvSpPr>
          <p:cNvPr id="8" name="Text Placeholder 7"/>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170863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Kinoma</a:t>
            </a:r>
            <a:endParaRPr lang="en-US" dirty="0"/>
          </a:p>
        </p:txBody>
      </p:sp>
      <p:sp>
        <p:nvSpPr>
          <p:cNvPr id="3" name="Content Placeholder 2"/>
          <p:cNvSpPr>
            <a:spLocks noGrp="1"/>
          </p:cNvSpPr>
          <p:nvPr>
            <p:ph idx="1"/>
          </p:nvPr>
        </p:nvSpPr>
        <p:spPr/>
        <p:txBody>
          <a:bodyPr/>
          <a:lstStyle/>
          <a:p>
            <a:r>
              <a:rPr lang="en-US" dirty="0" smtClean="0"/>
              <a:t>Likewise</a:t>
            </a:r>
            <a:r>
              <a:rPr lang="en-US" dirty="0"/>
              <a:t>, projects such as </a:t>
            </a:r>
            <a:r>
              <a:rPr lang="en-US" dirty="0">
                <a:solidFill>
                  <a:srgbClr val="FF0000"/>
                </a:solidFill>
              </a:rPr>
              <a:t>Kinoma</a:t>
            </a:r>
            <a:r>
              <a:rPr lang="en-US" dirty="0"/>
              <a:t> are using JavaScript to drive </a:t>
            </a:r>
            <a:r>
              <a:rPr lang="en-US" dirty="0">
                <a:solidFill>
                  <a:srgbClr val="FF0000"/>
                </a:solidFill>
              </a:rPr>
              <a:t>devices</a:t>
            </a:r>
            <a:r>
              <a:rPr lang="en-US" dirty="0"/>
              <a:t> for the </a:t>
            </a:r>
            <a:r>
              <a:rPr lang="en-US" dirty="0">
                <a:solidFill>
                  <a:srgbClr val="FF0000"/>
                </a:solidFill>
              </a:rPr>
              <a:t>Internet Of Things</a:t>
            </a:r>
            <a:r>
              <a:rPr lang="en-US" dirty="0"/>
              <a:t>, running on tiny microprocessors embedded in all sorts of </a:t>
            </a:r>
            <a:r>
              <a:rPr lang="en-US" dirty="0" smtClean="0"/>
              <a:t>devices.</a:t>
            </a:r>
          </a:p>
          <a:p>
            <a:pPr lvl="1"/>
            <a:r>
              <a:rPr lang="en-US" dirty="0" smtClean="0">
                <a:solidFill>
                  <a:srgbClr val="FF0000"/>
                </a:solidFill>
              </a:rPr>
              <a:t>Espruino</a:t>
            </a:r>
            <a:r>
              <a:rPr lang="en-US" dirty="0" smtClean="0"/>
              <a:t> </a:t>
            </a:r>
            <a:r>
              <a:rPr lang="en-US" dirty="0"/>
              <a:t>is a microcontroller chip purposefully designed to run </a:t>
            </a:r>
            <a:r>
              <a:rPr lang="en-US" dirty="0" smtClean="0"/>
              <a:t>JavaScript.</a:t>
            </a:r>
          </a:p>
          <a:p>
            <a:pPr lvl="1"/>
            <a:r>
              <a:rPr lang="en-US" dirty="0" smtClean="0"/>
              <a:t>Learning </a:t>
            </a:r>
            <a:r>
              <a:rPr lang="en-US" dirty="0"/>
              <a:t>JavaScript, therefore, means that you have the ability to </a:t>
            </a:r>
            <a:r>
              <a:rPr lang="en-US" dirty="0" smtClean="0"/>
              <a:t>build</a:t>
            </a:r>
          </a:p>
          <a:p>
            <a:pPr lvl="2"/>
            <a:r>
              <a:rPr lang="en-US" dirty="0" smtClean="0"/>
              <a:t>Websites</a:t>
            </a:r>
          </a:p>
          <a:p>
            <a:pPr lvl="2"/>
            <a:r>
              <a:rPr lang="en-US" dirty="0" smtClean="0"/>
              <a:t>mobile </a:t>
            </a:r>
            <a:r>
              <a:rPr lang="en-US" dirty="0"/>
              <a:t>phone </a:t>
            </a:r>
            <a:r>
              <a:rPr lang="en-US" dirty="0" smtClean="0"/>
              <a:t>applications</a:t>
            </a:r>
          </a:p>
          <a:p>
            <a:pPr lvl="2"/>
            <a:r>
              <a:rPr lang="en-US" dirty="0" smtClean="0"/>
              <a:t>even </a:t>
            </a:r>
            <a:r>
              <a:rPr lang="en-US" dirty="0"/>
              <a:t>control microprocessors on embedded </a:t>
            </a:r>
            <a:r>
              <a:rPr lang="en-US" dirty="0" smtClean="0"/>
              <a:t>devices</a:t>
            </a:r>
          </a:p>
          <a:p>
            <a:pPr lvl="1"/>
            <a:r>
              <a:rPr lang="en-US" dirty="0" smtClean="0"/>
              <a:t>JavaScript </a:t>
            </a:r>
            <a:r>
              <a:rPr lang="en-US" dirty="0"/>
              <a:t>is becoming more and more popular, is being supported on more and more hardware, and is filtering through to nearly every corner of computing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558388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uses basic types, inferred types, and function signatures to bring a strongly typed development experience to </a:t>
            </a:r>
            <a:r>
              <a:rPr lang="en-US" sz="2000" dirty="0" smtClean="0"/>
              <a:t>JavaScript.</a:t>
            </a:r>
          </a:p>
          <a:p>
            <a:pPr marL="457200">
              <a:buFont typeface="Wingdings" panose="05000000000000000000" pitchFamily="2" charset="2"/>
              <a:buChar char="§"/>
            </a:pPr>
            <a:r>
              <a:rPr lang="en-US" sz="2000" dirty="0" smtClean="0"/>
              <a:t>TypeScript </a:t>
            </a:r>
            <a:r>
              <a:rPr lang="en-US" sz="2000" dirty="0"/>
              <a:t>also introduces object-oriented features that are similar to other languages, including </a:t>
            </a:r>
            <a:r>
              <a:rPr lang="en-US" sz="2000" dirty="0">
                <a:solidFill>
                  <a:srgbClr val="FF0000"/>
                </a:solidFill>
              </a:rPr>
              <a:t>interfaces</a:t>
            </a:r>
            <a:r>
              <a:rPr lang="en-US" sz="2000" dirty="0"/>
              <a:t>, </a:t>
            </a:r>
            <a:r>
              <a:rPr lang="en-US" sz="2000" dirty="0">
                <a:solidFill>
                  <a:srgbClr val="FF0000"/>
                </a:solidFill>
              </a:rPr>
              <a:t>classes</a:t>
            </a:r>
            <a:r>
              <a:rPr lang="en-US" sz="2000" dirty="0"/>
              <a:t>, and </a:t>
            </a:r>
            <a:r>
              <a:rPr lang="en-US" sz="2000" dirty="0" smtClean="0">
                <a:solidFill>
                  <a:srgbClr val="FF0000"/>
                </a:solidFill>
              </a:rPr>
              <a:t>inheritance</a:t>
            </a:r>
            <a:r>
              <a:rPr lang="en-US" sz="2000" dirty="0" smtClean="0"/>
              <a:t>.</a:t>
            </a:r>
          </a:p>
          <a:p>
            <a:pPr marL="457200">
              <a:buFont typeface="Wingdings" panose="05000000000000000000" pitchFamily="2" charset="2"/>
              <a:buChar char="§"/>
            </a:pPr>
            <a:r>
              <a:rPr lang="en-US" sz="2000" dirty="0" smtClean="0"/>
              <a:t>These </a:t>
            </a:r>
            <a:r>
              <a:rPr lang="en-US" sz="2000" dirty="0"/>
              <a:t>object-oriented language constructs are part of the </a:t>
            </a:r>
            <a:r>
              <a:rPr lang="en-US" sz="2000" dirty="0" smtClean="0">
                <a:solidFill>
                  <a:srgbClr val="FF0000"/>
                </a:solidFill>
              </a:rPr>
              <a:t>ECMAScript 6</a:t>
            </a:r>
            <a:r>
              <a:rPr lang="en-US" sz="2000" dirty="0" smtClean="0"/>
              <a:t> standard</a:t>
            </a:r>
            <a:r>
              <a:rPr lang="en-US" sz="2000" dirty="0"/>
              <a:t>, and as such will be included in future versions of </a:t>
            </a:r>
            <a:r>
              <a:rPr lang="en-US" sz="2000" dirty="0" smtClean="0"/>
              <a:t>JavaScript.</a:t>
            </a:r>
          </a:p>
          <a:p>
            <a:pPr marL="457200">
              <a:buFont typeface="Wingdings" panose="05000000000000000000" pitchFamily="2" charset="2"/>
              <a:buChar char="§"/>
            </a:pPr>
            <a:r>
              <a:rPr lang="en-US" sz="2000" dirty="0" smtClean="0"/>
              <a:t>TypeScript </a:t>
            </a:r>
            <a:r>
              <a:rPr lang="en-US" sz="2000" dirty="0"/>
              <a:t>allows us, therefore, to use these new object-oriented features from upcoming JavaScript versions in our code base</a:t>
            </a:r>
            <a:r>
              <a:rPr lang="en-US" sz="2000" dirty="0" smtClean="0"/>
              <a:t>.</a:t>
            </a:r>
          </a:p>
          <a:p>
            <a:pPr marL="457200">
              <a:buFont typeface="Wingdings" panose="05000000000000000000" pitchFamily="2" charset="2"/>
              <a:buChar char="§"/>
            </a:pPr>
            <a:r>
              <a:rPr lang="en-US" sz="2000" dirty="0"/>
              <a:t>TypeScript compiler will take care of generating compatible ECMAScript 3 or ECMAScript 5 JavaScript code when we use these language features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70</a:t>
            </a:fld>
            <a:endParaRPr lang="en-US"/>
          </a:p>
        </p:txBody>
      </p:sp>
    </p:spTree>
    <p:extLst>
      <p:ext uri="{BB962C8B-B14F-4D97-AF65-F5344CB8AC3E}">
        <p14:creationId xmlns:p14="http://schemas.microsoft.com/office/powerpoint/2010/main" val="3706610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Interfaces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 interface provides us with a mechanism to define what </a:t>
            </a:r>
            <a:r>
              <a:rPr lang="en-US" sz="2000" dirty="0">
                <a:solidFill>
                  <a:srgbClr val="FF0000"/>
                </a:solidFill>
              </a:rPr>
              <a:t>properties and methods</a:t>
            </a:r>
            <a:r>
              <a:rPr lang="en-US" sz="2000" dirty="0"/>
              <a:t> an </a:t>
            </a:r>
            <a:r>
              <a:rPr lang="en-US" sz="2000" dirty="0">
                <a:solidFill>
                  <a:srgbClr val="0070C0"/>
                </a:solidFill>
              </a:rPr>
              <a:t>object must implement</a:t>
            </a:r>
            <a:r>
              <a:rPr lang="en-US" sz="2000" dirty="0"/>
              <a:t>, and is, therefore, a way of defining a </a:t>
            </a:r>
            <a:r>
              <a:rPr lang="en-US" sz="2000" dirty="0">
                <a:solidFill>
                  <a:srgbClr val="FF0000"/>
                </a:solidFill>
              </a:rPr>
              <a:t>custom </a:t>
            </a:r>
            <a:r>
              <a:rPr lang="en-US" sz="2000" dirty="0" smtClean="0">
                <a:solidFill>
                  <a:srgbClr val="FF0000"/>
                </a:solidFill>
              </a:rPr>
              <a:t>type</a:t>
            </a:r>
            <a:r>
              <a:rPr lang="en-US" sz="2000" dirty="0" smtClean="0"/>
              <a:t>.</a:t>
            </a:r>
          </a:p>
          <a:p>
            <a:pPr marL="457200">
              <a:buFont typeface="Wingdings" panose="05000000000000000000" pitchFamily="2" charset="2"/>
              <a:buChar char="§"/>
            </a:pPr>
            <a:r>
              <a:rPr lang="en-US" sz="2000" dirty="0" smtClean="0"/>
              <a:t>We </a:t>
            </a:r>
            <a:r>
              <a:rPr lang="en-US" sz="2000" dirty="0"/>
              <a:t>can </a:t>
            </a:r>
            <a:r>
              <a:rPr lang="en-US" sz="2000" dirty="0" smtClean="0"/>
              <a:t>strongly </a:t>
            </a:r>
            <a:r>
              <a:rPr lang="en-US" sz="2000" dirty="0"/>
              <a:t>type a variable to be of an interface </a:t>
            </a:r>
            <a:r>
              <a:rPr lang="en-US" sz="2000" dirty="0" smtClean="0"/>
              <a:t>type. If </a:t>
            </a:r>
            <a:r>
              <a:rPr lang="en-US" sz="2000" dirty="0"/>
              <a:t>an object adheres to an interface, it is said that the object </a:t>
            </a:r>
            <a:r>
              <a:rPr lang="en-US" sz="2000" dirty="0">
                <a:solidFill>
                  <a:srgbClr val="FF0000"/>
                </a:solidFill>
              </a:rPr>
              <a:t>implements</a:t>
            </a:r>
            <a:r>
              <a:rPr lang="en-US" sz="2000" dirty="0"/>
              <a:t> the </a:t>
            </a:r>
            <a:r>
              <a:rPr lang="en-US" sz="2000" dirty="0" smtClean="0"/>
              <a:t>interface.</a:t>
            </a:r>
          </a:p>
          <a:p>
            <a:pPr marL="457200">
              <a:buFont typeface="Wingdings" panose="05000000000000000000" pitchFamily="2" charset="2"/>
              <a:buChar char="§"/>
            </a:pPr>
            <a:r>
              <a:rPr lang="en-US" sz="2000" dirty="0" smtClean="0"/>
              <a:t>Interfaces </a:t>
            </a:r>
            <a:r>
              <a:rPr lang="en-US" sz="2000" dirty="0"/>
              <a:t>are defined by using the </a:t>
            </a:r>
            <a:r>
              <a:rPr lang="en-US" sz="2000" dirty="0">
                <a:solidFill>
                  <a:srgbClr val="FF0000"/>
                </a:solidFill>
              </a:rPr>
              <a:t>interface</a:t>
            </a:r>
            <a:r>
              <a:rPr lang="en-US" sz="2000" dirty="0"/>
              <a:t> </a:t>
            </a:r>
            <a:r>
              <a:rPr lang="en-US" sz="2000" dirty="0" smtClean="0"/>
              <a:t>keyword. Consider </a:t>
            </a:r>
            <a:r>
              <a:rPr lang="en-US" sz="2000" dirty="0"/>
              <a:t>the following TypeScript code</a:t>
            </a:r>
            <a:r>
              <a:rPr lang="en-US" sz="2000" dirty="0" smtClean="0"/>
              <a:t>:</a:t>
            </a:r>
          </a:p>
          <a:p>
            <a:pPr indent="0">
              <a:buNone/>
            </a:pPr>
            <a:endParaRPr lang="en-US" sz="2000" dirty="0" smtClean="0"/>
          </a:p>
          <a:p>
            <a:pPr indent="0">
              <a:buNone/>
            </a:pPr>
            <a:endParaRPr lang="en-US" sz="2000" dirty="0" smtClean="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This </a:t>
            </a:r>
            <a:r>
              <a:rPr lang="en-US" sz="2000" dirty="0"/>
              <a:t>interface definition can then be applied to a variable, as follows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71</a:t>
            </a:fld>
            <a:endParaRPr lang="en-US"/>
          </a:p>
        </p:txBody>
      </p:sp>
      <p:pic>
        <p:nvPicPr>
          <p:cNvPr id="7" name="Picture 6"/>
          <p:cNvPicPr>
            <a:picLocks noChangeAspect="1"/>
          </p:cNvPicPr>
          <p:nvPr/>
        </p:nvPicPr>
        <p:blipFill>
          <a:blip r:embed="rId2"/>
          <a:stretch>
            <a:fillRect/>
          </a:stretch>
        </p:blipFill>
        <p:spPr>
          <a:xfrm>
            <a:off x="897466" y="3267007"/>
            <a:ext cx="3115733" cy="1018768"/>
          </a:xfrm>
          <a:prstGeom prst="rect">
            <a:avLst/>
          </a:prstGeom>
          <a:ln>
            <a:solidFill>
              <a:schemeClr val="accent1"/>
            </a:solidFill>
          </a:ln>
        </p:spPr>
      </p:pic>
      <p:pic>
        <p:nvPicPr>
          <p:cNvPr id="10" name="Picture 9"/>
          <p:cNvPicPr>
            <a:picLocks noChangeAspect="1"/>
          </p:cNvPicPr>
          <p:nvPr/>
        </p:nvPicPr>
        <p:blipFill>
          <a:blip r:embed="rId3"/>
          <a:stretch>
            <a:fillRect/>
          </a:stretch>
        </p:blipFill>
        <p:spPr>
          <a:xfrm>
            <a:off x="897466" y="5226838"/>
            <a:ext cx="5088467" cy="586106"/>
          </a:xfrm>
          <a:prstGeom prst="rect">
            <a:avLst/>
          </a:prstGeom>
          <a:ln>
            <a:solidFill>
              <a:schemeClr val="accent1"/>
            </a:solidFill>
          </a:ln>
        </p:spPr>
      </p:pic>
    </p:spTree>
    <p:extLst>
      <p:ext uri="{BB962C8B-B14F-4D97-AF65-F5344CB8AC3E}">
        <p14:creationId xmlns:p14="http://schemas.microsoft.com/office/powerpoint/2010/main" val="4851720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Interfaces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If </a:t>
            </a:r>
            <a:r>
              <a:rPr lang="en-US" sz="2000" dirty="0"/>
              <a:t>we attempt to create an instance of the object without both of these </a:t>
            </a:r>
            <a:r>
              <a:rPr lang="en-US" sz="2000" dirty="0" smtClean="0"/>
              <a:t>properties, TypeScript </a:t>
            </a:r>
            <a:r>
              <a:rPr lang="en-US" sz="2000" dirty="0"/>
              <a:t>will generate the following error</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72</a:t>
            </a:fld>
            <a:endParaRPr lang="en-US"/>
          </a:p>
        </p:txBody>
      </p:sp>
      <p:pic>
        <p:nvPicPr>
          <p:cNvPr id="11" name="Picture 10"/>
          <p:cNvPicPr>
            <a:picLocks noChangeAspect="1"/>
          </p:cNvPicPr>
          <p:nvPr/>
        </p:nvPicPr>
        <p:blipFill>
          <a:blip r:embed="rId2"/>
          <a:stretch>
            <a:fillRect/>
          </a:stretch>
        </p:blipFill>
        <p:spPr>
          <a:xfrm>
            <a:off x="732004" y="2093231"/>
            <a:ext cx="4392614" cy="596203"/>
          </a:xfrm>
          <a:prstGeom prst="rect">
            <a:avLst/>
          </a:prstGeom>
          <a:ln>
            <a:solidFill>
              <a:schemeClr val="accent1"/>
            </a:solidFill>
          </a:ln>
        </p:spPr>
      </p:pic>
      <p:pic>
        <p:nvPicPr>
          <p:cNvPr id="12" name="Picture 11"/>
          <p:cNvPicPr>
            <a:picLocks noChangeAspect="1"/>
          </p:cNvPicPr>
          <p:nvPr/>
        </p:nvPicPr>
        <p:blipFill>
          <a:blip r:embed="rId3"/>
          <a:stretch>
            <a:fillRect/>
          </a:stretch>
        </p:blipFill>
        <p:spPr>
          <a:xfrm>
            <a:off x="732004" y="2967879"/>
            <a:ext cx="5737452" cy="546424"/>
          </a:xfrm>
          <a:prstGeom prst="rect">
            <a:avLst/>
          </a:prstGeom>
          <a:ln>
            <a:solidFill>
              <a:schemeClr val="accent1"/>
            </a:solidFill>
          </a:ln>
        </p:spPr>
      </p:pic>
    </p:spTree>
    <p:extLst>
      <p:ext uri="{BB962C8B-B14F-4D97-AF65-F5344CB8AC3E}">
        <p14:creationId xmlns:p14="http://schemas.microsoft.com/office/powerpoint/2010/main" val="66572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Optional properties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Interface definitions may also include optional properties, similar to the way that functions may have optional </a:t>
            </a:r>
            <a:r>
              <a:rPr lang="en-US" sz="2000" dirty="0" smtClean="0"/>
              <a:t>properties.</a:t>
            </a:r>
          </a:p>
          <a:p>
            <a:pPr marL="457200">
              <a:buFont typeface="Wingdings" panose="05000000000000000000" pitchFamily="2" charset="2"/>
              <a:buChar char="§"/>
            </a:pPr>
            <a:r>
              <a:rPr lang="en-US" sz="2000" dirty="0" smtClean="0"/>
              <a:t>Consider </a:t>
            </a:r>
            <a:r>
              <a:rPr lang="en-US" sz="2000" dirty="0"/>
              <a:t>the following interface definition</a:t>
            </a:r>
            <a:r>
              <a:rPr lang="en-US" sz="2000" dirty="0" smtClean="0"/>
              <a:t>:</a:t>
            </a:r>
            <a:endParaRPr lang="en-US" sz="2000" dirty="0"/>
          </a:p>
          <a:p>
            <a:pPr indent="0">
              <a:buNone/>
            </a:pPr>
            <a:endParaRPr lang="en-US" sz="2000" dirty="0"/>
          </a:p>
          <a:p>
            <a:pPr indent="0">
              <a:buNone/>
            </a:pPr>
            <a:endParaRPr lang="en-US" sz="2000" dirty="0"/>
          </a:p>
          <a:p>
            <a:pPr indent="0">
              <a:buNone/>
            </a:pPr>
            <a:endParaRPr lang="en-US" sz="2000" dirty="0"/>
          </a:p>
          <a:p>
            <a:pPr marL="457200">
              <a:buFont typeface="Wingdings" panose="05000000000000000000" pitchFamily="2" charset="2"/>
              <a:buChar char="§"/>
            </a:pPr>
            <a:r>
              <a:rPr lang="en-US" sz="2000" dirty="0" smtClean="0"/>
              <a:t>The </a:t>
            </a:r>
            <a:r>
              <a:rPr lang="en-US" sz="2000" dirty="0">
                <a:solidFill>
                  <a:srgbClr val="FF0000"/>
                </a:solidFill>
              </a:rPr>
              <a:t>? character</a:t>
            </a:r>
            <a:r>
              <a:rPr lang="en-US" sz="2000" dirty="0"/>
              <a:t> after the name property is used to specify that this property is optional. We can therefore use this interface definition, as follows:</a:t>
            </a:r>
          </a:p>
          <a:p>
            <a:pPr indent="0">
              <a:buNone/>
            </a:pPr>
            <a:endParaRPr lang="en-US" sz="2000" dirty="0" smtClean="0"/>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smtClean="0"/>
              <a:t>In </a:t>
            </a:r>
            <a:r>
              <a:rPr lang="en-US" sz="2000" dirty="0" smtClean="0"/>
              <a:t>the above example both </a:t>
            </a:r>
            <a:r>
              <a:rPr lang="en-US" sz="2000" dirty="0"/>
              <a:t>variables are implementing the </a:t>
            </a:r>
            <a:r>
              <a:rPr lang="en-US" sz="2000" dirty="0">
                <a:solidFill>
                  <a:srgbClr val="FF0000"/>
                </a:solidFill>
              </a:rPr>
              <a:t>IOptionalProp</a:t>
            </a:r>
            <a:r>
              <a:rPr lang="en-US" sz="2000" dirty="0"/>
              <a:t> </a:t>
            </a:r>
            <a:r>
              <a:rPr lang="en-US" sz="2000" dirty="0" smtClean="0"/>
              <a:t>interface; as such, we </a:t>
            </a:r>
            <a:r>
              <a:rPr lang="en-US" sz="2000" dirty="0"/>
              <a:t>are able to assign them to each other.</a:t>
            </a:r>
          </a:p>
          <a:p>
            <a:pPr marL="457200">
              <a:buFont typeface="Wingdings" panose="05000000000000000000" pitchFamily="2" charset="2"/>
              <a:buChar char="§"/>
            </a:pPr>
            <a:endParaRPr lang="en-US" sz="2000" dirty="0"/>
          </a:p>
        </p:txBody>
      </p:sp>
      <p:sp>
        <p:nvSpPr>
          <p:cNvPr id="5" name="Date Placeholder 4"/>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73</a:t>
            </a:fld>
            <a:endParaRPr lang="en-US"/>
          </a:p>
        </p:txBody>
      </p:sp>
      <p:pic>
        <p:nvPicPr>
          <p:cNvPr id="3" name="Picture 2"/>
          <p:cNvPicPr>
            <a:picLocks noChangeAspect="1"/>
          </p:cNvPicPr>
          <p:nvPr/>
        </p:nvPicPr>
        <p:blipFill>
          <a:blip r:embed="rId2"/>
          <a:stretch>
            <a:fillRect/>
          </a:stretch>
        </p:blipFill>
        <p:spPr>
          <a:xfrm>
            <a:off x="877887" y="2426202"/>
            <a:ext cx="3025246" cy="936952"/>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877887" y="4329406"/>
            <a:ext cx="8054446" cy="906201"/>
          </a:xfrm>
          <a:prstGeom prst="rect">
            <a:avLst/>
          </a:prstGeom>
          <a:ln>
            <a:solidFill>
              <a:schemeClr val="accent1"/>
            </a:solidFill>
          </a:ln>
        </p:spPr>
      </p:pic>
    </p:spTree>
    <p:extLst>
      <p:ext uri="{BB962C8B-B14F-4D97-AF65-F5344CB8AC3E}">
        <p14:creationId xmlns:p14="http://schemas.microsoft.com/office/powerpoint/2010/main" val="13390763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Interface compilation</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Interfaces are a </a:t>
            </a:r>
            <a:r>
              <a:rPr lang="en-US" sz="2000" dirty="0">
                <a:solidFill>
                  <a:srgbClr val="FF0000"/>
                </a:solidFill>
              </a:rPr>
              <a:t>compile-time</a:t>
            </a:r>
            <a:r>
              <a:rPr lang="en-US" sz="2000" dirty="0"/>
              <a:t> language feature of TypeScript, and the compiler does not generate any JavaScript code from interfaces that you include in your TypeScript </a:t>
            </a:r>
            <a:r>
              <a:rPr lang="en-US" sz="2000" dirty="0" smtClean="0"/>
              <a:t>projects.</a:t>
            </a:r>
          </a:p>
          <a:p>
            <a:pPr marL="457200">
              <a:buFont typeface="Wingdings" panose="05000000000000000000" pitchFamily="2" charset="2"/>
              <a:buChar char="§"/>
            </a:pPr>
            <a:r>
              <a:rPr lang="en-US" sz="2000" dirty="0" smtClean="0"/>
              <a:t>Interfaces </a:t>
            </a:r>
            <a:r>
              <a:rPr lang="en-US" sz="2000" dirty="0"/>
              <a:t>are only used by the compiler for type checking during the compilation step</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74</a:t>
            </a:fld>
            <a:endParaRPr lang="en-US"/>
          </a:p>
        </p:txBody>
      </p:sp>
    </p:spTree>
    <p:extLst>
      <p:ext uri="{BB962C8B-B14F-4D97-AF65-F5344CB8AC3E}">
        <p14:creationId xmlns:p14="http://schemas.microsoft.com/office/powerpoint/2010/main" val="2023365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Classes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class is a </a:t>
            </a:r>
            <a:r>
              <a:rPr lang="en-US" sz="2000" dirty="0">
                <a:solidFill>
                  <a:srgbClr val="FF0000"/>
                </a:solidFill>
              </a:rPr>
              <a:t>definition of an object</a:t>
            </a:r>
            <a:r>
              <a:rPr lang="en-US" sz="2000" dirty="0"/>
              <a:t>, what data it holds, and what operations it can </a:t>
            </a:r>
            <a:r>
              <a:rPr lang="en-US" sz="2000" dirty="0" smtClean="0"/>
              <a:t>perform.</a:t>
            </a:r>
          </a:p>
          <a:p>
            <a:pPr marL="457200">
              <a:buFont typeface="Wingdings" panose="05000000000000000000" pitchFamily="2" charset="2"/>
              <a:buChar char="§"/>
            </a:pPr>
            <a:r>
              <a:rPr lang="en-US" sz="2000" dirty="0" smtClean="0"/>
              <a:t>Classes </a:t>
            </a:r>
            <a:r>
              <a:rPr lang="en-US" sz="2000" dirty="0"/>
              <a:t>and interfaces form the cornerstone of the principles of object-oriented programming, and often work together in design </a:t>
            </a:r>
            <a:r>
              <a:rPr lang="en-US" sz="2000" dirty="0" smtClean="0"/>
              <a:t>patterns.</a:t>
            </a:r>
          </a:p>
          <a:p>
            <a:pPr marL="457200">
              <a:buFont typeface="Wingdings" panose="05000000000000000000" pitchFamily="2" charset="2"/>
              <a:buChar char="§"/>
            </a:pPr>
            <a:r>
              <a:rPr lang="en-US" sz="2000" dirty="0" smtClean="0"/>
              <a:t>A </a:t>
            </a:r>
            <a:r>
              <a:rPr lang="en-US" sz="2000" dirty="0"/>
              <a:t>design pattern is a way of using classes and interfaces in a certain way to help tackle common programming problems</a:t>
            </a:r>
            <a:r>
              <a:rPr lang="en-US" sz="2000" dirty="0" smtClean="0"/>
              <a:t>.</a:t>
            </a:r>
            <a:endParaRPr lang="en-US" sz="2000" dirty="0"/>
          </a:p>
          <a:p>
            <a:pPr marL="457200">
              <a:buFont typeface="Wingdings" panose="05000000000000000000" pitchFamily="2" charset="2"/>
              <a:buChar char="§"/>
            </a:pPr>
            <a:r>
              <a:rPr lang="en-US" sz="2000" dirty="0"/>
              <a:t>Let's take a look at a simple class definition:</a:t>
            </a:r>
          </a:p>
          <a:p>
            <a:pPr indent="0">
              <a:buNone/>
            </a:pPr>
            <a:endParaRPr lang="en-US" sz="2000" dirty="0"/>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smtClean="0"/>
              <a:t>We </a:t>
            </a:r>
            <a:r>
              <a:rPr lang="en-US" sz="2000" dirty="0" smtClean="0"/>
              <a:t>used </a:t>
            </a:r>
            <a:r>
              <a:rPr lang="en-US" sz="2000" dirty="0"/>
              <a:t>the </a:t>
            </a:r>
            <a:r>
              <a:rPr lang="en-US" sz="2000" dirty="0">
                <a:solidFill>
                  <a:srgbClr val="FF0000"/>
                </a:solidFill>
              </a:rPr>
              <a:t>class</a:t>
            </a:r>
            <a:r>
              <a:rPr lang="en-US" sz="2000" dirty="0"/>
              <a:t> keyword to define a class named </a:t>
            </a:r>
            <a:r>
              <a:rPr lang="en-US" sz="2000" dirty="0">
                <a:solidFill>
                  <a:srgbClr val="FF0000"/>
                </a:solidFill>
              </a:rPr>
              <a:t>SimpleClass</a:t>
            </a:r>
            <a:r>
              <a:rPr lang="en-US" sz="2000" dirty="0"/>
              <a:t>, and we have defined this class to have a property named id, and a print function.</a:t>
            </a:r>
          </a:p>
          <a:p>
            <a:pPr marL="457200">
              <a:buFont typeface="Wingdings" panose="05000000000000000000" pitchFamily="2" charset="2"/>
              <a:buChar char="§"/>
            </a:pPr>
            <a:r>
              <a:rPr lang="en-US" sz="2000" dirty="0"/>
              <a:t>We can then use this class, as follows</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75</a:t>
            </a:fld>
            <a:endParaRPr lang="en-US"/>
          </a:p>
        </p:txBody>
      </p:sp>
      <p:pic>
        <p:nvPicPr>
          <p:cNvPr id="3" name="Picture 2"/>
          <p:cNvPicPr>
            <a:picLocks noChangeAspect="1"/>
          </p:cNvPicPr>
          <p:nvPr/>
        </p:nvPicPr>
        <p:blipFill>
          <a:blip r:embed="rId2"/>
          <a:stretch>
            <a:fillRect/>
          </a:stretch>
        </p:blipFill>
        <p:spPr>
          <a:xfrm>
            <a:off x="5297352" y="3176799"/>
            <a:ext cx="4908563" cy="1211111"/>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297352" y="5473577"/>
            <a:ext cx="4412947" cy="911957"/>
          </a:xfrm>
          <a:prstGeom prst="rect">
            <a:avLst/>
          </a:prstGeom>
          <a:ln>
            <a:solidFill>
              <a:schemeClr val="accent1"/>
            </a:solidFill>
          </a:ln>
        </p:spPr>
      </p:pic>
    </p:spTree>
    <p:extLst>
      <p:ext uri="{BB962C8B-B14F-4D97-AF65-F5344CB8AC3E}">
        <p14:creationId xmlns:p14="http://schemas.microsoft.com/office/powerpoint/2010/main" val="401411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Class properties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order to access the properties of a class from within a class itself, we need to use the </a:t>
            </a:r>
            <a:r>
              <a:rPr lang="en-US" sz="2000" dirty="0">
                <a:solidFill>
                  <a:srgbClr val="FF0000"/>
                </a:solidFill>
              </a:rPr>
              <a:t>this</a:t>
            </a:r>
            <a:r>
              <a:rPr lang="en-US" sz="2000" dirty="0"/>
              <a:t> </a:t>
            </a:r>
            <a:r>
              <a:rPr lang="en-US" sz="2000" dirty="0" smtClean="0"/>
              <a:t>keyword.</a:t>
            </a:r>
          </a:p>
          <a:p>
            <a:pPr marL="457200">
              <a:buFont typeface="Wingdings" panose="05000000000000000000" pitchFamily="2" charset="2"/>
              <a:buChar char="§"/>
            </a:pPr>
            <a:r>
              <a:rPr lang="en-US" sz="2000" dirty="0" smtClean="0"/>
              <a:t>As </a:t>
            </a:r>
            <a:r>
              <a:rPr lang="en-US" sz="2000" dirty="0"/>
              <a:t>an example of </a:t>
            </a:r>
            <a:r>
              <a:rPr lang="en-US" sz="2000" dirty="0" smtClean="0"/>
              <a:t>this, consider the below code:</a:t>
            </a:r>
          </a:p>
          <a:p>
            <a:pPr indent="0">
              <a:buNone/>
            </a:pPr>
            <a:endParaRPr lang="en-US" sz="2000" dirty="0"/>
          </a:p>
          <a:p>
            <a:pPr indent="0">
              <a:buNone/>
            </a:pPr>
            <a:endParaRPr lang="en-US" sz="2000" dirty="0" smtClean="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We can now set the id property of the class instance, and call the updated print function, as follows</a:t>
            </a:r>
            <a:r>
              <a:rPr lang="en-US" sz="2000" dirty="0" smtClean="0"/>
              <a:t>:</a:t>
            </a:r>
            <a:endParaRPr lang="en-US" sz="2000" dirty="0"/>
          </a:p>
        </p:txBody>
      </p:sp>
      <p:sp>
        <p:nvSpPr>
          <p:cNvPr id="6" name="Date Placeholder 5"/>
          <p:cNvSpPr>
            <a:spLocks noGrp="1"/>
          </p:cNvSpPr>
          <p:nvPr>
            <p:ph type="dt" sz="half" idx="2"/>
          </p:nvPr>
        </p:nvSpPr>
        <p:spPr/>
        <p:txBody>
          <a:bodyPr/>
          <a:lstStyle/>
          <a:p>
            <a:r>
              <a:rPr lang="en-US" smtClean="0"/>
              <a:t>03 Mar 2018</a:t>
            </a:r>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76</a:t>
            </a:fld>
            <a:endParaRPr lang="en-US"/>
          </a:p>
        </p:txBody>
      </p:sp>
      <p:pic>
        <p:nvPicPr>
          <p:cNvPr id="3" name="Picture 2"/>
          <p:cNvPicPr>
            <a:picLocks noChangeAspect="1"/>
          </p:cNvPicPr>
          <p:nvPr/>
        </p:nvPicPr>
        <p:blipFill>
          <a:blip r:embed="rId2"/>
          <a:stretch>
            <a:fillRect/>
          </a:stretch>
        </p:blipFill>
        <p:spPr>
          <a:xfrm>
            <a:off x="1075266" y="2159622"/>
            <a:ext cx="5752042" cy="1310101"/>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075266" y="4360982"/>
            <a:ext cx="4241801" cy="1140845"/>
          </a:xfrm>
          <a:prstGeom prst="rect">
            <a:avLst/>
          </a:prstGeom>
          <a:ln>
            <a:solidFill>
              <a:schemeClr val="accent1"/>
            </a:solidFill>
          </a:ln>
        </p:spPr>
      </p:pic>
    </p:spTree>
    <p:extLst>
      <p:ext uri="{BB962C8B-B14F-4D97-AF65-F5344CB8AC3E}">
        <p14:creationId xmlns:p14="http://schemas.microsoft.com/office/powerpoint/2010/main" val="34735064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Implementing interfaces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Both classes and interfaces have </a:t>
            </a:r>
            <a:r>
              <a:rPr lang="en-US" sz="2000" dirty="0"/>
              <a:t>properties and </a:t>
            </a:r>
            <a:r>
              <a:rPr lang="en-US" sz="2000" dirty="0" smtClean="0"/>
              <a:t>functions.</a:t>
            </a:r>
          </a:p>
          <a:p>
            <a:pPr marL="457200">
              <a:buFont typeface="Wingdings" panose="05000000000000000000" pitchFamily="2" charset="2"/>
              <a:buChar char="§"/>
            </a:pPr>
            <a:r>
              <a:rPr lang="en-US" sz="2000" dirty="0" smtClean="0"/>
              <a:t>The difference </a:t>
            </a:r>
            <a:r>
              <a:rPr lang="en-US" sz="2000" dirty="0"/>
              <a:t>is that classes must </a:t>
            </a:r>
            <a:r>
              <a:rPr lang="en-US" sz="2000" dirty="0">
                <a:solidFill>
                  <a:srgbClr val="FF0000"/>
                </a:solidFill>
              </a:rPr>
              <a:t>implement</a:t>
            </a:r>
            <a:r>
              <a:rPr lang="en-US" sz="2000" dirty="0"/>
              <a:t> functions and properties, whereas interfaces only </a:t>
            </a:r>
            <a:r>
              <a:rPr lang="en-US" sz="2000" dirty="0">
                <a:solidFill>
                  <a:srgbClr val="FF0000"/>
                </a:solidFill>
              </a:rPr>
              <a:t>describe</a:t>
            </a:r>
            <a:r>
              <a:rPr lang="en-US" sz="2000" dirty="0"/>
              <a:t> </a:t>
            </a:r>
            <a:r>
              <a:rPr lang="en-US" sz="2000" dirty="0" smtClean="0"/>
              <a:t>them.</a:t>
            </a:r>
          </a:p>
          <a:p>
            <a:pPr marL="457200">
              <a:buFont typeface="Wingdings" panose="05000000000000000000" pitchFamily="2" charset="2"/>
              <a:buChar char="§"/>
            </a:pPr>
            <a:r>
              <a:rPr lang="en-US" sz="2000" dirty="0" smtClean="0"/>
              <a:t>This </a:t>
            </a:r>
            <a:r>
              <a:rPr lang="en-US" sz="2000" dirty="0"/>
              <a:t>allows us to use interfaces to describe some </a:t>
            </a:r>
            <a:r>
              <a:rPr lang="en-US" sz="2000" dirty="0">
                <a:solidFill>
                  <a:srgbClr val="FF0000"/>
                </a:solidFill>
              </a:rPr>
              <a:t>common behaviors</a:t>
            </a:r>
            <a:r>
              <a:rPr lang="en-US" sz="2000" dirty="0"/>
              <a:t> of a group of classes, and then write code that will work with any one of these </a:t>
            </a:r>
            <a:r>
              <a:rPr lang="en-US" sz="2000" dirty="0" smtClean="0"/>
              <a:t>classes.</a:t>
            </a:r>
          </a:p>
          <a:p>
            <a:pPr marL="457200">
              <a:buFont typeface="Wingdings" panose="05000000000000000000" pitchFamily="2" charset="2"/>
              <a:buChar char="§"/>
            </a:pPr>
            <a:r>
              <a:rPr lang="en-US" sz="2000" dirty="0" smtClean="0"/>
              <a:t>Consider </a:t>
            </a:r>
            <a:r>
              <a:rPr lang="en-US" sz="2000" dirty="0"/>
              <a:t>the following class definitions</a:t>
            </a:r>
            <a:r>
              <a:rPr lang="en-US" sz="2000" dirty="0" smtClean="0"/>
              <a:t>:</a:t>
            </a:r>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Instead </a:t>
            </a:r>
            <a:r>
              <a:rPr lang="en-US" sz="2000" dirty="0"/>
              <a:t>of writing a complex class that needs to deal with instances of both ClassA and ClassB, we can easily create an interface describing the behavior we need, as follows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77</a:t>
            </a:fld>
            <a:endParaRPr lang="en-US"/>
          </a:p>
        </p:txBody>
      </p:sp>
      <p:pic>
        <p:nvPicPr>
          <p:cNvPr id="6" name="Picture 5"/>
          <p:cNvPicPr>
            <a:picLocks noChangeAspect="1"/>
          </p:cNvPicPr>
          <p:nvPr/>
        </p:nvPicPr>
        <p:blipFill>
          <a:blip r:embed="rId2"/>
          <a:stretch>
            <a:fillRect/>
          </a:stretch>
        </p:blipFill>
        <p:spPr>
          <a:xfrm>
            <a:off x="750002" y="3487458"/>
            <a:ext cx="6391130" cy="1014873"/>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750002" y="5532960"/>
            <a:ext cx="6523748" cy="742358"/>
          </a:xfrm>
          <a:prstGeom prst="rect">
            <a:avLst/>
          </a:prstGeom>
          <a:ln>
            <a:solidFill>
              <a:schemeClr val="accent1"/>
            </a:solidFill>
          </a:ln>
        </p:spPr>
      </p:pic>
    </p:spTree>
    <p:extLst>
      <p:ext uri="{BB962C8B-B14F-4D97-AF65-F5344CB8AC3E}">
        <p14:creationId xmlns:p14="http://schemas.microsoft.com/office/powerpoint/2010/main" val="1549471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Implementing interfaces						</a:t>
            </a:r>
            <a:r>
              <a:rPr lang="en-US" dirty="0"/>
              <a:t> </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We can now modify our class definitions to ensure that they can both be used by the printClass function, as follows</a:t>
            </a:r>
            <a:r>
              <a:rPr lang="en-US" sz="2000" dirty="0" smtClean="0"/>
              <a:t>:</a:t>
            </a:r>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Our class definitions now use the </a:t>
            </a:r>
            <a:r>
              <a:rPr lang="en-US" sz="2000" dirty="0">
                <a:solidFill>
                  <a:srgbClr val="FF0000"/>
                </a:solidFill>
              </a:rPr>
              <a:t>implements</a:t>
            </a:r>
            <a:r>
              <a:rPr lang="en-US" sz="2000" dirty="0"/>
              <a:t> keyword to implement the </a:t>
            </a:r>
            <a:r>
              <a:rPr lang="en-US" sz="2000" dirty="0">
                <a:solidFill>
                  <a:srgbClr val="FF0000"/>
                </a:solidFill>
              </a:rPr>
              <a:t>IPrint</a:t>
            </a:r>
            <a:r>
              <a:rPr lang="en-US" sz="2000" dirty="0"/>
              <a:t> </a:t>
            </a:r>
            <a:r>
              <a:rPr lang="en-US" sz="2000" dirty="0" smtClean="0"/>
              <a:t>interface.</a:t>
            </a:r>
          </a:p>
          <a:p>
            <a:pPr marL="457200">
              <a:buFont typeface="Wingdings" panose="05000000000000000000" pitchFamily="2" charset="2"/>
              <a:buChar char="§"/>
            </a:pPr>
            <a:r>
              <a:rPr lang="en-US" sz="2000" dirty="0" smtClean="0"/>
              <a:t>This </a:t>
            </a:r>
            <a:r>
              <a:rPr lang="en-US" sz="2000" dirty="0"/>
              <a:t>allows us to use both classes within the printClass function, as follows:</a:t>
            </a:r>
          </a:p>
          <a:p>
            <a:pPr indent="0">
              <a:buNone/>
            </a:pPr>
            <a:endParaRPr lang="en-US" sz="2000" dirty="0" smtClean="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Interfaces offer </a:t>
            </a:r>
            <a:r>
              <a:rPr lang="en-US" sz="2000" dirty="0"/>
              <a:t>a way of describing class </a:t>
            </a:r>
            <a:r>
              <a:rPr lang="en-US" sz="2000" dirty="0" smtClean="0"/>
              <a:t>behavior</a:t>
            </a:r>
          </a:p>
          <a:p>
            <a:pPr marL="457200">
              <a:buFont typeface="Wingdings" panose="05000000000000000000" pitchFamily="2" charset="2"/>
              <a:buChar char="§"/>
            </a:pPr>
            <a:r>
              <a:rPr lang="en-US" sz="2000" dirty="0" smtClean="0"/>
              <a:t>They are </a:t>
            </a:r>
            <a:r>
              <a:rPr lang="en-US" sz="2000" dirty="0"/>
              <a:t>a </a:t>
            </a:r>
            <a:r>
              <a:rPr lang="en-US" sz="2000" dirty="0">
                <a:solidFill>
                  <a:srgbClr val="FF0000"/>
                </a:solidFill>
              </a:rPr>
              <a:t>type of contract</a:t>
            </a:r>
            <a:r>
              <a:rPr lang="en-US" sz="2000" dirty="0"/>
              <a:t> that classes must implement, if they are expected to provide certain behaviors</a:t>
            </a:r>
            <a:r>
              <a:rPr lang="en-US" sz="2000" dirty="0" smtClean="0"/>
              <a:t>.</a:t>
            </a:r>
            <a:endParaRPr lang="en-US" sz="2000" dirty="0"/>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78</a:t>
            </a:fld>
            <a:endParaRPr lang="en-US"/>
          </a:p>
        </p:txBody>
      </p:sp>
      <p:pic>
        <p:nvPicPr>
          <p:cNvPr id="8" name="Picture 7"/>
          <p:cNvPicPr>
            <a:picLocks noChangeAspect="1"/>
          </p:cNvPicPr>
          <p:nvPr/>
        </p:nvPicPr>
        <p:blipFill>
          <a:blip r:embed="rId2"/>
          <a:stretch>
            <a:fillRect/>
          </a:stretch>
        </p:blipFill>
        <p:spPr>
          <a:xfrm>
            <a:off x="609600" y="2025406"/>
            <a:ext cx="11137714" cy="827861"/>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609600" y="4179645"/>
            <a:ext cx="6590242" cy="608598"/>
          </a:xfrm>
          <a:prstGeom prst="rect">
            <a:avLst/>
          </a:prstGeom>
          <a:ln>
            <a:solidFill>
              <a:schemeClr val="accent1"/>
            </a:solidFill>
          </a:ln>
        </p:spPr>
      </p:pic>
    </p:spTree>
    <p:extLst>
      <p:ext uri="{BB962C8B-B14F-4D97-AF65-F5344CB8AC3E}">
        <p14:creationId xmlns:p14="http://schemas.microsoft.com/office/powerpoint/2010/main" val="4041876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Class constructors</a:t>
            </a:r>
            <a:endParaRPr lang="en-US" dirty="0"/>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03 Mar 2018</a:t>
            </a:r>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79</a:t>
            </a:fld>
            <a:endParaRPr lang="en-US"/>
          </a:p>
        </p:txBody>
      </p:sp>
    </p:spTree>
    <p:extLst>
      <p:ext uri="{BB962C8B-B14F-4D97-AF65-F5344CB8AC3E}">
        <p14:creationId xmlns:p14="http://schemas.microsoft.com/office/powerpoint/2010/main" val="162431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r>
              <a:rPr lang="en-US" dirty="0"/>
              <a:t>The JavaScript language is not a difficult language to learn, but it does present </a:t>
            </a:r>
            <a:r>
              <a:rPr lang="en-US" dirty="0">
                <a:solidFill>
                  <a:srgbClr val="FF0000"/>
                </a:solidFill>
              </a:rPr>
              <a:t>challenges</a:t>
            </a:r>
            <a:r>
              <a:rPr lang="en-US" dirty="0"/>
              <a:t> when writing large, </a:t>
            </a:r>
            <a:r>
              <a:rPr lang="en-US" dirty="0">
                <a:solidFill>
                  <a:srgbClr val="FF0000"/>
                </a:solidFill>
              </a:rPr>
              <a:t>complex </a:t>
            </a:r>
            <a:r>
              <a:rPr lang="en-US" dirty="0" smtClean="0">
                <a:solidFill>
                  <a:srgbClr val="FF0000"/>
                </a:solidFill>
              </a:rPr>
              <a:t>programs</a:t>
            </a:r>
            <a:r>
              <a:rPr lang="en-US" dirty="0" smtClean="0"/>
              <a:t>.</a:t>
            </a:r>
          </a:p>
          <a:p>
            <a:pPr lvl="1"/>
            <a:r>
              <a:rPr lang="en-US" dirty="0" smtClean="0"/>
              <a:t>One </a:t>
            </a:r>
            <a:r>
              <a:rPr lang="en-US" dirty="0"/>
              <a:t>of these challenges is that JavaScript is an </a:t>
            </a:r>
            <a:r>
              <a:rPr lang="en-US" dirty="0">
                <a:solidFill>
                  <a:srgbClr val="FF0000"/>
                </a:solidFill>
              </a:rPr>
              <a:t>interpreted language</a:t>
            </a:r>
            <a:r>
              <a:rPr lang="en-US" dirty="0"/>
              <a:t> and therefore has </a:t>
            </a:r>
            <a:r>
              <a:rPr lang="en-US" dirty="0">
                <a:solidFill>
                  <a:srgbClr val="FF0000"/>
                </a:solidFill>
              </a:rPr>
              <a:t>no compilation step</a:t>
            </a:r>
            <a:r>
              <a:rPr lang="en-US" dirty="0"/>
              <a:t>. </a:t>
            </a:r>
            <a:endParaRPr lang="en-US" dirty="0" smtClean="0"/>
          </a:p>
          <a:p>
            <a:pPr lvl="1"/>
            <a:r>
              <a:rPr lang="en-US" dirty="0" smtClean="0"/>
              <a:t>The </a:t>
            </a:r>
            <a:r>
              <a:rPr lang="en-US" dirty="0"/>
              <a:t>only time you will know if you have made a simple syntax error is when you run the entire application through the </a:t>
            </a:r>
            <a:r>
              <a:rPr lang="en-US" dirty="0">
                <a:solidFill>
                  <a:srgbClr val="FF0000"/>
                </a:solidFill>
              </a:rPr>
              <a:t>run-time </a:t>
            </a:r>
            <a:r>
              <a:rPr lang="en-US" dirty="0" smtClean="0">
                <a:solidFill>
                  <a:srgbClr val="FF0000"/>
                </a:solidFill>
              </a:rPr>
              <a:t>interpreter</a:t>
            </a:r>
            <a:r>
              <a:rPr lang="en-US" dirty="0" smtClean="0"/>
              <a:t>.</a:t>
            </a:r>
          </a:p>
          <a:p>
            <a:pPr lvl="1"/>
            <a:r>
              <a:rPr lang="en-US" dirty="0" smtClean="0"/>
              <a:t>Another </a:t>
            </a:r>
            <a:r>
              <a:rPr lang="en-US" dirty="0"/>
              <a:t>challenge is that it is also </a:t>
            </a:r>
            <a:r>
              <a:rPr lang="en-US" dirty="0">
                <a:solidFill>
                  <a:srgbClr val="FF0000"/>
                </a:solidFill>
              </a:rPr>
              <a:t>not</a:t>
            </a:r>
            <a:r>
              <a:rPr lang="en-US" dirty="0"/>
              <a:t> an </a:t>
            </a:r>
            <a:r>
              <a:rPr lang="en-US" dirty="0">
                <a:solidFill>
                  <a:srgbClr val="FF0000"/>
                </a:solidFill>
              </a:rPr>
              <a:t>object-oriented language</a:t>
            </a:r>
            <a:r>
              <a:rPr lang="en-US" dirty="0"/>
              <a:t>, and it takes great care and discipline to build good, maintainable, and understandable </a:t>
            </a:r>
            <a:r>
              <a:rPr lang="en-US" dirty="0" smtClean="0"/>
              <a:t>JavaScript.</a:t>
            </a:r>
          </a:p>
          <a:p>
            <a:pPr lvl="1"/>
            <a:r>
              <a:rPr lang="en-US" dirty="0" smtClean="0"/>
              <a:t>For </a:t>
            </a:r>
            <a:r>
              <a:rPr lang="en-US" dirty="0"/>
              <a:t>programmers that are moving from other object-oriented languages, such as Java, C#, or C++, JavaScript can seem like a completely foreign environment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34459286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00950" y="5317121"/>
            <a:ext cx="4257675" cy="1190625"/>
          </a:xfrm>
          <a:prstGeom prst="rect">
            <a:avLst/>
          </a:prstGeom>
          <a:ln>
            <a:solidFill>
              <a:schemeClr val="accent1"/>
            </a:solidFill>
          </a:ln>
        </p:spPr>
      </p:pic>
      <p:sp>
        <p:nvSpPr>
          <p:cNvPr id="7" name="Text Placeholder 6"/>
          <p:cNvSpPr>
            <a:spLocks noGrp="1"/>
          </p:cNvSpPr>
          <p:nvPr>
            <p:ph type="body" sz="quarter" idx="13"/>
          </p:nvPr>
        </p:nvSpPr>
        <p:spPr/>
        <p:txBody>
          <a:bodyPr/>
          <a:lstStyle/>
          <a:p>
            <a:r>
              <a:rPr lang="en-US" dirty="0"/>
              <a:t>Decorators, Generics, and Asynchronous Features</a:t>
            </a:r>
          </a:p>
        </p:txBody>
      </p:sp>
      <p:sp>
        <p:nvSpPr>
          <p:cNvPr id="3" name="Date Placeholder 2"/>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80</a:t>
            </a:fld>
            <a:endParaRPr lang="en-US"/>
          </a:p>
        </p:txBody>
      </p:sp>
      <p:sp>
        <p:nvSpPr>
          <p:cNvPr id="8" name="Text Placeholder 7"/>
          <p:cNvSpPr>
            <a:spLocks noGrp="1"/>
          </p:cNvSpPr>
          <p:nvPr>
            <p:ph type="body" sz="quarter" idx="16"/>
          </p:nvPr>
        </p:nvSpPr>
        <p:spPr/>
        <p:txBody>
          <a:bodyPr/>
          <a:lstStyle/>
          <a:p>
            <a:r>
              <a:rPr lang="en-US" dirty="0" smtClean="0"/>
              <a:t>4</a:t>
            </a:r>
            <a:endParaRPr lang="en-US" dirty="0"/>
          </a:p>
        </p:txBody>
      </p:sp>
    </p:spTree>
    <p:extLst>
      <p:ext uri="{BB962C8B-B14F-4D97-AF65-F5344CB8AC3E}">
        <p14:creationId xmlns:p14="http://schemas.microsoft.com/office/powerpoint/2010/main" val="4161896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a:t>
            </a:r>
            <a:endParaRPr lang="en-US" dirty="0"/>
          </a:p>
        </p:txBody>
      </p:sp>
      <p:sp>
        <p:nvSpPr>
          <p:cNvPr id="7" name="Content Placeholder 6"/>
          <p:cNvSpPr>
            <a:spLocks noGrp="1"/>
          </p:cNvSpPr>
          <p:nvPr>
            <p:ph idx="1"/>
          </p:nvPr>
        </p:nvSpPr>
        <p:spPr/>
        <p:txBody>
          <a:bodyPr/>
          <a:lstStyle/>
          <a:p>
            <a:r>
              <a:rPr lang="en-US" dirty="0"/>
              <a:t>Above and beyond the concepts of classes, interfaces, and inheritance, the TypeScript language introduces a number of advanced language features in order to aid the development of robust object-oriented </a:t>
            </a:r>
            <a:r>
              <a:rPr lang="en-US" dirty="0" smtClean="0"/>
              <a:t>code.</a:t>
            </a:r>
          </a:p>
          <a:p>
            <a:pPr lvl="1"/>
            <a:r>
              <a:rPr lang="en-US" dirty="0" smtClean="0"/>
              <a:t>These </a:t>
            </a:r>
            <a:r>
              <a:rPr lang="en-US" dirty="0"/>
              <a:t>features </a:t>
            </a:r>
            <a:r>
              <a:rPr lang="en-US" dirty="0" smtClean="0"/>
              <a:t>include</a:t>
            </a:r>
          </a:p>
          <a:p>
            <a:pPr lvl="2"/>
            <a:r>
              <a:rPr lang="en-US" dirty="0" smtClean="0"/>
              <a:t>Decorators</a:t>
            </a:r>
          </a:p>
          <a:p>
            <a:pPr lvl="2"/>
            <a:r>
              <a:rPr lang="en-US" dirty="0" smtClean="0"/>
              <a:t>Generics</a:t>
            </a:r>
          </a:p>
          <a:p>
            <a:pPr lvl="2"/>
            <a:r>
              <a:rPr lang="en-US" dirty="0" smtClean="0"/>
              <a:t>Promises</a:t>
            </a:r>
          </a:p>
          <a:p>
            <a:pPr lvl="2"/>
            <a:r>
              <a:rPr lang="en-US" dirty="0" smtClean="0"/>
              <a:t>the </a:t>
            </a:r>
            <a:r>
              <a:rPr lang="en-US" dirty="0"/>
              <a:t>use of the </a:t>
            </a:r>
            <a:r>
              <a:rPr lang="en-US" dirty="0">
                <a:solidFill>
                  <a:srgbClr val="FF0000"/>
                </a:solidFill>
              </a:rPr>
              <a:t>async</a:t>
            </a:r>
            <a:r>
              <a:rPr lang="en-US" dirty="0"/>
              <a:t> and </a:t>
            </a:r>
            <a:r>
              <a:rPr lang="en-US" dirty="0">
                <a:solidFill>
                  <a:srgbClr val="FF0000"/>
                </a:solidFill>
              </a:rPr>
              <a:t>await</a:t>
            </a:r>
            <a:r>
              <a:rPr lang="en-US" dirty="0"/>
              <a:t> keywords when working with </a:t>
            </a:r>
            <a:r>
              <a:rPr lang="en-US" dirty="0">
                <a:solidFill>
                  <a:srgbClr val="FF0000"/>
                </a:solidFill>
              </a:rPr>
              <a:t>asynchronous </a:t>
            </a:r>
            <a:r>
              <a:rPr lang="en-US" dirty="0" smtClean="0">
                <a:solidFill>
                  <a:srgbClr val="FF0000"/>
                </a:solidFill>
              </a:rPr>
              <a:t>functions</a:t>
            </a:r>
          </a:p>
          <a:p>
            <a:pPr lvl="1"/>
            <a:r>
              <a:rPr lang="en-US" dirty="0" smtClean="0"/>
              <a:t>Decorators </a:t>
            </a:r>
            <a:r>
              <a:rPr lang="en-US" dirty="0"/>
              <a:t>allow for the </a:t>
            </a:r>
            <a:r>
              <a:rPr lang="en-US" dirty="0">
                <a:solidFill>
                  <a:srgbClr val="FF0000"/>
                </a:solidFill>
              </a:rPr>
              <a:t>injection</a:t>
            </a:r>
            <a:r>
              <a:rPr lang="en-US" dirty="0"/>
              <a:t> and </a:t>
            </a:r>
            <a:r>
              <a:rPr lang="en-US" dirty="0">
                <a:solidFill>
                  <a:srgbClr val="FF0000"/>
                </a:solidFill>
              </a:rPr>
              <a:t>query of metadata</a:t>
            </a:r>
            <a:r>
              <a:rPr lang="en-US" dirty="0"/>
              <a:t> when working with class definitions, as well as the ability to programmatically attach to the act of defining a </a:t>
            </a:r>
            <a:r>
              <a:rPr lang="en-US" dirty="0" smtClean="0"/>
              <a:t>class.</a:t>
            </a:r>
          </a:p>
          <a:p>
            <a:pPr lvl="1"/>
            <a:r>
              <a:rPr lang="en-US" dirty="0" smtClean="0">
                <a:solidFill>
                  <a:srgbClr val="FF0000"/>
                </a:solidFill>
              </a:rPr>
              <a:t>Generics</a:t>
            </a:r>
            <a:r>
              <a:rPr lang="en-US" dirty="0" smtClean="0"/>
              <a:t> </a:t>
            </a:r>
            <a:r>
              <a:rPr lang="en-US" dirty="0"/>
              <a:t>provide a technique for writing routines where the exact </a:t>
            </a:r>
            <a:r>
              <a:rPr lang="en-US" dirty="0">
                <a:solidFill>
                  <a:srgbClr val="FF0000"/>
                </a:solidFill>
              </a:rPr>
              <a:t>type of an object</a:t>
            </a:r>
            <a:r>
              <a:rPr lang="en-US" dirty="0"/>
              <a:t> used is </a:t>
            </a:r>
            <a:r>
              <a:rPr lang="en-US" dirty="0">
                <a:solidFill>
                  <a:srgbClr val="FF0000"/>
                </a:solidFill>
              </a:rPr>
              <a:t>not known</a:t>
            </a:r>
            <a:r>
              <a:rPr lang="en-US" dirty="0"/>
              <a:t> until </a:t>
            </a:r>
            <a:r>
              <a:rPr lang="en-US" dirty="0" smtClean="0">
                <a:solidFill>
                  <a:srgbClr val="FF0000"/>
                </a:solidFill>
              </a:rPr>
              <a:t>runtime</a:t>
            </a:r>
            <a:r>
              <a:rPr lang="en-US" dirty="0" smtClean="0"/>
              <a:t>.</a:t>
            </a:r>
          </a:p>
          <a:p>
            <a:pPr lvl="1"/>
            <a:r>
              <a:rPr lang="en-US" dirty="0" smtClean="0"/>
              <a:t>Promises </a:t>
            </a:r>
            <a:r>
              <a:rPr lang="en-US" dirty="0"/>
              <a:t>provide the ability to write </a:t>
            </a:r>
            <a:r>
              <a:rPr lang="en-US" dirty="0">
                <a:solidFill>
                  <a:srgbClr val="FF0000"/>
                </a:solidFill>
              </a:rPr>
              <a:t>asynchronous code</a:t>
            </a:r>
            <a:r>
              <a:rPr lang="en-US" dirty="0"/>
              <a:t> in a </a:t>
            </a:r>
            <a:r>
              <a:rPr lang="en-US" dirty="0">
                <a:solidFill>
                  <a:srgbClr val="FF0000"/>
                </a:solidFill>
              </a:rPr>
              <a:t>fluent manner</a:t>
            </a:r>
            <a:r>
              <a:rPr lang="en-US" dirty="0"/>
              <a:t>, and </a:t>
            </a:r>
            <a:r>
              <a:rPr lang="en-US" dirty="0">
                <a:solidFill>
                  <a:srgbClr val="FF0000"/>
                </a:solidFill>
              </a:rPr>
              <a:t>async await functions</a:t>
            </a:r>
            <a:r>
              <a:rPr lang="en-US" dirty="0"/>
              <a:t> will </a:t>
            </a:r>
            <a:r>
              <a:rPr lang="en-US" dirty="0">
                <a:solidFill>
                  <a:srgbClr val="FF0000"/>
                </a:solidFill>
              </a:rPr>
              <a:t>pause execution</a:t>
            </a:r>
            <a:r>
              <a:rPr lang="en-US" dirty="0"/>
              <a:t> until an asynchronous function has </a:t>
            </a:r>
            <a:r>
              <a:rPr lang="en-US" dirty="0" smtClean="0"/>
              <a:t>completed.</a:t>
            </a:r>
          </a:p>
          <a:p>
            <a:pPr lvl="1"/>
            <a:r>
              <a:rPr lang="en-US" dirty="0" smtClean="0"/>
              <a:t>When </a:t>
            </a:r>
            <a:r>
              <a:rPr lang="en-US" dirty="0"/>
              <a:t>writing large-scale JavaScript applications, these language features become part of the programmers' toolbox and allow for the application of many design patterns within JavaScript code</a:t>
            </a:r>
            <a:r>
              <a:rPr lang="en-US" dirty="0" smtClean="0"/>
              <a:t>.</a:t>
            </a:r>
            <a:endParaRPr lang="en-US" dirty="0"/>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81</a:t>
            </a:fld>
            <a:endParaRPr lang="en-US" dirty="0"/>
          </a:p>
        </p:txBody>
      </p:sp>
    </p:spTree>
    <p:extLst>
      <p:ext uri="{BB962C8B-B14F-4D97-AF65-F5344CB8AC3E}">
        <p14:creationId xmlns:p14="http://schemas.microsoft.com/office/powerpoint/2010/main" val="411708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smtClean="0"/>
              <a:t>This </a:t>
            </a:r>
            <a:r>
              <a:rPr lang="en-US" dirty="0"/>
              <a:t>chapter is broken into three </a:t>
            </a:r>
            <a:r>
              <a:rPr lang="en-US" dirty="0" smtClean="0"/>
              <a:t>parts.</a:t>
            </a:r>
          </a:p>
          <a:p>
            <a:pPr lvl="1"/>
            <a:r>
              <a:rPr lang="en-US" dirty="0" smtClean="0"/>
              <a:t>The </a:t>
            </a:r>
            <a:r>
              <a:rPr lang="en-US" dirty="0"/>
              <a:t>first part covers decorators, the second part covers generics, and the third part deals with asynchronous programming techniques using promises and async </a:t>
            </a:r>
            <a:r>
              <a:rPr lang="en-US" dirty="0" smtClean="0"/>
              <a:t>await.</a:t>
            </a:r>
          </a:p>
          <a:p>
            <a:pPr lvl="1"/>
            <a:r>
              <a:rPr lang="en-US" dirty="0" smtClean="0"/>
              <a:t>In </a:t>
            </a:r>
            <a:r>
              <a:rPr lang="en-US" dirty="0"/>
              <a:t>earlier versions of TypeScript, promises and async await could only be used in ECMAScript 6 and above, but this functionality has now been extended to include </a:t>
            </a:r>
            <a:r>
              <a:rPr lang="en-US" dirty="0">
                <a:solidFill>
                  <a:srgbClr val="FF0000"/>
                </a:solidFill>
              </a:rPr>
              <a:t>ECMAScript 3 targets</a:t>
            </a:r>
            <a:r>
              <a:rPr lang="en-US" dirty="0" smtClean="0"/>
              <a:t>.</a:t>
            </a:r>
            <a:endParaRPr lang="en-US" dirty="0"/>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82</a:t>
            </a:fld>
            <a:endParaRPr lang="en-US" dirty="0"/>
          </a:p>
        </p:txBody>
      </p:sp>
    </p:spTree>
    <p:extLst>
      <p:ext uri="{BB962C8B-B14F-4D97-AF65-F5344CB8AC3E}">
        <p14:creationId xmlns:p14="http://schemas.microsoft.com/office/powerpoint/2010/main" val="40289610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a:t>We will cover the following topics in this </a:t>
            </a:r>
            <a:r>
              <a:rPr lang="en-US" dirty="0" smtClean="0"/>
              <a:t>chapter:</a:t>
            </a:r>
          </a:p>
          <a:p>
            <a:pPr lvl="1"/>
            <a:r>
              <a:rPr lang="en-US" dirty="0" smtClean="0"/>
              <a:t>Decorators syntax</a:t>
            </a:r>
          </a:p>
          <a:p>
            <a:pPr lvl="1"/>
            <a:r>
              <a:rPr lang="en-US" dirty="0" smtClean="0"/>
              <a:t>Decorator factories</a:t>
            </a:r>
          </a:p>
          <a:p>
            <a:pPr lvl="1"/>
            <a:r>
              <a:rPr lang="en-US" dirty="0" smtClean="0"/>
              <a:t>Class</a:t>
            </a:r>
            <a:r>
              <a:rPr lang="en-US" dirty="0"/>
              <a:t>, method, and parameter </a:t>
            </a:r>
            <a:r>
              <a:rPr lang="en-US" dirty="0" smtClean="0"/>
              <a:t>decorators</a:t>
            </a:r>
          </a:p>
          <a:p>
            <a:pPr lvl="1"/>
            <a:r>
              <a:rPr lang="en-US" dirty="0" smtClean="0"/>
              <a:t>Decorator metadata</a:t>
            </a:r>
          </a:p>
          <a:p>
            <a:pPr lvl="1"/>
            <a:r>
              <a:rPr lang="en-US" dirty="0" smtClean="0"/>
              <a:t>Generics syntax</a:t>
            </a:r>
          </a:p>
          <a:p>
            <a:pPr lvl="1"/>
            <a:r>
              <a:rPr lang="en-US" dirty="0" smtClean="0"/>
              <a:t>Using </a:t>
            </a:r>
            <a:r>
              <a:rPr lang="en-US" dirty="0"/>
              <a:t>and constraining the type of </a:t>
            </a:r>
            <a:r>
              <a:rPr lang="en-US" dirty="0" smtClean="0"/>
              <a:t>T</a:t>
            </a:r>
          </a:p>
          <a:p>
            <a:pPr lvl="1"/>
            <a:r>
              <a:rPr lang="en-US" dirty="0" smtClean="0"/>
              <a:t>Generic interfaces</a:t>
            </a:r>
          </a:p>
          <a:p>
            <a:pPr lvl="1"/>
            <a:r>
              <a:rPr lang="en-US" dirty="0" smtClean="0"/>
              <a:t>Promises </a:t>
            </a:r>
            <a:r>
              <a:rPr lang="en-US" dirty="0"/>
              <a:t>and promise </a:t>
            </a:r>
            <a:r>
              <a:rPr lang="en-US" dirty="0" smtClean="0"/>
              <a:t>syntax</a:t>
            </a:r>
          </a:p>
          <a:p>
            <a:pPr lvl="1"/>
            <a:r>
              <a:rPr lang="en-US" dirty="0" smtClean="0"/>
              <a:t>Using promises</a:t>
            </a:r>
          </a:p>
          <a:p>
            <a:pPr lvl="1"/>
            <a:r>
              <a:rPr lang="en-US" dirty="0" smtClean="0"/>
              <a:t>Async </a:t>
            </a:r>
            <a:r>
              <a:rPr lang="en-US" dirty="0"/>
              <a:t>and </a:t>
            </a:r>
            <a:r>
              <a:rPr lang="en-US" dirty="0" smtClean="0"/>
              <a:t>await</a:t>
            </a:r>
          </a:p>
          <a:p>
            <a:pPr lvl="1"/>
            <a:r>
              <a:rPr lang="en-US" dirty="0" smtClean="0"/>
              <a:t>Handling </a:t>
            </a:r>
            <a:r>
              <a:rPr lang="en-US" dirty="0"/>
              <a:t>await </a:t>
            </a:r>
            <a:r>
              <a:rPr lang="en-US" dirty="0" smtClean="0"/>
              <a:t>errors</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83</a:t>
            </a:fld>
            <a:endParaRPr lang="en-US" dirty="0"/>
          </a:p>
        </p:txBody>
      </p:sp>
    </p:spTree>
    <p:extLst>
      <p:ext uri="{BB962C8B-B14F-4D97-AF65-F5344CB8AC3E}">
        <p14:creationId xmlns:p14="http://schemas.microsoft.com/office/powerpoint/2010/main" val="23685985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Decorators</a:t>
            </a:r>
          </a:p>
        </p:txBody>
      </p:sp>
      <p:sp>
        <p:nvSpPr>
          <p:cNvPr id="3" name="Content Placeholder 2"/>
          <p:cNvSpPr>
            <a:spLocks noGrp="1"/>
          </p:cNvSpPr>
          <p:nvPr>
            <p:ph idx="1"/>
          </p:nvPr>
        </p:nvSpPr>
        <p:spPr/>
        <p:txBody>
          <a:bodyPr/>
          <a:lstStyle/>
          <a:p>
            <a:r>
              <a:rPr lang="en-US" dirty="0" smtClean="0"/>
              <a:t>Decorators </a:t>
            </a:r>
            <a:r>
              <a:rPr lang="en-US" dirty="0"/>
              <a:t>in TypeScript provide a way of programmatically tapping into the </a:t>
            </a:r>
            <a:r>
              <a:rPr lang="en-US" dirty="0">
                <a:solidFill>
                  <a:srgbClr val="FF0000"/>
                </a:solidFill>
              </a:rPr>
              <a:t>process</a:t>
            </a:r>
            <a:r>
              <a:rPr lang="en-US" dirty="0"/>
              <a:t> of defining a class. </a:t>
            </a:r>
            <a:endParaRPr lang="en-US" dirty="0" smtClean="0"/>
          </a:p>
          <a:p>
            <a:pPr lvl="1"/>
            <a:r>
              <a:rPr lang="en-US" dirty="0" smtClean="0"/>
              <a:t>Remember </a:t>
            </a:r>
            <a:r>
              <a:rPr lang="en-US" dirty="0"/>
              <a:t>that a class definition describes the shape of a </a:t>
            </a:r>
            <a:r>
              <a:rPr lang="en-US" dirty="0" smtClean="0"/>
              <a:t>class.</a:t>
            </a:r>
          </a:p>
          <a:p>
            <a:pPr lvl="1"/>
            <a:r>
              <a:rPr lang="en-US" dirty="0" smtClean="0"/>
              <a:t>In </a:t>
            </a:r>
            <a:r>
              <a:rPr lang="en-US" dirty="0"/>
              <a:t>other words, a class definition </a:t>
            </a:r>
            <a:r>
              <a:rPr lang="en-US" dirty="0" smtClean="0"/>
              <a:t>describes</a:t>
            </a:r>
          </a:p>
          <a:p>
            <a:pPr lvl="2"/>
            <a:r>
              <a:rPr lang="en-US" dirty="0" smtClean="0"/>
              <a:t>what </a:t>
            </a:r>
            <a:r>
              <a:rPr lang="en-US" dirty="0"/>
              <a:t>properties a class </a:t>
            </a:r>
            <a:r>
              <a:rPr lang="en-US" dirty="0" smtClean="0"/>
              <a:t>has</a:t>
            </a:r>
          </a:p>
          <a:p>
            <a:pPr lvl="2"/>
            <a:r>
              <a:rPr lang="en-US" dirty="0" smtClean="0"/>
              <a:t>what </a:t>
            </a:r>
            <a:r>
              <a:rPr lang="en-US" dirty="0"/>
              <a:t>methods it </a:t>
            </a:r>
            <a:r>
              <a:rPr lang="en-US" dirty="0" smtClean="0"/>
              <a:t>defines</a:t>
            </a:r>
          </a:p>
          <a:p>
            <a:pPr lvl="1"/>
            <a:r>
              <a:rPr lang="en-US" dirty="0" smtClean="0"/>
              <a:t>It </a:t>
            </a:r>
            <a:r>
              <a:rPr lang="en-US" dirty="0"/>
              <a:t>is only when a class is instantiated, that is, when an instance of the class is created that these properties and methods become </a:t>
            </a:r>
            <a:r>
              <a:rPr lang="en-US" dirty="0" smtClean="0"/>
              <a:t>available.</a:t>
            </a:r>
          </a:p>
          <a:p>
            <a:pPr lvl="1"/>
            <a:r>
              <a:rPr lang="en-US" dirty="0" smtClean="0">
                <a:solidFill>
                  <a:srgbClr val="FF0000"/>
                </a:solidFill>
              </a:rPr>
              <a:t>Decorators</a:t>
            </a:r>
            <a:r>
              <a:rPr lang="en-US" dirty="0"/>
              <a:t>; however, allow us to </a:t>
            </a:r>
            <a:r>
              <a:rPr lang="en-US" dirty="0">
                <a:solidFill>
                  <a:srgbClr val="FF0000"/>
                </a:solidFill>
              </a:rPr>
              <a:t>inject code</a:t>
            </a:r>
            <a:r>
              <a:rPr lang="en-US" dirty="0"/>
              <a:t> into the </a:t>
            </a:r>
            <a:r>
              <a:rPr lang="en-US" dirty="0">
                <a:solidFill>
                  <a:srgbClr val="FF0000"/>
                </a:solidFill>
              </a:rPr>
              <a:t>actual definition</a:t>
            </a:r>
            <a:r>
              <a:rPr lang="en-US" dirty="0"/>
              <a:t> of a </a:t>
            </a:r>
            <a:r>
              <a:rPr lang="en-US" dirty="0" smtClean="0">
                <a:solidFill>
                  <a:srgbClr val="FF0000"/>
                </a:solidFill>
              </a:rPr>
              <a:t>class</a:t>
            </a:r>
            <a:r>
              <a:rPr lang="en-US" dirty="0" smtClean="0"/>
              <a:t>.</a:t>
            </a:r>
          </a:p>
          <a:p>
            <a:pPr lvl="1"/>
            <a:r>
              <a:rPr lang="en-US" dirty="0" smtClean="0"/>
              <a:t>Decorators </a:t>
            </a:r>
            <a:r>
              <a:rPr lang="en-US" dirty="0"/>
              <a:t>can be used </a:t>
            </a:r>
            <a:r>
              <a:rPr lang="en-US" dirty="0" smtClean="0"/>
              <a:t>on</a:t>
            </a:r>
          </a:p>
          <a:p>
            <a:pPr lvl="2"/>
            <a:r>
              <a:rPr lang="en-US" dirty="0" smtClean="0"/>
              <a:t>class definitions</a:t>
            </a:r>
          </a:p>
          <a:p>
            <a:pPr lvl="2"/>
            <a:r>
              <a:rPr lang="en-US" dirty="0" smtClean="0"/>
              <a:t>class properties</a:t>
            </a:r>
          </a:p>
          <a:p>
            <a:pPr lvl="2"/>
            <a:r>
              <a:rPr lang="en-US" dirty="0" smtClean="0"/>
              <a:t>class functions,</a:t>
            </a:r>
          </a:p>
          <a:p>
            <a:pPr lvl="2"/>
            <a:r>
              <a:rPr lang="en-US" dirty="0" smtClean="0"/>
              <a:t>even </a:t>
            </a:r>
            <a:r>
              <a:rPr lang="en-US" dirty="0"/>
              <a:t>method </a:t>
            </a:r>
            <a:r>
              <a:rPr lang="en-US" dirty="0" smtClean="0"/>
              <a:t>parameters.</a:t>
            </a:r>
          </a:p>
          <a:p>
            <a:pPr lvl="1"/>
            <a:r>
              <a:rPr lang="en-US" dirty="0" smtClean="0"/>
              <a:t>The </a:t>
            </a:r>
            <a:r>
              <a:rPr lang="en-US" dirty="0"/>
              <a:t>concept of decorators exists in other programming languages, and are called </a:t>
            </a:r>
            <a:r>
              <a:rPr lang="en-US" dirty="0">
                <a:solidFill>
                  <a:srgbClr val="FF0000"/>
                </a:solidFill>
              </a:rPr>
              <a:t>attributes</a:t>
            </a:r>
            <a:r>
              <a:rPr lang="en-US" dirty="0"/>
              <a:t> in </a:t>
            </a:r>
            <a:r>
              <a:rPr lang="en-US" dirty="0">
                <a:solidFill>
                  <a:srgbClr val="FF0000"/>
                </a:solidFill>
              </a:rPr>
              <a:t>C#</a:t>
            </a:r>
            <a:r>
              <a:rPr lang="en-US" dirty="0"/>
              <a:t>, or </a:t>
            </a:r>
            <a:r>
              <a:rPr lang="en-US" dirty="0">
                <a:solidFill>
                  <a:srgbClr val="FF0000"/>
                </a:solidFill>
              </a:rPr>
              <a:t>annotations</a:t>
            </a:r>
            <a:r>
              <a:rPr lang="en-US" dirty="0"/>
              <a:t> in </a:t>
            </a:r>
            <a:r>
              <a:rPr lang="en-US" dirty="0">
                <a:solidFill>
                  <a:srgbClr val="FF0000"/>
                </a:solidFill>
              </a:rPr>
              <a:t>Java</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84</a:t>
            </a:fld>
            <a:endParaRPr lang="en-US" dirty="0"/>
          </a:p>
        </p:txBody>
      </p:sp>
    </p:spTree>
    <p:extLst>
      <p:ext uri="{BB962C8B-B14F-4D97-AF65-F5344CB8AC3E}">
        <p14:creationId xmlns:p14="http://schemas.microsoft.com/office/powerpoint/2010/main" val="34090767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In </a:t>
            </a:r>
            <a:r>
              <a:rPr lang="en-US" dirty="0"/>
              <a:t>this section, we will </a:t>
            </a:r>
            <a:r>
              <a:rPr lang="en-US" dirty="0" smtClean="0"/>
              <a:t>explore</a:t>
            </a:r>
          </a:p>
          <a:p>
            <a:pPr lvl="2"/>
            <a:r>
              <a:rPr lang="en-US" dirty="0" smtClean="0"/>
              <a:t>what </a:t>
            </a:r>
            <a:r>
              <a:rPr lang="en-US" dirty="0"/>
              <a:t>decorators </a:t>
            </a:r>
            <a:r>
              <a:rPr lang="en-US" dirty="0" smtClean="0"/>
              <a:t>are</a:t>
            </a:r>
          </a:p>
          <a:p>
            <a:pPr lvl="2"/>
            <a:r>
              <a:rPr lang="en-US" dirty="0" smtClean="0"/>
              <a:t>how </a:t>
            </a:r>
            <a:r>
              <a:rPr lang="en-US" dirty="0"/>
              <a:t>they are </a:t>
            </a:r>
            <a:r>
              <a:rPr lang="en-US" dirty="0" smtClean="0"/>
              <a:t>defined</a:t>
            </a:r>
          </a:p>
          <a:p>
            <a:pPr lvl="2"/>
            <a:r>
              <a:rPr lang="en-US" dirty="0" smtClean="0"/>
              <a:t>how </a:t>
            </a:r>
            <a:r>
              <a:rPr lang="en-US" dirty="0"/>
              <a:t>they can be </a:t>
            </a:r>
            <a:r>
              <a:rPr lang="en-US" dirty="0" smtClean="0"/>
              <a:t>used</a:t>
            </a:r>
          </a:p>
          <a:p>
            <a:pPr lvl="1"/>
            <a:r>
              <a:rPr lang="en-US" dirty="0" smtClean="0"/>
              <a:t>We </a:t>
            </a:r>
            <a:r>
              <a:rPr lang="en-US" dirty="0"/>
              <a:t>will look </a:t>
            </a:r>
            <a:r>
              <a:rPr lang="en-US" dirty="0" smtClean="0"/>
              <a:t>at</a:t>
            </a:r>
          </a:p>
          <a:p>
            <a:pPr lvl="2"/>
            <a:r>
              <a:rPr lang="en-US" dirty="0" smtClean="0"/>
              <a:t>Class</a:t>
            </a:r>
          </a:p>
          <a:p>
            <a:pPr lvl="2"/>
            <a:r>
              <a:rPr lang="en-US" dirty="0" smtClean="0"/>
              <a:t>Property</a:t>
            </a:r>
          </a:p>
          <a:p>
            <a:pPr lvl="2"/>
            <a:r>
              <a:rPr lang="en-US" dirty="0" smtClean="0"/>
              <a:t>function,</a:t>
            </a:r>
          </a:p>
          <a:p>
            <a:pPr lvl="2"/>
            <a:r>
              <a:rPr lang="en-US" dirty="0" smtClean="0"/>
              <a:t>method decorators</a:t>
            </a:r>
            <a:endParaRPr lang="en-US" dirty="0"/>
          </a:p>
          <a:p>
            <a:pPr lvl="1"/>
            <a:r>
              <a:rPr lang="en-US" dirty="0"/>
              <a:t>Decorators are an </a:t>
            </a:r>
            <a:r>
              <a:rPr lang="en-US" dirty="0">
                <a:solidFill>
                  <a:srgbClr val="FF0000"/>
                </a:solidFill>
              </a:rPr>
              <a:t>experimental feature</a:t>
            </a:r>
            <a:r>
              <a:rPr lang="en-US" dirty="0"/>
              <a:t> of the TypeScript compiler, and have been proposed as part of the </a:t>
            </a:r>
            <a:r>
              <a:rPr lang="en-US" dirty="0">
                <a:solidFill>
                  <a:srgbClr val="FF0000"/>
                </a:solidFill>
              </a:rPr>
              <a:t>ECMAScript 7 </a:t>
            </a:r>
            <a:r>
              <a:rPr lang="en-US" dirty="0" smtClean="0">
                <a:solidFill>
                  <a:srgbClr val="FF0000"/>
                </a:solidFill>
              </a:rPr>
              <a:t>standard</a:t>
            </a:r>
            <a:r>
              <a:rPr lang="en-US" dirty="0" smtClean="0"/>
              <a:t>.</a:t>
            </a:r>
          </a:p>
          <a:p>
            <a:pPr lvl="1"/>
            <a:r>
              <a:rPr lang="en-US" dirty="0" smtClean="0"/>
              <a:t>TypeScript</a:t>
            </a:r>
            <a:r>
              <a:rPr lang="en-US" dirty="0"/>
              <a:t>, however, allows for the use of decorators in </a:t>
            </a:r>
            <a:r>
              <a:rPr lang="en-US" dirty="0">
                <a:solidFill>
                  <a:srgbClr val="FF0000"/>
                </a:solidFill>
              </a:rPr>
              <a:t>ES3 and </a:t>
            </a:r>
            <a:r>
              <a:rPr lang="en-US" dirty="0" smtClean="0">
                <a:solidFill>
                  <a:srgbClr val="FF0000"/>
                </a:solidFill>
              </a:rPr>
              <a:t>above</a:t>
            </a:r>
            <a:r>
              <a:rPr lang="en-US" dirty="0" smtClean="0"/>
              <a:t>.</a:t>
            </a:r>
          </a:p>
          <a:p>
            <a:pPr lvl="1"/>
            <a:r>
              <a:rPr lang="en-US" dirty="0" smtClean="0"/>
              <a:t>In </a:t>
            </a:r>
            <a:r>
              <a:rPr lang="en-US" dirty="0"/>
              <a:t>order to use decorators, a new </a:t>
            </a:r>
            <a:r>
              <a:rPr lang="en-US" dirty="0">
                <a:solidFill>
                  <a:srgbClr val="FF0000"/>
                </a:solidFill>
              </a:rPr>
              <a:t>compile option</a:t>
            </a:r>
            <a:r>
              <a:rPr lang="en-US" dirty="0"/>
              <a:t> needs to be added to the </a:t>
            </a:r>
            <a:r>
              <a:rPr lang="en-US" dirty="0">
                <a:solidFill>
                  <a:srgbClr val="FF0000"/>
                </a:solidFill>
              </a:rPr>
              <a:t>tsconfig.json</a:t>
            </a:r>
            <a:r>
              <a:rPr lang="en-US" dirty="0"/>
              <a:t> file in the root of your project </a:t>
            </a:r>
            <a:r>
              <a:rPr lang="en-US" dirty="0" smtClean="0"/>
              <a:t>directory.</a:t>
            </a:r>
          </a:p>
          <a:p>
            <a:pPr lvl="1"/>
            <a:r>
              <a:rPr lang="en-US" dirty="0" smtClean="0"/>
              <a:t>This </a:t>
            </a:r>
            <a:r>
              <a:rPr lang="en-US" dirty="0"/>
              <a:t>option is named </a:t>
            </a:r>
            <a:r>
              <a:rPr lang="en-US" dirty="0">
                <a:solidFill>
                  <a:srgbClr val="FF0000"/>
                </a:solidFill>
              </a:rPr>
              <a:t>experimentalDecorators</a:t>
            </a:r>
            <a:r>
              <a:rPr lang="en-US" dirty="0"/>
              <a:t>, and needs to be set to true, as follows</a:t>
            </a:r>
            <a:r>
              <a:rPr lang="en-US" dirty="0" smtClean="0"/>
              <a:t>: </a:t>
            </a:r>
            <a:r>
              <a:rPr lang="en-US" dirty="0" smtClean="0">
                <a:solidFill>
                  <a:srgbClr val="FF0000"/>
                </a:solidFill>
              </a:rPr>
              <a:t>Code 4-1</a:t>
            </a:r>
            <a:r>
              <a:rPr lang="en-US" dirty="0" smtClean="0"/>
              <a:t>.</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85</a:t>
            </a:fld>
            <a:endParaRPr lang="en-US" dirty="0"/>
          </a:p>
        </p:txBody>
      </p:sp>
    </p:spTree>
    <p:extLst>
      <p:ext uri="{BB962C8B-B14F-4D97-AF65-F5344CB8AC3E}">
        <p14:creationId xmlns:p14="http://schemas.microsoft.com/office/powerpoint/2010/main" val="14674938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4-1</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86</a:t>
            </a:fld>
            <a:endParaRPr lang="en-US" dirty="0"/>
          </a:p>
        </p:txBody>
      </p:sp>
      <p:pic>
        <p:nvPicPr>
          <p:cNvPr id="6" name="Picture 5"/>
          <p:cNvPicPr>
            <a:picLocks noChangeAspect="1"/>
          </p:cNvPicPr>
          <p:nvPr/>
        </p:nvPicPr>
        <p:blipFill>
          <a:blip r:embed="rId2"/>
          <a:stretch>
            <a:fillRect/>
          </a:stretch>
        </p:blipFill>
        <p:spPr>
          <a:xfrm>
            <a:off x="152400" y="1262742"/>
            <a:ext cx="3907138" cy="2356213"/>
          </a:xfrm>
          <a:prstGeom prst="rect">
            <a:avLst/>
          </a:prstGeom>
          <a:ln>
            <a:solidFill>
              <a:schemeClr val="accent1"/>
            </a:solidFill>
          </a:ln>
        </p:spPr>
      </p:pic>
    </p:spTree>
    <p:extLst>
      <p:ext uri="{BB962C8B-B14F-4D97-AF65-F5344CB8AC3E}">
        <p14:creationId xmlns:p14="http://schemas.microsoft.com/office/powerpoint/2010/main" val="40417604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Generics</a:t>
            </a:r>
          </a:p>
        </p:txBody>
      </p:sp>
      <p:sp>
        <p:nvSpPr>
          <p:cNvPr id="3" name="Content Placeholder 2"/>
          <p:cNvSpPr>
            <a:spLocks noGrp="1"/>
          </p:cNvSpPr>
          <p:nvPr>
            <p:ph idx="1"/>
          </p:nvPr>
        </p:nvSpPr>
        <p:spPr/>
        <p:txBody>
          <a:bodyPr/>
          <a:lstStyle/>
          <a:p>
            <a:r>
              <a:rPr lang="en-US" dirty="0" smtClean="0"/>
              <a:t>Generics </a:t>
            </a:r>
            <a:r>
              <a:rPr lang="en-US" dirty="0"/>
              <a:t>are a way of writing code that will deal with any type of object but still maintain the object type integrity. So far, we have used interfaces, classes, and TypeScript's basic types to ensure strongly typed (and less error-prone) code in our samples. But what happens if a block of code needs to work with any type of object? As an example, suppose we wanted to write some code that could iterate over an array of objects and return a concatenation of their values. So, given a list of numbers, say [1,2,3], it should return the string "1,2,3". Or, given a list of strings, say ["</a:t>
            </a:r>
            <a:r>
              <a:rPr lang="en-US" dirty="0" err="1"/>
              <a:t>first","second","third</a:t>
            </a:r>
            <a:r>
              <a:rPr lang="en-US" dirty="0"/>
              <a:t>"], return the string "</a:t>
            </a:r>
            <a:r>
              <a:rPr lang="en-US" dirty="0" err="1"/>
              <a:t>first,second,third</a:t>
            </a:r>
            <a:r>
              <a:rPr lang="en-US" dirty="0"/>
              <a:t>". We could write some code that accepted values of type any, but this might introduce bugs in our code, remember S.F.I.A.T.? We want to ensure that all elements of the array are of the same type. This is where generics come in to play.</a:t>
            </a:r>
          </a:p>
          <a:p>
            <a:endParaRPr lang="en-US" dirty="0"/>
          </a:p>
          <a:p>
            <a:r>
              <a:rPr lang="en-US" dirty="0"/>
              <a:t>(Page 146).</a:t>
            </a:r>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87</a:t>
            </a:fld>
            <a:endParaRPr lang="en-US" dirty="0"/>
          </a:p>
        </p:txBody>
      </p:sp>
    </p:spTree>
    <p:extLst>
      <p:ext uri="{BB962C8B-B14F-4D97-AF65-F5344CB8AC3E}">
        <p14:creationId xmlns:p14="http://schemas.microsoft.com/office/powerpoint/2010/main" val="37379499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Asynchronous language features</a:t>
            </a:r>
          </a:p>
        </p:txBody>
      </p:sp>
      <p:sp>
        <p:nvSpPr>
          <p:cNvPr id="3" name="Content Placeholder 2"/>
          <p:cNvSpPr>
            <a:spLocks noGrp="1"/>
          </p:cNvSpPr>
          <p:nvPr>
            <p:ph idx="1"/>
          </p:nvPr>
        </p:nvSpPr>
        <p:spPr/>
        <p:txBody>
          <a:bodyPr/>
          <a:lstStyle/>
          <a:p>
            <a:r>
              <a:rPr lang="en-US" dirty="0" smtClean="0"/>
              <a:t>In </a:t>
            </a:r>
            <a:r>
              <a:rPr lang="en-US" dirty="0"/>
              <a:t>this section of the chapter, we will discuss some asynchronous language features, and in particular, promises and the async and await keywords. The code samples in this section have been designed to run on Node version 4 and above, which provides an ECMAScript 6 runtime. You can determine which version of Node you are running by executing the following on the command line:</a:t>
            </a:r>
          </a:p>
          <a:p>
            <a:endParaRPr lang="en-US" dirty="0"/>
          </a:p>
          <a:p>
            <a:r>
              <a:rPr lang="en-US" dirty="0"/>
              <a:t>(Page 157).</a:t>
            </a:r>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88</a:t>
            </a:fld>
            <a:endParaRPr lang="en-US" dirty="0"/>
          </a:p>
        </p:txBody>
      </p:sp>
    </p:spTree>
    <p:extLst>
      <p:ext uri="{BB962C8B-B14F-4D97-AF65-F5344CB8AC3E}">
        <p14:creationId xmlns:p14="http://schemas.microsoft.com/office/powerpoint/2010/main" val="20677508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77250" y="4707521"/>
            <a:ext cx="3381375" cy="1800225"/>
          </a:xfrm>
          <a:prstGeom prst="rect">
            <a:avLst/>
          </a:prstGeom>
          <a:ln>
            <a:solidFill>
              <a:schemeClr val="accent1"/>
            </a:solidFill>
          </a:ln>
        </p:spPr>
      </p:pic>
      <p:sp>
        <p:nvSpPr>
          <p:cNvPr id="9" name="Text Placeholder 8"/>
          <p:cNvSpPr>
            <a:spLocks noGrp="1"/>
          </p:cNvSpPr>
          <p:nvPr>
            <p:ph type="body" sz="quarter" idx="13"/>
          </p:nvPr>
        </p:nvSpPr>
        <p:spPr/>
        <p:txBody>
          <a:bodyPr/>
          <a:lstStyle/>
          <a:p>
            <a:r>
              <a:rPr lang="en-US" dirty="0"/>
              <a:t>Writing and Using Declaration Files</a:t>
            </a:r>
          </a:p>
        </p:txBody>
      </p:sp>
      <p:sp>
        <p:nvSpPr>
          <p:cNvPr id="4" name="Date Placeholder 3"/>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89</a:t>
            </a:fld>
            <a:endParaRPr lang="en-US"/>
          </a:p>
        </p:txBody>
      </p:sp>
      <p:sp>
        <p:nvSpPr>
          <p:cNvPr id="10" name="Text Placeholder 9"/>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2461138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TypeScript</a:t>
            </a:r>
            <a:endParaRPr lang="en-US" dirty="0"/>
          </a:p>
        </p:txBody>
      </p:sp>
      <p:sp>
        <p:nvSpPr>
          <p:cNvPr id="3" name="Content Placeholder 2"/>
          <p:cNvSpPr>
            <a:spLocks noGrp="1"/>
          </p:cNvSpPr>
          <p:nvPr>
            <p:ph idx="1"/>
          </p:nvPr>
        </p:nvSpPr>
        <p:spPr/>
        <p:txBody>
          <a:bodyPr/>
          <a:lstStyle/>
          <a:p>
            <a:r>
              <a:rPr lang="en-US" dirty="0"/>
              <a:t>TypeScript bridges this </a:t>
            </a:r>
            <a:r>
              <a:rPr lang="en-US" dirty="0" smtClean="0"/>
              <a:t>gap.</a:t>
            </a:r>
          </a:p>
          <a:p>
            <a:pPr lvl="1"/>
            <a:r>
              <a:rPr lang="en-US" dirty="0" smtClean="0"/>
              <a:t>It </a:t>
            </a:r>
            <a:r>
              <a:rPr lang="en-US" dirty="0"/>
              <a:t>is a </a:t>
            </a:r>
            <a:r>
              <a:rPr lang="en-US" dirty="0">
                <a:solidFill>
                  <a:srgbClr val="FF0000"/>
                </a:solidFill>
              </a:rPr>
              <a:t>strongly typed</a:t>
            </a:r>
            <a:r>
              <a:rPr lang="en-US" dirty="0"/>
              <a:t>, </a:t>
            </a:r>
            <a:r>
              <a:rPr lang="en-US" dirty="0">
                <a:solidFill>
                  <a:srgbClr val="FF0000"/>
                </a:solidFill>
              </a:rPr>
              <a:t>object-oriented</a:t>
            </a:r>
            <a:r>
              <a:rPr lang="en-US" dirty="0"/>
              <a:t> language that uses a </a:t>
            </a:r>
            <a:r>
              <a:rPr lang="en-US" dirty="0">
                <a:solidFill>
                  <a:srgbClr val="FF0000"/>
                </a:solidFill>
              </a:rPr>
              <a:t>compiler</a:t>
            </a:r>
            <a:r>
              <a:rPr lang="en-US" dirty="0"/>
              <a:t> to generate </a:t>
            </a:r>
            <a:r>
              <a:rPr lang="en-US" dirty="0" smtClean="0"/>
              <a:t>JavaScript.</a:t>
            </a:r>
          </a:p>
          <a:p>
            <a:pPr lvl="1"/>
            <a:r>
              <a:rPr lang="en-US" dirty="0" smtClean="0"/>
              <a:t>It </a:t>
            </a:r>
            <a:r>
              <a:rPr lang="en-US" dirty="0"/>
              <a:t>therefore allows us to use well known object-oriented techniques and design patterns to build JavaScript </a:t>
            </a:r>
            <a:r>
              <a:rPr lang="en-US" dirty="0" smtClean="0"/>
              <a:t>applications.</a:t>
            </a:r>
          </a:p>
          <a:p>
            <a:pPr lvl="1"/>
            <a:r>
              <a:rPr lang="en-US" dirty="0" smtClean="0"/>
              <a:t>Bear </a:t>
            </a:r>
            <a:r>
              <a:rPr lang="en-US" dirty="0"/>
              <a:t>in mind that TypeScript-generated JavaScript is just </a:t>
            </a:r>
            <a:r>
              <a:rPr lang="en-US" dirty="0">
                <a:solidFill>
                  <a:srgbClr val="FF0000"/>
                </a:solidFill>
              </a:rPr>
              <a:t>plain JavaScript</a:t>
            </a:r>
            <a:r>
              <a:rPr lang="en-US" dirty="0"/>
              <a:t>, and so will run wherever JavaScript can </a:t>
            </a:r>
            <a:r>
              <a:rPr lang="en-US" dirty="0" smtClean="0"/>
              <a:t>run</a:t>
            </a:r>
          </a:p>
          <a:p>
            <a:pPr lvl="2"/>
            <a:r>
              <a:rPr lang="en-US" dirty="0" smtClean="0"/>
              <a:t>in </a:t>
            </a:r>
            <a:r>
              <a:rPr lang="en-US" dirty="0"/>
              <a:t>the </a:t>
            </a:r>
            <a:r>
              <a:rPr lang="en-US" dirty="0" smtClean="0"/>
              <a:t>browser</a:t>
            </a:r>
          </a:p>
          <a:p>
            <a:pPr lvl="2"/>
            <a:r>
              <a:rPr lang="en-US" dirty="0" smtClean="0"/>
              <a:t>on </a:t>
            </a:r>
            <a:r>
              <a:rPr lang="en-US" dirty="0"/>
              <a:t>the </a:t>
            </a:r>
            <a:r>
              <a:rPr lang="en-US" dirty="0" smtClean="0"/>
              <a:t>server</a:t>
            </a:r>
          </a:p>
          <a:p>
            <a:pPr lvl="2"/>
            <a:r>
              <a:rPr lang="en-US" dirty="0" smtClean="0"/>
              <a:t>on </a:t>
            </a:r>
            <a:r>
              <a:rPr lang="en-US" dirty="0"/>
              <a:t>a mobile </a:t>
            </a:r>
            <a:r>
              <a:rPr lang="en-US" dirty="0" smtClean="0"/>
              <a:t>device</a:t>
            </a:r>
          </a:p>
          <a:p>
            <a:pPr lvl="2"/>
            <a:r>
              <a:rPr lang="en-US" dirty="0" smtClean="0"/>
              <a:t>on </a:t>
            </a:r>
            <a:r>
              <a:rPr lang="en-US" dirty="0"/>
              <a:t>an embedded </a:t>
            </a:r>
            <a:r>
              <a:rPr lang="en-US" dirty="0" smtClean="0"/>
              <a:t>device</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17683396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Third-Party Libraries</a:t>
            </a:r>
          </a:p>
        </p:txBody>
      </p:sp>
      <p:sp>
        <p:nvSpPr>
          <p:cNvPr id="3" name="Date Placeholder 2"/>
          <p:cNvSpPr>
            <a:spLocks noGrp="1"/>
          </p:cNvSpPr>
          <p:nvPr>
            <p:ph type="dt" sz="half" idx="2"/>
          </p:nvPr>
        </p:nvSpPr>
        <p:spPr/>
        <p:txBody>
          <a:bodyPr/>
          <a:lstStyle/>
          <a:p>
            <a:r>
              <a:rPr lang="en-US" smtClean="0"/>
              <a:t>03 Mar 2018</a:t>
            </a:r>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90</a:t>
            </a:fld>
            <a:endParaRPr lang="en-US"/>
          </a:p>
        </p:txBody>
      </p:sp>
      <p:sp>
        <p:nvSpPr>
          <p:cNvPr id="8" name="Text Placeholder 7"/>
          <p:cNvSpPr>
            <a:spLocks noGrp="1"/>
          </p:cNvSpPr>
          <p:nvPr>
            <p:ph type="body" sz="quarter" idx="16"/>
          </p:nvPr>
        </p:nvSpPr>
        <p:spPr/>
        <p:txBody>
          <a:bodyPr/>
          <a:lstStyle/>
          <a:p>
            <a:r>
              <a:rPr lang="en-US" dirty="0" smtClean="0"/>
              <a:t>6</a:t>
            </a:r>
            <a:endParaRPr lang="en-US" dirty="0"/>
          </a:p>
        </p:txBody>
      </p:sp>
      <p:pic>
        <p:nvPicPr>
          <p:cNvPr id="4" name="Picture 3"/>
          <p:cNvPicPr>
            <a:picLocks noChangeAspect="1"/>
          </p:cNvPicPr>
          <p:nvPr/>
        </p:nvPicPr>
        <p:blipFill>
          <a:blip r:embed="rId2"/>
          <a:stretch>
            <a:fillRect/>
          </a:stretch>
        </p:blipFill>
        <p:spPr>
          <a:xfrm>
            <a:off x="8562975" y="3193046"/>
            <a:ext cx="3295650" cy="3314700"/>
          </a:xfrm>
          <a:prstGeom prst="rect">
            <a:avLst/>
          </a:prstGeom>
          <a:ln>
            <a:solidFill>
              <a:schemeClr val="accent1"/>
            </a:solidFill>
          </a:ln>
        </p:spPr>
      </p:pic>
    </p:spTree>
    <p:extLst>
      <p:ext uri="{BB962C8B-B14F-4D97-AF65-F5344CB8AC3E}">
        <p14:creationId xmlns:p14="http://schemas.microsoft.com/office/powerpoint/2010/main" val="32116982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03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91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19072802"/>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sz="1800" kern="1200" dirty="0" smtClean="0">
                          <a:solidFill>
                            <a:schemeClr val="tx1"/>
                          </a:solidFill>
                          <a:latin typeface="Gill Sans MT" panose="020B0502020104020203" pitchFamily="34" charset="0"/>
                          <a:ea typeface="+mn-ea"/>
                          <a:cs typeface="+mn-cs"/>
                        </a:rPr>
                        <a:t>TypeScript History</a:t>
                      </a: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29567285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TypeScript History</a:t>
            </a:r>
            <a:endParaRPr lang="en-US" dirty="0">
              <a:solidFill>
                <a:schemeClr val="bg1"/>
              </a:solidFill>
            </a:endParaRPr>
          </a:p>
        </p:txBody>
      </p:sp>
      <p:sp>
        <p:nvSpPr>
          <p:cNvPr id="7" name="Content Placeholder 3"/>
          <p:cNvSpPr>
            <a:spLocks noGrp="1"/>
          </p:cNvSpPr>
          <p:nvPr>
            <p:ph idx="1"/>
          </p:nvPr>
        </p:nvSpPr>
        <p:spPr/>
        <p:txBody>
          <a:bodyPr>
            <a:normAutofit/>
          </a:bodyPr>
          <a:lstStyle/>
          <a:p>
            <a:pPr>
              <a:buFont typeface="Wingdings" panose="05000000000000000000" pitchFamily="2" charset="2"/>
              <a:buChar char="v"/>
            </a:pPr>
            <a:r>
              <a:rPr lang="en-US" sz="2000" dirty="0"/>
              <a:t>TypeScript is an open-source programming language developed and maintained by </a:t>
            </a:r>
            <a:r>
              <a:rPr lang="en-US" sz="2000" dirty="0" smtClean="0">
                <a:solidFill>
                  <a:srgbClr val="FF0000"/>
                </a:solidFill>
              </a:rPr>
              <a:t>Microsoft</a:t>
            </a:r>
            <a:r>
              <a:rPr lang="en-US" sz="2000" dirty="0" smtClean="0"/>
              <a:t>.</a:t>
            </a:r>
          </a:p>
          <a:p>
            <a:pPr marL="457200">
              <a:buFont typeface="Wingdings" panose="05000000000000000000" pitchFamily="2" charset="2"/>
              <a:buChar char="§"/>
            </a:pPr>
            <a:r>
              <a:rPr lang="en-US" sz="2000" dirty="0" smtClean="0"/>
              <a:t>It </a:t>
            </a:r>
            <a:r>
              <a:rPr lang="en-US" sz="2000" dirty="0"/>
              <a:t>is a strict syntactical superset of JavaScript, and adds optional static typing to the </a:t>
            </a:r>
            <a:r>
              <a:rPr lang="en-US" sz="2000" dirty="0" smtClean="0"/>
              <a:t>language and </a:t>
            </a:r>
            <a:r>
              <a:rPr lang="en-US" sz="2000" dirty="0" smtClean="0">
                <a:solidFill>
                  <a:srgbClr val="FF0000"/>
                </a:solidFill>
              </a:rPr>
              <a:t>Anders Hejlsberg </a:t>
            </a:r>
            <a:r>
              <a:rPr lang="en-US" sz="2000" dirty="0" smtClean="0"/>
              <a:t>has </a:t>
            </a:r>
            <a:r>
              <a:rPr lang="en-US" sz="2000" dirty="0"/>
              <a:t>worked on the development of </a:t>
            </a:r>
            <a:r>
              <a:rPr lang="en-US" sz="2000" dirty="0" smtClean="0"/>
              <a:t>TypeScript.</a:t>
            </a:r>
          </a:p>
          <a:p>
            <a:pPr marL="457200">
              <a:buFont typeface="Wingdings" panose="05000000000000000000" pitchFamily="2" charset="2"/>
              <a:buChar char="§"/>
            </a:pPr>
            <a:r>
              <a:rPr lang="en-US" sz="2000" dirty="0" smtClean="0"/>
              <a:t>TypeScript </a:t>
            </a:r>
            <a:r>
              <a:rPr lang="en-US" sz="2000" dirty="0"/>
              <a:t>may be used to develop JavaScript applications for client-side or server-side (Node.js) </a:t>
            </a:r>
            <a:r>
              <a:rPr lang="en-US" sz="2000" dirty="0" smtClean="0"/>
              <a:t>execution.</a:t>
            </a:r>
          </a:p>
          <a:p>
            <a:pPr marL="457200">
              <a:buFont typeface="Wingdings" panose="05000000000000000000" pitchFamily="2" charset="2"/>
              <a:buChar char="§"/>
            </a:pPr>
            <a:r>
              <a:rPr lang="en-US" sz="2000" dirty="0" smtClean="0"/>
              <a:t>It </a:t>
            </a:r>
            <a:r>
              <a:rPr lang="en-US" sz="2000" dirty="0"/>
              <a:t>is designed for development of large applications and </a:t>
            </a:r>
            <a:r>
              <a:rPr lang="en-US" sz="2000" dirty="0">
                <a:solidFill>
                  <a:srgbClr val="FF0000"/>
                </a:solidFill>
              </a:rPr>
              <a:t>transpile</a:t>
            </a:r>
            <a:r>
              <a:rPr lang="en-US" sz="2000" dirty="0"/>
              <a:t> to </a:t>
            </a:r>
            <a:r>
              <a:rPr lang="en-US" sz="2000" dirty="0" smtClean="0"/>
              <a:t>JavaScript.</a:t>
            </a:r>
          </a:p>
          <a:p>
            <a:pPr marL="457200">
              <a:buFont typeface="Wingdings" panose="05000000000000000000" pitchFamily="2" charset="2"/>
              <a:buChar char="§"/>
            </a:pPr>
            <a:r>
              <a:rPr lang="en-US" sz="2000" dirty="0" smtClean="0"/>
              <a:t>As </a:t>
            </a:r>
            <a:r>
              <a:rPr lang="en-US" sz="2000" dirty="0"/>
              <a:t>TypeScript is a superset of JavaScript, existing JavaScript programs are also valid TypeScript </a:t>
            </a:r>
            <a:r>
              <a:rPr lang="en-US" sz="2000" dirty="0" smtClean="0"/>
              <a:t>programs.</a:t>
            </a:r>
          </a:p>
          <a:p>
            <a:pPr marL="457200">
              <a:buFont typeface="Wingdings" panose="05000000000000000000" pitchFamily="2" charset="2"/>
              <a:buChar char="§"/>
            </a:pPr>
            <a:r>
              <a:rPr lang="en-US" sz="2000" dirty="0" smtClean="0"/>
              <a:t>TypeScript </a:t>
            </a:r>
            <a:r>
              <a:rPr lang="en-US" sz="2000" dirty="0"/>
              <a:t>supports </a:t>
            </a:r>
            <a:r>
              <a:rPr lang="en-US" sz="2000" dirty="0">
                <a:solidFill>
                  <a:srgbClr val="FF0000"/>
                </a:solidFill>
              </a:rPr>
              <a:t>definition files</a:t>
            </a:r>
            <a:r>
              <a:rPr lang="en-US" sz="2000" dirty="0"/>
              <a:t> that can contain type information of existing JavaScript libraries, much like C++ header files can describe the structure of existing object </a:t>
            </a:r>
            <a:r>
              <a:rPr lang="en-US" sz="2000" dirty="0" smtClean="0"/>
              <a:t>files.</a:t>
            </a:r>
          </a:p>
          <a:p>
            <a:pPr marL="457200">
              <a:buFont typeface="Wingdings" panose="05000000000000000000" pitchFamily="2" charset="2"/>
              <a:buChar char="§"/>
            </a:pPr>
            <a:r>
              <a:rPr lang="en-US" sz="2000" dirty="0" smtClean="0"/>
              <a:t>This </a:t>
            </a:r>
            <a:r>
              <a:rPr lang="en-US" sz="2000" dirty="0"/>
              <a:t>enables other programs to use the values defined in the files as if they were statically typed TypeScript entities. There are third-party header files for popular libraries such as jQuery, MongoDB, and D3.js. </a:t>
            </a:r>
            <a:endParaRPr lang="en-US" sz="2000" dirty="0" smtClean="0"/>
          </a:p>
          <a:p>
            <a:pPr marL="457200">
              <a:buFont typeface="Wingdings" panose="05000000000000000000" pitchFamily="2" charset="2"/>
              <a:buChar char="§"/>
            </a:pPr>
            <a:r>
              <a:rPr lang="en-US" sz="2000" dirty="0" smtClean="0"/>
              <a:t>TypeScript </a:t>
            </a:r>
            <a:r>
              <a:rPr lang="en-US" sz="2000" dirty="0"/>
              <a:t>headers for the Node.js basic modules are also available, allowing development of Node.js programs within </a:t>
            </a:r>
            <a:r>
              <a:rPr lang="en-US" sz="2000" dirty="0" smtClean="0"/>
              <a:t>TypeScript.</a:t>
            </a:r>
          </a:p>
          <a:p>
            <a:pPr marL="457200">
              <a:buFont typeface="Wingdings" panose="05000000000000000000" pitchFamily="2" charset="2"/>
              <a:buChar char="§"/>
            </a:pPr>
            <a:r>
              <a:rPr lang="en-US" sz="2000" dirty="0" smtClean="0"/>
              <a:t>The TypeScript compiler is itself written in TypeScript and compiled to JavaScript. It is licensed under the Apache 2 License.</a:t>
            </a:r>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92</a:t>
            </a:fld>
            <a:endParaRPr lang="en-US" dirty="0"/>
          </a:p>
        </p:txBody>
      </p:sp>
    </p:spTree>
    <p:extLst>
      <p:ext uri="{BB962C8B-B14F-4D97-AF65-F5344CB8AC3E}">
        <p14:creationId xmlns:p14="http://schemas.microsoft.com/office/powerpoint/2010/main" val="21999600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TypeScript History								   </a:t>
            </a:r>
            <a:r>
              <a:rPr lang="en-US" dirty="0" smtClean="0">
                <a:solidFill>
                  <a:srgbClr val="C00000"/>
                </a:solidFill>
              </a:rPr>
              <a:t>|</a:t>
            </a:r>
            <a:endParaRPr lang="en-US" dirty="0">
              <a:solidFill>
                <a:srgbClr val="C00000"/>
              </a:solidFill>
            </a:endParaRPr>
          </a:p>
        </p:txBody>
      </p:sp>
      <p:sp>
        <p:nvSpPr>
          <p:cNvPr id="7"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TypeScript is included as a first-class programming language in Microsoft Visual Studio 2013 Update 2 and later, beside C# and other Microsoft languages.</a:t>
            </a:r>
          </a:p>
        </p:txBody>
      </p:sp>
      <p:sp>
        <p:nvSpPr>
          <p:cNvPr id="3" name="Date Placeholder 2"/>
          <p:cNvSpPr>
            <a:spLocks noGrp="1"/>
          </p:cNvSpPr>
          <p:nvPr>
            <p:ph type="dt" sz="half" idx="2"/>
          </p:nvPr>
        </p:nvSpPr>
        <p:spPr/>
        <p:txBody>
          <a:bodyPr/>
          <a:lstStyle/>
          <a:p>
            <a:r>
              <a:rPr lang="en-US" smtClean="0"/>
              <a:t>03 Mar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93</a:t>
            </a:fld>
            <a:endParaRPr lang="en-US" dirty="0"/>
          </a:p>
        </p:txBody>
      </p:sp>
    </p:spTree>
    <p:extLst>
      <p:ext uri="{BB962C8B-B14F-4D97-AF65-F5344CB8AC3E}">
        <p14:creationId xmlns:p14="http://schemas.microsoft.com/office/powerpoint/2010/main" val="283349723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Release</a:t>
            </a:r>
            <a:endParaRPr lang="en-US" dirty="0"/>
          </a:p>
        </p:txBody>
      </p:sp>
      <p:sp>
        <p:nvSpPr>
          <p:cNvPr id="4" name="Date Placeholder 3"/>
          <p:cNvSpPr>
            <a:spLocks noGrp="1"/>
          </p:cNvSpPr>
          <p:nvPr>
            <p:ph type="dt" sz="half" idx="2"/>
          </p:nvPr>
        </p:nvSpPr>
        <p:spPr/>
        <p:txBody>
          <a:bodyPr/>
          <a:lstStyle/>
          <a:p>
            <a:r>
              <a:rPr lang="en-US" smtClean="0"/>
              <a:t>03 Mar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94</a:t>
            </a:fld>
            <a:endParaRPr lang="en-US" dirty="0"/>
          </a:p>
        </p:txBody>
      </p:sp>
      <p:pic>
        <p:nvPicPr>
          <p:cNvPr id="3" name="Picture 2"/>
          <p:cNvPicPr>
            <a:picLocks noChangeAspect="1"/>
          </p:cNvPicPr>
          <p:nvPr/>
        </p:nvPicPr>
        <p:blipFill>
          <a:blip r:embed="rId2"/>
          <a:stretch>
            <a:fillRect/>
          </a:stretch>
        </p:blipFill>
        <p:spPr>
          <a:xfrm>
            <a:off x="152400" y="1268362"/>
            <a:ext cx="4384766" cy="5045292"/>
          </a:xfrm>
          <a:prstGeom prst="rect">
            <a:avLst/>
          </a:prstGeom>
          <a:ln>
            <a:solidFill>
              <a:schemeClr val="accent1"/>
            </a:solidFill>
          </a:ln>
        </p:spPr>
      </p:pic>
    </p:spTree>
    <p:extLst>
      <p:ext uri="{BB962C8B-B14F-4D97-AF65-F5344CB8AC3E}">
        <p14:creationId xmlns:p14="http://schemas.microsoft.com/office/powerpoint/2010/main" val="4036763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7909</Words>
  <Application>Microsoft Office PowerPoint</Application>
  <PresentationFormat>Widescreen</PresentationFormat>
  <Paragraphs>923</Paragraphs>
  <Slides>94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94</vt:i4>
      </vt:variant>
    </vt:vector>
  </HeadingPairs>
  <TitlesOfParts>
    <vt:vector size="103"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Node</vt:lpstr>
      <vt:lpstr>Apache Cordova</vt:lpstr>
      <vt:lpstr>Kinoma</vt:lpstr>
      <vt:lpstr>JavaScript</vt:lpstr>
      <vt:lpstr>TypeScript</vt:lpstr>
      <vt:lpstr>Agenda</vt:lpstr>
      <vt:lpstr>Agenda             |</vt:lpstr>
      <vt:lpstr>Introducing TypeScript</vt:lpstr>
      <vt:lpstr>The ECMAScript Standard</vt:lpstr>
      <vt:lpstr>The ECMAScript Standard        |</vt:lpstr>
      <vt:lpstr>The Benefits of TypeScript</vt:lpstr>
      <vt:lpstr>Compiling</vt:lpstr>
      <vt:lpstr>Compiling             |</vt:lpstr>
      <vt:lpstr>Strong typing</vt:lpstr>
      <vt:lpstr>Strong typing            |</vt:lpstr>
      <vt:lpstr>PowerPoint Presentation</vt:lpstr>
      <vt:lpstr>PowerPoint Presentation</vt:lpstr>
      <vt:lpstr>PowerPoint Presentation</vt:lpstr>
      <vt:lpstr>TypeScript IDEs</vt:lpstr>
      <vt:lpstr>PowerPoint Presentation</vt:lpstr>
      <vt:lpstr>Intro</vt:lpstr>
      <vt:lpstr>Agenda</vt:lpstr>
      <vt:lpstr>NOTE</vt:lpstr>
      <vt:lpstr>Basic Types</vt:lpstr>
      <vt:lpstr>JavaScript Typing</vt:lpstr>
      <vt:lpstr>JavaScript Typing                |</vt:lpstr>
      <vt:lpstr>TypeScript Typing</vt:lpstr>
      <vt:lpstr>Type Syntax</vt:lpstr>
      <vt:lpstr>Inferred typing</vt:lpstr>
      <vt:lpstr>Duck typing</vt:lpstr>
      <vt:lpstr>Duck typing             |</vt:lpstr>
      <vt:lpstr>Template strings</vt:lpstr>
      <vt:lpstr>NOTE</vt:lpstr>
      <vt:lpstr>Arrays</vt:lpstr>
      <vt:lpstr>for..in and for..of</vt:lpstr>
      <vt:lpstr>for..in and for..of           |</vt:lpstr>
      <vt:lpstr>The any Type</vt:lpstr>
      <vt:lpstr>The any Type            |</vt:lpstr>
      <vt:lpstr>Explicit Casting</vt:lpstr>
      <vt:lpstr>Explicit Casting           |</vt:lpstr>
      <vt:lpstr>NOTE</vt:lpstr>
      <vt:lpstr>Enums</vt:lpstr>
      <vt:lpstr>Enums              |</vt:lpstr>
      <vt:lpstr>Enums             ||</vt:lpstr>
      <vt:lpstr>Enums            |||</vt:lpstr>
      <vt:lpstr>Enums           ||||</vt:lpstr>
      <vt:lpstr>Manual Numeric Values</vt:lpstr>
      <vt:lpstr>Const enums</vt:lpstr>
      <vt:lpstr>Const enums                  |</vt:lpstr>
      <vt:lpstr>Const values</vt:lpstr>
      <vt:lpstr>The let Keyword</vt:lpstr>
      <vt:lpstr>The let Keyword            |</vt:lpstr>
      <vt:lpstr>Functions</vt:lpstr>
      <vt:lpstr>Function return types</vt:lpstr>
      <vt:lpstr>Anonymous functions</vt:lpstr>
      <vt:lpstr>Optional parameters</vt:lpstr>
      <vt:lpstr>Default parameters</vt:lpstr>
      <vt:lpstr>Rest parameters</vt:lpstr>
      <vt:lpstr>Rest parameters                 |</vt:lpstr>
      <vt:lpstr>Function callbacks</vt:lpstr>
      <vt:lpstr>Function callbacks            |</vt:lpstr>
      <vt:lpstr>Function signatures</vt:lpstr>
      <vt:lpstr>Function overloads</vt:lpstr>
      <vt:lpstr>Advanced types</vt:lpstr>
      <vt:lpstr>PowerPoint Presentation</vt:lpstr>
      <vt:lpstr>Intro</vt:lpstr>
      <vt:lpstr>Interfaces</vt:lpstr>
      <vt:lpstr>Interfaces             |</vt:lpstr>
      <vt:lpstr>Optional properties</vt:lpstr>
      <vt:lpstr>Interface compilation</vt:lpstr>
      <vt:lpstr>Classes</vt:lpstr>
      <vt:lpstr>Class properties</vt:lpstr>
      <vt:lpstr>Implementing interfaces</vt:lpstr>
      <vt:lpstr>Implementing interfaces         |</vt:lpstr>
      <vt:lpstr>Class constructors</vt:lpstr>
      <vt:lpstr>PowerPoint Presentation</vt:lpstr>
      <vt:lpstr>Intro</vt:lpstr>
      <vt:lpstr>Intro              |</vt:lpstr>
      <vt:lpstr>Agenda</vt:lpstr>
      <vt:lpstr>Decorators</vt:lpstr>
      <vt:lpstr>Decorators             |</vt:lpstr>
      <vt:lpstr>Code 4-1</vt:lpstr>
      <vt:lpstr>Generics</vt:lpstr>
      <vt:lpstr>Asynchronous language features</vt:lpstr>
      <vt:lpstr>PowerPoint Presentation</vt:lpstr>
      <vt:lpstr>PowerPoint Presentation</vt:lpstr>
      <vt:lpstr>PowerPoint Presentation</vt:lpstr>
      <vt:lpstr>TypeScript History</vt:lpstr>
      <vt:lpstr>TypeScript History           |</vt:lpstr>
      <vt:lpstr>Release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90</cp:revision>
  <dcterms:created xsi:type="dcterms:W3CDTF">2018-04-26T03:21:35Z</dcterms:created>
  <dcterms:modified xsi:type="dcterms:W3CDTF">2018-05-17T11:11:53Z</dcterms:modified>
</cp:coreProperties>
</file>