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handoutMasterIdLst>
    <p:handoutMasterId r:id="rId66"/>
  </p:handoutMasterIdLst>
  <p:sldIdLst>
    <p:sldId id="262" r:id="rId2"/>
    <p:sldId id="263" r:id="rId3"/>
    <p:sldId id="264" r:id="rId4"/>
    <p:sldId id="265" r:id="rId5"/>
    <p:sldId id="284" r:id="rId6"/>
    <p:sldId id="315" r:id="rId7"/>
    <p:sldId id="316" r:id="rId8"/>
    <p:sldId id="317" r:id="rId9"/>
    <p:sldId id="318" r:id="rId10"/>
    <p:sldId id="319" r:id="rId11"/>
    <p:sldId id="320" r:id="rId12"/>
    <p:sldId id="285" r:id="rId13"/>
    <p:sldId id="286" r:id="rId14"/>
    <p:sldId id="288" r:id="rId15"/>
    <p:sldId id="289" r:id="rId16"/>
    <p:sldId id="290" r:id="rId17"/>
    <p:sldId id="291" r:id="rId18"/>
    <p:sldId id="292" r:id="rId19"/>
    <p:sldId id="293" r:id="rId20"/>
    <p:sldId id="294" r:id="rId21"/>
    <p:sldId id="287" r:id="rId22"/>
    <p:sldId id="323" r:id="rId23"/>
    <p:sldId id="321" r:id="rId24"/>
    <p:sldId id="322" r:id="rId25"/>
    <p:sldId id="266" r:id="rId26"/>
    <p:sldId id="267" r:id="rId27"/>
    <p:sldId id="295" r:id="rId28"/>
    <p:sldId id="297" r:id="rId29"/>
    <p:sldId id="299" r:id="rId30"/>
    <p:sldId id="298" r:id="rId31"/>
    <p:sldId id="300" r:id="rId32"/>
    <p:sldId id="301" r:id="rId33"/>
    <p:sldId id="302" r:id="rId34"/>
    <p:sldId id="303" r:id="rId35"/>
    <p:sldId id="296" r:id="rId36"/>
    <p:sldId id="312" r:id="rId37"/>
    <p:sldId id="305" r:id="rId38"/>
    <p:sldId id="306" r:id="rId39"/>
    <p:sldId id="307" r:id="rId40"/>
    <p:sldId id="308" r:id="rId41"/>
    <p:sldId id="309" r:id="rId42"/>
    <p:sldId id="314" r:id="rId43"/>
    <p:sldId id="313" r:id="rId44"/>
    <p:sldId id="310" r:id="rId45"/>
    <p:sldId id="304" r:id="rId46"/>
    <p:sldId id="311" r:id="rId47"/>
    <p:sldId id="268" r:id="rId48"/>
    <p:sldId id="269" r:id="rId49"/>
    <p:sldId id="270" r:id="rId50"/>
    <p:sldId id="271" r:id="rId51"/>
    <p:sldId id="272" r:id="rId52"/>
    <p:sldId id="273" r:id="rId53"/>
    <p:sldId id="274" r:id="rId54"/>
    <p:sldId id="275" r:id="rId55"/>
    <p:sldId id="276" r:id="rId56"/>
    <p:sldId id="277" r:id="rId57"/>
    <p:sldId id="278" r:id="rId58"/>
    <p:sldId id="279" r:id="rId59"/>
    <p:sldId id="280" r:id="rId60"/>
    <p:sldId id="281" r:id="rId61"/>
    <p:sldId id="282" r:id="rId62"/>
    <p:sldId id="283" r:id="rId63"/>
    <p:sldId id="261"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1F8627-1FBD-45A9-882C-381C0E04CF3F}">
          <p14:sldIdLst>
            <p14:sldId id="262"/>
            <p14:sldId id="263"/>
          </p14:sldIdLst>
        </p14:section>
        <p14:section name="Intro" id="{9D3245C0-D897-4ACC-B9DC-BF12394DE00D}">
          <p14:sldIdLst>
            <p14:sldId id="264"/>
            <p14:sldId id="265"/>
            <p14:sldId id="284"/>
            <p14:sldId id="315"/>
            <p14:sldId id="316"/>
            <p14:sldId id="317"/>
            <p14:sldId id="318"/>
            <p14:sldId id="319"/>
            <p14:sldId id="320"/>
            <p14:sldId id="285"/>
            <p14:sldId id="286"/>
            <p14:sldId id="288"/>
            <p14:sldId id="289"/>
            <p14:sldId id="290"/>
            <p14:sldId id="291"/>
            <p14:sldId id="292"/>
            <p14:sldId id="293"/>
            <p14:sldId id="294"/>
            <p14:sldId id="287"/>
            <p14:sldId id="323"/>
            <p14:sldId id="321"/>
            <p14:sldId id="322"/>
          </p14:sldIdLst>
        </p14:section>
        <p14:section name="Selectors &amp; Filters" id="{BE6F5DFE-C7EF-4DBF-BADB-6615BDE4BF42}">
          <p14:sldIdLst>
            <p14:sldId id="266"/>
            <p14:sldId id="267"/>
            <p14:sldId id="295"/>
            <p14:sldId id="297"/>
            <p14:sldId id="299"/>
            <p14:sldId id="298"/>
            <p14:sldId id="300"/>
            <p14:sldId id="301"/>
            <p14:sldId id="302"/>
            <p14:sldId id="303"/>
            <p14:sldId id="296"/>
            <p14:sldId id="312"/>
            <p14:sldId id="305"/>
            <p14:sldId id="306"/>
            <p14:sldId id="307"/>
            <p14:sldId id="308"/>
            <p14:sldId id="309"/>
            <p14:sldId id="314"/>
            <p14:sldId id="313"/>
            <p14:sldId id="310"/>
            <p14:sldId id="304"/>
            <p14:sldId id="311"/>
          </p14:sldIdLst>
        </p14:section>
        <p14:section name="Manipulating DOM" id="{6FF99430-D6FA-4BA1-A30D-DAE458CDBC6B}">
          <p14:sldIdLst>
            <p14:sldId id="268"/>
            <p14:sldId id="269"/>
          </p14:sldIdLst>
        </p14:section>
        <p14:section name="Untitled Section" id="{3A03748B-A202-427E-8C28-235D68D15EB9}">
          <p14:sldIdLst>
            <p14:sldId id="270"/>
            <p14:sldId id="271"/>
          </p14:sldIdLst>
        </p14:section>
        <p14:section name="Untitled Section" id="{FFC916E2-5E63-4666-8972-BE03A36DE889}">
          <p14:sldIdLst>
            <p14:sldId id="272"/>
            <p14:sldId id="273"/>
          </p14:sldIdLst>
        </p14:section>
        <p14:section name="Untitled Section" id="{3E5E5E2E-26A3-4449-8540-4864E55FDC79}">
          <p14:sldIdLst>
            <p14:sldId id="274"/>
            <p14:sldId id="275"/>
          </p14:sldIdLst>
        </p14:section>
        <p14:section name="Untitled Section" id="{B719DB14-13C5-4607-A5F8-9BDC08683094}">
          <p14:sldIdLst>
            <p14:sldId id="276"/>
            <p14:sldId id="277"/>
          </p14:sldIdLst>
        </p14:section>
        <p14:section name="Untitled Section" id="{BEBE6A63-A870-4672-B0E0-3A2796681ACF}">
          <p14:sldIdLst>
            <p14:sldId id="278"/>
            <p14:sldId id="279"/>
          </p14:sldIdLst>
        </p14:section>
        <p14:section name="Untitled Section" id="{973A04B0-549F-4EC0-86D3-31F2B5EFB2E7}">
          <p14:sldIdLst>
            <p14:sldId id="280"/>
            <p14:sldId id="281"/>
          </p14:sldIdLst>
        </p14:section>
        <p14:section name="Untitled Section" id="{F530A891-526B-4C4B-9067-56B59BDCC686}">
          <p14:sldIdLst>
            <p14:sldId id="282"/>
            <p14:sldId id="283"/>
          </p14:sldIdLst>
        </p14:section>
        <p14:section name="Appendix Section" id="{56A73371-1071-4AA7-B301-CBFA7F65B878}">
          <p14:sldIdLst>
            <p14:sldId id="2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35" autoAdjust="0"/>
    <p:restoredTop sz="96552" autoAdjust="0"/>
  </p:normalViewPr>
  <p:slideViewPr>
    <p:cSldViewPr snapToGrid="0">
      <p:cViewPr varScale="1">
        <p:scale>
          <a:sx n="114" d="100"/>
          <a:sy n="114" d="100"/>
        </p:scale>
        <p:origin x="228" y="84"/>
      </p:cViewPr>
      <p:guideLst/>
    </p:cSldViewPr>
  </p:slideViewPr>
  <p:notesTextViewPr>
    <p:cViewPr>
      <p:scale>
        <a:sx n="1" d="1"/>
        <a:sy n="1" d="1"/>
      </p:scale>
      <p:origin x="0" y="0"/>
    </p:cViewPr>
  </p:notesTextViewPr>
  <p:notesViewPr>
    <p:cSldViewPr snapToGrid="0">
      <p:cViewPr varScale="1">
        <p:scale>
          <a:sx n="89" d="100"/>
          <a:sy n="89" d="100"/>
        </p:scale>
        <p:origin x="2664"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EC4635-6F5E-4666-8F94-B9534AA1A9C7}" type="datetimeFigureOut">
              <a:rPr lang="en-US" smtClean="0"/>
              <a:t>5/16/2018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2E8E4F-ACCA-42C3-801C-D4FC6701FF6D}" type="slidenum">
              <a:rPr lang="en-US" smtClean="0"/>
              <a:t>‹#›</a:t>
            </a:fld>
            <a:endParaRPr lang="en-US"/>
          </a:p>
        </p:txBody>
      </p:sp>
    </p:spTree>
    <p:extLst>
      <p:ext uri="{BB962C8B-B14F-4D97-AF65-F5344CB8AC3E}">
        <p14:creationId xmlns:p14="http://schemas.microsoft.com/office/powerpoint/2010/main" val="2956425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F9719-28BC-48F1-B370-6FDEB7699C57}" type="datetimeFigureOut">
              <a:rPr lang="en-US" smtClean="0"/>
              <a:t>5/16/2018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F1E86-D5E4-4C84-9639-61CB8D4DBCAC}" type="slidenum">
              <a:rPr lang="en-US" smtClean="0"/>
              <a:t>‹#›</a:t>
            </a:fld>
            <a:endParaRPr lang="en-US"/>
          </a:p>
        </p:txBody>
      </p:sp>
    </p:spTree>
    <p:extLst>
      <p:ext uri="{BB962C8B-B14F-4D97-AF65-F5344CB8AC3E}">
        <p14:creationId xmlns:p14="http://schemas.microsoft.com/office/powerpoint/2010/main" val="2014454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34534" y="702614"/>
            <a:ext cx="11521440" cy="2377440"/>
          </a:xfrm>
          <a:prstGeom prst="rect">
            <a:avLst/>
          </a:prstGeom>
        </p:spPr>
        <p:txBody>
          <a:bodyPr anchor="b" anchorCtr="0"/>
          <a:lstStyle>
            <a:lvl1pPr marL="0" indent="0">
              <a:buNone/>
              <a:defRPr sz="7200">
                <a:latin typeface="Gill Sans MT (Heading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a:t>
            </a:r>
            <a:endParaRPr lang="en-US" dirty="0"/>
          </a:p>
        </p:txBody>
      </p:sp>
      <p:sp>
        <p:nvSpPr>
          <p:cNvPr id="14" name="Subtitle 2"/>
          <p:cNvSpPr txBox="1">
            <a:spLocks/>
          </p:cNvSpPr>
          <p:nvPr userDrawn="1"/>
        </p:nvSpPr>
        <p:spPr>
          <a:xfrm>
            <a:off x="334534" y="3252175"/>
            <a:ext cx="5486400" cy="1097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ct val="30000"/>
              </a:spcBef>
              <a:buFont typeface="Arial" panose="020B0604020202020204" pitchFamily="34" charset="0"/>
              <a:buNone/>
              <a:defRPr sz="24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2400" b="0" i="0" u="none" strike="noStrike" kern="1200" cap="none" spc="0" normalizeH="0" baseline="0" noProof="0" dirty="0" smtClean="0">
                <a:ln>
                  <a:noFill/>
                </a:ln>
                <a:solidFill>
                  <a:srgbClr val="0070C0"/>
                </a:solidFill>
                <a:effectLst/>
                <a:uLnTx/>
                <a:uFillTx/>
                <a:latin typeface="+mn-lt"/>
                <a:ea typeface="+mn-ea"/>
                <a:cs typeface="+mn-cs"/>
              </a:rPr>
              <a:t>- Govardhan Reddy D N</a:t>
            </a:r>
          </a:p>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1800" b="0" i="0" u="none" strike="noStrike" kern="1200" cap="none" spc="0" normalizeH="0" baseline="0" noProof="0" dirty="0" smtClean="0">
                <a:ln>
                  <a:noFill/>
                </a:ln>
                <a:solidFill>
                  <a:srgbClr val="3F1779"/>
                </a:solidFill>
                <a:effectLst/>
                <a:uLnTx/>
                <a:uFillTx/>
                <a:latin typeface="Brush Script MT" panose="03060802040406070304" pitchFamily="66" charset="0"/>
                <a:ea typeface="+mn-ea"/>
                <a:cs typeface="+mn-cs"/>
              </a:rPr>
              <a:t>Royal Sapphire Edu</a:t>
            </a:r>
            <a:endParaRPr kumimoji="0" lang="en-US" sz="1800" b="0" i="0" u="none" strike="noStrike" kern="1200" cap="none" spc="0" normalizeH="0" baseline="0" noProof="0" dirty="0">
              <a:ln>
                <a:noFill/>
              </a:ln>
              <a:solidFill>
                <a:srgbClr val="3F1779"/>
              </a:solidFill>
              <a:effectLst/>
              <a:uLnTx/>
              <a:uFillTx/>
              <a:latin typeface="Brush Script MT" panose="03060802040406070304" pitchFamily="66" charset="0"/>
              <a:ea typeface="+mn-ea"/>
              <a:cs typeface="+mn-cs"/>
            </a:endParaRPr>
          </a:p>
        </p:txBody>
      </p:sp>
      <p:sp>
        <p:nvSpPr>
          <p:cNvPr id="3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15 May 2018</a:t>
            </a:r>
            <a:endParaRPr lang="en-US" dirty="0"/>
          </a:p>
        </p:txBody>
      </p:sp>
      <p:sp>
        <p:nvSpPr>
          <p:cNvPr id="32"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7371887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2" name="TextBox 1"/>
          <p:cNvSpPr txBox="1"/>
          <p:nvPr userDrawn="1"/>
        </p:nvSpPr>
        <p:spPr>
          <a:xfrm>
            <a:off x="1152525" y="1101533"/>
            <a:ext cx="5469465" cy="1378331"/>
          </a:xfrm>
          <a:prstGeom prst="rect">
            <a:avLst/>
          </a:prstGeom>
        </p:spPr>
        <p:txBody>
          <a:bodyPr>
            <a:normAutofit/>
          </a:bodyPr>
          <a:lstStyle>
            <a:lvl1pPr>
              <a:lnSpc>
                <a:spcPct val="90000"/>
              </a:lnSpc>
              <a:spcBef>
                <a:spcPct val="0"/>
              </a:spcBef>
              <a:buNone/>
              <a:defRPr sz="8000">
                <a:latin typeface="+mj-lt"/>
                <a:ea typeface="+mj-ea"/>
                <a:cs typeface="+mj-cs"/>
              </a:defRPr>
            </a:lvl1pPr>
          </a:lstStyle>
          <a:p>
            <a:pPr lvl="0"/>
            <a:r>
              <a:rPr lang="en-US" dirty="0" smtClean="0"/>
              <a:t>Appendix</a:t>
            </a:r>
            <a:endParaRPr lang="en-US" dirty="0"/>
          </a:p>
        </p:txBody>
      </p:sp>
      <p:sp>
        <p:nvSpPr>
          <p:cNvPr id="22"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15 May 2018</a:t>
            </a:r>
            <a:endParaRPr lang="en-US" dirty="0"/>
          </a:p>
        </p:txBody>
      </p:sp>
      <p:sp>
        <p:nvSpPr>
          <p:cNvPr id="24"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2372054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15" name="Text Placeholder 14"/>
          <p:cNvSpPr>
            <a:spLocks noGrp="1"/>
          </p:cNvSpPr>
          <p:nvPr>
            <p:ph type="body" sz="quarter" idx="13" hasCustomPrompt="1"/>
          </p:nvPr>
        </p:nvSpPr>
        <p:spPr>
          <a:xfrm>
            <a:off x="1152525" y="1104900"/>
            <a:ext cx="7677150" cy="1371600"/>
          </a:xfrm>
          <a:prstGeom prst="rect">
            <a:avLst/>
          </a:prstGeom>
        </p:spPr>
        <p:txBody>
          <a:bodyPr anchor="b" anchorCtr="0"/>
          <a:lstStyle>
            <a:lvl1pPr marL="0" indent="0">
              <a:buNone/>
              <a:defRPr sz="8000">
                <a:latin typeface="+mj-lt"/>
              </a:defRPr>
            </a:lvl1pPr>
          </a:lstStyle>
          <a:p>
            <a:pPr lvl="0"/>
            <a:r>
              <a:rPr lang="en-US" dirty="0" smtClean="0"/>
              <a:t>Title</a:t>
            </a:r>
            <a:endParaRPr lang="en-US" dirty="0"/>
          </a:p>
        </p:txBody>
      </p:sp>
      <p:sp>
        <p:nvSpPr>
          <p:cNvPr id="17" name="Text Placeholder 16"/>
          <p:cNvSpPr>
            <a:spLocks noGrp="1"/>
          </p:cNvSpPr>
          <p:nvPr>
            <p:ph type="body" sz="quarter" idx="14" hasCustomPrompt="1"/>
          </p:nvPr>
        </p:nvSpPr>
        <p:spPr>
          <a:xfrm>
            <a:off x="2555422" y="2556686"/>
            <a:ext cx="4321628"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Name</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a:t>
            </a:r>
          </a:p>
        </p:txBody>
      </p:sp>
      <p:sp>
        <p:nvSpPr>
          <p:cNvPr id="18" name="Text Placeholder 16"/>
          <p:cNvSpPr>
            <a:spLocks noGrp="1"/>
          </p:cNvSpPr>
          <p:nvPr>
            <p:ph type="body" sz="quarter" idx="15" hasCustomPrompt="1"/>
          </p:nvPr>
        </p:nvSpPr>
        <p:spPr>
          <a:xfrm>
            <a:off x="2555422" y="2925811"/>
            <a:ext cx="4321628"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Source</a:t>
            </a:r>
            <a:endPar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p:txBody>
      </p:sp>
      <p:sp>
        <p:nvSpPr>
          <p:cNvPr id="19" name="TextBox 18"/>
          <p:cNvSpPr txBox="1"/>
          <p:nvPr userDrawn="1"/>
        </p:nvSpPr>
        <p:spPr>
          <a:xfrm>
            <a:off x="1152524" y="2552907"/>
            <a:ext cx="1402897" cy="369332"/>
          </a:xfrm>
          <a:prstGeom prst="rect">
            <a:avLst/>
          </a:prstGeom>
          <a:noFill/>
          <a:ln>
            <a:solidFill>
              <a:srgbClr val="3F1779"/>
            </a:solidFill>
          </a:ln>
        </p:spPr>
        <p:txBody>
          <a:bodyPr wrap="square" rtlCol="0">
            <a:spAutoFit/>
          </a:bodyPr>
          <a:lstStyle/>
          <a:p>
            <a:r>
              <a:rPr kumimoji="0" lang="en-US" sz="1800" b="0" i="0" u="none" strike="noStrike" kern="1200" cap="none" spc="0" normalizeH="0" baseline="0" dirty="0" smtClean="0">
                <a:ln>
                  <a:noFill/>
                </a:ln>
                <a:solidFill>
                  <a:srgbClr val="FF0000"/>
                </a:solidFill>
                <a:effectLst/>
                <a:uLnTx/>
                <a:uFillTx/>
                <a:latin typeface="Gill Sans MT" panose="020B0502020104020203"/>
                <a:ea typeface="+mn-ea"/>
                <a:cs typeface="+mn-cs"/>
              </a:rPr>
              <a:t>Book Name: </a:t>
            </a:r>
            <a:endParaRPr kumimoji="0" lang="en-US" sz="1800" b="0" i="0" u="none" strike="noStrike" kern="1200" cap="none" spc="0" normalizeH="0" baseline="0" dirty="0">
              <a:ln>
                <a:noFill/>
              </a:ln>
              <a:solidFill>
                <a:srgbClr val="FF0000"/>
              </a:solidFill>
              <a:effectLst/>
              <a:uLnTx/>
              <a:uFillTx/>
              <a:latin typeface="Gill Sans MT" panose="020B0502020104020203"/>
              <a:ea typeface="+mn-ea"/>
              <a:cs typeface="+mn-cs"/>
            </a:endParaRPr>
          </a:p>
        </p:txBody>
      </p:sp>
      <p:sp>
        <p:nvSpPr>
          <p:cNvPr id="20" name="TextBox 19"/>
          <p:cNvSpPr txBox="1"/>
          <p:nvPr userDrawn="1"/>
        </p:nvSpPr>
        <p:spPr>
          <a:xfrm>
            <a:off x="1152525" y="2922239"/>
            <a:ext cx="1402896" cy="369332"/>
          </a:xfrm>
          <a:prstGeom prst="rect">
            <a:avLst/>
          </a:prstGeom>
          <a:noFill/>
          <a:ln>
            <a:solidFill>
              <a:srgbClr val="3F1779"/>
            </a:solidFill>
          </a:ln>
        </p:spPr>
        <p:txBody>
          <a:bodyPr wrap="square" rtlCol="0">
            <a:spAutoFit/>
          </a:bodyPr>
          <a:lstStyle/>
          <a:p>
            <a:r>
              <a:rPr kumimoji="0" lang="en-US" sz="1800" b="0" i="0" u="none" strike="noStrike" kern="1200" cap="none" spc="0" normalizeH="0" baseline="0" dirty="0" smtClean="0">
                <a:ln>
                  <a:noFill/>
                </a:ln>
                <a:solidFill>
                  <a:srgbClr val="FF0000"/>
                </a:solidFill>
                <a:effectLst/>
                <a:uLnTx/>
                <a:uFillTx/>
                <a:latin typeface="Gill Sans MT" panose="020B0502020104020203"/>
                <a:ea typeface="+mn-ea"/>
                <a:cs typeface="+mn-cs"/>
              </a:rPr>
              <a:t>Book Source: </a:t>
            </a:r>
            <a:endParaRPr kumimoji="0" lang="en-US" sz="1800" b="0" i="0" u="none" strike="noStrike" kern="1200" cap="none" spc="0" normalizeH="0" baseline="0" dirty="0">
              <a:ln>
                <a:noFill/>
              </a:ln>
              <a:solidFill>
                <a:srgbClr val="FF0000"/>
              </a:solidFill>
              <a:effectLst/>
              <a:uLnTx/>
              <a:uFillTx/>
              <a:latin typeface="Gill Sans MT" panose="020B0502020104020203"/>
              <a:ea typeface="+mn-ea"/>
              <a:cs typeface="+mn-cs"/>
            </a:endParaRPr>
          </a:p>
        </p:txBody>
      </p:sp>
      <p:sp>
        <p:nvSpPr>
          <p:cNvPr id="21"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15 May 2018</a:t>
            </a:r>
            <a:endParaRPr lang="en-US" dirty="0"/>
          </a:p>
        </p:txBody>
      </p:sp>
      <p:sp>
        <p:nvSpPr>
          <p:cNvPr id="23"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5630632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vel 0">
    <p:spTree>
      <p:nvGrpSpPr>
        <p:cNvPr id="1" name=""/>
        <p:cNvGrpSpPr/>
        <p:nvPr/>
      </p:nvGrpSpPr>
      <p:grpSpPr>
        <a:xfrm>
          <a:off x="0" y="0"/>
          <a:ext cx="0" cy="0"/>
          <a:chOff x="0" y="0"/>
          <a:chExt cx="0" cy="0"/>
        </a:xfrm>
      </p:grpSpPr>
      <p:sp>
        <p:nvSpPr>
          <p:cNvPr id="15" name="Text Placeholder 14"/>
          <p:cNvSpPr>
            <a:spLocks noGrp="1"/>
          </p:cNvSpPr>
          <p:nvPr>
            <p:ph type="body" sz="quarter" idx="13" hasCustomPrompt="1"/>
          </p:nvPr>
        </p:nvSpPr>
        <p:spPr>
          <a:xfrm>
            <a:off x="1171575" y="2075163"/>
            <a:ext cx="10687050" cy="895350"/>
          </a:xfrm>
          <a:prstGeom prst="rect">
            <a:avLst/>
          </a:prstGeom>
        </p:spPr>
        <p:txBody>
          <a:bodyPr anchor="b" anchorCtr="0"/>
          <a:lstStyle>
            <a:lvl1pPr marL="0" indent="0">
              <a:buNone/>
              <a:defRPr lang="en-US" sz="5400" kern="1200" dirty="0">
                <a:solidFill>
                  <a:schemeClr val="tx2"/>
                </a:solidFill>
                <a:latin typeface="+mj-lt"/>
                <a:ea typeface="+mj-ea"/>
                <a:cs typeface="+mj-cs"/>
              </a:defRPr>
            </a:lvl1pPr>
          </a:lstStyle>
          <a:p>
            <a:pPr lvl="0"/>
            <a:r>
              <a:rPr lang="en-US" dirty="0" smtClean="0"/>
              <a:t>Title</a:t>
            </a:r>
            <a:endParaRPr lang="en-US" dirty="0"/>
          </a:p>
        </p:txBody>
      </p:sp>
      <p:sp>
        <p:nvSpPr>
          <p:cNvPr id="1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15 May 2018</a:t>
            </a:r>
            <a:endParaRPr lang="en-US" dirty="0"/>
          </a:p>
        </p:txBody>
      </p:sp>
      <p:sp>
        <p:nvSpPr>
          <p:cNvPr id="16"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
        <p:nvSpPr>
          <p:cNvPr id="3" name="Text Placeholder 2"/>
          <p:cNvSpPr>
            <a:spLocks noGrp="1" noChangeAspect="1"/>
          </p:cNvSpPr>
          <p:nvPr>
            <p:ph type="body" sz="quarter" idx="16" hasCustomPrompt="1"/>
          </p:nvPr>
        </p:nvSpPr>
        <p:spPr>
          <a:xfrm>
            <a:off x="124077" y="106946"/>
            <a:ext cx="914400" cy="64008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rtlCol="0" anchor="b" anchorCtr="0">
            <a:normAutofit/>
          </a:bodyPr>
          <a:lstStyle>
            <a:lvl1pPr algn="ctr">
              <a:buFontTx/>
              <a:buNone/>
              <a:defRPr lang="en-US" sz="6000" dirty="0">
                <a:solidFill>
                  <a:schemeClr val="bg1"/>
                </a:solidFill>
                <a:latin typeface="+mj-lt"/>
                <a:ea typeface="+mj-ea"/>
                <a:cs typeface="+mj-cs"/>
              </a:defRPr>
            </a:lvl1pPr>
          </a:lstStyle>
          <a:p>
            <a:pPr marL="0" lvl="0" indent="0" algn="ctr">
              <a:spcBef>
                <a:spcPct val="0"/>
              </a:spcBef>
              <a:buFontTx/>
              <a:buNone/>
            </a:pPr>
            <a:r>
              <a:rPr lang="en-US" smtClean="0"/>
              <a:t>00</a:t>
            </a:r>
            <a:endParaRPr lang="en-US" dirty="0"/>
          </a:p>
        </p:txBody>
      </p:sp>
    </p:spTree>
    <p:extLst>
      <p:ext uri="{BB962C8B-B14F-4D97-AF65-F5344CB8AC3E}">
        <p14:creationId xmlns:p14="http://schemas.microsoft.com/office/powerpoint/2010/main" val="1258687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evel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a:solidFill>
                  <a:schemeClr val="bg1"/>
                </a:solidFill>
              </a:defRPr>
            </a:lvl1pPr>
          </a:lstStyle>
          <a:p>
            <a:pPr lvl="0"/>
            <a:r>
              <a:rPr lang="en-US" dirty="0"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15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875930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Level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15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79602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Level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15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7926066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vel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15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7620950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evel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15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2485383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Level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15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911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15 May 2018</a:t>
            </a:r>
            <a:endParaRPr lang="en-US" dirty="0"/>
          </a:p>
        </p:txBody>
      </p:sp>
      <p:sp>
        <p:nvSpPr>
          <p:cNvPr id="15"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cxnSp>
        <p:nvCxnSpPr>
          <p:cNvPr id="19" name="Straight Connector 18"/>
          <p:cNvCxnSpPr/>
          <p:nvPr userDrawn="1"/>
        </p:nvCxnSpPr>
        <p:spPr>
          <a:xfrm>
            <a:off x="0" y="653891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Footer Placeholder 4"/>
          <p:cNvSpPr txBox="1">
            <a:spLocks/>
          </p:cNvSpPr>
          <p:nvPr userDrawn="1"/>
        </p:nvSpPr>
        <p:spPr>
          <a:xfrm>
            <a:off x="4543425" y="3074534"/>
            <a:ext cx="4114800" cy="254771"/>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prstClr val="black">
                  <a:lumMod val="75000"/>
                  <a:lumOff val="25000"/>
                </a:prstClr>
              </a:solidFill>
              <a:latin typeface="Gill Sans MT" panose="020B0502020104020203"/>
            </a:endParaRPr>
          </a:p>
        </p:txBody>
      </p:sp>
      <p:sp>
        <p:nvSpPr>
          <p:cNvPr id="2" name="TextBox 1"/>
          <p:cNvSpPr txBox="1"/>
          <p:nvPr userDrawn="1"/>
        </p:nvSpPr>
        <p:spPr>
          <a:xfrm>
            <a:off x="5469226" y="6569926"/>
            <a:ext cx="1611018" cy="276999"/>
          </a:xfrm>
          <a:prstGeom prst="rect">
            <a:avLst/>
          </a:prstGeom>
          <a:noFill/>
        </p:spPr>
        <p:txBody>
          <a:bodyPr wrap="none" lIns="0" tIns="0" rIns="0" bIns="0" rtlCol="0">
            <a:spAutoFit/>
          </a:bodyPr>
          <a:lstStyle/>
          <a:p>
            <a:r>
              <a:rPr lang="en-US" sz="1800" dirty="0" smtClean="0">
                <a:solidFill>
                  <a:srgbClr val="3F1779"/>
                </a:solidFill>
                <a:latin typeface="Brush Script MT" panose="03060802040406070304" pitchFamily="66" charset="0"/>
              </a:rPr>
              <a:t>Royal Sapphire Edu</a:t>
            </a:r>
            <a:endParaRPr lang="en-US" sz="1800" dirty="0">
              <a:solidFill>
                <a:prstClr val="black">
                  <a:lumMod val="75000"/>
                  <a:lumOff val="25000"/>
                </a:prstClr>
              </a:solidFill>
              <a:latin typeface="Gill Sans MT" panose="020B0502020104020203"/>
            </a:endParaRPr>
          </a:p>
        </p:txBody>
      </p:sp>
    </p:spTree>
    <p:extLst>
      <p:ext uri="{BB962C8B-B14F-4D97-AF65-F5344CB8AC3E}">
        <p14:creationId xmlns:p14="http://schemas.microsoft.com/office/powerpoint/2010/main" val="19154785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2" r:id="rId3"/>
    <p:sldLayoutId id="2147483650" r:id="rId4"/>
    <p:sldLayoutId id="2147483667" r:id="rId5"/>
    <p:sldLayoutId id="2147483668" r:id="rId6"/>
    <p:sldLayoutId id="2147483669" r:id="rId7"/>
    <p:sldLayoutId id="2147483670" r:id="rId8"/>
    <p:sldLayoutId id="2147483671" r:id="rId9"/>
    <p:sldLayoutId id="2147483666" r:id="rId10"/>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api.jquery.com/"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hyperlink" Target="http://builtwith.com/" TargetMode="Externa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jQuery 2</a:t>
            </a:r>
            <a:endParaRPr lang="en-US" dirty="0"/>
          </a:p>
        </p:txBody>
      </p:sp>
      <p:sp>
        <p:nvSpPr>
          <p:cNvPr id="3" name="Date Placeholder 2"/>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5004091"/>
              </p:ext>
            </p:extLst>
          </p:nvPr>
        </p:nvGraphicFramePr>
        <p:xfrm>
          <a:off x="6890265" y="3340665"/>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r>
                        <a:rPr lang="en-US" sz="1400" kern="1200" dirty="0" smtClean="0">
                          <a:solidFill>
                            <a:schemeClr val="dk1"/>
                          </a:solidFill>
                          <a:latin typeface="Gill Sans MT" panose="020B0502020104020203" pitchFamily="34" charset="0"/>
                          <a:ea typeface="+mn-ea"/>
                          <a:cs typeface="+mn-cs"/>
                        </a:rPr>
                        <a:t>15</a:t>
                      </a:r>
                      <a:r>
                        <a:rPr lang="en-US" sz="1400" kern="1200" baseline="0" dirty="0" smtClean="0">
                          <a:solidFill>
                            <a:schemeClr val="dk1"/>
                          </a:solidFill>
                          <a:latin typeface="Gill Sans MT" panose="020B0502020104020203" pitchFamily="34" charset="0"/>
                          <a:ea typeface="+mn-ea"/>
                          <a:cs typeface="+mn-cs"/>
                        </a:rPr>
                        <a:t> </a:t>
                      </a:r>
                      <a:r>
                        <a:rPr lang="en-US" sz="1400" kern="1200" dirty="0" smtClean="0">
                          <a:solidFill>
                            <a:schemeClr val="dk1"/>
                          </a:solidFill>
                          <a:latin typeface="Gill Sans MT" panose="020B0502020104020203" pitchFamily="34" charset="0"/>
                          <a:ea typeface="+mn-ea"/>
                          <a:cs typeface="+mn-cs"/>
                        </a:rPr>
                        <a:t>May 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Start</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r>
                        <a:rPr lang="en-US" sz="1400" kern="1200" dirty="0" smtClean="0">
                          <a:solidFill>
                            <a:schemeClr val="dk1"/>
                          </a:solidFill>
                          <a:latin typeface="Gill Sans MT" panose="020B0502020104020203" pitchFamily="34" charset="0"/>
                          <a:ea typeface="+mn-ea"/>
                          <a:cs typeface="+mn-cs"/>
                        </a:rPr>
                        <a:t>16 May 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smtClean="0">
                          <a:solidFill>
                            <a:schemeClr val="dk1"/>
                          </a:solidFill>
                          <a:latin typeface="Gill Sans MT" panose="020B0502020104020203" pitchFamily="34" charset="0"/>
                          <a:ea typeface="+mn-ea"/>
                          <a:cs typeface="+mn-cs"/>
                        </a:rPr>
                        <a:t>2: 25-26</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52433832"/>
              </p:ext>
            </p:extLst>
          </p:nvPr>
        </p:nvGraphicFramePr>
        <p:xfrm>
          <a:off x="9350479" y="3340662"/>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sp>
        <p:nvSpPr>
          <p:cNvPr id="9" name="TextBox 8"/>
          <p:cNvSpPr txBox="1"/>
          <p:nvPr/>
        </p:nvSpPr>
        <p:spPr>
          <a:xfrm>
            <a:off x="334534" y="5801605"/>
            <a:ext cx="1392573" cy="369332"/>
          </a:xfrm>
          <a:prstGeom prst="rect">
            <a:avLst/>
          </a:prstGeom>
          <a:noFill/>
          <a:ln>
            <a:solidFill>
              <a:srgbClr val="3F1779"/>
            </a:solidFill>
          </a:ln>
        </p:spPr>
        <p:txBody>
          <a:bodyPr wrap="square" rtlCol="0">
            <a:spAutoFit/>
          </a:bodyPr>
          <a:lstStyle/>
          <a:p>
            <a:r>
              <a:rPr lang="en-US" dirty="0" smtClean="0"/>
              <a:t>Online</a:t>
            </a:r>
            <a:endParaRPr lang="en-US" dirty="0"/>
          </a:p>
        </p:txBody>
      </p:sp>
      <p:sp>
        <p:nvSpPr>
          <p:cNvPr id="10" name="Action Button: Forward or Next 9">
            <a:hlinkClick r:id="rId2" action="ppaction://hlinksldjump" highlightClick="1"/>
          </p:cNvPr>
          <p:cNvSpPr/>
          <p:nvPr/>
        </p:nvSpPr>
        <p:spPr>
          <a:xfrm>
            <a:off x="334534" y="4881943"/>
            <a:ext cx="2455333" cy="762000"/>
          </a:xfrm>
          <a:prstGeom prst="actionButtonForwardNext">
            <a:avLst/>
          </a:prstGeom>
          <a:solidFill>
            <a:schemeClr val="accent1">
              <a:lumMod val="60000"/>
              <a:lumOff val="40000"/>
            </a:schemeClr>
          </a:solidFill>
          <a:ln>
            <a:solidFill>
              <a:srgbClr val="002060"/>
            </a:solidFill>
          </a:ln>
          <a:effectLst>
            <a:innerShdw blurRad="63500" dist="50800" dir="5400000">
              <a:prstClr val="black">
                <a:alpha val="50000"/>
              </a:prstClr>
            </a:innerShdw>
          </a:effectLst>
          <a:scene3d>
            <a:camera prst="orthographicFront"/>
            <a:lightRig rig="threePt" dir="t"/>
          </a:scene3d>
          <a:sp3d>
            <a:bevelT w="114300" prst="artDeco"/>
          </a:sp3d>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p>
            <a:pPr algn="ctr">
              <a:lnSpc>
                <a:spcPct val="90000"/>
              </a:lnSpc>
              <a:spcBef>
                <a:spcPct val="0"/>
              </a:spcBef>
            </a:pPr>
            <a:r>
              <a:rPr lang="en-US" sz="2400" b="1" dirty="0">
                <a:ln w="10160">
                  <a:solidFill>
                    <a:schemeClr val="tx1">
                      <a:lumMod val="50000"/>
                      <a:lumOff val="50000"/>
                    </a:schemeClr>
                  </a:solidFill>
                  <a:prstDash val="solid"/>
                </a:ln>
                <a:solidFill>
                  <a:schemeClr val="bg1"/>
                </a:solidFill>
                <a:effectLst>
                  <a:outerShdw blurRad="38100" dist="22860" dir="5400000" algn="tl" rotWithShape="0">
                    <a:srgbClr val="000000">
                      <a:alpha val="30000"/>
                    </a:srgbClr>
                  </a:outerShdw>
                </a:effectLst>
                <a:latin typeface="+mj-lt"/>
                <a:ea typeface="+mj-ea"/>
                <a:cs typeface="+mj-cs"/>
              </a:rPr>
              <a:t>Appendix</a:t>
            </a:r>
          </a:p>
        </p:txBody>
      </p:sp>
    </p:spTree>
    <p:extLst>
      <p:ext uri="{BB962C8B-B14F-4D97-AF65-F5344CB8AC3E}">
        <p14:creationId xmlns:p14="http://schemas.microsoft.com/office/powerpoint/2010/main" val="4259015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Browsers of 90s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a:t>So, </a:t>
            </a:r>
            <a:r>
              <a:rPr lang="en-US" dirty="0">
                <a:solidFill>
                  <a:srgbClr val="FF0000"/>
                </a:solidFill>
              </a:rPr>
              <a:t>IE began to lie</a:t>
            </a:r>
            <a:r>
              <a:rPr lang="en-US" dirty="0"/>
              <a:t>. It returned Netscape from </a:t>
            </a:r>
            <a:r>
              <a:rPr lang="en-US" dirty="0">
                <a:solidFill>
                  <a:srgbClr val="FF0000"/>
                </a:solidFill>
              </a:rPr>
              <a:t>window.navigator.appName</a:t>
            </a:r>
            <a:r>
              <a:rPr lang="en-US" dirty="0"/>
              <a:t> and included </a:t>
            </a:r>
            <a:r>
              <a:rPr lang="en-US" dirty="0">
                <a:solidFill>
                  <a:srgbClr val="FF0000"/>
                </a:solidFill>
              </a:rPr>
              <a:t>Mozilla</a:t>
            </a:r>
            <a:r>
              <a:rPr lang="en-US" dirty="0"/>
              <a:t> in its </a:t>
            </a:r>
            <a:r>
              <a:rPr lang="en-US" dirty="0">
                <a:solidFill>
                  <a:srgbClr val="FF0000"/>
                </a:solidFill>
              </a:rPr>
              <a:t>user </a:t>
            </a:r>
            <a:r>
              <a:rPr lang="en-US" dirty="0" smtClean="0">
                <a:solidFill>
                  <a:srgbClr val="FF0000"/>
                </a:solidFill>
              </a:rPr>
              <a:t>agent</a:t>
            </a:r>
            <a:r>
              <a:rPr lang="en-US" dirty="0" smtClean="0"/>
              <a:t>.</a:t>
            </a:r>
          </a:p>
          <a:p>
            <a:pPr lvl="1"/>
            <a:r>
              <a:rPr lang="en-US" dirty="0" smtClean="0"/>
              <a:t>Now</a:t>
            </a:r>
            <a:r>
              <a:rPr lang="en-US" dirty="0"/>
              <a:t>, for historical compatibility, many other browsers lie </a:t>
            </a:r>
            <a:r>
              <a:rPr lang="en-US" dirty="0" smtClean="0"/>
              <a:t>too.</a:t>
            </a:r>
          </a:p>
          <a:p>
            <a:pPr lvl="1"/>
            <a:r>
              <a:rPr lang="en-US" dirty="0" smtClean="0"/>
              <a:t>There </a:t>
            </a:r>
            <a:r>
              <a:rPr lang="en-US" dirty="0"/>
              <a:t>are two ways to deal with </a:t>
            </a:r>
            <a:r>
              <a:rPr lang="en-US" dirty="0">
                <a:solidFill>
                  <a:srgbClr val="FF0000"/>
                </a:solidFill>
              </a:rPr>
              <a:t>browser compatibility</a:t>
            </a:r>
            <a:r>
              <a:rPr lang="en-US" dirty="0"/>
              <a:t> </a:t>
            </a:r>
            <a:r>
              <a:rPr lang="en-US" dirty="0" smtClean="0"/>
              <a:t>issues.</a:t>
            </a:r>
          </a:p>
          <a:p>
            <a:pPr lvl="2"/>
            <a:r>
              <a:rPr lang="en-US" dirty="0" smtClean="0"/>
              <a:t>The </a:t>
            </a:r>
            <a:r>
              <a:rPr lang="en-US" dirty="0"/>
              <a:t>first way is the one we’ve already shown: </a:t>
            </a:r>
            <a:r>
              <a:rPr lang="en-US" dirty="0">
                <a:solidFill>
                  <a:srgbClr val="FF0000"/>
                </a:solidFill>
              </a:rPr>
              <a:t>browser </a:t>
            </a:r>
            <a:r>
              <a:rPr lang="en-US" dirty="0" smtClean="0">
                <a:solidFill>
                  <a:srgbClr val="FF0000"/>
                </a:solidFill>
              </a:rPr>
              <a:t>detection</a:t>
            </a:r>
            <a:r>
              <a:rPr lang="en-US" dirty="0" smtClean="0"/>
              <a:t>.</a:t>
            </a:r>
          </a:p>
          <a:p>
            <a:pPr lvl="3"/>
            <a:r>
              <a:rPr lang="en-US" dirty="0" smtClean="0"/>
              <a:t>Browser </a:t>
            </a:r>
            <a:r>
              <a:rPr lang="en-US" dirty="0"/>
              <a:t>detection is tougher than you think, and it can have unintended side effects, just like the failure of websites to serve </a:t>
            </a:r>
            <a:r>
              <a:rPr lang="en-US" dirty="0">
                <a:solidFill>
                  <a:srgbClr val="FF0000"/>
                </a:solidFill>
              </a:rPr>
              <a:t>frames</a:t>
            </a:r>
            <a:r>
              <a:rPr lang="en-US" dirty="0"/>
              <a:t> to IE even after it supported </a:t>
            </a:r>
            <a:r>
              <a:rPr lang="en-US" dirty="0" smtClean="0"/>
              <a:t>them.</a:t>
            </a:r>
          </a:p>
          <a:p>
            <a:pPr lvl="2"/>
            <a:r>
              <a:rPr lang="en-US" dirty="0" smtClean="0"/>
              <a:t>The </a:t>
            </a:r>
            <a:r>
              <a:rPr lang="en-US" dirty="0"/>
              <a:t>second technique is </a:t>
            </a:r>
            <a:r>
              <a:rPr lang="en-US" dirty="0">
                <a:solidFill>
                  <a:srgbClr val="FF0000"/>
                </a:solidFill>
              </a:rPr>
              <a:t>feature detection</a:t>
            </a:r>
            <a:r>
              <a:rPr lang="en-US" dirty="0"/>
              <a:t>, also known as </a:t>
            </a:r>
            <a:r>
              <a:rPr lang="en-US" dirty="0">
                <a:solidFill>
                  <a:srgbClr val="FF0000"/>
                </a:solidFill>
              </a:rPr>
              <a:t>property </a:t>
            </a:r>
            <a:r>
              <a:rPr lang="en-US" dirty="0" smtClean="0">
                <a:solidFill>
                  <a:srgbClr val="FF0000"/>
                </a:solidFill>
              </a:rPr>
              <a:t>sniffing</a:t>
            </a:r>
            <a:r>
              <a:rPr lang="en-US" dirty="0" smtClean="0"/>
              <a:t>.</a:t>
            </a:r>
          </a:p>
          <a:p>
            <a:pPr lvl="3"/>
            <a:r>
              <a:rPr lang="en-US" dirty="0" smtClean="0"/>
              <a:t>Before </a:t>
            </a:r>
            <a:r>
              <a:rPr lang="en-US" dirty="0"/>
              <a:t>you use a feature, you should make sure the browser supports </a:t>
            </a:r>
            <a:r>
              <a:rPr lang="en-US" dirty="0" smtClean="0"/>
              <a:t>it.</a:t>
            </a:r>
          </a:p>
          <a:p>
            <a:pPr lvl="3"/>
            <a:r>
              <a:rPr lang="en-US" dirty="0" smtClean="0"/>
              <a:t>While </a:t>
            </a:r>
            <a:r>
              <a:rPr lang="en-US" dirty="0"/>
              <a:t>this is usually more difficult code to write, it is much more beneficial to </a:t>
            </a:r>
            <a:r>
              <a:rPr lang="en-US" dirty="0" smtClean="0"/>
              <a:t>users.</a:t>
            </a:r>
          </a:p>
          <a:p>
            <a:pPr lvl="3"/>
            <a:r>
              <a:rPr lang="en-US" dirty="0" smtClean="0"/>
              <a:t>If </a:t>
            </a:r>
            <a:r>
              <a:rPr lang="en-US" dirty="0"/>
              <a:t>the feature isn’t supported in one version of a browser, it may be supported in the </a:t>
            </a:r>
            <a:r>
              <a:rPr lang="en-US" dirty="0" smtClean="0"/>
              <a:t>next.</a:t>
            </a:r>
          </a:p>
          <a:p>
            <a:pPr lvl="3"/>
            <a:r>
              <a:rPr lang="en-US" dirty="0" smtClean="0">
                <a:solidFill>
                  <a:srgbClr val="FF0000"/>
                </a:solidFill>
              </a:rPr>
              <a:t>Feature </a:t>
            </a:r>
            <a:r>
              <a:rPr lang="en-US" dirty="0">
                <a:solidFill>
                  <a:srgbClr val="FF0000"/>
                </a:solidFill>
              </a:rPr>
              <a:t>detection</a:t>
            </a:r>
            <a:r>
              <a:rPr lang="en-US" dirty="0"/>
              <a:t> is the </a:t>
            </a:r>
            <a:r>
              <a:rPr lang="en-US" dirty="0">
                <a:solidFill>
                  <a:srgbClr val="FF0000"/>
                </a:solidFill>
              </a:rPr>
              <a:t>method</a:t>
            </a:r>
            <a:r>
              <a:rPr lang="en-US" dirty="0"/>
              <a:t> used in </a:t>
            </a:r>
            <a:r>
              <a:rPr lang="en-US" dirty="0">
                <a:solidFill>
                  <a:srgbClr val="FF0000"/>
                </a:solidFill>
              </a:rPr>
              <a:t>jQuery</a:t>
            </a:r>
            <a:r>
              <a:rPr lang="en-US" dirty="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a:t>
            </a:fld>
            <a:endParaRPr lang="en-US" dirty="0"/>
          </a:p>
        </p:txBody>
      </p:sp>
    </p:spTree>
    <p:extLst>
      <p:ext uri="{BB962C8B-B14F-4D97-AF65-F5344CB8AC3E}">
        <p14:creationId xmlns:p14="http://schemas.microsoft.com/office/powerpoint/2010/main" val="136044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a:t>
            </a:r>
            <a:endParaRPr lang="en-US" dirty="0"/>
          </a:p>
        </p:txBody>
      </p:sp>
      <p:sp>
        <p:nvSpPr>
          <p:cNvPr id="3" name="Content Placeholder 2"/>
          <p:cNvSpPr>
            <a:spLocks noGrp="1"/>
          </p:cNvSpPr>
          <p:nvPr>
            <p:ph idx="1"/>
          </p:nvPr>
        </p:nvSpPr>
        <p:spPr/>
        <p:txBody>
          <a:bodyPr/>
          <a:lstStyle/>
          <a:p>
            <a:r>
              <a:rPr lang="en-US" dirty="0" smtClean="0">
                <a:solidFill>
                  <a:srgbClr val="0070C0"/>
                </a:solidFill>
              </a:rPr>
              <a:t>Best practice</a:t>
            </a:r>
          </a:p>
          <a:p>
            <a:pPr lvl="1"/>
            <a:r>
              <a:rPr lang="en-US" dirty="0" smtClean="0"/>
              <a:t>Use </a:t>
            </a:r>
            <a:r>
              <a:rPr lang="en-US" dirty="0">
                <a:solidFill>
                  <a:srgbClr val="FF0000"/>
                </a:solidFill>
              </a:rPr>
              <a:t>feature detection</a:t>
            </a:r>
            <a:r>
              <a:rPr lang="en-US" dirty="0"/>
              <a:t>, not </a:t>
            </a:r>
            <a:r>
              <a:rPr lang="en-US" dirty="0">
                <a:solidFill>
                  <a:srgbClr val="FF0000"/>
                </a:solidFill>
              </a:rPr>
              <a:t>browser </a:t>
            </a:r>
            <a:r>
              <a:rPr lang="en-US" dirty="0" smtClean="0">
                <a:solidFill>
                  <a:srgbClr val="FF0000"/>
                </a:solidFill>
              </a:rPr>
              <a:t>detection</a:t>
            </a:r>
            <a:r>
              <a:rPr lang="en-US" dirty="0" smtClean="0"/>
              <a:t>.</a:t>
            </a:r>
          </a:p>
          <a:p>
            <a:pPr lvl="1"/>
            <a:r>
              <a:rPr lang="en-US" dirty="0" smtClean="0"/>
              <a:t>If </a:t>
            </a:r>
            <a:r>
              <a:rPr lang="en-US" dirty="0"/>
              <a:t>you need to write code to detect a feature yourself instead of using </a:t>
            </a:r>
            <a:r>
              <a:rPr lang="en-US" dirty="0">
                <a:solidFill>
                  <a:srgbClr val="FF0000"/>
                </a:solidFill>
              </a:rPr>
              <a:t>jQuery</a:t>
            </a:r>
            <a:r>
              <a:rPr lang="en-US" dirty="0"/>
              <a:t> or some other third-party solution such as </a:t>
            </a:r>
            <a:r>
              <a:rPr lang="en-US" dirty="0">
                <a:solidFill>
                  <a:srgbClr val="FF0000"/>
                </a:solidFill>
              </a:rPr>
              <a:t>Modernizr</a:t>
            </a:r>
            <a:r>
              <a:rPr lang="en-US" dirty="0"/>
              <a:t>, always use feature detection and never use browser detection</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a:t>
            </a:fld>
            <a:endParaRPr lang="en-US" dirty="0"/>
          </a:p>
        </p:txBody>
      </p:sp>
    </p:spTree>
    <p:extLst>
      <p:ext uri="{BB962C8B-B14F-4D97-AF65-F5344CB8AC3E}">
        <p14:creationId xmlns:p14="http://schemas.microsoft.com/office/powerpoint/2010/main" val="4231132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was jQuery created?</a:t>
            </a:r>
            <a:endParaRPr lang="en-US"/>
          </a:p>
        </p:txBody>
      </p:sp>
      <p:sp>
        <p:nvSpPr>
          <p:cNvPr id="3" name="Content Placeholder 2"/>
          <p:cNvSpPr>
            <a:spLocks noGrp="1"/>
          </p:cNvSpPr>
          <p:nvPr>
            <p:ph idx="1"/>
          </p:nvPr>
        </p:nvSpPr>
        <p:spPr/>
        <p:txBody>
          <a:bodyPr/>
          <a:lstStyle/>
          <a:p>
            <a:r>
              <a:rPr lang="en-US" dirty="0" smtClean="0"/>
              <a:t>One </a:t>
            </a:r>
            <a:r>
              <a:rPr lang="en-US" dirty="0"/>
              <a:t>of the major reasons for the creation of jQuery was to free developers from having to check the entire myriad of features, which were implemented differently on the available </a:t>
            </a:r>
            <a:r>
              <a:rPr lang="en-US" dirty="0" smtClean="0"/>
              <a:t>browsers.</a:t>
            </a:r>
          </a:p>
          <a:p>
            <a:pPr lvl="1"/>
            <a:r>
              <a:rPr lang="en-US" dirty="0" smtClean="0"/>
              <a:t>In </a:t>
            </a:r>
            <a:r>
              <a:rPr lang="en-US" dirty="0"/>
              <a:t>fact, </a:t>
            </a:r>
            <a:r>
              <a:rPr lang="en-US" dirty="0">
                <a:solidFill>
                  <a:srgbClr val="FF0000"/>
                </a:solidFill>
              </a:rPr>
              <a:t>jQuery’s motto</a:t>
            </a:r>
            <a:r>
              <a:rPr lang="en-US" dirty="0"/>
              <a:t> is “</a:t>
            </a:r>
            <a:r>
              <a:rPr lang="en-US" dirty="0">
                <a:solidFill>
                  <a:srgbClr val="FF0000"/>
                </a:solidFill>
              </a:rPr>
              <a:t>write less, do more</a:t>
            </a:r>
            <a:r>
              <a:rPr lang="en-US" dirty="0" smtClean="0"/>
              <a:t>”.</a:t>
            </a:r>
          </a:p>
          <a:p>
            <a:pPr lvl="1"/>
            <a:r>
              <a:rPr lang="en-US" dirty="0" smtClean="0"/>
              <a:t>One </a:t>
            </a:r>
            <a:r>
              <a:rPr lang="en-US" dirty="0"/>
              <a:t>of the goals of jQuery is to free developers from writing plumbing code and concentrate on adding functionalities to their websites instead</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12</a:t>
            </a:fld>
            <a:endParaRPr lang="en-US" dirty="0"/>
          </a:p>
        </p:txBody>
      </p:sp>
    </p:spTree>
    <p:extLst>
      <p:ext uri="{BB962C8B-B14F-4D97-AF65-F5344CB8AC3E}">
        <p14:creationId xmlns:p14="http://schemas.microsoft.com/office/powerpoint/2010/main" val="2459194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major components of jQuery</a:t>
            </a:r>
          </a:p>
        </p:txBody>
      </p:sp>
      <p:sp>
        <p:nvSpPr>
          <p:cNvPr id="3" name="Content Placeholder 2"/>
          <p:cNvSpPr>
            <a:spLocks noGrp="1"/>
          </p:cNvSpPr>
          <p:nvPr>
            <p:ph idx="1"/>
          </p:nvPr>
        </p:nvSpPr>
        <p:spPr/>
        <p:txBody>
          <a:bodyPr/>
          <a:lstStyle/>
          <a:p>
            <a:r>
              <a:rPr lang="en-US" dirty="0" smtClean="0"/>
              <a:t>Looking </a:t>
            </a:r>
            <a:r>
              <a:rPr lang="en-US" dirty="0"/>
              <a:t>at the jQuery API page, </a:t>
            </a:r>
            <a:r>
              <a:rPr lang="en-US" dirty="0">
                <a:hlinkClick r:id="rId2"/>
              </a:rPr>
              <a:t>http://</a:t>
            </a:r>
            <a:r>
              <a:rPr lang="en-US" dirty="0" smtClean="0">
                <a:hlinkClick r:id="rId2"/>
              </a:rPr>
              <a:t>api.jquery.com</a:t>
            </a:r>
            <a:r>
              <a:rPr lang="en-US" dirty="0" smtClean="0"/>
              <a:t>, </a:t>
            </a:r>
            <a:r>
              <a:rPr lang="en-US" dirty="0"/>
              <a:t>for the first time can be </a:t>
            </a:r>
            <a:r>
              <a:rPr lang="en-US" dirty="0" smtClean="0"/>
              <a:t>mind-numbing.</a:t>
            </a:r>
          </a:p>
          <a:p>
            <a:pPr lvl="1"/>
            <a:r>
              <a:rPr lang="en-US" dirty="0" smtClean="0"/>
              <a:t>It </a:t>
            </a:r>
            <a:r>
              <a:rPr lang="en-US" dirty="0"/>
              <a:t>lists over 300 different </a:t>
            </a:r>
            <a:r>
              <a:rPr lang="en-US" dirty="0" smtClean="0"/>
              <a:t>methods.</a:t>
            </a:r>
          </a:p>
          <a:p>
            <a:pPr lvl="1"/>
            <a:r>
              <a:rPr lang="en-US" dirty="0" smtClean="0"/>
              <a:t>Don’t </a:t>
            </a:r>
            <a:r>
              <a:rPr lang="en-US" dirty="0"/>
              <a:t>freak out; there is a method to the </a:t>
            </a:r>
            <a:r>
              <a:rPr lang="en-US" dirty="0" smtClean="0"/>
              <a:t>madness.</a:t>
            </a:r>
          </a:p>
          <a:p>
            <a:pPr lvl="1"/>
            <a:r>
              <a:rPr lang="en-US" dirty="0" smtClean="0"/>
              <a:t>Most </a:t>
            </a:r>
            <a:r>
              <a:rPr lang="en-US" dirty="0"/>
              <a:t>of the API methods can be divided into just a few </a:t>
            </a:r>
            <a:r>
              <a:rPr lang="en-US" dirty="0" smtClean="0"/>
              <a:t>categories:</a:t>
            </a:r>
          </a:p>
          <a:p>
            <a:pPr lvl="2"/>
            <a:r>
              <a:rPr lang="en-US" dirty="0"/>
              <a:t>The DOM </a:t>
            </a:r>
            <a:r>
              <a:rPr lang="en-US" dirty="0" smtClean="0"/>
              <a:t>selection</a:t>
            </a:r>
          </a:p>
          <a:p>
            <a:pPr lvl="2"/>
            <a:r>
              <a:rPr lang="en-US" dirty="0"/>
              <a:t>DOM </a:t>
            </a:r>
            <a:r>
              <a:rPr lang="en-US" dirty="0" smtClean="0"/>
              <a:t>manipulation</a:t>
            </a:r>
          </a:p>
          <a:p>
            <a:pPr lvl="2"/>
            <a:r>
              <a:rPr lang="en-US" dirty="0"/>
              <a:t>Events</a:t>
            </a:r>
          </a:p>
          <a:p>
            <a:pPr lvl="2"/>
            <a:r>
              <a:rPr lang="en-US" dirty="0" smtClean="0"/>
              <a:t>Form</a:t>
            </a:r>
          </a:p>
          <a:p>
            <a:pPr lvl="2"/>
            <a:r>
              <a:rPr lang="en-US" dirty="0"/>
              <a:t>CSS and </a:t>
            </a:r>
            <a:r>
              <a:rPr lang="en-US" dirty="0" smtClean="0"/>
              <a:t>animation</a:t>
            </a:r>
          </a:p>
          <a:p>
            <a:pPr lvl="2"/>
            <a:r>
              <a:rPr lang="en-US" dirty="0" smtClean="0"/>
              <a:t>Ajax</a:t>
            </a:r>
            <a:endParaRPr lang="en-US" dirty="0"/>
          </a:p>
          <a:p>
            <a:pPr lvl="2"/>
            <a:r>
              <a:rPr lang="en-US" dirty="0" smtClean="0"/>
              <a:t>Helpers</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13</a:t>
            </a:fld>
            <a:endParaRPr lang="en-US" dirty="0"/>
          </a:p>
        </p:txBody>
      </p:sp>
    </p:spTree>
    <p:extLst>
      <p:ext uri="{BB962C8B-B14F-4D97-AF65-F5344CB8AC3E}">
        <p14:creationId xmlns:p14="http://schemas.microsoft.com/office/powerpoint/2010/main" val="1279489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The DOM selection</a:t>
            </a:r>
          </a:p>
        </p:txBody>
      </p:sp>
      <p:sp>
        <p:nvSpPr>
          <p:cNvPr id="7" name="Content Placeholder 6"/>
          <p:cNvSpPr>
            <a:spLocks noGrp="1"/>
          </p:cNvSpPr>
          <p:nvPr>
            <p:ph idx="1"/>
          </p:nvPr>
        </p:nvSpPr>
        <p:spPr/>
        <p:txBody>
          <a:bodyPr/>
          <a:lstStyle/>
          <a:p>
            <a:r>
              <a:rPr lang="en-US" dirty="0" smtClean="0"/>
              <a:t>These </a:t>
            </a:r>
            <a:r>
              <a:rPr lang="en-US" dirty="0"/>
              <a:t>are the </a:t>
            </a:r>
            <a:r>
              <a:rPr lang="en-US" dirty="0">
                <a:solidFill>
                  <a:srgbClr val="FF0000"/>
                </a:solidFill>
              </a:rPr>
              <a:t>methods</a:t>
            </a:r>
            <a:r>
              <a:rPr lang="en-US" dirty="0"/>
              <a:t> that give </a:t>
            </a:r>
            <a:r>
              <a:rPr lang="en-US" dirty="0">
                <a:solidFill>
                  <a:srgbClr val="FF0000"/>
                </a:solidFill>
              </a:rPr>
              <a:t>jQuery</a:t>
            </a:r>
            <a:r>
              <a:rPr lang="en-US" dirty="0"/>
              <a:t> its </a:t>
            </a:r>
            <a:r>
              <a:rPr lang="en-US" dirty="0" smtClean="0">
                <a:solidFill>
                  <a:srgbClr val="FF0000"/>
                </a:solidFill>
              </a:rPr>
              <a:t>name</a:t>
            </a:r>
            <a:r>
              <a:rPr lang="en-US" dirty="0" smtClean="0"/>
              <a:t>.</a:t>
            </a:r>
          </a:p>
          <a:p>
            <a:pPr lvl="1"/>
            <a:r>
              <a:rPr lang="en-US" dirty="0" smtClean="0"/>
              <a:t>They </a:t>
            </a:r>
            <a:r>
              <a:rPr lang="en-US" dirty="0"/>
              <a:t>help find the element or elements that you are looking for in the document object model (DOM</a:t>
            </a:r>
            <a:r>
              <a:rPr lang="en-US" dirty="0" smtClean="0"/>
              <a:t>).</a:t>
            </a:r>
          </a:p>
          <a:p>
            <a:pPr lvl="1"/>
            <a:r>
              <a:rPr lang="en-US" dirty="0" smtClean="0"/>
              <a:t>If </a:t>
            </a:r>
            <a:r>
              <a:rPr lang="en-US" dirty="0"/>
              <a:t>you know </a:t>
            </a:r>
            <a:r>
              <a:rPr lang="en-US" dirty="0">
                <a:solidFill>
                  <a:srgbClr val="FF0000"/>
                </a:solidFill>
              </a:rPr>
              <a:t>browser JavaScript</a:t>
            </a:r>
            <a:r>
              <a:rPr lang="en-US" dirty="0"/>
              <a:t>, you are probably thinking what is the big </a:t>
            </a:r>
            <a:r>
              <a:rPr lang="en-US" dirty="0" smtClean="0"/>
              <a:t>deal?</a:t>
            </a:r>
          </a:p>
          <a:p>
            <a:pPr lvl="2"/>
            <a:r>
              <a:rPr lang="en-US" dirty="0" smtClean="0"/>
              <a:t>It </a:t>
            </a:r>
            <a:r>
              <a:rPr lang="en-US" dirty="0"/>
              <a:t>has always been possible to query the </a:t>
            </a:r>
            <a:r>
              <a:rPr lang="en-US" dirty="0" smtClean="0"/>
              <a:t>DOM.</a:t>
            </a:r>
          </a:p>
          <a:p>
            <a:pPr lvl="2"/>
            <a:r>
              <a:rPr lang="en-US" dirty="0" smtClean="0"/>
              <a:t>There are</a:t>
            </a:r>
          </a:p>
          <a:p>
            <a:pPr lvl="3"/>
            <a:r>
              <a:rPr lang="en-US" dirty="0" smtClean="0"/>
              <a:t>document.getElementById</a:t>
            </a:r>
          </a:p>
          <a:p>
            <a:pPr lvl="3"/>
            <a:r>
              <a:rPr lang="en-US" dirty="0" smtClean="0"/>
              <a:t>document.getElementsByClassName</a:t>
            </a:r>
            <a:r>
              <a:rPr lang="en-US" dirty="0"/>
              <a:t>, and so </a:t>
            </a:r>
            <a:r>
              <a:rPr lang="en-US" dirty="0" smtClean="0"/>
              <a:t>on</a:t>
            </a:r>
          </a:p>
          <a:p>
            <a:pPr lvl="1"/>
            <a:r>
              <a:rPr lang="en-US" dirty="0" smtClean="0"/>
              <a:t>But </a:t>
            </a:r>
            <a:r>
              <a:rPr lang="en-US" dirty="0"/>
              <a:t>the interface of jQuery is much cleaner than any of these </a:t>
            </a:r>
            <a:r>
              <a:rPr lang="en-US" dirty="0" smtClean="0"/>
              <a:t>methods.</a:t>
            </a:r>
          </a:p>
          <a:p>
            <a:pPr lvl="1"/>
            <a:r>
              <a:rPr lang="en-US" dirty="0" smtClean="0"/>
              <a:t>jQuery </a:t>
            </a:r>
            <a:r>
              <a:rPr lang="en-US" dirty="0"/>
              <a:t>uses </a:t>
            </a:r>
            <a:r>
              <a:rPr lang="en-US" dirty="0">
                <a:solidFill>
                  <a:srgbClr val="FF0000"/>
                </a:solidFill>
              </a:rPr>
              <a:t>CSS-style selectors</a:t>
            </a:r>
            <a:r>
              <a:rPr lang="en-US" dirty="0"/>
              <a:t> to parse the DOM, and it consistently returns a </a:t>
            </a:r>
            <a:r>
              <a:rPr lang="en-US" dirty="0">
                <a:solidFill>
                  <a:srgbClr val="FF0000"/>
                </a:solidFill>
              </a:rPr>
              <a:t>jQuery object</a:t>
            </a:r>
            <a:r>
              <a:rPr lang="en-US" dirty="0"/>
              <a:t> as an array of zero or more </a:t>
            </a:r>
            <a:r>
              <a:rPr lang="en-US" dirty="0" smtClean="0"/>
              <a:t>elements.</a:t>
            </a:r>
          </a:p>
          <a:p>
            <a:pPr lvl="1"/>
            <a:r>
              <a:rPr lang="en-US" dirty="0" smtClean="0"/>
              <a:t>The </a:t>
            </a:r>
            <a:r>
              <a:rPr lang="en-US" dirty="0"/>
              <a:t>document methods return different things depending on which method you </a:t>
            </a:r>
            <a:r>
              <a:rPr lang="en-US" dirty="0" smtClean="0"/>
              <a:t>call.</a:t>
            </a:r>
          </a:p>
          <a:p>
            <a:pPr lvl="2"/>
            <a:r>
              <a:rPr lang="en-US" dirty="0" smtClean="0"/>
              <a:t>If </a:t>
            </a:r>
            <a:r>
              <a:rPr lang="en-US" dirty="0"/>
              <a:t>you call document.getElementById, it returns either an </a:t>
            </a:r>
            <a:r>
              <a:rPr lang="en-US" dirty="0">
                <a:solidFill>
                  <a:srgbClr val="FF0000"/>
                </a:solidFill>
              </a:rPr>
              <a:t>element </a:t>
            </a:r>
            <a:r>
              <a:rPr lang="en-US" dirty="0">
                <a:solidFill>
                  <a:srgbClr val="0070C0"/>
                </a:solidFill>
              </a:rPr>
              <a:t>object</a:t>
            </a:r>
            <a:r>
              <a:rPr lang="en-US" dirty="0"/>
              <a:t> or </a:t>
            </a:r>
            <a:r>
              <a:rPr lang="en-US" dirty="0">
                <a:solidFill>
                  <a:srgbClr val="FF0000"/>
                </a:solidFill>
              </a:rPr>
              <a:t>null</a:t>
            </a:r>
            <a:r>
              <a:rPr lang="en-US" dirty="0"/>
              <a:t> if the element is </a:t>
            </a:r>
            <a:r>
              <a:rPr lang="en-US" dirty="0">
                <a:solidFill>
                  <a:srgbClr val="FF0000"/>
                </a:solidFill>
              </a:rPr>
              <a:t>not found</a:t>
            </a:r>
            <a:r>
              <a:rPr lang="en-US" dirty="0"/>
              <a:t>. </a:t>
            </a:r>
            <a:endParaRPr lang="en-US" dirty="0" smtClean="0"/>
          </a:p>
          <a:p>
            <a:pPr lvl="2"/>
            <a:r>
              <a:rPr lang="en-US" dirty="0" smtClean="0"/>
              <a:t>For </a:t>
            </a:r>
            <a:r>
              <a:rPr lang="en-US" dirty="0"/>
              <a:t>document.getElementsByClassName, it returns </a:t>
            </a:r>
            <a:r>
              <a:rPr lang="en-US" dirty="0">
                <a:solidFill>
                  <a:srgbClr val="FF0000"/>
                </a:solidFill>
              </a:rPr>
              <a:t>HTMLCollection</a:t>
            </a:r>
            <a:r>
              <a:rPr lang="en-US" dirty="0"/>
              <a:t>, an </a:t>
            </a:r>
            <a:r>
              <a:rPr lang="en-US" dirty="0">
                <a:solidFill>
                  <a:srgbClr val="0070C0"/>
                </a:solidFill>
              </a:rPr>
              <a:t>array-like</a:t>
            </a:r>
            <a:r>
              <a:rPr lang="en-US" dirty="0"/>
              <a:t> </a:t>
            </a:r>
            <a:r>
              <a:rPr lang="en-US" dirty="0">
                <a:solidFill>
                  <a:srgbClr val="0070C0"/>
                </a:solidFill>
              </a:rPr>
              <a:t>object</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14</a:t>
            </a:fld>
            <a:endParaRPr lang="en-US" dirty="0"/>
          </a:p>
        </p:txBody>
      </p:sp>
    </p:spTree>
    <p:extLst>
      <p:ext uri="{BB962C8B-B14F-4D97-AF65-F5344CB8AC3E}">
        <p14:creationId xmlns:p14="http://schemas.microsoft.com/office/powerpoint/2010/main" val="3339613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DOM manipulation</a:t>
            </a:r>
          </a:p>
        </p:txBody>
      </p:sp>
      <p:sp>
        <p:nvSpPr>
          <p:cNvPr id="3" name="Content Placeholder 2"/>
          <p:cNvSpPr>
            <a:spLocks noGrp="1"/>
          </p:cNvSpPr>
          <p:nvPr>
            <p:ph idx="1"/>
          </p:nvPr>
        </p:nvSpPr>
        <p:spPr/>
        <p:txBody>
          <a:bodyPr/>
          <a:lstStyle/>
          <a:p>
            <a:r>
              <a:rPr lang="en-US" dirty="0" smtClean="0"/>
              <a:t>Once </a:t>
            </a:r>
            <a:r>
              <a:rPr lang="en-US" dirty="0"/>
              <a:t>you have found an element, you will usually want to </a:t>
            </a:r>
            <a:r>
              <a:rPr lang="en-US" dirty="0">
                <a:solidFill>
                  <a:srgbClr val="FF0000"/>
                </a:solidFill>
              </a:rPr>
              <a:t>modify</a:t>
            </a:r>
            <a:r>
              <a:rPr lang="en-US" dirty="0"/>
              <a:t> it </a:t>
            </a:r>
            <a:r>
              <a:rPr lang="en-US" dirty="0" smtClean="0"/>
              <a:t>somehow.</a:t>
            </a:r>
          </a:p>
          <a:p>
            <a:pPr lvl="1"/>
            <a:r>
              <a:rPr lang="en-US" dirty="0" smtClean="0"/>
              <a:t>jQuery </a:t>
            </a:r>
            <a:r>
              <a:rPr lang="en-US" dirty="0"/>
              <a:t>has an extensive set of manipulation </a:t>
            </a:r>
            <a:r>
              <a:rPr lang="en-US" dirty="0" smtClean="0"/>
              <a:t>methods.</a:t>
            </a:r>
          </a:p>
          <a:p>
            <a:pPr lvl="1"/>
            <a:r>
              <a:rPr lang="en-US" dirty="0" smtClean="0"/>
              <a:t>The </a:t>
            </a:r>
            <a:r>
              <a:rPr lang="en-US" dirty="0">
                <a:solidFill>
                  <a:srgbClr val="FF0000"/>
                </a:solidFill>
              </a:rPr>
              <a:t>built-in</a:t>
            </a:r>
            <a:r>
              <a:rPr lang="en-US" dirty="0"/>
              <a:t> </a:t>
            </a:r>
            <a:r>
              <a:rPr lang="en-US" dirty="0">
                <a:solidFill>
                  <a:srgbClr val="FF0000"/>
                </a:solidFill>
              </a:rPr>
              <a:t>document</a:t>
            </a:r>
            <a:r>
              <a:rPr lang="en-US" dirty="0"/>
              <a:t> methods can’t </a:t>
            </a:r>
            <a:r>
              <a:rPr lang="en-US" dirty="0" smtClean="0"/>
              <a:t>compare.</a:t>
            </a:r>
          </a:p>
          <a:p>
            <a:pPr lvl="1"/>
            <a:r>
              <a:rPr lang="en-US" dirty="0" smtClean="0">
                <a:solidFill>
                  <a:srgbClr val="FF0000"/>
                </a:solidFill>
              </a:rPr>
              <a:t>jQuery’s </a:t>
            </a:r>
            <a:r>
              <a:rPr lang="en-US" dirty="0">
                <a:solidFill>
                  <a:srgbClr val="0070C0"/>
                </a:solidFill>
              </a:rPr>
              <a:t>methods</a:t>
            </a:r>
            <a:r>
              <a:rPr lang="en-US" dirty="0"/>
              <a:t> allow you </a:t>
            </a:r>
            <a:r>
              <a:rPr lang="en-US" dirty="0" smtClean="0"/>
              <a:t>to</a:t>
            </a:r>
          </a:p>
          <a:p>
            <a:pPr lvl="2"/>
            <a:r>
              <a:rPr lang="en-US" dirty="0" smtClean="0"/>
              <a:t>delete</a:t>
            </a:r>
          </a:p>
          <a:p>
            <a:pPr lvl="2"/>
            <a:r>
              <a:rPr lang="en-US" dirty="0" smtClean="0"/>
              <a:t>replace markups</a:t>
            </a:r>
          </a:p>
          <a:p>
            <a:pPr lvl="1"/>
            <a:r>
              <a:rPr lang="en-US" dirty="0" smtClean="0"/>
              <a:t>You </a:t>
            </a:r>
            <a:r>
              <a:rPr lang="en-US" dirty="0"/>
              <a:t>can also insert a new </a:t>
            </a:r>
            <a:r>
              <a:rPr lang="en-US" dirty="0" smtClean="0"/>
              <a:t>markup</a:t>
            </a:r>
          </a:p>
          <a:p>
            <a:pPr lvl="2"/>
            <a:r>
              <a:rPr lang="en-US" dirty="0" smtClean="0"/>
              <a:t>Before</a:t>
            </a:r>
          </a:p>
          <a:p>
            <a:pPr lvl="2"/>
            <a:r>
              <a:rPr lang="en-US" dirty="0" smtClean="0"/>
              <a:t>After</a:t>
            </a:r>
          </a:p>
          <a:p>
            <a:pPr lvl="2"/>
            <a:r>
              <a:rPr lang="en-US" dirty="0" smtClean="0"/>
              <a:t>Surrounding</a:t>
            </a:r>
          </a:p>
          <a:p>
            <a:pPr marL="460375" lvl="2" indent="0">
              <a:buNone/>
            </a:pPr>
            <a:r>
              <a:rPr lang="en-US" dirty="0" smtClean="0"/>
              <a:t>the </a:t>
            </a:r>
            <a:r>
              <a:rPr lang="en-US" dirty="0"/>
              <a:t>old </a:t>
            </a:r>
            <a:r>
              <a:rPr lang="en-US" dirty="0" smtClean="0"/>
              <a:t>markup.</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15</a:t>
            </a:fld>
            <a:endParaRPr lang="en-US" dirty="0"/>
          </a:p>
        </p:txBody>
      </p:sp>
    </p:spTree>
    <p:extLst>
      <p:ext uri="{BB962C8B-B14F-4D97-AF65-F5344CB8AC3E}">
        <p14:creationId xmlns:p14="http://schemas.microsoft.com/office/powerpoint/2010/main" val="3240856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Events</a:t>
            </a:r>
          </a:p>
        </p:txBody>
      </p:sp>
      <p:sp>
        <p:nvSpPr>
          <p:cNvPr id="3" name="Content Placeholder 2"/>
          <p:cNvSpPr>
            <a:spLocks noGrp="1"/>
          </p:cNvSpPr>
          <p:nvPr>
            <p:ph idx="1"/>
          </p:nvPr>
        </p:nvSpPr>
        <p:spPr/>
        <p:txBody>
          <a:bodyPr/>
          <a:lstStyle/>
          <a:p>
            <a:r>
              <a:rPr lang="en-US" dirty="0" smtClean="0"/>
              <a:t>Being </a:t>
            </a:r>
            <a:r>
              <a:rPr lang="en-US" dirty="0"/>
              <a:t>able to </a:t>
            </a:r>
            <a:r>
              <a:rPr lang="en-US" dirty="0">
                <a:solidFill>
                  <a:srgbClr val="FF0000"/>
                </a:solidFill>
              </a:rPr>
              <a:t>handle events</a:t>
            </a:r>
            <a:r>
              <a:rPr lang="en-US" dirty="0"/>
              <a:t> is crucial to creating a </a:t>
            </a:r>
            <a:r>
              <a:rPr lang="en-US" dirty="0">
                <a:solidFill>
                  <a:srgbClr val="FF0000"/>
                </a:solidFill>
              </a:rPr>
              <a:t>dynamic</a:t>
            </a:r>
            <a:r>
              <a:rPr lang="en-US" dirty="0">
                <a:solidFill>
                  <a:srgbClr val="0070C0"/>
                </a:solidFill>
              </a:rPr>
              <a:t> </a:t>
            </a:r>
            <a:r>
              <a:rPr lang="en-US" dirty="0" smtClean="0">
                <a:solidFill>
                  <a:srgbClr val="0070C0"/>
                </a:solidFill>
              </a:rPr>
              <a:t>website</a:t>
            </a:r>
            <a:r>
              <a:rPr lang="en-US" dirty="0" smtClean="0"/>
              <a:t>.</a:t>
            </a:r>
          </a:p>
          <a:p>
            <a:pPr lvl="1"/>
            <a:r>
              <a:rPr lang="en-US" dirty="0" smtClean="0"/>
              <a:t>While </a:t>
            </a:r>
            <a:r>
              <a:rPr lang="en-US" dirty="0"/>
              <a:t>modern browsers all pretty much follow the standards, this wasn’t the case a few years </a:t>
            </a:r>
            <a:r>
              <a:rPr lang="en-US" dirty="0" smtClean="0"/>
              <a:t>ago.</a:t>
            </a:r>
          </a:p>
          <a:p>
            <a:pPr lvl="1"/>
            <a:r>
              <a:rPr lang="en-US" dirty="0" smtClean="0"/>
              <a:t>jQuery </a:t>
            </a:r>
            <a:r>
              <a:rPr lang="en-US" dirty="0"/>
              <a:t>makes it possible to support both modern and old browsers from the same code base</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16</a:t>
            </a:fld>
            <a:endParaRPr lang="en-US" dirty="0"/>
          </a:p>
        </p:txBody>
      </p:sp>
    </p:spTree>
    <p:extLst>
      <p:ext uri="{BB962C8B-B14F-4D97-AF65-F5344CB8AC3E}">
        <p14:creationId xmlns:p14="http://schemas.microsoft.com/office/powerpoint/2010/main" val="1298639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Form</a:t>
            </a:r>
          </a:p>
        </p:txBody>
      </p:sp>
      <p:sp>
        <p:nvSpPr>
          <p:cNvPr id="3" name="Content Placeholder 2"/>
          <p:cNvSpPr>
            <a:spLocks noGrp="1"/>
          </p:cNvSpPr>
          <p:nvPr>
            <p:ph idx="1"/>
          </p:nvPr>
        </p:nvSpPr>
        <p:spPr/>
        <p:txBody>
          <a:bodyPr/>
          <a:lstStyle/>
          <a:p>
            <a:r>
              <a:rPr lang="en-US" dirty="0" smtClean="0"/>
              <a:t>A </a:t>
            </a:r>
            <a:r>
              <a:rPr lang="en-US" dirty="0"/>
              <a:t>good number of websites on the Internet have one or more forums to send </a:t>
            </a:r>
            <a:r>
              <a:rPr lang="en-US" dirty="0">
                <a:solidFill>
                  <a:srgbClr val="FF0000"/>
                </a:solidFill>
              </a:rPr>
              <a:t>user information</a:t>
            </a:r>
            <a:r>
              <a:rPr lang="en-US" dirty="0"/>
              <a:t> back to a </a:t>
            </a:r>
            <a:r>
              <a:rPr lang="en-US" dirty="0">
                <a:solidFill>
                  <a:srgbClr val="FF0000"/>
                </a:solidFill>
              </a:rPr>
              <a:t>web </a:t>
            </a:r>
            <a:r>
              <a:rPr lang="en-US" dirty="0" smtClean="0">
                <a:solidFill>
                  <a:srgbClr val="FF0000"/>
                </a:solidFill>
              </a:rPr>
              <a:t>server</a:t>
            </a:r>
            <a:r>
              <a:rPr lang="en-US" dirty="0" smtClean="0"/>
              <a:t>.</a:t>
            </a:r>
          </a:p>
          <a:p>
            <a:pPr lvl="1"/>
            <a:r>
              <a:rPr lang="en-US" dirty="0" smtClean="0"/>
              <a:t>These </a:t>
            </a:r>
            <a:r>
              <a:rPr lang="en-US" dirty="0"/>
              <a:t>methods make it easier to send the information back to a server</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17</a:t>
            </a:fld>
            <a:endParaRPr lang="en-US" dirty="0"/>
          </a:p>
        </p:txBody>
      </p:sp>
    </p:spTree>
    <p:extLst>
      <p:ext uri="{BB962C8B-B14F-4D97-AF65-F5344CB8AC3E}">
        <p14:creationId xmlns:p14="http://schemas.microsoft.com/office/powerpoint/2010/main" val="4049595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CSS and animation</a:t>
            </a:r>
          </a:p>
        </p:txBody>
      </p:sp>
      <p:sp>
        <p:nvSpPr>
          <p:cNvPr id="3" name="Content Placeholder 2"/>
          <p:cNvSpPr>
            <a:spLocks noGrp="1"/>
          </p:cNvSpPr>
          <p:nvPr>
            <p:ph idx="1"/>
          </p:nvPr>
        </p:nvSpPr>
        <p:spPr/>
        <p:txBody>
          <a:bodyPr/>
          <a:lstStyle/>
          <a:p>
            <a:r>
              <a:rPr lang="en-US" dirty="0" smtClean="0"/>
              <a:t>CSS </a:t>
            </a:r>
            <a:r>
              <a:rPr lang="en-US" dirty="0"/>
              <a:t>methods are convenience methods and aid </a:t>
            </a:r>
            <a:r>
              <a:rPr lang="en-US" dirty="0" smtClean="0"/>
              <a:t>the</a:t>
            </a:r>
          </a:p>
          <a:p>
            <a:pPr lvl="2"/>
            <a:r>
              <a:rPr lang="en-US" dirty="0" smtClean="0"/>
              <a:t>handling </a:t>
            </a:r>
            <a:r>
              <a:rPr lang="en-US" dirty="0"/>
              <a:t>of </a:t>
            </a:r>
            <a:r>
              <a:rPr lang="en-US" dirty="0" smtClean="0"/>
              <a:t>classes</a:t>
            </a:r>
          </a:p>
          <a:p>
            <a:pPr lvl="2"/>
            <a:r>
              <a:rPr lang="en-US" dirty="0" smtClean="0"/>
              <a:t>the </a:t>
            </a:r>
            <a:r>
              <a:rPr lang="en-US" dirty="0"/>
              <a:t>locations and dimensions of </a:t>
            </a:r>
            <a:r>
              <a:rPr lang="en-US" dirty="0" smtClean="0"/>
              <a:t>elements</a:t>
            </a:r>
          </a:p>
          <a:p>
            <a:pPr lvl="1"/>
            <a:r>
              <a:rPr lang="en-US" dirty="0" smtClean="0"/>
              <a:t>Unlike </a:t>
            </a:r>
            <a:r>
              <a:rPr lang="en-US" dirty="0"/>
              <a:t>the </a:t>
            </a:r>
            <a:r>
              <a:rPr lang="en-US" dirty="0">
                <a:solidFill>
                  <a:srgbClr val="FF0000"/>
                </a:solidFill>
              </a:rPr>
              <a:t>built-in JavaScript </a:t>
            </a:r>
            <a:r>
              <a:rPr lang="en-US" dirty="0">
                <a:solidFill>
                  <a:srgbClr val="0070C0"/>
                </a:solidFill>
              </a:rPr>
              <a:t>methods</a:t>
            </a:r>
            <a:r>
              <a:rPr lang="en-US" dirty="0"/>
              <a:t>, they do far more than simply reading the class attributes</a:t>
            </a:r>
            <a:r>
              <a:rPr lang="en-US" dirty="0" smtClean="0"/>
              <a:t>’ string;</a:t>
            </a:r>
          </a:p>
          <a:p>
            <a:pPr lvl="2"/>
            <a:r>
              <a:rPr lang="en-US" dirty="0" smtClean="0"/>
              <a:t>they </a:t>
            </a:r>
            <a:r>
              <a:rPr lang="en-US" dirty="0"/>
              <a:t>allow you to add, remove, toggle, and check for the presence of a </a:t>
            </a:r>
            <a:r>
              <a:rPr lang="en-US" dirty="0" smtClean="0"/>
              <a:t>class</a:t>
            </a:r>
          </a:p>
          <a:p>
            <a:pPr lvl="1"/>
            <a:r>
              <a:rPr lang="en-US" dirty="0" smtClean="0"/>
              <a:t>Animation </a:t>
            </a:r>
            <a:r>
              <a:rPr lang="en-US" dirty="0"/>
              <a:t>methods are simple but add polish to your </a:t>
            </a:r>
            <a:r>
              <a:rPr lang="en-US" dirty="0" smtClean="0"/>
              <a:t>website.</a:t>
            </a:r>
          </a:p>
          <a:p>
            <a:pPr lvl="1"/>
            <a:r>
              <a:rPr lang="en-US" dirty="0" smtClean="0"/>
              <a:t>No </a:t>
            </a:r>
            <a:r>
              <a:rPr lang="en-US" dirty="0"/>
              <a:t>longer do you have to settle for a markup, which appears or disappears; now, it fades in or out or even slides in or </a:t>
            </a:r>
            <a:r>
              <a:rPr lang="en-US" dirty="0" smtClean="0"/>
              <a:t>out.</a:t>
            </a:r>
          </a:p>
          <a:p>
            <a:pPr lvl="1"/>
            <a:r>
              <a:rPr lang="en-US" dirty="0" smtClean="0"/>
              <a:t>And </a:t>
            </a:r>
            <a:r>
              <a:rPr lang="en-US" dirty="0"/>
              <a:t>if you are so inclined, you can use </a:t>
            </a:r>
            <a:r>
              <a:rPr lang="en-US" dirty="0" smtClean="0">
                <a:solidFill>
                  <a:srgbClr val="0070C0"/>
                </a:solidFill>
              </a:rPr>
              <a:t>jQuery’s </a:t>
            </a:r>
            <a:r>
              <a:rPr lang="en-US" dirty="0" smtClean="0">
                <a:solidFill>
                  <a:srgbClr val="FF0000"/>
                </a:solidFill>
              </a:rPr>
              <a:t>effect framework</a:t>
            </a:r>
            <a:r>
              <a:rPr lang="en-US" dirty="0" smtClean="0"/>
              <a:t> to </a:t>
            </a:r>
            <a:r>
              <a:rPr lang="en-US" dirty="0"/>
              <a:t>create your own </a:t>
            </a:r>
            <a:r>
              <a:rPr lang="en-US" dirty="0">
                <a:solidFill>
                  <a:srgbClr val="FF0000"/>
                </a:solidFill>
              </a:rPr>
              <a:t>custom animation effects</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18</a:t>
            </a:fld>
            <a:endParaRPr lang="en-US" dirty="0"/>
          </a:p>
        </p:txBody>
      </p:sp>
    </p:spTree>
    <p:extLst>
      <p:ext uri="{BB962C8B-B14F-4D97-AF65-F5344CB8AC3E}">
        <p14:creationId xmlns:p14="http://schemas.microsoft.com/office/powerpoint/2010/main" val="3379155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Ajax</a:t>
            </a:r>
          </a:p>
        </p:txBody>
      </p:sp>
      <p:sp>
        <p:nvSpPr>
          <p:cNvPr id="3" name="Content Placeholder 2"/>
          <p:cNvSpPr>
            <a:spLocks noGrp="1"/>
          </p:cNvSpPr>
          <p:nvPr>
            <p:ph idx="1"/>
          </p:nvPr>
        </p:nvSpPr>
        <p:spPr/>
        <p:txBody>
          <a:bodyPr/>
          <a:lstStyle/>
          <a:p>
            <a:r>
              <a:rPr lang="en-US" dirty="0" smtClean="0"/>
              <a:t>As </a:t>
            </a:r>
            <a:r>
              <a:rPr lang="en-US" dirty="0"/>
              <a:t>we’ve already discussed, </a:t>
            </a:r>
            <a:r>
              <a:rPr lang="en-US" dirty="0">
                <a:solidFill>
                  <a:srgbClr val="FF0000"/>
                </a:solidFill>
              </a:rPr>
              <a:t>Ajax</a:t>
            </a:r>
            <a:r>
              <a:rPr lang="en-US" dirty="0"/>
              <a:t> is one of the </a:t>
            </a:r>
            <a:r>
              <a:rPr lang="en-US" dirty="0">
                <a:solidFill>
                  <a:srgbClr val="FF0000"/>
                </a:solidFill>
              </a:rPr>
              <a:t>main features</a:t>
            </a:r>
            <a:r>
              <a:rPr lang="en-US" dirty="0"/>
              <a:t> of </a:t>
            </a:r>
            <a:r>
              <a:rPr lang="en-US" dirty="0" smtClean="0">
                <a:solidFill>
                  <a:srgbClr val="FF0000"/>
                </a:solidFill>
              </a:rPr>
              <a:t>jQuery</a:t>
            </a:r>
            <a:r>
              <a:rPr lang="en-US" dirty="0" smtClean="0"/>
              <a:t>.</a:t>
            </a:r>
          </a:p>
          <a:p>
            <a:pPr lvl="1"/>
            <a:r>
              <a:rPr lang="en-US" dirty="0" smtClean="0"/>
              <a:t>Even </a:t>
            </a:r>
            <a:r>
              <a:rPr lang="en-US" dirty="0"/>
              <a:t>if you don’t need to support legacy browsers, jQuery’s Ajax methods are much cleaner than those of the </a:t>
            </a:r>
            <a:r>
              <a:rPr lang="en-US" dirty="0" smtClean="0"/>
              <a:t>browser.</a:t>
            </a:r>
          </a:p>
          <a:p>
            <a:pPr lvl="1"/>
            <a:r>
              <a:rPr lang="en-US" dirty="0" smtClean="0"/>
              <a:t>They </a:t>
            </a:r>
            <a:r>
              <a:rPr lang="en-US" dirty="0"/>
              <a:t>also have built-in support for asynchronous success and error functions and even return a </a:t>
            </a:r>
            <a:r>
              <a:rPr lang="en-US" dirty="0">
                <a:solidFill>
                  <a:srgbClr val="FF0000"/>
                </a:solidFill>
              </a:rPr>
              <a:t>JavaScript</a:t>
            </a:r>
            <a:r>
              <a:rPr lang="en-US" dirty="0"/>
              <a:t> </a:t>
            </a:r>
            <a:r>
              <a:rPr lang="en-US" dirty="0">
                <a:solidFill>
                  <a:srgbClr val="FF0000"/>
                </a:solidFill>
              </a:rPr>
              <a:t>promise</a:t>
            </a:r>
            <a:r>
              <a:rPr lang="en-US" dirty="0"/>
              <a:t> </a:t>
            </a:r>
            <a:r>
              <a:rPr lang="en-US" dirty="0">
                <a:solidFill>
                  <a:srgbClr val="0070C0"/>
                </a:solidFill>
              </a:rPr>
              <a:t>object</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19</a:t>
            </a:fld>
            <a:endParaRPr lang="en-US" dirty="0"/>
          </a:p>
        </p:txBody>
      </p:sp>
    </p:spTree>
    <p:extLst>
      <p:ext uri="{BB962C8B-B14F-4D97-AF65-F5344CB8AC3E}">
        <p14:creationId xmlns:p14="http://schemas.microsoft.com/office/powerpoint/2010/main" val="3863799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jQuery </a:t>
            </a:r>
            <a:r>
              <a:rPr lang="en-US" dirty="0" smtClean="0"/>
              <a:t>2</a:t>
            </a:r>
            <a:endParaRPr lang="en-US" dirty="0"/>
          </a:p>
        </p:txBody>
      </p:sp>
      <p:sp>
        <p:nvSpPr>
          <p:cNvPr id="3" name="Text Placeholder 2"/>
          <p:cNvSpPr>
            <a:spLocks noGrp="1"/>
          </p:cNvSpPr>
          <p:nvPr>
            <p:ph type="body" sz="quarter" idx="14"/>
          </p:nvPr>
        </p:nvSpPr>
        <p:spPr/>
        <p:txBody>
          <a:bodyPr/>
          <a:lstStyle/>
          <a:p>
            <a:r>
              <a:rPr lang="en-US" dirty="0">
                <a:latin typeface="Gill Sans MT" panose="020B0502020104020203" pitchFamily="34" charset="0"/>
              </a:rPr>
              <a:t>jQuery Essentials 2 01 </a:t>
            </a:r>
            <a:r>
              <a:rPr lang="en-US" dirty="0" smtClean="0">
                <a:latin typeface="Gill Sans MT" panose="020B0502020104020203" pitchFamily="34" charset="0"/>
              </a:rPr>
              <a:t>2016</a:t>
            </a:r>
            <a:endParaRPr lang="en-US" dirty="0">
              <a:latin typeface="Gill Sans MT" panose="020B0502020104020203" pitchFamily="34" charset="0"/>
            </a:endParaRPr>
          </a:p>
        </p:txBody>
      </p:sp>
      <p:sp>
        <p:nvSpPr>
          <p:cNvPr id="4" name="Text Placeholder 3"/>
          <p:cNvSpPr>
            <a:spLocks noGrp="1"/>
          </p:cNvSpPr>
          <p:nvPr>
            <p:ph type="body" sz="quarter" idx="15"/>
          </p:nvPr>
        </p:nvSpPr>
        <p:spPr/>
        <p:txBody>
          <a:bodyPr/>
          <a:lstStyle/>
          <a:p>
            <a:endParaRPr lang="en-US" dirty="0">
              <a:latin typeface="Gill Sans MT" panose="020B0502020104020203" pitchFamily="34" charset="0"/>
            </a:endParaRPr>
          </a:p>
        </p:txBody>
      </p:sp>
      <p:sp>
        <p:nvSpPr>
          <p:cNvPr id="5" name="Date Placeholder 4"/>
          <p:cNvSpPr>
            <a:spLocks noGrp="1"/>
          </p:cNvSpPr>
          <p:nvPr>
            <p:ph type="dt" sz="half" idx="2"/>
          </p:nvPr>
        </p:nvSpPr>
        <p:spPr/>
        <p:txBody>
          <a:bodyPr/>
          <a:lstStyle/>
          <a:p>
            <a:r>
              <a:rPr lang="en-US" smtClean="0"/>
              <a:t>15 May 2018</a:t>
            </a:r>
            <a:endParaRPr lang="en-US" dirty="0"/>
          </a:p>
        </p:txBody>
      </p:sp>
      <p:sp>
        <p:nvSpPr>
          <p:cNvPr id="7" name="Slide Number Placeholder 6"/>
          <p:cNvSpPr>
            <a:spLocks noGrp="1"/>
          </p:cNvSpPr>
          <p:nvPr>
            <p:ph type="sldNum" sz="quarter" idx="4"/>
          </p:nvPr>
        </p:nvSpPr>
        <p:spPr/>
        <p:txBody>
          <a:bodyPr/>
          <a:lstStyle/>
          <a:p>
            <a:fld id="{F1012999-1CD9-4014-B1C6-70315F8BBED0}" type="slidenum">
              <a:rPr lang="en-US" smtClean="0"/>
              <a:pPr/>
              <a:t>2</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906111126"/>
              </p:ext>
            </p:extLst>
          </p:nvPr>
        </p:nvGraphicFramePr>
        <p:xfrm>
          <a:off x="10785021" y="1104900"/>
          <a:ext cx="1292952" cy="3313508"/>
        </p:xfrm>
        <a:graphic>
          <a:graphicData uri="http://schemas.openxmlformats.org/drawingml/2006/table">
            <a:tbl>
              <a:tblPr firstRow="1">
                <a:tableStyleId>{5C22544A-7EE6-4342-B048-85BDC9FD1C3A}</a:tableStyleId>
              </a:tblPr>
              <a:tblGrid>
                <a:gridCol w="448065">
                  <a:extLst>
                    <a:ext uri="{9D8B030D-6E8A-4147-A177-3AD203B41FA5}">
                      <a16:colId xmlns:a16="http://schemas.microsoft.com/office/drawing/2014/main" val="1331477486"/>
                    </a:ext>
                  </a:extLst>
                </a:gridCol>
                <a:gridCol w="844887">
                  <a:extLst>
                    <a:ext uri="{9D8B030D-6E8A-4147-A177-3AD203B41FA5}">
                      <a16:colId xmlns:a16="http://schemas.microsoft.com/office/drawing/2014/main" val="508486208"/>
                    </a:ext>
                  </a:extLst>
                </a:gridCol>
              </a:tblGrid>
              <a:tr h="301228">
                <a:tc>
                  <a:txBody>
                    <a:bodyPr/>
                    <a:lstStyle/>
                    <a:p>
                      <a:r>
                        <a:rPr lang="en-US" sz="1200" dirty="0" smtClean="0">
                          <a:latin typeface="Gill Sans MT" panose="020B0502020104020203" pitchFamily="34" charset="0"/>
                        </a:rPr>
                        <a:t>Ch</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Date</a:t>
                      </a:r>
                      <a:endParaRPr lang="en-US" sz="1200" dirty="0">
                        <a:latin typeface="Gill Sans MT" panose="020B0502020104020203" pitchFamily="34" charset="0"/>
                      </a:endParaRPr>
                    </a:p>
                  </a:txBody>
                  <a:tcPr/>
                </a:tc>
                <a:extLst>
                  <a:ext uri="{0D108BD9-81ED-4DB2-BD59-A6C34878D82A}">
                    <a16:rowId xmlns:a16="http://schemas.microsoft.com/office/drawing/2014/main" val="1061832011"/>
                  </a:ext>
                </a:extLst>
              </a:tr>
              <a:tr h="301228">
                <a:tc>
                  <a:txBody>
                    <a:bodyPr/>
                    <a:lstStyle/>
                    <a:p>
                      <a:r>
                        <a:rPr lang="en-US" sz="1200" dirty="0" smtClean="0">
                          <a:latin typeface="Gill Sans MT" panose="020B0502020104020203" pitchFamily="34" charset="0"/>
                        </a:rPr>
                        <a:t>1</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16 </a:t>
                      </a:r>
                      <a:r>
                        <a:rPr lang="en-US" sz="1200" dirty="0" smtClean="0">
                          <a:latin typeface="Gill Sans MT" panose="020B0502020104020203" pitchFamily="34" charset="0"/>
                        </a:rPr>
                        <a:t>May 18</a:t>
                      </a:r>
                      <a:endParaRPr lang="en-US" sz="1200" dirty="0">
                        <a:latin typeface="Gill Sans MT" panose="020B0502020104020203" pitchFamily="34" charset="0"/>
                      </a:endParaRPr>
                    </a:p>
                  </a:txBody>
                  <a:tcPr/>
                </a:tc>
                <a:extLst>
                  <a:ext uri="{0D108BD9-81ED-4DB2-BD59-A6C34878D82A}">
                    <a16:rowId xmlns:a16="http://schemas.microsoft.com/office/drawing/2014/main" val="3915895731"/>
                  </a:ext>
                </a:extLst>
              </a:tr>
              <a:tr h="301228">
                <a:tc>
                  <a:txBody>
                    <a:bodyPr/>
                    <a:lstStyle/>
                    <a:p>
                      <a:r>
                        <a:rPr lang="en-US" sz="1200" dirty="0" smtClean="0">
                          <a:latin typeface="Gill Sans MT" panose="020B0502020104020203" pitchFamily="34" charset="0"/>
                        </a:rPr>
                        <a:t>2</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126986426"/>
                  </a:ext>
                </a:extLst>
              </a:tr>
              <a:tr h="301228">
                <a:tc>
                  <a:txBody>
                    <a:bodyPr/>
                    <a:lstStyle/>
                    <a:p>
                      <a:r>
                        <a:rPr lang="en-US" sz="1200" dirty="0" smtClean="0">
                          <a:latin typeface="Gill Sans MT" panose="020B0502020104020203" pitchFamily="34" charset="0"/>
                        </a:rPr>
                        <a:t>3</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283472548"/>
                  </a:ext>
                </a:extLst>
              </a:tr>
              <a:tr h="301228">
                <a:tc>
                  <a:txBody>
                    <a:bodyPr/>
                    <a:lstStyle/>
                    <a:p>
                      <a:r>
                        <a:rPr lang="en-US" sz="1200" dirty="0" smtClean="0">
                          <a:latin typeface="Gill Sans MT" panose="020B0502020104020203" pitchFamily="34" charset="0"/>
                        </a:rPr>
                        <a:t>4</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703458135"/>
                  </a:ext>
                </a:extLst>
              </a:tr>
              <a:tr h="301228">
                <a:tc>
                  <a:txBody>
                    <a:bodyPr/>
                    <a:lstStyle/>
                    <a:p>
                      <a:r>
                        <a:rPr lang="en-US" sz="1200" dirty="0" smtClean="0">
                          <a:latin typeface="Gill Sans MT" panose="020B0502020104020203" pitchFamily="34" charset="0"/>
                        </a:rPr>
                        <a:t>5</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733363448"/>
                  </a:ext>
                </a:extLst>
              </a:tr>
              <a:tr h="301228">
                <a:tc>
                  <a:txBody>
                    <a:bodyPr/>
                    <a:lstStyle/>
                    <a:p>
                      <a:r>
                        <a:rPr lang="en-US" sz="1200" dirty="0" smtClean="0">
                          <a:latin typeface="Gill Sans MT" panose="020B0502020104020203" pitchFamily="34" charset="0"/>
                        </a:rPr>
                        <a:t>6</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274355365"/>
                  </a:ext>
                </a:extLst>
              </a:tr>
              <a:tr h="301228">
                <a:tc>
                  <a:txBody>
                    <a:bodyPr/>
                    <a:lstStyle/>
                    <a:p>
                      <a:r>
                        <a:rPr lang="en-US" sz="1200" dirty="0" smtClean="0">
                          <a:latin typeface="Gill Sans MT" panose="020B0502020104020203" pitchFamily="34" charset="0"/>
                        </a:rPr>
                        <a:t>7</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587235144"/>
                  </a:ext>
                </a:extLst>
              </a:tr>
              <a:tr h="301228">
                <a:tc>
                  <a:txBody>
                    <a:bodyPr/>
                    <a:lstStyle/>
                    <a:p>
                      <a:r>
                        <a:rPr lang="en-US" sz="1200" dirty="0" smtClean="0">
                          <a:latin typeface="Gill Sans MT" panose="020B0502020104020203" pitchFamily="34" charset="0"/>
                        </a:rPr>
                        <a:t>8</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656554897"/>
                  </a:ext>
                </a:extLst>
              </a:tr>
              <a:tr h="301228">
                <a:tc>
                  <a:txBody>
                    <a:bodyPr/>
                    <a:lstStyle/>
                    <a:p>
                      <a:r>
                        <a:rPr lang="en-US" sz="1200" dirty="0" smtClean="0">
                          <a:latin typeface="Gill Sans MT" panose="020B0502020104020203" pitchFamily="34" charset="0"/>
                        </a:rPr>
                        <a:t>9</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327742076"/>
                  </a:ext>
                </a:extLst>
              </a:tr>
              <a:tr h="301228">
                <a:tc>
                  <a:txBody>
                    <a:bodyPr/>
                    <a:lstStyle/>
                    <a:p>
                      <a:r>
                        <a:rPr lang="en-US" sz="1200" dirty="0" smtClean="0">
                          <a:latin typeface="Gill Sans MT" panose="020B0502020104020203" pitchFamily="34" charset="0"/>
                        </a:rPr>
                        <a:t>10</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453812079"/>
                  </a:ext>
                </a:extLst>
              </a:tr>
            </a:tbl>
          </a:graphicData>
        </a:graphic>
      </p:graphicFrame>
      <p:pic>
        <p:nvPicPr>
          <p:cNvPr id="6" name="Picture 5"/>
          <p:cNvPicPr>
            <a:picLocks noChangeAspect="1"/>
          </p:cNvPicPr>
          <p:nvPr/>
        </p:nvPicPr>
        <p:blipFill>
          <a:blip r:embed="rId2"/>
          <a:stretch>
            <a:fillRect/>
          </a:stretch>
        </p:blipFill>
        <p:spPr>
          <a:xfrm>
            <a:off x="1152525" y="3815953"/>
            <a:ext cx="3700952" cy="2585016"/>
          </a:xfrm>
          <a:prstGeom prst="rect">
            <a:avLst/>
          </a:prstGeom>
          <a:ln>
            <a:solidFill>
              <a:schemeClr val="accent1"/>
            </a:solidFill>
          </a:ln>
        </p:spPr>
      </p:pic>
    </p:spTree>
    <p:extLst>
      <p:ext uri="{BB962C8B-B14F-4D97-AF65-F5344CB8AC3E}">
        <p14:creationId xmlns:p14="http://schemas.microsoft.com/office/powerpoint/2010/main" val="13259944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Helpers</a:t>
            </a:r>
          </a:p>
        </p:txBody>
      </p:sp>
      <p:sp>
        <p:nvSpPr>
          <p:cNvPr id="3" name="Content Placeholder 2"/>
          <p:cNvSpPr>
            <a:spLocks noGrp="1"/>
          </p:cNvSpPr>
          <p:nvPr>
            <p:ph idx="1"/>
          </p:nvPr>
        </p:nvSpPr>
        <p:spPr/>
        <p:txBody>
          <a:bodyPr/>
          <a:lstStyle/>
          <a:p>
            <a:r>
              <a:rPr lang="en-US" dirty="0" smtClean="0"/>
              <a:t>The </a:t>
            </a:r>
            <a:r>
              <a:rPr lang="en-US" dirty="0"/>
              <a:t>final, main group of jQuery methods is about </a:t>
            </a:r>
            <a:r>
              <a:rPr lang="en-US" dirty="0">
                <a:solidFill>
                  <a:srgbClr val="FF0000"/>
                </a:solidFill>
              </a:rPr>
              <a:t>helper</a:t>
            </a:r>
            <a:r>
              <a:rPr lang="en-US" dirty="0"/>
              <a:t> </a:t>
            </a:r>
            <a:r>
              <a:rPr lang="en-US" dirty="0">
                <a:solidFill>
                  <a:srgbClr val="0070C0"/>
                </a:solidFill>
              </a:rPr>
              <a:t>functions</a:t>
            </a:r>
            <a:r>
              <a:rPr lang="en-US" dirty="0"/>
              <a:t>, such as </a:t>
            </a:r>
            <a:r>
              <a:rPr lang="en-US" dirty="0">
                <a:solidFill>
                  <a:srgbClr val="FF0000"/>
                </a:solidFill>
              </a:rPr>
              <a:t>.each</a:t>
            </a:r>
            <a:r>
              <a:rPr lang="en-US" dirty="0" smtClean="0">
                <a:solidFill>
                  <a:srgbClr val="FF0000"/>
                </a:solidFill>
              </a:rPr>
              <a:t>( )</a:t>
            </a:r>
            <a:r>
              <a:rPr lang="en-US" dirty="0" smtClean="0"/>
              <a:t>, </a:t>
            </a:r>
            <a:r>
              <a:rPr lang="en-US" dirty="0"/>
              <a:t>to iterate over a collection. </a:t>
            </a:r>
            <a:endParaRPr lang="en-US" dirty="0" smtClean="0"/>
          </a:p>
          <a:p>
            <a:pPr lvl="1"/>
            <a:r>
              <a:rPr lang="en-US" dirty="0" smtClean="0"/>
              <a:t>jQuery </a:t>
            </a:r>
            <a:r>
              <a:rPr lang="en-US" dirty="0"/>
              <a:t>also adds methods to determine the type of a JavaScript object, and it functions strangely missing from the </a:t>
            </a:r>
            <a:r>
              <a:rPr lang="en-US" dirty="0" smtClean="0"/>
              <a:t>language.</a:t>
            </a:r>
          </a:p>
          <a:p>
            <a:pPr lvl="1"/>
            <a:r>
              <a:rPr lang="en-US" dirty="0" smtClean="0"/>
              <a:t>Plus</a:t>
            </a:r>
            <a:r>
              <a:rPr lang="en-US" dirty="0"/>
              <a:t>, it adds other methods that don’t fit neatly into a category</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20</a:t>
            </a:fld>
            <a:endParaRPr lang="en-US" dirty="0"/>
          </a:p>
        </p:txBody>
      </p:sp>
    </p:spTree>
    <p:extLst>
      <p:ext uri="{BB962C8B-B14F-4D97-AF65-F5344CB8AC3E}">
        <p14:creationId xmlns:p14="http://schemas.microsoft.com/office/powerpoint/2010/main" val="722432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a:t>
            </a:r>
            <a:r>
              <a:rPr lang="en-US" dirty="0" smtClean="0"/>
              <a:t>two </a:t>
            </a:r>
            <a:r>
              <a:rPr lang="en-US" dirty="0"/>
              <a:t>maintained versions of jQuery?</a:t>
            </a:r>
            <a:endParaRPr lang="en-US" dirty="0"/>
          </a:p>
        </p:txBody>
      </p:sp>
      <p:sp>
        <p:nvSpPr>
          <p:cNvPr id="3" name="Content Placeholder 2"/>
          <p:cNvSpPr>
            <a:spLocks noGrp="1"/>
          </p:cNvSpPr>
          <p:nvPr>
            <p:ph idx="1"/>
          </p:nvPr>
        </p:nvSpPr>
        <p:spPr/>
        <p:txBody>
          <a:bodyPr/>
          <a:lstStyle/>
          <a:p>
            <a:r>
              <a:rPr lang="en-US" dirty="0" smtClean="0"/>
              <a:t>After </a:t>
            </a:r>
            <a:r>
              <a:rPr lang="en-US" dirty="0"/>
              <a:t>nearly 7 years of development, jQuery was beginning to show its </a:t>
            </a:r>
            <a:r>
              <a:rPr lang="en-US" dirty="0" smtClean="0"/>
              <a:t>age.</a:t>
            </a:r>
          </a:p>
          <a:p>
            <a:pPr lvl="1"/>
            <a:r>
              <a:rPr lang="en-US" dirty="0" smtClean="0"/>
              <a:t>The </a:t>
            </a:r>
            <a:r>
              <a:rPr lang="en-US" dirty="0">
                <a:solidFill>
                  <a:srgbClr val="FF0000"/>
                </a:solidFill>
              </a:rPr>
              <a:t>1.8 version</a:t>
            </a:r>
            <a:r>
              <a:rPr lang="en-US" dirty="0"/>
              <a:t> was a </a:t>
            </a:r>
            <a:r>
              <a:rPr lang="en-US" dirty="0">
                <a:solidFill>
                  <a:srgbClr val="FF0000"/>
                </a:solidFill>
              </a:rPr>
              <a:t>major release</a:t>
            </a:r>
            <a:r>
              <a:rPr lang="en-US" dirty="0"/>
              <a:t> and included a </a:t>
            </a:r>
            <a:r>
              <a:rPr lang="en-US" dirty="0">
                <a:solidFill>
                  <a:srgbClr val="FF0000"/>
                </a:solidFill>
              </a:rPr>
              <a:t>rewrite</a:t>
            </a:r>
            <a:r>
              <a:rPr lang="en-US" dirty="0"/>
              <a:t> of the </a:t>
            </a:r>
            <a:r>
              <a:rPr lang="en-US" dirty="0">
                <a:solidFill>
                  <a:srgbClr val="FF0000"/>
                </a:solidFill>
              </a:rPr>
              <a:t>Sizzle Selector Engine</a:t>
            </a:r>
            <a:r>
              <a:rPr lang="en-US" dirty="0"/>
              <a:t> and improvements to the animations, but more was </a:t>
            </a:r>
            <a:r>
              <a:rPr lang="en-US" dirty="0" smtClean="0"/>
              <a:t>needed.</a:t>
            </a:r>
          </a:p>
          <a:p>
            <a:pPr lvl="1"/>
            <a:r>
              <a:rPr lang="en-US" dirty="0" smtClean="0"/>
              <a:t>There were</a:t>
            </a:r>
          </a:p>
          <a:p>
            <a:pPr lvl="2"/>
            <a:r>
              <a:rPr lang="en-US" dirty="0" smtClean="0"/>
              <a:t>some </a:t>
            </a:r>
            <a:r>
              <a:rPr lang="en-US" dirty="0"/>
              <a:t>inconsistencies in the </a:t>
            </a:r>
            <a:r>
              <a:rPr lang="en-US" dirty="0" smtClean="0"/>
              <a:t>interface</a:t>
            </a:r>
          </a:p>
          <a:p>
            <a:pPr lvl="2"/>
            <a:r>
              <a:rPr lang="en-US" dirty="0" smtClean="0"/>
              <a:t>there </a:t>
            </a:r>
            <a:r>
              <a:rPr lang="en-US" dirty="0"/>
              <a:t>were lots of deprecated </a:t>
            </a:r>
            <a:r>
              <a:rPr lang="en-US" dirty="0" smtClean="0"/>
              <a:t>methods</a:t>
            </a:r>
          </a:p>
          <a:p>
            <a:pPr lvl="2"/>
            <a:r>
              <a:rPr lang="en-US" dirty="0" smtClean="0"/>
              <a:t>there </a:t>
            </a:r>
            <a:r>
              <a:rPr lang="en-US" dirty="0"/>
              <a:t>was lots of code in need of thorough </a:t>
            </a:r>
            <a:r>
              <a:rPr lang="en-US" dirty="0" smtClean="0"/>
              <a:t>cleaning</a:t>
            </a:r>
          </a:p>
          <a:p>
            <a:pPr lvl="1"/>
            <a:r>
              <a:rPr lang="en-US" dirty="0" smtClean="0"/>
              <a:t>So</a:t>
            </a:r>
            <a:r>
              <a:rPr lang="en-US" dirty="0"/>
              <a:t>, the </a:t>
            </a:r>
            <a:r>
              <a:rPr lang="en-US" dirty="0">
                <a:solidFill>
                  <a:srgbClr val="FF0000"/>
                </a:solidFill>
              </a:rPr>
              <a:t>version 1.9</a:t>
            </a:r>
            <a:r>
              <a:rPr lang="en-US" dirty="0"/>
              <a:t> release consisted of </a:t>
            </a:r>
            <a:r>
              <a:rPr lang="en-US" dirty="0">
                <a:solidFill>
                  <a:srgbClr val="FF0000"/>
                </a:solidFill>
              </a:rPr>
              <a:t>jQuery</a:t>
            </a:r>
            <a:r>
              <a:rPr lang="en-US" dirty="0"/>
              <a:t> and the </a:t>
            </a:r>
            <a:r>
              <a:rPr lang="en-US" dirty="0">
                <a:solidFill>
                  <a:srgbClr val="FF0000"/>
                </a:solidFill>
              </a:rPr>
              <a:t>jQuery Migrate </a:t>
            </a:r>
            <a:r>
              <a:rPr lang="en-US" dirty="0" smtClean="0">
                <a:solidFill>
                  <a:srgbClr val="FF0000"/>
                </a:solidFill>
              </a:rPr>
              <a:t>plugin</a:t>
            </a:r>
            <a:r>
              <a:rPr lang="en-US" dirty="0" smtClean="0"/>
              <a:t>.</a:t>
            </a:r>
          </a:p>
          <a:p>
            <a:pPr lvl="1"/>
            <a:r>
              <a:rPr lang="en-US" dirty="0" smtClean="0"/>
              <a:t>The </a:t>
            </a:r>
            <a:r>
              <a:rPr lang="en-US" dirty="0"/>
              <a:t>jQuery development team believed 1.9 was such a huge change that they created the jQuery Migrate plugin to help ease the </a:t>
            </a:r>
            <a:r>
              <a:rPr lang="en-US" dirty="0" smtClean="0"/>
              <a:t>transition.</a:t>
            </a:r>
          </a:p>
          <a:p>
            <a:pPr lvl="1"/>
            <a:r>
              <a:rPr lang="en-US" dirty="0" smtClean="0"/>
              <a:t>The </a:t>
            </a:r>
            <a:r>
              <a:rPr lang="en-US" dirty="0"/>
              <a:t>Migrate plugin included all of the deprecated methods, which sounds weird, but in its development version, it console logged the use of deprecated </a:t>
            </a:r>
            <a:r>
              <a:rPr lang="en-US" dirty="0" smtClean="0"/>
              <a:t>methods.</a:t>
            </a:r>
          </a:p>
          <a:p>
            <a:pPr lvl="1"/>
            <a:r>
              <a:rPr lang="en-US" dirty="0" smtClean="0"/>
              <a:t>This </a:t>
            </a:r>
            <a:r>
              <a:rPr lang="en-US" dirty="0"/>
              <a:t>gave developers a working site and a way to know what things needed to be </a:t>
            </a:r>
            <a:r>
              <a:rPr lang="en-US" dirty="0" smtClean="0"/>
              <a:t>fixed.</a:t>
            </a:r>
          </a:p>
          <a:p>
            <a:pPr lvl="1"/>
            <a:r>
              <a:rPr lang="en-US" dirty="0" smtClean="0"/>
              <a:t>The </a:t>
            </a:r>
            <a:r>
              <a:rPr lang="en-US" dirty="0">
                <a:solidFill>
                  <a:srgbClr val="FF0000"/>
                </a:solidFill>
              </a:rPr>
              <a:t>production version</a:t>
            </a:r>
            <a:r>
              <a:rPr lang="en-US" dirty="0"/>
              <a:t> doesn’t do any </a:t>
            </a:r>
            <a:r>
              <a:rPr lang="en-US" dirty="0">
                <a:solidFill>
                  <a:srgbClr val="FF0000"/>
                </a:solidFill>
              </a:rPr>
              <a:t>extra </a:t>
            </a:r>
            <a:r>
              <a:rPr lang="en-US" dirty="0" smtClean="0">
                <a:solidFill>
                  <a:srgbClr val="FF0000"/>
                </a:solidFill>
              </a:rPr>
              <a:t>logging</a:t>
            </a:r>
            <a:r>
              <a:rPr lang="en-US" dirty="0" smtClean="0"/>
              <a:t>.</a:t>
            </a:r>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21</a:t>
            </a:fld>
            <a:endParaRPr lang="en-US" dirty="0"/>
          </a:p>
        </p:txBody>
      </p:sp>
    </p:spTree>
    <p:extLst>
      <p:ext uri="{BB962C8B-B14F-4D97-AF65-F5344CB8AC3E}">
        <p14:creationId xmlns:p14="http://schemas.microsoft.com/office/powerpoint/2010/main" val="3037030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a:t>
            </a:r>
            <a:r>
              <a:rPr lang="en-US" dirty="0" smtClean="0"/>
              <a:t>two </a:t>
            </a:r>
            <a:r>
              <a:rPr lang="en-US" dirty="0"/>
              <a:t>maintained versions of jQuery</a:t>
            </a:r>
            <a:r>
              <a:rPr lang="en-US" dirty="0" smtClean="0"/>
              <a:t>?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The </a:t>
            </a:r>
            <a:r>
              <a:rPr lang="en-US" dirty="0">
                <a:solidFill>
                  <a:srgbClr val="FF0000"/>
                </a:solidFill>
              </a:rPr>
              <a:t>2.0 version</a:t>
            </a:r>
            <a:r>
              <a:rPr lang="en-US" dirty="0"/>
              <a:t> came out a few months later, and it </a:t>
            </a:r>
            <a:r>
              <a:rPr lang="en-US" dirty="0">
                <a:solidFill>
                  <a:srgbClr val="FF0000"/>
                </a:solidFill>
              </a:rPr>
              <a:t>brought a </a:t>
            </a:r>
            <a:r>
              <a:rPr lang="en-US" dirty="0" smtClean="0">
                <a:solidFill>
                  <a:srgbClr val="FF0000"/>
                </a:solidFill>
              </a:rPr>
              <a:t>friend</a:t>
            </a:r>
            <a:r>
              <a:rPr lang="en-US" dirty="0" smtClean="0"/>
              <a:t>.</a:t>
            </a:r>
          </a:p>
          <a:p>
            <a:pPr lvl="1"/>
            <a:r>
              <a:rPr lang="en-US" dirty="0" smtClean="0"/>
              <a:t>The </a:t>
            </a:r>
            <a:r>
              <a:rPr lang="en-US" dirty="0"/>
              <a:t>development team, continuing to address both the platform’s weight and speed, decided to drop support for all versions of Internet Explorer below </a:t>
            </a:r>
            <a:r>
              <a:rPr lang="en-US" dirty="0" smtClean="0"/>
              <a:t>9.</a:t>
            </a:r>
          </a:p>
          <a:p>
            <a:pPr lvl="1"/>
            <a:r>
              <a:rPr lang="en-US" dirty="0" smtClean="0"/>
              <a:t>A </a:t>
            </a:r>
            <a:r>
              <a:rPr lang="en-US" dirty="0"/>
              <a:t>great deal of code in jQuery was written specifically for the quirks in older versions of Internet Explorer. </a:t>
            </a:r>
            <a:endParaRPr lang="en-US" dirty="0" smtClean="0"/>
          </a:p>
          <a:p>
            <a:pPr lvl="1"/>
            <a:r>
              <a:rPr lang="en-US" dirty="0" smtClean="0"/>
              <a:t>The </a:t>
            </a:r>
            <a:r>
              <a:rPr lang="en-US" dirty="0"/>
              <a:t>difference was </a:t>
            </a:r>
            <a:r>
              <a:rPr lang="en-US" dirty="0" smtClean="0"/>
              <a:t>dramatic.</a:t>
            </a:r>
          </a:p>
          <a:p>
            <a:pPr lvl="1"/>
            <a:r>
              <a:rPr lang="en-US" dirty="0" smtClean="0"/>
              <a:t>The </a:t>
            </a:r>
            <a:r>
              <a:rPr lang="en-US" dirty="0"/>
              <a:t>minimized version of jQuery 1.10 is 93 KB, while the minimized version of jQuery 2.0 clocks in at 83 KB, a nearly an 11% reduction in size</a:t>
            </a:r>
            <a:r>
              <a:rPr lang="en-US" dirty="0" smtClean="0"/>
              <a:t>.</a:t>
            </a:r>
          </a:p>
          <a:p>
            <a:pPr lvl="1"/>
            <a:r>
              <a:rPr lang="en-US" dirty="0"/>
              <a:t>So, for now and the foreseeable future, there will be two versions of </a:t>
            </a:r>
            <a:r>
              <a:rPr lang="en-US" dirty="0" smtClean="0"/>
              <a:t>jQuery:</a:t>
            </a:r>
          </a:p>
          <a:p>
            <a:pPr lvl="2"/>
            <a:r>
              <a:rPr lang="en-US" dirty="0" smtClean="0"/>
              <a:t>the </a:t>
            </a:r>
            <a:r>
              <a:rPr lang="en-US" dirty="0">
                <a:solidFill>
                  <a:srgbClr val="FF0000"/>
                </a:solidFill>
              </a:rPr>
              <a:t>1.x version</a:t>
            </a:r>
            <a:r>
              <a:rPr lang="en-US" dirty="0"/>
              <a:t> that supports most browsers, including Internet Explorer versions 6, 7, and </a:t>
            </a:r>
            <a:r>
              <a:rPr lang="en-US" dirty="0" smtClean="0"/>
              <a:t>8.</a:t>
            </a:r>
          </a:p>
          <a:p>
            <a:pPr lvl="2"/>
            <a:r>
              <a:rPr lang="en-US" dirty="0" smtClean="0"/>
              <a:t>The </a:t>
            </a:r>
            <a:r>
              <a:rPr lang="en-US" dirty="0">
                <a:solidFill>
                  <a:srgbClr val="FF0000"/>
                </a:solidFill>
              </a:rPr>
              <a:t>2.x version</a:t>
            </a:r>
            <a:r>
              <a:rPr lang="en-US" dirty="0"/>
              <a:t> supports all modern browsers, including IE versions 9 and </a:t>
            </a:r>
            <a:r>
              <a:rPr lang="en-US" dirty="0" smtClean="0"/>
              <a:t>higher.</a:t>
            </a:r>
          </a:p>
          <a:p>
            <a:pPr lvl="1"/>
            <a:r>
              <a:rPr lang="en-US" dirty="0" smtClean="0"/>
              <a:t>It </a:t>
            </a:r>
            <a:r>
              <a:rPr lang="en-US" dirty="0"/>
              <a:t>is important to note that both versions have the </a:t>
            </a:r>
            <a:r>
              <a:rPr lang="en-US" dirty="0">
                <a:solidFill>
                  <a:srgbClr val="FF0000"/>
                </a:solidFill>
              </a:rPr>
              <a:t>same API</a:t>
            </a:r>
            <a:r>
              <a:rPr lang="en-US" dirty="0"/>
              <a:t>, though their </a:t>
            </a:r>
            <a:r>
              <a:rPr lang="en-US" dirty="0">
                <a:solidFill>
                  <a:srgbClr val="FF0000"/>
                </a:solidFill>
              </a:rPr>
              <a:t>internals</a:t>
            </a:r>
            <a:r>
              <a:rPr lang="en-US" dirty="0"/>
              <a:t> </a:t>
            </a:r>
            <a:r>
              <a:rPr lang="en-US" dirty="0">
                <a:solidFill>
                  <a:srgbClr val="0070C0"/>
                </a:solidFill>
              </a:rPr>
              <a:t>are</a:t>
            </a:r>
            <a:r>
              <a:rPr lang="en-US" dirty="0"/>
              <a:t> </a:t>
            </a:r>
            <a:r>
              <a:rPr lang="en-US" dirty="0">
                <a:solidFill>
                  <a:srgbClr val="FF0000"/>
                </a:solidFill>
              </a:rPr>
              <a:t>different</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22</a:t>
            </a:fld>
            <a:endParaRPr lang="en-US" dirty="0"/>
          </a:p>
        </p:txBody>
      </p:sp>
    </p:spTree>
    <p:extLst>
      <p:ext uri="{BB962C8B-B14F-4D97-AF65-F5344CB8AC3E}">
        <p14:creationId xmlns:p14="http://schemas.microsoft.com/office/powerpoint/2010/main" val="853956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Difference b/w </a:t>
            </a:r>
            <a:r>
              <a:rPr lang="en-US" dirty="0"/>
              <a:t>minified </a:t>
            </a:r>
            <a:r>
              <a:rPr lang="en-US" dirty="0" smtClean="0"/>
              <a:t>&amp; </a:t>
            </a:r>
            <a:r>
              <a:rPr lang="en-US" dirty="0"/>
              <a:t>unminified versions</a:t>
            </a:r>
          </a:p>
        </p:txBody>
      </p:sp>
      <p:sp>
        <p:nvSpPr>
          <p:cNvPr id="3" name="Content Placeholder 2"/>
          <p:cNvSpPr>
            <a:spLocks noGrp="1"/>
          </p:cNvSpPr>
          <p:nvPr>
            <p:ph idx="1"/>
          </p:nvPr>
        </p:nvSpPr>
        <p:spPr/>
        <p:txBody>
          <a:bodyPr/>
          <a:lstStyle/>
          <a:p>
            <a:r>
              <a:rPr lang="en-US" dirty="0" smtClean="0"/>
              <a:t>For </a:t>
            </a:r>
            <a:r>
              <a:rPr lang="en-US" dirty="0"/>
              <a:t>each branch of jQuery, there are two </a:t>
            </a:r>
            <a:r>
              <a:rPr lang="en-US" dirty="0" smtClean="0"/>
              <a:t>versions:</a:t>
            </a:r>
          </a:p>
          <a:p>
            <a:pPr lvl="2"/>
            <a:r>
              <a:rPr lang="en-US" dirty="0" smtClean="0"/>
              <a:t>Minified</a:t>
            </a:r>
          </a:p>
          <a:p>
            <a:pPr lvl="2"/>
            <a:r>
              <a:rPr lang="en-US" dirty="0" smtClean="0"/>
              <a:t>un-minified</a:t>
            </a:r>
          </a:p>
          <a:p>
            <a:pPr lvl="1"/>
            <a:r>
              <a:rPr lang="en-US" dirty="0" smtClean="0"/>
              <a:t>The </a:t>
            </a:r>
            <a:r>
              <a:rPr lang="en-US" dirty="0">
                <a:solidFill>
                  <a:srgbClr val="FF0000"/>
                </a:solidFill>
              </a:rPr>
              <a:t>unminified version</a:t>
            </a:r>
            <a:r>
              <a:rPr lang="en-US" dirty="0"/>
              <a:t> is intended only for </a:t>
            </a:r>
            <a:r>
              <a:rPr lang="en-US" dirty="0" smtClean="0">
                <a:solidFill>
                  <a:srgbClr val="FF0000"/>
                </a:solidFill>
              </a:rPr>
              <a:t>development</a:t>
            </a:r>
            <a:r>
              <a:rPr lang="en-US" dirty="0" smtClean="0"/>
              <a:t>.</a:t>
            </a:r>
          </a:p>
          <a:p>
            <a:pPr lvl="2"/>
            <a:r>
              <a:rPr lang="en-US" dirty="0" smtClean="0"/>
              <a:t>It </a:t>
            </a:r>
            <a:r>
              <a:rPr lang="en-US" dirty="0"/>
              <a:t>allows you to easily step through jQuery code while debugging and gives more meaningful </a:t>
            </a:r>
            <a:r>
              <a:rPr lang="en-US" dirty="0">
                <a:solidFill>
                  <a:srgbClr val="FF0000"/>
                </a:solidFill>
              </a:rPr>
              <a:t>stack traces</a:t>
            </a:r>
            <a:r>
              <a:rPr lang="en-US" dirty="0"/>
              <a:t>. </a:t>
            </a:r>
            <a:endParaRPr lang="en-US" dirty="0" smtClean="0"/>
          </a:p>
          <a:p>
            <a:pPr lvl="1"/>
            <a:r>
              <a:rPr lang="en-US" dirty="0" smtClean="0"/>
              <a:t>The </a:t>
            </a:r>
            <a:r>
              <a:rPr lang="en-US" dirty="0">
                <a:solidFill>
                  <a:srgbClr val="FF0000"/>
                </a:solidFill>
              </a:rPr>
              <a:t>minified version</a:t>
            </a:r>
            <a:r>
              <a:rPr lang="en-US" dirty="0"/>
              <a:t> should be used in </a:t>
            </a:r>
            <a:r>
              <a:rPr lang="en-US" dirty="0" smtClean="0">
                <a:solidFill>
                  <a:srgbClr val="FF0000"/>
                </a:solidFill>
              </a:rPr>
              <a:t>production</a:t>
            </a:r>
            <a:r>
              <a:rPr lang="en-US" dirty="0" smtClean="0"/>
              <a:t>.</a:t>
            </a:r>
          </a:p>
          <a:p>
            <a:pPr lvl="2"/>
            <a:r>
              <a:rPr lang="en-US" dirty="0" smtClean="0"/>
              <a:t>It </a:t>
            </a:r>
            <a:r>
              <a:rPr lang="en-US" dirty="0"/>
              <a:t>has undergone minification, which removes all of the unnecessary whitespace and renames of JavaScript variables and internal </a:t>
            </a:r>
            <a:r>
              <a:rPr lang="en-US" dirty="0" smtClean="0"/>
              <a:t>methods.</a:t>
            </a:r>
          </a:p>
          <a:p>
            <a:pPr lvl="2"/>
            <a:r>
              <a:rPr lang="en-US" dirty="0" smtClean="0"/>
              <a:t>Minification </a:t>
            </a:r>
            <a:r>
              <a:rPr lang="en-US" dirty="0"/>
              <a:t>decreases the download time of the </a:t>
            </a:r>
            <a:r>
              <a:rPr lang="en-US" dirty="0" smtClean="0"/>
              <a:t>file.</a:t>
            </a:r>
          </a:p>
          <a:p>
            <a:pPr lvl="1"/>
            <a:r>
              <a:rPr lang="en-US" dirty="0" smtClean="0"/>
              <a:t>The </a:t>
            </a:r>
            <a:r>
              <a:rPr lang="en-US" dirty="0"/>
              <a:t>development version of </a:t>
            </a:r>
            <a:r>
              <a:rPr lang="en-US" dirty="0">
                <a:solidFill>
                  <a:srgbClr val="FF0000"/>
                </a:solidFill>
              </a:rPr>
              <a:t>jQuery 2.1.1</a:t>
            </a:r>
            <a:r>
              <a:rPr lang="en-US" dirty="0"/>
              <a:t> is 247 KB, while the production version is only 84 </a:t>
            </a:r>
            <a:r>
              <a:rPr lang="en-US" dirty="0" smtClean="0"/>
              <a:t>KB.</a:t>
            </a:r>
          </a:p>
          <a:p>
            <a:pPr lvl="1"/>
            <a:r>
              <a:rPr lang="en-US" dirty="0" smtClean="0"/>
              <a:t>Should </a:t>
            </a:r>
            <a:r>
              <a:rPr lang="en-US" dirty="0"/>
              <a:t>the need ever arise to </a:t>
            </a:r>
            <a:r>
              <a:rPr lang="en-US" dirty="0">
                <a:solidFill>
                  <a:srgbClr val="FF0000"/>
                </a:solidFill>
              </a:rPr>
              <a:t>debug</a:t>
            </a:r>
            <a:r>
              <a:rPr lang="en-US" dirty="0"/>
              <a:t> the </a:t>
            </a:r>
            <a:r>
              <a:rPr lang="en-US" dirty="0">
                <a:solidFill>
                  <a:srgbClr val="FF0000"/>
                </a:solidFill>
              </a:rPr>
              <a:t>minified version</a:t>
            </a:r>
            <a:r>
              <a:rPr lang="en-US" dirty="0"/>
              <a:t> of jQuery, you can download the </a:t>
            </a:r>
            <a:r>
              <a:rPr lang="en-US" dirty="0">
                <a:solidFill>
                  <a:srgbClr val="FF0000"/>
                </a:solidFill>
              </a:rPr>
              <a:t>source map </a:t>
            </a:r>
            <a:r>
              <a:rPr lang="en-US" dirty="0" smtClean="0">
                <a:solidFill>
                  <a:srgbClr val="FF0000"/>
                </a:solidFill>
              </a:rPr>
              <a:t>file</a:t>
            </a:r>
            <a:r>
              <a:rPr lang="en-US" dirty="0" smtClean="0"/>
              <a:t>.</a:t>
            </a:r>
          </a:p>
          <a:p>
            <a:pPr lvl="1"/>
            <a:r>
              <a:rPr lang="en-US" dirty="0" smtClean="0"/>
              <a:t>A </a:t>
            </a:r>
            <a:r>
              <a:rPr lang="en-US" dirty="0"/>
              <a:t>source map allows you to have access to the original debug information and is supported by all modern browsers, including IE</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23</a:t>
            </a:fld>
            <a:endParaRPr lang="en-US" dirty="0"/>
          </a:p>
        </p:txBody>
      </p:sp>
    </p:spTree>
    <p:extLst>
      <p:ext uri="{BB962C8B-B14F-4D97-AF65-F5344CB8AC3E}">
        <p14:creationId xmlns:p14="http://schemas.microsoft.com/office/powerpoint/2010/main" val="957576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 content delivery network?</a:t>
            </a:r>
          </a:p>
        </p:txBody>
      </p:sp>
      <p:sp>
        <p:nvSpPr>
          <p:cNvPr id="3" name="Content Placeholder 2"/>
          <p:cNvSpPr>
            <a:spLocks noGrp="1"/>
          </p:cNvSpPr>
          <p:nvPr>
            <p:ph idx="1"/>
          </p:nvPr>
        </p:nvSpPr>
        <p:spPr/>
        <p:txBody>
          <a:bodyPr/>
          <a:lstStyle/>
          <a:p>
            <a:r>
              <a:rPr lang="en-US" dirty="0" smtClean="0"/>
              <a:t>The </a:t>
            </a:r>
            <a:r>
              <a:rPr lang="en-US" dirty="0"/>
              <a:t>faster your site loads, the more visitors are encouraged to return </a:t>
            </a:r>
            <a:r>
              <a:rPr lang="en-US" dirty="0" smtClean="0"/>
              <a:t>later.</a:t>
            </a:r>
          </a:p>
          <a:p>
            <a:pPr lvl="1"/>
            <a:r>
              <a:rPr lang="en-US" dirty="0" smtClean="0"/>
              <a:t>Another </a:t>
            </a:r>
            <a:r>
              <a:rPr lang="en-US" dirty="0"/>
              <a:t>way to speed up your load time is to use a </a:t>
            </a:r>
            <a:r>
              <a:rPr lang="en-US" dirty="0">
                <a:solidFill>
                  <a:srgbClr val="FF0000"/>
                </a:solidFill>
              </a:rPr>
              <a:t>content delivery network</a:t>
            </a:r>
            <a:r>
              <a:rPr lang="en-US" dirty="0"/>
              <a:t>, or </a:t>
            </a:r>
            <a:r>
              <a:rPr lang="en-US" dirty="0" smtClean="0"/>
              <a:t>CDN.</a:t>
            </a:r>
          </a:p>
          <a:p>
            <a:pPr lvl="1"/>
            <a:r>
              <a:rPr lang="en-US" dirty="0" smtClean="0"/>
              <a:t>The </a:t>
            </a:r>
            <a:r>
              <a:rPr lang="en-US" dirty="0"/>
              <a:t>magic of a CDN is </a:t>
            </a:r>
            <a:r>
              <a:rPr lang="en-US" dirty="0" smtClean="0">
                <a:solidFill>
                  <a:srgbClr val="FF0000"/>
                </a:solidFill>
              </a:rPr>
              <a:t>twofold</a:t>
            </a:r>
            <a:r>
              <a:rPr lang="en-US" dirty="0" smtClean="0"/>
              <a:t>.</a:t>
            </a:r>
          </a:p>
          <a:p>
            <a:pPr lvl="2"/>
            <a:r>
              <a:rPr lang="en-US" dirty="0" smtClean="0"/>
              <a:t>First</a:t>
            </a:r>
            <a:r>
              <a:rPr lang="en-US" dirty="0"/>
              <a:t>, CDNs are usually located on </a:t>
            </a:r>
            <a:r>
              <a:rPr lang="en-US" dirty="0">
                <a:solidFill>
                  <a:srgbClr val="FF0000"/>
                </a:solidFill>
              </a:rPr>
              <a:t>edge servers</a:t>
            </a:r>
            <a:r>
              <a:rPr lang="en-US" dirty="0"/>
              <a:t>, which means that rather than being hosted at a single physical location, they are located at multiple locations across the </a:t>
            </a:r>
            <a:r>
              <a:rPr lang="en-US" dirty="0" smtClean="0"/>
              <a:t>Internet.</a:t>
            </a:r>
          </a:p>
          <a:p>
            <a:pPr lvl="3"/>
            <a:r>
              <a:rPr lang="en-US" dirty="0" smtClean="0"/>
              <a:t>This </a:t>
            </a:r>
            <a:r>
              <a:rPr lang="en-US" dirty="0"/>
              <a:t>means they can be found and downloaded </a:t>
            </a:r>
            <a:r>
              <a:rPr lang="en-US" dirty="0" smtClean="0"/>
              <a:t>faster.</a:t>
            </a:r>
          </a:p>
          <a:p>
            <a:pPr lvl="2"/>
            <a:r>
              <a:rPr lang="en-US" dirty="0" smtClean="0"/>
              <a:t>Second</a:t>
            </a:r>
            <a:r>
              <a:rPr lang="en-US" dirty="0"/>
              <a:t>, browsers will usually </a:t>
            </a:r>
            <a:r>
              <a:rPr lang="en-US" dirty="0">
                <a:solidFill>
                  <a:srgbClr val="FF0000"/>
                </a:solidFill>
              </a:rPr>
              <a:t>cache static files</a:t>
            </a:r>
            <a:r>
              <a:rPr lang="en-US" dirty="0"/>
              <a:t> on the user’s machine, and loading a local file is orders of magnitude faster than downloading it from the </a:t>
            </a:r>
            <a:r>
              <a:rPr lang="en-US" dirty="0" smtClean="0"/>
              <a:t>Internet.</a:t>
            </a:r>
          </a:p>
          <a:p>
            <a:pPr lvl="3"/>
            <a:r>
              <a:rPr lang="en-US" dirty="0" smtClean="0"/>
              <a:t>CDNs </a:t>
            </a:r>
            <a:r>
              <a:rPr lang="en-US" dirty="0"/>
              <a:t>are used by lots of companies, big and </a:t>
            </a:r>
            <a:r>
              <a:rPr lang="en-US" dirty="0" smtClean="0"/>
              <a:t>small.</a:t>
            </a:r>
          </a:p>
          <a:p>
            <a:pPr lvl="1"/>
            <a:r>
              <a:rPr lang="en-US" dirty="0" smtClean="0"/>
              <a:t>So</a:t>
            </a:r>
            <a:r>
              <a:rPr lang="en-US" dirty="0"/>
              <a:t>, it is possible that one of them is using the same copy of jQuery that your site needs and has already cached it locally on the user’s </a:t>
            </a:r>
            <a:r>
              <a:rPr lang="en-US" dirty="0" smtClean="0"/>
              <a:t>machine.</a:t>
            </a:r>
          </a:p>
          <a:p>
            <a:pPr lvl="1"/>
            <a:r>
              <a:rPr lang="en-US" dirty="0" smtClean="0"/>
              <a:t>So</a:t>
            </a:r>
            <a:r>
              <a:rPr lang="en-US" dirty="0"/>
              <a:t>, when your site asks for it, voila, it is already there, and your site gets a nice </a:t>
            </a:r>
            <a:r>
              <a:rPr lang="en-US" dirty="0">
                <a:solidFill>
                  <a:srgbClr val="FF0000"/>
                </a:solidFill>
              </a:rPr>
              <a:t>performance boost</a:t>
            </a:r>
            <a:r>
              <a:rPr lang="en-US" dirty="0"/>
              <a:t> for </a:t>
            </a:r>
            <a:r>
              <a:rPr lang="en-US" dirty="0">
                <a:solidFill>
                  <a:srgbClr val="FF0000"/>
                </a:solidFill>
              </a:rPr>
              <a:t>free</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24</a:t>
            </a:fld>
            <a:endParaRPr lang="en-US" dirty="0"/>
          </a:p>
        </p:txBody>
      </p:sp>
    </p:spTree>
    <p:extLst>
      <p:ext uri="{BB962C8B-B14F-4D97-AF65-F5344CB8AC3E}">
        <p14:creationId xmlns:p14="http://schemas.microsoft.com/office/powerpoint/2010/main" val="3112217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jQuery Selectors &amp; Filters</a:t>
            </a:r>
            <a:endParaRPr lang="en-US" dirty="0"/>
          </a:p>
        </p:txBody>
      </p:sp>
      <p:sp>
        <p:nvSpPr>
          <p:cNvPr id="3" name="Date Placeholder 2"/>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25</a:t>
            </a:fld>
            <a:endParaRPr lang="en-US" dirty="0"/>
          </a:p>
        </p:txBody>
      </p:sp>
      <p:sp>
        <p:nvSpPr>
          <p:cNvPr id="6" name="Text Placeholder 5"/>
          <p:cNvSpPr>
            <a:spLocks noGrp="1"/>
          </p:cNvSpPr>
          <p:nvPr>
            <p:ph type="body" sz="quarter" idx="16"/>
          </p:nvPr>
        </p:nvSpPr>
        <p:spPr/>
        <p:txBody>
          <a:bodyPr/>
          <a:lstStyle/>
          <a:p>
            <a:r>
              <a:rPr lang="en-US" dirty="0" smtClean="0"/>
              <a:t>2</a:t>
            </a:r>
            <a:endParaRPr lang="en-US" dirty="0"/>
          </a:p>
        </p:txBody>
      </p:sp>
      <p:pic>
        <p:nvPicPr>
          <p:cNvPr id="4" name="Picture 3"/>
          <p:cNvPicPr>
            <a:picLocks noChangeAspect="1"/>
          </p:cNvPicPr>
          <p:nvPr/>
        </p:nvPicPr>
        <p:blipFill>
          <a:blip r:embed="rId2"/>
          <a:stretch>
            <a:fillRect/>
          </a:stretch>
        </p:blipFill>
        <p:spPr>
          <a:xfrm>
            <a:off x="7181850" y="4987794"/>
            <a:ext cx="4676775" cy="1519952"/>
          </a:xfrm>
          <a:prstGeom prst="rect">
            <a:avLst/>
          </a:prstGeom>
          <a:ln>
            <a:solidFill>
              <a:schemeClr val="accent1"/>
            </a:solidFill>
          </a:ln>
        </p:spPr>
      </p:pic>
    </p:spTree>
    <p:extLst>
      <p:ext uri="{BB962C8B-B14F-4D97-AF65-F5344CB8AC3E}">
        <p14:creationId xmlns:p14="http://schemas.microsoft.com/office/powerpoint/2010/main" val="1966135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a:t>The name “</a:t>
            </a:r>
            <a:r>
              <a:rPr lang="en-US" dirty="0">
                <a:solidFill>
                  <a:srgbClr val="FF0000"/>
                </a:solidFill>
              </a:rPr>
              <a:t>jQuery</a:t>
            </a:r>
            <a:r>
              <a:rPr lang="en-US" dirty="0"/>
              <a:t>” comes from the </a:t>
            </a:r>
            <a:r>
              <a:rPr lang="en-US" dirty="0">
                <a:solidFill>
                  <a:srgbClr val="FF0000"/>
                </a:solidFill>
              </a:rPr>
              <a:t>library’s ability</a:t>
            </a:r>
            <a:r>
              <a:rPr lang="en-US" dirty="0"/>
              <a:t> to </a:t>
            </a:r>
            <a:r>
              <a:rPr lang="en-US" dirty="0">
                <a:solidFill>
                  <a:srgbClr val="0070C0"/>
                </a:solidFill>
              </a:rPr>
              <a:t>quickly</a:t>
            </a:r>
            <a:r>
              <a:rPr lang="en-US" dirty="0"/>
              <a:t> and </a:t>
            </a:r>
            <a:r>
              <a:rPr lang="en-US" dirty="0">
                <a:solidFill>
                  <a:srgbClr val="0070C0"/>
                </a:solidFill>
              </a:rPr>
              <a:t>intelligently</a:t>
            </a:r>
            <a:r>
              <a:rPr lang="en-US" dirty="0"/>
              <a:t> </a:t>
            </a:r>
            <a:r>
              <a:rPr lang="en-US" dirty="0">
                <a:solidFill>
                  <a:srgbClr val="FF0000"/>
                </a:solidFill>
              </a:rPr>
              <a:t>query the DOM</a:t>
            </a:r>
            <a:r>
              <a:rPr lang="en-US" dirty="0"/>
              <a:t> (Document Object Model</a:t>
            </a:r>
            <a:r>
              <a:rPr lang="en-US" dirty="0" smtClean="0"/>
              <a:t>).</a:t>
            </a:r>
          </a:p>
          <a:p>
            <a:pPr lvl="1"/>
            <a:r>
              <a:rPr lang="en-US" dirty="0" smtClean="0"/>
              <a:t>In </a:t>
            </a:r>
            <a:r>
              <a:rPr lang="en-US" dirty="0"/>
              <a:t>this chapter, we will </a:t>
            </a:r>
            <a:r>
              <a:rPr lang="en-US" dirty="0" smtClean="0"/>
              <a:t>learn</a:t>
            </a:r>
          </a:p>
          <a:p>
            <a:pPr lvl="2"/>
            <a:r>
              <a:rPr lang="en-US" dirty="0" smtClean="0"/>
              <a:t>how </a:t>
            </a:r>
            <a:r>
              <a:rPr lang="en-US" dirty="0"/>
              <a:t>to query the DOM </a:t>
            </a:r>
            <a:r>
              <a:rPr lang="en-US" dirty="0" smtClean="0"/>
              <a:t>ourselves</a:t>
            </a:r>
          </a:p>
          <a:p>
            <a:pPr lvl="2"/>
            <a:r>
              <a:rPr lang="en-US" dirty="0" smtClean="0"/>
              <a:t>once </a:t>
            </a:r>
            <a:r>
              <a:rPr lang="en-US" dirty="0"/>
              <a:t>we have a set of items, how to use </a:t>
            </a:r>
            <a:r>
              <a:rPr lang="en-US" dirty="0">
                <a:solidFill>
                  <a:srgbClr val="FF0000"/>
                </a:solidFill>
              </a:rPr>
              <a:t>filters</a:t>
            </a:r>
            <a:r>
              <a:rPr lang="en-US" dirty="0"/>
              <a:t> to further </a:t>
            </a:r>
            <a:r>
              <a:rPr lang="en-US" dirty="0">
                <a:solidFill>
                  <a:srgbClr val="FF0000"/>
                </a:solidFill>
              </a:rPr>
              <a:t>refine</a:t>
            </a:r>
            <a:r>
              <a:rPr lang="en-US" dirty="0"/>
              <a:t> our </a:t>
            </a:r>
            <a:r>
              <a:rPr lang="en-US" dirty="0" smtClean="0">
                <a:solidFill>
                  <a:srgbClr val="FF0000"/>
                </a:solidFill>
              </a:rPr>
              <a:t>dataset</a:t>
            </a:r>
            <a:endParaRPr lang="en-US" dirty="0" smtClean="0"/>
          </a:p>
          <a:p>
            <a:pPr lvl="1"/>
            <a:r>
              <a:rPr lang="en-US" dirty="0" smtClean="0"/>
              <a:t>We </a:t>
            </a:r>
            <a:r>
              <a:rPr lang="en-US" dirty="0"/>
              <a:t>will cover the following </a:t>
            </a:r>
            <a:r>
              <a:rPr lang="en-US" dirty="0" smtClean="0"/>
              <a:t>topics:</a:t>
            </a:r>
          </a:p>
          <a:p>
            <a:pPr lvl="2"/>
            <a:r>
              <a:rPr lang="en-US" dirty="0" smtClean="0"/>
              <a:t>What </a:t>
            </a:r>
            <a:r>
              <a:rPr lang="en-US" dirty="0"/>
              <a:t>selectors and filters </a:t>
            </a:r>
            <a:r>
              <a:rPr lang="en-US" dirty="0" smtClean="0"/>
              <a:t>are</a:t>
            </a:r>
          </a:p>
          <a:p>
            <a:pPr lvl="2"/>
            <a:r>
              <a:rPr lang="en-US" dirty="0" smtClean="0"/>
              <a:t>How </a:t>
            </a:r>
            <a:r>
              <a:rPr lang="en-US" dirty="0"/>
              <a:t>to create a </a:t>
            </a:r>
            <a:r>
              <a:rPr lang="en-US" dirty="0" smtClean="0"/>
              <a:t>selector</a:t>
            </a:r>
          </a:p>
          <a:p>
            <a:pPr lvl="2"/>
            <a:r>
              <a:rPr lang="en-US" dirty="0" smtClean="0"/>
              <a:t>How </a:t>
            </a:r>
            <a:r>
              <a:rPr lang="en-US" dirty="0"/>
              <a:t>to create a </a:t>
            </a:r>
            <a:r>
              <a:rPr lang="en-US" dirty="0" smtClean="0"/>
              <a:t>filter</a:t>
            </a:r>
          </a:p>
          <a:p>
            <a:pPr lvl="2"/>
            <a:r>
              <a:rPr lang="en-US" dirty="0" smtClean="0"/>
              <a:t>How </a:t>
            </a:r>
            <a:r>
              <a:rPr lang="en-US" dirty="0"/>
              <a:t>to query based on element </a:t>
            </a:r>
            <a:r>
              <a:rPr lang="en-US" dirty="0" smtClean="0"/>
              <a:t>attributes</a:t>
            </a:r>
          </a:p>
          <a:p>
            <a:pPr lvl="2"/>
            <a:r>
              <a:rPr lang="en-US" dirty="0" smtClean="0"/>
              <a:t>How </a:t>
            </a:r>
            <a:r>
              <a:rPr lang="en-US" dirty="0"/>
              <a:t>chaining allows us to quickly and neatly continue </a:t>
            </a:r>
            <a:r>
              <a:rPr lang="en-US" dirty="0" smtClean="0"/>
              <a:t>queries</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26</a:t>
            </a:fld>
            <a:endParaRPr lang="en-US" dirty="0"/>
          </a:p>
        </p:txBody>
      </p:sp>
    </p:spTree>
    <p:extLst>
      <p:ext uri="{BB962C8B-B14F-4D97-AF65-F5344CB8AC3E}">
        <p14:creationId xmlns:p14="http://schemas.microsoft.com/office/powerpoint/2010/main" val="2765530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jQuery selectors</a:t>
            </a:r>
          </a:p>
        </p:txBody>
      </p:sp>
      <p:sp>
        <p:nvSpPr>
          <p:cNvPr id="3" name="Content Placeholder 2"/>
          <p:cNvSpPr>
            <a:spLocks noGrp="1"/>
          </p:cNvSpPr>
          <p:nvPr>
            <p:ph idx="1"/>
          </p:nvPr>
        </p:nvSpPr>
        <p:spPr/>
        <p:txBody>
          <a:bodyPr/>
          <a:lstStyle/>
          <a:p>
            <a:r>
              <a:rPr lang="en-US" dirty="0" smtClean="0"/>
              <a:t>Underneath </a:t>
            </a:r>
            <a:r>
              <a:rPr lang="en-US" dirty="0"/>
              <a:t>every browser </a:t>
            </a:r>
            <a:r>
              <a:rPr lang="en-US" dirty="0">
                <a:solidFill>
                  <a:srgbClr val="FF0000"/>
                </a:solidFill>
              </a:rPr>
              <a:t>web page</a:t>
            </a:r>
            <a:r>
              <a:rPr lang="en-US" dirty="0"/>
              <a:t> is the </a:t>
            </a:r>
            <a:r>
              <a:rPr lang="en-US" dirty="0" smtClean="0">
                <a:solidFill>
                  <a:srgbClr val="FF0000"/>
                </a:solidFill>
              </a:rPr>
              <a:t>DOM</a:t>
            </a:r>
            <a:r>
              <a:rPr lang="en-US" dirty="0" smtClean="0"/>
              <a:t>.</a:t>
            </a:r>
          </a:p>
          <a:p>
            <a:pPr lvl="1"/>
            <a:r>
              <a:rPr lang="en-US" dirty="0" smtClean="0"/>
              <a:t>The </a:t>
            </a:r>
            <a:r>
              <a:rPr lang="en-US" dirty="0"/>
              <a:t>DOM keeps </a:t>
            </a:r>
            <a:r>
              <a:rPr lang="en-US" dirty="0">
                <a:solidFill>
                  <a:srgbClr val="FF0000"/>
                </a:solidFill>
              </a:rPr>
              <a:t>track</a:t>
            </a:r>
            <a:r>
              <a:rPr lang="en-US" dirty="0"/>
              <a:t> of all the </a:t>
            </a:r>
            <a:r>
              <a:rPr lang="en-US" dirty="0">
                <a:solidFill>
                  <a:srgbClr val="FF0000"/>
                </a:solidFill>
              </a:rPr>
              <a:t>individual objects</a:t>
            </a:r>
            <a:r>
              <a:rPr lang="en-US" dirty="0"/>
              <a:t> that are rendered to the </a:t>
            </a:r>
            <a:r>
              <a:rPr lang="en-US" dirty="0" smtClean="0"/>
              <a:t>page.</a:t>
            </a:r>
          </a:p>
          <a:p>
            <a:pPr lvl="1"/>
            <a:r>
              <a:rPr lang="en-US" dirty="0" smtClean="0"/>
              <a:t>Being </a:t>
            </a:r>
            <a:r>
              <a:rPr lang="en-US" dirty="0"/>
              <a:t>able to find </a:t>
            </a:r>
            <a:r>
              <a:rPr lang="en-US" dirty="0">
                <a:solidFill>
                  <a:srgbClr val="FF0000"/>
                </a:solidFill>
              </a:rPr>
              <a:t>DOM elements</a:t>
            </a:r>
            <a:r>
              <a:rPr lang="en-US" dirty="0"/>
              <a:t> is the first step toward creating a </a:t>
            </a:r>
            <a:r>
              <a:rPr lang="en-US" dirty="0">
                <a:solidFill>
                  <a:srgbClr val="FF0000"/>
                </a:solidFill>
              </a:rPr>
              <a:t>dynamic web </a:t>
            </a:r>
            <a:r>
              <a:rPr lang="en-US" dirty="0" smtClean="0">
                <a:solidFill>
                  <a:srgbClr val="FF0000"/>
                </a:solidFill>
              </a:rPr>
              <a:t>page</a:t>
            </a:r>
            <a:r>
              <a:rPr lang="en-US" dirty="0" smtClean="0"/>
              <a:t>.</a:t>
            </a:r>
          </a:p>
          <a:p>
            <a:pPr lvl="1"/>
            <a:r>
              <a:rPr lang="en-US" dirty="0" smtClean="0"/>
              <a:t>The </a:t>
            </a:r>
            <a:r>
              <a:rPr lang="en-US" dirty="0">
                <a:solidFill>
                  <a:srgbClr val="FF0000"/>
                </a:solidFill>
              </a:rPr>
              <a:t>browser</a:t>
            </a:r>
            <a:r>
              <a:rPr lang="en-US" dirty="0"/>
              <a:t> comes with </a:t>
            </a:r>
            <a:r>
              <a:rPr lang="en-US" dirty="0">
                <a:solidFill>
                  <a:srgbClr val="FF0000"/>
                </a:solidFill>
              </a:rPr>
              <a:t>built-in </a:t>
            </a:r>
            <a:r>
              <a:rPr lang="en-US" dirty="0">
                <a:solidFill>
                  <a:srgbClr val="0070C0"/>
                </a:solidFill>
              </a:rPr>
              <a:t>methods</a:t>
            </a:r>
            <a:r>
              <a:rPr lang="en-US" dirty="0"/>
              <a:t> to </a:t>
            </a:r>
            <a:r>
              <a:rPr lang="en-US" dirty="0">
                <a:solidFill>
                  <a:srgbClr val="0070C0"/>
                </a:solidFill>
              </a:rPr>
              <a:t>query the </a:t>
            </a:r>
            <a:r>
              <a:rPr lang="en-US" dirty="0" smtClean="0">
                <a:solidFill>
                  <a:srgbClr val="FF0000"/>
                </a:solidFill>
              </a:rPr>
              <a:t>DOM</a:t>
            </a:r>
            <a:r>
              <a:rPr lang="en-US" dirty="0" smtClean="0"/>
              <a:t>.</a:t>
            </a:r>
          </a:p>
          <a:p>
            <a:pPr lvl="2"/>
            <a:r>
              <a:rPr lang="en-US" dirty="0" smtClean="0"/>
              <a:t>These </a:t>
            </a:r>
            <a:r>
              <a:rPr lang="en-US" dirty="0" smtClean="0">
                <a:solidFill>
                  <a:srgbClr val="0070C0"/>
                </a:solidFill>
              </a:rPr>
              <a:t>methods</a:t>
            </a:r>
            <a:r>
              <a:rPr lang="en-US" dirty="0" smtClean="0"/>
              <a:t> </a:t>
            </a:r>
            <a:r>
              <a:rPr lang="en-US" dirty="0"/>
              <a:t>usually </a:t>
            </a:r>
            <a:r>
              <a:rPr lang="en-US" dirty="0">
                <a:solidFill>
                  <a:srgbClr val="0070C0"/>
                </a:solidFill>
              </a:rPr>
              <a:t>begin</a:t>
            </a:r>
            <a:r>
              <a:rPr lang="en-US" dirty="0"/>
              <a:t> with the word </a:t>
            </a:r>
            <a:r>
              <a:rPr lang="en-US" dirty="0" smtClean="0">
                <a:solidFill>
                  <a:srgbClr val="FF0000"/>
                </a:solidFill>
              </a:rPr>
              <a:t>document</a:t>
            </a:r>
            <a:r>
              <a:rPr lang="en-US" dirty="0" smtClean="0"/>
              <a:t>.</a:t>
            </a:r>
          </a:p>
          <a:p>
            <a:pPr lvl="2"/>
            <a:r>
              <a:rPr lang="en-US" dirty="0" smtClean="0"/>
              <a:t>There </a:t>
            </a:r>
            <a:r>
              <a:rPr lang="en-US" dirty="0"/>
              <a:t>is document.getElementById, document.getElementsByClass, and so </a:t>
            </a:r>
            <a:r>
              <a:rPr lang="en-US" dirty="0" smtClean="0"/>
              <a:t>on.</a:t>
            </a:r>
          </a:p>
          <a:p>
            <a:pPr lvl="2"/>
            <a:r>
              <a:rPr lang="en-US" dirty="0" smtClean="0"/>
              <a:t>The </a:t>
            </a:r>
            <a:r>
              <a:rPr lang="en-US" dirty="0"/>
              <a:t>problem with these methods is that their </a:t>
            </a:r>
            <a:r>
              <a:rPr lang="en-US" dirty="0">
                <a:solidFill>
                  <a:srgbClr val="FF0000"/>
                </a:solidFill>
              </a:rPr>
              <a:t>interface</a:t>
            </a:r>
            <a:r>
              <a:rPr lang="en-US" dirty="0"/>
              <a:t> is </a:t>
            </a:r>
            <a:r>
              <a:rPr lang="en-US" dirty="0">
                <a:solidFill>
                  <a:srgbClr val="0070C0"/>
                </a:solidFill>
              </a:rPr>
              <a:t>neither </a:t>
            </a:r>
            <a:r>
              <a:rPr lang="en-US" dirty="0">
                <a:solidFill>
                  <a:srgbClr val="FF0000"/>
                </a:solidFill>
              </a:rPr>
              <a:t>consistent</a:t>
            </a:r>
            <a:r>
              <a:rPr lang="en-US" dirty="0">
                <a:solidFill>
                  <a:srgbClr val="0070C0"/>
                </a:solidFill>
              </a:rPr>
              <a:t> nor </a:t>
            </a:r>
            <a:r>
              <a:rPr lang="en-US" dirty="0" smtClean="0">
                <a:solidFill>
                  <a:srgbClr val="FF0000"/>
                </a:solidFill>
              </a:rPr>
              <a:t>complete</a:t>
            </a:r>
            <a:r>
              <a:rPr lang="en-US" dirty="0" smtClean="0"/>
              <a:t>.</a:t>
            </a:r>
          </a:p>
          <a:p>
            <a:pPr lvl="1"/>
            <a:r>
              <a:rPr lang="en-US" dirty="0" smtClean="0"/>
              <a:t>jQuery </a:t>
            </a:r>
            <a:r>
              <a:rPr lang="en-US" dirty="0"/>
              <a:t>gets its name from its ability to query the </a:t>
            </a:r>
            <a:r>
              <a:rPr lang="en-US" dirty="0" smtClean="0"/>
              <a:t>DOM.</a:t>
            </a:r>
          </a:p>
          <a:p>
            <a:pPr lvl="1"/>
            <a:r>
              <a:rPr lang="en-US" dirty="0" smtClean="0"/>
              <a:t>Unlike </a:t>
            </a:r>
            <a:r>
              <a:rPr lang="en-US" dirty="0"/>
              <a:t>browser methods, its interface is both </a:t>
            </a:r>
            <a:r>
              <a:rPr lang="en-US" dirty="0">
                <a:solidFill>
                  <a:srgbClr val="FF0000"/>
                </a:solidFill>
              </a:rPr>
              <a:t>complete</a:t>
            </a:r>
            <a:r>
              <a:rPr lang="en-US" dirty="0"/>
              <a:t> and </a:t>
            </a:r>
            <a:r>
              <a:rPr lang="en-US" dirty="0" smtClean="0">
                <a:solidFill>
                  <a:srgbClr val="FF0000"/>
                </a:solidFill>
              </a:rPr>
              <a:t>feature-rich</a:t>
            </a:r>
            <a:r>
              <a:rPr lang="en-US" dirty="0" smtClean="0"/>
              <a:t>.</a:t>
            </a:r>
          </a:p>
          <a:p>
            <a:pPr lvl="1"/>
            <a:r>
              <a:rPr lang="en-US" dirty="0" smtClean="0"/>
              <a:t>Querying </a:t>
            </a:r>
            <a:r>
              <a:rPr lang="en-US" dirty="0"/>
              <a:t>the DOM </a:t>
            </a:r>
            <a:r>
              <a:rPr lang="en-US" dirty="0">
                <a:solidFill>
                  <a:srgbClr val="FF0000"/>
                </a:solidFill>
              </a:rPr>
              <a:t>begins</a:t>
            </a:r>
            <a:r>
              <a:rPr lang="en-US" dirty="0"/>
              <a:t> by </a:t>
            </a:r>
            <a:r>
              <a:rPr lang="en-US" dirty="0">
                <a:solidFill>
                  <a:srgbClr val="0070C0"/>
                </a:solidFill>
              </a:rPr>
              <a:t>creating</a:t>
            </a:r>
            <a:r>
              <a:rPr lang="en-US" dirty="0"/>
              <a:t> a </a:t>
            </a:r>
            <a:r>
              <a:rPr lang="en-US" dirty="0" smtClean="0">
                <a:solidFill>
                  <a:srgbClr val="FF0000"/>
                </a:solidFill>
              </a:rPr>
              <a:t>selector</a:t>
            </a:r>
            <a:r>
              <a:rPr lang="en-US" dirty="0" smtClean="0"/>
              <a:t>.</a:t>
            </a:r>
          </a:p>
          <a:p>
            <a:pPr lvl="2"/>
            <a:r>
              <a:rPr lang="en-US" dirty="0" smtClean="0"/>
              <a:t>A </a:t>
            </a:r>
            <a:r>
              <a:rPr lang="en-US" dirty="0"/>
              <a:t>selector is a string that tells jQuery how to find the elements you </a:t>
            </a:r>
            <a:r>
              <a:rPr lang="en-US" dirty="0" smtClean="0"/>
              <a:t>want.</a:t>
            </a:r>
          </a:p>
          <a:p>
            <a:pPr lvl="2"/>
            <a:r>
              <a:rPr lang="en-US" dirty="0" smtClean="0"/>
              <a:t>Since </a:t>
            </a:r>
            <a:r>
              <a:rPr lang="en-US" dirty="0"/>
              <a:t>it is a string of text, the possible number of selectors is </a:t>
            </a:r>
            <a:r>
              <a:rPr lang="en-US" dirty="0" smtClean="0"/>
              <a:t>limitless.</a:t>
            </a:r>
          </a:p>
          <a:p>
            <a:pPr lvl="2"/>
            <a:r>
              <a:rPr lang="en-US" dirty="0" smtClean="0"/>
              <a:t>But </a:t>
            </a:r>
            <a:r>
              <a:rPr lang="en-US" dirty="0"/>
              <a:t>don’t panic; they all fall into a few broad classes</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27</a:t>
            </a:fld>
            <a:endParaRPr lang="en-US" dirty="0"/>
          </a:p>
        </p:txBody>
      </p:sp>
    </p:spTree>
    <p:extLst>
      <p:ext uri="{BB962C8B-B14F-4D97-AF65-F5344CB8AC3E}">
        <p14:creationId xmlns:p14="http://schemas.microsoft.com/office/powerpoint/2010/main" val="4115770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The chapter code</a:t>
            </a:r>
          </a:p>
        </p:txBody>
      </p:sp>
      <p:sp>
        <p:nvSpPr>
          <p:cNvPr id="7" name="Content Placeholder 6"/>
          <p:cNvSpPr>
            <a:spLocks noGrp="1"/>
          </p:cNvSpPr>
          <p:nvPr>
            <p:ph idx="1"/>
          </p:nvPr>
        </p:nvSpPr>
        <p:spPr/>
        <p:txBody>
          <a:bodyPr/>
          <a:lstStyle/>
          <a:p>
            <a:r>
              <a:rPr lang="en-US" dirty="0" smtClean="0"/>
              <a:t>The </a:t>
            </a:r>
            <a:r>
              <a:rPr lang="en-US" dirty="0"/>
              <a:t>code for this chapter is contained in a directory named </a:t>
            </a:r>
            <a:r>
              <a:rPr lang="en-US" dirty="0" smtClean="0"/>
              <a:t>chapter02.</a:t>
            </a:r>
          </a:p>
          <a:p>
            <a:pPr lvl="1"/>
            <a:r>
              <a:rPr lang="en-US" dirty="0" smtClean="0"/>
              <a:t>Keep </a:t>
            </a:r>
            <a:r>
              <a:rPr lang="en-US" dirty="0"/>
              <a:t>in mind that this is sample code meant to teach, and it is not intended for </a:t>
            </a:r>
            <a:r>
              <a:rPr lang="en-US" dirty="0" smtClean="0"/>
              <a:t>production.</a:t>
            </a:r>
          </a:p>
          <a:p>
            <a:pPr lvl="1"/>
            <a:r>
              <a:rPr lang="en-US" dirty="0" smtClean="0"/>
              <a:t>The </a:t>
            </a:r>
            <a:r>
              <a:rPr lang="en-US" dirty="0"/>
              <a:t>code does two things that are particularly tedious and worth </a:t>
            </a:r>
            <a:r>
              <a:rPr lang="en-US" dirty="0" smtClean="0"/>
              <a:t>mentioning.</a:t>
            </a:r>
          </a:p>
          <a:p>
            <a:pPr lvl="2"/>
            <a:r>
              <a:rPr lang="en-US" dirty="0" smtClean="0"/>
              <a:t>First</a:t>
            </a:r>
            <a:r>
              <a:rPr lang="en-US" dirty="0"/>
              <a:t>, it uses </a:t>
            </a:r>
            <a:r>
              <a:rPr lang="en-US" dirty="0">
                <a:solidFill>
                  <a:srgbClr val="FF0000"/>
                </a:solidFill>
              </a:rPr>
              <a:t>inline JavaScript</a:t>
            </a:r>
            <a:r>
              <a:rPr lang="en-US" dirty="0"/>
              <a:t>, which means that the JavaScript is contained in a script tag with the main page’s </a:t>
            </a:r>
            <a:r>
              <a:rPr lang="en-US" dirty="0" smtClean="0"/>
              <a:t>HTML.</a:t>
            </a:r>
          </a:p>
          <a:p>
            <a:pPr lvl="3"/>
            <a:r>
              <a:rPr lang="en-US" dirty="0" smtClean="0"/>
              <a:t>This </a:t>
            </a:r>
            <a:r>
              <a:rPr lang="en-US" dirty="0"/>
              <a:t>violates the rule of separation of concerns and can lead to poorly performing </a:t>
            </a:r>
            <a:r>
              <a:rPr lang="en-US" dirty="0" smtClean="0"/>
              <a:t>code.</a:t>
            </a:r>
          </a:p>
          <a:p>
            <a:pPr lvl="2"/>
            <a:r>
              <a:rPr lang="en-US" dirty="0" smtClean="0"/>
              <a:t>Second</a:t>
            </a:r>
            <a:r>
              <a:rPr lang="en-US" dirty="0"/>
              <a:t>, it makes </a:t>
            </a:r>
            <a:r>
              <a:rPr lang="en-US" dirty="0">
                <a:solidFill>
                  <a:srgbClr val="FF0000"/>
                </a:solidFill>
              </a:rPr>
              <a:t>heavy use</a:t>
            </a:r>
            <a:r>
              <a:rPr lang="en-US" dirty="0"/>
              <a:t> of </a:t>
            </a:r>
            <a:r>
              <a:rPr lang="en-US" dirty="0" smtClean="0">
                <a:solidFill>
                  <a:srgbClr val="FF0000"/>
                </a:solidFill>
              </a:rPr>
              <a:t>alerts</a:t>
            </a:r>
            <a:r>
              <a:rPr lang="en-US" dirty="0" smtClean="0"/>
              <a:t>.</a:t>
            </a:r>
          </a:p>
          <a:p>
            <a:pPr lvl="3"/>
            <a:r>
              <a:rPr lang="en-US" dirty="0" smtClean="0"/>
              <a:t>The </a:t>
            </a:r>
            <a:r>
              <a:rPr lang="en-US" dirty="0"/>
              <a:t>browser alert method is a quick and dirty way to display something on a screen, and unlike the </a:t>
            </a:r>
            <a:r>
              <a:rPr lang="en-US" dirty="0">
                <a:solidFill>
                  <a:srgbClr val="FF0000"/>
                </a:solidFill>
              </a:rPr>
              <a:t>console.log</a:t>
            </a:r>
            <a:r>
              <a:rPr lang="en-US" dirty="0"/>
              <a:t> </a:t>
            </a:r>
            <a:r>
              <a:rPr lang="en-US" dirty="0">
                <a:solidFill>
                  <a:srgbClr val="0070C0"/>
                </a:solidFill>
              </a:rPr>
              <a:t>method</a:t>
            </a:r>
            <a:r>
              <a:rPr lang="en-US" dirty="0"/>
              <a:t>, all browsers support </a:t>
            </a:r>
            <a:r>
              <a:rPr lang="en-US" dirty="0" smtClean="0"/>
              <a:t>it.</a:t>
            </a:r>
          </a:p>
          <a:p>
            <a:pPr lvl="3"/>
            <a:r>
              <a:rPr lang="en-US" dirty="0" smtClean="0"/>
              <a:t>But </a:t>
            </a:r>
            <a:r>
              <a:rPr lang="en-US" dirty="0"/>
              <a:t>it is not recommended for use in </a:t>
            </a:r>
            <a:r>
              <a:rPr lang="en-US" dirty="0" smtClean="0"/>
              <a:t>production.</a:t>
            </a:r>
          </a:p>
          <a:p>
            <a:pPr lvl="3"/>
            <a:r>
              <a:rPr lang="en-US" dirty="0" smtClean="0"/>
              <a:t>Alerts </a:t>
            </a:r>
            <a:r>
              <a:rPr lang="en-US" dirty="0"/>
              <a:t>can’t be styled, so they will stick out like a sore thumb unless your website is not styled as well. </a:t>
            </a:r>
            <a:endParaRPr lang="en-US" dirty="0" smtClean="0"/>
          </a:p>
          <a:p>
            <a:pPr lvl="3"/>
            <a:r>
              <a:rPr lang="en-US" dirty="0" smtClean="0"/>
              <a:t>Second</a:t>
            </a:r>
            <a:r>
              <a:rPr lang="en-US" dirty="0"/>
              <a:t>, alerts cause the browser to stop everything and force the user to acknowledge them, which is obviously something that can quickly become annoying to the user</a:t>
            </a:r>
            <a:r>
              <a:rPr lang="en-US" dirty="0" smtClean="0"/>
              <a:t>: </a:t>
            </a:r>
            <a:r>
              <a:rPr lang="en-US" dirty="0" smtClean="0">
                <a:solidFill>
                  <a:srgbClr val="FF0000"/>
                </a:solidFill>
              </a:rPr>
              <a:t>Code 2-1</a:t>
            </a:r>
            <a:r>
              <a:rPr lang="en-US" dirty="0" smtClean="0"/>
              <a:t>.</a:t>
            </a:r>
          </a:p>
          <a:p>
            <a:pPr lvl="1"/>
            <a:r>
              <a:rPr lang="en-US" dirty="0"/>
              <a:t>The method used to display the jQuery object is named showJqueryObject</a:t>
            </a:r>
            <a:r>
              <a:rPr lang="en-US" dirty="0" smtClean="0"/>
              <a:t>( ).</a:t>
            </a:r>
          </a:p>
          <a:p>
            <a:pPr lvl="1"/>
            <a:r>
              <a:rPr lang="en-US" dirty="0" smtClean="0"/>
              <a:t>It </a:t>
            </a:r>
            <a:r>
              <a:rPr lang="en-US" dirty="0"/>
              <a:t>iterates through the jQuery object, showing each of the nodes in turn</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28</a:t>
            </a:fld>
            <a:endParaRPr lang="en-US" dirty="0"/>
          </a:p>
        </p:txBody>
      </p:sp>
    </p:spTree>
    <p:extLst>
      <p:ext uri="{BB962C8B-B14F-4D97-AF65-F5344CB8AC3E}">
        <p14:creationId xmlns:p14="http://schemas.microsoft.com/office/powerpoint/2010/main" val="793752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The chapter </a:t>
            </a:r>
            <a:r>
              <a:rPr lang="en-US" dirty="0" smtClean="0"/>
              <a:t>code								   </a:t>
            </a:r>
            <a:r>
              <a:rPr lang="en-US" dirty="0" smtClean="0">
                <a:solidFill>
                  <a:srgbClr val="C00000"/>
                </a:solidFill>
              </a:rPr>
              <a:t>|</a:t>
            </a:r>
            <a:endParaRPr lang="en-US" dirty="0">
              <a:solidFill>
                <a:srgbClr val="C00000"/>
              </a:solidFill>
            </a:endParaRPr>
          </a:p>
        </p:txBody>
      </p:sp>
      <p:sp>
        <p:nvSpPr>
          <p:cNvPr id="7" name="Content Placeholder 6"/>
          <p:cNvSpPr>
            <a:spLocks noGrp="1"/>
          </p:cNvSpPr>
          <p:nvPr>
            <p:ph idx="1"/>
          </p:nvPr>
        </p:nvSpPr>
        <p:spPr/>
        <p:txBody>
          <a:bodyPr/>
          <a:lstStyle/>
          <a:p>
            <a:pPr lvl="1"/>
            <a:r>
              <a:rPr lang="en-US" dirty="0" smtClean="0"/>
              <a:t>Now</a:t>
            </a:r>
            <a:r>
              <a:rPr lang="en-US" dirty="0"/>
              <a:t>, to be perfectly honest, I only use this method for the purpose of this </a:t>
            </a:r>
            <a:r>
              <a:rPr lang="en-US" dirty="0" smtClean="0"/>
              <a:t>book.</a:t>
            </a:r>
          </a:p>
          <a:p>
            <a:pPr lvl="1"/>
            <a:r>
              <a:rPr lang="en-US" dirty="0" smtClean="0"/>
              <a:t>When </a:t>
            </a:r>
            <a:r>
              <a:rPr lang="en-US" dirty="0"/>
              <a:t>working on issues while developing my own programs, I normally rely on the browser’s </a:t>
            </a:r>
            <a:r>
              <a:rPr lang="en-US" dirty="0">
                <a:solidFill>
                  <a:srgbClr val="FF0000"/>
                </a:solidFill>
              </a:rPr>
              <a:t>console.log</a:t>
            </a:r>
            <a:r>
              <a:rPr lang="en-US" dirty="0"/>
              <a:t> </a:t>
            </a:r>
            <a:r>
              <a:rPr lang="en-US" dirty="0" smtClean="0">
                <a:solidFill>
                  <a:srgbClr val="0070C0"/>
                </a:solidFill>
              </a:rPr>
              <a:t>method</a:t>
            </a:r>
            <a:r>
              <a:rPr lang="en-US" dirty="0" smtClean="0"/>
              <a:t>.</a:t>
            </a:r>
          </a:p>
          <a:p>
            <a:pPr lvl="1"/>
            <a:r>
              <a:rPr lang="en-US" dirty="0" smtClean="0"/>
              <a:t>But </a:t>
            </a:r>
            <a:r>
              <a:rPr lang="en-US" dirty="0"/>
              <a:t>since not all browsers support it, and for those that support it differently, the easiest way to display something on the screen is to roll my own method</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29</a:t>
            </a:fld>
            <a:endParaRPr lang="en-US" dirty="0"/>
          </a:p>
        </p:txBody>
      </p:sp>
    </p:spTree>
    <p:extLst>
      <p:ext uri="{BB962C8B-B14F-4D97-AF65-F5344CB8AC3E}">
        <p14:creationId xmlns:p14="http://schemas.microsoft.com/office/powerpoint/2010/main" val="12858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jQuery Part by Part</a:t>
            </a:r>
            <a:endParaRPr lang="en-US" dirty="0"/>
          </a:p>
        </p:txBody>
      </p:sp>
      <p:sp>
        <p:nvSpPr>
          <p:cNvPr id="3" name="Date Placeholder 2"/>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a:t>
            </a:fld>
            <a:endParaRPr lang="en-US" dirty="0"/>
          </a:p>
        </p:txBody>
      </p:sp>
      <p:sp>
        <p:nvSpPr>
          <p:cNvPr id="6" name="Text Placeholder 5"/>
          <p:cNvSpPr>
            <a:spLocks noGrp="1"/>
          </p:cNvSpPr>
          <p:nvPr>
            <p:ph type="body" sz="quarter" idx="16"/>
          </p:nvPr>
        </p:nvSpPr>
        <p:spPr/>
        <p:txBody>
          <a:bodyPr/>
          <a:lstStyle/>
          <a:p>
            <a:r>
              <a:rPr lang="en-US" dirty="0" smtClean="0"/>
              <a:t>1</a:t>
            </a:r>
            <a:endParaRPr lang="en-US" dirty="0"/>
          </a:p>
        </p:txBody>
      </p:sp>
      <p:pic>
        <p:nvPicPr>
          <p:cNvPr id="4" name="Picture 3"/>
          <p:cNvPicPr>
            <a:picLocks noChangeAspect="1"/>
          </p:cNvPicPr>
          <p:nvPr/>
        </p:nvPicPr>
        <p:blipFill>
          <a:blip r:embed="rId2"/>
          <a:stretch>
            <a:fillRect/>
          </a:stretch>
        </p:blipFill>
        <p:spPr>
          <a:xfrm>
            <a:off x="7748282" y="4681676"/>
            <a:ext cx="4110343" cy="1826070"/>
          </a:xfrm>
          <a:prstGeom prst="rect">
            <a:avLst/>
          </a:prstGeom>
          <a:ln>
            <a:solidFill>
              <a:schemeClr val="accent1"/>
            </a:solidFill>
          </a:ln>
        </p:spPr>
      </p:pic>
    </p:spTree>
    <p:extLst>
      <p:ext uri="{BB962C8B-B14F-4D97-AF65-F5344CB8AC3E}">
        <p14:creationId xmlns:p14="http://schemas.microsoft.com/office/powerpoint/2010/main" val="19385086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Code 2-1</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30</a:t>
            </a:fld>
            <a:endParaRPr lang="en-US" dirty="0"/>
          </a:p>
        </p:txBody>
      </p:sp>
      <p:pic>
        <p:nvPicPr>
          <p:cNvPr id="8" name="Picture 7"/>
          <p:cNvPicPr>
            <a:picLocks noChangeAspect="1"/>
          </p:cNvPicPr>
          <p:nvPr/>
        </p:nvPicPr>
        <p:blipFill>
          <a:blip r:embed="rId2"/>
          <a:stretch>
            <a:fillRect/>
          </a:stretch>
        </p:blipFill>
        <p:spPr>
          <a:xfrm>
            <a:off x="152400" y="1266738"/>
            <a:ext cx="5583780" cy="2153524"/>
          </a:xfrm>
          <a:prstGeom prst="rect">
            <a:avLst/>
          </a:prstGeom>
          <a:ln>
            <a:solidFill>
              <a:schemeClr val="accent1"/>
            </a:solidFill>
          </a:ln>
        </p:spPr>
      </p:pic>
    </p:spTree>
    <p:extLst>
      <p:ext uri="{BB962C8B-B14F-4D97-AF65-F5344CB8AC3E}">
        <p14:creationId xmlns:p14="http://schemas.microsoft.com/office/powerpoint/2010/main" val="4695853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Protocol-relative URLs</a:t>
            </a:r>
          </a:p>
        </p:txBody>
      </p:sp>
      <p:sp>
        <p:nvSpPr>
          <p:cNvPr id="3" name="Content Placeholder 2"/>
          <p:cNvSpPr>
            <a:spLocks noGrp="1"/>
          </p:cNvSpPr>
          <p:nvPr>
            <p:ph idx="1"/>
          </p:nvPr>
        </p:nvSpPr>
        <p:spPr/>
        <p:txBody>
          <a:bodyPr/>
          <a:lstStyle/>
          <a:p>
            <a:r>
              <a:rPr lang="en-US" dirty="0" smtClean="0"/>
              <a:t>A </a:t>
            </a:r>
            <a:r>
              <a:rPr lang="en-US" dirty="0"/>
              <a:t>curious thing that keen-eyed readers might notice is that the protocol is missing from the URL in the script </a:t>
            </a:r>
            <a:r>
              <a:rPr lang="en-US" dirty="0" smtClean="0"/>
              <a:t>tag.</a:t>
            </a:r>
          </a:p>
          <a:p>
            <a:pPr lvl="1"/>
            <a:r>
              <a:rPr lang="en-US" dirty="0" smtClean="0"/>
              <a:t>I </a:t>
            </a:r>
            <a:r>
              <a:rPr lang="en-US" dirty="0"/>
              <a:t>am not a web security expert, but I am smart enough to pay heed to the warnings of web security experts, all of whom will say that mixing HTTP protocols is </a:t>
            </a:r>
            <a:r>
              <a:rPr lang="en-US" dirty="0" smtClean="0"/>
              <a:t>dangerous.</a:t>
            </a:r>
          </a:p>
          <a:p>
            <a:pPr lvl="1"/>
            <a:r>
              <a:rPr lang="en-US" dirty="0" smtClean="0"/>
              <a:t>Protocol-relative </a:t>
            </a:r>
            <a:r>
              <a:rPr lang="en-US" dirty="0"/>
              <a:t>URLs make it easy to keep your site </a:t>
            </a:r>
            <a:r>
              <a:rPr lang="en-US" dirty="0" smtClean="0"/>
              <a:t>secure.</a:t>
            </a:r>
          </a:p>
          <a:p>
            <a:pPr lvl="1"/>
            <a:r>
              <a:rPr lang="en-US" dirty="0" smtClean="0"/>
              <a:t>These </a:t>
            </a:r>
            <a:r>
              <a:rPr lang="en-US" dirty="0"/>
              <a:t>days, many sites will run on either open HTTP or secured HTTP (HTTPS</a:t>
            </a:r>
            <a:r>
              <a:rPr lang="en-US" dirty="0" smtClean="0"/>
              <a:t>).</a:t>
            </a:r>
          </a:p>
          <a:p>
            <a:pPr lvl="1"/>
            <a:r>
              <a:rPr lang="en-US" dirty="0" smtClean="0"/>
              <a:t>Achieving </a:t>
            </a:r>
            <a:r>
              <a:rPr lang="en-US" dirty="0"/>
              <a:t>this feat previously required loading all JavaScript libraries from your own site, foregoing the benefits of CDNs, or including some complicated bit of inline JavaScript that detects your site’s protocol and uses </a:t>
            </a:r>
            <a:r>
              <a:rPr lang="en-US" dirty="0">
                <a:solidFill>
                  <a:srgbClr val="FF0000"/>
                </a:solidFill>
              </a:rPr>
              <a:t>document.write</a:t>
            </a:r>
            <a:r>
              <a:rPr lang="en-US" dirty="0"/>
              <a:t> to inject some new JavaScript onto the </a:t>
            </a:r>
            <a:r>
              <a:rPr lang="en-US" dirty="0" smtClean="0"/>
              <a:t>page.</a:t>
            </a:r>
          </a:p>
          <a:p>
            <a:pPr lvl="1"/>
            <a:r>
              <a:rPr lang="en-US" dirty="0" smtClean="0"/>
              <a:t>With </a:t>
            </a:r>
            <a:r>
              <a:rPr lang="en-US" dirty="0">
                <a:solidFill>
                  <a:srgbClr val="FF0000"/>
                </a:solidFill>
              </a:rPr>
              <a:t>protocol-relative URLs</a:t>
            </a:r>
            <a:r>
              <a:rPr lang="en-US" dirty="0"/>
              <a:t>, you simply omit the protocol from the </a:t>
            </a:r>
            <a:r>
              <a:rPr lang="en-US" dirty="0" smtClean="0"/>
              <a:t>URL.</a:t>
            </a:r>
          </a:p>
          <a:p>
            <a:pPr lvl="1"/>
            <a:r>
              <a:rPr lang="en-US" dirty="0" smtClean="0"/>
              <a:t>Then </a:t>
            </a:r>
            <a:r>
              <a:rPr lang="en-US" dirty="0"/>
              <a:t>when your site is loaded, if it is loaded from HTTP, the libraries will also be loaded from </a:t>
            </a:r>
            <a:r>
              <a:rPr lang="en-US" dirty="0" smtClean="0"/>
              <a:t>HTTP.</a:t>
            </a:r>
          </a:p>
          <a:p>
            <a:pPr lvl="1"/>
            <a:r>
              <a:rPr lang="en-US" dirty="0" smtClean="0"/>
              <a:t>If </a:t>
            </a:r>
            <a:r>
              <a:rPr lang="en-US" dirty="0"/>
              <a:t>it is loaded via HTTPS, then all of the libraries will also be loaded via HTTPS</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31</a:t>
            </a:fld>
            <a:endParaRPr lang="en-US" dirty="0"/>
          </a:p>
        </p:txBody>
      </p:sp>
    </p:spTree>
    <p:extLst>
      <p:ext uri="{BB962C8B-B14F-4D97-AF65-F5344CB8AC3E}">
        <p14:creationId xmlns:p14="http://schemas.microsoft.com/office/powerpoint/2010/main" val="18265378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jQuery object</a:t>
            </a:r>
          </a:p>
        </p:txBody>
      </p:sp>
      <p:sp>
        <p:nvSpPr>
          <p:cNvPr id="3" name="Content Placeholder 2"/>
          <p:cNvSpPr>
            <a:spLocks noGrp="1"/>
          </p:cNvSpPr>
          <p:nvPr>
            <p:ph idx="1"/>
          </p:nvPr>
        </p:nvSpPr>
        <p:spPr/>
        <p:txBody>
          <a:bodyPr/>
          <a:lstStyle/>
          <a:p>
            <a:r>
              <a:rPr lang="en-US" dirty="0" smtClean="0"/>
              <a:t>Before </a:t>
            </a:r>
            <a:r>
              <a:rPr lang="en-US" dirty="0"/>
              <a:t>we take a look at the </a:t>
            </a:r>
            <a:r>
              <a:rPr lang="en-US" dirty="0">
                <a:solidFill>
                  <a:srgbClr val="FF0000"/>
                </a:solidFill>
              </a:rPr>
              <a:t>classes </a:t>
            </a:r>
            <a:r>
              <a:rPr lang="en-US" dirty="0">
                <a:solidFill>
                  <a:srgbClr val="0070C0"/>
                </a:solidFill>
              </a:rPr>
              <a:t>of</a:t>
            </a:r>
            <a:r>
              <a:rPr lang="en-US" dirty="0">
                <a:solidFill>
                  <a:srgbClr val="FF0000"/>
                </a:solidFill>
              </a:rPr>
              <a:t> jQuery selectors</a:t>
            </a:r>
            <a:r>
              <a:rPr lang="en-US" dirty="0"/>
              <a:t>, let’s first look at </a:t>
            </a:r>
            <a:r>
              <a:rPr lang="en-US" dirty="0">
                <a:solidFill>
                  <a:srgbClr val="FF0000"/>
                </a:solidFill>
              </a:rPr>
              <a:t>what </a:t>
            </a:r>
            <a:r>
              <a:rPr lang="en-US" dirty="0">
                <a:solidFill>
                  <a:srgbClr val="0070C0"/>
                </a:solidFill>
              </a:rPr>
              <a:t>gets</a:t>
            </a:r>
            <a:r>
              <a:rPr lang="en-US" dirty="0">
                <a:solidFill>
                  <a:srgbClr val="FF0000"/>
                </a:solidFill>
              </a:rPr>
              <a:t> returned</a:t>
            </a:r>
            <a:r>
              <a:rPr lang="en-US" dirty="0"/>
              <a:t> by the </a:t>
            </a:r>
            <a:r>
              <a:rPr lang="en-US" dirty="0">
                <a:solidFill>
                  <a:srgbClr val="FF0000"/>
                </a:solidFill>
              </a:rPr>
              <a:t>selector</a:t>
            </a:r>
            <a:r>
              <a:rPr lang="en-US" dirty="0"/>
              <a:t>. </a:t>
            </a:r>
            <a:endParaRPr lang="en-US" dirty="0" smtClean="0"/>
          </a:p>
          <a:p>
            <a:pPr lvl="1"/>
            <a:r>
              <a:rPr lang="en-US" dirty="0" smtClean="0"/>
              <a:t>The </a:t>
            </a:r>
            <a:r>
              <a:rPr lang="en-US" dirty="0"/>
              <a:t>result of a call to a </a:t>
            </a:r>
            <a:r>
              <a:rPr lang="en-US" dirty="0">
                <a:solidFill>
                  <a:srgbClr val="0070C0"/>
                </a:solidFill>
              </a:rPr>
              <a:t>selector</a:t>
            </a:r>
            <a:r>
              <a:rPr lang="en-US" dirty="0"/>
              <a:t> is always a </a:t>
            </a:r>
            <a:r>
              <a:rPr lang="en-US" dirty="0">
                <a:solidFill>
                  <a:srgbClr val="FF0000"/>
                </a:solidFill>
              </a:rPr>
              <a:t>jQuery</a:t>
            </a:r>
            <a:r>
              <a:rPr lang="en-US" dirty="0"/>
              <a:t> </a:t>
            </a:r>
            <a:r>
              <a:rPr lang="en-US" dirty="0" smtClean="0">
                <a:solidFill>
                  <a:srgbClr val="0070C0"/>
                </a:solidFill>
              </a:rPr>
              <a:t>object</a:t>
            </a:r>
            <a:r>
              <a:rPr lang="en-US" dirty="0" smtClean="0"/>
              <a:t>.</a:t>
            </a:r>
          </a:p>
          <a:p>
            <a:pPr lvl="2"/>
            <a:r>
              <a:rPr lang="en-US" dirty="0" smtClean="0"/>
              <a:t>A </a:t>
            </a:r>
            <a:r>
              <a:rPr lang="en-US" dirty="0"/>
              <a:t>jQuery object has a lot of array-like features, but it is not an </a:t>
            </a:r>
            <a:r>
              <a:rPr lang="en-US" dirty="0" smtClean="0"/>
              <a:t>array.</a:t>
            </a:r>
          </a:p>
          <a:p>
            <a:pPr lvl="2"/>
            <a:r>
              <a:rPr lang="en-US" dirty="0" smtClean="0"/>
              <a:t>If </a:t>
            </a:r>
            <a:r>
              <a:rPr lang="en-US" dirty="0"/>
              <a:t>you use the jQuery </a:t>
            </a:r>
            <a:r>
              <a:rPr lang="en-US" dirty="0">
                <a:solidFill>
                  <a:srgbClr val="FF0000"/>
                </a:solidFill>
              </a:rPr>
              <a:t>isArray</a:t>
            </a:r>
            <a:r>
              <a:rPr lang="en-US" dirty="0" smtClean="0">
                <a:solidFill>
                  <a:srgbClr val="FF0000"/>
                </a:solidFill>
              </a:rPr>
              <a:t>( )</a:t>
            </a:r>
            <a:r>
              <a:rPr lang="en-US" dirty="0" smtClean="0"/>
              <a:t> </a:t>
            </a:r>
            <a:r>
              <a:rPr lang="en-US" dirty="0"/>
              <a:t>function on it, it will return </a:t>
            </a:r>
            <a:r>
              <a:rPr lang="en-US" dirty="0" smtClean="0"/>
              <a:t>false.</a:t>
            </a:r>
          </a:p>
          <a:p>
            <a:pPr lvl="2"/>
            <a:r>
              <a:rPr lang="en-US" dirty="0" smtClean="0"/>
              <a:t>For </a:t>
            </a:r>
            <a:r>
              <a:rPr lang="en-US" dirty="0"/>
              <a:t>many things, the difference doesn’t matter, but occasionally, you may want to execute something like </a:t>
            </a:r>
            <a:r>
              <a:rPr lang="en-US" dirty="0">
                <a:solidFill>
                  <a:srgbClr val="FF0000"/>
                </a:solidFill>
              </a:rPr>
              <a:t>concat</a:t>
            </a:r>
            <a:r>
              <a:rPr lang="en-US" dirty="0" smtClean="0">
                <a:solidFill>
                  <a:srgbClr val="FF0000"/>
                </a:solidFill>
              </a:rPr>
              <a:t>( ), </a:t>
            </a:r>
            <a:r>
              <a:rPr lang="en-US" dirty="0"/>
              <a:t>but unfortunately, this array method doesn’t exist on a </a:t>
            </a:r>
            <a:r>
              <a:rPr lang="en-US" dirty="0">
                <a:solidFill>
                  <a:srgbClr val="FF0000"/>
                </a:solidFill>
              </a:rPr>
              <a:t>jQuery object</a:t>
            </a:r>
            <a:r>
              <a:rPr lang="en-US" dirty="0"/>
              <a:t> though it has a nearly equivalent method, </a:t>
            </a:r>
            <a:r>
              <a:rPr lang="en-US" dirty="0">
                <a:solidFill>
                  <a:srgbClr val="FF0000"/>
                </a:solidFill>
              </a:rPr>
              <a:t>add</a:t>
            </a:r>
            <a:r>
              <a:rPr lang="en-US" dirty="0" smtClean="0">
                <a:solidFill>
                  <a:srgbClr val="FF0000"/>
                </a:solidFill>
              </a:rPr>
              <a:t>( )</a:t>
            </a:r>
            <a:r>
              <a:rPr lang="en-US" dirty="0" smtClean="0"/>
              <a:t>.</a:t>
            </a:r>
          </a:p>
          <a:p>
            <a:pPr lvl="1"/>
            <a:r>
              <a:rPr lang="en-US" dirty="0" smtClean="0"/>
              <a:t>If </a:t>
            </a:r>
            <a:r>
              <a:rPr lang="en-US" dirty="0" smtClean="0">
                <a:solidFill>
                  <a:srgbClr val="FF0000"/>
                </a:solidFill>
              </a:rPr>
              <a:t>no elements matching</a:t>
            </a:r>
            <a:r>
              <a:rPr lang="en-US" dirty="0" smtClean="0"/>
              <a:t> the selector are </a:t>
            </a:r>
            <a:r>
              <a:rPr lang="en-US" dirty="0" smtClean="0">
                <a:solidFill>
                  <a:srgbClr val="FF0000"/>
                </a:solidFill>
              </a:rPr>
              <a:t>found</a:t>
            </a:r>
            <a:r>
              <a:rPr lang="en-US" dirty="0" smtClean="0"/>
              <a:t>, </a:t>
            </a:r>
            <a:r>
              <a:rPr lang="en-US" dirty="0"/>
              <a:t>then the </a:t>
            </a:r>
            <a:r>
              <a:rPr lang="en-US" dirty="0">
                <a:solidFill>
                  <a:srgbClr val="FF0000"/>
                </a:solidFill>
              </a:rPr>
              <a:t>length</a:t>
            </a:r>
            <a:r>
              <a:rPr lang="en-US" dirty="0"/>
              <a:t> of the </a:t>
            </a:r>
            <a:r>
              <a:rPr lang="en-US" dirty="0">
                <a:solidFill>
                  <a:srgbClr val="FF0000"/>
                </a:solidFill>
              </a:rPr>
              <a:t>jQuery </a:t>
            </a:r>
            <a:r>
              <a:rPr lang="en-US" dirty="0">
                <a:solidFill>
                  <a:srgbClr val="0070C0"/>
                </a:solidFill>
              </a:rPr>
              <a:t>object is </a:t>
            </a:r>
            <a:r>
              <a:rPr lang="en-US" dirty="0" smtClean="0">
                <a:solidFill>
                  <a:srgbClr val="FF0000"/>
                </a:solidFill>
              </a:rPr>
              <a:t>zero</a:t>
            </a:r>
            <a:r>
              <a:rPr lang="en-US" dirty="0" smtClean="0"/>
              <a:t>.</a:t>
            </a:r>
          </a:p>
          <a:p>
            <a:pPr lvl="2"/>
            <a:r>
              <a:rPr lang="en-US" dirty="0" smtClean="0"/>
              <a:t>The </a:t>
            </a:r>
            <a:r>
              <a:rPr lang="en-US" dirty="0">
                <a:solidFill>
                  <a:srgbClr val="FF0000"/>
                </a:solidFill>
              </a:rPr>
              <a:t>null</a:t>
            </a:r>
            <a:r>
              <a:rPr lang="en-US" dirty="0"/>
              <a:t> </a:t>
            </a:r>
            <a:r>
              <a:rPr lang="en-US" dirty="0">
                <a:solidFill>
                  <a:srgbClr val="0070C0"/>
                </a:solidFill>
              </a:rPr>
              <a:t>value</a:t>
            </a:r>
            <a:r>
              <a:rPr lang="en-US" dirty="0"/>
              <a:t> is </a:t>
            </a:r>
            <a:r>
              <a:rPr lang="en-US" dirty="0">
                <a:solidFill>
                  <a:srgbClr val="FF0000"/>
                </a:solidFill>
              </a:rPr>
              <a:t>never </a:t>
            </a:r>
            <a:r>
              <a:rPr lang="en-US" dirty="0" smtClean="0">
                <a:solidFill>
                  <a:srgbClr val="FF0000"/>
                </a:solidFill>
              </a:rPr>
              <a:t>returned</a:t>
            </a:r>
            <a:r>
              <a:rPr lang="en-US" dirty="0" smtClean="0"/>
              <a:t>.</a:t>
            </a:r>
          </a:p>
          <a:p>
            <a:pPr lvl="2"/>
            <a:r>
              <a:rPr lang="en-US" dirty="0" smtClean="0"/>
              <a:t>The result </a:t>
            </a:r>
            <a:r>
              <a:rPr lang="en-US" dirty="0"/>
              <a:t>is a jQuery object with a length of zero or </a:t>
            </a:r>
            <a:r>
              <a:rPr lang="en-US" dirty="0" smtClean="0"/>
              <a:t>more.</a:t>
            </a:r>
          </a:p>
          <a:p>
            <a:pPr lvl="2"/>
            <a:r>
              <a:rPr lang="en-US" dirty="0" smtClean="0"/>
              <a:t>This </a:t>
            </a:r>
            <a:r>
              <a:rPr lang="en-US" dirty="0"/>
              <a:t>is an important thing to understand since it reduces the amount of work you need to do when checking the results of a jQuery call. </a:t>
            </a:r>
            <a:endParaRPr lang="en-US" dirty="0" smtClean="0"/>
          </a:p>
          <a:p>
            <a:pPr lvl="2"/>
            <a:r>
              <a:rPr lang="en-US" dirty="0" smtClean="0"/>
              <a:t>You </a:t>
            </a:r>
            <a:r>
              <a:rPr lang="en-US" dirty="0"/>
              <a:t>only have to check whether the length is greater than </a:t>
            </a:r>
            <a:r>
              <a:rPr lang="en-US" dirty="0" smtClean="0"/>
              <a:t>zero.</a:t>
            </a:r>
          </a:p>
          <a:p>
            <a:pPr lvl="1"/>
            <a:r>
              <a:rPr lang="en-US" dirty="0" smtClean="0"/>
              <a:t>When </a:t>
            </a:r>
            <a:r>
              <a:rPr lang="en-US" dirty="0"/>
              <a:t>making a call to jQuery, you can use its formal name, </a:t>
            </a:r>
            <a:r>
              <a:rPr lang="en-US" dirty="0">
                <a:solidFill>
                  <a:srgbClr val="FF0000"/>
                </a:solidFill>
              </a:rPr>
              <a:t>jQuery</a:t>
            </a:r>
            <a:r>
              <a:rPr lang="en-US" dirty="0"/>
              <a:t>, or its shortened name, </a:t>
            </a:r>
            <a:r>
              <a:rPr lang="en-US" dirty="0" smtClean="0"/>
              <a:t>‘</a:t>
            </a:r>
            <a:r>
              <a:rPr lang="en-US" dirty="0" smtClean="0">
                <a:solidFill>
                  <a:srgbClr val="FF0000"/>
                </a:solidFill>
              </a:rPr>
              <a:t>$</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32</a:t>
            </a:fld>
            <a:endParaRPr lang="en-US" dirty="0"/>
          </a:p>
        </p:txBody>
      </p:sp>
    </p:spTree>
    <p:extLst>
      <p:ext uri="{BB962C8B-B14F-4D97-AF65-F5344CB8AC3E}">
        <p14:creationId xmlns:p14="http://schemas.microsoft.com/office/powerpoint/2010/main" val="1625727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jQuery </a:t>
            </a:r>
            <a:r>
              <a:rPr lang="en-US" dirty="0" smtClean="0"/>
              <a:t>object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Also</a:t>
            </a:r>
            <a:r>
              <a:rPr lang="en-US" dirty="0"/>
              <a:t>, keep in mind that </a:t>
            </a:r>
            <a:r>
              <a:rPr lang="en-US" dirty="0">
                <a:solidFill>
                  <a:srgbClr val="FF0000"/>
                </a:solidFill>
              </a:rPr>
              <a:t>strings</a:t>
            </a:r>
            <a:r>
              <a:rPr lang="en-US" dirty="0"/>
              <a:t> in JavaScript can begin with either a </a:t>
            </a:r>
            <a:r>
              <a:rPr lang="en-US" dirty="0">
                <a:solidFill>
                  <a:srgbClr val="FF0000"/>
                </a:solidFill>
              </a:rPr>
              <a:t>single </a:t>
            </a:r>
            <a:r>
              <a:rPr lang="en-US" dirty="0">
                <a:solidFill>
                  <a:srgbClr val="0070C0"/>
                </a:solidFill>
              </a:rPr>
              <a:t>or</a:t>
            </a:r>
            <a:r>
              <a:rPr lang="en-US" dirty="0">
                <a:solidFill>
                  <a:srgbClr val="FF0000"/>
                </a:solidFill>
              </a:rPr>
              <a:t> double quote</a:t>
            </a:r>
            <a:r>
              <a:rPr lang="en-US" dirty="0"/>
              <a:t> just so long as they end with the same quotation </a:t>
            </a:r>
            <a:r>
              <a:rPr lang="en-US" dirty="0" smtClean="0"/>
              <a:t>mark.</a:t>
            </a:r>
          </a:p>
          <a:p>
            <a:pPr lvl="1"/>
            <a:r>
              <a:rPr lang="en-US" dirty="0" smtClean="0"/>
              <a:t>So</a:t>
            </a:r>
            <a:r>
              <a:rPr lang="en-US" dirty="0"/>
              <a:t>, in the examples, you may see either single or double quotes, and there is usually no rhyme or reason why I chose one over the other</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33</a:t>
            </a:fld>
            <a:endParaRPr lang="en-US" dirty="0"/>
          </a:p>
        </p:txBody>
      </p:sp>
    </p:spTree>
    <p:extLst>
      <p:ext uri="{BB962C8B-B14F-4D97-AF65-F5344CB8AC3E}">
        <p14:creationId xmlns:p14="http://schemas.microsoft.com/office/powerpoint/2010/main" val="1414437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NOTE</a:t>
            </a:r>
            <a:endParaRPr lang="en-US" dirty="0"/>
          </a:p>
        </p:txBody>
      </p:sp>
      <p:sp>
        <p:nvSpPr>
          <p:cNvPr id="7" name="Content Placeholder 6"/>
          <p:cNvSpPr>
            <a:spLocks noGrp="1"/>
          </p:cNvSpPr>
          <p:nvPr>
            <p:ph idx="1"/>
          </p:nvPr>
        </p:nvSpPr>
        <p:spPr/>
        <p:txBody>
          <a:bodyPr/>
          <a:lstStyle/>
          <a:p>
            <a:r>
              <a:rPr lang="en-US" dirty="0" smtClean="0"/>
              <a:t>One </a:t>
            </a:r>
            <a:r>
              <a:rPr lang="en-US" dirty="0"/>
              <a:t>of the interesting things about JavaScript in the browser is that </a:t>
            </a:r>
            <a:r>
              <a:rPr lang="en-US" dirty="0">
                <a:solidFill>
                  <a:srgbClr val="FF0000"/>
                </a:solidFill>
              </a:rPr>
              <a:t>some methods</a:t>
            </a:r>
            <a:r>
              <a:rPr lang="en-US" dirty="0"/>
              <a:t> are </a:t>
            </a:r>
            <a:r>
              <a:rPr lang="en-US" dirty="0">
                <a:solidFill>
                  <a:srgbClr val="FF0000"/>
                </a:solidFill>
              </a:rPr>
              <a:t>not actually part</a:t>
            </a:r>
            <a:r>
              <a:rPr lang="en-US" dirty="0"/>
              <a:t> of </a:t>
            </a:r>
            <a:r>
              <a:rPr lang="en-US" dirty="0" smtClean="0">
                <a:solidFill>
                  <a:srgbClr val="FF0000"/>
                </a:solidFill>
              </a:rPr>
              <a:t>JavaScript</a:t>
            </a:r>
            <a:endParaRPr lang="en-US" dirty="0"/>
          </a:p>
          <a:p>
            <a:pPr lvl="2"/>
            <a:r>
              <a:rPr lang="en-US" dirty="0" smtClean="0"/>
              <a:t>instead</a:t>
            </a:r>
            <a:r>
              <a:rPr lang="en-US" dirty="0"/>
              <a:t>, they are provided by the </a:t>
            </a:r>
            <a:r>
              <a:rPr lang="en-US" dirty="0" smtClean="0">
                <a:solidFill>
                  <a:srgbClr val="FF0000"/>
                </a:solidFill>
              </a:rPr>
              <a:t>browser</a:t>
            </a:r>
            <a:r>
              <a:rPr lang="en-US" dirty="0" smtClean="0"/>
              <a:t>.</a:t>
            </a:r>
          </a:p>
          <a:p>
            <a:pPr lvl="1"/>
            <a:r>
              <a:rPr lang="en-US" dirty="0" smtClean="0"/>
              <a:t>This </a:t>
            </a:r>
            <a:r>
              <a:rPr lang="en-US" dirty="0"/>
              <a:t>becomes clear when you use JavaScript in an </a:t>
            </a:r>
            <a:r>
              <a:rPr lang="en-US" dirty="0">
                <a:solidFill>
                  <a:srgbClr val="FF0000"/>
                </a:solidFill>
              </a:rPr>
              <a:t>environment</a:t>
            </a:r>
            <a:r>
              <a:rPr lang="en-US" dirty="0"/>
              <a:t> that is </a:t>
            </a:r>
            <a:r>
              <a:rPr lang="en-US" dirty="0">
                <a:solidFill>
                  <a:srgbClr val="0070C0"/>
                </a:solidFill>
              </a:rPr>
              <a:t>not</a:t>
            </a:r>
            <a:r>
              <a:rPr lang="en-US" dirty="0"/>
              <a:t> </a:t>
            </a:r>
            <a:r>
              <a:rPr lang="en-US" dirty="0">
                <a:solidFill>
                  <a:srgbClr val="FF0000"/>
                </a:solidFill>
              </a:rPr>
              <a:t>browser-based</a:t>
            </a:r>
            <a:r>
              <a:rPr lang="en-US" dirty="0"/>
              <a:t>, such as </a:t>
            </a:r>
            <a:r>
              <a:rPr lang="en-US" dirty="0">
                <a:solidFill>
                  <a:srgbClr val="FF0000"/>
                </a:solidFill>
              </a:rPr>
              <a:t>node.js</a:t>
            </a:r>
            <a:r>
              <a:rPr lang="en-US" dirty="0"/>
              <a:t>. </a:t>
            </a:r>
            <a:endParaRPr lang="en-US" dirty="0" smtClean="0"/>
          </a:p>
          <a:p>
            <a:pPr lvl="1"/>
            <a:r>
              <a:rPr lang="en-US" dirty="0" smtClean="0"/>
              <a:t>The </a:t>
            </a:r>
            <a:r>
              <a:rPr lang="en-US" dirty="0">
                <a:solidFill>
                  <a:srgbClr val="0070C0"/>
                </a:solidFill>
              </a:rPr>
              <a:t>methods</a:t>
            </a:r>
            <a:r>
              <a:rPr lang="en-US" dirty="0"/>
              <a:t> of the </a:t>
            </a:r>
            <a:r>
              <a:rPr lang="en-US" dirty="0">
                <a:solidFill>
                  <a:srgbClr val="FF0000"/>
                </a:solidFill>
              </a:rPr>
              <a:t>document</a:t>
            </a:r>
            <a:r>
              <a:rPr lang="en-US" dirty="0"/>
              <a:t> </a:t>
            </a:r>
            <a:r>
              <a:rPr lang="en-US" dirty="0">
                <a:solidFill>
                  <a:srgbClr val="0070C0"/>
                </a:solidFill>
              </a:rPr>
              <a:t>method</a:t>
            </a:r>
            <a:r>
              <a:rPr lang="en-US" dirty="0"/>
              <a:t>, for example, are not part of </a:t>
            </a:r>
            <a:r>
              <a:rPr lang="en-US" dirty="0" smtClean="0"/>
              <a:t>JavaScript</a:t>
            </a:r>
          </a:p>
          <a:p>
            <a:pPr lvl="2"/>
            <a:r>
              <a:rPr lang="en-US" dirty="0" smtClean="0"/>
              <a:t>they </a:t>
            </a:r>
            <a:r>
              <a:rPr lang="en-US" dirty="0"/>
              <a:t>are part of the </a:t>
            </a:r>
            <a:r>
              <a:rPr lang="en-US" dirty="0" smtClean="0"/>
              <a:t>browser</a:t>
            </a:r>
          </a:p>
          <a:p>
            <a:pPr lvl="1"/>
            <a:r>
              <a:rPr lang="en-US" dirty="0" smtClean="0"/>
              <a:t>In </a:t>
            </a:r>
            <a:r>
              <a:rPr lang="en-US" dirty="0">
                <a:solidFill>
                  <a:srgbClr val="FF0000"/>
                </a:solidFill>
              </a:rPr>
              <a:t>node.js</a:t>
            </a:r>
            <a:r>
              <a:rPr lang="en-US" dirty="0"/>
              <a:t>, there is </a:t>
            </a:r>
            <a:r>
              <a:rPr lang="en-US" dirty="0">
                <a:solidFill>
                  <a:srgbClr val="FF0000"/>
                </a:solidFill>
              </a:rPr>
              <a:t>no document object</a:t>
            </a:r>
            <a:r>
              <a:rPr lang="en-US" dirty="0"/>
              <a:t> and hence no document </a:t>
            </a:r>
            <a:r>
              <a:rPr lang="en-US" dirty="0" smtClean="0"/>
              <a:t>method.</a:t>
            </a:r>
          </a:p>
          <a:p>
            <a:pPr lvl="1"/>
            <a:r>
              <a:rPr lang="en-US" dirty="0" smtClean="0"/>
              <a:t>Two </a:t>
            </a:r>
            <a:r>
              <a:rPr lang="en-US" dirty="0"/>
              <a:t>other sources of browser methods are </a:t>
            </a:r>
            <a:r>
              <a:rPr lang="en-US" dirty="0">
                <a:solidFill>
                  <a:srgbClr val="FF0000"/>
                </a:solidFill>
              </a:rPr>
              <a:t>window</a:t>
            </a:r>
            <a:r>
              <a:rPr lang="en-US" dirty="0"/>
              <a:t> and </a:t>
            </a:r>
            <a:r>
              <a:rPr lang="en-US" dirty="0">
                <a:solidFill>
                  <a:srgbClr val="FF0000"/>
                </a:solidFill>
              </a:rPr>
              <a:t>navigator</a:t>
            </a:r>
            <a:r>
              <a:rPr lang="en-US" dirty="0"/>
              <a:t> </a:t>
            </a:r>
            <a:r>
              <a:rPr lang="en-US" dirty="0">
                <a:solidFill>
                  <a:srgbClr val="0070C0"/>
                </a:solidFill>
              </a:rPr>
              <a:t>objects</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34</a:t>
            </a:fld>
            <a:endParaRPr lang="en-US" dirty="0"/>
          </a:p>
        </p:txBody>
      </p:sp>
    </p:spTree>
    <p:extLst>
      <p:ext uri="{BB962C8B-B14F-4D97-AF65-F5344CB8AC3E}">
        <p14:creationId xmlns:p14="http://schemas.microsoft.com/office/powerpoint/2010/main" val="38266241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selectors</a:t>
            </a:r>
          </a:p>
        </p:txBody>
      </p:sp>
      <p:sp>
        <p:nvSpPr>
          <p:cNvPr id="3" name="Content Placeholder 2"/>
          <p:cNvSpPr>
            <a:spLocks noGrp="1"/>
          </p:cNvSpPr>
          <p:nvPr>
            <p:ph idx="1"/>
          </p:nvPr>
        </p:nvSpPr>
        <p:spPr/>
        <p:txBody>
          <a:bodyPr/>
          <a:lstStyle/>
          <a:p>
            <a:r>
              <a:rPr lang="en-US" dirty="0" smtClean="0"/>
              <a:t>One </a:t>
            </a:r>
            <a:r>
              <a:rPr lang="en-US" dirty="0"/>
              <a:t>of the things that makes </a:t>
            </a:r>
            <a:r>
              <a:rPr lang="en-US" dirty="0">
                <a:solidFill>
                  <a:srgbClr val="FF0000"/>
                </a:solidFill>
              </a:rPr>
              <a:t>jQuery selectors</a:t>
            </a:r>
            <a:r>
              <a:rPr lang="en-US" dirty="0"/>
              <a:t> so cool and easy to learn is that they are </a:t>
            </a:r>
            <a:r>
              <a:rPr lang="en-US" dirty="0">
                <a:solidFill>
                  <a:srgbClr val="FF0000"/>
                </a:solidFill>
              </a:rPr>
              <a:t>based</a:t>
            </a:r>
            <a:r>
              <a:rPr lang="en-US" dirty="0"/>
              <a:t> on the </a:t>
            </a:r>
            <a:r>
              <a:rPr lang="en-US" dirty="0">
                <a:solidFill>
                  <a:srgbClr val="FF0000"/>
                </a:solidFill>
              </a:rPr>
              <a:t>selectors </a:t>
            </a:r>
            <a:r>
              <a:rPr lang="en-US" dirty="0">
                <a:solidFill>
                  <a:srgbClr val="0070C0"/>
                </a:solidFill>
              </a:rPr>
              <a:t>used by </a:t>
            </a:r>
            <a:r>
              <a:rPr lang="en-US" dirty="0" smtClean="0">
                <a:solidFill>
                  <a:srgbClr val="FF0000"/>
                </a:solidFill>
              </a:rPr>
              <a:t>CSS</a:t>
            </a:r>
            <a:endParaRPr lang="en-US" dirty="0"/>
          </a:p>
          <a:p>
            <a:pPr lvl="2"/>
            <a:r>
              <a:rPr lang="en-US" dirty="0" smtClean="0"/>
              <a:t>this </a:t>
            </a:r>
            <a:r>
              <a:rPr lang="en-US" dirty="0"/>
              <a:t>is not the case with the </a:t>
            </a:r>
            <a:r>
              <a:rPr lang="en-US" dirty="0">
                <a:solidFill>
                  <a:srgbClr val="FF0000"/>
                </a:solidFill>
              </a:rPr>
              <a:t>browser </a:t>
            </a:r>
            <a:r>
              <a:rPr lang="en-US" dirty="0" smtClean="0">
                <a:solidFill>
                  <a:srgbClr val="0070C0"/>
                </a:solidFill>
              </a:rPr>
              <a:t>methods</a:t>
            </a:r>
            <a:endParaRPr lang="en-US" dirty="0" smtClean="0"/>
          </a:p>
          <a:p>
            <a:pPr lvl="1"/>
            <a:r>
              <a:rPr lang="en-US" dirty="0" smtClean="0"/>
              <a:t>So</a:t>
            </a:r>
            <a:r>
              <a:rPr lang="en-US" dirty="0"/>
              <a:t>, if you already know how to create CSS selectors, you will have no trouble learning about jQuery </a:t>
            </a:r>
            <a:r>
              <a:rPr lang="en-US" dirty="0" smtClean="0"/>
              <a:t>selectors.</a:t>
            </a:r>
          </a:p>
          <a:p>
            <a:pPr lvl="1"/>
            <a:r>
              <a:rPr lang="en-US" dirty="0" smtClean="0"/>
              <a:t>If </a:t>
            </a:r>
            <a:r>
              <a:rPr lang="en-US" dirty="0"/>
              <a:t>you don’t know about CSS selectors, don’t worry; jQuery selectors are still easy to learn, and knowing about them will give you a head start on learning about CSS selectors</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35</a:t>
            </a:fld>
            <a:endParaRPr lang="en-US" dirty="0"/>
          </a:p>
        </p:txBody>
      </p:sp>
    </p:spTree>
    <p:extLst>
      <p:ext uri="{BB962C8B-B14F-4D97-AF65-F5344CB8AC3E}">
        <p14:creationId xmlns:p14="http://schemas.microsoft.com/office/powerpoint/2010/main" val="2267214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ID selectors</a:t>
            </a:r>
          </a:p>
        </p:txBody>
      </p:sp>
      <p:sp>
        <p:nvSpPr>
          <p:cNvPr id="3" name="Content Placeholder 2"/>
          <p:cNvSpPr>
            <a:spLocks noGrp="1"/>
          </p:cNvSpPr>
          <p:nvPr>
            <p:ph idx="1"/>
          </p:nvPr>
        </p:nvSpPr>
        <p:spPr/>
        <p:txBody>
          <a:bodyPr/>
          <a:lstStyle/>
          <a:p>
            <a:r>
              <a:rPr lang="en-US" dirty="0" smtClean="0"/>
              <a:t>The </a:t>
            </a:r>
            <a:r>
              <a:rPr lang="en-US" dirty="0"/>
              <a:t>first kind of selector we will look at is the </a:t>
            </a:r>
            <a:r>
              <a:rPr lang="en-US" dirty="0">
                <a:solidFill>
                  <a:srgbClr val="FF0000"/>
                </a:solidFill>
              </a:rPr>
              <a:t>ID </a:t>
            </a:r>
            <a:r>
              <a:rPr lang="en-US" dirty="0" smtClean="0">
                <a:solidFill>
                  <a:srgbClr val="FF0000"/>
                </a:solidFill>
              </a:rPr>
              <a:t>selector</a:t>
            </a:r>
            <a:r>
              <a:rPr lang="en-US" dirty="0" smtClean="0"/>
              <a:t>.</a:t>
            </a:r>
          </a:p>
          <a:p>
            <a:pPr lvl="1"/>
            <a:r>
              <a:rPr lang="en-US" dirty="0" smtClean="0"/>
              <a:t>It </a:t>
            </a:r>
            <a:r>
              <a:rPr lang="en-US" dirty="0"/>
              <a:t>begins with a </a:t>
            </a:r>
            <a:r>
              <a:rPr lang="en-US" dirty="0">
                <a:solidFill>
                  <a:srgbClr val="FF0000"/>
                </a:solidFill>
              </a:rPr>
              <a:t>hash sign</a:t>
            </a:r>
            <a:r>
              <a:rPr lang="en-US" dirty="0"/>
              <a:t> and is followed by the same string used in the ID attribute of the desired element. </a:t>
            </a:r>
            <a:endParaRPr lang="en-US" dirty="0" smtClean="0"/>
          </a:p>
          <a:p>
            <a:pPr lvl="1"/>
            <a:r>
              <a:rPr lang="en-US" dirty="0" smtClean="0"/>
              <a:t>Take </a:t>
            </a:r>
            <a:r>
              <a:rPr lang="en-US" dirty="0"/>
              <a:t>a look at this example:</a:t>
            </a:r>
          </a:p>
          <a:p>
            <a:pPr marL="233363" lvl="1" indent="0">
              <a:buNone/>
            </a:pPr>
            <a:endParaRPr lang="en-US" dirty="0" smtClean="0"/>
          </a:p>
          <a:p>
            <a:pPr marL="233363" lvl="1" indent="0">
              <a:buNone/>
            </a:pPr>
            <a:endParaRPr lang="en-US" dirty="0" smtClean="0"/>
          </a:p>
          <a:p>
            <a:pPr marL="233363" lvl="1" indent="0">
              <a:buNone/>
            </a:pPr>
            <a:endParaRPr lang="en-US" dirty="0"/>
          </a:p>
          <a:p>
            <a:pPr marL="233363" lvl="1" indent="0">
              <a:buNone/>
            </a:pPr>
            <a:endParaRPr lang="en-US" dirty="0" smtClean="0"/>
          </a:p>
          <a:p>
            <a:pPr lvl="1"/>
            <a:r>
              <a:rPr lang="en-US" dirty="0"/>
              <a:t>From the preceding example, note that the result of the selector call is a jQuery </a:t>
            </a:r>
            <a:r>
              <a:rPr lang="en-US" dirty="0" smtClean="0"/>
              <a:t>object.</a:t>
            </a:r>
          </a:p>
          <a:p>
            <a:pPr lvl="1"/>
            <a:r>
              <a:rPr lang="en-US" dirty="0" smtClean="0"/>
              <a:t>We </a:t>
            </a:r>
            <a:r>
              <a:rPr lang="en-US" dirty="0"/>
              <a:t>are free to use either style of quote </a:t>
            </a:r>
            <a:r>
              <a:rPr lang="en-US" dirty="0" smtClean="0"/>
              <a:t>marks.</a:t>
            </a:r>
          </a:p>
          <a:p>
            <a:pPr lvl="1"/>
            <a:r>
              <a:rPr lang="en-US" dirty="0" smtClean="0"/>
              <a:t>Also</a:t>
            </a:r>
            <a:r>
              <a:rPr lang="en-US" dirty="0"/>
              <a:t>, we can make the call using either the formal name or the shortened </a:t>
            </a:r>
            <a:r>
              <a:rPr lang="en-US" dirty="0" smtClean="0"/>
              <a:t>one.</a:t>
            </a:r>
          </a:p>
          <a:p>
            <a:pPr lvl="1"/>
            <a:r>
              <a:rPr lang="en-US" dirty="0" smtClean="0"/>
              <a:t>For </a:t>
            </a:r>
            <a:r>
              <a:rPr lang="en-US" dirty="0"/>
              <a:t>the remainder of this book, I will use the short name, </a:t>
            </a:r>
            <a:r>
              <a:rPr lang="en-US" dirty="0" smtClean="0"/>
              <a:t>$.</a:t>
            </a:r>
          </a:p>
          <a:p>
            <a:pPr lvl="1"/>
            <a:r>
              <a:rPr lang="en-US" dirty="0" smtClean="0"/>
              <a:t>The </a:t>
            </a:r>
            <a:r>
              <a:rPr lang="en-US" dirty="0"/>
              <a:t>ID selector returns an array that contains either zero or one </a:t>
            </a:r>
            <a:r>
              <a:rPr lang="en-US" dirty="0" smtClean="0"/>
              <a:t>element.</a:t>
            </a:r>
          </a:p>
          <a:p>
            <a:pPr lvl="1"/>
            <a:r>
              <a:rPr lang="en-US" dirty="0" smtClean="0"/>
              <a:t>It </a:t>
            </a:r>
            <a:r>
              <a:rPr lang="en-US" dirty="0"/>
              <a:t>will never return more than one element. According to the W3C (World Wide Web Consortium) specification, each DOM element can have one ID selector at most, and each ID selector must be unique to the web page</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36</a:t>
            </a:fld>
            <a:endParaRPr lang="en-US" dirty="0"/>
          </a:p>
        </p:txBody>
      </p:sp>
      <p:pic>
        <p:nvPicPr>
          <p:cNvPr id="6" name="Picture 5"/>
          <p:cNvPicPr>
            <a:picLocks noChangeAspect="1"/>
          </p:cNvPicPr>
          <p:nvPr/>
        </p:nvPicPr>
        <p:blipFill>
          <a:blip r:embed="rId2"/>
          <a:stretch>
            <a:fillRect/>
          </a:stretch>
        </p:blipFill>
        <p:spPr>
          <a:xfrm>
            <a:off x="889233" y="2453397"/>
            <a:ext cx="4261607" cy="955331"/>
          </a:xfrm>
          <a:prstGeom prst="rect">
            <a:avLst/>
          </a:prstGeom>
          <a:ln>
            <a:solidFill>
              <a:schemeClr val="accent1"/>
            </a:solidFill>
          </a:ln>
        </p:spPr>
      </p:pic>
    </p:spTree>
    <p:extLst>
      <p:ext uri="{BB962C8B-B14F-4D97-AF65-F5344CB8AC3E}">
        <p14:creationId xmlns:p14="http://schemas.microsoft.com/office/powerpoint/2010/main" val="37554719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 </a:t>
            </a:r>
            <a:r>
              <a:rPr lang="en-US" dirty="0" smtClean="0"/>
              <a:t>selectors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Now</a:t>
            </a:r>
            <a:r>
              <a:rPr lang="en-US" dirty="0"/>
              <a:t>, I’ve seen a lot of websites that violate the </a:t>
            </a:r>
            <a:r>
              <a:rPr lang="en-US" dirty="0">
                <a:solidFill>
                  <a:srgbClr val="FF0000"/>
                </a:solidFill>
              </a:rPr>
              <a:t>uniqueness </a:t>
            </a:r>
            <a:r>
              <a:rPr lang="en-US" dirty="0" smtClean="0">
                <a:solidFill>
                  <a:srgbClr val="FF0000"/>
                </a:solidFill>
              </a:rPr>
              <a:t>rule</a:t>
            </a:r>
            <a:r>
              <a:rPr lang="en-US" dirty="0" smtClean="0"/>
              <a:t>.</a:t>
            </a:r>
          </a:p>
          <a:p>
            <a:pPr lvl="2"/>
            <a:r>
              <a:rPr lang="en-US" dirty="0" smtClean="0"/>
              <a:t>These </a:t>
            </a:r>
            <a:r>
              <a:rPr lang="en-US" dirty="0"/>
              <a:t>are bad sites; don’t emulate </a:t>
            </a:r>
            <a:r>
              <a:rPr lang="en-US" dirty="0" smtClean="0"/>
              <a:t>them.</a:t>
            </a:r>
          </a:p>
          <a:p>
            <a:pPr lvl="2"/>
            <a:r>
              <a:rPr lang="en-US" dirty="0" smtClean="0"/>
              <a:t>Also</a:t>
            </a:r>
            <a:r>
              <a:rPr lang="en-US" dirty="0"/>
              <a:t>, they have unpredictable </a:t>
            </a:r>
            <a:r>
              <a:rPr lang="en-US" dirty="0" smtClean="0"/>
              <a:t>code.</a:t>
            </a:r>
          </a:p>
          <a:p>
            <a:pPr lvl="1"/>
            <a:r>
              <a:rPr lang="en-US" dirty="0" smtClean="0"/>
              <a:t>When </a:t>
            </a:r>
            <a:r>
              <a:rPr lang="en-US" dirty="0"/>
              <a:t>more than one element with the same ID exists, only one will be returned, but there is no specification that says which one should be </a:t>
            </a:r>
            <a:r>
              <a:rPr lang="en-US" dirty="0" smtClean="0"/>
              <a:t>returned.</a:t>
            </a:r>
          </a:p>
          <a:p>
            <a:pPr lvl="1"/>
            <a:r>
              <a:rPr lang="en-US" dirty="0" smtClean="0"/>
              <a:t>So</a:t>
            </a:r>
            <a:r>
              <a:rPr lang="en-US" dirty="0"/>
              <a:t>, code may behave differently depending on which browser it is run on</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37</a:t>
            </a:fld>
            <a:endParaRPr lang="en-US" dirty="0"/>
          </a:p>
        </p:txBody>
      </p:sp>
    </p:spTree>
    <p:extLst>
      <p:ext uri="{BB962C8B-B14F-4D97-AF65-F5344CB8AC3E}">
        <p14:creationId xmlns:p14="http://schemas.microsoft.com/office/powerpoint/2010/main" val="27287939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 selectors</a:t>
            </a:r>
          </a:p>
        </p:txBody>
      </p:sp>
      <p:sp>
        <p:nvSpPr>
          <p:cNvPr id="3" name="Content Placeholder 2"/>
          <p:cNvSpPr>
            <a:spLocks noGrp="1"/>
          </p:cNvSpPr>
          <p:nvPr>
            <p:ph idx="1"/>
          </p:nvPr>
        </p:nvSpPr>
        <p:spPr/>
        <p:txBody>
          <a:bodyPr/>
          <a:lstStyle/>
          <a:p>
            <a:r>
              <a:rPr lang="en-US" dirty="0" smtClean="0"/>
              <a:t>The </a:t>
            </a:r>
            <a:r>
              <a:rPr lang="en-US" dirty="0"/>
              <a:t>next type of selector that we will examine is the </a:t>
            </a:r>
            <a:r>
              <a:rPr lang="en-US" dirty="0">
                <a:solidFill>
                  <a:srgbClr val="FF0000"/>
                </a:solidFill>
              </a:rPr>
              <a:t>class </a:t>
            </a:r>
            <a:r>
              <a:rPr lang="en-US" dirty="0" smtClean="0">
                <a:solidFill>
                  <a:srgbClr val="FF0000"/>
                </a:solidFill>
              </a:rPr>
              <a:t>selector</a:t>
            </a:r>
            <a:r>
              <a:rPr lang="en-US" dirty="0" smtClean="0"/>
              <a:t>.</a:t>
            </a:r>
          </a:p>
          <a:p>
            <a:pPr lvl="1"/>
            <a:r>
              <a:rPr lang="en-US" dirty="0" smtClean="0"/>
              <a:t>The </a:t>
            </a:r>
            <a:r>
              <a:rPr lang="en-US" dirty="0"/>
              <a:t>class selector begins with a period and is followed by the name of a class that all of desired elements </a:t>
            </a:r>
            <a:r>
              <a:rPr lang="en-US" dirty="0" smtClean="0"/>
              <a:t>have.</a:t>
            </a:r>
          </a:p>
          <a:p>
            <a:pPr lvl="1"/>
            <a:r>
              <a:rPr lang="en-US" dirty="0" smtClean="0"/>
              <a:t>Unlike </a:t>
            </a:r>
            <a:r>
              <a:rPr lang="en-US" dirty="0"/>
              <a:t>the ID selector that will return one element at most, the class selector can </a:t>
            </a:r>
            <a:r>
              <a:rPr lang="en-US" dirty="0" smtClean="0"/>
              <a:t>return</a:t>
            </a:r>
          </a:p>
          <a:p>
            <a:pPr lvl="2"/>
            <a:r>
              <a:rPr lang="en-US" dirty="0" smtClean="0"/>
              <a:t>Zero</a:t>
            </a:r>
          </a:p>
          <a:p>
            <a:pPr lvl="2"/>
            <a:r>
              <a:rPr lang="en-US" dirty="0" smtClean="0"/>
              <a:t>One</a:t>
            </a:r>
          </a:p>
          <a:p>
            <a:pPr lvl="2"/>
            <a:r>
              <a:rPr lang="en-US" dirty="0" smtClean="0"/>
              <a:t>more elements</a:t>
            </a:r>
          </a:p>
          <a:p>
            <a:pPr lvl="1"/>
            <a:r>
              <a:rPr lang="en-US" dirty="0" smtClean="0"/>
              <a:t>The </a:t>
            </a:r>
            <a:r>
              <a:rPr lang="en-US" dirty="0"/>
              <a:t>order of the class in the element makes no </a:t>
            </a:r>
            <a:r>
              <a:rPr lang="en-US" dirty="0" smtClean="0"/>
              <a:t>difference.</a:t>
            </a:r>
          </a:p>
          <a:p>
            <a:pPr lvl="1"/>
            <a:r>
              <a:rPr lang="en-US" dirty="0" smtClean="0"/>
              <a:t>It </a:t>
            </a:r>
            <a:r>
              <a:rPr lang="en-US" dirty="0"/>
              <a:t>can be the first, the last, or some class in the middle, and jQuery will find it</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38</a:t>
            </a:fld>
            <a:endParaRPr lang="en-US" dirty="0"/>
          </a:p>
        </p:txBody>
      </p:sp>
      <p:pic>
        <p:nvPicPr>
          <p:cNvPr id="6" name="Picture 5"/>
          <p:cNvPicPr>
            <a:picLocks noChangeAspect="1"/>
          </p:cNvPicPr>
          <p:nvPr/>
        </p:nvPicPr>
        <p:blipFill>
          <a:blip r:embed="rId2"/>
          <a:stretch>
            <a:fillRect/>
          </a:stretch>
        </p:blipFill>
        <p:spPr>
          <a:xfrm>
            <a:off x="679334" y="4513408"/>
            <a:ext cx="4457700" cy="314325"/>
          </a:xfrm>
          <a:prstGeom prst="rect">
            <a:avLst/>
          </a:prstGeom>
          <a:ln>
            <a:solidFill>
              <a:schemeClr val="accent1"/>
            </a:solidFill>
          </a:ln>
        </p:spPr>
      </p:pic>
    </p:spTree>
    <p:extLst>
      <p:ext uri="{BB962C8B-B14F-4D97-AF65-F5344CB8AC3E}">
        <p14:creationId xmlns:p14="http://schemas.microsoft.com/office/powerpoint/2010/main" val="22142666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Tag selectors</a:t>
            </a:r>
          </a:p>
        </p:txBody>
      </p:sp>
      <p:sp>
        <p:nvSpPr>
          <p:cNvPr id="3" name="Content Placeholder 2"/>
          <p:cNvSpPr>
            <a:spLocks noGrp="1"/>
          </p:cNvSpPr>
          <p:nvPr>
            <p:ph idx="1"/>
          </p:nvPr>
        </p:nvSpPr>
        <p:spPr/>
        <p:txBody>
          <a:bodyPr/>
          <a:lstStyle/>
          <a:p>
            <a:r>
              <a:rPr lang="en-US" dirty="0" smtClean="0"/>
              <a:t>Sometimes</a:t>
            </a:r>
            <a:r>
              <a:rPr lang="en-US" dirty="0"/>
              <a:t>, your desired elements don’t have an ID or a class name; they simply have the same </a:t>
            </a:r>
            <a:r>
              <a:rPr lang="en-US" dirty="0">
                <a:solidFill>
                  <a:srgbClr val="FF0000"/>
                </a:solidFill>
              </a:rPr>
              <a:t>tag </a:t>
            </a:r>
            <a:r>
              <a:rPr lang="en-US" dirty="0" smtClean="0">
                <a:solidFill>
                  <a:srgbClr val="FF0000"/>
                </a:solidFill>
              </a:rPr>
              <a:t>name</a:t>
            </a:r>
            <a:r>
              <a:rPr lang="en-US" dirty="0" smtClean="0"/>
              <a:t>.</a:t>
            </a:r>
          </a:p>
          <a:p>
            <a:pPr lvl="1"/>
            <a:r>
              <a:rPr lang="en-US" dirty="0" smtClean="0"/>
              <a:t>This </a:t>
            </a:r>
            <a:r>
              <a:rPr lang="en-US" dirty="0"/>
              <a:t>is when you will use the tag </a:t>
            </a:r>
            <a:r>
              <a:rPr lang="en-US" dirty="0" smtClean="0"/>
              <a:t>selector.</a:t>
            </a:r>
          </a:p>
          <a:p>
            <a:pPr lvl="1"/>
            <a:r>
              <a:rPr lang="en-US" dirty="0" smtClean="0"/>
              <a:t>It </a:t>
            </a:r>
            <a:r>
              <a:rPr lang="en-US" dirty="0"/>
              <a:t>searches for elements with a specific tag name, such </a:t>
            </a:r>
            <a:r>
              <a:rPr lang="en-US" dirty="0" smtClean="0"/>
              <a:t>as</a:t>
            </a:r>
          </a:p>
          <a:p>
            <a:pPr lvl="2"/>
            <a:r>
              <a:rPr lang="en-US" dirty="0" smtClean="0"/>
              <a:t>div</a:t>
            </a:r>
          </a:p>
          <a:p>
            <a:pPr lvl="2"/>
            <a:r>
              <a:rPr lang="en-US" dirty="0" smtClean="0"/>
              <a:t>p</a:t>
            </a:r>
          </a:p>
          <a:p>
            <a:pPr lvl="2"/>
            <a:r>
              <a:rPr lang="en-US" dirty="0" smtClean="0"/>
              <a:t>li and </a:t>
            </a:r>
            <a:r>
              <a:rPr lang="en-US" dirty="0"/>
              <a:t>so </a:t>
            </a:r>
            <a:r>
              <a:rPr lang="en-US" dirty="0" smtClean="0"/>
              <a:t>on</a:t>
            </a:r>
          </a:p>
          <a:p>
            <a:pPr lvl="1"/>
            <a:r>
              <a:rPr lang="en-US" dirty="0" smtClean="0"/>
              <a:t>To </a:t>
            </a:r>
            <a:r>
              <a:rPr lang="en-US" dirty="0"/>
              <a:t>create a tag selector, you pass the name of the tag surrounded by quote marks</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39</a:t>
            </a:fld>
            <a:endParaRPr lang="en-US" dirty="0"/>
          </a:p>
        </p:txBody>
      </p:sp>
      <p:pic>
        <p:nvPicPr>
          <p:cNvPr id="6" name="Picture 5"/>
          <p:cNvPicPr>
            <a:picLocks noChangeAspect="1"/>
          </p:cNvPicPr>
          <p:nvPr/>
        </p:nvPicPr>
        <p:blipFill>
          <a:blip r:embed="rId2"/>
          <a:stretch>
            <a:fillRect/>
          </a:stretch>
        </p:blipFill>
        <p:spPr>
          <a:xfrm>
            <a:off x="747450" y="3834706"/>
            <a:ext cx="3186987" cy="306282"/>
          </a:xfrm>
          <a:prstGeom prst="rect">
            <a:avLst/>
          </a:prstGeom>
          <a:ln>
            <a:solidFill>
              <a:schemeClr val="accent1"/>
            </a:solidFill>
          </a:ln>
        </p:spPr>
      </p:pic>
    </p:spTree>
    <p:extLst>
      <p:ext uri="{BB962C8B-B14F-4D97-AF65-F5344CB8AC3E}">
        <p14:creationId xmlns:p14="http://schemas.microsoft.com/office/powerpoint/2010/main" val="1827011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a:t>jQuery is </a:t>
            </a:r>
            <a:r>
              <a:rPr lang="en-US" dirty="0">
                <a:solidFill>
                  <a:srgbClr val="FF0000"/>
                </a:solidFill>
              </a:rPr>
              <a:t>hands down</a:t>
            </a:r>
            <a:r>
              <a:rPr lang="en-US" dirty="0"/>
              <a:t> the most popular JavaScript library on the </a:t>
            </a:r>
            <a:r>
              <a:rPr lang="en-US" dirty="0" smtClean="0"/>
              <a:t>Internet.</a:t>
            </a:r>
          </a:p>
          <a:p>
            <a:pPr lvl="1"/>
            <a:r>
              <a:rPr lang="en-US" dirty="0" smtClean="0"/>
              <a:t>According </a:t>
            </a:r>
            <a:r>
              <a:rPr lang="en-US" dirty="0"/>
              <a:t>to </a:t>
            </a:r>
            <a:r>
              <a:rPr lang="en-US" dirty="0">
                <a:hlinkClick r:id="rId2"/>
              </a:rPr>
              <a:t>http://</a:t>
            </a:r>
            <a:r>
              <a:rPr lang="en-US" dirty="0" smtClean="0">
                <a:hlinkClick r:id="rId2"/>
              </a:rPr>
              <a:t>builtwith.com</a:t>
            </a:r>
            <a:r>
              <a:rPr lang="en-US" dirty="0" smtClean="0"/>
              <a:t>, </a:t>
            </a:r>
            <a:r>
              <a:rPr lang="en-US" dirty="0"/>
              <a:t>it is used by over 87% of the websites that use a JavaScript </a:t>
            </a:r>
            <a:r>
              <a:rPr lang="en-US" dirty="0" smtClean="0"/>
              <a:t>library.</a:t>
            </a:r>
          </a:p>
          <a:p>
            <a:pPr lvl="1"/>
            <a:r>
              <a:rPr lang="en-US" dirty="0" smtClean="0"/>
              <a:t>That </a:t>
            </a:r>
            <a:r>
              <a:rPr lang="en-US" dirty="0"/>
              <a:t>is an amazing amount of </a:t>
            </a:r>
            <a:r>
              <a:rPr lang="en-US" dirty="0" smtClean="0"/>
              <a:t>penetration.</a:t>
            </a:r>
          </a:p>
          <a:p>
            <a:pPr lvl="1"/>
            <a:r>
              <a:rPr lang="en-US" dirty="0" smtClean="0"/>
              <a:t>It </a:t>
            </a:r>
            <a:r>
              <a:rPr lang="en-US" dirty="0"/>
              <a:t>is hard to believe that jQuery has only been around since </a:t>
            </a:r>
            <a:r>
              <a:rPr lang="en-US" dirty="0" smtClean="0">
                <a:solidFill>
                  <a:srgbClr val="FF0000"/>
                </a:solidFill>
              </a:rPr>
              <a:t>2006</a:t>
            </a:r>
            <a:r>
              <a:rPr lang="en-US" dirty="0" smtClean="0"/>
              <a:t>.</a:t>
            </a:r>
          </a:p>
          <a:p>
            <a:pPr lvl="1"/>
            <a:r>
              <a:rPr lang="en-US" dirty="0" smtClean="0"/>
              <a:t>In </a:t>
            </a:r>
            <a:r>
              <a:rPr lang="en-US" dirty="0"/>
              <a:t>this chapter, we will start to get you familiar with </a:t>
            </a:r>
            <a:r>
              <a:rPr lang="en-US" dirty="0" smtClean="0"/>
              <a:t>jQuery.</a:t>
            </a:r>
          </a:p>
          <a:p>
            <a:pPr lvl="1"/>
            <a:r>
              <a:rPr lang="en-US" dirty="0" smtClean="0"/>
              <a:t>We </a:t>
            </a:r>
            <a:r>
              <a:rPr lang="en-US" dirty="0"/>
              <a:t>will cover the following </a:t>
            </a:r>
            <a:r>
              <a:rPr lang="en-US" dirty="0" smtClean="0"/>
              <a:t>topics:</a:t>
            </a:r>
          </a:p>
          <a:p>
            <a:pPr lvl="2"/>
            <a:r>
              <a:rPr lang="en-US" dirty="0" smtClean="0"/>
              <a:t>Why </a:t>
            </a:r>
            <a:r>
              <a:rPr lang="en-US" dirty="0"/>
              <a:t>was jQuery </a:t>
            </a:r>
            <a:r>
              <a:rPr lang="en-US" dirty="0" smtClean="0"/>
              <a:t>created?</a:t>
            </a:r>
          </a:p>
          <a:p>
            <a:pPr lvl="2"/>
            <a:r>
              <a:rPr lang="en-US" dirty="0" smtClean="0"/>
              <a:t>The </a:t>
            </a:r>
            <a:r>
              <a:rPr lang="en-US" dirty="0"/>
              <a:t>major components of </a:t>
            </a:r>
            <a:r>
              <a:rPr lang="en-US" dirty="0" smtClean="0"/>
              <a:t>jQuery</a:t>
            </a:r>
          </a:p>
          <a:p>
            <a:pPr lvl="2"/>
            <a:r>
              <a:rPr lang="en-US" dirty="0" smtClean="0"/>
              <a:t>Why </a:t>
            </a:r>
            <a:r>
              <a:rPr lang="en-US" dirty="0"/>
              <a:t>are there two maintained versions of </a:t>
            </a:r>
            <a:r>
              <a:rPr lang="en-US" dirty="0" smtClean="0"/>
              <a:t>jQuery?</a:t>
            </a:r>
          </a:p>
          <a:p>
            <a:pPr lvl="2"/>
            <a:r>
              <a:rPr lang="en-US" dirty="0" smtClean="0"/>
              <a:t>What </a:t>
            </a:r>
            <a:r>
              <a:rPr lang="en-US" dirty="0"/>
              <a:t>is a content delivery network</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a:t>
            </a:fld>
            <a:endParaRPr lang="en-US" dirty="0"/>
          </a:p>
        </p:txBody>
      </p:sp>
    </p:spTree>
    <p:extLst>
      <p:ext uri="{BB962C8B-B14F-4D97-AF65-F5344CB8AC3E}">
        <p14:creationId xmlns:p14="http://schemas.microsoft.com/office/powerpoint/2010/main" val="31333746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Combining selectors</a:t>
            </a:r>
          </a:p>
        </p:txBody>
      </p:sp>
      <p:sp>
        <p:nvSpPr>
          <p:cNvPr id="3" name="Content Placeholder 2"/>
          <p:cNvSpPr>
            <a:spLocks noGrp="1"/>
          </p:cNvSpPr>
          <p:nvPr>
            <p:ph idx="1"/>
          </p:nvPr>
        </p:nvSpPr>
        <p:spPr/>
        <p:txBody>
          <a:bodyPr/>
          <a:lstStyle/>
          <a:p>
            <a:r>
              <a:rPr lang="en-US" dirty="0" smtClean="0"/>
              <a:t>What </a:t>
            </a:r>
            <a:r>
              <a:rPr lang="en-US" dirty="0"/>
              <a:t>should we do if we want all of the paragraph tags in a single set on the page and all elements that contain the active </a:t>
            </a:r>
            <a:r>
              <a:rPr lang="en-US" dirty="0" smtClean="0"/>
              <a:t>class?</a:t>
            </a:r>
          </a:p>
          <a:p>
            <a:pPr lvl="1"/>
            <a:r>
              <a:rPr lang="en-US" dirty="0" smtClean="0"/>
              <a:t>We </a:t>
            </a:r>
            <a:r>
              <a:rPr lang="en-US" dirty="0"/>
              <a:t>could make two calls and then use the jQuery add method to add the resulting objects </a:t>
            </a:r>
            <a:r>
              <a:rPr lang="en-US" dirty="0" smtClean="0"/>
              <a:t>together.</a:t>
            </a:r>
          </a:p>
          <a:p>
            <a:pPr lvl="1"/>
            <a:r>
              <a:rPr lang="en-US" dirty="0" smtClean="0"/>
              <a:t>A </a:t>
            </a:r>
            <a:r>
              <a:rPr lang="en-US" dirty="0"/>
              <a:t>better way is to combine the selectors and let </a:t>
            </a:r>
            <a:r>
              <a:rPr lang="en-US" dirty="0">
                <a:solidFill>
                  <a:srgbClr val="FF0000"/>
                </a:solidFill>
              </a:rPr>
              <a:t>jQuery</a:t>
            </a:r>
            <a:r>
              <a:rPr lang="en-US" dirty="0"/>
              <a:t> do the </a:t>
            </a:r>
            <a:r>
              <a:rPr lang="en-US" dirty="0">
                <a:solidFill>
                  <a:srgbClr val="FF0000"/>
                </a:solidFill>
              </a:rPr>
              <a:t>grunt work</a:t>
            </a:r>
            <a:r>
              <a:rPr lang="en-US" dirty="0"/>
              <a:t> of </a:t>
            </a:r>
            <a:r>
              <a:rPr lang="en-US" dirty="0">
                <a:solidFill>
                  <a:srgbClr val="FF0000"/>
                </a:solidFill>
              </a:rPr>
              <a:t>combining</a:t>
            </a:r>
            <a:r>
              <a:rPr lang="en-US" dirty="0"/>
              <a:t> the results </a:t>
            </a:r>
            <a:r>
              <a:rPr lang="en-US" dirty="0" smtClean="0"/>
              <a:t>together.</a:t>
            </a:r>
          </a:p>
          <a:p>
            <a:pPr lvl="1"/>
            <a:r>
              <a:rPr lang="en-US" dirty="0" smtClean="0"/>
              <a:t>To </a:t>
            </a:r>
            <a:r>
              <a:rPr lang="en-US" dirty="0"/>
              <a:t>combine selectors, simply put two or more selectors together in the string and separate them with a comma</a:t>
            </a:r>
            <a:r>
              <a:rPr lang="en-US" dirty="0" smtClean="0"/>
              <a:t>:</a:t>
            </a:r>
          </a:p>
          <a:p>
            <a:pPr marL="233363" lvl="1" indent="0">
              <a:buNone/>
            </a:pPr>
            <a:endParaRPr lang="en-US" dirty="0" smtClean="0"/>
          </a:p>
          <a:p>
            <a:pPr marL="233363" lvl="1" indent="0">
              <a:buNone/>
            </a:pPr>
            <a:endParaRPr lang="en-US" dirty="0"/>
          </a:p>
          <a:p>
            <a:pPr marL="233363" lvl="1" indent="0">
              <a:buNone/>
            </a:pPr>
            <a:endParaRPr lang="en-US" dirty="0" smtClean="0"/>
          </a:p>
          <a:p>
            <a:pPr marL="233363" lvl="1" indent="0">
              <a:buNone/>
            </a:pPr>
            <a:endParaRPr lang="en-US" dirty="0"/>
          </a:p>
          <a:p>
            <a:pPr lvl="1"/>
            <a:r>
              <a:rPr lang="en-US" dirty="0"/>
              <a:t>It is important to remember that a comma is used to separate the </a:t>
            </a:r>
            <a:r>
              <a:rPr lang="en-US" dirty="0" smtClean="0"/>
              <a:t>selectors.</a:t>
            </a:r>
          </a:p>
          <a:p>
            <a:pPr lvl="1"/>
            <a:r>
              <a:rPr lang="en-US" dirty="0" smtClean="0"/>
              <a:t>If </a:t>
            </a:r>
            <a:r>
              <a:rPr lang="en-US" dirty="0"/>
              <a:t>you forget the comma, you won’t get an error; you will get a result, only not the result you were expecting. </a:t>
            </a:r>
            <a:endParaRPr lang="en-US" dirty="0" smtClean="0"/>
          </a:p>
          <a:p>
            <a:pPr lvl="1"/>
            <a:r>
              <a:rPr lang="en-US" dirty="0" smtClean="0"/>
              <a:t>Instead</a:t>
            </a:r>
            <a:r>
              <a:rPr lang="en-US" dirty="0"/>
              <a:t>, it will be the end result of a </a:t>
            </a:r>
            <a:r>
              <a:rPr lang="en-US" dirty="0">
                <a:solidFill>
                  <a:srgbClr val="FF0000"/>
                </a:solidFill>
              </a:rPr>
              <a:t>descendent selector</a:t>
            </a:r>
            <a:r>
              <a:rPr lang="en-US" dirty="0"/>
              <a:t>, which is something we will cover in just a bit</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40</a:t>
            </a:fld>
            <a:endParaRPr lang="en-US" dirty="0"/>
          </a:p>
        </p:txBody>
      </p:sp>
      <p:pic>
        <p:nvPicPr>
          <p:cNvPr id="6" name="Picture 5"/>
          <p:cNvPicPr>
            <a:picLocks noChangeAspect="1"/>
          </p:cNvPicPr>
          <p:nvPr/>
        </p:nvPicPr>
        <p:blipFill>
          <a:blip r:embed="rId2"/>
          <a:stretch>
            <a:fillRect/>
          </a:stretch>
        </p:blipFill>
        <p:spPr>
          <a:xfrm>
            <a:off x="1596443" y="3306043"/>
            <a:ext cx="7665003" cy="1316448"/>
          </a:xfrm>
          <a:prstGeom prst="rect">
            <a:avLst/>
          </a:prstGeom>
          <a:ln>
            <a:solidFill>
              <a:schemeClr val="accent1"/>
            </a:solidFill>
          </a:ln>
        </p:spPr>
      </p:pic>
    </p:spTree>
    <p:extLst>
      <p:ext uri="{BB962C8B-B14F-4D97-AF65-F5344CB8AC3E}">
        <p14:creationId xmlns:p14="http://schemas.microsoft.com/office/powerpoint/2010/main" val="39187922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Descendent selectors</a:t>
            </a:r>
          </a:p>
        </p:txBody>
      </p:sp>
      <p:sp>
        <p:nvSpPr>
          <p:cNvPr id="3" name="Content Placeholder 2"/>
          <p:cNvSpPr>
            <a:spLocks noGrp="1"/>
          </p:cNvSpPr>
          <p:nvPr>
            <p:ph idx="1"/>
          </p:nvPr>
        </p:nvSpPr>
        <p:spPr/>
        <p:txBody>
          <a:bodyPr/>
          <a:lstStyle/>
          <a:p>
            <a:r>
              <a:rPr lang="en-US" dirty="0" smtClean="0"/>
              <a:t>Sometimes</a:t>
            </a:r>
            <a:r>
              <a:rPr lang="en-US" dirty="0"/>
              <a:t>, the </a:t>
            </a:r>
            <a:r>
              <a:rPr lang="en-US" dirty="0">
                <a:solidFill>
                  <a:srgbClr val="FF0000"/>
                </a:solidFill>
              </a:rPr>
              <a:t>elements</a:t>
            </a:r>
            <a:r>
              <a:rPr lang="en-US" dirty="0"/>
              <a:t> you want don’t have an </a:t>
            </a:r>
            <a:r>
              <a:rPr lang="en-US" dirty="0">
                <a:solidFill>
                  <a:srgbClr val="FF0000"/>
                </a:solidFill>
              </a:rPr>
              <a:t>easy-to-design</a:t>
            </a:r>
            <a:r>
              <a:rPr lang="en-US" dirty="0"/>
              <a:t> </a:t>
            </a:r>
            <a:r>
              <a:rPr lang="en-US" dirty="0" smtClean="0">
                <a:solidFill>
                  <a:srgbClr val="0070C0"/>
                </a:solidFill>
              </a:rPr>
              <a:t>selector</a:t>
            </a:r>
            <a:r>
              <a:rPr lang="en-US" dirty="0" smtClean="0"/>
              <a:t>.</a:t>
            </a:r>
          </a:p>
          <a:p>
            <a:pPr lvl="1"/>
            <a:r>
              <a:rPr lang="en-US" dirty="0" smtClean="0"/>
              <a:t>Maybe </a:t>
            </a:r>
            <a:r>
              <a:rPr lang="en-US" dirty="0"/>
              <a:t>they are all children or grandchildren of a specific </a:t>
            </a:r>
            <a:r>
              <a:rPr lang="en-US" dirty="0" smtClean="0"/>
              <a:t>element.</a:t>
            </a:r>
          </a:p>
          <a:p>
            <a:pPr lvl="1"/>
            <a:r>
              <a:rPr lang="en-US" dirty="0" smtClean="0"/>
              <a:t>This </a:t>
            </a:r>
            <a:r>
              <a:rPr lang="en-US" dirty="0"/>
              <a:t>is where </a:t>
            </a:r>
            <a:r>
              <a:rPr lang="en-US" dirty="0">
                <a:solidFill>
                  <a:srgbClr val="FF0000"/>
                </a:solidFill>
              </a:rPr>
              <a:t>descendent</a:t>
            </a:r>
            <a:r>
              <a:rPr lang="en-US" dirty="0">
                <a:solidFill>
                  <a:srgbClr val="0070C0"/>
                </a:solidFill>
              </a:rPr>
              <a:t> </a:t>
            </a:r>
            <a:r>
              <a:rPr lang="en-US" dirty="0">
                <a:solidFill>
                  <a:srgbClr val="FF0000"/>
                </a:solidFill>
              </a:rPr>
              <a:t>selectors</a:t>
            </a:r>
            <a:r>
              <a:rPr lang="en-US" dirty="0"/>
              <a:t> come </a:t>
            </a:r>
            <a:r>
              <a:rPr lang="en-US" dirty="0" smtClean="0"/>
              <a:t>in.</a:t>
            </a:r>
          </a:p>
          <a:p>
            <a:pPr lvl="1"/>
            <a:r>
              <a:rPr lang="en-US" dirty="0" smtClean="0"/>
              <a:t>They </a:t>
            </a:r>
            <a:r>
              <a:rPr lang="en-US" dirty="0"/>
              <a:t>allow you to narrow the focus of the query to a </a:t>
            </a:r>
            <a:r>
              <a:rPr lang="en-US" dirty="0">
                <a:solidFill>
                  <a:srgbClr val="FF0000"/>
                </a:solidFill>
              </a:rPr>
              <a:t>specific ancestor</a:t>
            </a:r>
            <a:r>
              <a:rPr lang="en-US" dirty="0"/>
              <a:t> and then query from </a:t>
            </a:r>
            <a:r>
              <a:rPr lang="en-US" dirty="0" smtClean="0"/>
              <a:t>there.</a:t>
            </a:r>
          </a:p>
          <a:p>
            <a:pPr lvl="1"/>
            <a:r>
              <a:rPr lang="en-US" dirty="0" smtClean="0"/>
              <a:t>There </a:t>
            </a:r>
            <a:r>
              <a:rPr lang="en-US" dirty="0"/>
              <a:t>are two types of descendent </a:t>
            </a:r>
            <a:r>
              <a:rPr lang="en-US" dirty="0" smtClean="0"/>
              <a:t>selectors:</a:t>
            </a:r>
          </a:p>
          <a:p>
            <a:pPr lvl="2"/>
            <a:r>
              <a:rPr lang="en-US" dirty="0" smtClean="0"/>
              <a:t>child selectors</a:t>
            </a:r>
          </a:p>
          <a:p>
            <a:pPr lvl="2"/>
            <a:r>
              <a:rPr lang="en-US" dirty="0" smtClean="0"/>
              <a:t>descendant selectors</a:t>
            </a:r>
          </a:p>
          <a:p>
            <a:pPr lvl="1"/>
            <a:r>
              <a:rPr lang="en-US" dirty="0" smtClean="0"/>
              <a:t>The </a:t>
            </a:r>
            <a:r>
              <a:rPr lang="en-US" dirty="0"/>
              <a:t>desired child must be a direct child of the </a:t>
            </a:r>
            <a:r>
              <a:rPr lang="en-US" dirty="0" smtClean="0"/>
              <a:t>parent.</a:t>
            </a:r>
          </a:p>
          <a:p>
            <a:pPr lvl="2"/>
            <a:r>
              <a:rPr lang="en-US" dirty="0" smtClean="0"/>
              <a:t>To </a:t>
            </a:r>
            <a:r>
              <a:rPr lang="en-US" dirty="0"/>
              <a:t>create a </a:t>
            </a:r>
            <a:r>
              <a:rPr lang="en-US" dirty="0">
                <a:solidFill>
                  <a:srgbClr val="FF0000"/>
                </a:solidFill>
              </a:rPr>
              <a:t>child selecto</a:t>
            </a:r>
            <a:r>
              <a:rPr lang="en-US" dirty="0"/>
              <a:t>r, you create the parent selector, add a greater than symbol, and then add the selector to find the children from within the result of the parent’s results </a:t>
            </a:r>
            <a:r>
              <a:rPr lang="en-US" dirty="0" smtClean="0"/>
              <a:t>set.</a:t>
            </a:r>
          </a:p>
          <a:p>
            <a:pPr lvl="2"/>
            <a:r>
              <a:rPr lang="en-US" dirty="0" smtClean="0"/>
              <a:t>Consider </a:t>
            </a:r>
            <a:r>
              <a:rPr lang="en-US" dirty="0"/>
              <a:t>the following HTML markup</a:t>
            </a:r>
            <a:r>
              <a:rPr lang="en-US" dirty="0" smtClean="0"/>
              <a:t>: </a:t>
            </a:r>
            <a:r>
              <a:rPr lang="en-US" dirty="0" smtClean="0">
                <a:solidFill>
                  <a:srgbClr val="FF0000"/>
                </a:solidFill>
              </a:rPr>
              <a:t>Code 2-2</a:t>
            </a:r>
            <a:r>
              <a:rPr lang="en-US" dirty="0" smtClean="0"/>
              <a:t>.</a:t>
            </a:r>
          </a:p>
          <a:p>
            <a:pPr lvl="2"/>
            <a:r>
              <a:rPr lang="en-US" dirty="0"/>
              <a:t>Take a look at the following code as well</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41</a:t>
            </a:fld>
            <a:endParaRPr lang="en-US" dirty="0"/>
          </a:p>
        </p:txBody>
      </p:sp>
      <p:pic>
        <p:nvPicPr>
          <p:cNvPr id="6" name="Picture 5"/>
          <p:cNvPicPr>
            <a:picLocks noChangeAspect="1"/>
          </p:cNvPicPr>
          <p:nvPr/>
        </p:nvPicPr>
        <p:blipFill>
          <a:blip r:embed="rId2"/>
          <a:stretch>
            <a:fillRect/>
          </a:stretch>
        </p:blipFill>
        <p:spPr>
          <a:xfrm>
            <a:off x="964690" y="5474034"/>
            <a:ext cx="4647545" cy="465601"/>
          </a:xfrm>
          <a:prstGeom prst="rect">
            <a:avLst/>
          </a:prstGeom>
          <a:ln>
            <a:solidFill>
              <a:schemeClr val="accent1"/>
            </a:solidFill>
          </a:ln>
        </p:spPr>
      </p:pic>
    </p:spTree>
    <p:extLst>
      <p:ext uri="{BB962C8B-B14F-4D97-AF65-F5344CB8AC3E}">
        <p14:creationId xmlns:p14="http://schemas.microsoft.com/office/powerpoint/2010/main" val="1143586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Descendent </a:t>
            </a:r>
            <a:r>
              <a:rPr lang="en-US" dirty="0" smtClean="0"/>
              <a:t>selectors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a:t>The preceding code sample will return all of the &lt;li&gt; tags that are children of the &lt;ul id="languages"&gt; </a:t>
            </a:r>
            <a:r>
              <a:rPr lang="en-US" dirty="0" smtClean="0"/>
              <a:t>element.</a:t>
            </a:r>
          </a:p>
          <a:p>
            <a:pPr lvl="1"/>
            <a:r>
              <a:rPr lang="en-US" dirty="0" smtClean="0"/>
              <a:t>It </a:t>
            </a:r>
            <a:r>
              <a:rPr lang="en-US" dirty="0"/>
              <a:t>will not return the &lt;li&gt; tags that are children of the &lt;ul class="greetings"&gt; tag because these are its grandchildren</a:t>
            </a:r>
            <a:r>
              <a:rPr lang="en-US" dirty="0" smtClean="0"/>
              <a:t>:</a:t>
            </a:r>
          </a:p>
          <a:p>
            <a:pPr marL="233363" lvl="1" indent="0">
              <a:buNone/>
            </a:pPr>
            <a:endParaRPr lang="en-US" dirty="0" smtClean="0"/>
          </a:p>
          <a:p>
            <a:pPr marL="233363" lvl="1" indent="0">
              <a:buNone/>
            </a:pPr>
            <a:endParaRPr lang="en-US" dirty="0" smtClean="0"/>
          </a:p>
          <a:p>
            <a:pPr marL="233363" lvl="1" indent="0">
              <a:buNone/>
            </a:pPr>
            <a:endParaRPr lang="en-US" dirty="0"/>
          </a:p>
          <a:p>
            <a:pPr lvl="1"/>
            <a:r>
              <a:rPr lang="en-US" dirty="0"/>
              <a:t>A descendant selector is nearly identical to a child selector except that it lacks the greater than sign. The second query will return all of the &lt;li&gt; tags contained in &lt;ul id="languages"&gt; regardless of how far down the descendant tree they are</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42</a:t>
            </a:fld>
            <a:endParaRPr lang="en-US" dirty="0"/>
          </a:p>
        </p:txBody>
      </p:sp>
      <p:pic>
        <p:nvPicPr>
          <p:cNvPr id="7" name="Picture 6"/>
          <p:cNvPicPr>
            <a:picLocks noChangeAspect="1"/>
          </p:cNvPicPr>
          <p:nvPr/>
        </p:nvPicPr>
        <p:blipFill>
          <a:blip r:embed="rId2"/>
          <a:stretch>
            <a:fillRect/>
          </a:stretch>
        </p:blipFill>
        <p:spPr>
          <a:xfrm>
            <a:off x="891199" y="2750104"/>
            <a:ext cx="5106929" cy="515134"/>
          </a:xfrm>
          <a:prstGeom prst="rect">
            <a:avLst/>
          </a:prstGeom>
          <a:ln>
            <a:solidFill>
              <a:schemeClr val="accent1"/>
            </a:solidFill>
          </a:ln>
        </p:spPr>
      </p:pic>
    </p:spTree>
    <p:extLst>
      <p:ext uri="{BB962C8B-B14F-4D97-AF65-F5344CB8AC3E}">
        <p14:creationId xmlns:p14="http://schemas.microsoft.com/office/powerpoint/2010/main" val="919190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Code 2-2</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43</a:t>
            </a:fld>
            <a:endParaRPr lang="en-US" dirty="0"/>
          </a:p>
        </p:txBody>
      </p:sp>
      <p:pic>
        <p:nvPicPr>
          <p:cNvPr id="8" name="Picture 7"/>
          <p:cNvPicPr>
            <a:picLocks noChangeAspect="1"/>
          </p:cNvPicPr>
          <p:nvPr/>
        </p:nvPicPr>
        <p:blipFill>
          <a:blip r:embed="rId2"/>
          <a:stretch>
            <a:fillRect/>
          </a:stretch>
        </p:blipFill>
        <p:spPr>
          <a:xfrm>
            <a:off x="152400" y="1272172"/>
            <a:ext cx="5096420" cy="4876957"/>
          </a:xfrm>
          <a:prstGeom prst="rect">
            <a:avLst/>
          </a:prstGeom>
          <a:ln>
            <a:solidFill>
              <a:schemeClr val="accent1"/>
            </a:solidFill>
          </a:ln>
        </p:spPr>
      </p:pic>
    </p:spTree>
    <p:extLst>
      <p:ext uri="{BB962C8B-B14F-4D97-AF65-F5344CB8AC3E}">
        <p14:creationId xmlns:p14="http://schemas.microsoft.com/office/powerpoint/2010/main" val="23728087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Attribute selectors</a:t>
            </a:r>
          </a:p>
        </p:txBody>
      </p:sp>
      <p:sp>
        <p:nvSpPr>
          <p:cNvPr id="3" name="Content Placeholder 2"/>
          <p:cNvSpPr>
            <a:spLocks noGrp="1"/>
          </p:cNvSpPr>
          <p:nvPr>
            <p:ph idx="1"/>
          </p:nvPr>
        </p:nvSpPr>
        <p:spPr/>
        <p:txBody>
          <a:bodyPr/>
          <a:lstStyle/>
          <a:p>
            <a:r>
              <a:rPr lang="en-US" dirty="0" smtClean="0"/>
              <a:t>In </a:t>
            </a:r>
            <a:r>
              <a:rPr lang="en-US" dirty="0"/>
              <a:t>addition to selecting elements based on their basic characteristics, such as the name, tag, and classes, we can also select elements based on their attributes. Attribute selectors are a bit tricky to work with because their syntax is more complicated. Also, keep in mind that like other jQuery selectors, if you get the syntax wrong, you will not get an error; you will simply get a jQuery object of zero length. There are only nine attribute selectors, so they are fairly easy to remember, and they are as follows:</a:t>
            </a:r>
          </a:p>
          <a:p>
            <a:endParaRPr lang="en-US" dirty="0"/>
          </a:p>
          <a:p>
            <a:r>
              <a:rPr lang="en-US" dirty="0"/>
              <a:t>(Page 79).</a:t>
            </a:r>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44</a:t>
            </a:fld>
            <a:endParaRPr lang="en-US" dirty="0"/>
          </a:p>
        </p:txBody>
      </p:sp>
    </p:spTree>
    <p:extLst>
      <p:ext uri="{BB962C8B-B14F-4D97-AF65-F5344CB8AC3E}">
        <p14:creationId xmlns:p14="http://schemas.microsoft.com/office/powerpoint/2010/main" val="21115264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basic filter selectors</a:t>
            </a:r>
          </a:p>
        </p:txBody>
      </p:sp>
      <p:sp>
        <p:nvSpPr>
          <p:cNvPr id="3" name="Content Placeholder 2"/>
          <p:cNvSpPr>
            <a:spLocks noGrp="1"/>
          </p:cNvSpPr>
          <p:nvPr>
            <p:ph idx="1"/>
          </p:nvPr>
        </p:nvSpPr>
        <p:spPr/>
        <p:txBody>
          <a:bodyPr/>
          <a:lstStyle/>
          <a:p>
            <a:r>
              <a:rPr lang="en-US" dirty="0" smtClean="0"/>
              <a:t>Filters </a:t>
            </a:r>
            <a:r>
              <a:rPr lang="en-US" dirty="0"/>
              <a:t>take the results of a selector call and whittle it down some more. There are three types of filter selectors: basic, child, and content. Basic selectors just operate on the jQuery object result set. Child selectors operate on the parent-child relation between elements. And the content filters work on the contents of each of the elements of the result set. There are 14 basic filter selectors. The first group deals with the position of a result in the result set. Let’s deal with them first. One of the easiest to understand is the :</a:t>
            </a:r>
            <a:r>
              <a:rPr lang="en-US" dirty="0" err="1"/>
              <a:t>eq</a:t>
            </a:r>
            <a:r>
              <a:rPr lang="en-US" dirty="0"/>
              <a:t>() filter selector. It retrieves the result when the index number is passed. It is very much like accessing an element in a JavaScript array. And like an array, it is zero-based, so the first element is zero, not one:</a:t>
            </a:r>
          </a:p>
          <a:p>
            <a:endParaRPr lang="en-US" dirty="0"/>
          </a:p>
          <a:p>
            <a:r>
              <a:rPr lang="en-US" dirty="0"/>
              <a:t>(Page 82).</a:t>
            </a:r>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45</a:t>
            </a:fld>
            <a:endParaRPr lang="en-US" dirty="0"/>
          </a:p>
        </p:txBody>
      </p:sp>
    </p:spTree>
    <p:extLst>
      <p:ext uri="{BB962C8B-B14F-4D97-AF65-F5344CB8AC3E}">
        <p14:creationId xmlns:p14="http://schemas.microsoft.com/office/powerpoint/2010/main" val="6688393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100" dirty="0"/>
              <a:t>Using chaining </a:t>
            </a:r>
            <a:r>
              <a:rPr lang="en-US" sz="4100" dirty="0" smtClean="0"/>
              <a:t>- </a:t>
            </a:r>
            <a:r>
              <a:rPr lang="en-US" sz="4100" dirty="0"/>
              <a:t>quickly </a:t>
            </a:r>
            <a:r>
              <a:rPr lang="en-US" sz="4100" dirty="0" smtClean="0"/>
              <a:t>&amp; </a:t>
            </a:r>
            <a:r>
              <a:rPr lang="en-US" sz="4100" dirty="0"/>
              <a:t>neatly continue queries</a:t>
            </a:r>
          </a:p>
        </p:txBody>
      </p:sp>
      <p:sp>
        <p:nvSpPr>
          <p:cNvPr id="3" name="Content Placeholder 2"/>
          <p:cNvSpPr>
            <a:spLocks noGrp="1"/>
          </p:cNvSpPr>
          <p:nvPr>
            <p:ph idx="1"/>
          </p:nvPr>
        </p:nvSpPr>
        <p:spPr/>
        <p:txBody>
          <a:bodyPr/>
          <a:lstStyle/>
          <a:p>
            <a:r>
              <a:rPr lang="en-US" dirty="0" smtClean="0"/>
              <a:t>One </a:t>
            </a:r>
            <a:r>
              <a:rPr lang="en-US" dirty="0"/>
              <a:t>of the nice things about jQuery is its ability to chain queries. Any method call that returns the jQuery object can be chained, which means that all you need to do is add a period and your next method call. Be careful since not all methods return the jQuery object. Some methods, such as .width(), return a value that can’t be chained. Each method of the chain performs its operations on the result set of the previous method call. If you perform filter operations further down the chain, then the result set is reduced, and the chained methods will work on the reduced set and not the original. The next example isn’t the greatest, but hopefully, it will begin to demonstrate the power of chaining:</a:t>
            </a:r>
          </a:p>
          <a:p>
            <a:endParaRPr lang="en-US" dirty="0"/>
          </a:p>
          <a:p>
            <a:r>
              <a:rPr lang="en-US" dirty="0"/>
              <a:t>(Page 89).</a:t>
            </a:r>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46</a:t>
            </a:fld>
            <a:endParaRPr lang="en-US" dirty="0"/>
          </a:p>
        </p:txBody>
      </p:sp>
    </p:spTree>
    <p:extLst>
      <p:ext uri="{BB962C8B-B14F-4D97-AF65-F5344CB8AC3E}">
        <p14:creationId xmlns:p14="http://schemas.microsoft.com/office/powerpoint/2010/main" val="32840717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Manipulating the DOM</a:t>
            </a:r>
            <a:endParaRPr lang="en-US" dirty="0"/>
          </a:p>
        </p:txBody>
      </p:sp>
      <p:sp>
        <p:nvSpPr>
          <p:cNvPr id="3" name="Date Placeholder 2"/>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47</a:t>
            </a:fld>
            <a:endParaRPr lang="en-US" dirty="0"/>
          </a:p>
        </p:txBody>
      </p:sp>
      <p:sp>
        <p:nvSpPr>
          <p:cNvPr id="6" name="Text Placeholder 5"/>
          <p:cNvSpPr>
            <a:spLocks noGrp="1"/>
          </p:cNvSpPr>
          <p:nvPr>
            <p:ph type="body" sz="quarter" idx="16"/>
          </p:nvPr>
        </p:nvSpPr>
        <p:spPr/>
        <p:txBody>
          <a:bodyPr/>
          <a:lstStyle/>
          <a:p>
            <a:r>
              <a:rPr lang="en-US" dirty="0" smtClean="0"/>
              <a:t>3</a:t>
            </a:r>
            <a:endParaRPr lang="en-US" dirty="0"/>
          </a:p>
        </p:txBody>
      </p:sp>
      <p:pic>
        <p:nvPicPr>
          <p:cNvPr id="4" name="Picture 3"/>
          <p:cNvPicPr>
            <a:picLocks noChangeAspect="1"/>
          </p:cNvPicPr>
          <p:nvPr/>
        </p:nvPicPr>
        <p:blipFill>
          <a:blip r:embed="rId2"/>
          <a:stretch>
            <a:fillRect/>
          </a:stretch>
        </p:blipFill>
        <p:spPr>
          <a:xfrm>
            <a:off x="9200626" y="5285780"/>
            <a:ext cx="2657999" cy="1221966"/>
          </a:xfrm>
          <a:prstGeom prst="rect">
            <a:avLst/>
          </a:prstGeom>
          <a:ln>
            <a:solidFill>
              <a:schemeClr val="accent1"/>
            </a:solidFill>
          </a:ln>
        </p:spPr>
      </p:pic>
    </p:spTree>
    <p:extLst>
      <p:ext uri="{BB962C8B-B14F-4D97-AF65-F5344CB8AC3E}">
        <p14:creationId xmlns:p14="http://schemas.microsoft.com/office/powerpoint/2010/main" val="3716618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48</a:t>
            </a:fld>
            <a:endParaRPr lang="en-US" dirty="0"/>
          </a:p>
        </p:txBody>
      </p:sp>
    </p:spTree>
    <p:extLst>
      <p:ext uri="{BB962C8B-B14F-4D97-AF65-F5344CB8AC3E}">
        <p14:creationId xmlns:p14="http://schemas.microsoft.com/office/powerpoint/2010/main" val="27171179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49</a:t>
            </a:fld>
            <a:endParaRPr lang="en-US" dirty="0"/>
          </a:p>
        </p:txBody>
      </p:sp>
      <p:sp>
        <p:nvSpPr>
          <p:cNvPr id="6" name="Text Placeholder 5"/>
          <p:cNvSpPr>
            <a:spLocks noGrp="1"/>
          </p:cNvSpPr>
          <p:nvPr>
            <p:ph type="body" sz="quarter" idx="16"/>
          </p:nvPr>
        </p:nvSpPr>
        <p:spPr/>
        <p:txBody>
          <a:bodyPr/>
          <a:lstStyle/>
          <a:p>
            <a:r>
              <a:rPr lang="en-US" dirty="0" smtClean="0"/>
              <a:t>4</a:t>
            </a:r>
            <a:endParaRPr lang="en-US" dirty="0"/>
          </a:p>
        </p:txBody>
      </p:sp>
    </p:spTree>
    <p:extLst>
      <p:ext uri="{BB962C8B-B14F-4D97-AF65-F5344CB8AC3E}">
        <p14:creationId xmlns:p14="http://schemas.microsoft.com/office/powerpoint/2010/main" val="194847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Life before jQuery</a:t>
            </a:r>
          </a:p>
        </p:txBody>
      </p:sp>
      <p:sp>
        <p:nvSpPr>
          <p:cNvPr id="3" name="Content Placeholder 2"/>
          <p:cNvSpPr>
            <a:spLocks noGrp="1"/>
          </p:cNvSpPr>
          <p:nvPr>
            <p:ph idx="1"/>
          </p:nvPr>
        </p:nvSpPr>
        <p:spPr/>
        <p:txBody>
          <a:bodyPr/>
          <a:lstStyle/>
          <a:p>
            <a:r>
              <a:rPr lang="en-US" dirty="0" smtClean="0"/>
              <a:t>2006 </a:t>
            </a:r>
            <a:r>
              <a:rPr lang="en-US" dirty="0"/>
              <a:t>may not seem that long ago, but it is </a:t>
            </a:r>
            <a:r>
              <a:rPr lang="en-US" dirty="0">
                <a:solidFill>
                  <a:srgbClr val="FF0000"/>
                </a:solidFill>
              </a:rPr>
              <a:t>almost a lifetime</a:t>
            </a:r>
            <a:r>
              <a:rPr lang="en-US" dirty="0"/>
              <a:t> in </a:t>
            </a:r>
            <a:r>
              <a:rPr lang="en-US" dirty="0">
                <a:solidFill>
                  <a:srgbClr val="FF0000"/>
                </a:solidFill>
              </a:rPr>
              <a:t>Internet </a:t>
            </a:r>
            <a:r>
              <a:rPr lang="en-US" dirty="0" smtClean="0">
                <a:solidFill>
                  <a:srgbClr val="FF0000"/>
                </a:solidFill>
              </a:rPr>
              <a:t>years</a:t>
            </a:r>
            <a:r>
              <a:rPr lang="en-US" dirty="0" smtClean="0"/>
              <a:t>.</a:t>
            </a:r>
          </a:p>
          <a:p>
            <a:pPr lvl="1"/>
            <a:r>
              <a:rPr lang="en-US" dirty="0" smtClean="0"/>
              <a:t>If </a:t>
            </a:r>
            <a:r>
              <a:rPr lang="en-US" dirty="0"/>
              <a:t>you don’t agree, think about what kind of cellphone you had then, if you had </a:t>
            </a:r>
            <a:r>
              <a:rPr lang="en-US" dirty="0" smtClean="0"/>
              <a:t>one.</a:t>
            </a:r>
          </a:p>
          <a:p>
            <a:pPr lvl="1"/>
            <a:r>
              <a:rPr lang="en-US" dirty="0" smtClean="0"/>
              <a:t>At </a:t>
            </a:r>
            <a:r>
              <a:rPr lang="en-US" dirty="0"/>
              <a:t>that time, the four most popular browsers </a:t>
            </a:r>
            <a:r>
              <a:rPr lang="en-US" dirty="0" smtClean="0"/>
              <a:t>were</a:t>
            </a:r>
          </a:p>
          <a:p>
            <a:pPr lvl="2"/>
            <a:r>
              <a:rPr lang="en-US" dirty="0" smtClean="0"/>
              <a:t>Internet Explorer</a:t>
            </a:r>
          </a:p>
          <a:p>
            <a:pPr lvl="2"/>
            <a:r>
              <a:rPr lang="en-US" dirty="0" smtClean="0"/>
              <a:t>Firefox</a:t>
            </a:r>
          </a:p>
          <a:p>
            <a:pPr lvl="2"/>
            <a:r>
              <a:rPr lang="en-US" dirty="0" smtClean="0"/>
              <a:t>Safari</a:t>
            </a:r>
          </a:p>
          <a:p>
            <a:pPr lvl="2"/>
            <a:r>
              <a:rPr lang="en-US" dirty="0" smtClean="0"/>
              <a:t>Opera</a:t>
            </a:r>
          </a:p>
          <a:p>
            <a:pPr lvl="1"/>
            <a:r>
              <a:rPr lang="en-US" dirty="0" smtClean="0"/>
              <a:t>What </a:t>
            </a:r>
            <a:r>
              <a:rPr lang="en-US" dirty="0"/>
              <a:t>about </a:t>
            </a:r>
            <a:r>
              <a:rPr lang="en-US" dirty="0">
                <a:solidFill>
                  <a:srgbClr val="FF0000"/>
                </a:solidFill>
              </a:rPr>
              <a:t>Chrome</a:t>
            </a:r>
            <a:r>
              <a:rPr lang="en-US" dirty="0"/>
              <a:t>? It didn’t exist yet, and it wouldn’t come along until </a:t>
            </a:r>
            <a:r>
              <a:rPr lang="en-US" dirty="0">
                <a:solidFill>
                  <a:srgbClr val="FF0000"/>
                </a:solidFill>
              </a:rPr>
              <a:t>late </a:t>
            </a:r>
            <a:r>
              <a:rPr lang="en-US" dirty="0" smtClean="0">
                <a:solidFill>
                  <a:srgbClr val="FF0000"/>
                </a:solidFill>
              </a:rPr>
              <a:t>2008</a:t>
            </a:r>
            <a:r>
              <a:rPr lang="en-US" dirty="0" smtClean="0"/>
              <a:t>.</a:t>
            </a:r>
          </a:p>
          <a:p>
            <a:pPr lvl="1"/>
            <a:r>
              <a:rPr lang="en-US" dirty="0" smtClean="0">
                <a:solidFill>
                  <a:srgbClr val="FF0000"/>
                </a:solidFill>
              </a:rPr>
              <a:t>Internet </a:t>
            </a:r>
            <a:r>
              <a:rPr lang="en-US" dirty="0">
                <a:solidFill>
                  <a:srgbClr val="FF0000"/>
                </a:solidFill>
              </a:rPr>
              <a:t>Explorer</a:t>
            </a:r>
            <a:r>
              <a:rPr lang="en-US" dirty="0"/>
              <a:t>, used by over </a:t>
            </a:r>
            <a:r>
              <a:rPr lang="en-US" dirty="0">
                <a:solidFill>
                  <a:srgbClr val="FF0000"/>
                </a:solidFill>
              </a:rPr>
              <a:t>80% of users</a:t>
            </a:r>
            <a:r>
              <a:rPr lang="en-US" dirty="0"/>
              <a:t>, was by far the most </a:t>
            </a:r>
            <a:r>
              <a:rPr lang="en-US" dirty="0" smtClean="0"/>
              <a:t>popular.</a:t>
            </a:r>
          </a:p>
          <a:p>
            <a:pPr lvl="1"/>
            <a:r>
              <a:rPr lang="en-US" dirty="0" smtClean="0"/>
              <a:t>At </a:t>
            </a:r>
            <a:r>
              <a:rPr lang="en-US" dirty="0"/>
              <a:t>that time, Microsoft didn’t seem too concerned with being </a:t>
            </a:r>
            <a:r>
              <a:rPr lang="en-US" dirty="0" smtClean="0">
                <a:solidFill>
                  <a:srgbClr val="FF0000"/>
                </a:solidFill>
              </a:rPr>
              <a:t>standards-compliant</a:t>
            </a:r>
            <a:r>
              <a:rPr lang="en-US" dirty="0" smtClean="0"/>
              <a:t>.</a:t>
            </a:r>
          </a:p>
          <a:p>
            <a:pPr lvl="1"/>
            <a:r>
              <a:rPr lang="en-US" dirty="0" smtClean="0"/>
              <a:t>Why </a:t>
            </a:r>
            <a:r>
              <a:rPr lang="en-US" dirty="0"/>
              <a:t>should they? They had over 80% of the </a:t>
            </a:r>
            <a:r>
              <a:rPr lang="en-US" dirty="0" smtClean="0"/>
              <a:t>market.</a:t>
            </a:r>
          </a:p>
          <a:p>
            <a:pPr lvl="1"/>
            <a:r>
              <a:rPr lang="en-US" dirty="0" smtClean="0"/>
              <a:t>If </a:t>
            </a:r>
            <a:r>
              <a:rPr lang="en-US" dirty="0"/>
              <a:t>a website had to choose, they usually chose to work with </a:t>
            </a:r>
            <a:r>
              <a:rPr lang="en-US" dirty="0" smtClean="0"/>
              <a:t>IE.</a:t>
            </a:r>
          </a:p>
          <a:p>
            <a:pPr lvl="1"/>
            <a:r>
              <a:rPr lang="en-US" dirty="0" smtClean="0"/>
              <a:t>But </a:t>
            </a:r>
            <a:r>
              <a:rPr lang="en-US" dirty="0"/>
              <a:t>the winds of change were already </a:t>
            </a:r>
            <a:r>
              <a:rPr lang="en-US" dirty="0" smtClean="0"/>
              <a:t>blowing.</a:t>
            </a:r>
          </a:p>
          <a:p>
            <a:pPr lvl="1"/>
            <a:r>
              <a:rPr lang="en-US" dirty="0" smtClean="0"/>
              <a:t>80</a:t>
            </a:r>
            <a:r>
              <a:rPr lang="en-US" dirty="0"/>
              <a:t>% might seem like an insurmountable lead, but two years ago, it was over 90</a:t>
            </a:r>
            <a:r>
              <a:rPr lang="en-US" dirty="0" smtClean="0"/>
              <a:t>%.</a:t>
            </a:r>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a:t>
            </a:fld>
            <a:endParaRPr lang="en-US" dirty="0"/>
          </a:p>
        </p:txBody>
      </p:sp>
    </p:spTree>
    <p:extLst>
      <p:ext uri="{BB962C8B-B14F-4D97-AF65-F5344CB8AC3E}">
        <p14:creationId xmlns:p14="http://schemas.microsoft.com/office/powerpoint/2010/main" val="6874273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50</a:t>
            </a:fld>
            <a:endParaRPr lang="en-US" dirty="0"/>
          </a:p>
        </p:txBody>
      </p:sp>
    </p:spTree>
    <p:extLst>
      <p:ext uri="{BB962C8B-B14F-4D97-AF65-F5344CB8AC3E}">
        <p14:creationId xmlns:p14="http://schemas.microsoft.com/office/powerpoint/2010/main" val="9542619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51</a:t>
            </a:fld>
            <a:endParaRPr lang="en-US" dirty="0"/>
          </a:p>
        </p:txBody>
      </p:sp>
      <p:sp>
        <p:nvSpPr>
          <p:cNvPr id="6" name="Text Placeholder 5"/>
          <p:cNvSpPr>
            <a:spLocks noGrp="1"/>
          </p:cNvSpPr>
          <p:nvPr>
            <p:ph type="body" sz="quarter" idx="16"/>
          </p:nvPr>
        </p:nvSpPr>
        <p:spPr/>
        <p:txBody>
          <a:bodyPr/>
          <a:lstStyle/>
          <a:p>
            <a:r>
              <a:rPr lang="en-US" dirty="0" smtClean="0"/>
              <a:t>5</a:t>
            </a:r>
            <a:endParaRPr lang="en-US" dirty="0"/>
          </a:p>
        </p:txBody>
      </p:sp>
    </p:spTree>
    <p:extLst>
      <p:ext uri="{BB962C8B-B14F-4D97-AF65-F5344CB8AC3E}">
        <p14:creationId xmlns:p14="http://schemas.microsoft.com/office/powerpoint/2010/main" val="3809311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52</a:t>
            </a:fld>
            <a:endParaRPr lang="en-US" dirty="0"/>
          </a:p>
        </p:txBody>
      </p:sp>
    </p:spTree>
    <p:extLst>
      <p:ext uri="{BB962C8B-B14F-4D97-AF65-F5344CB8AC3E}">
        <p14:creationId xmlns:p14="http://schemas.microsoft.com/office/powerpoint/2010/main" val="31028007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53</a:t>
            </a:fld>
            <a:endParaRPr lang="en-US" dirty="0"/>
          </a:p>
        </p:txBody>
      </p:sp>
      <p:sp>
        <p:nvSpPr>
          <p:cNvPr id="6" name="Text Placeholder 5"/>
          <p:cNvSpPr>
            <a:spLocks noGrp="1"/>
          </p:cNvSpPr>
          <p:nvPr>
            <p:ph type="body" sz="quarter" idx="16"/>
          </p:nvPr>
        </p:nvSpPr>
        <p:spPr/>
        <p:txBody>
          <a:bodyPr/>
          <a:lstStyle/>
          <a:p>
            <a:r>
              <a:rPr lang="en-US" dirty="0" smtClean="0"/>
              <a:t>6</a:t>
            </a:r>
            <a:endParaRPr lang="en-US" dirty="0"/>
          </a:p>
        </p:txBody>
      </p:sp>
    </p:spTree>
    <p:extLst>
      <p:ext uri="{BB962C8B-B14F-4D97-AF65-F5344CB8AC3E}">
        <p14:creationId xmlns:p14="http://schemas.microsoft.com/office/powerpoint/2010/main" val="17475712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54</a:t>
            </a:fld>
            <a:endParaRPr lang="en-US" dirty="0"/>
          </a:p>
        </p:txBody>
      </p:sp>
    </p:spTree>
    <p:extLst>
      <p:ext uri="{BB962C8B-B14F-4D97-AF65-F5344CB8AC3E}">
        <p14:creationId xmlns:p14="http://schemas.microsoft.com/office/powerpoint/2010/main" val="5123165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55</a:t>
            </a:fld>
            <a:endParaRPr lang="en-US" dirty="0"/>
          </a:p>
        </p:txBody>
      </p:sp>
      <p:sp>
        <p:nvSpPr>
          <p:cNvPr id="6" name="Text Placeholder 5"/>
          <p:cNvSpPr>
            <a:spLocks noGrp="1"/>
          </p:cNvSpPr>
          <p:nvPr>
            <p:ph type="body" sz="quarter" idx="16"/>
          </p:nvPr>
        </p:nvSpPr>
        <p:spPr/>
        <p:txBody>
          <a:bodyPr/>
          <a:lstStyle/>
          <a:p>
            <a:r>
              <a:rPr lang="en-US" dirty="0" smtClean="0"/>
              <a:t>7</a:t>
            </a:r>
            <a:endParaRPr lang="en-US" dirty="0"/>
          </a:p>
        </p:txBody>
      </p:sp>
    </p:spTree>
    <p:extLst>
      <p:ext uri="{BB962C8B-B14F-4D97-AF65-F5344CB8AC3E}">
        <p14:creationId xmlns:p14="http://schemas.microsoft.com/office/powerpoint/2010/main" val="11981529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56</a:t>
            </a:fld>
            <a:endParaRPr lang="en-US" dirty="0"/>
          </a:p>
        </p:txBody>
      </p:sp>
    </p:spTree>
    <p:extLst>
      <p:ext uri="{BB962C8B-B14F-4D97-AF65-F5344CB8AC3E}">
        <p14:creationId xmlns:p14="http://schemas.microsoft.com/office/powerpoint/2010/main" val="35439438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57</a:t>
            </a:fld>
            <a:endParaRPr lang="en-US" dirty="0"/>
          </a:p>
        </p:txBody>
      </p:sp>
      <p:sp>
        <p:nvSpPr>
          <p:cNvPr id="6" name="Text Placeholder 5"/>
          <p:cNvSpPr>
            <a:spLocks noGrp="1"/>
          </p:cNvSpPr>
          <p:nvPr>
            <p:ph type="body" sz="quarter" idx="16"/>
          </p:nvPr>
        </p:nvSpPr>
        <p:spPr/>
        <p:txBody>
          <a:bodyPr/>
          <a:lstStyle/>
          <a:p>
            <a:r>
              <a:rPr lang="en-US" dirty="0"/>
              <a:t>8</a:t>
            </a:r>
          </a:p>
        </p:txBody>
      </p:sp>
    </p:spTree>
    <p:extLst>
      <p:ext uri="{BB962C8B-B14F-4D97-AF65-F5344CB8AC3E}">
        <p14:creationId xmlns:p14="http://schemas.microsoft.com/office/powerpoint/2010/main" val="1562158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58</a:t>
            </a:fld>
            <a:endParaRPr lang="en-US" dirty="0"/>
          </a:p>
        </p:txBody>
      </p:sp>
    </p:spTree>
    <p:extLst>
      <p:ext uri="{BB962C8B-B14F-4D97-AF65-F5344CB8AC3E}">
        <p14:creationId xmlns:p14="http://schemas.microsoft.com/office/powerpoint/2010/main" val="8132805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59</a:t>
            </a:fld>
            <a:endParaRPr lang="en-US" dirty="0"/>
          </a:p>
        </p:txBody>
      </p:sp>
      <p:sp>
        <p:nvSpPr>
          <p:cNvPr id="6" name="Text Placeholder 5"/>
          <p:cNvSpPr>
            <a:spLocks noGrp="1"/>
          </p:cNvSpPr>
          <p:nvPr>
            <p:ph type="body" sz="quarter" idx="16"/>
          </p:nvPr>
        </p:nvSpPr>
        <p:spPr/>
        <p:txBody>
          <a:bodyPr/>
          <a:lstStyle/>
          <a:p>
            <a:r>
              <a:rPr lang="en-US" dirty="0" smtClean="0"/>
              <a:t>9</a:t>
            </a:r>
            <a:endParaRPr lang="en-US" dirty="0"/>
          </a:p>
        </p:txBody>
      </p:sp>
    </p:spTree>
    <p:extLst>
      <p:ext uri="{BB962C8B-B14F-4D97-AF65-F5344CB8AC3E}">
        <p14:creationId xmlns:p14="http://schemas.microsoft.com/office/powerpoint/2010/main" val="9027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before </a:t>
            </a:r>
            <a:r>
              <a:rPr lang="en-US" dirty="0" smtClean="0"/>
              <a:t>jQuery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The </a:t>
            </a:r>
            <a:r>
              <a:rPr lang="en-US" dirty="0"/>
              <a:t>other browsers, led by Firefox, were slowly but surely chipping away at that </a:t>
            </a:r>
            <a:r>
              <a:rPr lang="en-US" dirty="0" smtClean="0"/>
              <a:t>lead.</a:t>
            </a:r>
          </a:p>
          <a:p>
            <a:pPr lvl="1"/>
            <a:r>
              <a:rPr lang="en-US" dirty="0" smtClean="0"/>
              <a:t>Lots </a:t>
            </a:r>
            <a:r>
              <a:rPr lang="en-US" dirty="0"/>
              <a:t>of people, including developers, were switching to alternative browsers and they wanted websites that worked on them</a:t>
            </a:r>
            <a:r>
              <a:rPr lang="en-US" dirty="0" smtClean="0"/>
              <a:t>.</a:t>
            </a:r>
          </a:p>
          <a:p>
            <a:pPr lvl="1"/>
            <a:r>
              <a:rPr lang="en-US" dirty="0"/>
              <a:t>Unfortunately, writing </a:t>
            </a:r>
            <a:r>
              <a:rPr lang="en-US" dirty="0">
                <a:solidFill>
                  <a:srgbClr val="FF0000"/>
                </a:solidFill>
              </a:rPr>
              <a:t>web applications</a:t>
            </a:r>
            <a:r>
              <a:rPr lang="en-US" dirty="0"/>
              <a:t> is </a:t>
            </a:r>
            <a:r>
              <a:rPr lang="en-US" dirty="0">
                <a:solidFill>
                  <a:srgbClr val="FF0000"/>
                </a:solidFill>
              </a:rPr>
              <a:t>tough now</a:t>
            </a:r>
            <a:r>
              <a:rPr lang="en-US" dirty="0"/>
              <a:t> and it was </a:t>
            </a:r>
            <a:r>
              <a:rPr lang="en-US" dirty="0">
                <a:solidFill>
                  <a:srgbClr val="FF0000"/>
                </a:solidFill>
              </a:rPr>
              <a:t>worse </a:t>
            </a:r>
            <a:r>
              <a:rPr lang="en-US" dirty="0" smtClean="0">
                <a:solidFill>
                  <a:srgbClr val="FF0000"/>
                </a:solidFill>
              </a:rPr>
              <a:t>then</a:t>
            </a:r>
            <a:r>
              <a:rPr lang="en-US" dirty="0" smtClean="0"/>
              <a:t>.</a:t>
            </a:r>
          </a:p>
          <a:p>
            <a:pPr lvl="1"/>
            <a:r>
              <a:rPr lang="en-US" dirty="0" smtClean="0"/>
              <a:t>JavaScript </a:t>
            </a:r>
            <a:r>
              <a:rPr lang="en-US" dirty="0"/>
              <a:t>is not the friendliest programming language </a:t>
            </a:r>
            <a:r>
              <a:rPr lang="en-US" dirty="0" smtClean="0"/>
              <a:t>around.</a:t>
            </a:r>
          </a:p>
          <a:p>
            <a:pPr lvl="1"/>
            <a:r>
              <a:rPr lang="en-US" dirty="0" smtClean="0"/>
              <a:t>But </a:t>
            </a:r>
            <a:r>
              <a:rPr lang="en-US" dirty="0"/>
              <a:t>JavaScript was not the problem; </a:t>
            </a:r>
            <a:r>
              <a:rPr lang="en-US" dirty="0">
                <a:solidFill>
                  <a:srgbClr val="FF0000"/>
                </a:solidFill>
              </a:rPr>
              <a:t>browsers</a:t>
            </a:r>
            <a:r>
              <a:rPr lang="en-US" dirty="0"/>
              <a:t> were the </a:t>
            </a:r>
            <a:r>
              <a:rPr lang="en-US" dirty="0" smtClean="0">
                <a:solidFill>
                  <a:srgbClr val="FF0000"/>
                </a:solidFill>
              </a:rPr>
              <a:t>problem</a:t>
            </a:r>
            <a:r>
              <a:rPr lang="en-US" dirty="0" smtClean="0"/>
              <a:t>.</a:t>
            </a:r>
          </a:p>
          <a:p>
            <a:pPr lvl="1"/>
            <a:r>
              <a:rPr lang="en-US" dirty="0" smtClean="0"/>
              <a:t>The </a:t>
            </a:r>
            <a:r>
              <a:rPr lang="en-US" dirty="0"/>
              <a:t>same code ran on different browsers and behaved </a:t>
            </a:r>
            <a:r>
              <a:rPr lang="en-US" dirty="0" smtClean="0"/>
              <a:t>differently.</a:t>
            </a:r>
          </a:p>
          <a:p>
            <a:pPr lvl="1"/>
            <a:r>
              <a:rPr lang="en-US" dirty="0" smtClean="0"/>
              <a:t>On </a:t>
            </a:r>
            <a:r>
              <a:rPr lang="en-US" dirty="0"/>
              <a:t>one, it ran perfectly; on another, it crashed, leaving users frustrated</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a:t>
            </a:fld>
            <a:endParaRPr lang="en-US" dirty="0"/>
          </a:p>
        </p:txBody>
      </p:sp>
    </p:spTree>
    <p:extLst>
      <p:ext uri="{BB962C8B-B14F-4D97-AF65-F5344CB8AC3E}">
        <p14:creationId xmlns:p14="http://schemas.microsoft.com/office/powerpoint/2010/main" val="39751505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60</a:t>
            </a:fld>
            <a:endParaRPr lang="en-US" dirty="0"/>
          </a:p>
        </p:txBody>
      </p:sp>
    </p:spTree>
    <p:extLst>
      <p:ext uri="{BB962C8B-B14F-4D97-AF65-F5344CB8AC3E}">
        <p14:creationId xmlns:p14="http://schemas.microsoft.com/office/powerpoint/2010/main" val="8990544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61</a:t>
            </a:fld>
            <a:endParaRPr lang="en-US" dirty="0"/>
          </a:p>
        </p:txBody>
      </p:sp>
      <p:sp>
        <p:nvSpPr>
          <p:cNvPr id="6" name="Text Placeholder 5"/>
          <p:cNvSpPr>
            <a:spLocks noGrp="1"/>
          </p:cNvSpPr>
          <p:nvPr>
            <p:ph type="body" sz="quarter" idx="16"/>
          </p:nvPr>
        </p:nvSpPr>
        <p:spPr/>
        <p:txBody>
          <a:bodyPr/>
          <a:lstStyle/>
          <a:p>
            <a:r>
              <a:rPr lang="en-US" smtClean="0"/>
              <a:t>10</a:t>
            </a:r>
            <a:endParaRPr lang="en-US" dirty="0"/>
          </a:p>
        </p:txBody>
      </p:sp>
    </p:spTree>
    <p:extLst>
      <p:ext uri="{BB962C8B-B14F-4D97-AF65-F5344CB8AC3E}">
        <p14:creationId xmlns:p14="http://schemas.microsoft.com/office/powerpoint/2010/main" val="12149022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62</a:t>
            </a:fld>
            <a:endParaRPr lang="en-US" dirty="0"/>
          </a:p>
        </p:txBody>
      </p:sp>
    </p:spTree>
    <p:extLst>
      <p:ext uri="{BB962C8B-B14F-4D97-AF65-F5344CB8AC3E}">
        <p14:creationId xmlns:p14="http://schemas.microsoft.com/office/powerpoint/2010/main" val="8795510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smtClean="0"/>
              <a:t>15 May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63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69929274"/>
              </p:ext>
            </p:extLst>
          </p:nvPr>
        </p:nvGraphicFramePr>
        <p:xfrm>
          <a:off x="1188133" y="2332802"/>
          <a:ext cx="3052983" cy="2225040"/>
        </p:xfrm>
        <a:graphic>
          <a:graphicData uri="http://schemas.openxmlformats.org/drawingml/2006/table">
            <a:tbl>
              <a:tblPr bandRow="1">
                <a:tableStyleId>{69012ECD-51FC-41F1-AA8D-1B2483CD663E}</a:tableStyleId>
              </a:tblPr>
              <a:tblGrid>
                <a:gridCol w="3052983">
                  <a:extLst>
                    <a:ext uri="{9D8B030D-6E8A-4147-A177-3AD203B41FA5}">
                      <a16:colId xmlns:a16="http://schemas.microsoft.com/office/drawing/2014/main" val="4199222970"/>
                    </a:ext>
                  </a:extLst>
                </a:gridCol>
              </a:tblGrid>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81716194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9406522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21139172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21496107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85789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379807457"/>
                  </a:ext>
                </a:extLst>
              </a:tr>
            </a:tbl>
          </a:graphicData>
        </a:graphic>
      </p:graphicFrame>
    </p:spTree>
    <p:extLst>
      <p:ext uri="{BB962C8B-B14F-4D97-AF65-F5344CB8AC3E}">
        <p14:creationId xmlns:p14="http://schemas.microsoft.com/office/powerpoint/2010/main" val="2451626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W3C</a:t>
            </a:r>
            <a:endParaRPr lang="en-US" dirty="0"/>
          </a:p>
        </p:txBody>
      </p:sp>
      <p:sp>
        <p:nvSpPr>
          <p:cNvPr id="7" name="Content Placeholder 6"/>
          <p:cNvSpPr>
            <a:spLocks noGrp="1"/>
          </p:cNvSpPr>
          <p:nvPr>
            <p:ph idx="1"/>
          </p:nvPr>
        </p:nvSpPr>
        <p:spPr/>
        <p:txBody>
          <a:bodyPr/>
          <a:lstStyle/>
          <a:p>
            <a:r>
              <a:rPr lang="en-US" dirty="0"/>
              <a:t>To understand how differences in browser implementations could result in lots of extra work for developers, let’s take a look at implementing a </a:t>
            </a:r>
            <a:r>
              <a:rPr lang="en-US" dirty="0">
                <a:solidFill>
                  <a:srgbClr val="FF0000"/>
                </a:solidFill>
              </a:rPr>
              <a:t>JavaScript Ajax</a:t>
            </a:r>
            <a:r>
              <a:rPr lang="en-US" dirty="0"/>
              <a:t> </a:t>
            </a:r>
            <a:r>
              <a:rPr lang="en-US" dirty="0" smtClean="0"/>
              <a:t>call.</a:t>
            </a:r>
          </a:p>
          <a:p>
            <a:pPr lvl="1"/>
            <a:r>
              <a:rPr lang="en-US" dirty="0" smtClean="0"/>
              <a:t>In </a:t>
            </a:r>
            <a:r>
              <a:rPr lang="en-US" dirty="0"/>
              <a:t>2006, the W3C (</a:t>
            </a:r>
            <a:r>
              <a:rPr lang="en-US" dirty="0">
                <a:solidFill>
                  <a:srgbClr val="FF0000"/>
                </a:solidFill>
              </a:rPr>
              <a:t>World Wide Web Consortium</a:t>
            </a:r>
            <a:r>
              <a:rPr lang="en-US" dirty="0"/>
              <a:t>) standards didn’t cover the </a:t>
            </a:r>
            <a:r>
              <a:rPr lang="en-US" dirty="0">
                <a:solidFill>
                  <a:srgbClr val="FF0000"/>
                </a:solidFill>
              </a:rPr>
              <a:t>XMLHttpRequest</a:t>
            </a:r>
            <a:r>
              <a:rPr lang="en-US" dirty="0"/>
              <a:t> object that lies at the </a:t>
            </a:r>
            <a:r>
              <a:rPr lang="en-US" dirty="0">
                <a:solidFill>
                  <a:srgbClr val="FF0000"/>
                </a:solidFill>
              </a:rPr>
              <a:t>heart</a:t>
            </a:r>
            <a:r>
              <a:rPr lang="en-US" dirty="0"/>
              <a:t> of all </a:t>
            </a:r>
            <a:r>
              <a:rPr lang="en-US" dirty="0">
                <a:solidFill>
                  <a:srgbClr val="FF0000"/>
                </a:solidFill>
              </a:rPr>
              <a:t>Ajax </a:t>
            </a:r>
            <a:r>
              <a:rPr lang="en-US" dirty="0" smtClean="0">
                <a:solidFill>
                  <a:srgbClr val="FF0000"/>
                </a:solidFill>
              </a:rPr>
              <a:t>requests</a:t>
            </a:r>
            <a:r>
              <a:rPr lang="en-US" dirty="0" smtClean="0"/>
              <a:t>.</a:t>
            </a:r>
          </a:p>
          <a:p>
            <a:pPr lvl="1"/>
            <a:r>
              <a:rPr lang="en-US" dirty="0" smtClean="0"/>
              <a:t>Microsoft </a:t>
            </a:r>
            <a:r>
              <a:rPr lang="en-US" dirty="0"/>
              <a:t>invented the technology way back in </a:t>
            </a:r>
            <a:r>
              <a:rPr lang="en-US" dirty="0">
                <a:solidFill>
                  <a:srgbClr val="FF0000"/>
                </a:solidFill>
              </a:rPr>
              <a:t>1999</a:t>
            </a:r>
            <a:r>
              <a:rPr lang="en-US" dirty="0"/>
              <a:t> with Internet Explorer version </a:t>
            </a:r>
            <a:r>
              <a:rPr lang="en-US" dirty="0" smtClean="0"/>
              <a:t>5.</a:t>
            </a:r>
          </a:p>
          <a:p>
            <a:pPr lvl="1"/>
            <a:r>
              <a:rPr lang="en-US" dirty="0" smtClean="0"/>
              <a:t>Unfortunately</a:t>
            </a:r>
            <a:r>
              <a:rPr lang="en-US" dirty="0"/>
              <a:t>, they chose to implement it as an </a:t>
            </a:r>
            <a:r>
              <a:rPr lang="en-US" dirty="0">
                <a:solidFill>
                  <a:srgbClr val="FF0000"/>
                </a:solidFill>
              </a:rPr>
              <a:t>ActiveX </a:t>
            </a:r>
            <a:r>
              <a:rPr lang="en-US" dirty="0" smtClean="0">
                <a:solidFill>
                  <a:srgbClr val="FF0000"/>
                </a:solidFill>
              </a:rPr>
              <a:t>control</a:t>
            </a:r>
            <a:r>
              <a:rPr lang="en-US" dirty="0" smtClean="0"/>
              <a:t>.</a:t>
            </a:r>
          </a:p>
          <a:p>
            <a:pPr lvl="1"/>
            <a:r>
              <a:rPr lang="en-US" dirty="0" smtClean="0"/>
              <a:t>ActiveX </a:t>
            </a:r>
            <a:r>
              <a:rPr lang="en-US" dirty="0"/>
              <a:t>was a proprietary Microsoft technology, so there was no way other browsers could implement it in the same </a:t>
            </a:r>
            <a:r>
              <a:rPr lang="en-US" dirty="0" smtClean="0"/>
              <a:t>way.</a:t>
            </a:r>
          </a:p>
          <a:p>
            <a:pPr lvl="1"/>
            <a:r>
              <a:rPr lang="en-US" dirty="0" smtClean="0"/>
              <a:t>Mozilla</a:t>
            </a:r>
            <a:r>
              <a:rPr lang="en-US" dirty="0"/>
              <a:t>, Safari, and Opera chose to implement it as an </a:t>
            </a:r>
            <a:r>
              <a:rPr lang="en-US" dirty="0">
                <a:solidFill>
                  <a:srgbClr val="FF0000"/>
                </a:solidFill>
              </a:rPr>
              <a:t>object</a:t>
            </a:r>
            <a:r>
              <a:rPr lang="en-US" dirty="0"/>
              <a:t> attached to the </a:t>
            </a:r>
            <a:r>
              <a:rPr lang="en-US" dirty="0">
                <a:solidFill>
                  <a:srgbClr val="FF0000"/>
                </a:solidFill>
              </a:rPr>
              <a:t>global </a:t>
            </a:r>
            <a:r>
              <a:rPr lang="en-US" dirty="0" smtClean="0">
                <a:solidFill>
                  <a:srgbClr val="FF0000"/>
                </a:solidFill>
              </a:rPr>
              <a:t>window</a:t>
            </a:r>
            <a:r>
              <a:rPr lang="en-US" dirty="0" smtClean="0"/>
              <a:t>.</a:t>
            </a:r>
          </a:p>
          <a:p>
            <a:pPr lvl="1"/>
            <a:r>
              <a:rPr lang="en-US" dirty="0" smtClean="0"/>
              <a:t>So</a:t>
            </a:r>
            <a:r>
              <a:rPr lang="en-US" dirty="0"/>
              <a:t>, in order to add Ajax to a website that could work on all browsers, developers had to write, test, and maintain twice as much code as they should: a set of code for IE and another set of code for everybody else. </a:t>
            </a:r>
            <a:endParaRPr lang="en-US" dirty="0" smtClean="0"/>
          </a:p>
          <a:p>
            <a:pPr lvl="1"/>
            <a:r>
              <a:rPr lang="en-US" dirty="0" smtClean="0"/>
              <a:t>Are </a:t>
            </a:r>
            <a:r>
              <a:rPr lang="en-US" dirty="0"/>
              <a:t>you thinking how hard could it be to detect whether the browser was IE and do something different? </a:t>
            </a:r>
            <a:endParaRPr lang="en-US" dirty="0" smtClean="0"/>
          </a:p>
          <a:p>
            <a:pPr lvl="1"/>
            <a:r>
              <a:rPr lang="en-US" dirty="0" smtClean="0"/>
              <a:t>Well</a:t>
            </a:r>
            <a:r>
              <a:rPr lang="en-US" dirty="0"/>
              <a:t>, you are right it isn’t that hard to detect which browser your code is running, but it is hard to do it reliably because browsers can </a:t>
            </a:r>
            <a:r>
              <a:rPr lang="en-US" dirty="0" smtClean="0"/>
              <a:t>lie.</a:t>
            </a:r>
          </a:p>
          <a:p>
            <a:pPr lvl="1"/>
            <a:r>
              <a:rPr lang="en-US" dirty="0" smtClean="0"/>
              <a:t>According </a:t>
            </a:r>
            <a:r>
              <a:rPr lang="en-US" dirty="0"/>
              <a:t>to the W3C standard, the way to detect the browser is simple</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a:t>
            </a:fld>
            <a:endParaRPr lang="en-US" dirty="0"/>
          </a:p>
        </p:txBody>
      </p:sp>
      <p:pic>
        <p:nvPicPr>
          <p:cNvPr id="8" name="Picture 7"/>
          <p:cNvPicPr>
            <a:picLocks noChangeAspect="1"/>
          </p:cNvPicPr>
          <p:nvPr/>
        </p:nvPicPr>
        <p:blipFill>
          <a:blip r:embed="rId2"/>
          <a:stretch>
            <a:fillRect/>
          </a:stretch>
        </p:blipFill>
        <p:spPr>
          <a:xfrm>
            <a:off x="828675" y="6078639"/>
            <a:ext cx="3257550" cy="285750"/>
          </a:xfrm>
          <a:prstGeom prst="rect">
            <a:avLst/>
          </a:prstGeom>
          <a:ln>
            <a:solidFill>
              <a:schemeClr val="accent1"/>
            </a:solidFill>
          </a:ln>
        </p:spPr>
      </p:pic>
    </p:spTree>
    <p:extLst>
      <p:ext uri="{BB962C8B-B14F-4D97-AF65-F5344CB8AC3E}">
        <p14:creationId xmlns:p14="http://schemas.microsoft.com/office/powerpoint/2010/main" val="2256877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W3C											   </a:t>
            </a:r>
            <a:r>
              <a:rPr lang="en-US" dirty="0" smtClean="0">
                <a:solidFill>
                  <a:srgbClr val="C00000"/>
                </a:solidFill>
              </a:rPr>
              <a:t>|</a:t>
            </a:r>
            <a:endParaRPr lang="en-US" dirty="0">
              <a:solidFill>
                <a:srgbClr val="C00000"/>
              </a:solidFill>
            </a:endParaRPr>
          </a:p>
        </p:txBody>
      </p:sp>
      <p:sp>
        <p:nvSpPr>
          <p:cNvPr id="7" name="Content Placeholder 6"/>
          <p:cNvSpPr>
            <a:spLocks noGrp="1"/>
          </p:cNvSpPr>
          <p:nvPr>
            <p:ph idx="1"/>
          </p:nvPr>
        </p:nvSpPr>
        <p:spPr/>
        <p:txBody>
          <a:bodyPr/>
          <a:lstStyle/>
          <a:p>
            <a:pPr lvl="1"/>
            <a:r>
              <a:rPr lang="en-US" dirty="0"/>
              <a:t>This property is supposed to return the name of the browser, but if you try it on Chrome, Safari, or Internet Explorer, they all return the same value, “</a:t>
            </a:r>
            <a:r>
              <a:rPr lang="en-US" dirty="0">
                <a:solidFill>
                  <a:srgbClr val="FF0000"/>
                </a:solidFill>
              </a:rPr>
              <a:t>Netscape</a:t>
            </a:r>
            <a:r>
              <a:rPr lang="en-US" dirty="0" smtClean="0"/>
              <a:t>”.</a:t>
            </a:r>
          </a:p>
          <a:p>
            <a:pPr lvl="1"/>
            <a:r>
              <a:rPr lang="en-US" dirty="0" smtClean="0"/>
              <a:t>What </a:t>
            </a:r>
            <a:r>
              <a:rPr lang="en-US" dirty="0"/>
              <a:t>gives? As I already said, </a:t>
            </a:r>
            <a:r>
              <a:rPr lang="en-US" dirty="0">
                <a:solidFill>
                  <a:srgbClr val="FF0000"/>
                </a:solidFill>
              </a:rPr>
              <a:t>browsers can lie</a:t>
            </a:r>
            <a:r>
              <a:rPr lang="en-US" dirty="0" smtClean="0"/>
              <a:t>.</a:t>
            </a:r>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a:t>
            </a:fld>
            <a:endParaRPr lang="en-US" dirty="0"/>
          </a:p>
        </p:txBody>
      </p:sp>
    </p:spTree>
    <p:extLst>
      <p:ext uri="{BB962C8B-B14F-4D97-AF65-F5344CB8AC3E}">
        <p14:creationId xmlns:p14="http://schemas.microsoft.com/office/powerpoint/2010/main" val="1408248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Browsers of 90s</a:t>
            </a:r>
            <a:endParaRPr lang="en-US" dirty="0"/>
          </a:p>
        </p:txBody>
      </p:sp>
      <p:sp>
        <p:nvSpPr>
          <p:cNvPr id="3" name="Content Placeholder 2"/>
          <p:cNvSpPr>
            <a:spLocks noGrp="1"/>
          </p:cNvSpPr>
          <p:nvPr>
            <p:ph idx="1"/>
          </p:nvPr>
        </p:nvSpPr>
        <p:spPr/>
        <p:txBody>
          <a:bodyPr/>
          <a:lstStyle/>
          <a:p>
            <a:r>
              <a:rPr lang="en-US" dirty="0"/>
              <a:t>During the </a:t>
            </a:r>
            <a:r>
              <a:rPr lang="en-US" dirty="0">
                <a:solidFill>
                  <a:srgbClr val="FF0000"/>
                </a:solidFill>
              </a:rPr>
              <a:t>90s</a:t>
            </a:r>
            <a:r>
              <a:rPr lang="en-US" dirty="0"/>
              <a:t>, websites began to </a:t>
            </a:r>
            <a:r>
              <a:rPr lang="en-US" dirty="0">
                <a:solidFill>
                  <a:srgbClr val="FF0000"/>
                </a:solidFill>
              </a:rPr>
              <a:t>detect</a:t>
            </a:r>
            <a:r>
              <a:rPr lang="en-US" dirty="0"/>
              <a:t> which browsers were visiting them.</a:t>
            </a:r>
          </a:p>
          <a:p>
            <a:pPr lvl="1"/>
            <a:r>
              <a:rPr lang="en-US" dirty="0"/>
              <a:t>At that time, there were really only three browsers:</a:t>
            </a:r>
          </a:p>
          <a:p>
            <a:pPr lvl="2"/>
            <a:r>
              <a:rPr lang="en-US" dirty="0"/>
              <a:t>Netscape Navigator</a:t>
            </a:r>
          </a:p>
          <a:p>
            <a:pPr lvl="2"/>
            <a:r>
              <a:rPr lang="en-US" dirty="0"/>
              <a:t>Microsoft’s Internet Explorer</a:t>
            </a:r>
          </a:p>
          <a:p>
            <a:pPr lvl="2"/>
            <a:r>
              <a:rPr lang="en-US" dirty="0"/>
              <a:t>the browser that started it all, NCSA Mosaic</a:t>
            </a:r>
          </a:p>
          <a:p>
            <a:pPr lvl="1"/>
            <a:r>
              <a:rPr lang="en-US" dirty="0"/>
              <a:t>Mosaic was created by the </a:t>
            </a:r>
            <a:r>
              <a:rPr lang="en-US" dirty="0">
                <a:solidFill>
                  <a:srgbClr val="FF0000"/>
                </a:solidFill>
              </a:rPr>
              <a:t>National Center for Supercomputing Applications</a:t>
            </a:r>
            <a:r>
              <a:rPr lang="en-US" dirty="0"/>
              <a:t> at the University of Illinois </a:t>
            </a:r>
            <a:r>
              <a:rPr lang="en-US" dirty="0" smtClean="0"/>
              <a:t>Urbana-Champaign.</a:t>
            </a:r>
          </a:p>
          <a:p>
            <a:pPr lvl="1"/>
            <a:r>
              <a:rPr lang="en-US" dirty="0" smtClean="0"/>
              <a:t>At </a:t>
            </a:r>
            <a:r>
              <a:rPr lang="en-US" dirty="0"/>
              <a:t>this time, the real battle for </a:t>
            </a:r>
            <a:r>
              <a:rPr lang="en-US" dirty="0">
                <a:solidFill>
                  <a:srgbClr val="FF0000"/>
                </a:solidFill>
              </a:rPr>
              <a:t>browser supremacy</a:t>
            </a:r>
            <a:r>
              <a:rPr lang="en-US" dirty="0"/>
              <a:t> raged between </a:t>
            </a:r>
            <a:r>
              <a:rPr lang="en-US" dirty="0">
                <a:solidFill>
                  <a:srgbClr val="FF0000"/>
                </a:solidFill>
              </a:rPr>
              <a:t>Microsoft</a:t>
            </a:r>
            <a:r>
              <a:rPr lang="en-US" dirty="0"/>
              <a:t> and </a:t>
            </a:r>
            <a:r>
              <a:rPr lang="en-US" dirty="0" smtClean="0">
                <a:solidFill>
                  <a:srgbClr val="FF0000"/>
                </a:solidFill>
              </a:rPr>
              <a:t>Netscape</a:t>
            </a:r>
            <a:r>
              <a:rPr lang="en-US" dirty="0" smtClean="0"/>
              <a:t>.</a:t>
            </a:r>
          </a:p>
          <a:p>
            <a:pPr lvl="1"/>
            <a:r>
              <a:rPr lang="en-US" dirty="0" smtClean="0"/>
              <a:t>The </a:t>
            </a:r>
            <a:r>
              <a:rPr lang="en-US" dirty="0"/>
              <a:t>companies fought by adding new features to their browsers</a:t>
            </a:r>
            <a:r>
              <a:rPr lang="en-US" dirty="0" smtClean="0"/>
              <a:t>.</a:t>
            </a:r>
          </a:p>
          <a:p>
            <a:pPr lvl="1"/>
            <a:r>
              <a:rPr lang="en-US" dirty="0"/>
              <a:t>One of the features that Netscape added to their browser was the </a:t>
            </a:r>
            <a:r>
              <a:rPr lang="en-US" dirty="0">
                <a:solidFill>
                  <a:srgbClr val="FF0000"/>
                </a:solidFill>
              </a:rPr>
              <a:t>frame </a:t>
            </a:r>
            <a:r>
              <a:rPr lang="en-US" dirty="0" smtClean="0">
                <a:solidFill>
                  <a:srgbClr val="0070C0"/>
                </a:solidFill>
              </a:rPr>
              <a:t>element</a:t>
            </a:r>
            <a:r>
              <a:rPr lang="en-US" dirty="0" smtClean="0"/>
              <a:t>. It </a:t>
            </a:r>
            <a:r>
              <a:rPr lang="en-US" dirty="0"/>
              <a:t>was very </a:t>
            </a:r>
            <a:r>
              <a:rPr lang="en-US" dirty="0" smtClean="0"/>
              <a:t>popular.</a:t>
            </a:r>
          </a:p>
          <a:p>
            <a:pPr lvl="1"/>
            <a:r>
              <a:rPr lang="en-US" dirty="0" smtClean="0"/>
              <a:t>Many </a:t>
            </a:r>
            <a:r>
              <a:rPr lang="en-US" dirty="0"/>
              <a:t>websites of the time would only use the frame element if the browser was Netscape </a:t>
            </a:r>
            <a:r>
              <a:rPr lang="en-US" dirty="0" smtClean="0"/>
              <a:t>Navigator.</a:t>
            </a:r>
          </a:p>
          <a:p>
            <a:pPr lvl="1"/>
            <a:r>
              <a:rPr lang="en-US" dirty="0" smtClean="0"/>
              <a:t>They </a:t>
            </a:r>
            <a:r>
              <a:rPr lang="en-US" dirty="0"/>
              <a:t>checked for Netscape either using </a:t>
            </a:r>
            <a:r>
              <a:rPr lang="en-US" dirty="0">
                <a:solidFill>
                  <a:srgbClr val="FF0000"/>
                </a:solidFill>
              </a:rPr>
              <a:t>window.navigator.appName</a:t>
            </a:r>
            <a:r>
              <a:rPr lang="en-US" dirty="0"/>
              <a:t> or by </a:t>
            </a:r>
            <a:r>
              <a:rPr lang="en-US" dirty="0">
                <a:solidFill>
                  <a:srgbClr val="FF0000"/>
                </a:solidFill>
              </a:rPr>
              <a:t>window.navigator.userAgent</a:t>
            </a:r>
            <a:r>
              <a:rPr lang="en-US" dirty="0"/>
              <a:t>. </a:t>
            </a:r>
            <a:endParaRPr lang="en-US" dirty="0" smtClean="0"/>
          </a:p>
          <a:p>
            <a:pPr lvl="1"/>
            <a:r>
              <a:rPr lang="en-US" dirty="0" smtClean="0"/>
              <a:t>Navigator’s </a:t>
            </a:r>
            <a:r>
              <a:rPr lang="en-US" dirty="0"/>
              <a:t>code name was </a:t>
            </a:r>
            <a:r>
              <a:rPr lang="en-US" dirty="0">
                <a:solidFill>
                  <a:srgbClr val="FF0000"/>
                </a:solidFill>
              </a:rPr>
              <a:t>Mozilla</a:t>
            </a:r>
            <a:r>
              <a:rPr lang="en-US" dirty="0"/>
              <a:t>, which was included in the user agent </a:t>
            </a:r>
            <a:r>
              <a:rPr lang="en-US" dirty="0" smtClean="0"/>
              <a:t>string.</a:t>
            </a:r>
          </a:p>
          <a:p>
            <a:pPr lvl="1"/>
            <a:r>
              <a:rPr lang="en-US" dirty="0" smtClean="0"/>
              <a:t>Later</a:t>
            </a:r>
            <a:r>
              <a:rPr lang="en-US" dirty="0"/>
              <a:t>, when Microsoft added the frame element to IE, websites continued to not serve frame-based content to IE since they only identify the browser by name, not by feature detection</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a:t>
            </a:fld>
            <a:endParaRPr lang="en-US" dirty="0"/>
          </a:p>
        </p:txBody>
      </p:sp>
    </p:spTree>
    <p:extLst>
      <p:ext uri="{BB962C8B-B14F-4D97-AF65-F5344CB8AC3E}">
        <p14:creationId xmlns:p14="http://schemas.microsoft.com/office/powerpoint/2010/main" val="155469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yalSapphire PPT">
      <a:majorFont>
        <a:latin typeface="Gill Sans MT (Headings)"/>
        <a:ea typeface=""/>
        <a:cs typeface=""/>
      </a:majorFont>
      <a:minorFont>
        <a:latin typeface="Gill Sans MT (Bod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5176</Words>
  <Application>Microsoft Office PowerPoint</Application>
  <PresentationFormat>Widescreen</PresentationFormat>
  <Paragraphs>516</Paragraphs>
  <Slides>63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63</vt:i4>
      </vt:variant>
    </vt:vector>
  </HeadingPairs>
  <TitlesOfParts>
    <vt:vector size="72" baseType="lpstr">
      <vt:lpstr>Arial</vt:lpstr>
      <vt:lpstr>Brush Script MT</vt:lpstr>
      <vt:lpstr>Calibri</vt:lpstr>
      <vt:lpstr>Courier New</vt:lpstr>
      <vt:lpstr>Gill Sans MT</vt:lpstr>
      <vt:lpstr>Gill Sans MT (Body)</vt:lpstr>
      <vt:lpstr>Gill Sans MT (Headings)</vt:lpstr>
      <vt:lpstr>Wingdings</vt:lpstr>
      <vt:lpstr>Office Theme</vt:lpstr>
      <vt:lpstr>PowerPoint Presentation</vt:lpstr>
      <vt:lpstr>PowerPoint Presentation</vt:lpstr>
      <vt:lpstr>PowerPoint Presentation</vt:lpstr>
      <vt:lpstr>Intro</vt:lpstr>
      <vt:lpstr>Life before jQuery</vt:lpstr>
      <vt:lpstr>Life before jQuery           |</vt:lpstr>
      <vt:lpstr>W3C</vt:lpstr>
      <vt:lpstr>W3C              |</vt:lpstr>
      <vt:lpstr>Browsers of 90s</vt:lpstr>
      <vt:lpstr>Browsers of 90s           |</vt:lpstr>
      <vt:lpstr>TIP</vt:lpstr>
      <vt:lpstr>Why was jQuery created?</vt:lpstr>
      <vt:lpstr>The major components of jQuery</vt:lpstr>
      <vt:lpstr>The DOM selection</vt:lpstr>
      <vt:lpstr>DOM manipulation</vt:lpstr>
      <vt:lpstr>Events</vt:lpstr>
      <vt:lpstr>Form</vt:lpstr>
      <vt:lpstr>CSS and animation</vt:lpstr>
      <vt:lpstr>Ajax</vt:lpstr>
      <vt:lpstr>Helpers</vt:lpstr>
      <vt:lpstr>Why two maintained versions of jQuery?</vt:lpstr>
      <vt:lpstr>Why two maintained versions of jQuery?     |</vt:lpstr>
      <vt:lpstr>Difference b/w minified &amp; unminified versions</vt:lpstr>
      <vt:lpstr>What is a content delivery network?</vt:lpstr>
      <vt:lpstr>PowerPoint Presentation</vt:lpstr>
      <vt:lpstr>Intro</vt:lpstr>
      <vt:lpstr>jQuery selectors</vt:lpstr>
      <vt:lpstr>The chapter code</vt:lpstr>
      <vt:lpstr>The chapter code           |</vt:lpstr>
      <vt:lpstr>Code 2-1</vt:lpstr>
      <vt:lpstr>Protocol-relative URLs</vt:lpstr>
      <vt:lpstr>The jQuery object</vt:lpstr>
      <vt:lpstr>The jQuery object           |</vt:lpstr>
      <vt:lpstr>NOTE</vt:lpstr>
      <vt:lpstr>Creating selectors</vt:lpstr>
      <vt:lpstr>ID selectors</vt:lpstr>
      <vt:lpstr>ID selectors            |</vt:lpstr>
      <vt:lpstr>Class selectors</vt:lpstr>
      <vt:lpstr>Tag selectors</vt:lpstr>
      <vt:lpstr>Combining selectors</vt:lpstr>
      <vt:lpstr>Descendent selectors</vt:lpstr>
      <vt:lpstr>Descendent selectors          |</vt:lpstr>
      <vt:lpstr>Code 2-2</vt:lpstr>
      <vt:lpstr>Attribute selectors</vt:lpstr>
      <vt:lpstr>Creating basic filter selectors</vt:lpstr>
      <vt:lpstr>Using chaining - quickly &amp; neatly continue queries</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dc:creator>
  <cp:lastModifiedBy>Reddy</cp:lastModifiedBy>
  <cp:revision>103</cp:revision>
  <dcterms:created xsi:type="dcterms:W3CDTF">2018-04-26T03:21:35Z</dcterms:created>
  <dcterms:modified xsi:type="dcterms:W3CDTF">2018-05-16T13:51:42Z</dcterms:modified>
</cp:coreProperties>
</file>