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handoutMasterIdLst>
    <p:handoutMasterId r:id="rId56"/>
  </p:handoutMasterIdLst>
  <p:sldIdLst>
    <p:sldId id="262" r:id="rId2"/>
    <p:sldId id="263" r:id="rId3"/>
    <p:sldId id="264" r:id="rId4"/>
    <p:sldId id="265" r:id="rId5"/>
    <p:sldId id="284" r:id="rId6"/>
    <p:sldId id="290" r:id="rId7"/>
    <p:sldId id="291" r:id="rId8"/>
    <p:sldId id="292" r:id="rId9"/>
    <p:sldId id="293" r:id="rId10"/>
    <p:sldId id="294" r:id="rId11"/>
    <p:sldId id="285" r:id="rId12"/>
    <p:sldId id="295" r:id="rId13"/>
    <p:sldId id="298" r:id="rId14"/>
    <p:sldId id="299" r:id="rId15"/>
    <p:sldId id="296" r:id="rId16"/>
    <p:sldId id="297" r:id="rId17"/>
    <p:sldId id="300" r:id="rId18"/>
    <p:sldId id="286" r:id="rId19"/>
    <p:sldId id="287" r:id="rId20"/>
    <p:sldId id="301" r:id="rId21"/>
    <p:sldId id="288" r:id="rId22"/>
    <p:sldId id="302" r:id="rId23"/>
    <p:sldId id="289" r:id="rId24"/>
    <p:sldId id="266" r:id="rId25"/>
    <p:sldId id="267" r:id="rId26"/>
    <p:sldId id="305" r:id="rId27"/>
    <p:sldId id="303" r:id="rId28"/>
    <p:sldId id="304" r:id="rId29"/>
    <p:sldId id="306" r:id="rId30"/>
    <p:sldId id="308" r:id="rId31"/>
    <p:sldId id="307" r:id="rId32"/>
    <p:sldId id="312" r:id="rId33"/>
    <p:sldId id="313" r:id="rId34"/>
    <p:sldId id="309" r:id="rId35"/>
    <p:sldId id="310" r:id="rId36"/>
    <p:sldId id="311" r:id="rId37"/>
    <p:sldId id="268" r:id="rId38"/>
    <p:sldId id="269" r:id="rId39"/>
    <p:sldId id="270" r:id="rId40"/>
    <p:sldId id="271" r:id="rId41"/>
    <p:sldId id="272" r:id="rId42"/>
    <p:sldId id="273" r:id="rId43"/>
    <p:sldId id="274" r:id="rId44"/>
    <p:sldId id="275" r:id="rId45"/>
    <p:sldId id="276" r:id="rId46"/>
    <p:sldId id="277" r:id="rId47"/>
    <p:sldId id="278" r:id="rId48"/>
    <p:sldId id="279" r:id="rId49"/>
    <p:sldId id="280" r:id="rId50"/>
    <p:sldId id="281" r:id="rId51"/>
    <p:sldId id="282" r:id="rId52"/>
    <p:sldId id="283" r:id="rId53"/>
    <p:sldId id="261"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71F8627-1FBD-45A9-882C-381C0E04CF3F}">
          <p14:sldIdLst>
            <p14:sldId id="262"/>
            <p14:sldId id="263"/>
          </p14:sldIdLst>
        </p14:section>
        <p14:section name="Installing jQuery" id="{9D3245C0-D897-4ACC-B9DC-BF12394DE00D}">
          <p14:sldIdLst>
            <p14:sldId id="264"/>
            <p14:sldId id="265"/>
            <p14:sldId id="284"/>
            <p14:sldId id="290"/>
            <p14:sldId id="291"/>
            <p14:sldId id="292"/>
            <p14:sldId id="293"/>
            <p14:sldId id="294"/>
            <p14:sldId id="285"/>
            <p14:sldId id="295"/>
            <p14:sldId id="298"/>
            <p14:sldId id="299"/>
            <p14:sldId id="296"/>
            <p14:sldId id="297"/>
            <p14:sldId id="300"/>
            <p14:sldId id="286"/>
            <p14:sldId id="287"/>
            <p14:sldId id="301"/>
            <p14:sldId id="288"/>
            <p14:sldId id="302"/>
            <p14:sldId id="289"/>
          </p14:sldIdLst>
        </p14:section>
        <p14:section name="Customizing jQuery" id="{BE6F5DFE-C7EF-4DBF-BADB-6615BDE4BF42}">
          <p14:sldIdLst>
            <p14:sldId id="266"/>
            <p14:sldId id="267"/>
            <p14:sldId id="305"/>
            <p14:sldId id="303"/>
            <p14:sldId id="304"/>
            <p14:sldId id="306"/>
            <p14:sldId id="308"/>
            <p14:sldId id="307"/>
            <p14:sldId id="312"/>
            <p14:sldId id="313"/>
            <p14:sldId id="309"/>
            <p14:sldId id="310"/>
            <p14:sldId id="311"/>
          </p14:sldIdLst>
        </p14:section>
        <p14:section name="Design Patterns" id="{6FF99430-D6FA-4BA1-A30D-DAE458CDBC6B}">
          <p14:sldIdLst>
            <p14:sldId id="268"/>
            <p14:sldId id="269"/>
          </p14:sldIdLst>
        </p14:section>
        <p14:section name="Forms" id="{3A03748B-A202-427E-8C28-235D68D15EB9}">
          <p14:sldIdLst>
            <p14:sldId id="270"/>
            <p14:sldId id="271"/>
          </p14:sldIdLst>
        </p14:section>
        <p14:section name="Ajax" id="{FFC916E2-5E63-4666-8972-BE03A36DE889}">
          <p14:sldIdLst>
            <p14:sldId id="272"/>
            <p14:sldId id="273"/>
          </p14:sldIdLst>
        </p14:section>
        <p14:section name="Animating" id="{3E5E5E2E-26A3-4449-8540-4864E55FDC79}">
          <p14:sldIdLst>
            <p14:sldId id="274"/>
            <p14:sldId id="275"/>
          </p14:sldIdLst>
        </p14:section>
        <p14:section name="Adv Event Handling" id="{B719DB14-13C5-4607-A5F8-9BDC08683094}">
          <p14:sldIdLst>
            <p14:sldId id="276"/>
            <p14:sldId id="277"/>
          </p14:sldIdLst>
        </p14:section>
        <p14:section name="jQuery Effects" id="{BEBE6A63-A870-4672-B0E0-3A2796681ACF}">
          <p14:sldIdLst>
            <p14:sldId id="278"/>
            <p14:sldId id="279"/>
          </p14:sldIdLst>
        </p14:section>
        <p14:section name="Web Performance APIs" id="{973A04B0-549F-4EC0-86D3-31F2B5EFB2E7}">
          <p14:sldIdLst>
            <p14:sldId id="280"/>
            <p14:sldId id="281"/>
          </p14:sldIdLst>
        </p14:section>
        <p14:section name="Manipulating Images" id="{F530A891-526B-4C4B-9067-56B59BDCC686}">
          <p14:sldIdLst>
            <p14:sldId id="282"/>
            <p14:sldId id="283"/>
          </p14:sldIdLst>
        </p14:section>
        <p14:section name="Appendix Section" id="{56A73371-1071-4AA7-B301-CBFA7F65B878}">
          <p14:sldIdLst>
            <p14:sldId id="26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35" autoAdjust="0"/>
    <p:restoredTop sz="96552" autoAdjust="0"/>
  </p:normalViewPr>
  <p:slideViewPr>
    <p:cSldViewPr snapToGrid="0">
      <p:cViewPr varScale="1">
        <p:scale>
          <a:sx n="117" d="100"/>
          <a:sy n="117" d="100"/>
        </p:scale>
        <p:origin x="114" y="84"/>
      </p:cViewPr>
      <p:guideLst/>
    </p:cSldViewPr>
  </p:slideViewPr>
  <p:notesTextViewPr>
    <p:cViewPr>
      <p:scale>
        <a:sx n="1" d="1"/>
        <a:sy n="1" d="1"/>
      </p:scale>
      <p:origin x="0" y="0"/>
    </p:cViewPr>
  </p:notesTextViewPr>
  <p:notesViewPr>
    <p:cSldViewPr snapToGrid="0">
      <p:cViewPr varScale="1">
        <p:scale>
          <a:sx n="89" d="100"/>
          <a:sy n="89" d="100"/>
        </p:scale>
        <p:origin x="2664"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EC4635-6F5E-4666-8F94-B9534AA1A9C7}" type="datetimeFigureOut">
              <a:rPr lang="en-US" smtClean="0"/>
              <a:t>5/15/2018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2E8E4F-ACCA-42C3-801C-D4FC6701FF6D}" type="slidenum">
              <a:rPr lang="en-US" smtClean="0"/>
              <a:t>‹#›</a:t>
            </a:fld>
            <a:endParaRPr lang="en-US"/>
          </a:p>
        </p:txBody>
      </p:sp>
    </p:spTree>
    <p:extLst>
      <p:ext uri="{BB962C8B-B14F-4D97-AF65-F5344CB8AC3E}">
        <p14:creationId xmlns:p14="http://schemas.microsoft.com/office/powerpoint/2010/main" val="2956425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F9719-28BC-48F1-B370-6FDEB7699C57}" type="datetimeFigureOut">
              <a:rPr lang="en-US" smtClean="0"/>
              <a:t>5/15/2018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F1E86-D5E4-4C84-9639-61CB8D4DBCAC}" type="slidenum">
              <a:rPr lang="en-US" smtClean="0"/>
              <a:t>‹#›</a:t>
            </a:fld>
            <a:endParaRPr lang="en-US"/>
          </a:p>
        </p:txBody>
      </p:sp>
    </p:spTree>
    <p:extLst>
      <p:ext uri="{BB962C8B-B14F-4D97-AF65-F5344CB8AC3E}">
        <p14:creationId xmlns:p14="http://schemas.microsoft.com/office/powerpoint/2010/main" val="2014454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334534" y="702614"/>
            <a:ext cx="11521440" cy="2377440"/>
          </a:xfrm>
          <a:prstGeom prst="rect">
            <a:avLst/>
          </a:prstGeom>
        </p:spPr>
        <p:txBody>
          <a:bodyPr anchor="b" anchorCtr="0"/>
          <a:lstStyle>
            <a:lvl1pPr marL="0" indent="0">
              <a:buNone/>
              <a:defRPr sz="7200">
                <a:latin typeface="Gill Sans MT (Heading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a:t>
            </a:r>
            <a:endParaRPr lang="en-US" dirty="0"/>
          </a:p>
        </p:txBody>
      </p:sp>
      <p:sp>
        <p:nvSpPr>
          <p:cNvPr id="14" name="Subtitle 2"/>
          <p:cNvSpPr txBox="1">
            <a:spLocks/>
          </p:cNvSpPr>
          <p:nvPr userDrawn="1"/>
        </p:nvSpPr>
        <p:spPr>
          <a:xfrm>
            <a:off x="334534" y="3252175"/>
            <a:ext cx="5486400" cy="1097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ct val="30000"/>
              </a:spcBef>
              <a:buFont typeface="Arial" panose="020B0604020202020204" pitchFamily="34" charset="0"/>
              <a:buNone/>
              <a:defRPr sz="2400" kern="1200">
                <a:solidFill>
                  <a:schemeClr val="accent2">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2400" b="0" i="0" u="none" strike="noStrike" kern="1200" cap="none" spc="0" normalizeH="0" baseline="0" noProof="0" dirty="0" smtClean="0">
                <a:ln>
                  <a:noFill/>
                </a:ln>
                <a:solidFill>
                  <a:srgbClr val="0070C0"/>
                </a:solidFill>
                <a:effectLst/>
                <a:uLnTx/>
                <a:uFillTx/>
                <a:latin typeface="+mn-lt"/>
                <a:ea typeface="+mn-ea"/>
                <a:cs typeface="+mn-cs"/>
              </a:rPr>
              <a:t>- Govardhan Reddy D N</a:t>
            </a:r>
          </a:p>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1800" b="0" i="0" u="none" strike="noStrike" kern="1200" cap="none" spc="0" normalizeH="0" baseline="0" noProof="0" dirty="0" smtClean="0">
                <a:ln>
                  <a:noFill/>
                </a:ln>
                <a:solidFill>
                  <a:srgbClr val="3F1779"/>
                </a:solidFill>
                <a:effectLst/>
                <a:uLnTx/>
                <a:uFillTx/>
                <a:latin typeface="Brush Script MT" panose="03060802040406070304" pitchFamily="66" charset="0"/>
                <a:ea typeface="+mn-ea"/>
                <a:cs typeface="+mn-cs"/>
              </a:rPr>
              <a:t>Royal Sapphire Edu</a:t>
            </a:r>
            <a:endParaRPr kumimoji="0" lang="en-US" sz="1800" b="0" i="0" u="none" strike="noStrike" kern="1200" cap="none" spc="0" normalizeH="0" baseline="0" noProof="0" dirty="0">
              <a:ln>
                <a:noFill/>
              </a:ln>
              <a:solidFill>
                <a:srgbClr val="3F1779"/>
              </a:solidFill>
              <a:effectLst/>
              <a:uLnTx/>
              <a:uFillTx/>
              <a:latin typeface="Brush Script MT" panose="03060802040406070304" pitchFamily="66" charset="0"/>
              <a:ea typeface="+mn-ea"/>
              <a:cs typeface="+mn-cs"/>
            </a:endParaRPr>
          </a:p>
        </p:txBody>
      </p:sp>
      <p:sp>
        <p:nvSpPr>
          <p:cNvPr id="3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05 May 2018</a:t>
            </a:r>
            <a:endParaRPr lang="en-US" dirty="0"/>
          </a:p>
        </p:txBody>
      </p:sp>
      <p:sp>
        <p:nvSpPr>
          <p:cNvPr id="32"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7371887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2" name="TextBox 1"/>
          <p:cNvSpPr txBox="1"/>
          <p:nvPr userDrawn="1"/>
        </p:nvSpPr>
        <p:spPr>
          <a:xfrm>
            <a:off x="1152525" y="1101533"/>
            <a:ext cx="5469465" cy="1378331"/>
          </a:xfrm>
          <a:prstGeom prst="rect">
            <a:avLst/>
          </a:prstGeom>
        </p:spPr>
        <p:txBody>
          <a:bodyPr>
            <a:normAutofit/>
          </a:bodyPr>
          <a:lstStyle>
            <a:lvl1pPr>
              <a:lnSpc>
                <a:spcPct val="90000"/>
              </a:lnSpc>
              <a:spcBef>
                <a:spcPct val="0"/>
              </a:spcBef>
              <a:buNone/>
              <a:defRPr sz="8000">
                <a:latin typeface="+mj-lt"/>
                <a:ea typeface="+mj-ea"/>
                <a:cs typeface="+mj-cs"/>
              </a:defRPr>
            </a:lvl1pPr>
          </a:lstStyle>
          <a:p>
            <a:pPr lvl="0"/>
            <a:r>
              <a:rPr lang="en-US" dirty="0" smtClean="0"/>
              <a:t>Appendix</a:t>
            </a:r>
            <a:endParaRPr lang="en-US" dirty="0"/>
          </a:p>
        </p:txBody>
      </p:sp>
      <p:sp>
        <p:nvSpPr>
          <p:cNvPr id="22"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05 May 2018</a:t>
            </a:r>
            <a:endParaRPr lang="en-US" dirty="0"/>
          </a:p>
        </p:txBody>
      </p:sp>
      <p:sp>
        <p:nvSpPr>
          <p:cNvPr id="24"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2372054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15" name="Text Placeholder 14"/>
          <p:cNvSpPr>
            <a:spLocks noGrp="1"/>
          </p:cNvSpPr>
          <p:nvPr>
            <p:ph type="body" sz="quarter" idx="13" hasCustomPrompt="1"/>
          </p:nvPr>
        </p:nvSpPr>
        <p:spPr>
          <a:xfrm>
            <a:off x="1152525" y="1104900"/>
            <a:ext cx="7677150" cy="1371600"/>
          </a:xfrm>
          <a:prstGeom prst="rect">
            <a:avLst/>
          </a:prstGeom>
        </p:spPr>
        <p:txBody>
          <a:bodyPr anchor="b" anchorCtr="0"/>
          <a:lstStyle>
            <a:lvl1pPr marL="0" indent="0">
              <a:buNone/>
              <a:defRPr sz="8000">
                <a:latin typeface="+mj-lt"/>
              </a:defRPr>
            </a:lvl1pPr>
          </a:lstStyle>
          <a:p>
            <a:pPr lvl="0"/>
            <a:r>
              <a:rPr lang="en-US" dirty="0" smtClean="0"/>
              <a:t>Title</a:t>
            </a:r>
            <a:endParaRPr lang="en-US" dirty="0"/>
          </a:p>
        </p:txBody>
      </p:sp>
      <p:sp>
        <p:nvSpPr>
          <p:cNvPr id="17" name="Text Placeholder 16"/>
          <p:cNvSpPr>
            <a:spLocks noGrp="1"/>
          </p:cNvSpPr>
          <p:nvPr>
            <p:ph type="body" sz="quarter" idx="14" hasCustomPrompt="1"/>
          </p:nvPr>
        </p:nvSpPr>
        <p:spPr>
          <a:xfrm>
            <a:off x="2555422" y="2556686"/>
            <a:ext cx="4321628"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Name</a:t>
            </a: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 </a:t>
            </a:r>
          </a:p>
        </p:txBody>
      </p:sp>
      <p:sp>
        <p:nvSpPr>
          <p:cNvPr id="18" name="Text Placeholder 16"/>
          <p:cNvSpPr>
            <a:spLocks noGrp="1"/>
          </p:cNvSpPr>
          <p:nvPr>
            <p:ph type="body" sz="quarter" idx="15" hasCustomPrompt="1"/>
          </p:nvPr>
        </p:nvSpPr>
        <p:spPr>
          <a:xfrm>
            <a:off x="2555422" y="2925811"/>
            <a:ext cx="4321628"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Source</a:t>
            </a:r>
            <a:endPar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endParaRPr>
          </a:p>
        </p:txBody>
      </p:sp>
      <p:sp>
        <p:nvSpPr>
          <p:cNvPr id="19" name="TextBox 18"/>
          <p:cNvSpPr txBox="1"/>
          <p:nvPr userDrawn="1"/>
        </p:nvSpPr>
        <p:spPr>
          <a:xfrm>
            <a:off x="1152524" y="2552907"/>
            <a:ext cx="1402897" cy="369332"/>
          </a:xfrm>
          <a:prstGeom prst="rect">
            <a:avLst/>
          </a:prstGeom>
          <a:noFill/>
          <a:ln>
            <a:solidFill>
              <a:srgbClr val="3F1779"/>
            </a:solidFill>
          </a:ln>
        </p:spPr>
        <p:txBody>
          <a:bodyPr wrap="square" rtlCol="0">
            <a:spAutoFit/>
          </a:bodyPr>
          <a:lstStyle/>
          <a:p>
            <a:r>
              <a:rPr kumimoji="0" lang="en-US" sz="1800" b="0" i="0" u="none" strike="noStrike" kern="1200" cap="none" spc="0" normalizeH="0" baseline="0" dirty="0" smtClean="0">
                <a:ln>
                  <a:noFill/>
                </a:ln>
                <a:solidFill>
                  <a:srgbClr val="FF0000"/>
                </a:solidFill>
                <a:effectLst/>
                <a:uLnTx/>
                <a:uFillTx/>
                <a:latin typeface="Gill Sans MT" panose="020B0502020104020203"/>
                <a:ea typeface="+mn-ea"/>
                <a:cs typeface="+mn-cs"/>
              </a:rPr>
              <a:t>Book Name: </a:t>
            </a:r>
            <a:endParaRPr kumimoji="0" lang="en-US" sz="1800" b="0" i="0" u="none" strike="noStrike" kern="1200" cap="none" spc="0" normalizeH="0" baseline="0" dirty="0">
              <a:ln>
                <a:noFill/>
              </a:ln>
              <a:solidFill>
                <a:srgbClr val="FF0000"/>
              </a:solidFill>
              <a:effectLst/>
              <a:uLnTx/>
              <a:uFillTx/>
              <a:latin typeface="Gill Sans MT" panose="020B0502020104020203"/>
              <a:ea typeface="+mn-ea"/>
              <a:cs typeface="+mn-cs"/>
            </a:endParaRPr>
          </a:p>
        </p:txBody>
      </p:sp>
      <p:sp>
        <p:nvSpPr>
          <p:cNvPr id="20" name="TextBox 19"/>
          <p:cNvSpPr txBox="1"/>
          <p:nvPr userDrawn="1"/>
        </p:nvSpPr>
        <p:spPr>
          <a:xfrm>
            <a:off x="1152525" y="2922239"/>
            <a:ext cx="1402896" cy="369332"/>
          </a:xfrm>
          <a:prstGeom prst="rect">
            <a:avLst/>
          </a:prstGeom>
          <a:noFill/>
          <a:ln>
            <a:solidFill>
              <a:srgbClr val="3F1779"/>
            </a:solidFill>
          </a:ln>
        </p:spPr>
        <p:txBody>
          <a:bodyPr wrap="square" rtlCol="0">
            <a:spAutoFit/>
          </a:bodyPr>
          <a:lstStyle/>
          <a:p>
            <a:r>
              <a:rPr kumimoji="0" lang="en-US" sz="1800" b="0" i="0" u="none" strike="noStrike" kern="1200" cap="none" spc="0" normalizeH="0" baseline="0" dirty="0" smtClean="0">
                <a:ln>
                  <a:noFill/>
                </a:ln>
                <a:solidFill>
                  <a:srgbClr val="FF0000"/>
                </a:solidFill>
                <a:effectLst/>
                <a:uLnTx/>
                <a:uFillTx/>
                <a:latin typeface="Gill Sans MT" panose="020B0502020104020203"/>
                <a:ea typeface="+mn-ea"/>
                <a:cs typeface="+mn-cs"/>
              </a:rPr>
              <a:t>Book Source: </a:t>
            </a:r>
            <a:endParaRPr kumimoji="0" lang="en-US" sz="1800" b="0" i="0" u="none" strike="noStrike" kern="1200" cap="none" spc="0" normalizeH="0" baseline="0" dirty="0">
              <a:ln>
                <a:noFill/>
              </a:ln>
              <a:solidFill>
                <a:srgbClr val="FF0000"/>
              </a:solidFill>
              <a:effectLst/>
              <a:uLnTx/>
              <a:uFillTx/>
              <a:latin typeface="Gill Sans MT" panose="020B0502020104020203"/>
              <a:ea typeface="+mn-ea"/>
              <a:cs typeface="+mn-cs"/>
            </a:endParaRPr>
          </a:p>
        </p:txBody>
      </p:sp>
      <p:sp>
        <p:nvSpPr>
          <p:cNvPr id="21"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05 May 2018</a:t>
            </a:r>
            <a:endParaRPr lang="en-US" dirty="0"/>
          </a:p>
        </p:txBody>
      </p:sp>
      <p:sp>
        <p:nvSpPr>
          <p:cNvPr id="23"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5630632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vel 0">
    <p:spTree>
      <p:nvGrpSpPr>
        <p:cNvPr id="1" name=""/>
        <p:cNvGrpSpPr/>
        <p:nvPr/>
      </p:nvGrpSpPr>
      <p:grpSpPr>
        <a:xfrm>
          <a:off x="0" y="0"/>
          <a:ext cx="0" cy="0"/>
          <a:chOff x="0" y="0"/>
          <a:chExt cx="0" cy="0"/>
        </a:xfrm>
      </p:grpSpPr>
      <p:sp>
        <p:nvSpPr>
          <p:cNvPr id="15" name="Text Placeholder 14"/>
          <p:cNvSpPr>
            <a:spLocks noGrp="1"/>
          </p:cNvSpPr>
          <p:nvPr>
            <p:ph type="body" sz="quarter" idx="13" hasCustomPrompt="1"/>
          </p:nvPr>
        </p:nvSpPr>
        <p:spPr>
          <a:xfrm>
            <a:off x="1171575" y="2075163"/>
            <a:ext cx="10687050" cy="895350"/>
          </a:xfrm>
          <a:prstGeom prst="rect">
            <a:avLst/>
          </a:prstGeom>
        </p:spPr>
        <p:txBody>
          <a:bodyPr anchor="b" anchorCtr="0"/>
          <a:lstStyle>
            <a:lvl1pPr marL="0" indent="0">
              <a:buNone/>
              <a:defRPr lang="en-US" sz="5400" kern="1200" dirty="0">
                <a:solidFill>
                  <a:schemeClr val="tx2"/>
                </a:solidFill>
                <a:latin typeface="+mj-lt"/>
                <a:ea typeface="+mj-ea"/>
                <a:cs typeface="+mj-cs"/>
              </a:defRPr>
            </a:lvl1pPr>
          </a:lstStyle>
          <a:p>
            <a:pPr lvl="0"/>
            <a:r>
              <a:rPr lang="en-US" dirty="0" smtClean="0"/>
              <a:t>Title</a:t>
            </a:r>
            <a:endParaRPr lang="en-US" dirty="0"/>
          </a:p>
        </p:txBody>
      </p:sp>
      <p:sp>
        <p:nvSpPr>
          <p:cNvPr id="1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05 May 2018</a:t>
            </a:r>
            <a:endParaRPr lang="en-US" dirty="0"/>
          </a:p>
        </p:txBody>
      </p:sp>
      <p:sp>
        <p:nvSpPr>
          <p:cNvPr id="16"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
        <p:nvSpPr>
          <p:cNvPr id="3" name="Text Placeholder 2"/>
          <p:cNvSpPr>
            <a:spLocks noGrp="1" noChangeAspect="1"/>
          </p:cNvSpPr>
          <p:nvPr>
            <p:ph type="body" sz="quarter" idx="16" hasCustomPrompt="1"/>
          </p:nvPr>
        </p:nvSpPr>
        <p:spPr>
          <a:xfrm>
            <a:off x="124077" y="106946"/>
            <a:ext cx="914400" cy="64008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rtlCol="0" anchor="b" anchorCtr="0">
            <a:normAutofit/>
          </a:bodyPr>
          <a:lstStyle>
            <a:lvl1pPr algn="ctr">
              <a:buFontTx/>
              <a:buNone/>
              <a:defRPr lang="en-US" sz="6000" dirty="0">
                <a:solidFill>
                  <a:schemeClr val="bg1"/>
                </a:solidFill>
                <a:latin typeface="+mj-lt"/>
                <a:ea typeface="+mj-ea"/>
                <a:cs typeface="+mj-cs"/>
              </a:defRPr>
            </a:lvl1pPr>
          </a:lstStyle>
          <a:p>
            <a:pPr marL="0" lvl="0" indent="0" algn="ctr">
              <a:spcBef>
                <a:spcPct val="0"/>
              </a:spcBef>
              <a:buFontTx/>
              <a:buNone/>
            </a:pPr>
            <a:r>
              <a:rPr lang="en-US" smtClean="0"/>
              <a:t>00</a:t>
            </a:r>
            <a:endParaRPr lang="en-US" dirty="0"/>
          </a:p>
        </p:txBody>
      </p:sp>
    </p:spTree>
    <p:extLst>
      <p:ext uri="{BB962C8B-B14F-4D97-AF65-F5344CB8AC3E}">
        <p14:creationId xmlns:p14="http://schemas.microsoft.com/office/powerpoint/2010/main" val="12586878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evel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a:solidFill>
                  <a:schemeClr val="bg1"/>
                </a:solidFill>
              </a:defRPr>
            </a:lvl1pPr>
          </a:lstStyle>
          <a:p>
            <a:pPr lvl="0"/>
            <a:r>
              <a:rPr lang="en-US" dirty="0"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05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8759300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Level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05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796024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Level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05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7926066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vel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05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7620950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evel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05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24853837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Level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05 May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9111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05 May 2018</a:t>
            </a:r>
            <a:endParaRPr lang="en-US" dirty="0"/>
          </a:p>
        </p:txBody>
      </p:sp>
      <p:sp>
        <p:nvSpPr>
          <p:cNvPr id="15"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cxnSp>
        <p:nvCxnSpPr>
          <p:cNvPr id="19" name="Straight Connector 18"/>
          <p:cNvCxnSpPr/>
          <p:nvPr userDrawn="1"/>
        </p:nvCxnSpPr>
        <p:spPr>
          <a:xfrm>
            <a:off x="0" y="653891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Footer Placeholder 4"/>
          <p:cNvSpPr txBox="1">
            <a:spLocks/>
          </p:cNvSpPr>
          <p:nvPr userDrawn="1"/>
        </p:nvSpPr>
        <p:spPr>
          <a:xfrm>
            <a:off x="4543425" y="3074534"/>
            <a:ext cx="4114800" cy="254771"/>
          </a:xfrm>
          <a:prstGeom prst="rect">
            <a:avLst/>
          </a:prstGeom>
        </p:spPr>
        <p:txBody>
          <a:bodyPr/>
          <a:lst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prstClr val="black">
                  <a:lumMod val="75000"/>
                  <a:lumOff val="25000"/>
                </a:prstClr>
              </a:solidFill>
              <a:latin typeface="Gill Sans MT" panose="020B0502020104020203"/>
            </a:endParaRPr>
          </a:p>
        </p:txBody>
      </p:sp>
      <p:sp>
        <p:nvSpPr>
          <p:cNvPr id="2" name="TextBox 1"/>
          <p:cNvSpPr txBox="1"/>
          <p:nvPr userDrawn="1"/>
        </p:nvSpPr>
        <p:spPr>
          <a:xfrm>
            <a:off x="5469226" y="6569926"/>
            <a:ext cx="1611018" cy="276999"/>
          </a:xfrm>
          <a:prstGeom prst="rect">
            <a:avLst/>
          </a:prstGeom>
          <a:noFill/>
        </p:spPr>
        <p:txBody>
          <a:bodyPr wrap="none" lIns="0" tIns="0" rIns="0" bIns="0" rtlCol="0">
            <a:spAutoFit/>
          </a:bodyPr>
          <a:lstStyle/>
          <a:p>
            <a:r>
              <a:rPr lang="en-US" sz="1800" dirty="0" smtClean="0">
                <a:solidFill>
                  <a:srgbClr val="3F1779"/>
                </a:solidFill>
                <a:latin typeface="Brush Script MT" panose="03060802040406070304" pitchFamily="66" charset="0"/>
              </a:rPr>
              <a:t>Royal Sapphire Edu</a:t>
            </a:r>
            <a:endParaRPr lang="en-US" sz="1800" dirty="0">
              <a:solidFill>
                <a:prstClr val="black">
                  <a:lumMod val="75000"/>
                  <a:lumOff val="25000"/>
                </a:prstClr>
              </a:solidFill>
              <a:latin typeface="Gill Sans MT" panose="020B0502020104020203"/>
            </a:endParaRPr>
          </a:p>
        </p:txBody>
      </p:sp>
    </p:spTree>
    <p:extLst>
      <p:ext uri="{BB962C8B-B14F-4D97-AF65-F5344CB8AC3E}">
        <p14:creationId xmlns:p14="http://schemas.microsoft.com/office/powerpoint/2010/main" val="19154785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2" r:id="rId3"/>
    <p:sldLayoutId id="2147483650" r:id="rId4"/>
    <p:sldLayoutId id="2147483667" r:id="rId5"/>
    <p:sldLayoutId id="2147483668" r:id="rId6"/>
    <p:sldLayoutId id="2147483669" r:id="rId7"/>
    <p:sldLayoutId id="2147483670" r:id="rId8"/>
    <p:sldLayoutId id="2147483671" r:id="rId9"/>
    <p:sldLayoutId id="2147483666" r:id="rId10"/>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53.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code.jquery.com/"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nodejs.org/" TargetMode="Externa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localhost/js/jquery.min.js"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hyperlink" Target="http://www.fontsquirrel.com/fonts/fira-sans"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jquery.com/download" TargetMode="Externa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jquery/jquery-migrate"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jQuery 2.1.1</a:t>
            </a:r>
            <a:endParaRPr lang="en-US" dirty="0"/>
          </a:p>
        </p:txBody>
      </p:sp>
      <p:sp>
        <p:nvSpPr>
          <p:cNvPr id="3" name="Date Placeholder 2"/>
          <p:cNvSpPr>
            <a:spLocks noGrp="1"/>
          </p:cNvSpPr>
          <p:nvPr>
            <p:ph type="dt" sz="half" idx="2"/>
          </p:nvPr>
        </p:nvSpPr>
        <p:spPr/>
        <p:txBody>
          <a:bodyPr/>
          <a:lstStyle/>
          <a:p>
            <a:r>
              <a:rPr lang="en-US" smtClean="0"/>
              <a:t>05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8936737"/>
              </p:ext>
            </p:extLst>
          </p:nvPr>
        </p:nvGraphicFramePr>
        <p:xfrm>
          <a:off x="6890265" y="3340665"/>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r>
                        <a:rPr lang="en-US" sz="1400" kern="1200" dirty="0" smtClean="0">
                          <a:solidFill>
                            <a:schemeClr val="dk1"/>
                          </a:solidFill>
                          <a:latin typeface="Gill Sans MT" panose="020B0502020104020203" pitchFamily="34" charset="0"/>
                          <a:ea typeface="+mn-ea"/>
                          <a:cs typeface="+mn-cs"/>
                        </a:rPr>
                        <a:t>05-May-18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Start</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52433832"/>
              </p:ext>
            </p:extLst>
          </p:nvPr>
        </p:nvGraphicFramePr>
        <p:xfrm>
          <a:off x="9350479" y="3340662"/>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sp>
        <p:nvSpPr>
          <p:cNvPr id="9" name="TextBox 8"/>
          <p:cNvSpPr txBox="1"/>
          <p:nvPr/>
        </p:nvSpPr>
        <p:spPr>
          <a:xfrm>
            <a:off x="334534" y="5801605"/>
            <a:ext cx="1392573" cy="369332"/>
          </a:xfrm>
          <a:prstGeom prst="rect">
            <a:avLst/>
          </a:prstGeom>
          <a:noFill/>
          <a:ln>
            <a:solidFill>
              <a:srgbClr val="3F1779"/>
            </a:solidFill>
          </a:ln>
        </p:spPr>
        <p:txBody>
          <a:bodyPr wrap="square" rtlCol="0">
            <a:spAutoFit/>
          </a:bodyPr>
          <a:lstStyle/>
          <a:p>
            <a:r>
              <a:rPr lang="en-US" dirty="0" smtClean="0"/>
              <a:t>Online</a:t>
            </a:r>
            <a:endParaRPr lang="en-US" dirty="0"/>
          </a:p>
        </p:txBody>
      </p:sp>
      <p:sp>
        <p:nvSpPr>
          <p:cNvPr id="10" name="Action Button: Forward or Next 9">
            <a:hlinkClick r:id="rId2" action="ppaction://hlinksldjump" highlightClick="1"/>
          </p:cNvPr>
          <p:cNvSpPr/>
          <p:nvPr/>
        </p:nvSpPr>
        <p:spPr>
          <a:xfrm>
            <a:off x="334534" y="4881943"/>
            <a:ext cx="2455333" cy="762000"/>
          </a:xfrm>
          <a:prstGeom prst="actionButtonForwardNext">
            <a:avLst/>
          </a:prstGeom>
          <a:solidFill>
            <a:schemeClr val="accent1">
              <a:lumMod val="60000"/>
              <a:lumOff val="40000"/>
            </a:schemeClr>
          </a:solidFill>
          <a:ln>
            <a:solidFill>
              <a:srgbClr val="002060"/>
            </a:solidFill>
          </a:ln>
          <a:effectLst>
            <a:innerShdw blurRad="63500" dist="50800" dir="5400000">
              <a:prstClr val="black">
                <a:alpha val="50000"/>
              </a:prstClr>
            </a:innerShdw>
          </a:effectLst>
          <a:scene3d>
            <a:camera prst="orthographicFront"/>
            <a:lightRig rig="threePt" dir="t"/>
          </a:scene3d>
          <a:sp3d>
            <a:bevelT w="114300" prst="artDeco"/>
          </a:sp3d>
        </p:spPr>
        <p:style>
          <a:lnRef idx="1">
            <a:schemeClr val="accent5"/>
          </a:lnRef>
          <a:fillRef idx="3">
            <a:schemeClr val="accent5"/>
          </a:fillRef>
          <a:effectRef idx="2">
            <a:schemeClr val="accent5"/>
          </a:effectRef>
          <a:fontRef idx="minor">
            <a:schemeClr val="lt1"/>
          </a:fontRef>
        </p:style>
        <p:txBody>
          <a:bodyPr vert="horz" lIns="91440" tIns="45720" rIns="91440" bIns="45720" rtlCol="0" anchor="ctr">
            <a:normAutofit/>
          </a:bodyPr>
          <a:lstStyle/>
          <a:p>
            <a:pPr algn="ctr">
              <a:lnSpc>
                <a:spcPct val="90000"/>
              </a:lnSpc>
              <a:spcBef>
                <a:spcPct val="0"/>
              </a:spcBef>
            </a:pPr>
            <a:r>
              <a:rPr lang="en-US" sz="2400" b="1" dirty="0">
                <a:ln w="10160">
                  <a:solidFill>
                    <a:schemeClr val="tx1">
                      <a:lumMod val="50000"/>
                      <a:lumOff val="50000"/>
                    </a:schemeClr>
                  </a:solidFill>
                  <a:prstDash val="solid"/>
                </a:ln>
                <a:solidFill>
                  <a:schemeClr val="bg1"/>
                </a:solidFill>
                <a:effectLst>
                  <a:outerShdw blurRad="38100" dist="22860" dir="5400000" algn="tl" rotWithShape="0">
                    <a:srgbClr val="000000">
                      <a:alpha val="30000"/>
                    </a:srgbClr>
                  </a:outerShdw>
                </a:effectLst>
                <a:latin typeface="+mj-lt"/>
                <a:ea typeface="+mj-ea"/>
                <a:cs typeface="+mj-cs"/>
              </a:rPr>
              <a:t>Appendix</a:t>
            </a:r>
          </a:p>
        </p:txBody>
      </p:sp>
    </p:spTree>
    <p:extLst>
      <p:ext uri="{BB962C8B-B14F-4D97-AF65-F5344CB8AC3E}">
        <p14:creationId xmlns:p14="http://schemas.microsoft.com/office/powerpoint/2010/main" val="4259015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CDN</a:t>
            </a:r>
            <a:endParaRPr lang="en-US" dirty="0"/>
          </a:p>
        </p:txBody>
      </p:sp>
      <p:sp>
        <p:nvSpPr>
          <p:cNvPr id="3" name="Content Placeholder 2"/>
          <p:cNvSpPr>
            <a:spLocks noGrp="1"/>
          </p:cNvSpPr>
          <p:nvPr>
            <p:ph idx="1"/>
          </p:nvPr>
        </p:nvSpPr>
        <p:spPr/>
        <p:txBody>
          <a:bodyPr/>
          <a:lstStyle/>
          <a:p>
            <a:r>
              <a:rPr lang="en-US" dirty="0"/>
              <a:t>We can equally use a CDN link to provide our jQuery library—the principal link is provided by </a:t>
            </a:r>
            <a:r>
              <a:rPr lang="en-US" dirty="0">
                <a:solidFill>
                  <a:srgbClr val="FF0000"/>
                </a:solidFill>
              </a:rPr>
              <a:t>MaxCDN</a:t>
            </a:r>
            <a:r>
              <a:rPr lang="en-US" dirty="0"/>
              <a:t> for the jQuery team, with the current version available at </a:t>
            </a:r>
            <a:r>
              <a:rPr lang="en-US" dirty="0">
                <a:hlinkClick r:id="rId2"/>
              </a:rPr>
              <a:t>http://</a:t>
            </a:r>
            <a:r>
              <a:rPr lang="en-US" dirty="0" smtClean="0">
                <a:hlinkClick r:id="rId2"/>
              </a:rPr>
              <a:t>code.jquery.com</a:t>
            </a:r>
            <a:r>
              <a:rPr lang="en-US" dirty="0" smtClean="0"/>
              <a:t>.</a:t>
            </a:r>
          </a:p>
          <a:p>
            <a:pPr lvl="1"/>
            <a:r>
              <a:rPr lang="en-US" dirty="0" smtClean="0"/>
              <a:t>We </a:t>
            </a:r>
            <a:r>
              <a:rPr lang="en-US" dirty="0"/>
              <a:t>can, of course, use CDN links from some alternative sources, if preferred—a reminder of these is as follows</a:t>
            </a:r>
            <a:r>
              <a:rPr lang="en-US" dirty="0" smtClean="0"/>
              <a:t>:</a:t>
            </a:r>
          </a:p>
          <a:p>
            <a:pPr marL="233363" lvl="1" indent="0">
              <a:buNone/>
            </a:pPr>
            <a:endParaRPr lang="en-US" dirty="0" smtClean="0"/>
          </a:p>
          <a:p>
            <a:pPr marL="233363" lvl="1" indent="0">
              <a:buNone/>
            </a:pPr>
            <a:endParaRPr lang="en-US" dirty="0" smtClean="0"/>
          </a:p>
          <a:p>
            <a:pPr marL="233363" lvl="1" indent="0">
              <a:buNone/>
            </a:pPr>
            <a:endParaRPr lang="en-US" dirty="0" smtClean="0"/>
          </a:p>
          <a:p>
            <a:pPr marL="233363" lvl="1" indent="0">
              <a:buNone/>
            </a:pPr>
            <a:endParaRPr lang="en-US" dirty="0" smtClean="0"/>
          </a:p>
          <a:p>
            <a:pPr marL="233363" lvl="1" indent="0">
              <a:buNone/>
            </a:pPr>
            <a:endParaRPr lang="en-US" dirty="0" smtClean="0"/>
          </a:p>
          <a:p>
            <a:pPr marL="233363" lvl="1" indent="0">
              <a:buNone/>
            </a:pPr>
            <a:endParaRPr lang="en-US" dirty="0" smtClean="0"/>
          </a:p>
          <a:p>
            <a:pPr marL="233363" lvl="1" indent="0">
              <a:buNone/>
            </a:pPr>
            <a:endParaRPr lang="en-US" dirty="0"/>
          </a:p>
          <a:p>
            <a:pPr lvl="1"/>
            <a:r>
              <a:rPr lang="en-US" dirty="0"/>
              <a:t>Don't forget though that if you need, we can always save a copy of the file provided on CDN locally and reference this </a:t>
            </a:r>
            <a:r>
              <a:rPr lang="en-US" dirty="0" smtClean="0"/>
              <a:t>instead.</a:t>
            </a:r>
          </a:p>
          <a:p>
            <a:pPr lvl="1"/>
            <a:r>
              <a:rPr lang="en-US" dirty="0" smtClean="0"/>
              <a:t>The </a:t>
            </a:r>
            <a:r>
              <a:rPr lang="en-US" dirty="0"/>
              <a:t>jQuery CDN will always have the latest version, although it may take a couple of days for updates to appear via the other links</a:t>
            </a:r>
            <a:r>
              <a:rPr lang="en-US" dirty="0" smtClean="0"/>
              <a:t>.</a:t>
            </a:r>
            <a:endParaRPr lang="en-US" dirty="0"/>
          </a:p>
        </p:txBody>
      </p:sp>
      <p:sp>
        <p:nvSpPr>
          <p:cNvPr id="4" name="Date Placeholder 3"/>
          <p:cNvSpPr>
            <a:spLocks noGrp="1"/>
          </p:cNvSpPr>
          <p:nvPr>
            <p:ph type="dt" sz="half" idx="2"/>
          </p:nvPr>
        </p:nvSpPr>
        <p:spPr/>
        <p:txBody>
          <a:bodyPr/>
          <a:lstStyle/>
          <a:p>
            <a:r>
              <a:rPr lang="en-US" smtClean="0"/>
              <a:t>05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10</a:t>
            </a:fld>
            <a:endParaRPr lang="en-US" dirty="0"/>
          </a:p>
        </p:txBody>
      </p:sp>
      <p:pic>
        <p:nvPicPr>
          <p:cNvPr id="6" name="Picture 5"/>
          <p:cNvPicPr>
            <a:picLocks noChangeAspect="1"/>
          </p:cNvPicPr>
          <p:nvPr/>
        </p:nvPicPr>
        <p:blipFill>
          <a:blip r:embed="rId3"/>
          <a:stretch>
            <a:fillRect/>
          </a:stretch>
        </p:blipFill>
        <p:spPr>
          <a:xfrm>
            <a:off x="696286" y="2689172"/>
            <a:ext cx="7331060" cy="1986423"/>
          </a:xfrm>
          <a:prstGeom prst="rect">
            <a:avLst/>
          </a:prstGeom>
          <a:ln>
            <a:solidFill>
              <a:schemeClr val="accent1"/>
            </a:solidFill>
          </a:ln>
        </p:spPr>
      </p:pic>
    </p:spTree>
    <p:extLst>
      <p:ext uri="{BB962C8B-B14F-4D97-AF65-F5344CB8AC3E}">
        <p14:creationId xmlns:p14="http://schemas.microsoft.com/office/powerpoint/2010/main" val="2397738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other sources to install </a:t>
            </a:r>
            <a:r>
              <a:rPr lang="en-US" dirty="0" smtClean="0"/>
              <a:t>jQuery</a:t>
            </a:r>
            <a:endParaRPr lang="en-US" dirty="0"/>
          </a:p>
        </p:txBody>
      </p:sp>
      <p:sp>
        <p:nvSpPr>
          <p:cNvPr id="3" name="Content Placeholder 2"/>
          <p:cNvSpPr>
            <a:spLocks noGrp="1"/>
          </p:cNvSpPr>
          <p:nvPr>
            <p:ph idx="1"/>
          </p:nvPr>
        </p:nvSpPr>
        <p:spPr/>
        <p:txBody>
          <a:bodyPr/>
          <a:lstStyle/>
          <a:p>
            <a:r>
              <a:rPr lang="en-US" dirty="0"/>
              <a:t>Right. Okay, let's move on and develop some code! "What's next</a:t>
            </a:r>
            <a:r>
              <a:rPr lang="en-US" dirty="0" smtClean="0"/>
              <a:t>?“</a:t>
            </a:r>
          </a:p>
          <a:p>
            <a:pPr lvl="1"/>
            <a:r>
              <a:rPr lang="en-US" dirty="0" smtClean="0"/>
              <a:t>I </a:t>
            </a:r>
            <a:r>
              <a:rPr lang="en-US" dirty="0"/>
              <a:t>hear you ask. </a:t>
            </a:r>
            <a:r>
              <a:rPr lang="en-US" dirty="0" smtClean="0"/>
              <a:t>Aha!</a:t>
            </a:r>
          </a:p>
          <a:p>
            <a:pPr lvl="1"/>
            <a:r>
              <a:rPr lang="en-US" dirty="0" smtClean="0"/>
              <a:t>If </a:t>
            </a:r>
            <a:r>
              <a:rPr lang="en-US" dirty="0"/>
              <a:t>you thought downloading and installing jQuery from the main site was the only way to do this, then you are </a:t>
            </a:r>
            <a:r>
              <a:rPr lang="en-US" dirty="0" smtClean="0"/>
              <a:t>wrong!</a:t>
            </a:r>
          </a:p>
          <a:p>
            <a:pPr lvl="1"/>
            <a:r>
              <a:rPr lang="en-US" dirty="0" smtClean="0"/>
              <a:t>After </a:t>
            </a:r>
            <a:r>
              <a:rPr lang="en-US" dirty="0"/>
              <a:t>all, this book is about mastering jQuery, so you didn't think I will only talk about something that I am sure you are already familiar with, </a:t>
            </a:r>
            <a:r>
              <a:rPr lang="en-US" dirty="0" smtClean="0"/>
              <a:t>right?</a:t>
            </a:r>
          </a:p>
          <a:p>
            <a:pPr lvl="1"/>
            <a:r>
              <a:rPr lang="en-US" dirty="0" smtClean="0"/>
              <a:t>Yes</a:t>
            </a:r>
            <a:r>
              <a:rPr lang="en-US" dirty="0"/>
              <a:t>, there are more options available to us to install jQuery than simply using the CDN or main download </a:t>
            </a:r>
            <a:r>
              <a:rPr lang="en-US" dirty="0" smtClean="0"/>
              <a:t>page.</a:t>
            </a:r>
          </a:p>
          <a:p>
            <a:pPr lvl="1"/>
            <a:r>
              <a:rPr lang="en-US" dirty="0" smtClean="0"/>
              <a:t>Let's </a:t>
            </a:r>
            <a:r>
              <a:rPr lang="en-US" dirty="0"/>
              <a:t>begin by taking a look at using </a:t>
            </a:r>
            <a:r>
              <a:rPr lang="en-US" dirty="0">
                <a:solidFill>
                  <a:srgbClr val="FF0000"/>
                </a:solidFill>
              </a:rPr>
              <a:t>Node</a:t>
            </a:r>
            <a:r>
              <a:rPr lang="en-US" dirty="0" smtClean="0"/>
              <a:t>.</a:t>
            </a:r>
            <a:endParaRPr lang="en-US" dirty="0"/>
          </a:p>
        </p:txBody>
      </p:sp>
      <p:sp>
        <p:nvSpPr>
          <p:cNvPr id="4" name="Date Placeholder 3"/>
          <p:cNvSpPr>
            <a:spLocks noGrp="1"/>
          </p:cNvSpPr>
          <p:nvPr>
            <p:ph type="dt" sz="half" idx="2"/>
          </p:nvPr>
        </p:nvSpPr>
        <p:spPr/>
        <p:txBody>
          <a:bodyPr/>
          <a:lstStyle/>
          <a:p>
            <a:r>
              <a:rPr lang="en-US" smtClean="0"/>
              <a:t>05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11</a:t>
            </a:fld>
            <a:endParaRPr lang="en-US" dirty="0"/>
          </a:p>
        </p:txBody>
      </p:sp>
    </p:spTree>
    <p:extLst>
      <p:ext uri="{BB962C8B-B14F-4D97-AF65-F5344CB8AC3E}">
        <p14:creationId xmlns:p14="http://schemas.microsoft.com/office/powerpoint/2010/main" val="1427961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NodeJS to install jQuery</a:t>
            </a:r>
          </a:p>
        </p:txBody>
      </p:sp>
      <p:sp>
        <p:nvSpPr>
          <p:cNvPr id="3" name="Content Placeholder 2"/>
          <p:cNvSpPr>
            <a:spLocks noGrp="1"/>
          </p:cNvSpPr>
          <p:nvPr>
            <p:ph idx="1"/>
          </p:nvPr>
        </p:nvSpPr>
        <p:spPr/>
        <p:txBody>
          <a:bodyPr/>
          <a:lstStyle/>
          <a:p>
            <a:r>
              <a:rPr lang="en-US" dirty="0" smtClean="0"/>
              <a:t>So </a:t>
            </a:r>
            <a:r>
              <a:rPr lang="en-US" dirty="0"/>
              <a:t>far, we've seen how to download and reference jQuery, which is to use the download from the main jQuery site or via a </a:t>
            </a:r>
            <a:r>
              <a:rPr lang="en-US" dirty="0" smtClean="0"/>
              <a:t>CDN.</a:t>
            </a:r>
          </a:p>
          <a:p>
            <a:pPr lvl="1"/>
            <a:r>
              <a:rPr lang="en-US" dirty="0" smtClean="0"/>
              <a:t>The </a:t>
            </a:r>
            <a:r>
              <a:rPr lang="en-US" dirty="0"/>
              <a:t>downside of this method is the manual work required to keep our versions of jQuery up to date! </a:t>
            </a:r>
            <a:endParaRPr lang="en-US" dirty="0" smtClean="0"/>
          </a:p>
          <a:p>
            <a:pPr lvl="1"/>
            <a:r>
              <a:rPr lang="en-US" dirty="0" smtClean="0"/>
              <a:t>Instead</a:t>
            </a:r>
            <a:r>
              <a:rPr lang="en-US" dirty="0"/>
              <a:t>, we can use a </a:t>
            </a:r>
            <a:r>
              <a:rPr lang="en-US" dirty="0">
                <a:solidFill>
                  <a:srgbClr val="FF0000"/>
                </a:solidFill>
              </a:rPr>
              <a:t>package manager</a:t>
            </a:r>
            <a:r>
              <a:rPr lang="en-US" dirty="0"/>
              <a:t> to help manage our </a:t>
            </a:r>
            <a:r>
              <a:rPr lang="en-US" dirty="0" smtClean="0"/>
              <a:t>assets.</a:t>
            </a:r>
          </a:p>
          <a:p>
            <a:pPr lvl="1"/>
            <a:r>
              <a:rPr lang="en-US" dirty="0" smtClean="0"/>
              <a:t>Node.js </a:t>
            </a:r>
            <a:r>
              <a:rPr lang="en-US" dirty="0"/>
              <a:t>is one such </a:t>
            </a:r>
            <a:r>
              <a:rPr lang="en-US" dirty="0" smtClean="0"/>
              <a:t>system.</a:t>
            </a:r>
          </a:p>
          <a:p>
            <a:pPr lvl="1"/>
            <a:r>
              <a:rPr lang="en-US" dirty="0" smtClean="0"/>
              <a:t>Let's </a:t>
            </a:r>
            <a:r>
              <a:rPr lang="en-US" dirty="0"/>
              <a:t>take a look at the steps that need to be performed in order to get jQuery </a:t>
            </a:r>
            <a:r>
              <a:rPr lang="en-US" dirty="0" smtClean="0"/>
              <a:t>installed:</a:t>
            </a:r>
          </a:p>
          <a:p>
            <a:pPr lvl="2"/>
            <a:r>
              <a:rPr lang="en-US" dirty="0" smtClean="0"/>
              <a:t>We </a:t>
            </a:r>
            <a:r>
              <a:rPr lang="en-US" dirty="0"/>
              <a:t>first need to install Node.js—head over to </a:t>
            </a:r>
            <a:r>
              <a:rPr lang="en-US" dirty="0">
                <a:hlinkClick r:id="rId2"/>
              </a:rPr>
              <a:t>http://</a:t>
            </a:r>
            <a:r>
              <a:rPr lang="en-US" dirty="0" smtClean="0">
                <a:hlinkClick r:id="rId2"/>
              </a:rPr>
              <a:t>www.nodejs.org</a:t>
            </a:r>
            <a:r>
              <a:rPr lang="en-US" dirty="0" smtClean="0"/>
              <a:t> in </a:t>
            </a:r>
            <a:r>
              <a:rPr lang="en-US" dirty="0"/>
              <a:t>order to download the package for your chosen platform; accept all the defaults when working through the wizard (for Mac and PC</a:t>
            </a:r>
            <a:r>
              <a:rPr lang="en-US" dirty="0" smtClean="0"/>
              <a:t>).</a:t>
            </a:r>
          </a:p>
          <a:p>
            <a:pPr lvl="2"/>
            <a:r>
              <a:rPr lang="en-US" dirty="0" smtClean="0"/>
              <a:t>Next</a:t>
            </a:r>
            <a:r>
              <a:rPr lang="en-US" dirty="0"/>
              <a:t>, fire up a Node command prompt and then change to your project </a:t>
            </a:r>
            <a:r>
              <a:rPr lang="en-US" dirty="0" smtClean="0"/>
              <a:t>folder.</a:t>
            </a:r>
          </a:p>
          <a:p>
            <a:pPr lvl="2"/>
            <a:r>
              <a:rPr lang="en-US" dirty="0" smtClean="0"/>
              <a:t>In </a:t>
            </a:r>
            <a:r>
              <a:rPr lang="en-US" dirty="0"/>
              <a:t>the prompt, enter this command</a:t>
            </a:r>
            <a:r>
              <a:rPr lang="en-US" dirty="0" smtClean="0"/>
              <a:t>:</a:t>
            </a:r>
          </a:p>
          <a:p>
            <a:pPr marL="460375" lvl="2" indent="0">
              <a:buNone/>
            </a:pPr>
            <a:endParaRPr lang="en-US" dirty="0"/>
          </a:p>
          <a:p>
            <a:pPr marL="460375" lvl="2" indent="0">
              <a:buNone/>
            </a:pPr>
            <a:endParaRPr lang="en-US" dirty="0" smtClean="0"/>
          </a:p>
          <a:p>
            <a:pPr lvl="2"/>
            <a:r>
              <a:rPr lang="en-US" dirty="0" smtClean="0"/>
              <a:t>Node </a:t>
            </a:r>
            <a:r>
              <a:rPr lang="en-US" dirty="0"/>
              <a:t>will fetch and install jQuery—it displays a confirmation message when the installation is </a:t>
            </a:r>
            <a:r>
              <a:rPr lang="en-US" dirty="0" smtClean="0"/>
              <a:t>complete:</a:t>
            </a:r>
          </a:p>
        </p:txBody>
      </p:sp>
      <p:sp>
        <p:nvSpPr>
          <p:cNvPr id="4" name="Date Placeholder 3"/>
          <p:cNvSpPr>
            <a:spLocks noGrp="1"/>
          </p:cNvSpPr>
          <p:nvPr>
            <p:ph type="dt" sz="half" idx="2"/>
          </p:nvPr>
        </p:nvSpPr>
        <p:spPr/>
        <p:txBody>
          <a:bodyPr/>
          <a:lstStyle/>
          <a:p>
            <a:r>
              <a:rPr lang="en-US" smtClean="0"/>
              <a:t>05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12</a:t>
            </a:fld>
            <a:endParaRPr lang="en-US" dirty="0"/>
          </a:p>
        </p:txBody>
      </p:sp>
      <p:pic>
        <p:nvPicPr>
          <p:cNvPr id="6" name="Picture 5"/>
          <p:cNvPicPr>
            <a:picLocks noChangeAspect="1"/>
          </p:cNvPicPr>
          <p:nvPr/>
        </p:nvPicPr>
        <p:blipFill>
          <a:blip r:embed="rId3"/>
          <a:stretch>
            <a:fillRect/>
          </a:stretch>
        </p:blipFill>
        <p:spPr>
          <a:xfrm>
            <a:off x="1002003" y="4691849"/>
            <a:ext cx="2352675" cy="276225"/>
          </a:xfrm>
          <a:prstGeom prst="rect">
            <a:avLst/>
          </a:prstGeom>
          <a:ln>
            <a:solidFill>
              <a:schemeClr val="accent1"/>
            </a:solidFill>
          </a:ln>
        </p:spPr>
      </p:pic>
      <p:pic>
        <p:nvPicPr>
          <p:cNvPr id="7" name="Picture 6"/>
          <p:cNvPicPr>
            <a:picLocks noChangeAspect="1"/>
          </p:cNvPicPr>
          <p:nvPr/>
        </p:nvPicPr>
        <p:blipFill>
          <a:blip r:embed="rId4"/>
          <a:stretch>
            <a:fillRect/>
          </a:stretch>
        </p:blipFill>
        <p:spPr>
          <a:xfrm>
            <a:off x="790575" y="5623420"/>
            <a:ext cx="5305425" cy="762000"/>
          </a:xfrm>
          <a:prstGeom prst="rect">
            <a:avLst/>
          </a:prstGeom>
          <a:ln>
            <a:solidFill>
              <a:schemeClr val="accent1"/>
            </a:solidFill>
          </a:ln>
        </p:spPr>
      </p:pic>
    </p:spTree>
    <p:extLst>
      <p:ext uri="{BB962C8B-B14F-4D97-AF65-F5344CB8AC3E}">
        <p14:creationId xmlns:p14="http://schemas.microsoft.com/office/powerpoint/2010/main" val="1627580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NodeJS to install </a:t>
            </a:r>
            <a:r>
              <a:rPr lang="en-US" dirty="0" smtClean="0"/>
              <a:t>jQuery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2"/>
            <a:r>
              <a:rPr lang="en-US" dirty="0" smtClean="0"/>
              <a:t>You </a:t>
            </a:r>
            <a:r>
              <a:rPr lang="en-US" dirty="0"/>
              <a:t>can then reference jQuery by using this link</a:t>
            </a:r>
            <a:r>
              <a:rPr lang="en-US" dirty="0" smtClean="0"/>
              <a:t>:</a:t>
            </a:r>
          </a:p>
          <a:p>
            <a:pPr marL="460375" lvl="2" indent="0">
              <a:buNone/>
            </a:pPr>
            <a:endParaRPr lang="en-US" dirty="0" smtClean="0"/>
          </a:p>
          <a:p>
            <a:pPr marL="460375" lvl="2" indent="0">
              <a:buNone/>
            </a:pPr>
            <a:endParaRPr lang="en-US" dirty="0"/>
          </a:p>
          <a:p>
            <a:pPr lvl="1"/>
            <a:r>
              <a:rPr lang="en-US" dirty="0"/>
              <a:t>Node is now installed and ready for use—although we've installed it in a folder locally, in reality, we will most likely install it within a subfolder of our local web </a:t>
            </a:r>
            <a:r>
              <a:rPr lang="en-US" dirty="0" smtClean="0"/>
              <a:t>server.</a:t>
            </a:r>
          </a:p>
          <a:p>
            <a:pPr lvl="1"/>
            <a:r>
              <a:rPr lang="en-US" dirty="0" smtClean="0"/>
              <a:t>For </a:t>
            </a:r>
            <a:r>
              <a:rPr lang="en-US" dirty="0"/>
              <a:t>example, if we're running </a:t>
            </a:r>
            <a:r>
              <a:rPr lang="en-US" dirty="0">
                <a:solidFill>
                  <a:srgbClr val="FF0000"/>
                </a:solidFill>
              </a:rPr>
              <a:t>WampServer</a:t>
            </a:r>
            <a:r>
              <a:rPr lang="en-US" dirty="0"/>
              <a:t>, we can install it, then copy it into the /wamp/ www/js folder, and reference it using </a:t>
            </a:r>
            <a:r>
              <a:rPr lang="en-US" dirty="0">
                <a:hlinkClick r:id="rId2"/>
              </a:rPr>
              <a:t>http://</a:t>
            </a:r>
            <a:r>
              <a:rPr lang="en-US" dirty="0" smtClean="0">
                <a:hlinkClick r:id="rId2"/>
              </a:rPr>
              <a:t>localhost/js/jquery.min.js</a:t>
            </a:r>
            <a:r>
              <a:rPr lang="en-US" dirty="0" smtClean="0"/>
              <a:t>.</a:t>
            </a:r>
          </a:p>
          <a:p>
            <a:pPr lvl="1"/>
            <a:r>
              <a:rPr lang="en-US" dirty="0"/>
              <a:t>Using Node to install jQuery makes our work simpler, but at a </a:t>
            </a:r>
            <a:r>
              <a:rPr lang="en-US" dirty="0" smtClean="0"/>
              <a:t>cost.</a:t>
            </a:r>
          </a:p>
          <a:p>
            <a:pPr lvl="2"/>
            <a:r>
              <a:rPr lang="en-US" dirty="0" smtClean="0"/>
              <a:t>Node.js </a:t>
            </a:r>
            <a:r>
              <a:rPr lang="en-US" dirty="0"/>
              <a:t>(and its package manager, NPM) is primarily aimed at installing and managing JavaScript components and expects packages to follow the </a:t>
            </a:r>
            <a:r>
              <a:rPr lang="en-US" dirty="0">
                <a:solidFill>
                  <a:srgbClr val="FF0000"/>
                </a:solidFill>
              </a:rPr>
              <a:t>CommonJS</a:t>
            </a:r>
            <a:r>
              <a:rPr lang="en-US" dirty="0"/>
              <a:t> </a:t>
            </a:r>
            <a:r>
              <a:rPr lang="en-US" dirty="0" smtClean="0">
                <a:solidFill>
                  <a:srgbClr val="0070C0"/>
                </a:solidFill>
              </a:rPr>
              <a:t>standard</a:t>
            </a:r>
            <a:r>
              <a:rPr lang="en-US" dirty="0" smtClean="0"/>
              <a:t>.</a:t>
            </a:r>
          </a:p>
          <a:p>
            <a:pPr lvl="2"/>
            <a:r>
              <a:rPr lang="en-US" dirty="0" smtClean="0"/>
              <a:t>The </a:t>
            </a:r>
            <a:r>
              <a:rPr lang="en-US" dirty="0"/>
              <a:t>downside of this is that there is no scope to manage any of the other assets that are often used within websites, such as fonts, images, CSS files, or even HTML pages</a:t>
            </a:r>
            <a:r>
              <a:rPr lang="en-US" dirty="0" smtClean="0"/>
              <a:t>.</a:t>
            </a:r>
          </a:p>
          <a:p>
            <a:pPr lvl="1"/>
            <a:r>
              <a:rPr lang="en-US" dirty="0" smtClean="0"/>
              <a:t>"</a:t>
            </a:r>
            <a:r>
              <a:rPr lang="en-US" dirty="0"/>
              <a:t>Why will this be an issue?," I hear you </a:t>
            </a:r>
            <a:r>
              <a:rPr lang="en-US" dirty="0" smtClean="0"/>
              <a:t>ask.</a:t>
            </a:r>
          </a:p>
          <a:p>
            <a:pPr lvl="1"/>
            <a:r>
              <a:rPr lang="en-US" dirty="0" smtClean="0"/>
              <a:t>Simple</a:t>
            </a:r>
            <a:r>
              <a:rPr lang="en-US" dirty="0"/>
              <a:t>, why make life hard for ourselves when we can manage all of these assets automatically and still use Node</a:t>
            </a:r>
            <a:r>
              <a:rPr lang="en-US" dirty="0" smtClean="0"/>
              <a:t>?</a:t>
            </a:r>
            <a:endParaRPr lang="en-US" dirty="0"/>
          </a:p>
        </p:txBody>
      </p:sp>
      <p:sp>
        <p:nvSpPr>
          <p:cNvPr id="4" name="Date Placeholder 3"/>
          <p:cNvSpPr>
            <a:spLocks noGrp="1"/>
          </p:cNvSpPr>
          <p:nvPr>
            <p:ph type="dt" sz="half" idx="2"/>
          </p:nvPr>
        </p:nvSpPr>
        <p:spPr/>
        <p:txBody>
          <a:bodyPr/>
          <a:lstStyle/>
          <a:p>
            <a:r>
              <a:rPr lang="en-US" smtClean="0"/>
              <a:t>05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13</a:t>
            </a:fld>
            <a:endParaRPr lang="en-US" dirty="0"/>
          </a:p>
        </p:txBody>
      </p:sp>
      <p:pic>
        <p:nvPicPr>
          <p:cNvPr id="7" name="Picture 6"/>
          <p:cNvPicPr>
            <a:picLocks noChangeAspect="1"/>
          </p:cNvPicPr>
          <p:nvPr/>
        </p:nvPicPr>
        <p:blipFill>
          <a:blip r:embed="rId3"/>
          <a:stretch>
            <a:fillRect/>
          </a:stretch>
        </p:blipFill>
        <p:spPr>
          <a:xfrm>
            <a:off x="840777" y="1797647"/>
            <a:ext cx="8010525" cy="276225"/>
          </a:xfrm>
          <a:prstGeom prst="rect">
            <a:avLst/>
          </a:prstGeom>
          <a:ln>
            <a:solidFill>
              <a:schemeClr val="accent1"/>
            </a:solidFill>
          </a:ln>
        </p:spPr>
      </p:pic>
    </p:spTree>
    <p:extLst>
      <p:ext uri="{BB962C8B-B14F-4D97-AF65-F5344CB8AC3E}">
        <p14:creationId xmlns:p14="http://schemas.microsoft.com/office/powerpoint/2010/main" val="3808937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NOTE</a:t>
            </a:r>
            <a:endParaRPr lang="en-US" dirty="0"/>
          </a:p>
        </p:txBody>
      </p:sp>
      <p:sp>
        <p:nvSpPr>
          <p:cNvPr id="7" name="Content Placeholder 6"/>
          <p:cNvSpPr>
            <a:spLocks noGrp="1"/>
          </p:cNvSpPr>
          <p:nvPr>
            <p:ph idx="1"/>
          </p:nvPr>
        </p:nvSpPr>
        <p:spPr/>
        <p:txBody>
          <a:bodyPr/>
          <a:lstStyle/>
          <a:p>
            <a:r>
              <a:rPr lang="en-US" dirty="0"/>
              <a:t>If you want to take a look at the </a:t>
            </a:r>
            <a:r>
              <a:rPr lang="en-US" dirty="0">
                <a:solidFill>
                  <a:srgbClr val="FF0000"/>
                </a:solidFill>
              </a:rPr>
              <a:t>source</a:t>
            </a:r>
            <a:r>
              <a:rPr lang="en-US" dirty="0"/>
              <a:t> of the jQuery Node Package Manager (</a:t>
            </a:r>
            <a:r>
              <a:rPr lang="en-US" dirty="0">
                <a:solidFill>
                  <a:srgbClr val="FF0000"/>
                </a:solidFill>
              </a:rPr>
              <a:t>NPM</a:t>
            </a:r>
            <a:r>
              <a:rPr lang="en-US" dirty="0"/>
              <a:t>) package, then check out https://www.npmjs.org/ </a:t>
            </a:r>
            <a:r>
              <a:rPr lang="en-US" dirty="0" smtClean="0"/>
              <a:t>package/jquery.</a:t>
            </a:r>
            <a:endParaRPr lang="en-US" dirty="0"/>
          </a:p>
        </p:txBody>
      </p:sp>
      <p:sp>
        <p:nvSpPr>
          <p:cNvPr id="4" name="Date Placeholder 3"/>
          <p:cNvSpPr>
            <a:spLocks noGrp="1"/>
          </p:cNvSpPr>
          <p:nvPr>
            <p:ph type="dt" sz="half" idx="2"/>
          </p:nvPr>
        </p:nvSpPr>
        <p:spPr/>
        <p:txBody>
          <a:bodyPr/>
          <a:lstStyle/>
          <a:p>
            <a:r>
              <a:rPr lang="en-US" smtClean="0"/>
              <a:t>05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14</a:t>
            </a:fld>
            <a:endParaRPr lang="en-US" dirty="0"/>
          </a:p>
        </p:txBody>
      </p:sp>
    </p:spTree>
    <p:extLst>
      <p:ext uri="{BB962C8B-B14F-4D97-AF65-F5344CB8AC3E}">
        <p14:creationId xmlns:p14="http://schemas.microsoft.com/office/powerpoint/2010/main" val="3112309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Installing jQuery using Bower</a:t>
            </a:r>
          </a:p>
        </p:txBody>
      </p:sp>
      <p:sp>
        <p:nvSpPr>
          <p:cNvPr id="3" name="Content Placeholder 2"/>
          <p:cNvSpPr>
            <a:spLocks noGrp="1"/>
          </p:cNvSpPr>
          <p:nvPr>
            <p:ph idx="1"/>
          </p:nvPr>
        </p:nvSpPr>
        <p:spPr/>
        <p:txBody>
          <a:bodyPr/>
          <a:lstStyle/>
          <a:p>
            <a:r>
              <a:rPr lang="en-US" dirty="0" smtClean="0"/>
              <a:t>A </a:t>
            </a:r>
            <a:r>
              <a:rPr lang="en-US" dirty="0"/>
              <a:t>relatively new addition to the library is the support for installation using </a:t>
            </a:r>
            <a:r>
              <a:rPr lang="en-US" dirty="0" smtClean="0">
                <a:solidFill>
                  <a:srgbClr val="FF0000"/>
                </a:solidFill>
              </a:rPr>
              <a:t>Bower</a:t>
            </a:r>
            <a:r>
              <a:rPr lang="en-US" dirty="0" smtClean="0"/>
              <a:t>—based on </a:t>
            </a:r>
            <a:r>
              <a:rPr lang="en-US" dirty="0">
                <a:solidFill>
                  <a:srgbClr val="FF0000"/>
                </a:solidFill>
              </a:rPr>
              <a:t>Node</a:t>
            </a:r>
            <a:r>
              <a:rPr lang="en-US" dirty="0"/>
              <a:t>, it's a package manager that takes care of the fetching and installing of packages </a:t>
            </a:r>
            <a:r>
              <a:rPr lang="en-US" dirty="0" smtClean="0"/>
              <a:t>from </a:t>
            </a:r>
            <a:r>
              <a:rPr lang="en-US" dirty="0"/>
              <a:t>over the </a:t>
            </a:r>
            <a:r>
              <a:rPr lang="en-US" dirty="0" smtClean="0"/>
              <a:t>Internet.</a:t>
            </a:r>
          </a:p>
          <a:p>
            <a:pPr lvl="1"/>
            <a:r>
              <a:rPr lang="en-US" dirty="0" smtClean="0"/>
              <a:t>It </a:t>
            </a:r>
            <a:r>
              <a:rPr lang="en-US" dirty="0"/>
              <a:t>is designed to be far more flexible about managing the handling of multiple types of </a:t>
            </a:r>
            <a:r>
              <a:rPr lang="en-US" dirty="0">
                <a:solidFill>
                  <a:srgbClr val="FF0000"/>
                </a:solidFill>
              </a:rPr>
              <a:t>assets</a:t>
            </a:r>
            <a:r>
              <a:rPr lang="en-US" dirty="0"/>
              <a:t> (such as images, fonts, and CSS files) and does not interfere with how these components are used within a page (unlike Node</a:t>
            </a:r>
            <a:r>
              <a:rPr lang="en-US" dirty="0" smtClean="0"/>
              <a:t>).</a:t>
            </a:r>
          </a:p>
          <a:p>
            <a:pPr lvl="1"/>
            <a:r>
              <a:rPr lang="en-US" dirty="0" smtClean="0"/>
              <a:t>For </a:t>
            </a:r>
            <a:r>
              <a:rPr lang="en-US" dirty="0"/>
              <a:t>the purpose of this demo, I will assume that you have already installed it from the previous section; if not, you will need to revisit it before continuing with the following </a:t>
            </a:r>
            <a:r>
              <a:rPr lang="en-US" dirty="0" smtClean="0"/>
              <a:t>steps:</a:t>
            </a:r>
          </a:p>
          <a:p>
            <a:pPr lvl="2"/>
            <a:r>
              <a:rPr lang="en-US" dirty="0" smtClean="0"/>
              <a:t>Bring </a:t>
            </a:r>
            <a:r>
              <a:rPr lang="en-US" dirty="0"/>
              <a:t>up the Node command prompt, change to the drive where you want to install jQuery, and enter this </a:t>
            </a:r>
            <a:r>
              <a:rPr lang="en-US" dirty="0" smtClean="0"/>
              <a:t>command:</a:t>
            </a:r>
          </a:p>
          <a:p>
            <a:pPr marL="460375" lvl="2" indent="0">
              <a:buNone/>
            </a:pPr>
            <a:endParaRPr lang="en-US" dirty="0"/>
          </a:p>
          <a:p>
            <a:pPr marL="460375" lvl="2" indent="0">
              <a:buNone/>
            </a:pPr>
            <a:endParaRPr lang="en-US" dirty="0" smtClean="0"/>
          </a:p>
          <a:p>
            <a:pPr lvl="2"/>
            <a:r>
              <a:rPr lang="en-US" dirty="0" smtClean="0"/>
              <a:t>This </a:t>
            </a:r>
            <a:r>
              <a:rPr lang="en-US" dirty="0"/>
              <a:t>will download and install the script, displaying the confirmation of the version installed when it has completed, as shown in the following screenshot</a:t>
            </a:r>
            <a:r>
              <a:rPr lang="en-US" dirty="0" smtClean="0"/>
              <a:t>:</a:t>
            </a:r>
            <a:endParaRPr lang="en-US" dirty="0"/>
          </a:p>
        </p:txBody>
      </p:sp>
      <p:sp>
        <p:nvSpPr>
          <p:cNvPr id="4" name="Date Placeholder 3"/>
          <p:cNvSpPr>
            <a:spLocks noGrp="1"/>
          </p:cNvSpPr>
          <p:nvPr>
            <p:ph type="dt" sz="half" idx="2"/>
          </p:nvPr>
        </p:nvSpPr>
        <p:spPr/>
        <p:txBody>
          <a:bodyPr/>
          <a:lstStyle/>
          <a:p>
            <a:r>
              <a:rPr lang="en-US" smtClean="0"/>
              <a:t>05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15</a:t>
            </a:fld>
            <a:endParaRPr lang="en-US" dirty="0"/>
          </a:p>
        </p:txBody>
      </p:sp>
    </p:spTree>
    <p:extLst>
      <p:ext uri="{BB962C8B-B14F-4D97-AF65-F5344CB8AC3E}">
        <p14:creationId xmlns:p14="http://schemas.microsoft.com/office/powerpoint/2010/main" val="2997002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Using the AMD approach to load jQuery</a:t>
            </a:r>
          </a:p>
        </p:txBody>
      </p:sp>
      <p:sp>
        <p:nvSpPr>
          <p:cNvPr id="3" name="Content Placeholder 2"/>
          <p:cNvSpPr>
            <a:spLocks noGrp="1"/>
          </p:cNvSpPr>
          <p:nvPr>
            <p:ph idx="1"/>
          </p:nvPr>
        </p:nvSpPr>
        <p:spPr/>
        <p:txBody>
          <a:bodyPr/>
          <a:lstStyle/>
          <a:p>
            <a:r>
              <a:rPr lang="en-US" dirty="0" smtClean="0"/>
              <a:t>In </a:t>
            </a:r>
            <a:r>
              <a:rPr lang="en-US" dirty="0"/>
              <a:t>most instances, when using jQuery, developers are likely to simply include a reference to the main library in their </a:t>
            </a:r>
            <a:r>
              <a:rPr lang="en-US" dirty="0" smtClean="0"/>
              <a:t>code.</a:t>
            </a:r>
          </a:p>
          <a:p>
            <a:pPr lvl="1"/>
            <a:r>
              <a:rPr lang="en-US" dirty="0" smtClean="0"/>
              <a:t>There </a:t>
            </a:r>
            <a:r>
              <a:rPr lang="en-US" dirty="0"/>
              <a:t>is nothing wrong with it </a:t>
            </a:r>
            <a:r>
              <a:rPr lang="en-US" dirty="0">
                <a:solidFill>
                  <a:srgbClr val="FF0000"/>
                </a:solidFill>
              </a:rPr>
              <a:t>per se</a:t>
            </a:r>
            <a:r>
              <a:rPr lang="en-US" dirty="0"/>
              <a:t>, but it loads a lot of extra code that is surplus to our </a:t>
            </a:r>
            <a:r>
              <a:rPr lang="en-US" dirty="0" smtClean="0"/>
              <a:t>requirements.</a:t>
            </a:r>
          </a:p>
          <a:p>
            <a:pPr lvl="1"/>
            <a:r>
              <a:rPr lang="en-US" dirty="0" smtClean="0"/>
              <a:t>A </a:t>
            </a:r>
            <a:r>
              <a:rPr lang="en-US" dirty="0"/>
              <a:t>more efficient method, although one that takes a little effort in getting used to, is to use the AMD </a:t>
            </a:r>
            <a:r>
              <a:rPr lang="en-US" dirty="0" smtClean="0"/>
              <a:t>approach.</a:t>
            </a:r>
          </a:p>
          <a:p>
            <a:pPr lvl="1"/>
            <a:r>
              <a:rPr lang="en-US" dirty="0" smtClean="0"/>
              <a:t>In </a:t>
            </a:r>
            <a:r>
              <a:rPr lang="en-US" dirty="0"/>
              <a:t>a nutshell, the jQuery team has made the </a:t>
            </a:r>
            <a:r>
              <a:rPr lang="en-US" dirty="0">
                <a:solidFill>
                  <a:srgbClr val="FF0000"/>
                </a:solidFill>
              </a:rPr>
              <a:t>library</a:t>
            </a:r>
            <a:r>
              <a:rPr lang="en-US" dirty="0"/>
              <a:t> more </a:t>
            </a:r>
            <a:r>
              <a:rPr lang="en-US" dirty="0" smtClean="0">
                <a:solidFill>
                  <a:srgbClr val="FF0000"/>
                </a:solidFill>
              </a:rPr>
              <a:t>modular</a:t>
            </a:r>
            <a:r>
              <a:rPr lang="en-US" dirty="0" smtClean="0"/>
              <a:t>;</a:t>
            </a:r>
          </a:p>
          <a:p>
            <a:pPr lvl="2"/>
            <a:r>
              <a:rPr lang="en-US" dirty="0" smtClean="0"/>
              <a:t>this </a:t>
            </a:r>
            <a:r>
              <a:rPr lang="en-US" dirty="0"/>
              <a:t>allows you to use a </a:t>
            </a:r>
            <a:r>
              <a:rPr lang="en-US" dirty="0">
                <a:solidFill>
                  <a:srgbClr val="FF0000"/>
                </a:solidFill>
              </a:rPr>
              <a:t>loader</a:t>
            </a:r>
            <a:r>
              <a:rPr lang="en-US" dirty="0"/>
              <a:t> such as </a:t>
            </a:r>
            <a:r>
              <a:rPr lang="en-US" dirty="0">
                <a:solidFill>
                  <a:srgbClr val="FF0000"/>
                </a:solidFill>
              </a:rPr>
              <a:t>require.js</a:t>
            </a:r>
            <a:r>
              <a:rPr lang="en-US" dirty="0"/>
              <a:t> to load </a:t>
            </a:r>
            <a:r>
              <a:rPr lang="en-US" dirty="0">
                <a:solidFill>
                  <a:srgbClr val="0070C0"/>
                </a:solidFill>
              </a:rPr>
              <a:t>individual</a:t>
            </a:r>
            <a:r>
              <a:rPr lang="en-US" dirty="0"/>
              <a:t> </a:t>
            </a:r>
            <a:r>
              <a:rPr lang="en-US" dirty="0">
                <a:solidFill>
                  <a:srgbClr val="FF0000"/>
                </a:solidFill>
              </a:rPr>
              <a:t>modules</a:t>
            </a:r>
            <a:r>
              <a:rPr lang="en-US" dirty="0"/>
              <a:t> when </a:t>
            </a:r>
            <a:r>
              <a:rPr lang="en-US" dirty="0" smtClean="0"/>
              <a:t>needed.</a:t>
            </a:r>
          </a:p>
          <a:p>
            <a:pPr lvl="1"/>
            <a:r>
              <a:rPr lang="en-US" dirty="0" smtClean="0"/>
              <a:t>It's </a:t>
            </a:r>
            <a:r>
              <a:rPr lang="en-US" dirty="0"/>
              <a:t>not suitable for every approach, particularly if you are a heavy user of different parts of the library. </a:t>
            </a:r>
            <a:endParaRPr lang="en-US" dirty="0" smtClean="0"/>
          </a:p>
          <a:p>
            <a:pPr lvl="1"/>
            <a:r>
              <a:rPr lang="en-US" dirty="0" smtClean="0"/>
              <a:t>However</a:t>
            </a:r>
            <a:r>
              <a:rPr lang="en-US" dirty="0"/>
              <a:t>, for those instances where you only need a limited number of modules, then this is a perfect route to </a:t>
            </a:r>
            <a:r>
              <a:rPr lang="en-US" dirty="0" smtClean="0"/>
              <a:t>take.</a:t>
            </a:r>
          </a:p>
          <a:p>
            <a:pPr lvl="1"/>
            <a:r>
              <a:rPr lang="en-US" dirty="0" smtClean="0"/>
              <a:t>Let's </a:t>
            </a:r>
            <a:r>
              <a:rPr lang="en-US" dirty="0"/>
              <a:t>work through a simple example to see what it looks like in practice</a:t>
            </a:r>
            <a:r>
              <a:rPr lang="en-US" dirty="0" smtClean="0"/>
              <a:t>.</a:t>
            </a:r>
            <a:endParaRPr lang="en-US" dirty="0"/>
          </a:p>
        </p:txBody>
      </p:sp>
      <p:sp>
        <p:nvSpPr>
          <p:cNvPr id="4" name="Date Placeholder 3"/>
          <p:cNvSpPr>
            <a:spLocks noGrp="1"/>
          </p:cNvSpPr>
          <p:nvPr>
            <p:ph type="dt" sz="half" idx="2"/>
          </p:nvPr>
        </p:nvSpPr>
        <p:spPr/>
        <p:txBody>
          <a:bodyPr/>
          <a:lstStyle/>
          <a:p>
            <a:r>
              <a:rPr lang="en-US" smtClean="0"/>
              <a:t>05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16</a:t>
            </a:fld>
            <a:endParaRPr lang="en-US" dirty="0"/>
          </a:p>
        </p:txBody>
      </p:sp>
    </p:spTree>
    <p:extLst>
      <p:ext uri="{BB962C8B-B14F-4D97-AF65-F5344CB8AC3E}">
        <p14:creationId xmlns:p14="http://schemas.microsoft.com/office/powerpoint/2010/main" val="2028178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NOTE</a:t>
            </a:r>
            <a:endParaRPr lang="en-US" dirty="0"/>
          </a:p>
        </p:txBody>
      </p:sp>
      <p:sp>
        <p:nvSpPr>
          <p:cNvPr id="7" name="Content Placeholder 6"/>
          <p:cNvSpPr>
            <a:spLocks noGrp="1"/>
          </p:cNvSpPr>
          <p:nvPr>
            <p:ph idx="1"/>
          </p:nvPr>
        </p:nvSpPr>
        <p:spPr/>
        <p:txBody>
          <a:bodyPr/>
          <a:lstStyle/>
          <a:p>
            <a:r>
              <a:rPr lang="en-US" dirty="0"/>
              <a:t>Before we start, we need one additional item—the code uses the </a:t>
            </a:r>
            <a:r>
              <a:rPr lang="en-US" dirty="0">
                <a:solidFill>
                  <a:srgbClr val="FF0000"/>
                </a:solidFill>
              </a:rPr>
              <a:t>Fira Sans regular </a:t>
            </a:r>
            <a:r>
              <a:rPr lang="en-US" dirty="0">
                <a:solidFill>
                  <a:srgbClr val="0070C0"/>
                </a:solidFill>
              </a:rPr>
              <a:t>custom font</a:t>
            </a:r>
            <a:r>
              <a:rPr lang="en-US" dirty="0"/>
              <a:t>, which is available from Font Squirrel at http:// </a:t>
            </a:r>
            <a:r>
              <a:rPr lang="en-US" dirty="0" smtClean="0">
                <a:hlinkClick r:id="rId2"/>
              </a:rPr>
              <a:t>www.fontsquirrel.com/fonts/fira-sans</a:t>
            </a:r>
            <a:r>
              <a:rPr lang="en-US" dirty="0" smtClean="0"/>
              <a:t>.</a:t>
            </a:r>
            <a:endParaRPr lang="en-US" dirty="0"/>
          </a:p>
        </p:txBody>
      </p:sp>
      <p:sp>
        <p:nvSpPr>
          <p:cNvPr id="4" name="Date Placeholder 3"/>
          <p:cNvSpPr>
            <a:spLocks noGrp="1"/>
          </p:cNvSpPr>
          <p:nvPr>
            <p:ph type="dt" sz="half" idx="2"/>
          </p:nvPr>
        </p:nvSpPr>
        <p:spPr/>
        <p:txBody>
          <a:bodyPr/>
          <a:lstStyle/>
          <a:p>
            <a:r>
              <a:rPr lang="en-US" smtClean="0"/>
              <a:t>05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17</a:t>
            </a:fld>
            <a:endParaRPr lang="en-US" dirty="0"/>
          </a:p>
        </p:txBody>
      </p:sp>
    </p:spTree>
    <p:extLst>
      <p:ext uri="{BB962C8B-B14F-4D97-AF65-F5344CB8AC3E}">
        <p14:creationId xmlns:p14="http://schemas.microsoft.com/office/powerpoint/2010/main" val="1613390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Customizing the downloads of jQuery from </a:t>
            </a:r>
            <a:r>
              <a:rPr lang="en-US" dirty="0" smtClean="0"/>
              <a:t>Git</a:t>
            </a:r>
            <a:endParaRPr lang="en-US" dirty="0"/>
          </a:p>
        </p:txBody>
      </p:sp>
      <p:sp>
        <p:nvSpPr>
          <p:cNvPr id="3" name="Content Placeholder 2"/>
          <p:cNvSpPr>
            <a:spLocks noGrp="1"/>
          </p:cNvSpPr>
          <p:nvPr>
            <p:ph idx="1"/>
          </p:nvPr>
        </p:nvSpPr>
        <p:spPr/>
        <p:txBody>
          <a:bodyPr/>
          <a:lstStyle/>
          <a:p>
            <a:r>
              <a:rPr lang="en-US" dirty="0"/>
              <a:t>If we feel so inclined, we can really push the boat out and build a custom version of jQuery using the </a:t>
            </a:r>
            <a:r>
              <a:rPr lang="en-US" dirty="0">
                <a:solidFill>
                  <a:srgbClr val="FF0000"/>
                </a:solidFill>
              </a:rPr>
              <a:t>JavaScript</a:t>
            </a:r>
            <a:r>
              <a:rPr lang="en-US" dirty="0">
                <a:solidFill>
                  <a:srgbClr val="0070C0"/>
                </a:solidFill>
              </a:rPr>
              <a:t> task runner, </a:t>
            </a:r>
            <a:r>
              <a:rPr lang="en-US" dirty="0" smtClean="0">
                <a:solidFill>
                  <a:srgbClr val="FF0000"/>
                </a:solidFill>
              </a:rPr>
              <a:t>Grunt</a:t>
            </a:r>
            <a:r>
              <a:rPr lang="en-US" dirty="0" smtClean="0"/>
              <a:t>.</a:t>
            </a:r>
          </a:p>
          <a:p>
            <a:pPr lvl="1"/>
            <a:r>
              <a:rPr lang="en-US" dirty="0" smtClean="0"/>
              <a:t>The </a:t>
            </a:r>
            <a:r>
              <a:rPr lang="en-US" dirty="0"/>
              <a:t>process is relatively straightforward but involves a few steps; it will certainly help if you have some prior familiarity with Git</a:t>
            </a:r>
            <a:r>
              <a:rPr lang="en-US" dirty="0" smtClean="0"/>
              <a:t>!</a:t>
            </a:r>
            <a:endParaRPr lang="en-US" dirty="0"/>
          </a:p>
        </p:txBody>
      </p:sp>
      <p:sp>
        <p:nvSpPr>
          <p:cNvPr id="4" name="Date Placeholder 3"/>
          <p:cNvSpPr>
            <a:spLocks noGrp="1"/>
          </p:cNvSpPr>
          <p:nvPr>
            <p:ph type="dt" sz="half" idx="2"/>
          </p:nvPr>
        </p:nvSpPr>
        <p:spPr/>
        <p:txBody>
          <a:bodyPr/>
          <a:lstStyle/>
          <a:p>
            <a:r>
              <a:rPr lang="en-US" smtClean="0"/>
              <a:t>05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18</a:t>
            </a:fld>
            <a:endParaRPr lang="en-US" dirty="0"/>
          </a:p>
        </p:txBody>
      </p:sp>
    </p:spTree>
    <p:extLst>
      <p:ext uri="{BB962C8B-B14F-4D97-AF65-F5344CB8AC3E}">
        <p14:creationId xmlns:p14="http://schemas.microsoft.com/office/powerpoint/2010/main" val="1152846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Adding source map </a:t>
            </a:r>
            <a:r>
              <a:rPr lang="en-US" dirty="0" smtClean="0"/>
              <a:t>support</a:t>
            </a:r>
            <a:endParaRPr lang="en-US" dirty="0"/>
          </a:p>
        </p:txBody>
      </p:sp>
      <p:sp>
        <p:nvSpPr>
          <p:cNvPr id="3" name="Content Placeholder 2"/>
          <p:cNvSpPr>
            <a:spLocks noGrp="1"/>
          </p:cNvSpPr>
          <p:nvPr>
            <p:ph idx="1"/>
          </p:nvPr>
        </p:nvSpPr>
        <p:spPr/>
        <p:txBody>
          <a:bodyPr/>
          <a:lstStyle/>
          <a:p>
            <a:r>
              <a:rPr lang="en-US" dirty="0"/>
              <a:t>Imagine a scenario, if you will, where you've created a killer site, which is running well, until you start getting complaints about problems with some of the jQuery-based functionality that is used on the </a:t>
            </a:r>
            <a:r>
              <a:rPr lang="en-US" dirty="0" smtClean="0"/>
              <a:t>site.</a:t>
            </a:r>
          </a:p>
          <a:p>
            <a:pPr lvl="1"/>
            <a:r>
              <a:rPr lang="en-US" dirty="0" smtClean="0"/>
              <a:t>Sounds </a:t>
            </a:r>
            <a:r>
              <a:rPr lang="en-US" dirty="0"/>
              <a:t>familiar? Using an uncompressed version of jQuery on a production site is not an option; instead we can use </a:t>
            </a:r>
            <a:r>
              <a:rPr lang="en-US" dirty="0">
                <a:solidFill>
                  <a:srgbClr val="FF0000"/>
                </a:solidFill>
              </a:rPr>
              <a:t>source </a:t>
            </a:r>
            <a:r>
              <a:rPr lang="en-US" dirty="0" smtClean="0">
                <a:solidFill>
                  <a:srgbClr val="FF0000"/>
                </a:solidFill>
              </a:rPr>
              <a:t>maps</a:t>
            </a:r>
            <a:r>
              <a:rPr lang="en-US" dirty="0" smtClean="0"/>
              <a:t>.</a:t>
            </a:r>
          </a:p>
          <a:p>
            <a:pPr lvl="1"/>
            <a:r>
              <a:rPr lang="en-US" dirty="0" smtClean="0"/>
              <a:t>Simply </a:t>
            </a:r>
            <a:r>
              <a:rPr lang="en-US" dirty="0"/>
              <a:t>put, these map a compressed version of jQuery against the relevant line in the original source. </a:t>
            </a:r>
            <a:endParaRPr lang="en-US" dirty="0" smtClean="0"/>
          </a:p>
          <a:p>
            <a:pPr lvl="1"/>
            <a:r>
              <a:rPr lang="en-US" dirty="0" smtClean="0"/>
              <a:t>Historically</a:t>
            </a:r>
            <a:r>
              <a:rPr lang="en-US" dirty="0"/>
              <a:t>, source maps have given developers a lot of heartache when implementing, to the extent that the jQuery Team had to revert to disabling the automatic use of maps</a:t>
            </a:r>
            <a:r>
              <a:rPr lang="en-US" dirty="0" smtClean="0"/>
              <a:t>!</a:t>
            </a:r>
          </a:p>
          <a:p>
            <a:pPr lvl="1"/>
            <a:r>
              <a:rPr lang="en-US" dirty="0"/>
              <a:t>Source maps are not difficult to implement; let's run through how you can implement </a:t>
            </a:r>
            <a:r>
              <a:rPr lang="en-US" dirty="0" smtClean="0"/>
              <a:t>them:</a:t>
            </a:r>
          </a:p>
          <a:p>
            <a:pPr lvl="2"/>
            <a:r>
              <a:rPr lang="en-US" dirty="0" smtClean="0"/>
              <a:t>From </a:t>
            </a:r>
            <a:r>
              <a:rPr lang="en-US" dirty="0"/>
              <a:t>the code download link that accompanies this book, extract a copy of the </a:t>
            </a:r>
            <a:r>
              <a:rPr lang="en-US" dirty="0">
                <a:solidFill>
                  <a:srgbClr val="FF0000"/>
                </a:solidFill>
              </a:rPr>
              <a:t>sourcemap</a:t>
            </a:r>
            <a:r>
              <a:rPr lang="en-US" dirty="0"/>
              <a:t> folder and save it to your project area locally. </a:t>
            </a:r>
          </a:p>
          <a:p>
            <a:pPr lvl="2"/>
            <a:r>
              <a:rPr lang="en-US" dirty="0" smtClean="0"/>
              <a:t>Press </a:t>
            </a:r>
            <a:r>
              <a:rPr lang="en-US" dirty="0"/>
              <a:t>Ctrl + Shift + I to bring up the Developer Tools in Chrome.</a:t>
            </a:r>
          </a:p>
          <a:p>
            <a:pPr marL="233363" lvl="1" indent="0">
              <a:buNone/>
            </a:pPr>
            <a:endParaRPr lang="en-US" dirty="0"/>
          </a:p>
        </p:txBody>
      </p:sp>
      <p:sp>
        <p:nvSpPr>
          <p:cNvPr id="4" name="Date Placeholder 3"/>
          <p:cNvSpPr>
            <a:spLocks noGrp="1"/>
          </p:cNvSpPr>
          <p:nvPr>
            <p:ph type="dt" sz="half" idx="2"/>
          </p:nvPr>
        </p:nvSpPr>
        <p:spPr/>
        <p:txBody>
          <a:bodyPr/>
          <a:lstStyle/>
          <a:p>
            <a:r>
              <a:rPr lang="en-US" smtClean="0"/>
              <a:t>05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19</a:t>
            </a:fld>
            <a:endParaRPr lang="en-US" dirty="0"/>
          </a:p>
        </p:txBody>
      </p:sp>
    </p:spTree>
    <p:extLst>
      <p:ext uri="{BB962C8B-B14F-4D97-AF65-F5344CB8AC3E}">
        <p14:creationId xmlns:p14="http://schemas.microsoft.com/office/powerpoint/2010/main" val="1390165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jQuery 2.1.1</a:t>
            </a:r>
            <a:endParaRPr lang="en-US" dirty="0"/>
          </a:p>
        </p:txBody>
      </p:sp>
      <p:sp>
        <p:nvSpPr>
          <p:cNvPr id="3" name="Text Placeholder 2"/>
          <p:cNvSpPr>
            <a:spLocks noGrp="1"/>
          </p:cNvSpPr>
          <p:nvPr>
            <p:ph type="body" sz="quarter" idx="14"/>
          </p:nvPr>
        </p:nvSpPr>
        <p:spPr/>
        <p:txBody>
          <a:bodyPr/>
          <a:lstStyle/>
          <a:p>
            <a:r>
              <a:rPr lang="en-US" dirty="0">
                <a:latin typeface="Gill Sans MT" panose="020B0502020104020203" pitchFamily="34" charset="0"/>
              </a:rPr>
              <a:t>Mastering jQuery 2.1.1 05 2015</a:t>
            </a:r>
          </a:p>
        </p:txBody>
      </p:sp>
      <p:sp>
        <p:nvSpPr>
          <p:cNvPr id="4" name="Text Placeholder 3"/>
          <p:cNvSpPr>
            <a:spLocks noGrp="1"/>
          </p:cNvSpPr>
          <p:nvPr>
            <p:ph type="body" sz="quarter" idx="15"/>
          </p:nvPr>
        </p:nvSpPr>
        <p:spPr/>
        <p:txBody>
          <a:bodyPr/>
          <a:lstStyle/>
          <a:p>
            <a:endParaRPr lang="en-US" dirty="0">
              <a:latin typeface="Gill Sans MT" panose="020B0502020104020203" pitchFamily="34" charset="0"/>
            </a:endParaRPr>
          </a:p>
        </p:txBody>
      </p:sp>
      <p:sp>
        <p:nvSpPr>
          <p:cNvPr id="5" name="Date Placeholder 4"/>
          <p:cNvSpPr>
            <a:spLocks noGrp="1"/>
          </p:cNvSpPr>
          <p:nvPr>
            <p:ph type="dt" sz="half" idx="2"/>
          </p:nvPr>
        </p:nvSpPr>
        <p:spPr/>
        <p:txBody>
          <a:bodyPr/>
          <a:lstStyle/>
          <a:p>
            <a:r>
              <a:rPr lang="en-US" smtClean="0"/>
              <a:t>05 May 2018</a:t>
            </a:r>
            <a:endParaRPr lang="en-US" dirty="0"/>
          </a:p>
        </p:txBody>
      </p:sp>
      <p:sp>
        <p:nvSpPr>
          <p:cNvPr id="7" name="Slide Number Placeholder 6"/>
          <p:cNvSpPr>
            <a:spLocks noGrp="1"/>
          </p:cNvSpPr>
          <p:nvPr>
            <p:ph type="sldNum" sz="quarter" idx="4"/>
          </p:nvPr>
        </p:nvSpPr>
        <p:spPr/>
        <p:txBody>
          <a:bodyPr/>
          <a:lstStyle/>
          <a:p>
            <a:fld id="{F1012999-1CD9-4014-B1C6-70315F8BBED0}" type="slidenum">
              <a:rPr lang="en-US" smtClean="0"/>
              <a:pPr/>
              <a:t>2</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844024872"/>
              </p:ext>
            </p:extLst>
          </p:nvPr>
        </p:nvGraphicFramePr>
        <p:xfrm>
          <a:off x="10785021" y="1104900"/>
          <a:ext cx="1292952" cy="2711052"/>
        </p:xfrm>
        <a:graphic>
          <a:graphicData uri="http://schemas.openxmlformats.org/drawingml/2006/table">
            <a:tbl>
              <a:tblPr firstRow="1">
                <a:tableStyleId>{5C22544A-7EE6-4342-B048-85BDC9FD1C3A}</a:tableStyleId>
              </a:tblPr>
              <a:tblGrid>
                <a:gridCol w="448065">
                  <a:extLst>
                    <a:ext uri="{9D8B030D-6E8A-4147-A177-3AD203B41FA5}">
                      <a16:colId xmlns:a16="http://schemas.microsoft.com/office/drawing/2014/main" val="1331477486"/>
                    </a:ext>
                  </a:extLst>
                </a:gridCol>
                <a:gridCol w="844887">
                  <a:extLst>
                    <a:ext uri="{9D8B030D-6E8A-4147-A177-3AD203B41FA5}">
                      <a16:colId xmlns:a16="http://schemas.microsoft.com/office/drawing/2014/main" val="508486208"/>
                    </a:ext>
                  </a:extLst>
                </a:gridCol>
              </a:tblGrid>
              <a:tr h="301228">
                <a:tc>
                  <a:txBody>
                    <a:bodyPr/>
                    <a:lstStyle/>
                    <a:p>
                      <a:r>
                        <a:rPr lang="en-US" sz="1200" dirty="0" smtClean="0">
                          <a:latin typeface="Gill Sans MT" panose="020B0502020104020203" pitchFamily="34" charset="0"/>
                        </a:rPr>
                        <a:t>Ch</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Date</a:t>
                      </a:r>
                      <a:endParaRPr lang="en-US" sz="1200" dirty="0">
                        <a:latin typeface="Gill Sans MT" panose="020B0502020104020203" pitchFamily="34" charset="0"/>
                      </a:endParaRPr>
                    </a:p>
                  </a:txBody>
                  <a:tcPr/>
                </a:tc>
                <a:extLst>
                  <a:ext uri="{0D108BD9-81ED-4DB2-BD59-A6C34878D82A}">
                    <a16:rowId xmlns:a16="http://schemas.microsoft.com/office/drawing/2014/main" val="1061832011"/>
                  </a:ext>
                </a:extLst>
              </a:tr>
              <a:tr h="301228">
                <a:tc>
                  <a:txBody>
                    <a:bodyPr/>
                    <a:lstStyle/>
                    <a:p>
                      <a:r>
                        <a:rPr lang="en-US" sz="1200" dirty="0" smtClean="0">
                          <a:latin typeface="Gill Sans MT" panose="020B0502020104020203" pitchFamily="34" charset="0"/>
                        </a:rPr>
                        <a:t>1</a:t>
                      </a:r>
                      <a:endParaRPr lang="en-US" sz="1200" dirty="0">
                        <a:latin typeface="Gill Sans MT" panose="020B0502020104020203" pitchFamily="34" charset="0"/>
                      </a:endParaRPr>
                    </a:p>
                  </a:txBody>
                  <a:tcPr/>
                </a:tc>
                <a:tc>
                  <a:txBody>
                    <a:bodyPr/>
                    <a:lstStyle/>
                    <a:p>
                      <a:r>
                        <a:rPr lang="en-US" sz="1200" dirty="0" err="1" smtClean="0">
                          <a:latin typeface="Gill Sans MT" panose="020B0502020104020203" pitchFamily="34" charset="0"/>
                        </a:rPr>
                        <a:t>ddmmmyy</a:t>
                      </a:r>
                      <a:endParaRPr lang="en-US" sz="1200" dirty="0">
                        <a:latin typeface="Gill Sans MT" panose="020B0502020104020203" pitchFamily="34" charset="0"/>
                      </a:endParaRPr>
                    </a:p>
                  </a:txBody>
                  <a:tcPr/>
                </a:tc>
                <a:extLst>
                  <a:ext uri="{0D108BD9-81ED-4DB2-BD59-A6C34878D82A}">
                    <a16:rowId xmlns:a16="http://schemas.microsoft.com/office/drawing/2014/main" val="3915895731"/>
                  </a:ext>
                </a:extLst>
              </a:tr>
              <a:tr h="301228">
                <a:tc>
                  <a:txBody>
                    <a:bodyPr/>
                    <a:lstStyle/>
                    <a:p>
                      <a:r>
                        <a:rPr lang="en-US" sz="1200" dirty="0" smtClean="0">
                          <a:latin typeface="Gill Sans MT" panose="020B0502020104020203" pitchFamily="34" charset="0"/>
                        </a:rPr>
                        <a:t>2</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126986426"/>
                  </a:ext>
                </a:extLst>
              </a:tr>
              <a:tr h="301228">
                <a:tc>
                  <a:txBody>
                    <a:bodyPr/>
                    <a:lstStyle/>
                    <a:p>
                      <a:r>
                        <a:rPr lang="en-US" sz="1200" dirty="0" smtClean="0">
                          <a:latin typeface="Gill Sans MT" panose="020B0502020104020203" pitchFamily="34" charset="0"/>
                        </a:rPr>
                        <a:t>3</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283472548"/>
                  </a:ext>
                </a:extLst>
              </a:tr>
              <a:tr h="301228">
                <a:tc>
                  <a:txBody>
                    <a:bodyPr/>
                    <a:lstStyle/>
                    <a:p>
                      <a:r>
                        <a:rPr lang="en-US" sz="1200" dirty="0" smtClean="0">
                          <a:latin typeface="Gill Sans MT" panose="020B0502020104020203" pitchFamily="34" charset="0"/>
                        </a:rPr>
                        <a:t>4</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703458135"/>
                  </a:ext>
                </a:extLst>
              </a:tr>
              <a:tr h="301228">
                <a:tc>
                  <a:txBody>
                    <a:bodyPr/>
                    <a:lstStyle/>
                    <a:p>
                      <a:r>
                        <a:rPr lang="en-US" sz="1200" dirty="0" smtClean="0">
                          <a:latin typeface="Gill Sans MT" panose="020B0502020104020203" pitchFamily="34" charset="0"/>
                        </a:rPr>
                        <a:t>5</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733363448"/>
                  </a:ext>
                </a:extLst>
              </a:tr>
              <a:tr h="301228">
                <a:tc>
                  <a:txBody>
                    <a:bodyPr/>
                    <a:lstStyle/>
                    <a:p>
                      <a:r>
                        <a:rPr lang="en-US" sz="1200" dirty="0" smtClean="0">
                          <a:latin typeface="Gill Sans MT" panose="020B0502020104020203" pitchFamily="34" charset="0"/>
                        </a:rPr>
                        <a:t>6</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274355365"/>
                  </a:ext>
                </a:extLst>
              </a:tr>
              <a:tr h="301228">
                <a:tc>
                  <a:txBody>
                    <a:bodyPr/>
                    <a:lstStyle/>
                    <a:p>
                      <a:r>
                        <a:rPr lang="en-US" sz="1200" dirty="0" smtClean="0">
                          <a:latin typeface="Gill Sans MT" panose="020B0502020104020203" pitchFamily="34" charset="0"/>
                        </a:rPr>
                        <a:t>7</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587235144"/>
                  </a:ext>
                </a:extLst>
              </a:tr>
              <a:tr h="301228">
                <a:tc>
                  <a:txBody>
                    <a:bodyPr/>
                    <a:lstStyle/>
                    <a:p>
                      <a:r>
                        <a:rPr lang="en-US" sz="1200" dirty="0" smtClean="0">
                          <a:latin typeface="Gill Sans MT" panose="020B0502020104020203" pitchFamily="34" charset="0"/>
                        </a:rPr>
                        <a:t>8</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656554897"/>
                  </a:ext>
                </a:extLst>
              </a:tr>
            </a:tbl>
          </a:graphicData>
        </a:graphic>
      </p:graphicFrame>
    </p:spTree>
    <p:extLst>
      <p:ext uri="{BB962C8B-B14F-4D97-AF65-F5344CB8AC3E}">
        <p14:creationId xmlns:p14="http://schemas.microsoft.com/office/powerpoint/2010/main" val="13259944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a:t>For best effects, it is recommended that you use a local web server, such as WAMP (PC) or MAMP (Mac), to view this demo and that you use Chrome as your browser</a:t>
            </a:r>
            <a:r>
              <a:rPr lang="en-US" dirty="0" smtClean="0"/>
              <a:t>.</a:t>
            </a:r>
            <a:endParaRPr lang="en-US" dirty="0"/>
          </a:p>
        </p:txBody>
      </p:sp>
      <p:sp>
        <p:nvSpPr>
          <p:cNvPr id="4" name="Date Placeholder 3"/>
          <p:cNvSpPr>
            <a:spLocks noGrp="1"/>
          </p:cNvSpPr>
          <p:nvPr>
            <p:ph type="dt" sz="half" idx="2"/>
          </p:nvPr>
        </p:nvSpPr>
        <p:spPr/>
        <p:txBody>
          <a:bodyPr/>
          <a:lstStyle/>
          <a:p>
            <a:r>
              <a:rPr lang="en-US" smtClean="0"/>
              <a:t>05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20</a:t>
            </a:fld>
            <a:endParaRPr lang="en-US" dirty="0"/>
          </a:p>
        </p:txBody>
      </p:sp>
    </p:spTree>
    <p:extLst>
      <p:ext uri="{BB962C8B-B14F-4D97-AF65-F5344CB8AC3E}">
        <p14:creationId xmlns:p14="http://schemas.microsoft.com/office/powerpoint/2010/main" val="3245993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Working with Modernizr as a </a:t>
            </a:r>
            <a:r>
              <a:rPr lang="en-US" dirty="0" smtClean="0"/>
              <a:t>fallback</a:t>
            </a:r>
            <a:endParaRPr lang="en-US" dirty="0"/>
          </a:p>
        </p:txBody>
      </p:sp>
      <p:sp>
        <p:nvSpPr>
          <p:cNvPr id="3" name="Content Placeholder 2"/>
          <p:cNvSpPr>
            <a:spLocks noGrp="1"/>
          </p:cNvSpPr>
          <p:nvPr>
            <p:ph idx="1"/>
          </p:nvPr>
        </p:nvSpPr>
        <p:spPr/>
        <p:txBody>
          <a:bodyPr/>
          <a:lstStyle/>
          <a:p>
            <a:r>
              <a:rPr lang="en-US" dirty="0"/>
              <a:t>A best practice when working with jQuery is to ensure that a </a:t>
            </a:r>
            <a:r>
              <a:rPr lang="en-US" dirty="0">
                <a:solidFill>
                  <a:srgbClr val="FF0000"/>
                </a:solidFill>
              </a:rPr>
              <a:t>fallback</a:t>
            </a:r>
            <a:r>
              <a:rPr lang="en-US" dirty="0"/>
              <a:t> is </a:t>
            </a:r>
            <a:r>
              <a:rPr lang="en-US" dirty="0">
                <a:solidFill>
                  <a:srgbClr val="0070C0"/>
                </a:solidFill>
              </a:rPr>
              <a:t>provided</a:t>
            </a:r>
            <a:r>
              <a:rPr lang="en-US" dirty="0"/>
              <a:t> for the </a:t>
            </a:r>
            <a:r>
              <a:rPr lang="en-US" dirty="0">
                <a:solidFill>
                  <a:srgbClr val="FF0000"/>
                </a:solidFill>
              </a:rPr>
              <a:t>library</a:t>
            </a:r>
            <a:r>
              <a:rPr lang="en-US" dirty="0"/>
              <a:t>, should the primary version not be available. (Yes, it's irritating when it happens, but it can happen</a:t>
            </a:r>
            <a:r>
              <a:rPr lang="en-US" dirty="0" smtClean="0"/>
              <a:t>!)</a:t>
            </a:r>
          </a:p>
          <a:p>
            <a:pPr lvl="1"/>
            <a:r>
              <a:rPr lang="en-US" dirty="0"/>
              <a:t>Typically, we might use a little JavaScript, such as the following example, in the best practice suggestions. This would work perfectly well but doesn't provide a graceful fallback. Instead, we can use Modernizr to perform the check for us and provide a graceful degradation if all fails.</a:t>
            </a:r>
          </a:p>
          <a:p>
            <a:pPr lvl="1"/>
            <a:endParaRPr lang="en-US" dirty="0"/>
          </a:p>
          <a:p>
            <a:pPr lvl="1"/>
            <a:r>
              <a:rPr lang="en-US" dirty="0"/>
              <a:t>(Page 17).</a:t>
            </a:r>
          </a:p>
        </p:txBody>
      </p:sp>
      <p:sp>
        <p:nvSpPr>
          <p:cNvPr id="4" name="Date Placeholder 3"/>
          <p:cNvSpPr>
            <a:spLocks noGrp="1"/>
          </p:cNvSpPr>
          <p:nvPr>
            <p:ph type="dt" sz="half" idx="2"/>
          </p:nvPr>
        </p:nvSpPr>
        <p:spPr/>
        <p:txBody>
          <a:bodyPr/>
          <a:lstStyle/>
          <a:p>
            <a:r>
              <a:rPr lang="en-US" smtClean="0"/>
              <a:t>05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21</a:t>
            </a:fld>
            <a:endParaRPr lang="en-US" dirty="0"/>
          </a:p>
        </p:txBody>
      </p:sp>
    </p:spTree>
    <p:extLst>
      <p:ext uri="{BB962C8B-B14F-4D97-AF65-F5344CB8AC3E}">
        <p14:creationId xmlns:p14="http://schemas.microsoft.com/office/powerpoint/2010/main" val="3283826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a:t>Modernizr is a feature detection library for HTML5/CSS3, which can be used to provide a standardized fallback mechanism in the event of a functionality not being </a:t>
            </a:r>
            <a:r>
              <a:rPr lang="en-US" dirty="0" smtClean="0"/>
              <a:t>available.</a:t>
            </a:r>
          </a:p>
          <a:p>
            <a:pPr lvl="1"/>
            <a:r>
              <a:rPr lang="en-US" dirty="0" smtClean="0"/>
              <a:t>You </a:t>
            </a:r>
            <a:r>
              <a:rPr lang="en-US" dirty="0"/>
              <a:t>can learn more at http://www. </a:t>
            </a:r>
            <a:r>
              <a:rPr lang="en-US" smtClean="0"/>
              <a:t>modernizr.com.</a:t>
            </a:r>
            <a:endParaRPr lang="en-US" dirty="0"/>
          </a:p>
        </p:txBody>
      </p:sp>
      <p:sp>
        <p:nvSpPr>
          <p:cNvPr id="4" name="Date Placeholder 3"/>
          <p:cNvSpPr>
            <a:spLocks noGrp="1"/>
          </p:cNvSpPr>
          <p:nvPr>
            <p:ph type="dt" sz="half" idx="2"/>
          </p:nvPr>
        </p:nvSpPr>
        <p:spPr/>
        <p:txBody>
          <a:bodyPr/>
          <a:lstStyle/>
          <a:p>
            <a:r>
              <a:rPr lang="en-US" smtClean="0"/>
              <a:t>05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22</a:t>
            </a:fld>
            <a:endParaRPr lang="en-US" dirty="0"/>
          </a:p>
        </p:txBody>
      </p:sp>
    </p:spTree>
    <p:extLst>
      <p:ext uri="{BB962C8B-B14F-4D97-AF65-F5344CB8AC3E}">
        <p14:creationId xmlns:p14="http://schemas.microsoft.com/office/powerpoint/2010/main" val="2064259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Best practices for loading </a:t>
            </a:r>
            <a:r>
              <a:rPr lang="en-US" dirty="0" smtClean="0"/>
              <a:t>jQuery</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05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23</a:t>
            </a:fld>
            <a:endParaRPr lang="en-US" dirty="0"/>
          </a:p>
        </p:txBody>
      </p:sp>
    </p:spTree>
    <p:extLst>
      <p:ext uri="{BB962C8B-B14F-4D97-AF65-F5344CB8AC3E}">
        <p14:creationId xmlns:p14="http://schemas.microsoft.com/office/powerpoint/2010/main" val="1130328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Customizing jQuery</a:t>
            </a:r>
            <a:endParaRPr lang="en-US" dirty="0"/>
          </a:p>
        </p:txBody>
      </p:sp>
      <p:sp>
        <p:nvSpPr>
          <p:cNvPr id="3" name="Date Placeholder 2"/>
          <p:cNvSpPr>
            <a:spLocks noGrp="1"/>
          </p:cNvSpPr>
          <p:nvPr>
            <p:ph type="dt" sz="half" idx="2"/>
          </p:nvPr>
        </p:nvSpPr>
        <p:spPr/>
        <p:txBody>
          <a:bodyPr/>
          <a:lstStyle/>
          <a:p>
            <a:r>
              <a:rPr lang="en-US" smtClean="0"/>
              <a:t>05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24</a:t>
            </a:fld>
            <a:endParaRPr lang="en-US" dirty="0"/>
          </a:p>
        </p:txBody>
      </p:sp>
      <p:sp>
        <p:nvSpPr>
          <p:cNvPr id="6" name="Text Placeholder 5"/>
          <p:cNvSpPr>
            <a:spLocks noGrp="1"/>
          </p:cNvSpPr>
          <p:nvPr>
            <p:ph type="body" sz="quarter" idx="16"/>
          </p:nvPr>
        </p:nvSpPr>
        <p:spPr/>
        <p:txBody>
          <a:bodyPr/>
          <a:lstStyle/>
          <a:p>
            <a:r>
              <a:rPr lang="en-US" dirty="0" smtClean="0"/>
              <a:t>2</a:t>
            </a:r>
            <a:endParaRPr lang="en-US" dirty="0"/>
          </a:p>
        </p:txBody>
      </p:sp>
      <p:pic>
        <p:nvPicPr>
          <p:cNvPr id="4" name="Picture 3"/>
          <p:cNvPicPr>
            <a:picLocks noChangeAspect="1"/>
          </p:cNvPicPr>
          <p:nvPr/>
        </p:nvPicPr>
        <p:blipFill>
          <a:blip r:embed="rId2"/>
          <a:stretch>
            <a:fillRect/>
          </a:stretch>
        </p:blipFill>
        <p:spPr>
          <a:xfrm>
            <a:off x="8588733" y="3736802"/>
            <a:ext cx="3269892" cy="2770944"/>
          </a:xfrm>
          <a:prstGeom prst="rect">
            <a:avLst/>
          </a:prstGeom>
          <a:ln>
            <a:solidFill>
              <a:schemeClr val="accent1"/>
            </a:solidFill>
          </a:ln>
        </p:spPr>
      </p:pic>
    </p:spTree>
    <p:extLst>
      <p:ext uri="{BB962C8B-B14F-4D97-AF65-F5344CB8AC3E}">
        <p14:creationId xmlns:p14="http://schemas.microsoft.com/office/powerpoint/2010/main" val="1966135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r>
              <a:rPr lang="en-US" dirty="0"/>
              <a:t>Okay, so we've downloaded a version of jQuery…what do we do next, I </a:t>
            </a:r>
            <a:r>
              <a:rPr lang="en-US" dirty="0" smtClean="0"/>
              <a:t>wonder?</a:t>
            </a:r>
          </a:p>
          <a:p>
            <a:pPr lvl="1"/>
            <a:r>
              <a:rPr lang="en-US" dirty="0" smtClean="0"/>
              <a:t>This </a:t>
            </a:r>
            <a:r>
              <a:rPr lang="en-US" dirty="0"/>
              <a:t>is a really good question—let me reveal </a:t>
            </a:r>
            <a:r>
              <a:rPr lang="en-US" dirty="0" smtClean="0"/>
              <a:t>all!</a:t>
            </a:r>
          </a:p>
          <a:p>
            <a:pPr lvl="1"/>
            <a:r>
              <a:rPr lang="en-US" dirty="0" smtClean="0"/>
              <a:t>jQuery </a:t>
            </a:r>
            <a:r>
              <a:rPr lang="en-US" dirty="0"/>
              <a:t>has, over the years, become an accomplished library and is used in millions of websites around the </a:t>
            </a:r>
            <a:r>
              <a:rPr lang="en-US" dirty="0" smtClean="0"/>
              <a:t>world.</a:t>
            </a:r>
          </a:p>
          <a:p>
            <a:pPr lvl="1"/>
            <a:r>
              <a:rPr lang="en-US" dirty="0" smtClean="0"/>
              <a:t>While </a:t>
            </a:r>
            <a:r>
              <a:rPr lang="en-US" dirty="0"/>
              <a:t>we can usually find a way to fulfill a need using the library, there may be instances where we have to provide </a:t>
            </a:r>
            <a:r>
              <a:rPr lang="en-US" dirty="0">
                <a:solidFill>
                  <a:srgbClr val="FF0000"/>
                </a:solidFill>
              </a:rPr>
              <a:t>our own patch</a:t>
            </a:r>
            <a:r>
              <a:rPr lang="en-US" dirty="0"/>
              <a:t> or </a:t>
            </a:r>
            <a:r>
              <a:rPr lang="en-US" dirty="0">
                <a:solidFill>
                  <a:srgbClr val="FF0000"/>
                </a:solidFill>
              </a:rPr>
              <a:t>alteration</a:t>
            </a:r>
            <a:r>
              <a:rPr lang="en-US" dirty="0"/>
              <a:t>, to satisfy our </a:t>
            </a:r>
            <a:r>
              <a:rPr lang="en-US" dirty="0" smtClean="0"/>
              <a:t>needs.</a:t>
            </a:r>
          </a:p>
          <a:p>
            <a:pPr lvl="1"/>
            <a:r>
              <a:rPr lang="en-US" dirty="0" smtClean="0"/>
              <a:t>We </a:t>
            </a:r>
            <a:r>
              <a:rPr lang="en-US" dirty="0"/>
              <a:t>can use a </a:t>
            </a:r>
            <a:r>
              <a:rPr lang="en-US" dirty="0">
                <a:solidFill>
                  <a:srgbClr val="FF0000"/>
                </a:solidFill>
              </a:rPr>
              <a:t>plugin</a:t>
            </a:r>
            <a:r>
              <a:rPr lang="en-US" dirty="0"/>
              <a:t>, but that gets tedious after a while—it soon becomes a case of "</a:t>
            </a:r>
            <a:r>
              <a:rPr lang="en-US" dirty="0">
                <a:solidFill>
                  <a:srgbClr val="FF0000"/>
                </a:solidFill>
              </a:rPr>
              <a:t>plugin this, plugin that</a:t>
            </a:r>
            <a:r>
              <a:rPr lang="en-US" dirty="0"/>
              <a:t>" </a:t>
            </a:r>
            <a:r>
              <a:rPr lang="en-US" dirty="0">
                <a:solidFill>
                  <a:srgbClr val="0070C0"/>
                </a:solidFill>
              </a:rPr>
              <a:t>syndrome</a:t>
            </a:r>
            <a:r>
              <a:rPr lang="en-US" dirty="0"/>
              <a:t>, where we become too reliant on </a:t>
            </a:r>
            <a:r>
              <a:rPr lang="en-US" dirty="0" smtClean="0"/>
              <a:t>plugins.</a:t>
            </a:r>
          </a:p>
          <a:p>
            <a:pPr lvl="1"/>
            <a:r>
              <a:rPr lang="en-US" dirty="0" smtClean="0"/>
              <a:t>Instead</a:t>
            </a:r>
            <a:r>
              <a:rPr lang="en-US" dirty="0"/>
              <a:t>, we can look to the </a:t>
            </a:r>
            <a:r>
              <a:rPr lang="en-US" dirty="0">
                <a:solidFill>
                  <a:srgbClr val="FF0000"/>
                </a:solidFill>
              </a:rPr>
              <a:t>override</a:t>
            </a:r>
            <a:r>
              <a:rPr lang="en-US" dirty="0">
                <a:solidFill>
                  <a:srgbClr val="0070C0"/>
                </a:solidFill>
              </a:rPr>
              <a:t> functionality</a:t>
            </a:r>
            <a:r>
              <a:rPr lang="en-US" dirty="0"/>
              <a:t> within jQuery itself; yes, it has some risks, but as we'll see, it is well worth the </a:t>
            </a:r>
            <a:r>
              <a:rPr lang="en-US" dirty="0" smtClean="0"/>
              <a:t>effort.</a:t>
            </a:r>
          </a:p>
          <a:p>
            <a:pPr lvl="1"/>
            <a:r>
              <a:rPr lang="en-US" dirty="0" smtClean="0"/>
              <a:t>Throughout </a:t>
            </a:r>
            <a:r>
              <a:rPr lang="en-US" dirty="0"/>
              <a:t>this chapter, we'll cover the basics of </a:t>
            </a:r>
            <a:r>
              <a:rPr lang="en-US" dirty="0">
                <a:solidFill>
                  <a:srgbClr val="FF0000"/>
                </a:solidFill>
              </a:rPr>
              <a:t>overriding jQuery</a:t>
            </a:r>
            <a:r>
              <a:rPr lang="en-US" dirty="0"/>
              <a:t>, some of the benefits and pitfalls of doing so, and work our way through some examples of replacing the functionality</a:t>
            </a:r>
            <a:r>
              <a:rPr lang="en-US" dirty="0" smtClean="0"/>
              <a:t>.</a:t>
            </a:r>
            <a:endParaRPr lang="en-US" dirty="0"/>
          </a:p>
        </p:txBody>
      </p:sp>
      <p:sp>
        <p:nvSpPr>
          <p:cNvPr id="4" name="Date Placeholder 3"/>
          <p:cNvSpPr>
            <a:spLocks noGrp="1"/>
          </p:cNvSpPr>
          <p:nvPr>
            <p:ph type="dt" sz="half" idx="2"/>
          </p:nvPr>
        </p:nvSpPr>
        <p:spPr/>
        <p:txBody>
          <a:bodyPr/>
          <a:lstStyle/>
          <a:p>
            <a:r>
              <a:rPr lang="en-US" smtClean="0"/>
              <a:t>05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25</a:t>
            </a:fld>
            <a:endParaRPr lang="en-US" dirty="0"/>
          </a:p>
        </p:txBody>
      </p:sp>
    </p:spTree>
    <p:extLst>
      <p:ext uri="{BB962C8B-B14F-4D97-AF65-F5344CB8AC3E}">
        <p14:creationId xmlns:p14="http://schemas.microsoft.com/office/powerpoint/2010/main" val="2765530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Agenda</a:t>
            </a:r>
            <a:endParaRPr lang="en-US" dirty="0"/>
          </a:p>
        </p:txBody>
      </p:sp>
      <p:sp>
        <p:nvSpPr>
          <p:cNvPr id="7" name="Content Placeholder 6"/>
          <p:cNvSpPr>
            <a:spLocks noGrp="1"/>
          </p:cNvSpPr>
          <p:nvPr>
            <p:ph idx="1"/>
          </p:nvPr>
        </p:nvSpPr>
        <p:spPr/>
        <p:txBody>
          <a:bodyPr/>
          <a:lstStyle/>
          <a:p>
            <a:r>
              <a:rPr lang="en-US" dirty="0"/>
              <a:t>We will cover the following </a:t>
            </a:r>
            <a:r>
              <a:rPr lang="en-US" dirty="0" smtClean="0"/>
              <a:t>topics:</a:t>
            </a:r>
          </a:p>
          <a:p>
            <a:pPr lvl="2"/>
            <a:r>
              <a:rPr lang="en-US" dirty="0" smtClean="0"/>
              <a:t>Introducing </a:t>
            </a:r>
            <a:r>
              <a:rPr lang="en-US" dirty="0"/>
              <a:t>duck </a:t>
            </a:r>
            <a:r>
              <a:rPr lang="en-US" dirty="0" smtClean="0"/>
              <a:t>punching</a:t>
            </a:r>
          </a:p>
          <a:p>
            <a:pPr lvl="2"/>
            <a:r>
              <a:rPr lang="en-US" dirty="0" smtClean="0"/>
              <a:t>Replacing </a:t>
            </a:r>
            <a:r>
              <a:rPr lang="en-US" dirty="0"/>
              <a:t>or modifying existing </a:t>
            </a:r>
            <a:r>
              <a:rPr lang="en-US" dirty="0" smtClean="0"/>
              <a:t>behaviors</a:t>
            </a:r>
          </a:p>
          <a:p>
            <a:pPr lvl="2"/>
            <a:r>
              <a:rPr lang="en-US" dirty="0" smtClean="0"/>
              <a:t>Creating </a:t>
            </a:r>
            <a:r>
              <a:rPr lang="en-US" dirty="0"/>
              <a:t>a basic monkey </a:t>
            </a:r>
            <a:r>
              <a:rPr lang="en-US" dirty="0" smtClean="0"/>
              <a:t>patch</a:t>
            </a:r>
          </a:p>
          <a:p>
            <a:pPr lvl="2"/>
            <a:r>
              <a:rPr lang="en-US" dirty="0" smtClean="0"/>
              <a:t>Considering </a:t>
            </a:r>
            <a:r>
              <a:rPr lang="en-US" dirty="0"/>
              <a:t>the benefits and pitfalls of monkey </a:t>
            </a:r>
            <a:r>
              <a:rPr lang="en-US" dirty="0" smtClean="0"/>
              <a:t>patching</a:t>
            </a:r>
          </a:p>
          <a:p>
            <a:pPr lvl="2"/>
            <a:r>
              <a:rPr lang="en-US" dirty="0" smtClean="0"/>
              <a:t>Distributing </a:t>
            </a:r>
            <a:r>
              <a:rPr lang="en-US" dirty="0"/>
              <a:t>or applying </a:t>
            </a:r>
            <a:r>
              <a:rPr lang="en-US" dirty="0" smtClean="0"/>
              <a:t>patches</a:t>
            </a:r>
          </a:p>
          <a:p>
            <a:pPr lvl="1"/>
            <a:r>
              <a:rPr lang="en-US" dirty="0" smtClean="0"/>
              <a:t>Ready </a:t>
            </a:r>
            <a:r>
              <a:rPr lang="en-US" dirty="0"/>
              <a:t>to begin your adventure…? Let's get started</a:t>
            </a:r>
            <a:r>
              <a:rPr lang="en-US" dirty="0" smtClean="0"/>
              <a:t>!</a:t>
            </a:r>
            <a:endParaRPr lang="en-US" dirty="0"/>
          </a:p>
        </p:txBody>
      </p:sp>
      <p:sp>
        <p:nvSpPr>
          <p:cNvPr id="4" name="Date Placeholder 3"/>
          <p:cNvSpPr>
            <a:spLocks noGrp="1"/>
          </p:cNvSpPr>
          <p:nvPr>
            <p:ph type="dt" sz="half" idx="2"/>
          </p:nvPr>
        </p:nvSpPr>
        <p:spPr/>
        <p:txBody>
          <a:bodyPr/>
          <a:lstStyle/>
          <a:p>
            <a:r>
              <a:rPr lang="en-US" smtClean="0"/>
              <a:t>05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26</a:t>
            </a:fld>
            <a:endParaRPr lang="en-US" dirty="0"/>
          </a:p>
        </p:txBody>
      </p:sp>
    </p:spTree>
    <p:extLst>
      <p:ext uri="{BB962C8B-B14F-4D97-AF65-F5344CB8AC3E}">
        <p14:creationId xmlns:p14="http://schemas.microsoft.com/office/powerpoint/2010/main" val="936682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Getting prepared</a:t>
            </a:r>
          </a:p>
        </p:txBody>
      </p:sp>
      <p:sp>
        <p:nvSpPr>
          <p:cNvPr id="3" name="Content Placeholder 2"/>
          <p:cNvSpPr>
            <a:spLocks noGrp="1"/>
          </p:cNvSpPr>
          <p:nvPr>
            <p:ph idx="1"/>
          </p:nvPr>
        </p:nvSpPr>
        <p:spPr/>
        <p:txBody>
          <a:bodyPr/>
          <a:lstStyle/>
          <a:p>
            <a:r>
              <a:rPr lang="en-US" dirty="0" smtClean="0"/>
              <a:t>At </a:t>
            </a:r>
            <a:r>
              <a:rPr lang="en-US" dirty="0"/>
              <a:t>this point, I will recommend that you create a project folder somewhere on your PC—for the purposes of this demo, I will assume that it is called project and is at the root of your main hard disk or C: </a:t>
            </a:r>
            <a:r>
              <a:rPr lang="en-US" dirty="0" smtClean="0"/>
              <a:t>drive.</a:t>
            </a:r>
          </a:p>
          <a:p>
            <a:pPr lvl="1"/>
            <a:r>
              <a:rPr lang="en-US" dirty="0" smtClean="0"/>
              <a:t>Within </a:t>
            </a:r>
            <a:r>
              <a:rPr lang="en-US" dirty="0"/>
              <a:t>the folder, go ahead and create several subfolders; these need to be </a:t>
            </a:r>
            <a:r>
              <a:rPr lang="en-US" dirty="0" smtClean="0"/>
              <a:t>called</a:t>
            </a:r>
          </a:p>
          <a:p>
            <a:pPr lvl="2"/>
            <a:r>
              <a:rPr lang="en-US" dirty="0" smtClean="0"/>
              <a:t>fonts</a:t>
            </a:r>
          </a:p>
          <a:p>
            <a:pPr lvl="2"/>
            <a:r>
              <a:rPr lang="en-US" dirty="0" smtClean="0"/>
              <a:t>css</a:t>
            </a:r>
          </a:p>
          <a:p>
            <a:pPr lvl="2"/>
            <a:r>
              <a:rPr lang="en-US" dirty="0" smtClean="0"/>
              <a:t>js</a:t>
            </a:r>
          </a:p>
          <a:p>
            <a:pPr lvl="2"/>
            <a:r>
              <a:rPr lang="en-US" dirty="0" smtClean="0"/>
              <a:t>img</a:t>
            </a:r>
            <a:endParaRPr lang="en-US" dirty="0"/>
          </a:p>
        </p:txBody>
      </p:sp>
      <p:sp>
        <p:nvSpPr>
          <p:cNvPr id="4" name="Date Placeholder 3"/>
          <p:cNvSpPr>
            <a:spLocks noGrp="1"/>
          </p:cNvSpPr>
          <p:nvPr>
            <p:ph type="dt" sz="half" idx="2"/>
          </p:nvPr>
        </p:nvSpPr>
        <p:spPr/>
        <p:txBody>
          <a:bodyPr/>
          <a:lstStyle/>
          <a:p>
            <a:r>
              <a:rPr lang="en-US" smtClean="0"/>
              <a:t>05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27</a:t>
            </a:fld>
            <a:endParaRPr lang="en-US" dirty="0"/>
          </a:p>
        </p:txBody>
      </p:sp>
    </p:spTree>
    <p:extLst>
      <p:ext uri="{BB962C8B-B14F-4D97-AF65-F5344CB8AC3E}">
        <p14:creationId xmlns:p14="http://schemas.microsoft.com/office/powerpoint/2010/main" val="2981741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Patching the library on the run</a:t>
            </a:r>
          </a:p>
        </p:txBody>
      </p:sp>
      <p:sp>
        <p:nvSpPr>
          <p:cNvPr id="3" name="Content Placeholder 2"/>
          <p:cNvSpPr>
            <a:spLocks noGrp="1"/>
          </p:cNvSpPr>
          <p:nvPr>
            <p:ph idx="1"/>
          </p:nvPr>
        </p:nvSpPr>
        <p:spPr/>
        <p:txBody>
          <a:bodyPr/>
          <a:lstStyle/>
          <a:p>
            <a:r>
              <a:rPr lang="en-US" dirty="0" smtClean="0"/>
              <a:t>Over </a:t>
            </a:r>
            <a:r>
              <a:rPr lang="en-US" dirty="0"/>
              <a:t>the years, hundreds of developers have spent countless hours creating </a:t>
            </a:r>
            <a:r>
              <a:rPr lang="en-US" dirty="0">
                <a:solidFill>
                  <a:srgbClr val="FF0000"/>
                </a:solidFill>
              </a:rPr>
              <a:t>patches</a:t>
            </a:r>
            <a:r>
              <a:rPr lang="en-US" dirty="0"/>
              <a:t> for </a:t>
            </a:r>
            <a:r>
              <a:rPr lang="en-US" dirty="0">
                <a:solidFill>
                  <a:srgbClr val="FF0000"/>
                </a:solidFill>
              </a:rPr>
              <a:t>jQuery</a:t>
            </a:r>
            <a:r>
              <a:rPr lang="en-US" dirty="0"/>
              <a:t>, to either fix a bug of some description or provide new functionality within the </a:t>
            </a:r>
            <a:r>
              <a:rPr lang="en-US" dirty="0" smtClean="0"/>
              <a:t>library.</a:t>
            </a:r>
          </a:p>
          <a:p>
            <a:pPr lvl="1"/>
            <a:r>
              <a:rPr lang="en-US" dirty="0" smtClean="0"/>
              <a:t>The </a:t>
            </a:r>
            <a:r>
              <a:rPr lang="en-US" dirty="0"/>
              <a:t>usual route is to submit a </a:t>
            </a:r>
            <a:r>
              <a:rPr lang="en-US" dirty="0">
                <a:solidFill>
                  <a:srgbClr val="FF0000"/>
                </a:solidFill>
              </a:rPr>
              <a:t>pull request</a:t>
            </a:r>
            <a:r>
              <a:rPr lang="en-US" dirty="0"/>
              <a:t> against the </a:t>
            </a:r>
            <a:r>
              <a:rPr lang="en-US" dirty="0">
                <a:solidFill>
                  <a:srgbClr val="FF0000"/>
                </a:solidFill>
              </a:rPr>
              <a:t>Core jQuery library</a:t>
            </a:r>
            <a:r>
              <a:rPr lang="en-US" dirty="0"/>
              <a:t> for peer </a:t>
            </a:r>
            <a:r>
              <a:rPr lang="en-US" dirty="0" smtClean="0"/>
              <a:t>consideration.</a:t>
            </a:r>
          </a:p>
          <a:p>
            <a:pPr lvl="1"/>
            <a:r>
              <a:rPr lang="en-US" dirty="0" smtClean="0"/>
              <a:t>As </a:t>
            </a:r>
            <a:r>
              <a:rPr lang="en-US" dirty="0"/>
              <a:t>long as the patch works as expected and does not cause issues elsewhere in the library, then it will be submitted to </a:t>
            </a:r>
            <a:r>
              <a:rPr lang="en-US" dirty="0" smtClean="0"/>
              <a:t>core.</a:t>
            </a:r>
          </a:p>
          <a:p>
            <a:pPr lvl="1"/>
            <a:r>
              <a:rPr lang="en-US" dirty="0" smtClean="0"/>
              <a:t>The </a:t>
            </a:r>
            <a:r>
              <a:rPr lang="en-US" dirty="0"/>
              <a:t>downside of this approach means that we're constrained by the release schedule for jQuery; while the developers do an outstanding job, it nevertheless can take time before a patch is committed to core</a:t>
            </a:r>
            <a:r>
              <a:rPr lang="en-US" dirty="0" smtClean="0"/>
              <a:t>.</a:t>
            </a:r>
            <a:endParaRPr lang="en-US" dirty="0"/>
          </a:p>
        </p:txBody>
      </p:sp>
      <p:sp>
        <p:nvSpPr>
          <p:cNvPr id="4" name="Date Placeholder 3"/>
          <p:cNvSpPr>
            <a:spLocks noGrp="1"/>
          </p:cNvSpPr>
          <p:nvPr>
            <p:ph type="dt" sz="half" idx="2"/>
          </p:nvPr>
        </p:nvSpPr>
        <p:spPr/>
        <p:txBody>
          <a:bodyPr/>
          <a:lstStyle/>
          <a:p>
            <a:r>
              <a:rPr lang="en-US" smtClean="0"/>
              <a:t>05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28</a:t>
            </a:fld>
            <a:endParaRPr lang="en-US" dirty="0"/>
          </a:p>
        </p:txBody>
      </p:sp>
    </p:spTree>
    <p:extLst>
      <p:ext uri="{BB962C8B-B14F-4D97-AF65-F5344CB8AC3E}">
        <p14:creationId xmlns:p14="http://schemas.microsoft.com/office/powerpoint/2010/main" val="2225692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Introducing monkey patching</a:t>
            </a:r>
          </a:p>
        </p:txBody>
      </p:sp>
      <p:sp>
        <p:nvSpPr>
          <p:cNvPr id="3" name="Content Placeholder 2"/>
          <p:cNvSpPr>
            <a:spLocks noGrp="1"/>
          </p:cNvSpPr>
          <p:nvPr>
            <p:ph idx="1"/>
          </p:nvPr>
        </p:nvSpPr>
        <p:spPr/>
        <p:txBody>
          <a:bodyPr/>
          <a:lstStyle/>
          <a:p>
            <a:r>
              <a:rPr lang="en-US" dirty="0" smtClean="0"/>
              <a:t>What </a:t>
            </a:r>
            <a:r>
              <a:rPr lang="en-US" dirty="0"/>
              <a:t>to do? Do we wait in the hope that our patch will be </a:t>
            </a:r>
            <a:r>
              <a:rPr lang="en-US" dirty="0" smtClean="0"/>
              <a:t>committed?</a:t>
            </a:r>
          </a:p>
          <a:p>
            <a:pPr lvl="1"/>
            <a:r>
              <a:rPr lang="en-US" dirty="0" smtClean="0"/>
              <a:t>For </a:t>
            </a:r>
            <a:r>
              <a:rPr lang="en-US" dirty="0"/>
              <a:t>some, this won't be an issue—for others, patience may not be their strongest virtue and waiting is the last thing they will want to </a:t>
            </a:r>
            <a:r>
              <a:rPr lang="en-US" dirty="0" smtClean="0"/>
              <a:t>do!</a:t>
            </a:r>
          </a:p>
          <a:p>
            <a:pPr lvl="1"/>
            <a:r>
              <a:rPr lang="en-US" dirty="0" smtClean="0"/>
              <a:t>Fortunately</a:t>
            </a:r>
            <a:r>
              <a:rPr lang="en-US" dirty="0"/>
              <a:t>, we can get around this by using a method called </a:t>
            </a:r>
            <a:r>
              <a:rPr lang="en-US" dirty="0">
                <a:solidFill>
                  <a:srgbClr val="FF0000"/>
                </a:solidFill>
              </a:rPr>
              <a:t>monkey </a:t>
            </a:r>
            <a:r>
              <a:rPr lang="en-US" dirty="0" smtClean="0">
                <a:solidFill>
                  <a:srgbClr val="FF0000"/>
                </a:solidFill>
              </a:rPr>
              <a:t>patching</a:t>
            </a:r>
            <a:r>
              <a:rPr lang="en-US" dirty="0" smtClean="0"/>
              <a:t>.</a:t>
            </a:r>
          </a:p>
          <a:p>
            <a:pPr lvl="1"/>
            <a:r>
              <a:rPr lang="en-US" dirty="0" smtClean="0"/>
              <a:t>Now—before </a:t>
            </a:r>
            <a:r>
              <a:rPr lang="en-US" dirty="0"/>
              <a:t>you ask—let me tell you that I'm not advocating any form of </a:t>
            </a:r>
            <a:r>
              <a:rPr lang="en-US" dirty="0">
                <a:solidFill>
                  <a:srgbClr val="0070C0"/>
                </a:solidFill>
              </a:rPr>
              <a:t>animal </a:t>
            </a:r>
            <a:r>
              <a:rPr lang="en-US" dirty="0" smtClean="0">
                <a:solidFill>
                  <a:srgbClr val="0070C0"/>
                </a:solidFill>
              </a:rPr>
              <a:t>cruelty</a:t>
            </a:r>
            <a:r>
              <a:rPr lang="en-US" dirty="0" smtClean="0"/>
              <a:t>! </a:t>
            </a:r>
            <a:r>
              <a:rPr lang="en-US" dirty="0" smtClean="0">
                <a:solidFill>
                  <a:srgbClr val="FF0000"/>
                </a:solidFill>
              </a:rPr>
              <a:t>Monkey </a:t>
            </a:r>
            <a:r>
              <a:rPr lang="en-US" dirty="0">
                <a:solidFill>
                  <a:srgbClr val="FF0000"/>
                </a:solidFill>
              </a:rPr>
              <a:t>patching</a:t>
            </a:r>
            <a:r>
              <a:rPr lang="en-US" dirty="0"/>
              <a:t>, or </a:t>
            </a:r>
            <a:r>
              <a:rPr lang="en-US" dirty="0">
                <a:solidFill>
                  <a:srgbClr val="FF0000"/>
                </a:solidFill>
              </a:rPr>
              <a:t>duck punching </a:t>
            </a:r>
            <a:r>
              <a:rPr lang="en-US" dirty="0"/>
              <a:t>as it is otherwise known, is a valid technique to create a patch that temporarily overrides the existing functionality within the jQuery Core library during </a:t>
            </a:r>
            <a:r>
              <a:rPr lang="en-US" dirty="0" smtClean="0"/>
              <a:t>runtime.</a:t>
            </a:r>
          </a:p>
          <a:p>
            <a:pPr lvl="1"/>
            <a:r>
              <a:rPr lang="en-US" dirty="0" smtClean="0"/>
              <a:t>Monkey </a:t>
            </a:r>
            <a:r>
              <a:rPr lang="en-US" dirty="0"/>
              <a:t>patching comes with its risks: the primary one being that of clashing, should an update introduce a method or function of the same name within the library</a:t>
            </a:r>
            <a:r>
              <a:rPr lang="en-US" dirty="0" smtClean="0"/>
              <a:t>.</a:t>
            </a:r>
          </a:p>
          <a:p>
            <a:pPr lvl="1"/>
            <a:r>
              <a:rPr lang="en-US" dirty="0"/>
              <a:t>That said, if monkey patching is used with care and forethought, it can be used to update functionality until a more permanent fix can be </a:t>
            </a:r>
            <a:r>
              <a:rPr lang="en-US" dirty="0" smtClean="0"/>
              <a:t>applied.</a:t>
            </a:r>
          </a:p>
          <a:p>
            <a:pPr lvl="1"/>
            <a:r>
              <a:rPr lang="en-US" dirty="0" smtClean="0"/>
              <a:t>It's </a:t>
            </a:r>
            <a:r>
              <a:rPr lang="en-US" dirty="0"/>
              <a:t>time, I think, for a demo—we'll be taking a look at how we can improve animation support in jQuery, but first let's take a look at the basics of replacing or modifying the jQuery core at runtime</a:t>
            </a:r>
            <a:r>
              <a:rPr lang="en-US" dirty="0" smtClean="0"/>
              <a:t>.</a:t>
            </a:r>
            <a:endParaRPr lang="en-US" dirty="0"/>
          </a:p>
        </p:txBody>
      </p:sp>
      <p:sp>
        <p:nvSpPr>
          <p:cNvPr id="4" name="Date Placeholder 3"/>
          <p:cNvSpPr>
            <a:spLocks noGrp="1"/>
          </p:cNvSpPr>
          <p:nvPr>
            <p:ph type="dt" sz="half" idx="2"/>
          </p:nvPr>
        </p:nvSpPr>
        <p:spPr/>
        <p:txBody>
          <a:bodyPr/>
          <a:lstStyle/>
          <a:p>
            <a:r>
              <a:rPr lang="en-US" smtClean="0"/>
              <a:t>05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29</a:t>
            </a:fld>
            <a:endParaRPr lang="en-US" dirty="0"/>
          </a:p>
        </p:txBody>
      </p:sp>
    </p:spTree>
    <p:extLst>
      <p:ext uri="{BB962C8B-B14F-4D97-AF65-F5344CB8AC3E}">
        <p14:creationId xmlns:p14="http://schemas.microsoft.com/office/powerpoint/2010/main" val="1931014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Installing jQuery</a:t>
            </a:r>
            <a:endParaRPr lang="en-US" dirty="0"/>
          </a:p>
        </p:txBody>
      </p:sp>
      <p:sp>
        <p:nvSpPr>
          <p:cNvPr id="3" name="Date Placeholder 2"/>
          <p:cNvSpPr>
            <a:spLocks noGrp="1"/>
          </p:cNvSpPr>
          <p:nvPr>
            <p:ph type="dt" sz="half" idx="2"/>
          </p:nvPr>
        </p:nvSpPr>
        <p:spPr/>
        <p:txBody>
          <a:bodyPr/>
          <a:lstStyle/>
          <a:p>
            <a:r>
              <a:rPr lang="en-US" smtClean="0"/>
              <a:t>05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a:t>
            </a:fld>
            <a:endParaRPr lang="en-US" dirty="0"/>
          </a:p>
        </p:txBody>
      </p:sp>
      <p:sp>
        <p:nvSpPr>
          <p:cNvPr id="6" name="Text Placeholder 5"/>
          <p:cNvSpPr>
            <a:spLocks noGrp="1"/>
          </p:cNvSpPr>
          <p:nvPr>
            <p:ph type="body" sz="quarter" idx="16"/>
          </p:nvPr>
        </p:nvSpPr>
        <p:spPr/>
        <p:txBody>
          <a:bodyPr/>
          <a:lstStyle/>
          <a:p>
            <a:r>
              <a:rPr lang="en-US" dirty="0" smtClean="0"/>
              <a:t>1</a:t>
            </a:r>
            <a:endParaRPr lang="en-US" dirty="0"/>
          </a:p>
        </p:txBody>
      </p:sp>
      <p:pic>
        <p:nvPicPr>
          <p:cNvPr id="4" name="Picture 3"/>
          <p:cNvPicPr>
            <a:picLocks noChangeAspect="1"/>
          </p:cNvPicPr>
          <p:nvPr/>
        </p:nvPicPr>
        <p:blipFill>
          <a:blip r:embed="rId2"/>
          <a:stretch>
            <a:fillRect/>
          </a:stretch>
        </p:blipFill>
        <p:spPr>
          <a:xfrm>
            <a:off x="8557310" y="4581249"/>
            <a:ext cx="3301315" cy="1926497"/>
          </a:xfrm>
          <a:prstGeom prst="rect">
            <a:avLst/>
          </a:prstGeom>
          <a:ln>
            <a:solidFill>
              <a:schemeClr val="accent1"/>
            </a:solidFill>
          </a:ln>
        </p:spPr>
      </p:pic>
    </p:spTree>
    <p:extLst>
      <p:ext uri="{BB962C8B-B14F-4D97-AF65-F5344CB8AC3E}">
        <p14:creationId xmlns:p14="http://schemas.microsoft.com/office/powerpoint/2010/main" val="19385086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NOTE</a:t>
            </a:r>
            <a:endParaRPr lang="en-US" dirty="0"/>
          </a:p>
        </p:txBody>
      </p:sp>
      <p:sp>
        <p:nvSpPr>
          <p:cNvPr id="7" name="Content Placeholder 6"/>
          <p:cNvSpPr>
            <a:spLocks noGrp="1"/>
          </p:cNvSpPr>
          <p:nvPr>
            <p:ph idx="1"/>
          </p:nvPr>
        </p:nvSpPr>
        <p:spPr/>
        <p:txBody>
          <a:bodyPr/>
          <a:lstStyle/>
          <a:p>
            <a:r>
              <a:rPr lang="en-US" dirty="0"/>
              <a:t>Later in this chapter, we'll take a look at some of the risks that need to be considered</a:t>
            </a:r>
            <a:r>
              <a:rPr lang="en-US" dirty="0" smtClean="0"/>
              <a:t>.</a:t>
            </a:r>
            <a:endParaRPr lang="en-US" dirty="0"/>
          </a:p>
        </p:txBody>
      </p:sp>
      <p:sp>
        <p:nvSpPr>
          <p:cNvPr id="4" name="Date Placeholder 3"/>
          <p:cNvSpPr>
            <a:spLocks noGrp="1"/>
          </p:cNvSpPr>
          <p:nvPr>
            <p:ph type="dt" sz="half" idx="2"/>
          </p:nvPr>
        </p:nvSpPr>
        <p:spPr/>
        <p:txBody>
          <a:bodyPr/>
          <a:lstStyle/>
          <a:p>
            <a:r>
              <a:rPr lang="en-US" smtClean="0"/>
              <a:t>05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30</a:t>
            </a:fld>
            <a:endParaRPr lang="en-US" dirty="0"/>
          </a:p>
        </p:txBody>
      </p:sp>
    </p:spTree>
    <p:extLst>
      <p:ext uri="{BB962C8B-B14F-4D97-AF65-F5344CB8AC3E}">
        <p14:creationId xmlns:p14="http://schemas.microsoft.com/office/powerpoint/2010/main" val="158899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Replacing or modifying existing behaviors</a:t>
            </a:r>
          </a:p>
        </p:txBody>
      </p:sp>
      <p:sp>
        <p:nvSpPr>
          <p:cNvPr id="3" name="Content Placeholder 2"/>
          <p:cNvSpPr>
            <a:spLocks noGrp="1"/>
          </p:cNvSpPr>
          <p:nvPr>
            <p:ph idx="1"/>
          </p:nvPr>
        </p:nvSpPr>
        <p:spPr/>
        <p:txBody>
          <a:bodyPr/>
          <a:lstStyle/>
          <a:p>
            <a:r>
              <a:rPr lang="en-US" dirty="0" smtClean="0"/>
              <a:t>So</a:t>
            </a:r>
            <a:r>
              <a:rPr lang="en-US" dirty="0"/>
              <a:t>, how can we effect a (temporary) change in the core functionality of </a:t>
            </a:r>
            <a:r>
              <a:rPr lang="en-US" dirty="0" smtClean="0"/>
              <a:t>jQuery?</a:t>
            </a:r>
          </a:p>
          <a:p>
            <a:pPr lvl="1"/>
            <a:r>
              <a:rPr lang="en-US" dirty="0" smtClean="0"/>
              <a:t>It </a:t>
            </a:r>
            <a:r>
              <a:rPr lang="en-US" dirty="0"/>
              <a:t>all starts with the use of an </a:t>
            </a:r>
            <a:r>
              <a:rPr lang="en-US" dirty="0">
                <a:solidFill>
                  <a:srgbClr val="FF0000"/>
                </a:solidFill>
              </a:rPr>
              <a:t>Immediately Invoked Function Expression</a:t>
            </a:r>
            <a:r>
              <a:rPr lang="en-US" dirty="0"/>
              <a:t> (</a:t>
            </a:r>
            <a:r>
              <a:rPr lang="en-US" dirty="0">
                <a:solidFill>
                  <a:srgbClr val="FF0000"/>
                </a:solidFill>
              </a:rPr>
              <a:t>IIFE</a:t>
            </a:r>
            <a:r>
              <a:rPr lang="en-US" dirty="0"/>
              <a:t>); we then simply save a version of the original function before overriding it with our new function.</a:t>
            </a:r>
          </a:p>
          <a:p>
            <a:pPr lvl="1"/>
            <a:r>
              <a:rPr lang="en-US" dirty="0"/>
              <a:t>Let's see what the basic framework looks like in action</a:t>
            </a:r>
            <a:r>
              <a:rPr lang="en-US" dirty="0" smtClean="0"/>
              <a:t>: </a:t>
            </a:r>
            <a:r>
              <a:rPr lang="en-US" dirty="0" smtClean="0">
                <a:solidFill>
                  <a:srgbClr val="FF0000"/>
                </a:solidFill>
              </a:rPr>
              <a:t>Code 2-1</a:t>
            </a:r>
            <a:r>
              <a:rPr lang="en-US" dirty="0" smtClean="0"/>
              <a:t>.</a:t>
            </a:r>
            <a:endParaRPr lang="en-US" dirty="0"/>
          </a:p>
          <a:p>
            <a:pPr lvl="2"/>
            <a:r>
              <a:rPr lang="en-US" dirty="0"/>
              <a:t>If you were expecting something more complex, then I am sorry to disappoint you; there isn't a great deal of complexity required for a basic monkey </a:t>
            </a:r>
            <a:r>
              <a:rPr lang="en-US" dirty="0" smtClean="0"/>
              <a:t>patch!</a:t>
            </a:r>
          </a:p>
          <a:p>
            <a:pPr lvl="2"/>
            <a:r>
              <a:rPr lang="en-US" dirty="0" smtClean="0"/>
              <a:t>The </a:t>
            </a:r>
            <a:r>
              <a:rPr lang="en-US" dirty="0"/>
              <a:t>extent of what goes into a patch will really come down to what it is that you are trying to fix or alter within the existing code</a:t>
            </a:r>
            <a:r>
              <a:rPr lang="en-US" dirty="0" smtClean="0"/>
              <a:t>.</a:t>
            </a:r>
          </a:p>
          <a:p>
            <a:pPr lvl="1"/>
            <a:r>
              <a:rPr lang="en-US" dirty="0"/>
              <a:t>To prove that this really is all that is required, let's take a look at an (albeit over-simplified) </a:t>
            </a:r>
            <a:r>
              <a:rPr lang="en-US" dirty="0" smtClean="0"/>
              <a:t>example.</a:t>
            </a:r>
          </a:p>
          <a:p>
            <a:pPr lvl="2"/>
            <a:r>
              <a:rPr lang="en-US" dirty="0" smtClean="0"/>
              <a:t>In </a:t>
            </a:r>
            <a:r>
              <a:rPr lang="en-US" dirty="0"/>
              <a:t>the example, we'll use a </a:t>
            </a:r>
            <a:r>
              <a:rPr lang="en-US" dirty="0">
                <a:solidFill>
                  <a:srgbClr val="FF0000"/>
                </a:solidFill>
              </a:rPr>
              <a:t>standard click handler</a:t>
            </a:r>
            <a:r>
              <a:rPr lang="en-US" dirty="0"/>
              <a:t> to show the response that a dog will give to its owner…except that our dog seems to have developed a personality problem</a:t>
            </a:r>
            <a:r>
              <a:rPr lang="en-US" dirty="0" smtClean="0"/>
              <a:t>.</a:t>
            </a:r>
            <a:endParaRPr lang="en-US" dirty="0"/>
          </a:p>
        </p:txBody>
      </p:sp>
      <p:sp>
        <p:nvSpPr>
          <p:cNvPr id="4" name="Date Placeholder 3"/>
          <p:cNvSpPr>
            <a:spLocks noGrp="1"/>
          </p:cNvSpPr>
          <p:nvPr>
            <p:ph type="dt" sz="half" idx="2"/>
          </p:nvPr>
        </p:nvSpPr>
        <p:spPr/>
        <p:txBody>
          <a:bodyPr/>
          <a:lstStyle/>
          <a:p>
            <a:r>
              <a:rPr lang="en-US" smtClean="0"/>
              <a:t>05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31</a:t>
            </a:fld>
            <a:endParaRPr lang="en-US" dirty="0"/>
          </a:p>
        </p:txBody>
      </p:sp>
    </p:spTree>
    <p:extLst>
      <p:ext uri="{BB962C8B-B14F-4D97-AF65-F5344CB8AC3E}">
        <p14:creationId xmlns:p14="http://schemas.microsoft.com/office/powerpoint/2010/main" val="5852508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a:t>You may have heard the term </a:t>
            </a:r>
            <a:r>
              <a:rPr lang="en-US" dirty="0">
                <a:solidFill>
                  <a:srgbClr val="FF0000"/>
                </a:solidFill>
              </a:rPr>
              <a:t>self-executing anonymous function</a:t>
            </a:r>
            <a:r>
              <a:rPr lang="en-US" dirty="0"/>
              <a:t> being used; it is a misleading phrase, although it means the same thing as an </a:t>
            </a:r>
            <a:r>
              <a:rPr lang="en-US" dirty="0">
                <a:solidFill>
                  <a:srgbClr val="FF0000"/>
                </a:solidFill>
              </a:rPr>
              <a:t>IIFE</a:t>
            </a:r>
            <a:r>
              <a:rPr lang="en-US" dirty="0"/>
              <a:t>, which is a more accurate description</a:t>
            </a:r>
            <a:r>
              <a:rPr lang="en-US" dirty="0" smtClean="0"/>
              <a:t>.</a:t>
            </a:r>
            <a:endParaRPr lang="en-US" dirty="0"/>
          </a:p>
        </p:txBody>
      </p:sp>
      <p:sp>
        <p:nvSpPr>
          <p:cNvPr id="4" name="Date Placeholder 3"/>
          <p:cNvSpPr>
            <a:spLocks noGrp="1"/>
          </p:cNvSpPr>
          <p:nvPr>
            <p:ph type="dt" sz="half" idx="2"/>
          </p:nvPr>
        </p:nvSpPr>
        <p:spPr/>
        <p:txBody>
          <a:bodyPr/>
          <a:lstStyle/>
          <a:p>
            <a:r>
              <a:rPr lang="en-US" smtClean="0"/>
              <a:t>05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32</a:t>
            </a:fld>
            <a:endParaRPr lang="en-US" dirty="0"/>
          </a:p>
        </p:txBody>
      </p:sp>
    </p:spTree>
    <p:extLst>
      <p:ext uri="{BB962C8B-B14F-4D97-AF65-F5344CB8AC3E}">
        <p14:creationId xmlns:p14="http://schemas.microsoft.com/office/powerpoint/2010/main" val="22313756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2-1</a:t>
            </a:r>
            <a:endParaRPr lang="en-US" dirty="0"/>
          </a:p>
        </p:txBody>
      </p:sp>
      <p:sp>
        <p:nvSpPr>
          <p:cNvPr id="4" name="Date Placeholder 3"/>
          <p:cNvSpPr>
            <a:spLocks noGrp="1"/>
          </p:cNvSpPr>
          <p:nvPr>
            <p:ph type="dt" sz="half" idx="2"/>
          </p:nvPr>
        </p:nvSpPr>
        <p:spPr/>
        <p:txBody>
          <a:bodyPr/>
          <a:lstStyle/>
          <a:p>
            <a:r>
              <a:rPr lang="en-US" smtClean="0"/>
              <a:t>05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33</a:t>
            </a:fld>
            <a:endParaRPr lang="en-US" dirty="0"/>
          </a:p>
        </p:txBody>
      </p:sp>
      <p:pic>
        <p:nvPicPr>
          <p:cNvPr id="6" name="Picture 5"/>
          <p:cNvPicPr>
            <a:picLocks noChangeAspect="1"/>
          </p:cNvPicPr>
          <p:nvPr/>
        </p:nvPicPr>
        <p:blipFill>
          <a:blip r:embed="rId2"/>
          <a:stretch>
            <a:fillRect/>
          </a:stretch>
        </p:blipFill>
        <p:spPr>
          <a:xfrm>
            <a:off x="152400" y="1283515"/>
            <a:ext cx="5097111" cy="3229674"/>
          </a:xfrm>
          <a:prstGeom prst="rect">
            <a:avLst/>
          </a:prstGeom>
          <a:ln>
            <a:solidFill>
              <a:schemeClr val="accent1"/>
            </a:solidFill>
          </a:ln>
        </p:spPr>
      </p:pic>
    </p:spTree>
    <p:extLst>
      <p:ext uri="{BB962C8B-B14F-4D97-AF65-F5344CB8AC3E}">
        <p14:creationId xmlns:p14="http://schemas.microsoft.com/office/powerpoint/2010/main" val="33511782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05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34</a:t>
            </a:fld>
            <a:endParaRPr lang="en-US" dirty="0"/>
          </a:p>
        </p:txBody>
      </p:sp>
    </p:spTree>
    <p:extLst>
      <p:ext uri="{BB962C8B-B14F-4D97-AF65-F5344CB8AC3E}">
        <p14:creationId xmlns:p14="http://schemas.microsoft.com/office/powerpoint/2010/main" val="2080002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05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35</a:t>
            </a:fld>
            <a:endParaRPr lang="en-US" dirty="0"/>
          </a:p>
        </p:txBody>
      </p:sp>
    </p:spTree>
    <p:extLst>
      <p:ext uri="{BB962C8B-B14F-4D97-AF65-F5344CB8AC3E}">
        <p14:creationId xmlns:p14="http://schemas.microsoft.com/office/powerpoint/2010/main" val="25487779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05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36</a:t>
            </a:fld>
            <a:endParaRPr lang="en-US" dirty="0"/>
          </a:p>
        </p:txBody>
      </p:sp>
    </p:spTree>
    <p:extLst>
      <p:ext uri="{BB962C8B-B14F-4D97-AF65-F5344CB8AC3E}">
        <p14:creationId xmlns:p14="http://schemas.microsoft.com/office/powerpoint/2010/main" val="2972419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05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37</a:t>
            </a:fld>
            <a:endParaRPr lang="en-US" dirty="0"/>
          </a:p>
        </p:txBody>
      </p:sp>
      <p:sp>
        <p:nvSpPr>
          <p:cNvPr id="6" name="Text Placeholder 5"/>
          <p:cNvSpPr>
            <a:spLocks noGrp="1"/>
          </p:cNvSpPr>
          <p:nvPr>
            <p:ph type="body" sz="quarter" idx="16"/>
          </p:nvPr>
        </p:nvSpPr>
        <p:spPr/>
        <p:txBody>
          <a:bodyPr/>
          <a:lstStyle/>
          <a:p>
            <a:r>
              <a:rPr lang="en-US" dirty="0" smtClean="0"/>
              <a:t>3</a:t>
            </a:r>
            <a:endParaRPr lang="en-US" dirty="0"/>
          </a:p>
        </p:txBody>
      </p:sp>
      <p:pic>
        <p:nvPicPr>
          <p:cNvPr id="4" name="Picture 3"/>
          <p:cNvPicPr>
            <a:picLocks noChangeAspect="1"/>
          </p:cNvPicPr>
          <p:nvPr/>
        </p:nvPicPr>
        <p:blipFill>
          <a:blip r:embed="rId2"/>
          <a:stretch>
            <a:fillRect/>
          </a:stretch>
        </p:blipFill>
        <p:spPr>
          <a:xfrm>
            <a:off x="8698821" y="4695768"/>
            <a:ext cx="3159804" cy="1811978"/>
          </a:xfrm>
          <a:prstGeom prst="rect">
            <a:avLst/>
          </a:prstGeom>
          <a:ln>
            <a:solidFill>
              <a:schemeClr val="accent1"/>
            </a:solidFill>
          </a:ln>
        </p:spPr>
      </p:pic>
    </p:spTree>
    <p:extLst>
      <p:ext uri="{BB962C8B-B14F-4D97-AF65-F5344CB8AC3E}">
        <p14:creationId xmlns:p14="http://schemas.microsoft.com/office/powerpoint/2010/main" val="3716618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05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38</a:t>
            </a:fld>
            <a:endParaRPr lang="en-US" dirty="0"/>
          </a:p>
        </p:txBody>
      </p:sp>
    </p:spTree>
    <p:extLst>
      <p:ext uri="{BB962C8B-B14F-4D97-AF65-F5344CB8AC3E}">
        <p14:creationId xmlns:p14="http://schemas.microsoft.com/office/powerpoint/2010/main" val="27171179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05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39</a:t>
            </a:fld>
            <a:endParaRPr lang="en-US" dirty="0"/>
          </a:p>
        </p:txBody>
      </p:sp>
      <p:sp>
        <p:nvSpPr>
          <p:cNvPr id="6" name="Text Placeholder 5"/>
          <p:cNvSpPr>
            <a:spLocks noGrp="1"/>
          </p:cNvSpPr>
          <p:nvPr>
            <p:ph type="body" sz="quarter" idx="16"/>
          </p:nvPr>
        </p:nvSpPr>
        <p:spPr/>
        <p:txBody>
          <a:bodyPr/>
          <a:lstStyle/>
          <a:p>
            <a:r>
              <a:rPr lang="en-US" dirty="0" smtClean="0"/>
              <a:t>4</a:t>
            </a:r>
            <a:endParaRPr lang="en-US" dirty="0"/>
          </a:p>
        </p:txBody>
      </p:sp>
      <p:pic>
        <p:nvPicPr>
          <p:cNvPr id="4" name="Picture 3"/>
          <p:cNvPicPr>
            <a:picLocks noChangeAspect="1"/>
          </p:cNvPicPr>
          <p:nvPr/>
        </p:nvPicPr>
        <p:blipFill>
          <a:blip r:embed="rId2"/>
          <a:stretch>
            <a:fillRect/>
          </a:stretch>
        </p:blipFill>
        <p:spPr>
          <a:xfrm>
            <a:off x="8376762" y="3882341"/>
            <a:ext cx="3481863" cy="2625405"/>
          </a:xfrm>
          <a:prstGeom prst="rect">
            <a:avLst/>
          </a:prstGeom>
          <a:ln>
            <a:solidFill>
              <a:schemeClr val="accent1"/>
            </a:solidFill>
          </a:ln>
        </p:spPr>
      </p:pic>
    </p:spTree>
    <p:extLst>
      <p:ext uri="{BB962C8B-B14F-4D97-AF65-F5344CB8AC3E}">
        <p14:creationId xmlns:p14="http://schemas.microsoft.com/office/powerpoint/2010/main" val="194847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r>
              <a:rPr lang="en-US" dirty="0"/>
              <a:t>Local or CDN, I wonder…? Which version…? Do I support old IE</a:t>
            </a:r>
            <a:r>
              <a:rPr lang="en-US" dirty="0" smtClean="0"/>
              <a:t>…?</a:t>
            </a:r>
          </a:p>
          <a:p>
            <a:pPr lvl="1"/>
            <a:r>
              <a:rPr lang="en-US" dirty="0" smtClean="0"/>
              <a:t>Installing </a:t>
            </a:r>
            <a:r>
              <a:rPr lang="en-US" dirty="0"/>
              <a:t>jQuery is a thankless task that has to be done countless times by any developer—it is easy to imagine that person asking some of the questions that start this </a:t>
            </a:r>
            <a:r>
              <a:rPr lang="en-US" dirty="0" smtClean="0"/>
              <a:t>chapter.</a:t>
            </a:r>
          </a:p>
          <a:p>
            <a:pPr lvl="1"/>
            <a:r>
              <a:rPr lang="en-US" dirty="0" smtClean="0"/>
              <a:t>It </a:t>
            </a:r>
            <a:r>
              <a:rPr lang="en-US" dirty="0"/>
              <a:t>is easy to imagine why most people go with the option of using a Content Delivery Network (</a:t>
            </a:r>
            <a:r>
              <a:rPr lang="en-US" dirty="0">
                <a:solidFill>
                  <a:srgbClr val="FF0000"/>
                </a:solidFill>
              </a:rPr>
              <a:t>CDN</a:t>
            </a:r>
            <a:r>
              <a:rPr lang="en-US" dirty="0"/>
              <a:t>) link, but there is more to installing jQuery than taking the easy </a:t>
            </a:r>
            <a:r>
              <a:rPr lang="en-US" dirty="0" smtClean="0"/>
              <a:t>route!</a:t>
            </a:r>
          </a:p>
          <a:p>
            <a:pPr lvl="1"/>
            <a:r>
              <a:rPr lang="en-US" dirty="0" smtClean="0"/>
              <a:t>There </a:t>
            </a:r>
            <a:r>
              <a:rPr lang="en-US" dirty="0"/>
              <a:t>are more options available, where we can be really specific about what we need to use—throughout this chapter, we will examine some of the options available to help develop your skills even </a:t>
            </a:r>
            <a:r>
              <a:rPr lang="en-US" dirty="0" smtClean="0"/>
              <a:t>further.</a:t>
            </a:r>
          </a:p>
          <a:p>
            <a:pPr lvl="1"/>
            <a:r>
              <a:rPr lang="en-US" dirty="0" smtClean="0"/>
              <a:t>We'll </a:t>
            </a:r>
            <a:r>
              <a:rPr lang="en-US" dirty="0"/>
              <a:t>cover a number of topics, which </a:t>
            </a:r>
            <a:r>
              <a:rPr lang="en-US" dirty="0" smtClean="0"/>
              <a:t>include:</a:t>
            </a:r>
          </a:p>
          <a:p>
            <a:pPr lvl="2"/>
            <a:r>
              <a:rPr lang="en-US" dirty="0" smtClean="0"/>
              <a:t>Downloading </a:t>
            </a:r>
            <a:r>
              <a:rPr lang="en-US" dirty="0"/>
              <a:t>and installing </a:t>
            </a:r>
            <a:r>
              <a:rPr lang="en-US" dirty="0" smtClean="0"/>
              <a:t>jQuery</a:t>
            </a:r>
          </a:p>
          <a:p>
            <a:pPr lvl="2"/>
            <a:r>
              <a:rPr lang="en-US" dirty="0" smtClean="0"/>
              <a:t>Customizing </a:t>
            </a:r>
            <a:r>
              <a:rPr lang="en-US" dirty="0"/>
              <a:t>jQuery </a:t>
            </a:r>
            <a:r>
              <a:rPr lang="en-US" dirty="0" smtClean="0"/>
              <a:t>downloads</a:t>
            </a:r>
          </a:p>
          <a:p>
            <a:pPr lvl="2"/>
            <a:r>
              <a:rPr lang="en-US" dirty="0" smtClean="0"/>
              <a:t>Building </a:t>
            </a:r>
            <a:r>
              <a:rPr lang="en-US" dirty="0"/>
              <a:t>from </a:t>
            </a:r>
            <a:r>
              <a:rPr lang="en-US" dirty="0" smtClean="0"/>
              <a:t>Git</a:t>
            </a:r>
          </a:p>
          <a:p>
            <a:pPr lvl="2"/>
            <a:r>
              <a:rPr lang="en-US" dirty="0" smtClean="0"/>
              <a:t>Using </a:t>
            </a:r>
            <a:r>
              <a:rPr lang="en-US" dirty="0"/>
              <a:t>other sources to install </a:t>
            </a:r>
            <a:r>
              <a:rPr lang="en-US" dirty="0" smtClean="0"/>
              <a:t>jQuery</a:t>
            </a:r>
          </a:p>
          <a:p>
            <a:pPr lvl="2"/>
            <a:r>
              <a:rPr lang="en-US" dirty="0" smtClean="0"/>
              <a:t>Adding </a:t>
            </a:r>
            <a:r>
              <a:rPr lang="en-US" dirty="0"/>
              <a:t>source map </a:t>
            </a:r>
            <a:r>
              <a:rPr lang="en-US" dirty="0" smtClean="0"/>
              <a:t>support</a:t>
            </a:r>
          </a:p>
          <a:p>
            <a:pPr lvl="2"/>
            <a:r>
              <a:rPr lang="en-US" dirty="0" smtClean="0"/>
              <a:t>Working </a:t>
            </a:r>
            <a:r>
              <a:rPr lang="en-US" dirty="0"/>
              <a:t>with </a:t>
            </a:r>
            <a:r>
              <a:rPr lang="en-US" dirty="0">
                <a:solidFill>
                  <a:srgbClr val="FF0000"/>
                </a:solidFill>
              </a:rPr>
              <a:t>Modernizr</a:t>
            </a:r>
            <a:r>
              <a:rPr lang="en-US" dirty="0"/>
              <a:t> as a </a:t>
            </a:r>
            <a:r>
              <a:rPr lang="en-US" dirty="0" smtClean="0"/>
              <a:t>fallback</a:t>
            </a:r>
          </a:p>
          <a:p>
            <a:pPr lvl="1"/>
            <a:r>
              <a:rPr lang="en-US" dirty="0"/>
              <a:t>Intrigued</a:t>
            </a:r>
            <a:r>
              <a:rPr lang="en-US" dirty="0" smtClean="0"/>
              <a:t>? Let's </a:t>
            </a:r>
            <a:r>
              <a:rPr lang="en-US" dirty="0"/>
              <a:t>get started</a:t>
            </a:r>
            <a:r>
              <a:rPr lang="en-US" dirty="0" smtClean="0"/>
              <a:t>.</a:t>
            </a:r>
            <a:endParaRPr lang="en-US" dirty="0"/>
          </a:p>
        </p:txBody>
      </p:sp>
      <p:sp>
        <p:nvSpPr>
          <p:cNvPr id="4" name="Date Placeholder 3"/>
          <p:cNvSpPr>
            <a:spLocks noGrp="1"/>
          </p:cNvSpPr>
          <p:nvPr>
            <p:ph type="dt" sz="half" idx="2"/>
          </p:nvPr>
        </p:nvSpPr>
        <p:spPr/>
        <p:txBody>
          <a:bodyPr/>
          <a:lstStyle/>
          <a:p>
            <a:r>
              <a:rPr lang="en-US" smtClean="0"/>
              <a:t>05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a:t>
            </a:fld>
            <a:endParaRPr lang="en-US" dirty="0"/>
          </a:p>
        </p:txBody>
      </p:sp>
    </p:spTree>
    <p:extLst>
      <p:ext uri="{BB962C8B-B14F-4D97-AF65-F5344CB8AC3E}">
        <p14:creationId xmlns:p14="http://schemas.microsoft.com/office/powerpoint/2010/main" val="31333746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05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40</a:t>
            </a:fld>
            <a:endParaRPr lang="en-US" dirty="0"/>
          </a:p>
        </p:txBody>
      </p:sp>
    </p:spTree>
    <p:extLst>
      <p:ext uri="{BB962C8B-B14F-4D97-AF65-F5344CB8AC3E}">
        <p14:creationId xmlns:p14="http://schemas.microsoft.com/office/powerpoint/2010/main" val="9542619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05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41</a:t>
            </a:fld>
            <a:endParaRPr lang="en-US" dirty="0"/>
          </a:p>
        </p:txBody>
      </p:sp>
      <p:sp>
        <p:nvSpPr>
          <p:cNvPr id="6" name="Text Placeholder 5"/>
          <p:cNvSpPr>
            <a:spLocks noGrp="1"/>
          </p:cNvSpPr>
          <p:nvPr>
            <p:ph type="body" sz="quarter" idx="16"/>
          </p:nvPr>
        </p:nvSpPr>
        <p:spPr/>
        <p:txBody>
          <a:bodyPr/>
          <a:lstStyle/>
          <a:p>
            <a:r>
              <a:rPr lang="en-US" dirty="0" smtClean="0"/>
              <a:t>5</a:t>
            </a:r>
            <a:endParaRPr lang="en-US" dirty="0"/>
          </a:p>
        </p:txBody>
      </p:sp>
      <p:pic>
        <p:nvPicPr>
          <p:cNvPr id="4" name="Picture 3"/>
          <p:cNvPicPr>
            <a:picLocks noChangeAspect="1"/>
          </p:cNvPicPr>
          <p:nvPr/>
        </p:nvPicPr>
        <p:blipFill>
          <a:blip r:embed="rId2"/>
          <a:stretch>
            <a:fillRect/>
          </a:stretch>
        </p:blipFill>
        <p:spPr>
          <a:xfrm>
            <a:off x="7994927" y="3736898"/>
            <a:ext cx="3863698" cy="2770848"/>
          </a:xfrm>
          <a:prstGeom prst="rect">
            <a:avLst/>
          </a:prstGeom>
          <a:ln>
            <a:solidFill>
              <a:schemeClr val="accent1"/>
            </a:solidFill>
          </a:ln>
        </p:spPr>
      </p:pic>
    </p:spTree>
    <p:extLst>
      <p:ext uri="{BB962C8B-B14F-4D97-AF65-F5344CB8AC3E}">
        <p14:creationId xmlns:p14="http://schemas.microsoft.com/office/powerpoint/2010/main" val="3809311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05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42</a:t>
            </a:fld>
            <a:endParaRPr lang="en-US" dirty="0"/>
          </a:p>
        </p:txBody>
      </p:sp>
    </p:spTree>
    <p:extLst>
      <p:ext uri="{BB962C8B-B14F-4D97-AF65-F5344CB8AC3E}">
        <p14:creationId xmlns:p14="http://schemas.microsoft.com/office/powerpoint/2010/main" val="31028007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05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43</a:t>
            </a:fld>
            <a:endParaRPr lang="en-US" dirty="0"/>
          </a:p>
        </p:txBody>
      </p:sp>
      <p:sp>
        <p:nvSpPr>
          <p:cNvPr id="6" name="Text Placeholder 5"/>
          <p:cNvSpPr>
            <a:spLocks noGrp="1"/>
          </p:cNvSpPr>
          <p:nvPr>
            <p:ph type="body" sz="quarter" idx="16"/>
          </p:nvPr>
        </p:nvSpPr>
        <p:spPr/>
        <p:txBody>
          <a:bodyPr/>
          <a:lstStyle/>
          <a:p>
            <a:r>
              <a:rPr lang="en-US" dirty="0" smtClean="0"/>
              <a:t>6</a:t>
            </a:r>
            <a:endParaRPr lang="en-US" dirty="0"/>
          </a:p>
        </p:txBody>
      </p:sp>
    </p:spTree>
    <p:extLst>
      <p:ext uri="{BB962C8B-B14F-4D97-AF65-F5344CB8AC3E}">
        <p14:creationId xmlns:p14="http://schemas.microsoft.com/office/powerpoint/2010/main" val="17475712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05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44</a:t>
            </a:fld>
            <a:endParaRPr lang="en-US" dirty="0"/>
          </a:p>
        </p:txBody>
      </p:sp>
    </p:spTree>
    <p:extLst>
      <p:ext uri="{BB962C8B-B14F-4D97-AF65-F5344CB8AC3E}">
        <p14:creationId xmlns:p14="http://schemas.microsoft.com/office/powerpoint/2010/main" val="5123165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05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45</a:t>
            </a:fld>
            <a:endParaRPr lang="en-US" dirty="0"/>
          </a:p>
        </p:txBody>
      </p:sp>
      <p:sp>
        <p:nvSpPr>
          <p:cNvPr id="6" name="Text Placeholder 5"/>
          <p:cNvSpPr>
            <a:spLocks noGrp="1"/>
          </p:cNvSpPr>
          <p:nvPr>
            <p:ph type="body" sz="quarter" idx="16"/>
          </p:nvPr>
        </p:nvSpPr>
        <p:spPr/>
        <p:txBody>
          <a:bodyPr/>
          <a:lstStyle/>
          <a:p>
            <a:r>
              <a:rPr lang="en-US" dirty="0" smtClean="0"/>
              <a:t>7</a:t>
            </a:r>
            <a:endParaRPr lang="en-US" dirty="0"/>
          </a:p>
        </p:txBody>
      </p:sp>
    </p:spTree>
    <p:extLst>
      <p:ext uri="{BB962C8B-B14F-4D97-AF65-F5344CB8AC3E}">
        <p14:creationId xmlns:p14="http://schemas.microsoft.com/office/powerpoint/2010/main" val="11981529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05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46</a:t>
            </a:fld>
            <a:endParaRPr lang="en-US" dirty="0"/>
          </a:p>
        </p:txBody>
      </p:sp>
    </p:spTree>
    <p:extLst>
      <p:ext uri="{BB962C8B-B14F-4D97-AF65-F5344CB8AC3E}">
        <p14:creationId xmlns:p14="http://schemas.microsoft.com/office/powerpoint/2010/main" val="35439438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05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47</a:t>
            </a:fld>
            <a:endParaRPr lang="en-US" dirty="0"/>
          </a:p>
        </p:txBody>
      </p:sp>
      <p:sp>
        <p:nvSpPr>
          <p:cNvPr id="6" name="Text Placeholder 5"/>
          <p:cNvSpPr>
            <a:spLocks noGrp="1"/>
          </p:cNvSpPr>
          <p:nvPr>
            <p:ph type="body" sz="quarter" idx="16"/>
          </p:nvPr>
        </p:nvSpPr>
        <p:spPr/>
        <p:txBody>
          <a:bodyPr/>
          <a:lstStyle/>
          <a:p>
            <a:r>
              <a:rPr lang="en-US" dirty="0"/>
              <a:t>8</a:t>
            </a:r>
          </a:p>
        </p:txBody>
      </p:sp>
    </p:spTree>
    <p:extLst>
      <p:ext uri="{BB962C8B-B14F-4D97-AF65-F5344CB8AC3E}">
        <p14:creationId xmlns:p14="http://schemas.microsoft.com/office/powerpoint/2010/main" val="1562158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05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48</a:t>
            </a:fld>
            <a:endParaRPr lang="en-US" dirty="0"/>
          </a:p>
        </p:txBody>
      </p:sp>
    </p:spTree>
    <p:extLst>
      <p:ext uri="{BB962C8B-B14F-4D97-AF65-F5344CB8AC3E}">
        <p14:creationId xmlns:p14="http://schemas.microsoft.com/office/powerpoint/2010/main" val="8132805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05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49</a:t>
            </a:fld>
            <a:endParaRPr lang="en-US" dirty="0"/>
          </a:p>
        </p:txBody>
      </p:sp>
      <p:sp>
        <p:nvSpPr>
          <p:cNvPr id="6" name="Text Placeholder 5"/>
          <p:cNvSpPr>
            <a:spLocks noGrp="1"/>
          </p:cNvSpPr>
          <p:nvPr>
            <p:ph type="body" sz="quarter" idx="16"/>
          </p:nvPr>
        </p:nvSpPr>
        <p:spPr/>
        <p:txBody>
          <a:bodyPr/>
          <a:lstStyle/>
          <a:p>
            <a:r>
              <a:rPr lang="en-US" dirty="0" smtClean="0"/>
              <a:t>9</a:t>
            </a:r>
            <a:endParaRPr lang="en-US" dirty="0"/>
          </a:p>
        </p:txBody>
      </p:sp>
    </p:spTree>
    <p:extLst>
      <p:ext uri="{BB962C8B-B14F-4D97-AF65-F5344CB8AC3E}">
        <p14:creationId xmlns:p14="http://schemas.microsoft.com/office/powerpoint/2010/main" val="9027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Downloading and installing </a:t>
            </a:r>
            <a:r>
              <a:rPr lang="en-US" dirty="0" smtClean="0"/>
              <a:t>jQuery</a:t>
            </a:r>
            <a:endParaRPr lang="en-US" dirty="0"/>
          </a:p>
        </p:txBody>
      </p:sp>
      <p:sp>
        <p:nvSpPr>
          <p:cNvPr id="3" name="Content Placeholder 2"/>
          <p:cNvSpPr>
            <a:spLocks noGrp="1"/>
          </p:cNvSpPr>
          <p:nvPr>
            <p:ph idx="1"/>
          </p:nvPr>
        </p:nvSpPr>
        <p:spPr/>
        <p:txBody>
          <a:bodyPr/>
          <a:lstStyle/>
          <a:p>
            <a:r>
              <a:rPr lang="en-US" dirty="0"/>
              <a:t>As with all projects that require the use of jQuery, we must start somewhere—no doubt you've downloaded and installed jQuery a thousand times; let's just quickly recap to bring ourselves up to speed</a:t>
            </a:r>
            <a:r>
              <a:rPr lang="en-US" dirty="0" smtClean="0"/>
              <a:t>.</a:t>
            </a:r>
          </a:p>
          <a:p>
            <a:pPr lvl="1"/>
            <a:r>
              <a:rPr lang="en-US" dirty="0"/>
              <a:t>If we browse to </a:t>
            </a:r>
            <a:r>
              <a:rPr lang="en-US" dirty="0">
                <a:hlinkClick r:id="rId2"/>
              </a:rPr>
              <a:t>http://</a:t>
            </a:r>
            <a:r>
              <a:rPr lang="en-US" dirty="0" smtClean="0">
                <a:hlinkClick r:id="rId2"/>
              </a:rPr>
              <a:t>www.jquery.com/download</a:t>
            </a:r>
            <a:r>
              <a:rPr lang="en-US" dirty="0" smtClean="0"/>
              <a:t>, we </a:t>
            </a:r>
            <a:r>
              <a:rPr lang="en-US" dirty="0"/>
              <a:t>can download jQuery using one of the two methods: </a:t>
            </a:r>
            <a:endParaRPr lang="en-US" dirty="0" smtClean="0"/>
          </a:p>
          <a:p>
            <a:pPr lvl="2"/>
            <a:r>
              <a:rPr lang="en-US" dirty="0" smtClean="0"/>
              <a:t>downloading </a:t>
            </a:r>
            <a:r>
              <a:rPr lang="en-US" dirty="0"/>
              <a:t>the compressed production version </a:t>
            </a:r>
            <a:r>
              <a:rPr lang="en-US" dirty="0" smtClean="0"/>
              <a:t>or</a:t>
            </a:r>
          </a:p>
          <a:p>
            <a:pPr lvl="2"/>
            <a:r>
              <a:rPr lang="en-US" dirty="0" smtClean="0"/>
              <a:t>the </a:t>
            </a:r>
            <a:r>
              <a:rPr lang="en-US" dirty="0"/>
              <a:t>uncompressed development </a:t>
            </a:r>
            <a:r>
              <a:rPr lang="en-US" dirty="0" smtClean="0"/>
              <a:t>version.</a:t>
            </a:r>
          </a:p>
          <a:p>
            <a:pPr lvl="1"/>
            <a:r>
              <a:rPr lang="en-US" dirty="0" smtClean="0"/>
              <a:t>If </a:t>
            </a:r>
            <a:r>
              <a:rPr lang="en-US" dirty="0"/>
              <a:t>we don't need to support old IE (IE6, 7, and 8), then we can choose the </a:t>
            </a:r>
            <a:r>
              <a:rPr lang="en-US" dirty="0">
                <a:solidFill>
                  <a:srgbClr val="FF0000"/>
                </a:solidFill>
              </a:rPr>
              <a:t>2.x </a:t>
            </a:r>
            <a:r>
              <a:rPr lang="en-US" dirty="0" smtClean="0">
                <a:solidFill>
                  <a:srgbClr val="FF0000"/>
                </a:solidFill>
              </a:rPr>
              <a:t>branch</a:t>
            </a:r>
            <a:r>
              <a:rPr lang="en-US" dirty="0" smtClean="0"/>
              <a:t>.</a:t>
            </a:r>
          </a:p>
          <a:p>
            <a:pPr lvl="1"/>
            <a:r>
              <a:rPr lang="en-US" dirty="0" smtClean="0"/>
              <a:t>If</a:t>
            </a:r>
            <a:r>
              <a:rPr lang="en-US" dirty="0"/>
              <a:t>, however, you still have some diehards who can't (or don't want to) upgrade, then the </a:t>
            </a:r>
            <a:r>
              <a:rPr lang="en-US" dirty="0">
                <a:solidFill>
                  <a:srgbClr val="FF0000"/>
                </a:solidFill>
              </a:rPr>
              <a:t>1.x branch</a:t>
            </a:r>
            <a:r>
              <a:rPr lang="en-US" dirty="0"/>
              <a:t> must be used </a:t>
            </a:r>
            <a:r>
              <a:rPr lang="en-US" dirty="0" smtClean="0"/>
              <a:t>instead.</a:t>
            </a:r>
          </a:p>
          <a:p>
            <a:pPr lvl="1"/>
            <a:r>
              <a:rPr lang="en-US" dirty="0" smtClean="0"/>
              <a:t>To </a:t>
            </a:r>
            <a:r>
              <a:rPr lang="en-US" dirty="0"/>
              <a:t>include jQuery, we just need to add this link to our page</a:t>
            </a:r>
            <a:r>
              <a:rPr lang="en-US" dirty="0" smtClean="0"/>
              <a:t>:</a:t>
            </a:r>
          </a:p>
          <a:p>
            <a:pPr marL="233363" lvl="1" indent="0">
              <a:buNone/>
            </a:pPr>
            <a:endParaRPr lang="en-US" dirty="0"/>
          </a:p>
          <a:p>
            <a:pPr marL="233363" lvl="1" indent="0">
              <a:buNone/>
            </a:pPr>
            <a:endParaRPr lang="en-US" dirty="0"/>
          </a:p>
          <a:p>
            <a:pPr lvl="1"/>
            <a:r>
              <a:rPr lang="en-US" dirty="0"/>
              <a:t>Here, </a:t>
            </a:r>
            <a:r>
              <a:rPr lang="en-US" dirty="0">
                <a:solidFill>
                  <a:srgbClr val="FF0000"/>
                </a:solidFill>
              </a:rPr>
              <a:t>X.X.X</a:t>
            </a:r>
            <a:r>
              <a:rPr lang="en-US" dirty="0"/>
              <a:t> marks the </a:t>
            </a:r>
            <a:r>
              <a:rPr lang="en-US" dirty="0">
                <a:solidFill>
                  <a:srgbClr val="FF0000"/>
                </a:solidFill>
              </a:rPr>
              <a:t>version number</a:t>
            </a:r>
            <a:r>
              <a:rPr lang="en-US" dirty="0"/>
              <a:t> of </a:t>
            </a:r>
            <a:r>
              <a:rPr lang="en-US" dirty="0">
                <a:solidFill>
                  <a:srgbClr val="0070C0"/>
                </a:solidFill>
              </a:rPr>
              <a:t>jQuery</a:t>
            </a:r>
            <a:r>
              <a:rPr lang="en-US" dirty="0"/>
              <a:t> or the </a:t>
            </a:r>
            <a:r>
              <a:rPr lang="en-US" dirty="0">
                <a:solidFill>
                  <a:srgbClr val="FF0000"/>
                </a:solidFill>
              </a:rPr>
              <a:t>Migrate plugin</a:t>
            </a:r>
            <a:r>
              <a:rPr lang="en-US" dirty="0"/>
              <a:t> that is being used in the page. </a:t>
            </a:r>
            <a:endParaRPr lang="en-US" dirty="0" smtClean="0"/>
          </a:p>
          <a:p>
            <a:pPr lvl="1"/>
            <a:r>
              <a:rPr lang="en-US" dirty="0" smtClean="0"/>
              <a:t>Conventional </a:t>
            </a:r>
            <a:r>
              <a:rPr lang="en-US" dirty="0"/>
              <a:t>wisdom states that the </a:t>
            </a:r>
            <a:r>
              <a:rPr lang="en-US" dirty="0">
                <a:solidFill>
                  <a:srgbClr val="FF0000"/>
                </a:solidFill>
              </a:rPr>
              <a:t>jQuery plugin</a:t>
            </a:r>
            <a:r>
              <a:rPr lang="en-US" dirty="0"/>
              <a:t> (and this includes the Migrate plugin too) should be added to the </a:t>
            </a:r>
            <a:r>
              <a:rPr lang="en-US" dirty="0">
                <a:solidFill>
                  <a:srgbClr val="FF0000"/>
                </a:solidFill>
              </a:rPr>
              <a:t>&lt;head&gt; </a:t>
            </a:r>
            <a:r>
              <a:rPr lang="en-US" dirty="0">
                <a:solidFill>
                  <a:srgbClr val="0070C0"/>
                </a:solidFill>
              </a:rPr>
              <a:t>tag</a:t>
            </a:r>
            <a:r>
              <a:rPr lang="en-US" dirty="0"/>
              <a:t>, although there are valid arguments to add it as the last statement before the closing </a:t>
            </a:r>
            <a:r>
              <a:rPr lang="en-US" dirty="0">
                <a:solidFill>
                  <a:srgbClr val="FF0000"/>
                </a:solidFill>
              </a:rPr>
              <a:t>&lt;body&gt; </a:t>
            </a:r>
            <a:r>
              <a:rPr lang="en-US" dirty="0">
                <a:solidFill>
                  <a:srgbClr val="0070C0"/>
                </a:solidFill>
              </a:rPr>
              <a:t>tag</a:t>
            </a:r>
            <a:r>
              <a:rPr lang="en-US" dirty="0"/>
              <a:t>; placing it here may help speed up loading times to your site. </a:t>
            </a:r>
          </a:p>
        </p:txBody>
      </p:sp>
      <p:sp>
        <p:nvSpPr>
          <p:cNvPr id="4" name="Date Placeholder 3"/>
          <p:cNvSpPr>
            <a:spLocks noGrp="1"/>
          </p:cNvSpPr>
          <p:nvPr>
            <p:ph type="dt" sz="half" idx="2"/>
          </p:nvPr>
        </p:nvSpPr>
        <p:spPr/>
        <p:txBody>
          <a:bodyPr/>
          <a:lstStyle/>
          <a:p>
            <a:r>
              <a:rPr lang="en-US" smtClean="0"/>
              <a:t>05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a:t>
            </a:fld>
            <a:endParaRPr lang="en-US" dirty="0"/>
          </a:p>
        </p:txBody>
      </p:sp>
      <p:pic>
        <p:nvPicPr>
          <p:cNvPr id="6" name="Picture 5"/>
          <p:cNvPicPr>
            <a:picLocks noChangeAspect="1"/>
          </p:cNvPicPr>
          <p:nvPr/>
        </p:nvPicPr>
        <p:blipFill>
          <a:blip r:embed="rId3"/>
          <a:stretch>
            <a:fillRect/>
          </a:stretch>
        </p:blipFill>
        <p:spPr>
          <a:xfrm>
            <a:off x="834006" y="4376694"/>
            <a:ext cx="7772400" cy="285750"/>
          </a:xfrm>
          <a:prstGeom prst="rect">
            <a:avLst/>
          </a:prstGeom>
          <a:ln>
            <a:solidFill>
              <a:schemeClr val="accent1"/>
            </a:solidFill>
          </a:ln>
        </p:spPr>
      </p:pic>
    </p:spTree>
    <p:extLst>
      <p:ext uri="{BB962C8B-B14F-4D97-AF65-F5344CB8AC3E}">
        <p14:creationId xmlns:p14="http://schemas.microsoft.com/office/powerpoint/2010/main" val="41987631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05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50</a:t>
            </a:fld>
            <a:endParaRPr lang="en-US" dirty="0"/>
          </a:p>
        </p:txBody>
      </p:sp>
    </p:spTree>
    <p:extLst>
      <p:ext uri="{BB962C8B-B14F-4D97-AF65-F5344CB8AC3E}">
        <p14:creationId xmlns:p14="http://schemas.microsoft.com/office/powerpoint/2010/main" val="8990544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Date Placeholder 2"/>
          <p:cNvSpPr>
            <a:spLocks noGrp="1"/>
          </p:cNvSpPr>
          <p:nvPr>
            <p:ph type="dt" sz="half" idx="2"/>
          </p:nvPr>
        </p:nvSpPr>
        <p:spPr/>
        <p:txBody>
          <a:bodyPr/>
          <a:lstStyle/>
          <a:p>
            <a:r>
              <a:rPr lang="en-US" smtClean="0"/>
              <a:t>05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51</a:t>
            </a:fld>
            <a:endParaRPr lang="en-US" dirty="0"/>
          </a:p>
        </p:txBody>
      </p:sp>
      <p:sp>
        <p:nvSpPr>
          <p:cNvPr id="6" name="Text Placeholder 5"/>
          <p:cNvSpPr>
            <a:spLocks noGrp="1"/>
          </p:cNvSpPr>
          <p:nvPr>
            <p:ph type="body" sz="quarter" idx="16"/>
          </p:nvPr>
        </p:nvSpPr>
        <p:spPr/>
        <p:txBody>
          <a:bodyPr/>
          <a:lstStyle/>
          <a:p>
            <a:r>
              <a:rPr lang="en-US" smtClean="0"/>
              <a:t>10</a:t>
            </a:r>
            <a:endParaRPr lang="en-US" dirty="0"/>
          </a:p>
        </p:txBody>
      </p:sp>
    </p:spTree>
    <p:extLst>
      <p:ext uri="{BB962C8B-B14F-4D97-AF65-F5344CB8AC3E}">
        <p14:creationId xmlns:p14="http://schemas.microsoft.com/office/powerpoint/2010/main" val="12149022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2"/>
          </p:nvPr>
        </p:nvSpPr>
        <p:spPr/>
        <p:txBody>
          <a:bodyPr/>
          <a:lstStyle/>
          <a:p>
            <a:r>
              <a:rPr lang="en-US" smtClean="0"/>
              <a:t>05 May 2018</a:t>
            </a:r>
            <a:endParaRPr lang="en-US" dirty="0"/>
          </a:p>
        </p:txBody>
      </p:sp>
      <p:sp>
        <p:nvSpPr>
          <p:cNvPr id="6" name="Slide Number Placeholder 5"/>
          <p:cNvSpPr>
            <a:spLocks noGrp="1"/>
          </p:cNvSpPr>
          <p:nvPr>
            <p:ph type="sldNum" sz="quarter" idx="4"/>
          </p:nvPr>
        </p:nvSpPr>
        <p:spPr/>
        <p:txBody>
          <a:bodyPr/>
          <a:lstStyle/>
          <a:p>
            <a:fld id="{F1012999-1CD9-4014-B1C6-70315F8BBED0}" type="slidenum">
              <a:rPr lang="en-US" smtClean="0"/>
              <a:pPr/>
              <a:t>52</a:t>
            </a:fld>
            <a:endParaRPr lang="en-US" dirty="0"/>
          </a:p>
        </p:txBody>
      </p:sp>
    </p:spTree>
    <p:extLst>
      <p:ext uri="{BB962C8B-B14F-4D97-AF65-F5344CB8AC3E}">
        <p14:creationId xmlns:p14="http://schemas.microsoft.com/office/powerpoint/2010/main" val="8795510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smtClean="0"/>
              <a:t>05 May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53</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69929274"/>
              </p:ext>
            </p:extLst>
          </p:nvPr>
        </p:nvGraphicFramePr>
        <p:xfrm>
          <a:off x="1188133" y="2332802"/>
          <a:ext cx="3052983" cy="2225040"/>
        </p:xfrm>
        <a:graphic>
          <a:graphicData uri="http://schemas.openxmlformats.org/drawingml/2006/table">
            <a:tbl>
              <a:tblPr bandRow="1">
                <a:tableStyleId>{69012ECD-51FC-41F1-AA8D-1B2483CD663E}</a:tableStyleId>
              </a:tblPr>
              <a:tblGrid>
                <a:gridCol w="3052983">
                  <a:extLst>
                    <a:ext uri="{9D8B030D-6E8A-4147-A177-3AD203B41FA5}">
                      <a16:colId xmlns:a16="http://schemas.microsoft.com/office/drawing/2014/main" val="4199222970"/>
                    </a:ext>
                  </a:extLst>
                </a:gridCol>
              </a:tblGrid>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81716194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9406522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21139172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21496107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85789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379807457"/>
                  </a:ext>
                </a:extLst>
              </a:tr>
            </a:tbl>
          </a:graphicData>
        </a:graphic>
      </p:graphicFrame>
    </p:spTree>
    <p:extLst>
      <p:ext uri="{BB962C8B-B14F-4D97-AF65-F5344CB8AC3E}">
        <p14:creationId xmlns:p14="http://schemas.microsoft.com/office/powerpoint/2010/main" val="2451626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Downloading and installing </a:t>
            </a:r>
            <a:r>
              <a:rPr lang="en-US" dirty="0" smtClean="0"/>
              <a:t>jQuery			   </a:t>
            </a:r>
            <a:r>
              <a:rPr lang="en-US" dirty="0" smtClean="0">
                <a:solidFill>
                  <a:srgbClr val="C00000"/>
                </a:solidFill>
              </a:rPr>
              <a:t>|</a:t>
            </a:r>
            <a:endParaRPr lang="en-US" dirty="0">
              <a:solidFill>
                <a:srgbClr val="C00000"/>
              </a:solidFill>
            </a:endParaRPr>
          </a:p>
        </p:txBody>
      </p:sp>
      <p:sp>
        <p:nvSpPr>
          <p:cNvPr id="3" name="Content Placeholder 2"/>
          <p:cNvSpPr>
            <a:spLocks noGrp="1"/>
          </p:cNvSpPr>
          <p:nvPr>
            <p:ph idx="1"/>
          </p:nvPr>
        </p:nvSpPr>
        <p:spPr/>
        <p:txBody>
          <a:bodyPr/>
          <a:lstStyle/>
          <a:p>
            <a:pPr lvl="1"/>
            <a:r>
              <a:rPr lang="en-US" dirty="0" smtClean="0"/>
              <a:t>This </a:t>
            </a:r>
            <a:r>
              <a:rPr lang="en-US" dirty="0"/>
              <a:t>argument is not set in stone; there may be instances where placing it in the &lt;head&gt; tag is necessary and this choice should be left to the developer's </a:t>
            </a:r>
            <a:r>
              <a:rPr lang="en-US" dirty="0" smtClean="0"/>
              <a:t>requirements.</a:t>
            </a:r>
          </a:p>
          <a:p>
            <a:pPr lvl="1"/>
            <a:r>
              <a:rPr lang="en-US" dirty="0" smtClean="0"/>
              <a:t>My </a:t>
            </a:r>
            <a:r>
              <a:rPr lang="en-US" dirty="0"/>
              <a:t>personal preference is to place it in the &lt;head&gt; tag as it provides a clean separation of the script (and the CSS) code from the main markup in the body of the page, particularly on lighter </a:t>
            </a:r>
            <a:r>
              <a:rPr lang="en-US" dirty="0" smtClean="0"/>
              <a:t>sites.</a:t>
            </a:r>
          </a:p>
          <a:p>
            <a:pPr lvl="1"/>
            <a:r>
              <a:rPr lang="en-US" dirty="0" smtClean="0"/>
              <a:t>I </a:t>
            </a:r>
            <a:r>
              <a:rPr lang="en-US" dirty="0"/>
              <a:t>have even seen some developers argue that there is little perceived difference if jQuery is added at the top, rather than at the bottom; some systems, such as WordPress, include jQuery in the &lt;head&gt; section too, so either will </a:t>
            </a:r>
            <a:r>
              <a:rPr lang="en-US" dirty="0" smtClean="0"/>
              <a:t>work.</a:t>
            </a:r>
          </a:p>
          <a:p>
            <a:pPr lvl="1"/>
            <a:r>
              <a:rPr lang="en-US" dirty="0" smtClean="0"/>
              <a:t>The </a:t>
            </a:r>
            <a:r>
              <a:rPr lang="en-US" dirty="0"/>
              <a:t>key here though is if you are perceiving slowness, then move your scripts to just before the &lt;body&gt; tag, which is considered a better practice</a:t>
            </a:r>
            <a:r>
              <a:rPr lang="en-US" dirty="0" smtClean="0"/>
              <a:t>.</a:t>
            </a:r>
            <a:endParaRPr lang="en-US" dirty="0"/>
          </a:p>
        </p:txBody>
      </p:sp>
      <p:sp>
        <p:nvSpPr>
          <p:cNvPr id="4" name="Date Placeholder 3"/>
          <p:cNvSpPr>
            <a:spLocks noGrp="1"/>
          </p:cNvSpPr>
          <p:nvPr>
            <p:ph type="dt" sz="half" idx="2"/>
          </p:nvPr>
        </p:nvSpPr>
        <p:spPr/>
        <p:txBody>
          <a:bodyPr/>
          <a:lstStyle/>
          <a:p>
            <a:r>
              <a:rPr lang="en-US" smtClean="0"/>
              <a:t>05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6</a:t>
            </a:fld>
            <a:endParaRPr lang="en-US" dirty="0"/>
          </a:p>
        </p:txBody>
      </p:sp>
    </p:spTree>
    <p:extLst>
      <p:ext uri="{BB962C8B-B14F-4D97-AF65-F5344CB8AC3E}">
        <p14:creationId xmlns:p14="http://schemas.microsoft.com/office/powerpoint/2010/main" val="2056823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Using jQuery in a development capacity</a:t>
            </a:r>
          </a:p>
        </p:txBody>
      </p:sp>
      <p:sp>
        <p:nvSpPr>
          <p:cNvPr id="7" name="Content Placeholder 6"/>
          <p:cNvSpPr>
            <a:spLocks noGrp="1"/>
          </p:cNvSpPr>
          <p:nvPr>
            <p:ph idx="1"/>
          </p:nvPr>
        </p:nvSpPr>
        <p:spPr/>
        <p:txBody>
          <a:bodyPr/>
          <a:lstStyle/>
          <a:p>
            <a:r>
              <a:rPr lang="en-US" dirty="0" smtClean="0"/>
              <a:t>A </a:t>
            </a:r>
            <a:r>
              <a:rPr lang="en-US" dirty="0"/>
              <a:t>useful point to note at this stage is that best practice recommends that </a:t>
            </a:r>
            <a:r>
              <a:rPr lang="en-US" dirty="0">
                <a:solidFill>
                  <a:srgbClr val="FF0000"/>
                </a:solidFill>
              </a:rPr>
              <a:t>CDN</a:t>
            </a:r>
            <a:r>
              <a:rPr lang="en-US" dirty="0"/>
              <a:t> links should not be used within a development capacity; instead, the uncompressed files should be downloaded and referenced </a:t>
            </a:r>
            <a:r>
              <a:rPr lang="en-US" dirty="0" smtClean="0"/>
              <a:t>locally.</a:t>
            </a:r>
          </a:p>
          <a:p>
            <a:pPr lvl="1"/>
            <a:r>
              <a:rPr lang="en-US" dirty="0" smtClean="0"/>
              <a:t>Once </a:t>
            </a:r>
            <a:r>
              <a:rPr lang="en-US" dirty="0"/>
              <a:t>the site is complete and is ready to be uploaded, then CDN links can be used</a:t>
            </a:r>
            <a:r>
              <a:rPr lang="en-US" dirty="0" smtClean="0"/>
              <a:t>.</a:t>
            </a:r>
          </a:p>
        </p:txBody>
      </p:sp>
      <p:sp>
        <p:nvSpPr>
          <p:cNvPr id="4" name="Date Placeholder 3"/>
          <p:cNvSpPr>
            <a:spLocks noGrp="1"/>
          </p:cNvSpPr>
          <p:nvPr>
            <p:ph type="dt" sz="half" idx="2"/>
          </p:nvPr>
        </p:nvSpPr>
        <p:spPr/>
        <p:txBody>
          <a:bodyPr/>
          <a:lstStyle/>
          <a:p>
            <a:r>
              <a:rPr lang="en-US" smtClean="0"/>
              <a:t>05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7</a:t>
            </a:fld>
            <a:endParaRPr lang="en-US" dirty="0"/>
          </a:p>
        </p:txBody>
      </p:sp>
    </p:spTree>
    <p:extLst>
      <p:ext uri="{BB962C8B-B14F-4D97-AF65-F5344CB8AC3E}">
        <p14:creationId xmlns:p14="http://schemas.microsoft.com/office/powerpoint/2010/main" val="1840349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Adding the jQuery Migrate plugin</a:t>
            </a:r>
          </a:p>
        </p:txBody>
      </p:sp>
      <p:sp>
        <p:nvSpPr>
          <p:cNvPr id="3" name="Content Placeholder 2"/>
          <p:cNvSpPr>
            <a:spLocks noGrp="1"/>
          </p:cNvSpPr>
          <p:nvPr>
            <p:ph idx="1"/>
          </p:nvPr>
        </p:nvSpPr>
        <p:spPr/>
        <p:txBody>
          <a:bodyPr/>
          <a:lstStyle/>
          <a:p>
            <a:r>
              <a:rPr lang="en-US" dirty="0" smtClean="0"/>
              <a:t>If </a:t>
            </a:r>
            <a:r>
              <a:rPr lang="en-US" dirty="0"/>
              <a:t>you've used any version of jQuery prior to 1.9, then it is worth adding the </a:t>
            </a:r>
            <a:r>
              <a:rPr lang="en-US" dirty="0">
                <a:solidFill>
                  <a:srgbClr val="FF0000"/>
                </a:solidFill>
              </a:rPr>
              <a:t>jQuery Migrate </a:t>
            </a:r>
            <a:r>
              <a:rPr lang="en-US" dirty="0">
                <a:solidFill>
                  <a:srgbClr val="0070C0"/>
                </a:solidFill>
              </a:rPr>
              <a:t>plugin</a:t>
            </a:r>
            <a:r>
              <a:rPr lang="en-US" dirty="0"/>
              <a:t> to your </a:t>
            </a:r>
            <a:r>
              <a:rPr lang="en-US" dirty="0" smtClean="0"/>
              <a:t>pages.</a:t>
            </a:r>
          </a:p>
          <a:p>
            <a:pPr lvl="1"/>
            <a:r>
              <a:rPr lang="en-US" dirty="0" smtClean="0"/>
              <a:t>The </a:t>
            </a:r>
            <a:r>
              <a:rPr lang="en-US" dirty="0"/>
              <a:t>jQuery Core team made some significant changes to jQuery from this version; the Migrate plugin will temporarily restore the functionality until such time that the old code can be updated or </a:t>
            </a:r>
            <a:r>
              <a:rPr lang="en-US" dirty="0" smtClean="0"/>
              <a:t>replaced.</a:t>
            </a:r>
          </a:p>
          <a:p>
            <a:pPr lvl="1"/>
            <a:r>
              <a:rPr lang="en-US" dirty="0" smtClean="0"/>
              <a:t>The </a:t>
            </a:r>
            <a:r>
              <a:rPr lang="en-US" dirty="0"/>
              <a:t>plugin adds </a:t>
            </a:r>
            <a:r>
              <a:rPr lang="en-US" dirty="0">
                <a:solidFill>
                  <a:srgbClr val="0070C0"/>
                </a:solidFill>
              </a:rPr>
              <a:t>three</a:t>
            </a:r>
            <a:r>
              <a:rPr lang="en-US" dirty="0"/>
              <a:t> </a:t>
            </a:r>
            <a:r>
              <a:rPr lang="en-US" dirty="0">
                <a:solidFill>
                  <a:srgbClr val="FF0000"/>
                </a:solidFill>
              </a:rPr>
              <a:t>properties</a:t>
            </a:r>
            <a:r>
              <a:rPr lang="en-US" dirty="0"/>
              <a:t> and a </a:t>
            </a:r>
            <a:r>
              <a:rPr lang="en-US" dirty="0">
                <a:solidFill>
                  <a:srgbClr val="FF0000"/>
                </a:solidFill>
              </a:rPr>
              <a:t>method</a:t>
            </a:r>
            <a:r>
              <a:rPr lang="en-US" dirty="0"/>
              <a:t> to the jQuery object, which we can use to control its </a:t>
            </a:r>
            <a:r>
              <a:rPr lang="en-US" dirty="0" smtClean="0"/>
              <a:t>behavior: </a:t>
            </a:r>
            <a:r>
              <a:rPr lang="en-US" dirty="0" smtClean="0">
                <a:solidFill>
                  <a:srgbClr val="FF0000"/>
                </a:solidFill>
              </a:rPr>
              <a:t>Table 1-0</a:t>
            </a:r>
            <a:r>
              <a:rPr lang="en-US" dirty="0" smtClean="0"/>
              <a:t>.</a:t>
            </a:r>
          </a:p>
          <a:p>
            <a:pPr lvl="1"/>
            <a:r>
              <a:rPr lang="en-US" dirty="0"/>
              <a:t>Adding the plugin is equally simple—all you need to do is add a link similar to this, where X represents the version number of the plugin that is used:</a:t>
            </a:r>
          </a:p>
          <a:p>
            <a:pPr marL="233363" lvl="1" indent="0">
              <a:buNone/>
            </a:pPr>
            <a:endParaRPr lang="en-US" dirty="0" smtClean="0"/>
          </a:p>
          <a:p>
            <a:pPr marL="233363" lvl="1" indent="0">
              <a:buNone/>
            </a:pPr>
            <a:endParaRPr lang="en-US" dirty="0" smtClean="0"/>
          </a:p>
          <a:p>
            <a:pPr marL="233363" lvl="1" indent="0">
              <a:buNone/>
            </a:pPr>
            <a:endParaRPr lang="en-US" dirty="0"/>
          </a:p>
          <a:p>
            <a:pPr lvl="1"/>
            <a:r>
              <a:rPr lang="en-US" dirty="0"/>
              <a:t>If you want to learn more about the plugin and obtain the source code, then it is available for download from </a:t>
            </a:r>
            <a:r>
              <a:rPr lang="en-US" dirty="0">
                <a:hlinkClick r:id="rId2"/>
              </a:rPr>
              <a:t>https://</a:t>
            </a:r>
            <a:r>
              <a:rPr lang="en-US" dirty="0" smtClean="0">
                <a:hlinkClick r:id="rId2"/>
              </a:rPr>
              <a:t>github.com/jquery/jquery-migrate</a:t>
            </a:r>
            <a:r>
              <a:rPr lang="en-US" dirty="0" smtClean="0"/>
              <a:t>.</a:t>
            </a:r>
          </a:p>
        </p:txBody>
      </p:sp>
      <p:sp>
        <p:nvSpPr>
          <p:cNvPr id="4" name="Date Placeholder 3"/>
          <p:cNvSpPr>
            <a:spLocks noGrp="1"/>
          </p:cNvSpPr>
          <p:nvPr>
            <p:ph type="dt" sz="half" idx="2"/>
          </p:nvPr>
        </p:nvSpPr>
        <p:spPr/>
        <p:txBody>
          <a:bodyPr/>
          <a:lstStyle/>
          <a:p>
            <a:r>
              <a:rPr lang="en-US" smtClean="0"/>
              <a:t>05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8</a:t>
            </a:fld>
            <a:endParaRPr lang="en-US" dirty="0"/>
          </a:p>
        </p:txBody>
      </p:sp>
      <p:pic>
        <p:nvPicPr>
          <p:cNvPr id="6" name="Picture 5"/>
          <p:cNvPicPr>
            <a:picLocks noChangeAspect="1"/>
          </p:cNvPicPr>
          <p:nvPr/>
        </p:nvPicPr>
        <p:blipFill>
          <a:blip r:embed="rId3"/>
          <a:stretch>
            <a:fillRect/>
          </a:stretch>
        </p:blipFill>
        <p:spPr>
          <a:xfrm>
            <a:off x="782710" y="4002335"/>
            <a:ext cx="6062707" cy="488636"/>
          </a:xfrm>
          <a:prstGeom prst="rect">
            <a:avLst/>
          </a:prstGeom>
          <a:ln>
            <a:solidFill>
              <a:schemeClr val="accent1"/>
            </a:solidFill>
          </a:ln>
        </p:spPr>
      </p:pic>
    </p:spTree>
    <p:extLst>
      <p:ext uri="{BB962C8B-B14F-4D97-AF65-F5344CB8AC3E}">
        <p14:creationId xmlns:p14="http://schemas.microsoft.com/office/powerpoint/2010/main" val="766023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Table 1-0</a:t>
            </a:r>
            <a:endParaRPr lang="en-US" dirty="0"/>
          </a:p>
        </p:txBody>
      </p:sp>
      <p:sp>
        <p:nvSpPr>
          <p:cNvPr id="4" name="Date Placeholder 3"/>
          <p:cNvSpPr>
            <a:spLocks noGrp="1"/>
          </p:cNvSpPr>
          <p:nvPr>
            <p:ph type="dt" sz="half" idx="2"/>
          </p:nvPr>
        </p:nvSpPr>
        <p:spPr/>
        <p:txBody>
          <a:bodyPr/>
          <a:lstStyle/>
          <a:p>
            <a:r>
              <a:rPr lang="en-US" smtClean="0"/>
              <a:t>05 May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9</a:t>
            </a:fld>
            <a:endParaRPr lang="en-US" dirty="0"/>
          </a:p>
        </p:txBody>
      </p:sp>
      <p:pic>
        <p:nvPicPr>
          <p:cNvPr id="8" name="Picture 7"/>
          <p:cNvPicPr>
            <a:picLocks noChangeAspect="1"/>
          </p:cNvPicPr>
          <p:nvPr/>
        </p:nvPicPr>
        <p:blipFill>
          <a:blip r:embed="rId2"/>
          <a:stretch>
            <a:fillRect/>
          </a:stretch>
        </p:blipFill>
        <p:spPr>
          <a:xfrm>
            <a:off x="152400" y="1257603"/>
            <a:ext cx="7850697" cy="4616551"/>
          </a:xfrm>
          <a:prstGeom prst="rect">
            <a:avLst/>
          </a:prstGeom>
          <a:ln>
            <a:solidFill>
              <a:schemeClr val="accent1"/>
            </a:solidFill>
          </a:ln>
        </p:spPr>
      </p:pic>
    </p:spTree>
    <p:extLst>
      <p:ext uri="{BB962C8B-B14F-4D97-AF65-F5344CB8AC3E}">
        <p14:creationId xmlns:p14="http://schemas.microsoft.com/office/powerpoint/2010/main" val="2542667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oyalSapphire PPT">
      <a:majorFont>
        <a:latin typeface="Gill Sans MT (Headings)"/>
        <a:ea typeface=""/>
        <a:cs typeface=""/>
      </a:majorFont>
      <a:minorFont>
        <a:latin typeface="Gill Sans MT (Bod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3312</Words>
  <Application>Microsoft Office PowerPoint</Application>
  <PresentationFormat>Widescreen</PresentationFormat>
  <Paragraphs>321</Paragraphs>
  <Slides>53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Arial</vt:lpstr>
      <vt:lpstr>Brush Script MT</vt:lpstr>
      <vt:lpstr>Calibri</vt:lpstr>
      <vt:lpstr>Courier New</vt:lpstr>
      <vt:lpstr>Gill Sans MT</vt:lpstr>
      <vt:lpstr>Gill Sans MT (Body)</vt:lpstr>
      <vt:lpstr>Gill Sans MT (Headings)</vt:lpstr>
      <vt:lpstr>Wingdings</vt:lpstr>
      <vt:lpstr>Office Theme</vt:lpstr>
      <vt:lpstr>PowerPoint Presentation</vt:lpstr>
      <vt:lpstr>PowerPoint Presentation</vt:lpstr>
      <vt:lpstr>PowerPoint Presentation</vt:lpstr>
      <vt:lpstr>Intro</vt:lpstr>
      <vt:lpstr>Downloading and installing jQuery</vt:lpstr>
      <vt:lpstr>Downloading and installing jQuery      |</vt:lpstr>
      <vt:lpstr>Using jQuery in a development capacity</vt:lpstr>
      <vt:lpstr>Adding the jQuery Migrate plugin</vt:lpstr>
      <vt:lpstr>Table 1-0</vt:lpstr>
      <vt:lpstr>Using a CDN</vt:lpstr>
      <vt:lpstr>Using other sources to install jQuery</vt:lpstr>
      <vt:lpstr>Using NodeJS to install jQuery</vt:lpstr>
      <vt:lpstr>Using NodeJS to install jQuery       |</vt:lpstr>
      <vt:lpstr>NOTE</vt:lpstr>
      <vt:lpstr>Installing jQuery using Bower</vt:lpstr>
      <vt:lpstr>Using the AMD approach to load jQuery</vt:lpstr>
      <vt:lpstr>NOTE</vt:lpstr>
      <vt:lpstr>Customizing the downloads of jQuery from Git</vt:lpstr>
      <vt:lpstr>Adding source map support</vt:lpstr>
      <vt:lpstr>NOTE</vt:lpstr>
      <vt:lpstr>Working with Modernizr as a fallback</vt:lpstr>
      <vt:lpstr>NOTE</vt:lpstr>
      <vt:lpstr>Best practices for loading jQuery</vt:lpstr>
      <vt:lpstr>PowerPoint Presentation</vt:lpstr>
      <vt:lpstr>Intro</vt:lpstr>
      <vt:lpstr>Agenda</vt:lpstr>
      <vt:lpstr>Getting prepared</vt:lpstr>
      <vt:lpstr>Patching the library on the run</vt:lpstr>
      <vt:lpstr>Introducing monkey patching</vt:lpstr>
      <vt:lpstr>NOTE</vt:lpstr>
      <vt:lpstr>Replacing or modifying existing behaviors</vt:lpstr>
      <vt:lpstr>NOTE</vt:lpstr>
      <vt:lpstr>Code 2-1</vt:lpstr>
      <vt:lpstr>PowerPoint Presentation</vt:lpstr>
      <vt:lpstr>PowerPoint Presentation</vt:lpstr>
      <vt:lpstr>PowerPoint Presentation</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lpstr>Intro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dc:creator>
  <cp:lastModifiedBy>Reddy</cp:lastModifiedBy>
  <cp:revision>102</cp:revision>
  <dcterms:created xsi:type="dcterms:W3CDTF">2018-04-26T03:21:35Z</dcterms:created>
  <dcterms:modified xsi:type="dcterms:W3CDTF">2018-05-15T10:55:59Z</dcterms:modified>
</cp:coreProperties>
</file>