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3"/>
  </p:notesMasterIdLst>
  <p:handoutMasterIdLst>
    <p:handoutMasterId r:id="rId124"/>
  </p:handoutMasterIdLst>
  <p:sldIdLst>
    <p:sldId id="334" r:id="rId2"/>
    <p:sldId id="335" r:id="rId3"/>
    <p:sldId id="419" r:id="rId4"/>
    <p:sldId id="343" r:id="rId5"/>
    <p:sldId id="342" r:id="rId6"/>
    <p:sldId id="344" r:id="rId7"/>
    <p:sldId id="345" r:id="rId8"/>
    <p:sldId id="346" r:id="rId9"/>
    <p:sldId id="347" r:id="rId10"/>
    <p:sldId id="348" r:id="rId11"/>
    <p:sldId id="357" r:id="rId12"/>
    <p:sldId id="349" r:id="rId13"/>
    <p:sldId id="358" r:id="rId14"/>
    <p:sldId id="350" r:id="rId15"/>
    <p:sldId id="363" r:id="rId16"/>
    <p:sldId id="359" r:id="rId17"/>
    <p:sldId id="364" r:id="rId18"/>
    <p:sldId id="360" r:id="rId19"/>
    <p:sldId id="365" r:id="rId20"/>
    <p:sldId id="366" r:id="rId21"/>
    <p:sldId id="367" r:id="rId22"/>
    <p:sldId id="368" r:id="rId23"/>
    <p:sldId id="351" r:id="rId24"/>
    <p:sldId id="361" r:id="rId25"/>
    <p:sldId id="369" r:id="rId26"/>
    <p:sldId id="370" r:id="rId27"/>
    <p:sldId id="371" r:id="rId28"/>
    <p:sldId id="362" r:id="rId29"/>
    <p:sldId id="372" r:id="rId30"/>
    <p:sldId id="352" r:id="rId31"/>
    <p:sldId id="373" r:id="rId32"/>
    <p:sldId id="377" r:id="rId33"/>
    <p:sldId id="378" r:id="rId34"/>
    <p:sldId id="353" r:id="rId35"/>
    <p:sldId id="380" r:id="rId36"/>
    <p:sldId id="379" r:id="rId37"/>
    <p:sldId id="354" r:id="rId38"/>
    <p:sldId id="374" r:id="rId39"/>
    <p:sldId id="381" r:id="rId40"/>
    <p:sldId id="382" r:id="rId41"/>
    <p:sldId id="355" r:id="rId42"/>
    <p:sldId id="356" r:id="rId43"/>
    <p:sldId id="383" r:id="rId44"/>
    <p:sldId id="260" r:id="rId45"/>
    <p:sldId id="261" r:id="rId46"/>
    <p:sldId id="385" r:id="rId47"/>
    <p:sldId id="384" r:id="rId48"/>
    <p:sldId id="386" r:id="rId49"/>
    <p:sldId id="387" r:id="rId50"/>
    <p:sldId id="388" r:id="rId51"/>
    <p:sldId id="389" r:id="rId52"/>
    <p:sldId id="390" r:id="rId53"/>
    <p:sldId id="391" r:id="rId54"/>
    <p:sldId id="392" r:id="rId55"/>
    <p:sldId id="393" r:id="rId56"/>
    <p:sldId id="394" r:id="rId57"/>
    <p:sldId id="395" r:id="rId58"/>
    <p:sldId id="396" r:id="rId59"/>
    <p:sldId id="398" r:id="rId60"/>
    <p:sldId id="397" r:id="rId61"/>
    <p:sldId id="400" r:id="rId62"/>
    <p:sldId id="399" r:id="rId63"/>
    <p:sldId id="401" r:id="rId64"/>
    <p:sldId id="375" r:id="rId65"/>
    <p:sldId id="402" r:id="rId66"/>
    <p:sldId id="404" r:id="rId67"/>
    <p:sldId id="403" r:id="rId68"/>
    <p:sldId id="405" r:id="rId69"/>
    <p:sldId id="406" r:id="rId70"/>
    <p:sldId id="407" r:id="rId71"/>
    <p:sldId id="408" r:id="rId72"/>
    <p:sldId id="376" r:id="rId73"/>
    <p:sldId id="274" r:id="rId74"/>
    <p:sldId id="280" r:id="rId75"/>
    <p:sldId id="283" r:id="rId76"/>
    <p:sldId id="409" r:id="rId77"/>
    <p:sldId id="410" r:id="rId78"/>
    <p:sldId id="411" r:id="rId79"/>
    <p:sldId id="412" r:id="rId80"/>
    <p:sldId id="413" r:id="rId81"/>
    <p:sldId id="414" r:id="rId82"/>
    <p:sldId id="415" r:id="rId83"/>
    <p:sldId id="416" r:id="rId84"/>
    <p:sldId id="417" r:id="rId85"/>
    <p:sldId id="418" r:id="rId86"/>
    <p:sldId id="289" r:id="rId87"/>
    <p:sldId id="292" r:id="rId88"/>
    <p:sldId id="336" r:id="rId89"/>
    <p:sldId id="296" r:id="rId90"/>
    <p:sldId id="297" r:id="rId91"/>
    <p:sldId id="298" r:id="rId92"/>
    <p:sldId id="299" r:id="rId93"/>
    <p:sldId id="300" r:id="rId94"/>
    <p:sldId id="301" r:id="rId95"/>
    <p:sldId id="302" r:id="rId96"/>
    <p:sldId id="303" r:id="rId97"/>
    <p:sldId id="304" r:id="rId98"/>
    <p:sldId id="305" r:id="rId99"/>
    <p:sldId id="306" r:id="rId100"/>
    <p:sldId id="307" r:id="rId101"/>
    <p:sldId id="308" r:id="rId102"/>
    <p:sldId id="309" r:id="rId103"/>
    <p:sldId id="310" r:id="rId104"/>
    <p:sldId id="311" r:id="rId105"/>
    <p:sldId id="313" r:id="rId106"/>
    <p:sldId id="312" r:id="rId107"/>
    <p:sldId id="314" r:id="rId108"/>
    <p:sldId id="315" r:id="rId109"/>
    <p:sldId id="316" r:id="rId110"/>
    <p:sldId id="317" r:id="rId111"/>
    <p:sldId id="340" r:id="rId112"/>
    <p:sldId id="341" r:id="rId113"/>
    <p:sldId id="319" r:id="rId114"/>
    <p:sldId id="320" r:id="rId115"/>
    <p:sldId id="321" r:id="rId116"/>
    <p:sldId id="322" r:id="rId117"/>
    <p:sldId id="323" r:id="rId118"/>
    <p:sldId id="338" r:id="rId119"/>
    <p:sldId id="324" r:id="rId120"/>
    <p:sldId id="327" r:id="rId121"/>
    <p:sldId id="337" r:id="rId1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ABED311-542E-4BDA-AC29-F3235E77D0C4}">
          <p14:sldIdLst>
            <p14:sldId id="334"/>
            <p14:sldId id="335"/>
            <p14:sldId id="419"/>
          </p14:sldIdLst>
        </p14:section>
        <p14:section name="JavaScript Refresher" id="{6F3A8A03-95B0-490A-90B8-0890A8641C6E}">
          <p14:sldIdLst>
            <p14:sldId id="343"/>
            <p14:sldId id="342"/>
            <p14:sldId id="344"/>
            <p14:sldId id="345"/>
            <p14:sldId id="346"/>
            <p14:sldId id="347"/>
            <p14:sldId id="348"/>
            <p14:sldId id="357"/>
            <p14:sldId id="349"/>
            <p14:sldId id="358"/>
            <p14:sldId id="350"/>
            <p14:sldId id="363"/>
            <p14:sldId id="359"/>
            <p14:sldId id="364"/>
            <p14:sldId id="360"/>
            <p14:sldId id="365"/>
            <p14:sldId id="366"/>
            <p14:sldId id="367"/>
            <p14:sldId id="368"/>
            <p14:sldId id="351"/>
            <p14:sldId id="361"/>
            <p14:sldId id="369"/>
            <p14:sldId id="370"/>
            <p14:sldId id="371"/>
            <p14:sldId id="362"/>
            <p14:sldId id="372"/>
            <p14:sldId id="352"/>
            <p14:sldId id="373"/>
            <p14:sldId id="377"/>
            <p14:sldId id="378"/>
            <p14:sldId id="353"/>
            <p14:sldId id="380"/>
            <p14:sldId id="379"/>
            <p14:sldId id="354"/>
            <p14:sldId id="374"/>
            <p14:sldId id="381"/>
            <p14:sldId id="382"/>
            <p14:sldId id="355"/>
            <p14:sldId id="356"/>
            <p14:sldId id="383"/>
          </p14:sldIdLst>
        </p14:section>
        <p14:section name="jQuery Basics" id="{83037B95-C150-458A-ACC4-D1D6F2F9FD66}">
          <p14:sldIdLst>
            <p14:sldId id="260"/>
            <p14:sldId id="261"/>
            <p14:sldId id="385"/>
            <p14:sldId id="384"/>
            <p14:sldId id="386"/>
            <p14:sldId id="387"/>
            <p14:sldId id="388"/>
            <p14:sldId id="389"/>
            <p14:sldId id="390"/>
            <p14:sldId id="391"/>
            <p14:sldId id="392"/>
            <p14:sldId id="393"/>
            <p14:sldId id="394"/>
            <p14:sldId id="395"/>
            <p14:sldId id="396"/>
            <p14:sldId id="398"/>
            <p14:sldId id="397"/>
            <p14:sldId id="400"/>
            <p14:sldId id="399"/>
            <p14:sldId id="401"/>
          </p14:sldIdLst>
        </p14:section>
        <p14:section name="Traversing DOM" id="{1925A4E5-249B-4269-B1FE-A1E860B42B0E}">
          <p14:sldIdLst>
            <p14:sldId id="375"/>
            <p14:sldId id="402"/>
            <p14:sldId id="404"/>
            <p14:sldId id="403"/>
            <p14:sldId id="405"/>
            <p14:sldId id="406"/>
            <p14:sldId id="407"/>
            <p14:sldId id="408"/>
          </p14:sldIdLst>
        </p14:section>
        <p14:section name="DOM Manipulation" id="{25356B67-14E6-4107-B508-E9D490AFEF37}">
          <p14:sldIdLst>
            <p14:sldId id="376"/>
          </p14:sldIdLst>
        </p14:section>
        <p14:section name="Intro: Events" id="{1582DD89-A916-4700-A593-67F6EBF33CB2}">
          <p14:sldIdLst>
            <p14:sldId id="274"/>
          </p14:sldIdLst>
        </p14:section>
        <p14:section name="More Events" id="{E7023C67-6587-4E22-8D5F-47C217775A6E}">
          <p14:sldIdLst/>
        </p14:section>
        <p14:section name="Animation" id="{10662AB5-FA3F-48BF-9BE8-ECDC4215872D}">
          <p14:sldIdLst>
            <p14:sldId id="280"/>
          </p14:sldIdLst>
        </p14:section>
        <p14:section name="Ajax" id="{76A85895-A109-47CC-A0E8-90A369A0F456}">
          <p14:sldIdLst>
            <p14:sldId id="283"/>
          </p14:sldIdLst>
        </p14:section>
        <p14:section name="Plug-in" id="{F058FD45-FAD2-498F-ADBC-26064310A385}">
          <p14:sldIdLst>
            <p14:sldId id="409"/>
            <p14:sldId id="410"/>
            <p14:sldId id="411"/>
            <p14:sldId id="412"/>
            <p14:sldId id="413"/>
            <p14:sldId id="414"/>
            <p14:sldId id="415"/>
            <p14:sldId id="416"/>
            <p14:sldId id="417"/>
            <p14:sldId id="418"/>
          </p14:sldIdLst>
        </p14:section>
        <p14:section name="More Plug-ins" id="{04461CFF-B16F-4755-99D4-386CC1C4F084}">
          <p14:sldIdLst>
            <p14:sldId id="289"/>
          </p14:sldIdLst>
        </p14:section>
        <p14:section name="Image Slider" id="{8BA42F1D-12D0-4A3B-BAA0-C85B1D47A431}">
          <p14:sldIdLst>
            <p14:sldId id="292"/>
          </p14:sldIdLst>
        </p14:section>
        <p14:section name="Appendix Section" id="{6A88A533-936F-4826-9F77-E0CE25F31232}">
          <p14:sldIdLst>
            <p14:sldId id="336"/>
            <p14:sldId id="296"/>
            <p14:sldId id="297"/>
            <p14:sldId id="298"/>
            <p14:sldId id="299"/>
            <p14:sldId id="300"/>
            <p14:sldId id="301"/>
            <p14:sldId id="302"/>
            <p14:sldId id="303"/>
            <p14:sldId id="304"/>
            <p14:sldId id="305"/>
            <p14:sldId id="306"/>
            <p14:sldId id="307"/>
            <p14:sldId id="308"/>
            <p14:sldId id="309"/>
            <p14:sldId id="310"/>
            <p14:sldId id="311"/>
            <p14:sldId id="313"/>
            <p14:sldId id="312"/>
            <p14:sldId id="314"/>
            <p14:sldId id="315"/>
            <p14:sldId id="316"/>
            <p14:sldId id="317"/>
            <p14:sldId id="340"/>
            <p14:sldId id="341"/>
            <p14:sldId id="319"/>
            <p14:sldId id="320"/>
            <p14:sldId id="321"/>
            <p14:sldId id="322"/>
            <p14:sldId id="323"/>
            <p14:sldId id="338"/>
            <p14:sldId id="324"/>
            <p14:sldId id="327"/>
            <p14:sldId id="33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35" autoAdjust="0"/>
    <p:restoredTop sz="94660"/>
  </p:normalViewPr>
  <p:slideViewPr>
    <p:cSldViewPr snapToGrid="0">
      <p:cViewPr varScale="1">
        <p:scale>
          <a:sx n="99" d="100"/>
          <a:sy n="99" d="100"/>
        </p:scale>
        <p:origin x="72" y="336"/>
      </p:cViewPr>
      <p:guideLst/>
    </p:cSldViewPr>
  </p:slideViewPr>
  <p:notesTextViewPr>
    <p:cViewPr>
      <p:scale>
        <a:sx n="1" d="1"/>
        <a:sy n="1" d="1"/>
      </p:scale>
      <p:origin x="0" y="0"/>
    </p:cViewPr>
  </p:notesTextViewPr>
  <p:notesViewPr>
    <p:cSldViewPr snapToGrid="0">
      <p:cViewPr varScale="1">
        <p:scale>
          <a:sx n="89" d="100"/>
          <a:sy n="89" d="100"/>
        </p:scale>
        <p:origin x="2664"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handoutMaster" Target="handoutMasters/handout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EC4635-6F5E-4666-8F94-B9534AA1A9C7}" type="datetimeFigureOut">
              <a:rPr lang="en-US" smtClean="0"/>
              <a:t>6/21/2018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2E8E4F-ACCA-42C3-801C-D4FC6701FF6D}" type="slidenum">
              <a:rPr lang="en-US" smtClean="0"/>
              <a:t>‹#›</a:t>
            </a:fld>
            <a:endParaRPr lang="en-US"/>
          </a:p>
        </p:txBody>
      </p:sp>
    </p:spTree>
    <p:extLst>
      <p:ext uri="{BB962C8B-B14F-4D97-AF65-F5344CB8AC3E}">
        <p14:creationId xmlns:p14="http://schemas.microsoft.com/office/powerpoint/2010/main" val="2956425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F9719-28BC-48F1-B370-6FDEB7699C57}" type="datetimeFigureOut">
              <a:rPr lang="en-US" smtClean="0"/>
              <a:t>6/21/2018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F1E86-D5E4-4C84-9639-61CB8D4DBCAC}" type="slidenum">
              <a:rPr lang="en-US" smtClean="0"/>
              <a:t>‹#›</a:t>
            </a:fld>
            <a:endParaRPr lang="en-US"/>
          </a:p>
        </p:txBody>
      </p:sp>
    </p:spTree>
    <p:extLst>
      <p:ext uri="{BB962C8B-B14F-4D97-AF65-F5344CB8AC3E}">
        <p14:creationId xmlns:p14="http://schemas.microsoft.com/office/powerpoint/2010/main" val="2014454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334534" y="702614"/>
            <a:ext cx="11521440" cy="2377440"/>
          </a:xfrm>
          <a:prstGeom prst="rect">
            <a:avLst/>
          </a:prstGeom>
        </p:spPr>
        <p:txBody>
          <a:bodyPr anchor="b" anchorCtr="0"/>
          <a:lstStyle>
            <a:lvl1pPr marL="0" indent="0">
              <a:buNone/>
              <a:defRPr sz="7200">
                <a:latin typeface="Gill Sans MT (Heading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a:t>
            </a:r>
            <a:endParaRPr lang="en-US" dirty="0"/>
          </a:p>
        </p:txBody>
      </p:sp>
      <p:sp>
        <p:nvSpPr>
          <p:cNvPr id="14" name="Subtitle 2"/>
          <p:cNvSpPr txBox="1">
            <a:spLocks/>
          </p:cNvSpPr>
          <p:nvPr userDrawn="1"/>
        </p:nvSpPr>
        <p:spPr>
          <a:xfrm>
            <a:off x="334534" y="3252175"/>
            <a:ext cx="5486400" cy="10974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ct val="30000"/>
              </a:spcBef>
              <a:buFont typeface="Arial" panose="020B0604020202020204" pitchFamily="34" charset="0"/>
              <a:buNone/>
              <a:defRPr sz="2400" kern="1200">
                <a:solidFill>
                  <a:schemeClr val="accent2">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2400" b="0" i="0" u="none" strike="noStrike" kern="1200" cap="none" spc="0" normalizeH="0" baseline="0" noProof="0" dirty="0" smtClean="0">
                <a:ln>
                  <a:noFill/>
                </a:ln>
                <a:solidFill>
                  <a:srgbClr val="0070C0"/>
                </a:solidFill>
                <a:effectLst/>
                <a:uLnTx/>
                <a:uFillTx/>
                <a:latin typeface="+mn-lt"/>
                <a:ea typeface="+mn-ea"/>
                <a:cs typeface="+mn-cs"/>
              </a:rPr>
              <a:t>- Govardhan Reddy D N</a:t>
            </a:r>
          </a:p>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1800" b="0" i="0" u="none" strike="noStrike" kern="1200" cap="none" spc="0" normalizeH="0" baseline="0" noProof="0" dirty="0" smtClean="0">
                <a:ln>
                  <a:noFill/>
                </a:ln>
                <a:solidFill>
                  <a:srgbClr val="3F1779"/>
                </a:solidFill>
                <a:effectLst/>
                <a:uLnTx/>
                <a:uFillTx/>
                <a:latin typeface="Brush Script MT" panose="03060802040406070304" pitchFamily="66" charset="0"/>
                <a:ea typeface="+mn-ea"/>
                <a:cs typeface="+mn-cs"/>
              </a:rPr>
              <a:t>Royal Sapphire Edu</a:t>
            </a:r>
            <a:endParaRPr kumimoji="0" lang="en-US" sz="1800" b="0" i="0" u="none" strike="noStrike" kern="1200" cap="none" spc="0" normalizeH="0" baseline="0" noProof="0" dirty="0">
              <a:ln>
                <a:noFill/>
              </a:ln>
              <a:solidFill>
                <a:srgbClr val="3F1779"/>
              </a:solidFill>
              <a:effectLst/>
              <a:uLnTx/>
              <a:uFillTx/>
              <a:latin typeface="Brush Script MT" panose="03060802040406070304" pitchFamily="66" charset="0"/>
              <a:ea typeface="+mn-ea"/>
              <a:cs typeface="+mn-cs"/>
            </a:endParaRPr>
          </a:p>
        </p:txBody>
      </p:sp>
      <p:sp>
        <p:nvSpPr>
          <p:cNvPr id="3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14 March 2018</a:t>
            </a:r>
            <a:endParaRPr lang="en-US" dirty="0"/>
          </a:p>
        </p:txBody>
      </p:sp>
      <p:sp>
        <p:nvSpPr>
          <p:cNvPr id="32"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73718873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ppendix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2" name="TextBox 1"/>
          <p:cNvSpPr txBox="1"/>
          <p:nvPr userDrawn="1"/>
        </p:nvSpPr>
        <p:spPr>
          <a:xfrm>
            <a:off x="1152525" y="1101533"/>
            <a:ext cx="5469465" cy="1378331"/>
          </a:xfrm>
          <a:prstGeom prst="rect">
            <a:avLst/>
          </a:prstGeom>
        </p:spPr>
        <p:txBody>
          <a:bodyPr>
            <a:normAutofit/>
          </a:bodyPr>
          <a:lstStyle>
            <a:lvl1pPr>
              <a:lnSpc>
                <a:spcPct val="90000"/>
              </a:lnSpc>
              <a:spcBef>
                <a:spcPct val="0"/>
              </a:spcBef>
              <a:buNone/>
              <a:defRPr sz="8000">
                <a:latin typeface="+mj-lt"/>
                <a:ea typeface="+mj-ea"/>
                <a:cs typeface="+mj-cs"/>
              </a:defRPr>
            </a:lvl1pPr>
          </a:lstStyle>
          <a:p>
            <a:pPr lvl="0"/>
            <a:r>
              <a:rPr lang="en-US" dirty="0" smtClean="0"/>
              <a:t>Appendix</a:t>
            </a:r>
            <a:endParaRPr lang="en-US" dirty="0"/>
          </a:p>
        </p:txBody>
      </p:sp>
      <p:sp>
        <p:nvSpPr>
          <p:cNvPr id="22"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14 March 2018</a:t>
            </a:r>
            <a:endParaRPr lang="en-US" dirty="0"/>
          </a:p>
        </p:txBody>
      </p:sp>
      <p:sp>
        <p:nvSpPr>
          <p:cNvPr id="24"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23720545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l">
              <a:defRPr sz="6000">
                <a:solidFill>
                  <a:schemeClr val="tx2"/>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l">
              <a:buNone/>
              <a:defRPr sz="2400">
                <a:solidFill>
                  <a:schemeClr val="accent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14 March 2018</a:t>
            </a:r>
            <a:endParaRPr lang="en-US"/>
          </a:p>
        </p:txBody>
      </p:sp>
      <p:sp>
        <p:nvSpPr>
          <p:cNvPr id="6" name="Slide Number Placeholder 5"/>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3579083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EBBABC8-77CB-42D0-8117-8FAD2EA487F2}" type="datetime3">
              <a:rPr lang="en-US" smtClean="0"/>
              <a:t>21 June 2018</a:t>
            </a:fld>
            <a:endParaRPr lang="en-US" dirty="0"/>
          </a:p>
        </p:txBody>
      </p:sp>
      <p:sp>
        <p:nvSpPr>
          <p:cNvPr id="4" name="Slide Number Placeholder 3"/>
          <p:cNvSpPr>
            <a:spLocks noGrp="1"/>
          </p:cNvSpPr>
          <p:nvPr>
            <p:ph type="sldNum" sz="quarter" idx="11"/>
          </p:nvPr>
        </p:nvSpPr>
        <p:spPr/>
        <p:txBody>
          <a:bodyPr/>
          <a:lstStyle/>
          <a:p>
            <a:fld id="{F1012999-1CD9-4014-B1C6-70315F8BBED0}" type="slidenum">
              <a:rPr lang="en-US" smtClean="0"/>
              <a:pPr/>
              <a:t>‹#›</a:t>
            </a:fld>
            <a:endParaRPr lang="en-US" dirty="0"/>
          </a:p>
        </p:txBody>
      </p:sp>
      <p:sp>
        <p:nvSpPr>
          <p:cNvPr id="5"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6" name="Title 1"/>
          <p:cNvSpPr txBox="1">
            <a:spLocks/>
          </p:cNvSpPr>
          <p:nvPr userDrawn="1"/>
        </p:nvSpPr>
        <p:spPr>
          <a:xfrm rot="16200000">
            <a:off x="6163436" y="-4903966"/>
            <a:ext cx="914400" cy="10936224"/>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vert" lIns="91440" tIns="45720" rIns="91440" bIns="45720" rtlCol="0" anchor="ctr" anchorCtr="0">
            <a:normAutofit fontScale="92500" lnSpcReduction="10000"/>
          </a:bodyPr>
          <a:lstStyle>
            <a:defPPr>
              <a:defRPr lang="en-US"/>
            </a:defPPr>
            <a:lvl1pPr algn="ctr">
              <a:lnSpc>
                <a:spcPct val="90000"/>
              </a:lnSpc>
              <a:spcBef>
                <a:spcPct val="0"/>
              </a:spcBef>
              <a:buNone/>
              <a:defRPr sz="6000">
                <a:solidFill>
                  <a:schemeClr val="bg1"/>
                </a:solidFill>
                <a:latin typeface="+mj-lt"/>
                <a:ea typeface="+mj-ea"/>
                <a:cs typeface="+mj-cs"/>
              </a:defRPr>
            </a:lvl1pPr>
          </a:lstStyle>
          <a:p>
            <a:pPr algn="ctr"/>
            <a:r>
              <a:rPr lang="en-US" dirty="0" smtClean="0"/>
              <a:t>Contents</a:t>
            </a:r>
            <a:endParaRPr lang="en-US" dirty="0"/>
          </a:p>
        </p:txBody>
      </p:sp>
    </p:spTree>
    <p:extLst>
      <p:ext uri="{BB962C8B-B14F-4D97-AF65-F5344CB8AC3E}">
        <p14:creationId xmlns:p14="http://schemas.microsoft.com/office/powerpoint/2010/main" val="3258150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15" name="Text Placeholder 14"/>
          <p:cNvSpPr>
            <a:spLocks noGrp="1"/>
          </p:cNvSpPr>
          <p:nvPr>
            <p:ph type="body" sz="quarter" idx="13" hasCustomPrompt="1"/>
          </p:nvPr>
        </p:nvSpPr>
        <p:spPr>
          <a:xfrm>
            <a:off x="1152525" y="1104900"/>
            <a:ext cx="7677150" cy="1371600"/>
          </a:xfrm>
          <a:prstGeom prst="rect">
            <a:avLst/>
          </a:prstGeom>
        </p:spPr>
        <p:txBody>
          <a:bodyPr anchor="b" anchorCtr="0"/>
          <a:lstStyle>
            <a:lvl1pPr marL="0" indent="0">
              <a:buNone/>
              <a:defRPr sz="8000">
                <a:latin typeface="+mj-lt"/>
              </a:defRPr>
            </a:lvl1pPr>
          </a:lstStyle>
          <a:p>
            <a:pPr lvl="0"/>
            <a:r>
              <a:rPr lang="en-US" dirty="0" smtClean="0"/>
              <a:t>Title</a:t>
            </a:r>
            <a:endParaRPr lang="en-US" dirty="0"/>
          </a:p>
        </p:txBody>
      </p:sp>
      <p:sp>
        <p:nvSpPr>
          <p:cNvPr id="17" name="Text Placeholder 16"/>
          <p:cNvSpPr>
            <a:spLocks noGrp="1"/>
          </p:cNvSpPr>
          <p:nvPr>
            <p:ph type="body" sz="quarter" idx="14" hasCustomPrompt="1"/>
          </p:nvPr>
        </p:nvSpPr>
        <p:spPr>
          <a:xfrm>
            <a:off x="2762250" y="2556686"/>
            <a:ext cx="4114799"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Name</a:t>
            </a: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 </a:t>
            </a:r>
          </a:p>
        </p:txBody>
      </p:sp>
      <p:sp>
        <p:nvSpPr>
          <p:cNvPr id="18" name="Text Placeholder 16"/>
          <p:cNvSpPr>
            <a:spLocks noGrp="1"/>
          </p:cNvSpPr>
          <p:nvPr>
            <p:ph type="body" sz="quarter" idx="15" hasCustomPrompt="1"/>
          </p:nvPr>
        </p:nvSpPr>
        <p:spPr>
          <a:xfrm>
            <a:off x="2762250" y="2925811"/>
            <a:ext cx="4114799"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Source</a:t>
            </a:r>
            <a:endPar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endParaRPr>
          </a:p>
        </p:txBody>
      </p:sp>
      <p:sp>
        <p:nvSpPr>
          <p:cNvPr id="19" name="TextBox 18"/>
          <p:cNvSpPr txBox="1"/>
          <p:nvPr userDrawn="1"/>
        </p:nvSpPr>
        <p:spPr>
          <a:xfrm>
            <a:off x="1152524" y="2552907"/>
            <a:ext cx="1600201" cy="369332"/>
          </a:xfrm>
          <a:prstGeom prst="rect">
            <a:avLst/>
          </a:prstGeom>
          <a:noFill/>
          <a:ln>
            <a:solidFill>
              <a:srgbClr val="3F1779"/>
            </a:solidFill>
          </a:ln>
        </p:spPr>
        <p:txBody>
          <a:bodyPr wrap="square" rtlCol="0">
            <a:spAutoFit/>
          </a:bodyPr>
          <a:lstStyle/>
          <a:p>
            <a:r>
              <a:rPr lang="en-US" dirty="0" smtClean="0">
                <a:solidFill>
                  <a:srgbClr val="FF0000"/>
                </a:solidFill>
              </a:rPr>
              <a:t>Book Name:</a:t>
            </a:r>
            <a:r>
              <a:rPr lang="en-US" dirty="0" smtClean="0"/>
              <a:t> </a:t>
            </a:r>
            <a:endParaRPr lang="en-US" dirty="0"/>
          </a:p>
        </p:txBody>
      </p:sp>
      <p:sp>
        <p:nvSpPr>
          <p:cNvPr id="20" name="TextBox 19"/>
          <p:cNvSpPr txBox="1"/>
          <p:nvPr userDrawn="1"/>
        </p:nvSpPr>
        <p:spPr>
          <a:xfrm>
            <a:off x="1152525" y="2922239"/>
            <a:ext cx="1600200" cy="369332"/>
          </a:xfrm>
          <a:prstGeom prst="rect">
            <a:avLst/>
          </a:prstGeom>
          <a:noFill/>
          <a:ln>
            <a:solidFill>
              <a:srgbClr val="3F1779"/>
            </a:solidFill>
          </a:ln>
        </p:spPr>
        <p:txBody>
          <a:bodyPr wrap="square" rtlCol="0">
            <a:spAutoFit/>
          </a:bodyPr>
          <a:lstStyle/>
          <a:p>
            <a:r>
              <a:rPr lang="en-US" dirty="0" smtClean="0">
                <a:solidFill>
                  <a:srgbClr val="FF0000"/>
                </a:solidFill>
              </a:rPr>
              <a:t>Book Source:</a:t>
            </a:r>
            <a:r>
              <a:rPr lang="en-US" dirty="0" smtClean="0"/>
              <a:t> </a:t>
            </a:r>
            <a:endParaRPr lang="en-US" dirty="0"/>
          </a:p>
        </p:txBody>
      </p:sp>
      <p:sp>
        <p:nvSpPr>
          <p:cNvPr id="21"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14 March 2018</a:t>
            </a:r>
            <a:endParaRPr lang="en-US" dirty="0"/>
          </a:p>
        </p:txBody>
      </p:sp>
      <p:sp>
        <p:nvSpPr>
          <p:cNvPr id="23"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5630632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vel 0">
    <p:spTree>
      <p:nvGrpSpPr>
        <p:cNvPr id="1" name=""/>
        <p:cNvGrpSpPr/>
        <p:nvPr/>
      </p:nvGrpSpPr>
      <p:grpSpPr>
        <a:xfrm>
          <a:off x="0" y="0"/>
          <a:ext cx="0" cy="0"/>
          <a:chOff x="0" y="0"/>
          <a:chExt cx="0" cy="0"/>
        </a:xfrm>
      </p:grpSpPr>
      <p:sp>
        <p:nvSpPr>
          <p:cNvPr id="15" name="Text Placeholder 14"/>
          <p:cNvSpPr>
            <a:spLocks noGrp="1"/>
          </p:cNvSpPr>
          <p:nvPr>
            <p:ph type="body" sz="quarter" idx="13" hasCustomPrompt="1"/>
          </p:nvPr>
        </p:nvSpPr>
        <p:spPr>
          <a:xfrm>
            <a:off x="1171575" y="2075163"/>
            <a:ext cx="10687050" cy="895350"/>
          </a:xfrm>
          <a:prstGeom prst="rect">
            <a:avLst/>
          </a:prstGeom>
        </p:spPr>
        <p:txBody>
          <a:bodyPr anchor="b" anchorCtr="0"/>
          <a:lstStyle>
            <a:lvl1pPr marL="0" indent="0">
              <a:buNone/>
              <a:defRPr lang="en-US" sz="5400" kern="1200" dirty="0">
                <a:solidFill>
                  <a:schemeClr val="tx2"/>
                </a:solidFill>
                <a:latin typeface="+mj-lt"/>
                <a:ea typeface="+mj-ea"/>
                <a:cs typeface="+mj-cs"/>
              </a:defRPr>
            </a:lvl1pPr>
          </a:lstStyle>
          <a:p>
            <a:pPr lvl="0"/>
            <a:r>
              <a:rPr lang="en-US" dirty="0" smtClean="0"/>
              <a:t>Title</a:t>
            </a:r>
            <a:endParaRPr lang="en-US" dirty="0"/>
          </a:p>
        </p:txBody>
      </p:sp>
      <p:sp>
        <p:nvSpPr>
          <p:cNvPr id="1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14 March 2018</a:t>
            </a:r>
            <a:endParaRPr lang="en-US" dirty="0"/>
          </a:p>
        </p:txBody>
      </p:sp>
      <p:sp>
        <p:nvSpPr>
          <p:cNvPr id="16"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
        <p:nvSpPr>
          <p:cNvPr id="3" name="Text Placeholder 2"/>
          <p:cNvSpPr>
            <a:spLocks noGrp="1" noChangeAspect="1"/>
          </p:cNvSpPr>
          <p:nvPr>
            <p:ph type="body" sz="quarter" idx="16" hasCustomPrompt="1"/>
          </p:nvPr>
        </p:nvSpPr>
        <p:spPr>
          <a:xfrm>
            <a:off x="124077" y="106946"/>
            <a:ext cx="914400" cy="64008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rtlCol="0" anchor="b" anchorCtr="0">
            <a:normAutofit/>
          </a:bodyPr>
          <a:lstStyle>
            <a:lvl1pPr algn="ctr">
              <a:buFontTx/>
              <a:buNone/>
              <a:defRPr lang="en-US" sz="6000" dirty="0">
                <a:solidFill>
                  <a:schemeClr val="bg1"/>
                </a:solidFill>
                <a:latin typeface="+mj-lt"/>
                <a:ea typeface="+mj-ea"/>
                <a:cs typeface="+mj-cs"/>
              </a:defRPr>
            </a:lvl1pPr>
          </a:lstStyle>
          <a:p>
            <a:pPr marL="0" lvl="0" indent="0" algn="ctr">
              <a:spcBef>
                <a:spcPct val="0"/>
              </a:spcBef>
              <a:buFontTx/>
              <a:buNone/>
            </a:pPr>
            <a:r>
              <a:rPr lang="en-US" smtClean="0"/>
              <a:t>00</a:t>
            </a:r>
            <a:endParaRPr lang="en-US" dirty="0"/>
          </a:p>
        </p:txBody>
      </p:sp>
    </p:spTree>
    <p:extLst>
      <p:ext uri="{BB962C8B-B14F-4D97-AF65-F5344CB8AC3E}">
        <p14:creationId xmlns:p14="http://schemas.microsoft.com/office/powerpoint/2010/main" val="12586878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Level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a:solidFill>
                  <a:schemeClr val="bg1"/>
                </a:solidFill>
              </a:defRPr>
            </a:lvl1pPr>
          </a:lstStyle>
          <a:p>
            <a:pPr lvl="0"/>
            <a:r>
              <a:rPr lang="en-US" dirty="0"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14 March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8759300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Level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14 March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796024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Level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14 March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7926066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evel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14 March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7620950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evel 5">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14 March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24853837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Level 6">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4">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14 March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9111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14 March 2018</a:t>
            </a:r>
            <a:endParaRPr lang="en-US" dirty="0"/>
          </a:p>
        </p:txBody>
      </p:sp>
      <p:sp>
        <p:nvSpPr>
          <p:cNvPr id="15"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cxnSp>
        <p:nvCxnSpPr>
          <p:cNvPr id="19" name="Straight Connector 18"/>
          <p:cNvCxnSpPr/>
          <p:nvPr userDrawn="1"/>
        </p:nvCxnSpPr>
        <p:spPr>
          <a:xfrm>
            <a:off x="0" y="653891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5469226" y="6569926"/>
            <a:ext cx="1611018" cy="276999"/>
          </a:xfrm>
          <a:prstGeom prst="rect">
            <a:avLst/>
          </a:prstGeom>
          <a:noFill/>
        </p:spPr>
        <p:txBody>
          <a:bodyPr wrap="none" lIns="0" tIns="0" rIns="0" bIns="0" rtlCol="0">
            <a:spAutoFit/>
          </a:bodyPr>
          <a:lstStyle/>
          <a:p>
            <a:r>
              <a:rPr lang="en-US" sz="1800" dirty="0" smtClean="0">
                <a:solidFill>
                  <a:srgbClr val="3F1779"/>
                </a:solidFill>
                <a:latin typeface="Brush Script MT" panose="03060802040406070304" pitchFamily="66" charset="0"/>
              </a:rPr>
              <a:t>Royal Sapphire Edu</a:t>
            </a:r>
            <a:endParaRPr lang="en-US" sz="1800" dirty="0">
              <a:solidFill>
                <a:prstClr val="black">
                  <a:lumMod val="75000"/>
                  <a:lumOff val="25000"/>
                </a:prstClr>
              </a:solidFill>
              <a:latin typeface="Gill Sans MT" panose="020B0502020104020203"/>
            </a:endParaRPr>
          </a:p>
        </p:txBody>
      </p:sp>
    </p:spTree>
    <p:extLst>
      <p:ext uri="{BB962C8B-B14F-4D97-AF65-F5344CB8AC3E}">
        <p14:creationId xmlns:p14="http://schemas.microsoft.com/office/powerpoint/2010/main" val="19154785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72" r:id="rId3"/>
    <p:sldLayoutId id="2147483650" r:id="rId4"/>
    <p:sldLayoutId id="2147483667" r:id="rId5"/>
    <p:sldLayoutId id="2147483668" r:id="rId6"/>
    <p:sldLayoutId id="2147483669" r:id="rId7"/>
    <p:sldLayoutId id="2147483670" r:id="rId8"/>
    <p:sldLayoutId id="2147483671" r:id="rId9"/>
    <p:sldLayoutId id="2147483666" r:id="rId10"/>
    <p:sldLayoutId id="2147483673" r:id="rId11"/>
    <p:sldLayoutId id="2147483674" r:id="rId12"/>
  </p:sldLayoutIdLst>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89.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 Id="rId4" Type="http://schemas.openxmlformats.org/officeDocument/2006/relationships/image" Target="../media/image4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jsfiddle.net/" TargetMode="Externa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jQuery 3.2.1</a:t>
            </a:r>
            <a:endParaRPr lang="en-US" dirty="0"/>
          </a:p>
        </p:txBody>
      </p:sp>
      <p:sp>
        <p:nvSpPr>
          <p:cNvPr id="3" name="Date Placeholder 2"/>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a:t>
            </a:fld>
            <a:endParaRPr lang="en-US" dirty="0"/>
          </a:p>
        </p:txBody>
      </p:sp>
      <p:sp>
        <p:nvSpPr>
          <p:cNvPr id="9" name="TextBox 8"/>
          <p:cNvSpPr txBox="1"/>
          <p:nvPr/>
        </p:nvSpPr>
        <p:spPr>
          <a:xfrm>
            <a:off x="334534" y="5801605"/>
            <a:ext cx="1392573" cy="369332"/>
          </a:xfrm>
          <a:prstGeom prst="rect">
            <a:avLst/>
          </a:prstGeom>
          <a:noFill/>
          <a:ln>
            <a:solidFill>
              <a:srgbClr val="3F1779"/>
            </a:solidFill>
          </a:ln>
        </p:spPr>
        <p:txBody>
          <a:bodyPr wrap="square" rtlCol="0">
            <a:spAutoFit/>
          </a:bodyPr>
          <a:lstStyle/>
          <a:p>
            <a:r>
              <a:rPr lang="en-US" dirty="0" smtClean="0"/>
              <a:t>Online</a:t>
            </a:r>
            <a:endParaRPr lang="en-US" dirty="0"/>
          </a:p>
        </p:txBody>
      </p:sp>
      <p:sp>
        <p:nvSpPr>
          <p:cNvPr id="10" name="Action Button: Forward or Next 9">
            <a:hlinkClick r:id="rId2" action="ppaction://hlinksldjump" highlightClick="1"/>
          </p:cNvPr>
          <p:cNvSpPr/>
          <p:nvPr/>
        </p:nvSpPr>
        <p:spPr>
          <a:xfrm>
            <a:off x="334534" y="4881943"/>
            <a:ext cx="2455333" cy="762000"/>
          </a:xfrm>
          <a:prstGeom prst="actionButtonForwardNext">
            <a:avLst/>
          </a:prstGeom>
          <a:solidFill>
            <a:schemeClr val="accent1">
              <a:lumMod val="60000"/>
              <a:lumOff val="40000"/>
            </a:schemeClr>
          </a:solidFill>
          <a:ln>
            <a:solidFill>
              <a:srgbClr val="002060"/>
            </a:solidFill>
          </a:ln>
          <a:effectLst>
            <a:innerShdw blurRad="63500" dist="50800" dir="5400000">
              <a:prstClr val="black">
                <a:alpha val="50000"/>
              </a:prstClr>
            </a:innerShdw>
          </a:effectLst>
          <a:scene3d>
            <a:camera prst="orthographicFront"/>
            <a:lightRig rig="threePt" dir="t"/>
          </a:scene3d>
          <a:sp3d>
            <a:bevelT w="114300" prst="artDeco"/>
          </a:sp3d>
        </p:spPr>
        <p:style>
          <a:lnRef idx="1">
            <a:schemeClr val="accent5"/>
          </a:lnRef>
          <a:fillRef idx="3">
            <a:schemeClr val="accent5"/>
          </a:fillRef>
          <a:effectRef idx="2">
            <a:schemeClr val="accent5"/>
          </a:effectRef>
          <a:fontRef idx="minor">
            <a:schemeClr val="lt1"/>
          </a:fontRef>
        </p:style>
        <p:txBody>
          <a:bodyPr vert="horz" lIns="91440" tIns="45720" rIns="91440" bIns="45720" rtlCol="0" anchor="ctr">
            <a:normAutofit/>
          </a:bodyPr>
          <a:lstStyle/>
          <a:p>
            <a:pPr algn="ctr">
              <a:lnSpc>
                <a:spcPct val="90000"/>
              </a:lnSpc>
              <a:spcBef>
                <a:spcPct val="0"/>
              </a:spcBef>
            </a:pPr>
            <a:r>
              <a:rPr lang="en-US" sz="2400" b="1" dirty="0">
                <a:ln w="10160">
                  <a:solidFill>
                    <a:schemeClr val="tx1">
                      <a:lumMod val="50000"/>
                      <a:lumOff val="50000"/>
                    </a:schemeClr>
                  </a:solidFill>
                  <a:prstDash val="solid"/>
                </a:ln>
                <a:solidFill>
                  <a:schemeClr val="bg1"/>
                </a:solidFill>
                <a:effectLst>
                  <a:outerShdw blurRad="38100" dist="22860" dir="5400000" algn="tl" rotWithShape="0">
                    <a:srgbClr val="000000">
                      <a:alpha val="30000"/>
                    </a:srgbClr>
                  </a:outerShdw>
                </a:effectLst>
                <a:latin typeface="+mj-lt"/>
                <a:ea typeface="+mj-ea"/>
                <a:cs typeface="+mj-cs"/>
              </a:rPr>
              <a:t>Appendix</a:t>
            </a:r>
          </a:p>
        </p:txBody>
      </p:sp>
      <p:graphicFrame>
        <p:nvGraphicFramePr>
          <p:cNvPr id="11" name="Table 10"/>
          <p:cNvGraphicFramePr>
            <a:graphicFrameLocks noGrp="1"/>
          </p:cNvGraphicFramePr>
          <p:nvPr>
            <p:extLst>
              <p:ext uri="{D42A27DB-BD31-4B8C-83A1-F6EECF244321}">
                <p14:modId xmlns:p14="http://schemas.microsoft.com/office/powerpoint/2010/main" val="6187445"/>
              </p:ext>
            </p:extLst>
          </p:nvPr>
        </p:nvGraphicFramePr>
        <p:xfrm>
          <a:off x="6890265" y="3340665"/>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r>
                        <a:rPr lang="en-US" sz="1400" kern="1200" dirty="0" smtClean="0">
                          <a:solidFill>
                            <a:schemeClr val="dk1"/>
                          </a:solidFill>
                          <a:latin typeface="Gill Sans MT" panose="020B0502020104020203" pitchFamily="34" charset="0"/>
                          <a:ea typeface="+mn-ea"/>
                          <a:cs typeface="+mn-cs"/>
                        </a:rPr>
                        <a:t>14 Mar</a:t>
                      </a:r>
                      <a:r>
                        <a:rPr lang="en-US" sz="1400" kern="1200" baseline="0" dirty="0" smtClean="0">
                          <a:solidFill>
                            <a:schemeClr val="dk1"/>
                          </a:solidFill>
                          <a:latin typeface="Gill Sans MT" panose="020B0502020104020203" pitchFamily="34" charset="0"/>
                          <a:ea typeface="+mn-ea"/>
                          <a:cs typeface="+mn-cs"/>
                        </a:rPr>
                        <a:t> </a:t>
                      </a:r>
                      <a:r>
                        <a:rPr lang="en-US" sz="1400" kern="1200" dirty="0" smtClean="0">
                          <a:solidFill>
                            <a:schemeClr val="dk1"/>
                          </a:solidFill>
                          <a:latin typeface="Gill Sans MT" panose="020B0502020104020203" pitchFamily="34" charset="0"/>
                          <a:ea typeface="+mn-ea"/>
                          <a:cs typeface="+mn-cs"/>
                        </a:rPr>
                        <a:t>18</a:t>
                      </a:r>
                      <a:endParaRPr lang="en-US" sz="1400" kern="1200" dirty="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Start</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r>
                        <a:rPr lang="en-US" sz="1400" kern="1200" dirty="0" smtClean="0">
                          <a:solidFill>
                            <a:schemeClr val="dk1"/>
                          </a:solidFill>
                          <a:latin typeface="Gill Sans MT" panose="020B0502020104020203" pitchFamily="34" charset="0"/>
                          <a:ea typeface="+mn-ea"/>
                          <a:cs typeface="+mn-cs"/>
                        </a:rPr>
                        <a:t>15 May 18</a:t>
                      </a:r>
                      <a:endParaRPr lang="en-US" sz="1400" kern="1200" dirty="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1: 3-10</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endParaRPr lang="en-US" sz="1400" kern="1200" dirty="0" smtClean="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endParaRPr lang="en-US" sz="1400" kern="1200" dirty="0" smtClean="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223556818"/>
              </p:ext>
            </p:extLst>
          </p:nvPr>
        </p:nvGraphicFramePr>
        <p:xfrm>
          <a:off x="9350479" y="3340662"/>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spTree>
    <p:extLst>
      <p:ext uri="{BB962C8B-B14F-4D97-AF65-F5344CB8AC3E}">
        <p14:creationId xmlns:p14="http://schemas.microsoft.com/office/powerpoint/2010/main" val="23049018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Using JavaScript on a Web </a:t>
            </a:r>
            <a:r>
              <a:rPr lang="en-US" dirty="0" smtClean="0"/>
              <a:t>Page</a:t>
            </a:r>
            <a:endParaRPr lang="en-US" dirty="0"/>
          </a:p>
        </p:txBody>
      </p:sp>
      <p:sp>
        <p:nvSpPr>
          <p:cNvPr id="7" name="Content Placeholder 6"/>
          <p:cNvSpPr>
            <a:spLocks noGrp="1"/>
          </p:cNvSpPr>
          <p:nvPr>
            <p:ph idx="1"/>
          </p:nvPr>
        </p:nvSpPr>
        <p:spPr/>
        <p:txBody>
          <a:bodyPr/>
          <a:lstStyle/>
          <a:p>
            <a:r>
              <a:rPr lang="en-US" dirty="0"/>
              <a:t>Within a typical </a:t>
            </a:r>
            <a:r>
              <a:rPr lang="en-US" dirty="0">
                <a:solidFill>
                  <a:srgbClr val="FF0000"/>
                </a:solidFill>
              </a:rPr>
              <a:t>HTML </a:t>
            </a:r>
            <a:r>
              <a:rPr lang="en-US" dirty="0">
                <a:solidFill>
                  <a:srgbClr val="0070C0"/>
                </a:solidFill>
              </a:rPr>
              <a:t>file</a:t>
            </a:r>
            <a:r>
              <a:rPr lang="en-US" dirty="0"/>
              <a:t>, there are typically </a:t>
            </a:r>
            <a:r>
              <a:rPr lang="en-US" dirty="0">
                <a:solidFill>
                  <a:srgbClr val="FF0000"/>
                </a:solidFill>
              </a:rPr>
              <a:t>two ways</a:t>
            </a:r>
            <a:r>
              <a:rPr lang="en-US" dirty="0"/>
              <a:t> to </a:t>
            </a:r>
            <a:r>
              <a:rPr lang="en-US" dirty="0">
                <a:solidFill>
                  <a:srgbClr val="0070C0"/>
                </a:solidFill>
              </a:rPr>
              <a:t>add</a:t>
            </a:r>
            <a:r>
              <a:rPr lang="en-US" dirty="0"/>
              <a:t> </a:t>
            </a:r>
            <a:r>
              <a:rPr lang="en-US" dirty="0">
                <a:solidFill>
                  <a:srgbClr val="FF0000"/>
                </a:solidFill>
              </a:rPr>
              <a:t>JavaScript</a:t>
            </a:r>
            <a:r>
              <a:rPr lang="en-US" dirty="0"/>
              <a:t> to a </a:t>
            </a:r>
            <a:r>
              <a:rPr lang="en-US" dirty="0" smtClean="0">
                <a:solidFill>
                  <a:srgbClr val="FF0000"/>
                </a:solidFill>
              </a:rPr>
              <a:t>page</a:t>
            </a:r>
            <a:r>
              <a:rPr lang="en-US" dirty="0" smtClean="0"/>
              <a:t>.</a:t>
            </a:r>
          </a:p>
          <a:p>
            <a:pPr lvl="1"/>
            <a:r>
              <a:rPr lang="en-US" dirty="0" smtClean="0"/>
              <a:t>To </a:t>
            </a:r>
            <a:r>
              <a:rPr lang="en-US" dirty="0"/>
              <a:t>add some </a:t>
            </a:r>
            <a:r>
              <a:rPr lang="en-US" dirty="0" smtClean="0"/>
              <a:t>JavaScript,</a:t>
            </a:r>
          </a:p>
          <a:p>
            <a:pPr lvl="2"/>
            <a:r>
              <a:rPr lang="en-US" dirty="0" smtClean="0"/>
              <a:t>you </a:t>
            </a:r>
            <a:r>
              <a:rPr lang="en-US" dirty="0"/>
              <a:t>can either add your code inline, within a script tag, like </a:t>
            </a:r>
            <a:r>
              <a:rPr lang="en-US" dirty="0" smtClean="0"/>
              <a:t>so:</a:t>
            </a:r>
          </a:p>
          <a:p>
            <a:pPr marL="460375" lvl="2" indent="0">
              <a:buNone/>
            </a:pPr>
            <a:endParaRPr lang="en-US" dirty="0"/>
          </a:p>
          <a:p>
            <a:pPr marL="460375" lvl="2" indent="0">
              <a:buNone/>
            </a:pPr>
            <a:endParaRPr lang="en-US" dirty="0" smtClean="0"/>
          </a:p>
          <a:p>
            <a:pPr marL="460375" lvl="2" indent="0">
              <a:buNone/>
            </a:pPr>
            <a:endParaRPr lang="en-US" dirty="0" smtClean="0"/>
          </a:p>
          <a:p>
            <a:pPr lvl="2"/>
            <a:r>
              <a:rPr lang="en-US" dirty="0"/>
              <a:t>Or, you can create an external JavaScript file with the </a:t>
            </a:r>
            <a:r>
              <a:rPr lang="en-US" dirty="0">
                <a:solidFill>
                  <a:srgbClr val="FF0000"/>
                </a:solidFill>
              </a:rPr>
              <a:t>.js</a:t>
            </a:r>
            <a:r>
              <a:rPr lang="en-US" dirty="0"/>
              <a:t> </a:t>
            </a:r>
            <a:r>
              <a:rPr lang="en-US" dirty="0">
                <a:solidFill>
                  <a:srgbClr val="0070C0"/>
                </a:solidFill>
              </a:rPr>
              <a:t>file extension</a:t>
            </a:r>
            <a:r>
              <a:rPr lang="en-US" dirty="0"/>
              <a:t> and then load it in, through the script tag</a:t>
            </a:r>
            <a:r>
              <a:rPr lang="en-US" dirty="0" smtClean="0"/>
              <a:t>:</a:t>
            </a:r>
          </a:p>
          <a:p>
            <a:pPr marL="460375" lvl="2" indent="0">
              <a:buNone/>
            </a:pPr>
            <a:endParaRPr lang="en-US" dirty="0" smtClean="0"/>
          </a:p>
          <a:p>
            <a:pPr marL="460375" lvl="2" indent="0">
              <a:buNone/>
            </a:pPr>
            <a:endParaRPr lang="en-US" dirty="0"/>
          </a:p>
          <a:p>
            <a:pPr lvl="1"/>
            <a:r>
              <a:rPr lang="en-US" dirty="0"/>
              <a:t>The first location is within the </a:t>
            </a:r>
            <a:r>
              <a:rPr lang="en-US" dirty="0">
                <a:solidFill>
                  <a:srgbClr val="FF0000"/>
                </a:solidFill>
              </a:rPr>
              <a:t>head</a:t>
            </a:r>
            <a:r>
              <a:rPr lang="en-US" dirty="0"/>
              <a:t> </a:t>
            </a:r>
            <a:r>
              <a:rPr lang="en-US" dirty="0">
                <a:solidFill>
                  <a:srgbClr val="0070C0"/>
                </a:solidFill>
              </a:rPr>
              <a:t>element</a:t>
            </a:r>
            <a:r>
              <a:rPr lang="en-US" dirty="0"/>
              <a:t>, and the second is just </a:t>
            </a:r>
            <a:r>
              <a:rPr lang="en-US" dirty="0">
                <a:solidFill>
                  <a:srgbClr val="FF0000"/>
                </a:solidFill>
              </a:rPr>
              <a:t>before</a:t>
            </a:r>
            <a:r>
              <a:rPr lang="en-US" dirty="0"/>
              <a:t> </a:t>
            </a:r>
            <a:r>
              <a:rPr lang="en-US" dirty="0">
                <a:solidFill>
                  <a:srgbClr val="0070C0"/>
                </a:solidFill>
              </a:rPr>
              <a:t>the closing </a:t>
            </a:r>
            <a:r>
              <a:rPr lang="en-US" dirty="0">
                <a:solidFill>
                  <a:srgbClr val="FF0000"/>
                </a:solidFill>
              </a:rPr>
              <a:t>&lt;/body&gt;</a:t>
            </a:r>
            <a:r>
              <a:rPr lang="en-US" dirty="0"/>
              <a:t> </a:t>
            </a:r>
            <a:r>
              <a:rPr lang="en-US" dirty="0" smtClean="0">
                <a:solidFill>
                  <a:srgbClr val="0070C0"/>
                </a:solidFill>
              </a:rPr>
              <a:t>tag</a:t>
            </a:r>
            <a:r>
              <a:rPr lang="en-US" dirty="0" smtClean="0"/>
              <a:t>.</a:t>
            </a:r>
          </a:p>
          <a:p>
            <a:pPr lvl="1"/>
            <a:r>
              <a:rPr lang="en-US" dirty="0" smtClean="0"/>
              <a:t>In </a:t>
            </a:r>
            <a:r>
              <a:rPr lang="en-US" dirty="0"/>
              <a:t>the past, scripts were always loaded into the head element, but with performance and page loading speeds more critical than ever, it’s often recommended to </a:t>
            </a:r>
            <a:r>
              <a:rPr lang="en-US" dirty="0">
                <a:solidFill>
                  <a:srgbClr val="0070C0"/>
                </a:solidFill>
              </a:rPr>
              <a:t>place your </a:t>
            </a:r>
            <a:r>
              <a:rPr lang="en-US" dirty="0">
                <a:solidFill>
                  <a:srgbClr val="FF0000"/>
                </a:solidFill>
              </a:rPr>
              <a:t>scripts</a:t>
            </a:r>
            <a:r>
              <a:rPr lang="en-US" dirty="0"/>
              <a:t> at the </a:t>
            </a:r>
            <a:r>
              <a:rPr lang="en-US" dirty="0">
                <a:solidFill>
                  <a:srgbClr val="FF0000"/>
                </a:solidFill>
              </a:rPr>
              <a:t>bottom</a:t>
            </a:r>
            <a:r>
              <a:rPr lang="en-US" dirty="0">
                <a:solidFill>
                  <a:srgbClr val="0070C0"/>
                </a:solidFill>
              </a:rPr>
              <a:t> of your </a:t>
            </a:r>
            <a:r>
              <a:rPr lang="en-US" dirty="0" smtClean="0">
                <a:solidFill>
                  <a:srgbClr val="FF0000"/>
                </a:solidFill>
              </a:rPr>
              <a:t>page</a:t>
            </a:r>
            <a:r>
              <a:rPr lang="en-US" dirty="0" smtClean="0"/>
              <a:t>.</a:t>
            </a:r>
          </a:p>
          <a:p>
            <a:pPr lvl="1"/>
            <a:r>
              <a:rPr lang="en-US" dirty="0" smtClean="0"/>
              <a:t>This </a:t>
            </a:r>
            <a:r>
              <a:rPr lang="en-US" dirty="0"/>
              <a:t>is an approach we side with, too. </a:t>
            </a:r>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a:t>
            </a:fld>
            <a:endParaRPr lang="en-US" dirty="0"/>
          </a:p>
        </p:txBody>
      </p:sp>
      <p:pic>
        <p:nvPicPr>
          <p:cNvPr id="8" name="Picture 7"/>
          <p:cNvPicPr>
            <a:picLocks noChangeAspect="1"/>
          </p:cNvPicPr>
          <p:nvPr/>
        </p:nvPicPr>
        <p:blipFill>
          <a:blip r:embed="rId2"/>
          <a:stretch>
            <a:fillRect/>
          </a:stretch>
        </p:blipFill>
        <p:spPr>
          <a:xfrm>
            <a:off x="932361" y="2404516"/>
            <a:ext cx="3564527" cy="787311"/>
          </a:xfrm>
          <a:prstGeom prst="rect">
            <a:avLst/>
          </a:prstGeom>
          <a:ln>
            <a:solidFill>
              <a:srgbClr val="5B9BD5"/>
            </a:solidFill>
          </a:ln>
        </p:spPr>
      </p:pic>
      <p:pic>
        <p:nvPicPr>
          <p:cNvPr id="9" name="Picture 8"/>
          <p:cNvPicPr>
            <a:picLocks noChangeAspect="1"/>
          </p:cNvPicPr>
          <p:nvPr/>
        </p:nvPicPr>
        <p:blipFill>
          <a:blip r:embed="rId3"/>
          <a:stretch>
            <a:fillRect/>
          </a:stretch>
        </p:blipFill>
        <p:spPr>
          <a:xfrm>
            <a:off x="932361" y="3969977"/>
            <a:ext cx="7662999" cy="358004"/>
          </a:xfrm>
          <a:prstGeom prst="rect">
            <a:avLst/>
          </a:prstGeom>
          <a:ln>
            <a:solidFill>
              <a:srgbClr val="5B9BD5"/>
            </a:solidFill>
          </a:ln>
        </p:spPr>
      </p:pic>
    </p:spTree>
    <p:extLst>
      <p:ext uri="{BB962C8B-B14F-4D97-AF65-F5344CB8AC3E}">
        <p14:creationId xmlns:p14="http://schemas.microsoft.com/office/powerpoint/2010/main" val="365520425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Mouse Events									   </a:t>
            </a:r>
            <a:r>
              <a:rPr lang="en-US" dirty="0" smtClean="0">
                <a:solidFill>
                  <a:srgbClr val="C00000"/>
                </a:solidFill>
              </a:rPr>
              <a:t>|</a:t>
            </a:r>
            <a:endParaRPr lang="en-US" dirty="0">
              <a:solidFill>
                <a:srgbClr val="C00000"/>
              </a:solidFill>
            </a:endParaRPr>
          </a:p>
        </p:txBody>
      </p:sp>
      <p:pic>
        <p:nvPicPr>
          <p:cNvPr id="3" name="Picture 2"/>
          <p:cNvPicPr>
            <a:picLocks noChangeAspect="1"/>
          </p:cNvPicPr>
          <p:nvPr/>
        </p:nvPicPr>
        <p:blipFill>
          <a:blip r:embed="rId2"/>
          <a:stretch>
            <a:fillRect/>
          </a:stretch>
        </p:blipFill>
        <p:spPr>
          <a:xfrm>
            <a:off x="94891" y="1273769"/>
            <a:ext cx="6706504" cy="4800203"/>
          </a:xfrm>
          <a:prstGeom prst="rect">
            <a:avLst/>
          </a:prstGeom>
          <a:ln>
            <a:solidFill>
              <a:srgbClr val="5B9BD5"/>
            </a:solidFill>
          </a:ln>
        </p:spPr>
      </p:pic>
      <p:sp>
        <p:nvSpPr>
          <p:cNvPr id="5" name="Date Placeholder 4"/>
          <p:cNvSpPr>
            <a:spLocks noGrp="1"/>
          </p:cNvSpPr>
          <p:nvPr>
            <p:ph type="dt" sz="half" idx="2"/>
          </p:nvPr>
        </p:nvSpPr>
        <p:spPr/>
        <p:txBody>
          <a:bodyPr/>
          <a:lstStyle/>
          <a:p>
            <a:r>
              <a:rPr lang="en-US" smtClean="0"/>
              <a:t>14 March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100</a:t>
            </a:fld>
            <a:endParaRPr lang="en-US" dirty="0"/>
          </a:p>
        </p:txBody>
      </p:sp>
    </p:spTree>
    <p:extLst>
      <p:ext uri="{BB962C8B-B14F-4D97-AF65-F5344CB8AC3E}">
        <p14:creationId xmlns:p14="http://schemas.microsoft.com/office/powerpoint/2010/main" val="68002517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Filters</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dirty="0"/>
              <a:t>jQuery has the following types of filters:</a:t>
            </a:r>
          </a:p>
          <a:p>
            <a:pPr marL="461963">
              <a:buFont typeface="Wingdings" panose="05000000000000000000" pitchFamily="2" charset="2"/>
              <a:buChar char="§"/>
            </a:pPr>
            <a:r>
              <a:rPr lang="en-US" sz="2000" dirty="0" smtClean="0">
                <a:solidFill>
                  <a:srgbClr val="0070C0"/>
                </a:solidFill>
              </a:rPr>
              <a:t>Basic </a:t>
            </a:r>
            <a:r>
              <a:rPr lang="en-US" sz="2000" dirty="0">
                <a:solidFill>
                  <a:srgbClr val="0070C0"/>
                </a:solidFill>
              </a:rPr>
              <a:t>filters</a:t>
            </a:r>
            <a:r>
              <a:rPr lang="en-US" sz="2000" dirty="0"/>
              <a:t> allow you to filter the results of other selectors. In the process, they enhance selectors by providing additional selection </a:t>
            </a:r>
            <a:r>
              <a:rPr lang="en-US" sz="2000" dirty="0" smtClean="0"/>
              <a:t>logic.</a:t>
            </a:r>
          </a:p>
          <a:p>
            <a:pPr marL="687388" lvl="1" indent="-225425">
              <a:buFont typeface="Wingdings" panose="05000000000000000000" pitchFamily="2" charset="2"/>
              <a:buChar char="ü"/>
            </a:pPr>
            <a:r>
              <a:rPr lang="en-US" dirty="0" smtClean="0"/>
              <a:t>For </a:t>
            </a:r>
            <a:r>
              <a:rPr lang="en-US" dirty="0"/>
              <a:t>example, an element selector can select all the &lt;td&gt; elements from a </a:t>
            </a:r>
            <a:r>
              <a:rPr lang="en-US" dirty="0" smtClean="0"/>
              <a:t>table.</a:t>
            </a:r>
          </a:p>
          <a:p>
            <a:pPr marL="687388" lvl="1" indent="-225425">
              <a:buFont typeface="Wingdings" panose="05000000000000000000" pitchFamily="2" charset="2"/>
              <a:buChar char="ü"/>
            </a:pPr>
            <a:r>
              <a:rPr lang="en-US" dirty="0" smtClean="0"/>
              <a:t>But </a:t>
            </a:r>
            <a:r>
              <a:rPr lang="en-US" dirty="0"/>
              <a:t>to work with the first or last &lt;td&gt; element, additional filtering is necessary, which is provided by basic </a:t>
            </a:r>
            <a:r>
              <a:rPr lang="en-US" dirty="0" smtClean="0"/>
              <a:t>filters.</a:t>
            </a:r>
          </a:p>
          <a:p>
            <a:pPr marL="461963" indent="-234950">
              <a:buFont typeface="Wingdings" panose="05000000000000000000" pitchFamily="2" charset="2"/>
              <a:buChar char="§"/>
            </a:pPr>
            <a:r>
              <a:rPr lang="en-US" dirty="0" smtClean="0">
                <a:solidFill>
                  <a:srgbClr val="0070C0"/>
                </a:solidFill>
              </a:rPr>
              <a:t>Child </a:t>
            </a:r>
            <a:r>
              <a:rPr lang="en-US" dirty="0">
                <a:solidFill>
                  <a:srgbClr val="0070C0"/>
                </a:solidFill>
              </a:rPr>
              <a:t>filters</a:t>
            </a:r>
            <a:r>
              <a:rPr lang="en-US" dirty="0"/>
              <a:t> allow you to work with child elements of their respective </a:t>
            </a:r>
            <a:r>
              <a:rPr lang="en-US" dirty="0" smtClean="0"/>
              <a:t>parents.</a:t>
            </a:r>
            <a:endParaRPr lang="en-US" dirty="0"/>
          </a:p>
          <a:p>
            <a:pPr marL="687388" indent="-225425">
              <a:buFont typeface="Wingdings" panose="05000000000000000000" pitchFamily="2" charset="2"/>
              <a:buChar char="ü"/>
            </a:pPr>
            <a:r>
              <a:rPr lang="en-US" sz="2000" dirty="0"/>
              <a:t>Using child filters, you can get specific child elements such as first child, last child, and a child at a specific position</a:t>
            </a:r>
            <a:r>
              <a:rPr lang="en-US" sz="2000" dirty="0" smtClean="0"/>
              <a:t>.</a:t>
            </a:r>
          </a:p>
          <a:p>
            <a:pPr marL="461963">
              <a:buFont typeface="Wingdings" panose="05000000000000000000" pitchFamily="2" charset="2"/>
              <a:buChar char="§"/>
            </a:pPr>
            <a:r>
              <a:rPr lang="en-US" sz="2000" dirty="0" smtClean="0">
                <a:solidFill>
                  <a:srgbClr val="0070C0"/>
                </a:solidFill>
              </a:rPr>
              <a:t>Content </a:t>
            </a:r>
            <a:r>
              <a:rPr lang="en-US" sz="2000" dirty="0">
                <a:solidFill>
                  <a:srgbClr val="0070C0"/>
                </a:solidFill>
              </a:rPr>
              <a:t>filters</a:t>
            </a:r>
            <a:r>
              <a:rPr lang="en-US" sz="2000" dirty="0"/>
              <a:t> allow you to filter elements based on their content.</a:t>
            </a:r>
          </a:p>
          <a:p>
            <a:pPr marL="687388" indent="-225425">
              <a:buFont typeface="Wingdings" panose="05000000000000000000" pitchFamily="2" charset="2"/>
              <a:buChar char="ü"/>
            </a:pPr>
            <a:r>
              <a:rPr lang="en-US" sz="2000" dirty="0"/>
              <a:t>For example, you can select elements that contain certain text or you can select elements that contain some other elements</a:t>
            </a:r>
            <a:r>
              <a:rPr lang="en-US" sz="2000" dirty="0" smtClean="0"/>
              <a:t>.</a:t>
            </a:r>
          </a:p>
          <a:p>
            <a:pPr marL="461963">
              <a:buFont typeface="Wingdings" panose="05000000000000000000" pitchFamily="2" charset="2"/>
              <a:buChar char="§"/>
            </a:pPr>
            <a:r>
              <a:rPr lang="en-US" dirty="0" smtClean="0">
                <a:solidFill>
                  <a:srgbClr val="0070C0"/>
                </a:solidFill>
              </a:rPr>
              <a:t>Position filters:</a:t>
            </a:r>
            <a:r>
              <a:rPr lang="en-US" dirty="0" smtClean="0"/>
              <a:t> </a:t>
            </a:r>
            <a:r>
              <a:rPr lang="en-US" dirty="0"/>
              <a:t>These selectors retrieve elements based on their position in a collection.</a:t>
            </a:r>
          </a:p>
        </p:txBody>
      </p:sp>
      <p:sp>
        <p:nvSpPr>
          <p:cNvPr id="3" name="Date Placeholder 2"/>
          <p:cNvSpPr>
            <a:spLocks noGrp="1"/>
          </p:cNvSpPr>
          <p:nvPr>
            <p:ph type="dt" sz="half" idx="2"/>
          </p:nvPr>
        </p:nvSpPr>
        <p:spPr/>
        <p:txBody>
          <a:bodyPr/>
          <a:lstStyle/>
          <a:p>
            <a:r>
              <a:rPr lang="en-US" smtClean="0"/>
              <a:t>14 March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101</a:t>
            </a:fld>
            <a:endParaRPr lang="en-US" dirty="0"/>
          </a:p>
        </p:txBody>
      </p:sp>
    </p:spTree>
    <p:extLst>
      <p:ext uri="{BB962C8B-B14F-4D97-AF65-F5344CB8AC3E}">
        <p14:creationId xmlns:p14="http://schemas.microsoft.com/office/powerpoint/2010/main" val="206873998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Filters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61963">
              <a:buFont typeface="Wingdings" panose="05000000000000000000" pitchFamily="2" charset="2"/>
              <a:buChar char="§"/>
            </a:pPr>
            <a:r>
              <a:rPr lang="en-US" dirty="0">
                <a:solidFill>
                  <a:srgbClr val="0070C0"/>
                </a:solidFill>
              </a:rPr>
              <a:t>Form filters</a:t>
            </a:r>
            <a:r>
              <a:rPr lang="en-US" dirty="0"/>
              <a:t> allow you to select &lt;form&gt; elements based on their type (such as text box, check box, and radio button) or their status (such as selected, checked, and disabled).</a:t>
            </a:r>
          </a:p>
          <a:p>
            <a:pPr marL="687388" indent="-225425">
              <a:buFont typeface="Wingdings" panose="05000000000000000000" pitchFamily="2" charset="2"/>
              <a:buChar char="ü"/>
            </a:pPr>
            <a:r>
              <a:rPr lang="en-US" dirty="0"/>
              <a:t>Form selectors are widely used when developing data-driven web applications and also when data-bound ASP.NET controls, such as GridView and DetailsView, are being used.</a:t>
            </a:r>
          </a:p>
          <a:p>
            <a:pPr marL="461963">
              <a:buFont typeface="Wingdings" panose="05000000000000000000" pitchFamily="2" charset="2"/>
              <a:buChar char="§"/>
            </a:pPr>
            <a:r>
              <a:rPr lang="en-US" sz="2000" dirty="0" smtClean="0">
                <a:solidFill>
                  <a:srgbClr val="0070C0"/>
                </a:solidFill>
              </a:rPr>
              <a:t>Hierarchy </a:t>
            </a:r>
            <a:r>
              <a:rPr lang="en-US" sz="2000" dirty="0">
                <a:solidFill>
                  <a:srgbClr val="0070C0"/>
                </a:solidFill>
              </a:rPr>
              <a:t>filters</a:t>
            </a:r>
            <a:r>
              <a:rPr lang="en-US" sz="2000" dirty="0"/>
              <a:t> allow you to work with child and sibling elements.</a:t>
            </a:r>
          </a:p>
          <a:p>
            <a:pPr marL="687388" indent="-225425">
              <a:buFont typeface="Wingdings" panose="05000000000000000000" pitchFamily="2" charset="2"/>
              <a:buChar char="ü"/>
            </a:pPr>
            <a:r>
              <a:rPr lang="en-US" sz="2000" dirty="0"/>
              <a:t>Whenever you used $("#GridView1 tr"), you were actually using one of the hierarchy selectors: the Descendant selector</a:t>
            </a:r>
            <a:r>
              <a:rPr lang="en-US" sz="2000" dirty="0" smtClean="0"/>
              <a:t>.</a:t>
            </a:r>
          </a:p>
          <a:p>
            <a:pPr marL="461963">
              <a:buFont typeface="Wingdings" panose="05000000000000000000" pitchFamily="2" charset="2"/>
              <a:buChar char="§"/>
            </a:pPr>
            <a:r>
              <a:rPr lang="en-US" sz="2000" dirty="0" smtClean="0">
                <a:solidFill>
                  <a:srgbClr val="0070C0"/>
                </a:solidFill>
              </a:rPr>
              <a:t>Visibility filters </a:t>
            </a:r>
            <a:r>
              <a:rPr lang="en-US" sz="2000" dirty="0"/>
              <a:t>allow you to select either hidden or visible elements. </a:t>
            </a:r>
          </a:p>
          <a:p>
            <a:pPr marL="687388" indent="-225425">
              <a:buFont typeface="Wingdings" panose="05000000000000000000" pitchFamily="2" charset="2"/>
              <a:buChar char="ü"/>
            </a:pPr>
            <a:r>
              <a:rPr lang="en-US" sz="2000" dirty="0"/>
              <a:t>An element is considered hidden if it has the CSS display property set to none, it is an &lt;input&gt; element with type hidden, or its height and width are both 0</a:t>
            </a:r>
            <a:r>
              <a:rPr lang="en-US" sz="2000" dirty="0" smtClean="0"/>
              <a:t>.</a:t>
            </a:r>
          </a:p>
          <a:p>
            <a:pPr marL="687388" indent="-225425">
              <a:buFont typeface="Wingdings" panose="05000000000000000000" pitchFamily="2" charset="2"/>
              <a:buChar char="ü"/>
            </a:pPr>
            <a:r>
              <a:rPr lang="en-US" sz="2000" dirty="0"/>
              <a:t>The setting of the CSS visibility property is not taken into account when deciding whether an element is visible or hidden.</a:t>
            </a:r>
            <a:endParaRPr lang="en-US" sz="2000" dirty="0" smtClean="0"/>
          </a:p>
          <a:p>
            <a:pPr marL="457200">
              <a:buFont typeface="Wingdings" panose="05000000000000000000" pitchFamily="2" charset="2"/>
              <a:buChar char="§"/>
            </a:pPr>
            <a:endParaRPr lang="en-US" sz="2000" dirty="0" smtClean="0"/>
          </a:p>
        </p:txBody>
      </p:sp>
      <p:sp>
        <p:nvSpPr>
          <p:cNvPr id="3" name="Date Placeholder 2"/>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102</a:t>
            </a:fld>
            <a:endParaRPr lang="en-US" dirty="0"/>
          </a:p>
        </p:txBody>
      </p:sp>
    </p:spTree>
    <p:extLst>
      <p:ext uri="{BB962C8B-B14F-4D97-AF65-F5344CB8AC3E}">
        <p14:creationId xmlns:p14="http://schemas.microsoft.com/office/powerpoint/2010/main" val="143412632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Basic Filters</a:t>
            </a:r>
            <a:endParaRPr lang="en-US" dirty="0"/>
          </a:p>
        </p:txBody>
      </p:sp>
      <p:pic>
        <p:nvPicPr>
          <p:cNvPr id="6" name="Picture 5"/>
          <p:cNvPicPr>
            <a:picLocks noChangeAspect="1"/>
          </p:cNvPicPr>
          <p:nvPr/>
        </p:nvPicPr>
        <p:blipFill>
          <a:blip r:embed="rId2"/>
          <a:stretch>
            <a:fillRect/>
          </a:stretch>
        </p:blipFill>
        <p:spPr>
          <a:xfrm>
            <a:off x="152400" y="1268362"/>
            <a:ext cx="9487989" cy="5054082"/>
          </a:xfrm>
          <a:prstGeom prst="rect">
            <a:avLst/>
          </a:prstGeom>
          <a:ln>
            <a:solidFill>
              <a:srgbClr val="5B9BD5"/>
            </a:solidFill>
          </a:ln>
        </p:spPr>
      </p:pic>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103</a:t>
            </a:fld>
            <a:endParaRPr lang="en-US" dirty="0"/>
          </a:p>
        </p:txBody>
      </p:sp>
    </p:spTree>
    <p:extLst>
      <p:ext uri="{BB962C8B-B14F-4D97-AF65-F5344CB8AC3E}">
        <p14:creationId xmlns:p14="http://schemas.microsoft.com/office/powerpoint/2010/main" val="241685763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Child Filters</a:t>
            </a:r>
            <a:endParaRPr lang="en-US" dirty="0"/>
          </a:p>
        </p:txBody>
      </p:sp>
      <p:pic>
        <p:nvPicPr>
          <p:cNvPr id="3" name="Picture 2"/>
          <p:cNvPicPr>
            <a:picLocks noChangeAspect="1"/>
          </p:cNvPicPr>
          <p:nvPr/>
        </p:nvPicPr>
        <p:blipFill>
          <a:blip r:embed="rId2"/>
          <a:stretch>
            <a:fillRect/>
          </a:stretch>
        </p:blipFill>
        <p:spPr>
          <a:xfrm>
            <a:off x="152400" y="1268362"/>
            <a:ext cx="8390709" cy="5136677"/>
          </a:xfrm>
          <a:prstGeom prst="rect">
            <a:avLst/>
          </a:prstGeom>
          <a:ln>
            <a:solidFill>
              <a:srgbClr val="5B9BD5"/>
            </a:solidFill>
          </a:ln>
        </p:spPr>
      </p:pic>
      <p:sp>
        <p:nvSpPr>
          <p:cNvPr id="5" name="Date Placeholder 4"/>
          <p:cNvSpPr>
            <a:spLocks noGrp="1"/>
          </p:cNvSpPr>
          <p:nvPr>
            <p:ph type="dt" sz="half" idx="2"/>
          </p:nvPr>
        </p:nvSpPr>
        <p:spPr/>
        <p:txBody>
          <a:bodyPr/>
          <a:lstStyle/>
          <a:p>
            <a:r>
              <a:rPr lang="en-US" smtClean="0"/>
              <a:t>14 March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104</a:t>
            </a:fld>
            <a:endParaRPr lang="en-US" dirty="0"/>
          </a:p>
        </p:txBody>
      </p:sp>
    </p:spTree>
    <p:extLst>
      <p:ext uri="{BB962C8B-B14F-4D97-AF65-F5344CB8AC3E}">
        <p14:creationId xmlns:p14="http://schemas.microsoft.com/office/powerpoint/2010/main" val="235206276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Content Filters</a:t>
            </a:r>
            <a:endParaRPr lang="en-US" dirty="0"/>
          </a:p>
        </p:txBody>
      </p:sp>
      <p:pic>
        <p:nvPicPr>
          <p:cNvPr id="7" name="Picture 6"/>
          <p:cNvPicPr>
            <a:picLocks noChangeAspect="1"/>
          </p:cNvPicPr>
          <p:nvPr/>
        </p:nvPicPr>
        <p:blipFill>
          <a:blip r:embed="rId2"/>
          <a:stretch>
            <a:fillRect/>
          </a:stretch>
        </p:blipFill>
        <p:spPr>
          <a:xfrm>
            <a:off x="152400" y="1268362"/>
            <a:ext cx="11006731" cy="3222365"/>
          </a:xfrm>
          <a:prstGeom prst="rect">
            <a:avLst/>
          </a:prstGeom>
          <a:ln>
            <a:solidFill>
              <a:srgbClr val="5B9BD5"/>
            </a:solidFill>
          </a:ln>
        </p:spPr>
      </p:pic>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105</a:t>
            </a:fld>
            <a:endParaRPr lang="en-US" dirty="0"/>
          </a:p>
        </p:txBody>
      </p:sp>
    </p:spTree>
    <p:extLst>
      <p:ext uri="{BB962C8B-B14F-4D97-AF65-F5344CB8AC3E}">
        <p14:creationId xmlns:p14="http://schemas.microsoft.com/office/powerpoint/2010/main" val="327397368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Position Filters</a:t>
            </a:r>
            <a:endParaRPr lang="en-US" dirty="0"/>
          </a:p>
        </p:txBody>
      </p:sp>
      <p:pic>
        <p:nvPicPr>
          <p:cNvPr id="5" name="Picture 4"/>
          <p:cNvPicPr>
            <a:picLocks noChangeAspect="1"/>
          </p:cNvPicPr>
          <p:nvPr/>
        </p:nvPicPr>
        <p:blipFill>
          <a:blip r:embed="rId2"/>
          <a:stretch>
            <a:fillRect/>
          </a:stretch>
        </p:blipFill>
        <p:spPr>
          <a:xfrm>
            <a:off x="152400" y="1253847"/>
            <a:ext cx="7971975" cy="4969198"/>
          </a:xfrm>
          <a:prstGeom prst="rect">
            <a:avLst/>
          </a:prstGeom>
          <a:ln>
            <a:solidFill>
              <a:srgbClr val="5B9BD5"/>
            </a:solidFill>
          </a:ln>
        </p:spPr>
      </p:pic>
      <p:sp>
        <p:nvSpPr>
          <p:cNvPr id="6" name="Date Placeholder 5"/>
          <p:cNvSpPr>
            <a:spLocks noGrp="1"/>
          </p:cNvSpPr>
          <p:nvPr>
            <p:ph type="dt" sz="half" idx="2"/>
          </p:nvPr>
        </p:nvSpPr>
        <p:spPr/>
        <p:txBody>
          <a:bodyPr/>
          <a:lstStyle/>
          <a:p>
            <a:r>
              <a:rPr lang="en-US" smtClean="0"/>
              <a:t>14 March 2018</a:t>
            </a:r>
            <a:endParaRPr lang="en-US" dirty="0"/>
          </a:p>
        </p:txBody>
      </p:sp>
      <p:sp>
        <p:nvSpPr>
          <p:cNvPr id="7" name="Slide Number Placeholder 6"/>
          <p:cNvSpPr>
            <a:spLocks noGrp="1"/>
          </p:cNvSpPr>
          <p:nvPr>
            <p:ph type="sldNum" sz="quarter" idx="4"/>
          </p:nvPr>
        </p:nvSpPr>
        <p:spPr/>
        <p:txBody>
          <a:bodyPr/>
          <a:lstStyle/>
          <a:p>
            <a:fld id="{F1012999-1CD9-4014-B1C6-70315F8BBED0}" type="slidenum">
              <a:rPr lang="en-US" smtClean="0"/>
              <a:pPr/>
              <a:t>106</a:t>
            </a:fld>
            <a:endParaRPr lang="en-US" dirty="0"/>
          </a:p>
        </p:txBody>
      </p:sp>
    </p:spTree>
    <p:extLst>
      <p:ext uri="{BB962C8B-B14F-4D97-AF65-F5344CB8AC3E}">
        <p14:creationId xmlns:p14="http://schemas.microsoft.com/office/powerpoint/2010/main" val="8802755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Form Filters</a:t>
            </a:r>
            <a:endParaRPr lang="en-US" dirty="0"/>
          </a:p>
        </p:txBody>
      </p:sp>
      <p:pic>
        <p:nvPicPr>
          <p:cNvPr id="5" name="Picture 4"/>
          <p:cNvPicPr>
            <a:picLocks noChangeAspect="1"/>
          </p:cNvPicPr>
          <p:nvPr/>
        </p:nvPicPr>
        <p:blipFill>
          <a:blip r:embed="rId2"/>
          <a:stretch>
            <a:fillRect/>
          </a:stretch>
        </p:blipFill>
        <p:spPr>
          <a:xfrm>
            <a:off x="152400" y="1268362"/>
            <a:ext cx="7951167" cy="5226365"/>
          </a:xfrm>
          <a:prstGeom prst="rect">
            <a:avLst/>
          </a:prstGeom>
          <a:ln>
            <a:solidFill>
              <a:srgbClr val="5B9BD5"/>
            </a:solidFill>
          </a:ln>
        </p:spPr>
      </p:pic>
      <p:sp>
        <p:nvSpPr>
          <p:cNvPr id="4" name="Date Placeholder 3"/>
          <p:cNvSpPr>
            <a:spLocks noGrp="1"/>
          </p:cNvSpPr>
          <p:nvPr>
            <p:ph type="dt" sz="half" idx="2"/>
          </p:nvPr>
        </p:nvSpPr>
        <p:spPr/>
        <p:txBody>
          <a:bodyPr/>
          <a:lstStyle/>
          <a:p>
            <a:r>
              <a:rPr lang="en-US" smtClean="0"/>
              <a:t>14 March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107</a:t>
            </a:fld>
            <a:endParaRPr lang="en-US" dirty="0"/>
          </a:p>
        </p:txBody>
      </p:sp>
    </p:spTree>
    <p:extLst>
      <p:ext uri="{BB962C8B-B14F-4D97-AF65-F5344CB8AC3E}">
        <p14:creationId xmlns:p14="http://schemas.microsoft.com/office/powerpoint/2010/main" val="209512220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Hierarchy Filters</a:t>
            </a:r>
            <a:endParaRPr lang="en-US" dirty="0"/>
          </a:p>
        </p:txBody>
      </p:sp>
      <p:pic>
        <p:nvPicPr>
          <p:cNvPr id="3" name="Picture 2"/>
          <p:cNvPicPr>
            <a:picLocks noChangeAspect="1"/>
          </p:cNvPicPr>
          <p:nvPr/>
        </p:nvPicPr>
        <p:blipFill>
          <a:blip r:embed="rId2"/>
          <a:stretch>
            <a:fillRect/>
          </a:stretch>
        </p:blipFill>
        <p:spPr>
          <a:xfrm>
            <a:off x="152400" y="1268362"/>
            <a:ext cx="10784595" cy="4228556"/>
          </a:xfrm>
          <a:prstGeom prst="rect">
            <a:avLst/>
          </a:prstGeom>
          <a:ln>
            <a:solidFill>
              <a:srgbClr val="5B9BD5"/>
            </a:solidFill>
          </a:ln>
        </p:spPr>
      </p:pic>
      <p:sp>
        <p:nvSpPr>
          <p:cNvPr id="5" name="Date Placeholder 4"/>
          <p:cNvSpPr>
            <a:spLocks noGrp="1"/>
          </p:cNvSpPr>
          <p:nvPr>
            <p:ph type="dt" sz="half" idx="2"/>
          </p:nvPr>
        </p:nvSpPr>
        <p:spPr/>
        <p:txBody>
          <a:bodyPr/>
          <a:lstStyle/>
          <a:p>
            <a:r>
              <a:rPr lang="en-US" smtClean="0"/>
              <a:t>14 March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108</a:t>
            </a:fld>
            <a:endParaRPr lang="en-US" dirty="0"/>
          </a:p>
        </p:txBody>
      </p:sp>
    </p:spTree>
    <p:extLst>
      <p:ext uri="{BB962C8B-B14F-4D97-AF65-F5344CB8AC3E}">
        <p14:creationId xmlns:p14="http://schemas.microsoft.com/office/powerpoint/2010/main" val="17660105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Visibility Filters</a:t>
            </a:r>
            <a:endParaRPr lang="en-US" dirty="0"/>
          </a:p>
        </p:txBody>
      </p:sp>
      <p:pic>
        <p:nvPicPr>
          <p:cNvPr id="4" name="Picture 3"/>
          <p:cNvPicPr>
            <a:picLocks noChangeAspect="1"/>
          </p:cNvPicPr>
          <p:nvPr/>
        </p:nvPicPr>
        <p:blipFill>
          <a:blip r:embed="rId2"/>
          <a:stretch>
            <a:fillRect/>
          </a:stretch>
        </p:blipFill>
        <p:spPr>
          <a:xfrm>
            <a:off x="152400" y="1268362"/>
            <a:ext cx="8221795" cy="1677738"/>
          </a:xfrm>
          <a:prstGeom prst="rect">
            <a:avLst/>
          </a:prstGeom>
          <a:ln>
            <a:solidFill>
              <a:srgbClr val="5B9BD5"/>
            </a:solidFill>
          </a:ln>
        </p:spPr>
      </p:pic>
      <p:sp>
        <p:nvSpPr>
          <p:cNvPr id="5" name="Date Placeholder 4"/>
          <p:cNvSpPr>
            <a:spLocks noGrp="1"/>
          </p:cNvSpPr>
          <p:nvPr>
            <p:ph type="dt" sz="half" idx="2"/>
          </p:nvPr>
        </p:nvSpPr>
        <p:spPr/>
        <p:txBody>
          <a:bodyPr/>
          <a:lstStyle/>
          <a:p>
            <a:r>
              <a:rPr lang="en-US" smtClean="0"/>
              <a:t>14 March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109</a:t>
            </a:fld>
            <a:endParaRPr lang="en-US" dirty="0"/>
          </a:p>
        </p:txBody>
      </p:sp>
    </p:spTree>
    <p:extLst>
      <p:ext uri="{BB962C8B-B14F-4D97-AF65-F5344CB8AC3E}">
        <p14:creationId xmlns:p14="http://schemas.microsoft.com/office/powerpoint/2010/main" val="2757353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Using JavaScript on a Web </a:t>
            </a:r>
            <a:r>
              <a:rPr lang="en-US" dirty="0" smtClean="0"/>
              <a:t>Page				   </a:t>
            </a:r>
            <a:r>
              <a:rPr lang="en-US" dirty="0" smtClean="0">
                <a:solidFill>
                  <a:srgbClr val="C00000"/>
                </a:solidFill>
              </a:rPr>
              <a:t>|</a:t>
            </a:r>
            <a:endParaRPr lang="en-US" dirty="0">
              <a:solidFill>
                <a:srgbClr val="C00000"/>
              </a:solidFill>
            </a:endParaRPr>
          </a:p>
        </p:txBody>
      </p:sp>
      <p:sp>
        <p:nvSpPr>
          <p:cNvPr id="7" name="Content Placeholder 6"/>
          <p:cNvSpPr>
            <a:spLocks noGrp="1"/>
          </p:cNvSpPr>
          <p:nvPr>
            <p:ph idx="1"/>
          </p:nvPr>
        </p:nvSpPr>
        <p:spPr/>
        <p:txBody>
          <a:bodyPr/>
          <a:lstStyle/>
          <a:p>
            <a:pPr lvl="1"/>
            <a:r>
              <a:rPr lang="en-US" dirty="0" smtClean="0"/>
              <a:t>The </a:t>
            </a:r>
            <a:r>
              <a:rPr lang="en-US" dirty="0">
                <a:solidFill>
                  <a:srgbClr val="FF0000"/>
                </a:solidFill>
              </a:rPr>
              <a:t>browser renders</a:t>
            </a:r>
            <a:r>
              <a:rPr lang="en-US" dirty="0"/>
              <a:t> the </a:t>
            </a:r>
            <a:r>
              <a:rPr lang="en-US" dirty="0">
                <a:solidFill>
                  <a:srgbClr val="FF0000"/>
                </a:solidFill>
              </a:rPr>
              <a:t>page</a:t>
            </a:r>
            <a:r>
              <a:rPr lang="en-US" dirty="0"/>
              <a:t> from </a:t>
            </a:r>
            <a:r>
              <a:rPr lang="en-US" dirty="0">
                <a:solidFill>
                  <a:srgbClr val="FF0000"/>
                </a:solidFill>
              </a:rPr>
              <a:t>top to bottom</a:t>
            </a:r>
            <a:r>
              <a:rPr lang="en-US" dirty="0"/>
              <a:t>, and when it comes across your scripts, it pauses rendering the page to load in your JS</a:t>
            </a:r>
            <a:r>
              <a:rPr lang="en-US" dirty="0" smtClean="0"/>
              <a:t>:.</a:t>
            </a:r>
          </a:p>
          <a:p>
            <a:pPr lvl="1"/>
            <a:r>
              <a:rPr lang="en-US" dirty="0" smtClean="0"/>
              <a:t>Thus</a:t>
            </a:r>
            <a:r>
              <a:rPr lang="en-US" dirty="0"/>
              <a:t>, the page loads slower (or, more importantly, feels that way to the user) because the rendering is blocked by your loading JavaScript </a:t>
            </a:r>
            <a:r>
              <a:rPr lang="en-US" dirty="0" smtClean="0"/>
              <a:t>files.</a:t>
            </a:r>
          </a:p>
          <a:p>
            <a:pPr lvl="1"/>
            <a:r>
              <a:rPr lang="en-US" dirty="0" smtClean="0"/>
              <a:t>Hence</a:t>
            </a:r>
            <a:r>
              <a:rPr lang="en-US" dirty="0"/>
              <a:t>, putting the scripts just before the closing &lt;/body&gt; tag means that when the time comes to load your scripts, the rest of the page has been </a:t>
            </a:r>
            <a:r>
              <a:rPr lang="en-US" dirty="0" smtClean="0"/>
              <a:t>loaded.</a:t>
            </a:r>
          </a:p>
          <a:p>
            <a:pPr lvl="1"/>
            <a:r>
              <a:rPr lang="en-US" dirty="0" smtClean="0"/>
              <a:t>Before </a:t>
            </a:r>
            <a:r>
              <a:rPr lang="en-US" dirty="0"/>
              <a:t>moving on to looking at the language itself, there’s one more thing to </a:t>
            </a:r>
            <a:r>
              <a:rPr lang="en-US" dirty="0" smtClean="0"/>
              <a:t>note.</a:t>
            </a:r>
          </a:p>
          <a:p>
            <a:pPr lvl="1"/>
            <a:r>
              <a:rPr lang="en-US" dirty="0" smtClean="0"/>
              <a:t>Using </a:t>
            </a:r>
            <a:r>
              <a:rPr lang="en-US" dirty="0"/>
              <a:t>the </a:t>
            </a:r>
            <a:r>
              <a:rPr lang="en-US" dirty="0">
                <a:solidFill>
                  <a:srgbClr val="FF0000"/>
                </a:solidFill>
              </a:rPr>
              <a:t>HTML5 doctype</a:t>
            </a:r>
            <a:r>
              <a:rPr lang="en-US" dirty="0"/>
              <a:t> (&lt;!DOCTYPE html&gt;), you don’t actually need to define the type attribute on your script </a:t>
            </a:r>
            <a:r>
              <a:rPr lang="en-US" dirty="0" smtClean="0"/>
              <a:t>tags.</a:t>
            </a:r>
          </a:p>
          <a:p>
            <a:pPr lvl="1"/>
            <a:r>
              <a:rPr lang="en-US" dirty="0" smtClean="0"/>
              <a:t>Simply </a:t>
            </a:r>
            <a:r>
              <a:rPr lang="en-US" dirty="0"/>
              <a:t>using the following is sufficient:</a:t>
            </a:r>
          </a:p>
          <a:p>
            <a:pPr marL="233363" lvl="1" indent="0">
              <a:buNone/>
            </a:pPr>
            <a:endParaRPr lang="en-US" dirty="0" smtClean="0"/>
          </a:p>
          <a:p>
            <a:pPr marL="233363" lvl="1" indent="0">
              <a:buNone/>
            </a:pPr>
            <a:endParaRPr lang="en-US" dirty="0" smtClean="0"/>
          </a:p>
          <a:p>
            <a:pPr marL="233363" lvl="1" indent="0">
              <a:buNone/>
            </a:pPr>
            <a:endParaRPr lang="en-US" dirty="0"/>
          </a:p>
          <a:p>
            <a:pPr lvl="1"/>
            <a:r>
              <a:rPr lang="en-US" dirty="0"/>
              <a:t>This does not cause issues in </a:t>
            </a:r>
            <a:r>
              <a:rPr lang="en-US" dirty="0">
                <a:solidFill>
                  <a:srgbClr val="FF0000"/>
                </a:solidFill>
              </a:rPr>
              <a:t>older browsers</a:t>
            </a:r>
            <a:r>
              <a:rPr lang="en-US" dirty="0"/>
              <a:t>—neither does the HTML5 doctype—and we highly recommend using it</a:t>
            </a:r>
            <a:r>
              <a:rPr lang="en-US" dirty="0" smtClean="0"/>
              <a:t>.</a:t>
            </a:r>
            <a:endParaRPr lang="en-US" dirty="0"/>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11</a:t>
            </a:fld>
            <a:endParaRPr lang="en-US" dirty="0"/>
          </a:p>
        </p:txBody>
      </p:sp>
      <p:pic>
        <p:nvPicPr>
          <p:cNvPr id="2" name="Picture 1"/>
          <p:cNvPicPr>
            <a:picLocks noChangeAspect="1"/>
          </p:cNvPicPr>
          <p:nvPr/>
        </p:nvPicPr>
        <p:blipFill>
          <a:blip r:embed="rId2"/>
          <a:stretch>
            <a:fillRect/>
          </a:stretch>
        </p:blipFill>
        <p:spPr>
          <a:xfrm>
            <a:off x="759007" y="4698410"/>
            <a:ext cx="5485039" cy="341661"/>
          </a:xfrm>
          <a:prstGeom prst="rect">
            <a:avLst/>
          </a:prstGeom>
          <a:ln>
            <a:solidFill>
              <a:srgbClr val="5B9BD5"/>
            </a:solidFill>
          </a:ln>
        </p:spPr>
      </p:pic>
    </p:spTree>
    <p:extLst>
      <p:ext uri="{BB962C8B-B14F-4D97-AF65-F5344CB8AC3E}">
        <p14:creationId xmlns:p14="http://schemas.microsoft.com/office/powerpoint/2010/main" val="401767049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Downloading jQuery</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Following are the steps to download </a:t>
            </a:r>
            <a:r>
              <a:rPr lang="en-US" sz="2000" dirty="0" smtClean="0"/>
              <a:t>jQuery:</a:t>
            </a:r>
          </a:p>
          <a:p>
            <a:pPr marL="687388" indent="-225425">
              <a:buFont typeface="Wingdings" panose="05000000000000000000" pitchFamily="2" charset="2"/>
              <a:buChar char="ü"/>
            </a:pPr>
            <a:r>
              <a:rPr lang="en-US" sz="2000" dirty="0" smtClean="0"/>
              <a:t>Launch </a:t>
            </a:r>
            <a:r>
              <a:rPr lang="en-US" sz="2000" dirty="0"/>
              <a:t>any web browser and enter the URL http://www.jquery.com to access the jQuery home page</a:t>
            </a:r>
            <a:r>
              <a:rPr lang="en-US" sz="2000" dirty="0" smtClean="0"/>
              <a:t>:</a:t>
            </a:r>
          </a:p>
          <a:p>
            <a:pPr marL="687388" indent="-225425">
              <a:buFont typeface="Wingdings" panose="05000000000000000000" pitchFamily="2" charset="2"/>
              <a:buChar char="ü"/>
            </a:pPr>
            <a:r>
              <a:rPr lang="en-US" sz="2000" dirty="0"/>
              <a:t>Click on the Download jQuery button</a:t>
            </a:r>
          </a:p>
          <a:p>
            <a:pPr marL="461963">
              <a:buFont typeface="Wingdings" panose="05000000000000000000" pitchFamily="2" charset="2"/>
              <a:buChar char="§"/>
            </a:pPr>
            <a:r>
              <a:rPr lang="en-US" sz="2000" dirty="0"/>
              <a:t>jQuery is available in </a:t>
            </a:r>
            <a:r>
              <a:rPr lang="en-US" sz="2000" dirty="0">
                <a:solidFill>
                  <a:srgbClr val="FF0000"/>
                </a:solidFill>
              </a:rPr>
              <a:t>two different major versions</a:t>
            </a:r>
            <a:r>
              <a:rPr lang="en-US" sz="2000" dirty="0"/>
              <a:t> at the time of writing: </a:t>
            </a:r>
            <a:endParaRPr lang="en-US" sz="2000" dirty="0" smtClean="0"/>
          </a:p>
          <a:p>
            <a:pPr marL="687388" indent="-225425">
              <a:buFont typeface="Wingdings" panose="05000000000000000000" pitchFamily="2" charset="2"/>
              <a:buChar char="ü"/>
            </a:pPr>
            <a:r>
              <a:rPr lang="en-US" sz="2000" dirty="0" smtClean="0"/>
              <a:t>Version 1.x</a:t>
            </a:r>
          </a:p>
          <a:p>
            <a:pPr marL="687388" indent="-225425">
              <a:buFont typeface="Wingdings" panose="05000000000000000000" pitchFamily="2" charset="2"/>
              <a:buChar char="ü"/>
            </a:pPr>
            <a:r>
              <a:rPr lang="en-US" sz="2000" dirty="0" smtClean="0"/>
              <a:t> </a:t>
            </a:r>
            <a:r>
              <a:rPr lang="en-US" sz="2000" dirty="0"/>
              <a:t>Version 2.x</a:t>
            </a:r>
          </a:p>
          <a:p>
            <a:pPr marL="461963" indent="-234950">
              <a:buFont typeface="Wingdings" panose="05000000000000000000" pitchFamily="2" charset="2"/>
              <a:buChar char="§"/>
            </a:pPr>
            <a:r>
              <a:rPr lang="en-US" sz="2000" dirty="0"/>
              <a:t>Though the Application Programming Interface (</a:t>
            </a:r>
            <a:r>
              <a:rPr lang="en-US" sz="2000" dirty="0">
                <a:solidFill>
                  <a:srgbClr val="FF0000"/>
                </a:solidFill>
              </a:rPr>
              <a:t>API</a:t>
            </a:r>
            <a:r>
              <a:rPr lang="en-US" sz="2000" dirty="0"/>
              <a:t>) is the same for both major versions, the difference lies in the support offered for certain </a:t>
            </a:r>
            <a:r>
              <a:rPr lang="en-US" sz="2000" dirty="0" smtClean="0"/>
              <a:t>browsers.</a:t>
            </a:r>
          </a:p>
          <a:p>
            <a:pPr marL="687388" indent="-225425">
              <a:buFont typeface="Wingdings" panose="05000000000000000000" pitchFamily="2" charset="2"/>
              <a:buChar char="ü"/>
            </a:pPr>
            <a:r>
              <a:rPr lang="en-US" sz="2000" dirty="0" smtClean="0"/>
              <a:t>The </a:t>
            </a:r>
            <a:r>
              <a:rPr lang="en-US" sz="2000" dirty="0"/>
              <a:t>2.x line does not support old browsers, such as IE 6, 7, and 8, while the 1.x line continues with this </a:t>
            </a:r>
            <a:r>
              <a:rPr lang="en-US" sz="2000" dirty="0" smtClean="0"/>
              <a:t>support.</a:t>
            </a:r>
          </a:p>
          <a:p>
            <a:pPr marL="687388" indent="-225425">
              <a:buFont typeface="Wingdings" panose="05000000000000000000" pitchFamily="2" charset="2"/>
              <a:buChar char="ü"/>
            </a:pPr>
            <a:r>
              <a:rPr lang="en-US" sz="2000" dirty="0" smtClean="0"/>
              <a:t>So</a:t>
            </a:r>
            <a:r>
              <a:rPr lang="en-US" sz="2000" dirty="0"/>
              <a:t>, if the end users of your application will not be using old browsers, you can download the 2.x version</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110</a:t>
            </a:fld>
            <a:endParaRPr lang="en-US" dirty="0"/>
          </a:p>
        </p:txBody>
      </p:sp>
    </p:spTree>
    <p:extLst>
      <p:ext uri="{BB962C8B-B14F-4D97-AF65-F5344CB8AC3E}">
        <p14:creationId xmlns:p14="http://schemas.microsoft.com/office/powerpoint/2010/main" val="133020238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jQuery Library</a:t>
            </a:r>
            <a:endParaRPr lang="en-US" dirty="0"/>
          </a:p>
        </p:txBody>
      </p:sp>
      <p:sp>
        <p:nvSpPr>
          <p:cNvPr id="7" name="Content Placeholder 6"/>
          <p:cNvSpPr>
            <a:spLocks noGrp="1"/>
          </p:cNvSpPr>
          <p:nvPr>
            <p:ph idx="1"/>
          </p:nvPr>
        </p:nvSpPr>
        <p:spPr/>
        <p:txBody>
          <a:bodyPr/>
          <a:lstStyle/>
          <a:p>
            <a:pPr marL="227013" indent="-227013"/>
            <a:r>
              <a:rPr lang="en-US" dirty="0"/>
              <a:t>The jQuery library consists of a single JavaScript (.js) file and can be downloaded in the following formats:</a:t>
            </a:r>
          </a:p>
          <a:p>
            <a:pPr marL="457200">
              <a:buFont typeface="Wingdings" panose="05000000000000000000" pitchFamily="2" charset="2"/>
              <a:buChar char="§"/>
            </a:pPr>
            <a:r>
              <a:rPr lang="en-US" dirty="0">
                <a:solidFill>
                  <a:srgbClr val="0070C0"/>
                </a:solidFill>
              </a:rPr>
              <a:t>Uncompressed format: </a:t>
            </a:r>
            <a:r>
              <a:rPr lang="en-US" dirty="0"/>
              <a:t>This is used in a development environment or when debugging the code.</a:t>
            </a:r>
          </a:p>
          <a:p>
            <a:pPr marL="457200">
              <a:buFont typeface="Wingdings" panose="05000000000000000000" pitchFamily="2" charset="2"/>
              <a:buChar char="§"/>
            </a:pPr>
            <a:r>
              <a:rPr lang="en-US" dirty="0">
                <a:solidFill>
                  <a:srgbClr val="0070C0"/>
                </a:solidFill>
              </a:rPr>
              <a:t>Compressed format:</a:t>
            </a:r>
            <a:r>
              <a:rPr lang="en-US" dirty="0"/>
              <a:t> This is used in a production (that is, release) environment. It is compact and uses low bandwidth. It is commonly referred to as the </a:t>
            </a:r>
            <a:r>
              <a:rPr lang="en-US" dirty="0">
                <a:solidFill>
                  <a:srgbClr val="FF0000"/>
                </a:solidFill>
              </a:rPr>
              <a:t>minified version</a:t>
            </a:r>
            <a:r>
              <a:rPr lang="en-US" dirty="0" smtClean="0"/>
              <a:t>.</a:t>
            </a:r>
            <a:endParaRPr lang="en-US" dirty="0"/>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111</a:t>
            </a:fld>
            <a:endParaRPr lang="en-US" dirty="0"/>
          </a:p>
        </p:txBody>
      </p:sp>
    </p:spTree>
    <p:extLst>
      <p:ext uri="{BB962C8B-B14F-4D97-AF65-F5344CB8AC3E}">
        <p14:creationId xmlns:p14="http://schemas.microsoft.com/office/powerpoint/2010/main" val="337034081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jQuery Library: Naming Convention</a:t>
            </a:r>
          </a:p>
        </p:txBody>
      </p:sp>
      <p:sp>
        <p:nvSpPr>
          <p:cNvPr id="7" name="Content Placeholder 6"/>
          <p:cNvSpPr>
            <a:spLocks noGrp="1"/>
          </p:cNvSpPr>
          <p:nvPr>
            <p:ph idx="1"/>
          </p:nvPr>
        </p:nvSpPr>
        <p:spPr/>
        <p:txBody>
          <a:bodyPr/>
          <a:lstStyle/>
          <a:p>
            <a:r>
              <a:rPr lang="en-US" dirty="0"/>
              <a:t>The compressed (minified) version is clearly distinct from the uncompressed version because of the .min.js extension.</a:t>
            </a:r>
          </a:p>
          <a:p>
            <a:pPr marL="457200">
              <a:buFont typeface="Wingdings" panose="05000000000000000000" pitchFamily="2" charset="2"/>
              <a:buChar char="§"/>
            </a:pPr>
            <a:r>
              <a:rPr lang="en-US" dirty="0"/>
              <a:t>The minified file uses </a:t>
            </a:r>
            <a:r>
              <a:rPr lang="en-US" dirty="0">
                <a:solidFill>
                  <a:srgbClr val="FF0000"/>
                </a:solidFill>
              </a:rPr>
              <a:t>code optimization techniques</a:t>
            </a:r>
            <a:r>
              <a:rPr lang="en-US" dirty="0"/>
              <a:t>, such as removing whitespaces and comments as well as reducing variable names to one character.</a:t>
            </a:r>
          </a:p>
          <a:p>
            <a:pPr marL="457200">
              <a:buFont typeface="Wingdings" panose="05000000000000000000" pitchFamily="2" charset="2"/>
              <a:buChar char="§"/>
            </a:pPr>
            <a:r>
              <a:rPr lang="en-US" dirty="0"/>
              <a:t>This version is difficult to read, so the uncompressed version is preferred when </a:t>
            </a:r>
            <a:r>
              <a:rPr lang="en-US" dirty="0" smtClean="0"/>
              <a:t>debugging.</a:t>
            </a:r>
          </a:p>
          <a:p>
            <a:pPr marL="457200">
              <a:buFont typeface="Wingdings" panose="05000000000000000000" pitchFamily="2" charset="2"/>
              <a:buChar char="§"/>
            </a:pPr>
            <a:r>
              <a:rPr lang="en-US" dirty="0" smtClean="0"/>
              <a:t>On </a:t>
            </a:r>
            <a:r>
              <a:rPr lang="en-US" dirty="0"/>
              <a:t>the download page, there is also a map file available with the </a:t>
            </a:r>
            <a:r>
              <a:rPr lang="en-US" dirty="0">
                <a:solidFill>
                  <a:srgbClr val="FF0000"/>
                </a:solidFill>
              </a:rPr>
              <a:t>.min.map</a:t>
            </a:r>
            <a:r>
              <a:rPr lang="en-US" dirty="0"/>
              <a:t> </a:t>
            </a:r>
            <a:r>
              <a:rPr lang="en-US" dirty="0" smtClean="0"/>
              <a:t>extension.</a:t>
            </a:r>
          </a:p>
          <a:p>
            <a:pPr marL="457200">
              <a:buFont typeface="Wingdings" panose="05000000000000000000" pitchFamily="2" charset="2"/>
              <a:buChar char="§"/>
            </a:pPr>
            <a:r>
              <a:rPr lang="en-US" dirty="0" smtClean="0"/>
              <a:t>Sometimes</a:t>
            </a:r>
            <a:r>
              <a:rPr lang="en-US" dirty="0"/>
              <a:t>, when bugs appear in the production environment necessitating troubleshooting, the use of the minified file for debugging can be difficult.</a:t>
            </a:r>
          </a:p>
          <a:p>
            <a:pPr marL="457200">
              <a:buFont typeface="Wingdings" panose="05000000000000000000" pitchFamily="2" charset="2"/>
              <a:buChar char="§"/>
            </a:pPr>
            <a:r>
              <a:rPr lang="en-US" dirty="0"/>
              <a:t>The map file simplifies this </a:t>
            </a:r>
            <a:r>
              <a:rPr lang="en-US" dirty="0" smtClean="0"/>
              <a:t>process.</a:t>
            </a:r>
          </a:p>
          <a:p>
            <a:pPr marL="457200">
              <a:buFont typeface="Wingdings" panose="05000000000000000000" pitchFamily="2" charset="2"/>
              <a:buChar char="§"/>
            </a:pPr>
            <a:r>
              <a:rPr lang="en-US" dirty="0" smtClean="0"/>
              <a:t>It </a:t>
            </a:r>
            <a:r>
              <a:rPr lang="en-US" dirty="0"/>
              <a:t>maps the compressed file back to its unbuilt state so that during debugging, the experience becomes similar to using the uncompressed version.</a:t>
            </a:r>
          </a:p>
          <a:p>
            <a:pPr marL="0" indent="0">
              <a:buNone/>
            </a:pPr>
            <a:endParaRPr lang="en-US" dirty="0"/>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112</a:t>
            </a:fld>
            <a:endParaRPr lang="en-US" dirty="0"/>
          </a:p>
        </p:txBody>
      </p:sp>
      <p:pic>
        <p:nvPicPr>
          <p:cNvPr id="8" name="Picture 7"/>
          <p:cNvPicPr>
            <a:picLocks noChangeAspect="1"/>
          </p:cNvPicPr>
          <p:nvPr/>
        </p:nvPicPr>
        <p:blipFill>
          <a:blip r:embed="rId2"/>
          <a:stretch>
            <a:fillRect/>
          </a:stretch>
        </p:blipFill>
        <p:spPr>
          <a:xfrm>
            <a:off x="487680" y="5230153"/>
            <a:ext cx="5702754" cy="1034710"/>
          </a:xfrm>
          <a:prstGeom prst="rect">
            <a:avLst/>
          </a:prstGeom>
          <a:ln>
            <a:solidFill>
              <a:srgbClr val="5B9BD5"/>
            </a:solidFill>
          </a:ln>
        </p:spPr>
      </p:pic>
    </p:spTree>
    <p:extLst>
      <p:ext uri="{BB962C8B-B14F-4D97-AF65-F5344CB8AC3E}">
        <p14:creationId xmlns:p14="http://schemas.microsoft.com/office/powerpoint/2010/main" val="349188802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jQuery Methods</a:t>
            </a:r>
            <a:endParaRPr lang="en-US" dirty="0">
              <a:solidFill>
                <a:schemeClr val="bg1"/>
              </a:solidFill>
            </a:endParaRPr>
          </a:p>
        </p:txBody>
      </p:sp>
      <p:sp>
        <p:nvSpPr>
          <p:cNvPr id="3" name="Content Placeholder 2"/>
          <p:cNvSpPr>
            <a:spLocks noGrp="1"/>
          </p:cNvSpPr>
          <p:nvPr>
            <p:ph idx="1"/>
          </p:nvPr>
        </p:nvSpPr>
        <p:spPr/>
        <p:txBody>
          <a:bodyPr/>
          <a:lstStyle/>
          <a:p>
            <a:r>
              <a:rPr lang="en-US" dirty="0" smtClean="0"/>
              <a:t>Consider the </a:t>
            </a:r>
            <a:r>
              <a:rPr lang="en-US" dirty="0" smtClean="0">
                <a:solidFill>
                  <a:srgbClr val="FF0000"/>
                </a:solidFill>
              </a:rPr>
              <a:t>Listing A-1</a:t>
            </a:r>
            <a:r>
              <a:rPr lang="en-US" dirty="0" smtClean="0"/>
              <a:t> and </a:t>
            </a:r>
            <a:r>
              <a:rPr lang="en-US" dirty="0" smtClean="0">
                <a:solidFill>
                  <a:srgbClr val="FF0000"/>
                </a:solidFill>
              </a:rPr>
              <a:t>A-2</a:t>
            </a:r>
            <a:r>
              <a:rPr lang="en-US" dirty="0" smtClean="0"/>
              <a:t>.</a:t>
            </a:r>
            <a:endParaRPr lang="en-US" dirty="0"/>
          </a:p>
        </p:txBody>
      </p:sp>
      <p:sp>
        <p:nvSpPr>
          <p:cNvPr id="5" name="Date Placeholder 4"/>
          <p:cNvSpPr>
            <a:spLocks noGrp="1"/>
          </p:cNvSpPr>
          <p:nvPr>
            <p:ph type="dt" sz="half" idx="2"/>
          </p:nvPr>
        </p:nvSpPr>
        <p:spPr/>
        <p:txBody>
          <a:bodyPr/>
          <a:lstStyle/>
          <a:p>
            <a:r>
              <a:rPr lang="en-US" smtClean="0"/>
              <a:t>14 March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113</a:t>
            </a:fld>
            <a:endParaRPr lang="en-US" dirty="0"/>
          </a:p>
        </p:txBody>
      </p:sp>
    </p:spTree>
    <p:extLst>
      <p:ext uri="{BB962C8B-B14F-4D97-AF65-F5344CB8AC3E}">
        <p14:creationId xmlns:p14="http://schemas.microsoft.com/office/powerpoint/2010/main" val="323841135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Listing A-1</a:t>
            </a:r>
            <a:endParaRPr lang="en-US" dirty="0"/>
          </a:p>
        </p:txBody>
      </p:sp>
      <p:pic>
        <p:nvPicPr>
          <p:cNvPr id="3" name="Picture 2"/>
          <p:cNvPicPr>
            <a:picLocks noChangeAspect="1"/>
          </p:cNvPicPr>
          <p:nvPr/>
        </p:nvPicPr>
        <p:blipFill>
          <a:blip r:embed="rId2"/>
          <a:stretch>
            <a:fillRect/>
          </a:stretch>
        </p:blipFill>
        <p:spPr>
          <a:xfrm>
            <a:off x="152400" y="1268362"/>
            <a:ext cx="6062069" cy="4892083"/>
          </a:xfrm>
          <a:prstGeom prst="rect">
            <a:avLst/>
          </a:prstGeom>
          <a:ln>
            <a:solidFill>
              <a:srgbClr val="5B9BD5"/>
            </a:solidFill>
          </a:ln>
        </p:spPr>
      </p:pic>
      <p:sp>
        <p:nvSpPr>
          <p:cNvPr id="5" name="Date Placeholder 4"/>
          <p:cNvSpPr>
            <a:spLocks noGrp="1"/>
          </p:cNvSpPr>
          <p:nvPr>
            <p:ph type="dt" sz="half" idx="2"/>
          </p:nvPr>
        </p:nvSpPr>
        <p:spPr/>
        <p:txBody>
          <a:bodyPr/>
          <a:lstStyle/>
          <a:p>
            <a:r>
              <a:rPr lang="en-US" smtClean="0"/>
              <a:t>14 March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114</a:t>
            </a:fld>
            <a:endParaRPr lang="en-US" dirty="0"/>
          </a:p>
        </p:txBody>
      </p:sp>
    </p:spTree>
    <p:extLst>
      <p:ext uri="{BB962C8B-B14F-4D97-AF65-F5344CB8AC3E}">
        <p14:creationId xmlns:p14="http://schemas.microsoft.com/office/powerpoint/2010/main" val="163253723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Listing </a:t>
            </a:r>
            <a:r>
              <a:rPr lang="en-US" dirty="0" smtClean="0"/>
              <a:t>A-2</a:t>
            </a:r>
            <a:endParaRPr lang="en-US" dirty="0">
              <a:solidFill>
                <a:srgbClr val="C00000"/>
              </a:solidFill>
            </a:endParaRPr>
          </a:p>
        </p:txBody>
      </p:sp>
      <p:pic>
        <p:nvPicPr>
          <p:cNvPr id="5" name="Picture 4"/>
          <p:cNvPicPr>
            <a:picLocks noChangeAspect="1"/>
          </p:cNvPicPr>
          <p:nvPr/>
        </p:nvPicPr>
        <p:blipFill>
          <a:blip r:embed="rId2"/>
          <a:stretch>
            <a:fillRect/>
          </a:stretch>
        </p:blipFill>
        <p:spPr>
          <a:xfrm>
            <a:off x="152400" y="1260156"/>
            <a:ext cx="7462370" cy="5215459"/>
          </a:xfrm>
          <a:prstGeom prst="rect">
            <a:avLst/>
          </a:prstGeom>
          <a:ln>
            <a:solidFill>
              <a:srgbClr val="5B9BD5"/>
            </a:solidFill>
          </a:ln>
        </p:spPr>
      </p:pic>
      <p:sp>
        <p:nvSpPr>
          <p:cNvPr id="4" name="Date Placeholder 3"/>
          <p:cNvSpPr>
            <a:spLocks noGrp="1"/>
          </p:cNvSpPr>
          <p:nvPr>
            <p:ph type="dt" sz="half" idx="2"/>
          </p:nvPr>
        </p:nvSpPr>
        <p:spPr/>
        <p:txBody>
          <a:bodyPr/>
          <a:lstStyle/>
          <a:p>
            <a:r>
              <a:rPr lang="en-US" smtClean="0"/>
              <a:t>14 March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115</a:t>
            </a:fld>
            <a:endParaRPr lang="en-US" dirty="0"/>
          </a:p>
        </p:txBody>
      </p:sp>
    </p:spTree>
    <p:extLst>
      <p:ext uri="{BB962C8B-B14F-4D97-AF65-F5344CB8AC3E}">
        <p14:creationId xmlns:p14="http://schemas.microsoft.com/office/powerpoint/2010/main" val="217439452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Selectors</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A web page is composed of a variety of HTML elements, such as form, div, span, paragraph, hyperlink, table, input, select, and so </a:t>
            </a:r>
            <a:r>
              <a:rPr lang="en-US" sz="2000" dirty="0" smtClean="0"/>
              <a:t>on.</a:t>
            </a:r>
          </a:p>
          <a:p>
            <a:pPr marL="457200">
              <a:buFont typeface="Wingdings" panose="05000000000000000000" pitchFamily="2" charset="2"/>
              <a:buChar char="§"/>
            </a:pPr>
            <a:r>
              <a:rPr lang="en-US" sz="2000" dirty="0" smtClean="0"/>
              <a:t>When </a:t>
            </a:r>
            <a:r>
              <a:rPr lang="en-US" sz="2000" dirty="0"/>
              <a:t>writing a client script, there is often a need to manipulate these </a:t>
            </a:r>
            <a:r>
              <a:rPr lang="en-US" sz="2000" dirty="0" smtClean="0"/>
              <a:t>elements.</a:t>
            </a:r>
          </a:p>
          <a:p>
            <a:pPr marL="457200">
              <a:buFont typeface="Wingdings" panose="05000000000000000000" pitchFamily="2" charset="2"/>
              <a:buChar char="§"/>
            </a:pPr>
            <a:r>
              <a:rPr lang="en-US" sz="2000" dirty="0" smtClean="0"/>
              <a:t>In </a:t>
            </a:r>
            <a:r>
              <a:rPr lang="en-US" sz="2000" dirty="0"/>
              <a:t>JavaScript, it is possible to access these elements using their unique IDs with the help of the </a:t>
            </a:r>
            <a:r>
              <a:rPr lang="en-US" sz="2000" dirty="0">
                <a:solidFill>
                  <a:srgbClr val="FF0000"/>
                </a:solidFill>
              </a:rPr>
              <a:t>document.getElementById</a:t>
            </a:r>
            <a:r>
              <a:rPr lang="en-US" sz="2000" dirty="0" smtClean="0">
                <a:solidFill>
                  <a:srgbClr val="FF0000"/>
                </a:solidFill>
              </a:rPr>
              <a:t>( )</a:t>
            </a:r>
            <a:r>
              <a:rPr lang="en-US" sz="2000" dirty="0" smtClean="0"/>
              <a:t> </a:t>
            </a:r>
            <a:r>
              <a:rPr lang="en-US" sz="2000" dirty="0"/>
              <a:t>statement.</a:t>
            </a:r>
          </a:p>
          <a:p>
            <a:pPr marL="457200">
              <a:buFont typeface="Wingdings" panose="05000000000000000000" pitchFamily="2" charset="2"/>
              <a:buChar char="§"/>
            </a:pPr>
            <a:r>
              <a:rPr lang="en-US" sz="2000" dirty="0"/>
              <a:t>However, in real-world applications, there might be a requirement to retrieve elements based on attributes other than their </a:t>
            </a:r>
            <a:r>
              <a:rPr lang="en-US" sz="2000" dirty="0" smtClean="0"/>
              <a:t>IDs.</a:t>
            </a:r>
          </a:p>
          <a:p>
            <a:pPr marL="457200">
              <a:buFont typeface="Wingdings" panose="05000000000000000000" pitchFamily="2" charset="2"/>
              <a:buChar char="§"/>
            </a:pPr>
            <a:r>
              <a:rPr lang="en-US" sz="2000" dirty="0" smtClean="0"/>
              <a:t>Or </a:t>
            </a:r>
            <a:r>
              <a:rPr lang="en-US" sz="2000" dirty="0"/>
              <a:t>some applications may require retrieval and manipulation of more than one element. This is made possible by the use of selectors in </a:t>
            </a:r>
            <a:r>
              <a:rPr lang="en-US" sz="2000" dirty="0" smtClean="0"/>
              <a:t>jQuery.</a:t>
            </a:r>
          </a:p>
          <a:p>
            <a:pPr marL="457200">
              <a:buFont typeface="Wingdings" panose="05000000000000000000" pitchFamily="2" charset="2"/>
              <a:buChar char="§"/>
            </a:pPr>
            <a:r>
              <a:rPr lang="en-US" sz="2000" dirty="0" smtClean="0"/>
              <a:t>A </a:t>
            </a:r>
            <a:r>
              <a:rPr lang="en-US" sz="2000" dirty="0">
                <a:solidFill>
                  <a:srgbClr val="FF0000"/>
                </a:solidFill>
              </a:rPr>
              <a:t>selector</a:t>
            </a:r>
            <a:r>
              <a:rPr lang="en-US" sz="2000" dirty="0"/>
              <a:t> is a </a:t>
            </a:r>
            <a:r>
              <a:rPr lang="en-US" sz="2000" dirty="0">
                <a:solidFill>
                  <a:srgbClr val="FF0000"/>
                </a:solidFill>
              </a:rPr>
              <a:t>jQuery construct</a:t>
            </a:r>
            <a:r>
              <a:rPr lang="en-US" sz="2000" dirty="0"/>
              <a:t> that retrieves elements on a page based on a specified </a:t>
            </a:r>
            <a:r>
              <a:rPr lang="en-US" sz="2000" dirty="0" smtClean="0"/>
              <a:t>condition.</a:t>
            </a:r>
          </a:p>
          <a:p>
            <a:pPr marL="687388" indent="-225425">
              <a:buFont typeface="Wingdings" panose="05000000000000000000" pitchFamily="2" charset="2"/>
              <a:buChar char="ü"/>
            </a:pPr>
            <a:r>
              <a:rPr lang="en-US" sz="2000" dirty="0" smtClean="0"/>
              <a:t>It </a:t>
            </a:r>
            <a:r>
              <a:rPr lang="en-US" sz="2000" dirty="0"/>
              <a:t>can be used to return single or multiple </a:t>
            </a:r>
            <a:r>
              <a:rPr lang="en-US" sz="2000" dirty="0" smtClean="0"/>
              <a:t>elements.</a:t>
            </a:r>
          </a:p>
          <a:p>
            <a:pPr marL="687388" indent="-225425">
              <a:buFont typeface="Wingdings" panose="05000000000000000000" pitchFamily="2" charset="2"/>
              <a:buChar char="ü"/>
            </a:pPr>
            <a:r>
              <a:rPr lang="en-US" sz="2000" dirty="0" smtClean="0"/>
              <a:t>Using </a:t>
            </a:r>
            <a:r>
              <a:rPr lang="en-US" sz="2000" dirty="0"/>
              <a:t>jQuery selectors, it is possible to match elements using their ID, CSS class, tag name, and position in the Document Object Model (DOM) or other attributes</a:t>
            </a:r>
            <a:r>
              <a:rPr lang="en-US" sz="2000" dirty="0" smtClean="0"/>
              <a:t>.</a:t>
            </a:r>
          </a:p>
        </p:txBody>
      </p:sp>
      <p:sp>
        <p:nvSpPr>
          <p:cNvPr id="3" name="Date Placeholder 2"/>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116</a:t>
            </a:fld>
            <a:endParaRPr lang="en-US" dirty="0"/>
          </a:p>
        </p:txBody>
      </p:sp>
    </p:spTree>
    <p:extLst>
      <p:ext uri="{BB962C8B-B14F-4D97-AF65-F5344CB8AC3E}">
        <p14:creationId xmlns:p14="http://schemas.microsoft.com/office/powerpoint/2010/main" val="412277321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jQuery Selectors for ASP.NET</a:t>
            </a:r>
            <a:endParaRPr lang="en-US" dirty="0">
              <a:solidFill>
                <a:srgbClr val="C00000"/>
              </a:solidFill>
            </a:endParaRPr>
          </a:p>
        </p:txBody>
      </p:sp>
      <p:sp>
        <p:nvSpPr>
          <p:cNvPr id="4" name="Content Placeholder 3"/>
          <p:cNvSpPr>
            <a:spLocks noGrp="1"/>
          </p:cNvSpPr>
          <p:nvPr>
            <p:ph idx="1"/>
          </p:nvPr>
        </p:nvSpPr>
        <p:spPr/>
        <p:txBody>
          <a:bodyPr>
            <a:normAutofit/>
          </a:bodyPr>
          <a:lstStyle/>
          <a:p>
            <a:r>
              <a:rPr lang="en-US" dirty="0" smtClean="0"/>
              <a:t>When </a:t>
            </a:r>
            <a:r>
              <a:rPr lang="en-US" dirty="0"/>
              <a:t>an ASP.NET page is viewed in the browser, the controls are rendered as HTML elements.</a:t>
            </a:r>
            <a:endParaRPr lang="en-US" sz="2000" dirty="0" smtClean="0"/>
          </a:p>
          <a:p>
            <a:pPr lvl="1"/>
            <a:r>
              <a:rPr lang="en-US" dirty="0"/>
              <a:t>This makes it possible to </a:t>
            </a:r>
            <a:r>
              <a:rPr lang="en-US" dirty="0">
                <a:solidFill>
                  <a:srgbClr val="0070C0"/>
                </a:solidFill>
              </a:rPr>
              <a:t>select</a:t>
            </a:r>
            <a:r>
              <a:rPr lang="en-US" dirty="0">
                <a:solidFill>
                  <a:srgbClr val="FF0000"/>
                </a:solidFill>
              </a:rPr>
              <a:t> ASP.NET controls </a:t>
            </a:r>
            <a:r>
              <a:rPr lang="en-US" dirty="0">
                <a:solidFill>
                  <a:srgbClr val="0070C0"/>
                </a:solidFill>
              </a:rPr>
              <a:t>using</a:t>
            </a:r>
            <a:r>
              <a:rPr lang="en-US" dirty="0">
                <a:solidFill>
                  <a:srgbClr val="FF0000"/>
                </a:solidFill>
              </a:rPr>
              <a:t> standard jQuery </a:t>
            </a:r>
            <a:r>
              <a:rPr lang="en-US" dirty="0" smtClean="0">
                <a:solidFill>
                  <a:srgbClr val="FF0000"/>
                </a:solidFill>
              </a:rPr>
              <a:t>selectors</a:t>
            </a:r>
            <a:r>
              <a:rPr lang="en-US" dirty="0" smtClean="0"/>
              <a:t>.</a:t>
            </a:r>
          </a:p>
          <a:p>
            <a:pPr lvl="1"/>
            <a:r>
              <a:rPr lang="en-US" sz="2000" dirty="0" smtClean="0"/>
              <a:t>To </a:t>
            </a:r>
            <a:r>
              <a:rPr lang="en-US" sz="2000" dirty="0"/>
              <a:t>perform operations such as event handling, changing CSS properties, or getting or setting the element content of any DOM element, you first need to get that element.</a:t>
            </a:r>
          </a:p>
          <a:p>
            <a:pPr marL="457200">
              <a:buFont typeface="Wingdings" panose="05000000000000000000" pitchFamily="2" charset="2"/>
              <a:buChar char="§"/>
            </a:pPr>
            <a:r>
              <a:rPr lang="en-US" sz="2000" dirty="0"/>
              <a:t>In situations where only one element is involved, things are quite easy because JavaScript and the HTML DOM allow you to access elements by their IDs.</a:t>
            </a:r>
          </a:p>
          <a:p>
            <a:pPr marL="457200">
              <a:buFont typeface="Wingdings" panose="05000000000000000000" pitchFamily="2" charset="2"/>
              <a:buChar char="§"/>
            </a:pPr>
            <a:r>
              <a:rPr lang="en-US" sz="2000" dirty="0"/>
              <a:t>However, often you need to select elements from a web page based on some complex criteria.</a:t>
            </a:r>
          </a:p>
          <a:p>
            <a:pPr marL="457200">
              <a:buFont typeface="Wingdings" panose="05000000000000000000" pitchFamily="2" charset="2"/>
              <a:buChar char="§"/>
            </a:pPr>
            <a:r>
              <a:rPr lang="en-US" sz="2000" dirty="0"/>
              <a:t>That is where jQuery selectors come into the picture.</a:t>
            </a:r>
          </a:p>
          <a:p>
            <a:pPr marL="457200">
              <a:buFont typeface="Wingdings" panose="05000000000000000000" pitchFamily="2" charset="2"/>
              <a:buChar char="§"/>
            </a:pPr>
            <a:r>
              <a:rPr lang="en-US" sz="2000" dirty="0"/>
              <a:t>jQuery selectors are the jQuery constructs that allow you to select DOM elements based on variety of criteria.</a:t>
            </a:r>
          </a:p>
          <a:p>
            <a:pPr marL="457200">
              <a:buFont typeface="Wingdings" panose="05000000000000000000" pitchFamily="2" charset="2"/>
              <a:buChar char="§"/>
            </a:pPr>
            <a:r>
              <a:rPr lang="en-US" sz="2000" dirty="0"/>
              <a:t>Many of the jQuery selectors are based on </a:t>
            </a:r>
            <a:r>
              <a:rPr lang="en-US" sz="2000" dirty="0">
                <a:solidFill>
                  <a:srgbClr val="FF0000"/>
                </a:solidFill>
              </a:rPr>
              <a:t>CSS (versions 1–3) selectors</a:t>
            </a:r>
            <a:r>
              <a:rPr lang="en-US" sz="2000" dirty="0"/>
              <a:t>, and jQuery adds more to the list</a:t>
            </a:r>
            <a:r>
              <a:rPr lang="en-US" sz="2000" dirty="0" smtClean="0"/>
              <a:t>.</a:t>
            </a:r>
          </a:p>
          <a:p>
            <a:pPr marL="457200">
              <a:buFont typeface="Wingdings" panose="05000000000000000000" pitchFamily="2" charset="2"/>
              <a:buChar char="§"/>
            </a:pPr>
            <a:r>
              <a:rPr lang="en-US" dirty="0" smtClean="0">
                <a:solidFill>
                  <a:srgbClr val="FF0000"/>
                </a:solidFill>
              </a:rPr>
              <a:t>Listing M-1</a:t>
            </a:r>
            <a:r>
              <a:rPr lang="en-US" dirty="0" smtClean="0"/>
              <a:t> and </a:t>
            </a:r>
            <a:r>
              <a:rPr lang="en-US" dirty="0" smtClean="0">
                <a:solidFill>
                  <a:srgbClr val="FF0000"/>
                </a:solidFill>
              </a:rPr>
              <a:t>Table 3-2</a:t>
            </a:r>
            <a:r>
              <a:rPr lang="en-US" dirty="0" smtClean="0"/>
              <a:t> shows the selectors for ASP.NET.</a:t>
            </a:r>
            <a:endParaRPr lang="en-US" sz="2000" dirty="0"/>
          </a:p>
        </p:txBody>
      </p:sp>
      <p:sp>
        <p:nvSpPr>
          <p:cNvPr id="3" name="Date Placeholder 2"/>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117</a:t>
            </a:fld>
            <a:endParaRPr lang="en-US" dirty="0"/>
          </a:p>
        </p:txBody>
      </p:sp>
    </p:spTree>
    <p:extLst>
      <p:ext uri="{BB962C8B-B14F-4D97-AF65-F5344CB8AC3E}">
        <p14:creationId xmlns:p14="http://schemas.microsoft.com/office/powerpoint/2010/main" val="237196060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Listing M-1</a:t>
            </a:r>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118</a:t>
            </a:fld>
            <a:endParaRPr lang="en-US" dirty="0"/>
          </a:p>
        </p:txBody>
      </p:sp>
      <p:pic>
        <p:nvPicPr>
          <p:cNvPr id="6" name="Picture 5"/>
          <p:cNvPicPr>
            <a:picLocks noChangeAspect="1"/>
          </p:cNvPicPr>
          <p:nvPr/>
        </p:nvPicPr>
        <p:blipFill>
          <a:blip r:embed="rId2"/>
          <a:stretch>
            <a:fillRect/>
          </a:stretch>
        </p:blipFill>
        <p:spPr>
          <a:xfrm>
            <a:off x="152400" y="1269478"/>
            <a:ext cx="7363097" cy="5100158"/>
          </a:xfrm>
          <a:prstGeom prst="rect">
            <a:avLst/>
          </a:prstGeom>
          <a:ln>
            <a:solidFill>
              <a:srgbClr val="5B9BD5"/>
            </a:solidFill>
          </a:ln>
        </p:spPr>
      </p:pic>
    </p:spTree>
    <p:extLst>
      <p:ext uri="{BB962C8B-B14F-4D97-AF65-F5344CB8AC3E}">
        <p14:creationId xmlns:p14="http://schemas.microsoft.com/office/powerpoint/2010/main" val="231938549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Table 3-2</a:t>
            </a:r>
            <a:endParaRPr lang="en-US" dirty="0"/>
          </a:p>
        </p:txBody>
      </p:sp>
      <p:pic>
        <p:nvPicPr>
          <p:cNvPr id="4" name="Picture 3"/>
          <p:cNvPicPr>
            <a:picLocks noChangeAspect="1"/>
          </p:cNvPicPr>
          <p:nvPr/>
        </p:nvPicPr>
        <p:blipFill>
          <a:blip r:embed="rId2"/>
          <a:stretch>
            <a:fillRect/>
          </a:stretch>
        </p:blipFill>
        <p:spPr>
          <a:xfrm>
            <a:off x="152400" y="1277424"/>
            <a:ext cx="7309025" cy="4966621"/>
          </a:xfrm>
          <a:prstGeom prst="rect">
            <a:avLst/>
          </a:prstGeom>
          <a:ln>
            <a:solidFill>
              <a:schemeClr val="accent1"/>
            </a:solidFill>
          </a:ln>
        </p:spPr>
      </p:pic>
      <p:sp>
        <p:nvSpPr>
          <p:cNvPr id="5" name="Date Placeholder 4"/>
          <p:cNvSpPr>
            <a:spLocks noGrp="1"/>
          </p:cNvSpPr>
          <p:nvPr>
            <p:ph type="dt" sz="half" idx="2"/>
          </p:nvPr>
        </p:nvSpPr>
        <p:spPr/>
        <p:txBody>
          <a:bodyPr/>
          <a:lstStyle/>
          <a:p>
            <a:r>
              <a:rPr lang="en-US" smtClean="0"/>
              <a:t>14 March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119</a:t>
            </a:fld>
            <a:endParaRPr lang="en-US" dirty="0"/>
          </a:p>
        </p:txBody>
      </p:sp>
    </p:spTree>
    <p:extLst>
      <p:ext uri="{BB962C8B-B14F-4D97-AF65-F5344CB8AC3E}">
        <p14:creationId xmlns:p14="http://schemas.microsoft.com/office/powerpoint/2010/main" val="3074008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Syntax </a:t>
            </a:r>
            <a:r>
              <a:rPr lang="en-US" dirty="0" smtClean="0"/>
              <a:t>Conventions</a:t>
            </a:r>
            <a:endParaRPr lang="en-US" dirty="0"/>
          </a:p>
        </p:txBody>
      </p:sp>
      <p:sp>
        <p:nvSpPr>
          <p:cNvPr id="3" name="Content Placeholder 2"/>
          <p:cNvSpPr>
            <a:spLocks noGrp="1"/>
          </p:cNvSpPr>
          <p:nvPr>
            <p:ph idx="1"/>
          </p:nvPr>
        </p:nvSpPr>
        <p:spPr/>
        <p:txBody>
          <a:bodyPr/>
          <a:lstStyle/>
          <a:p>
            <a:r>
              <a:rPr lang="en-US" dirty="0"/>
              <a:t>JavaScript’s syntax is pretty basic and clear, but there are certain subtleties that you will discover on the way. </a:t>
            </a:r>
            <a:endParaRPr lang="en-US" dirty="0" smtClean="0"/>
          </a:p>
          <a:p>
            <a:pPr lvl="1"/>
            <a:r>
              <a:rPr lang="en-US" dirty="0" smtClean="0"/>
              <a:t>There’s </a:t>
            </a:r>
            <a:r>
              <a:rPr lang="en-US" dirty="0"/>
              <a:t>often more than one way to do things, but the community has certain conventions that have stuck over time</a:t>
            </a:r>
            <a:r>
              <a:rPr lang="en-US" dirty="0" smtClean="0"/>
              <a:t>.</a:t>
            </a:r>
          </a:p>
          <a:p>
            <a:pPr lvl="1"/>
            <a:r>
              <a:rPr lang="en-US" dirty="0" smtClean="0">
                <a:solidFill>
                  <a:srgbClr val="0070C0"/>
                </a:solidFill>
              </a:rPr>
              <a:t>Semicolons:</a:t>
            </a:r>
            <a:r>
              <a:rPr lang="en-US" dirty="0" smtClean="0"/>
              <a:t> </a:t>
            </a:r>
            <a:r>
              <a:rPr lang="en-US" dirty="0"/>
              <a:t>One convention that we want to mention straightaway is the use of </a:t>
            </a:r>
            <a:r>
              <a:rPr lang="en-US" dirty="0" smtClean="0"/>
              <a:t>semicolons.</a:t>
            </a:r>
          </a:p>
          <a:p>
            <a:pPr lvl="1" indent="0">
              <a:buNone/>
            </a:pPr>
            <a:r>
              <a:rPr lang="en-US" dirty="0" smtClean="0"/>
              <a:t>Often </a:t>
            </a:r>
            <a:r>
              <a:rPr lang="en-US" dirty="0"/>
              <a:t>in JavaScript, adding a semicolon at the end of a line is optional, and you will see tutorials that don’t do </a:t>
            </a:r>
            <a:r>
              <a:rPr lang="en-US" dirty="0" smtClean="0"/>
              <a:t>it.</a:t>
            </a:r>
          </a:p>
          <a:p>
            <a:pPr lvl="1" indent="0">
              <a:buNone/>
            </a:pPr>
            <a:r>
              <a:rPr lang="en-US" dirty="0" smtClean="0"/>
              <a:t>However</a:t>
            </a:r>
            <a:r>
              <a:rPr lang="en-US" dirty="0"/>
              <a:t>, the convention is to always use a semicolon at the end of a line, and that’s what we’ll be following in this </a:t>
            </a:r>
            <a:r>
              <a:rPr lang="en-US" dirty="0" smtClean="0"/>
              <a:t>book.</a:t>
            </a:r>
          </a:p>
          <a:p>
            <a:pPr lvl="1" indent="0">
              <a:buNone/>
            </a:pPr>
            <a:r>
              <a:rPr lang="en-US" dirty="0" smtClean="0"/>
              <a:t>There </a:t>
            </a:r>
            <a:r>
              <a:rPr lang="en-US" dirty="0"/>
              <a:t>are obviously certain circumstances when you can’t use one, and you will see those in this book, but in any situation where a semicolon is optional, we’ll use </a:t>
            </a:r>
            <a:r>
              <a:rPr lang="en-US" dirty="0" smtClean="0"/>
              <a:t>one.</a:t>
            </a:r>
          </a:p>
          <a:p>
            <a:pPr lvl="1" indent="0">
              <a:buNone/>
            </a:pPr>
            <a:r>
              <a:rPr lang="en-US" dirty="0" smtClean="0"/>
              <a:t>We </a:t>
            </a:r>
            <a:r>
              <a:rPr lang="en-US" dirty="0"/>
              <a:t>recommend you do, </a:t>
            </a:r>
            <a:r>
              <a:rPr lang="en-US" dirty="0" smtClean="0"/>
              <a:t>too.</a:t>
            </a:r>
          </a:p>
          <a:p>
            <a:pPr lvl="1"/>
            <a:r>
              <a:rPr lang="en-US" dirty="0" smtClean="0">
                <a:solidFill>
                  <a:srgbClr val="0070C0"/>
                </a:solidFill>
              </a:rPr>
              <a:t>White Space:</a:t>
            </a:r>
            <a:r>
              <a:rPr lang="en-US" dirty="0" smtClean="0"/>
              <a:t> </a:t>
            </a:r>
            <a:r>
              <a:rPr lang="en-US" dirty="0"/>
              <a:t>Another consideration to make is for white </a:t>
            </a:r>
            <a:r>
              <a:rPr lang="en-US" dirty="0" smtClean="0"/>
              <a:t>space.</a:t>
            </a:r>
          </a:p>
          <a:p>
            <a:pPr lvl="1" indent="0">
              <a:buNone/>
            </a:pPr>
            <a:r>
              <a:rPr lang="en-US" dirty="0" smtClean="0"/>
              <a:t>It </a:t>
            </a:r>
            <a:r>
              <a:rPr lang="en-US" dirty="0"/>
              <a:t>is insignificant in JavaScript, so you can lay out code the way you like in terms of white </a:t>
            </a:r>
            <a:r>
              <a:rPr lang="en-US" dirty="0" smtClean="0"/>
              <a:t>space.</a:t>
            </a:r>
          </a:p>
          <a:p>
            <a:pPr lvl="1" indent="0">
              <a:buNone/>
            </a:pPr>
            <a:r>
              <a:rPr lang="en-US" dirty="0" smtClean="0"/>
              <a:t>Whenever </a:t>
            </a:r>
            <a:r>
              <a:rPr lang="en-US" dirty="0"/>
              <a:t>you are inside a set of braces, you should </a:t>
            </a:r>
            <a:r>
              <a:rPr lang="en-US" dirty="0">
                <a:solidFill>
                  <a:srgbClr val="FF0000"/>
                </a:solidFill>
              </a:rPr>
              <a:t>indent</a:t>
            </a:r>
            <a:r>
              <a:rPr lang="en-US" dirty="0"/>
              <a:t> by one tab, but other than that, you will find yourself adapting your own </a:t>
            </a:r>
            <a:r>
              <a:rPr lang="en-US" dirty="0" smtClean="0"/>
              <a:t>standard.</a:t>
            </a:r>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12</a:t>
            </a:fld>
            <a:endParaRPr lang="en-US" dirty="0"/>
          </a:p>
        </p:txBody>
      </p:sp>
    </p:spTree>
    <p:extLst>
      <p:ext uri="{BB962C8B-B14F-4D97-AF65-F5344CB8AC3E}">
        <p14:creationId xmlns:p14="http://schemas.microsoft.com/office/powerpoint/2010/main" val="424992811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jQuery </a:t>
            </a:r>
            <a:r>
              <a:rPr lang="en-US" dirty="0">
                <a:solidFill>
                  <a:schemeClr val="bg1"/>
                </a:solidFill>
              </a:rPr>
              <a:t>Selectors </a:t>
            </a:r>
            <a:r>
              <a:rPr lang="en-US" dirty="0" smtClean="0">
                <a:solidFill>
                  <a:schemeClr val="bg1"/>
                </a:solidFill>
              </a:rPr>
              <a:t> for ASP.NET MVC</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Standard jQuery selectors can also be used with ASP.NET MVC since MVC applications use raw HTML markups or built-in extension methods of the HTML class to render the content</a:t>
            </a:r>
            <a:r>
              <a:rPr lang="en-US" sz="2000" dirty="0" smtClean="0"/>
              <a:t>.</a:t>
            </a:r>
          </a:p>
          <a:p>
            <a:pPr lvl="1"/>
            <a:r>
              <a:rPr lang="en-US" dirty="0" smtClean="0"/>
              <a:t>The </a:t>
            </a:r>
            <a:r>
              <a:rPr lang="en-US" dirty="0" smtClean="0">
                <a:solidFill>
                  <a:srgbClr val="FF0000"/>
                </a:solidFill>
              </a:rPr>
              <a:t>Table 3-12</a:t>
            </a:r>
            <a:r>
              <a:rPr lang="en-US" dirty="0" smtClean="0"/>
              <a:t> shows the HTML Helper methods used by ASP.NET MVC and the corresponding HTML tags generated.</a:t>
            </a:r>
            <a:endParaRPr lang="en-US" dirty="0"/>
          </a:p>
        </p:txBody>
      </p:sp>
      <p:sp>
        <p:nvSpPr>
          <p:cNvPr id="5" name="Date Placeholder 4"/>
          <p:cNvSpPr>
            <a:spLocks noGrp="1"/>
          </p:cNvSpPr>
          <p:nvPr>
            <p:ph type="dt" sz="half" idx="2"/>
          </p:nvPr>
        </p:nvSpPr>
        <p:spPr/>
        <p:txBody>
          <a:bodyPr/>
          <a:lstStyle/>
          <a:p>
            <a:r>
              <a:rPr lang="en-US" smtClean="0"/>
              <a:t>14 March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120</a:t>
            </a:fld>
            <a:endParaRPr lang="en-US" dirty="0"/>
          </a:p>
        </p:txBody>
      </p:sp>
    </p:spTree>
    <p:extLst>
      <p:ext uri="{BB962C8B-B14F-4D97-AF65-F5344CB8AC3E}">
        <p14:creationId xmlns:p14="http://schemas.microsoft.com/office/powerpoint/2010/main" val="282934823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3-12</a:t>
            </a:r>
            <a:endParaRPr lang="en-US" dirty="0"/>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121</a:t>
            </a:fld>
            <a:endParaRPr lang="en-US" dirty="0"/>
          </a:p>
        </p:txBody>
      </p:sp>
      <p:pic>
        <p:nvPicPr>
          <p:cNvPr id="7" name="Picture 6"/>
          <p:cNvPicPr>
            <a:picLocks noChangeAspect="1"/>
          </p:cNvPicPr>
          <p:nvPr/>
        </p:nvPicPr>
        <p:blipFill>
          <a:blip r:embed="rId2"/>
          <a:stretch>
            <a:fillRect/>
          </a:stretch>
        </p:blipFill>
        <p:spPr>
          <a:xfrm>
            <a:off x="152400" y="1300047"/>
            <a:ext cx="6206067" cy="4907440"/>
          </a:xfrm>
          <a:prstGeom prst="rect">
            <a:avLst/>
          </a:prstGeom>
          <a:ln>
            <a:solidFill>
              <a:schemeClr val="accent1"/>
            </a:solidFill>
          </a:ln>
        </p:spPr>
      </p:pic>
    </p:spTree>
    <p:extLst>
      <p:ext uri="{BB962C8B-B14F-4D97-AF65-F5344CB8AC3E}">
        <p14:creationId xmlns:p14="http://schemas.microsoft.com/office/powerpoint/2010/main" val="4242874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Syntax </a:t>
            </a:r>
            <a:r>
              <a:rPr lang="en-US" dirty="0" smtClean="0"/>
              <a:t>Conventions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solidFill>
                  <a:srgbClr val="0070C0"/>
                </a:solidFill>
              </a:rPr>
              <a:t>Comments:</a:t>
            </a:r>
            <a:r>
              <a:rPr lang="en-US" dirty="0" smtClean="0"/>
              <a:t> </a:t>
            </a:r>
            <a:r>
              <a:rPr lang="en-US" dirty="0"/>
              <a:t>Before continuing, at this stage it’s worth discussing </a:t>
            </a:r>
            <a:r>
              <a:rPr lang="en-US" dirty="0" smtClean="0"/>
              <a:t>comments.</a:t>
            </a:r>
          </a:p>
          <a:p>
            <a:pPr lvl="1" indent="0">
              <a:buNone/>
            </a:pPr>
            <a:r>
              <a:rPr lang="en-US" dirty="0" smtClean="0"/>
              <a:t>JavaScript </a:t>
            </a:r>
            <a:r>
              <a:rPr lang="en-US" dirty="0"/>
              <a:t>allows you to insert comments in your </a:t>
            </a:r>
            <a:r>
              <a:rPr lang="en-US" dirty="0" smtClean="0"/>
              <a:t>code.</a:t>
            </a:r>
          </a:p>
          <a:p>
            <a:pPr lvl="1" indent="0">
              <a:buNone/>
            </a:pPr>
            <a:r>
              <a:rPr lang="en-US" dirty="0" smtClean="0"/>
              <a:t>This </a:t>
            </a:r>
            <a:r>
              <a:rPr lang="en-US" dirty="0"/>
              <a:t>is content that will be ignored and not treated as code, so you can put anything you want in comments. Inserting comments is useful for documenting your </a:t>
            </a:r>
            <a:r>
              <a:rPr lang="en-US" dirty="0" smtClean="0"/>
              <a:t>code.</a:t>
            </a:r>
          </a:p>
          <a:p>
            <a:pPr lvl="1" indent="0">
              <a:buNone/>
            </a:pPr>
            <a:r>
              <a:rPr lang="en-US" dirty="0" smtClean="0"/>
              <a:t>There </a:t>
            </a:r>
            <a:r>
              <a:rPr lang="en-US" dirty="0"/>
              <a:t>are two syntaxes for comments</a:t>
            </a:r>
            <a:r>
              <a:rPr lang="en-US" dirty="0" smtClean="0"/>
              <a:t>—</a:t>
            </a:r>
          </a:p>
          <a:p>
            <a:pPr marL="687388" lvl="1" indent="-225425">
              <a:buFont typeface="Wingdings" panose="05000000000000000000" pitchFamily="2" charset="2"/>
              <a:buChar char="ü"/>
            </a:pPr>
            <a:r>
              <a:rPr lang="en-US" dirty="0" smtClean="0"/>
              <a:t>one </a:t>
            </a:r>
            <a:r>
              <a:rPr lang="en-US" dirty="0"/>
              <a:t>for a single-line comment </a:t>
            </a:r>
            <a:r>
              <a:rPr lang="en-US" dirty="0" smtClean="0"/>
              <a:t>and</a:t>
            </a:r>
          </a:p>
          <a:p>
            <a:pPr marL="687388" lvl="1" indent="-225425">
              <a:buFont typeface="Wingdings" panose="05000000000000000000" pitchFamily="2" charset="2"/>
              <a:buChar char="ü"/>
            </a:pPr>
            <a:r>
              <a:rPr lang="en-US" dirty="0" smtClean="0"/>
              <a:t>one </a:t>
            </a:r>
            <a:r>
              <a:rPr lang="en-US" dirty="0"/>
              <a:t>for a multiline </a:t>
            </a:r>
            <a:r>
              <a:rPr lang="en-US" dirty="0" smtClean="0"/>
              <a:t>comment</a:t>
            </a:r>
          </a:p>
          <a:p>
            <a:pPr lvl="1" indent="0">
              <a:buNone/>
            </a:pPr>
            <a:endParaRPr lang="en-US" dirty="0"/>
          </a:p>
          <a:p>
            <a:pPr lvl="1" indent="0">
              <a:buNone/>
            </a:pPr>
            <a:endParaRPr lang="en-US" dirty="0" smtClean="0"/>
          </a:p>
          <a:p>
            <a:pPr lvl="1" indent="0">
              <a:buNone/>
            </a:pPr>
            <a:endParaRPr lang="en-US" dirty="0"/>
          </a:p>
          <a:p>
            <a:pPr lvl="1" indent="0">
              <a:buNone/>
            </a:pPr>
            <a:endParaRPr lang="en-US" dirty="0" smtClean="0"/>
          </a:p>
          <a:p>
            <a:pPr lvl="1" indent="0">
              <a:buNone/>
            </a:pPr>
            <a:r>
              <a:rPr lang="en-US" dirty="0"/>
              <a:t>Use comments to remind yourself about a piece of code and what it does, or to provide references for the future </a:t>
            </a:r>
            <a:r>
              <a:rPr lang="en-US" dirty="0" smtClean="0"/>
              <a:t>you.</a:t>
            </a:r>
          </a:p>
          <a:p>
            <a:pPr lvl="1" indent="0">
              <a:buNone/>
            </a:pPr>
            <a:r>
              <a:rPr lang="en-US" dirty="0" smtClean="0"/>
              <a:t>After </a:t>
            </a:r>
            <a:r>
              <a:rPr lang="en-US" dirty="0"/>
              <a:t>not working on code for a long period of time, comments can really help you remember why you wrote what you wrote</a:t>
            </a:r>
            <a:r>
              <a:rPr lang="en-US" dirty="0" smtClean="0"/>
              <a:t>.</a:t>
            </a:r>
            <a:endParaRPr lang="en-US" dirty="0"/>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13</a:t>
            </a:fld>
            <a:endParaRPr lang="en-US" dirty="0"/>
          </a:p>
        </p:txBody>
      </p:sp>
      <p:pic>
        <p:nvPicPr>
          <p:cNvPr id="6" name="Picture 5"/>
          <p:cNvPicPr>
            <a:picLocks noChangeAspect="1"/>
          </p:cNvPicPr>
          <p:nvPr/>
        </p:nvPicPr>
        <p:blipFill>
          <a:blip r:embed="rId2"/>
          <a:stretch>
            <a:fillRect/>
          </a:stretch>
        </p:blipFill>
        <p:spPr>
          <a:xfrm>
            <a:off x="775063" y="3871988"/>
            <a:ext cx="8175851" cy="851085"/>
          </a:xfrm>
          <a:prstGeom prst="rect">
            <a:avLst/>
          </a:prstGeom>
          <a:ln>
            <a:solidFill>
              <a:srgbClr val="5B9BD5"/>
            </a:solidFill>
          </a:ln>
        </p:spPr>
      </p:pic>
    </p:spTree>
    <p:extLst>
      <p:ext uri="{BB962C8B-B14F-4D97-AF65-F5344CB8AC3E}">
        <p14:creationId xmlns:p14="http://schemas.microsoft.com/office/powerpoint/2010/main" val="2086019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lstStyle/>
          <a:p>
            <a:r>
              <a:rPr lang="en-US" dirty="0"/>
              <a:t>Often when coding, you want to save the state of </a:t>
            </a:r>
            <a:r>
              <a:rPr lang="en-US" dirty="0" smtClean="0"/>
              <a:t>something.</a:t>
            </a:r>
          </a:p>
          <a:p>
            <a:pPr lvl="1"/>
            <a:r>
              <a:rPr lang="en-US" dirty="0" smtClean="0"/>
              <a:t>Perhaps </a:t>
            </a:r>
            <a:r>
              <a:rPr lang="en-US" dirty="0"/>
              <a:t>you want to remember that the current color of your background is red, or the calculation you just performed totaled </a:t>
            </a:r>
            <a:r>
              <a:rPr lang="en-US" dirty="0" smtClean="0"/>
              <a:t>33.</a:t>
            </a:r>
          </a:p>
          <a:p>
            <a:pPr lvl="1"/>
            <a:r>
              <a:rPr lang="en-US" dirty="0" smtClean="0"/>
              <a:t>JavaScript</a:t>
            </a:r>
            <a:r>
              <a:rPr lang="en-US" dirty="0"/>
              <a:t>, like most languages, has </a:t>
            </a:r>
            <a:r>
              <a:rPr lang="en-US" dirty="0">
                <a:solidFill>
                  <a:srgbClr val="FF0000"/>
                </a:solidFill>
              </a:rPr>
              <a:t>variables</a:t>
            </a:r>
            <a:r>
              <a:rPr lang="en-US" dirty="0"/>
              <a:t>: a place to store </a:t>
            </a:r>
            <a:r>
              <a:rPr lang="en-US" dirty="0" smtClean="0"/>
              <a:t>information.</a:t>
            </a:r>
          </a:p>
          <a:p>
            <a:pPr lvl="1"/>
            <a:r>
              <a:rPr lang="en-US" dirty="0" smtClean="0"/>
              <a:t>To </a:t>
            </a:r>
            <a:r>
              <a:rPr lang="en-US" dirty="0"/>
              <a:t>create a variable, you simply declare it with the </a:t>
            </a:r>
            <a:r>
              <a:rPr lang="en-US" dirty="0">
                <a:solidFill>
                  <a:srgbClr val="FF0000"/>
                </a:solidFill>
              </a:rPr>
              <a:t>var</a:t>
            </a:r>
            <a:r>
              <a:rPr lang="en-US" dirty="0"/>
              <a:t> keyword, name it, and then set it to equal to </a:t>
            </a:r>
            <a:r>
              <a:rPr lang="en-US" dirty="0" smtClean="0"/>
              <a:t>something.</a:t>
            </a:r>
          </a:p>
          <a:p>
            <a:pPr lvl="1"/>
            <a:r>
              <a:rPr lang="en-US" dirty="0" smtClean="0"/>
              <a:t>You </a:t>
            </a:r>
            <a:r>
              <a:rPr lang="en-US" dirty="0"/>
              <a:t>can also declare a variable without explicitly setting its </a:t>
            </a:r>
            <a:r>
              <a:rPr lang="en-US" dirty="0" smtClean="0"/>
              <a:t>value.</a:t>
            </a:r>
          </a:p>
          <a:p>
            <a:pPr lvl="1"/>
            <a:r>
              <a:rPr lang="en-US" dirty="0" smtClean="0"/>
              <a:t>If </a:t>
            </a:r>
            <a:r>
              <a:rPr lang="en-US" dirty="0"/>
              <a:t>you do this, the variable will be set to </a:t>
            </a:r>
            <a:r>
              <a:rPr lang="en-US" dirty="0">
                <a:solidFill>
                  <a:srgbClr val="FF0000"/>
                </a:solidFill>
              </a:rPr>
              <a:t>undefined</a:t>
            </a:r>
            <a:r>
              <a:rPr lang="en-US" dirty="0"/>
              <a:t>, a special value in JavaScript that simply means that this variable has not been set to </a:t>
            </a:r>
            <a:r>
              <a:rPr lang="en-US" dirty="0" smtClean="0"/>
              <a:t>anything.</a:t>
            </a:r>
          </a:p>
          <a:p>
            <a:pPr lvl="1"/>
            <a:r>
              <a:rPr lang="en-US" dirty="0" smtClean="0"/>
              <a:t>The </a:t>
            </a:r>
            <a:r>
              <a:rPr lang="en-US" dirty="0"/>
              <a:t>following examples declare three variables</a:t>
            </a:r>
            <a:r>
              <a:rPr lang="en-US" dirty="0" smtClean="0"/>
              <a:t>:</a:t>
            </a:r>
          </a:p>
          <a:p>
            <a:pPr marL="233363" lvl="1" indent="0">
              <a:buNone/>
            </a:pPr>
            <a:endParaRPr lang="en-US" dirty="0" smtClean="0"/>
          </a:p>
          <a:p>
            <a:pPr marL="233363" lvl="1" indent="0">
              <a:buNone/>
            </a:pPr>
            <a:endParaRPr lang="en-US" dirty="0"/>
          </a:p>
          <a:p>
            <a:pPr marL="233363" lvl="1" indent="0">
              <a:buNone/>
            </a:pPr>
            <a:endParaRPr lang="en-US" dirty="0" smtClean="0"/>
          </a:p>
          <a:p>
            <a:pPr marL="233363" lvl="1" indent="0">
              <a:buNone/>
            </a:pPr>
            <a:endParaRPr lang="en-US" dirty="0"/>
          </a:p>
          <a:p>
            <a:pPr lvl="1"/>
            <a:r>
              <a:rPr lang="en-US" dirty="0"/>
              <a:t>The first variable, twoPlusThree, is set to the value 5. </a:t>
            </a:r>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14</a:t>
            </a:fld>
            <a:endParaRPr lang="en-US" dirty="0"/>
          </a:p>
        </p:txBody>
      </p:sp>
      <p:pic>
        <p:nvPicPr>
          <p:cNvPr id="7" name="Picture 6"/>
          <p:cNvPicPr>
            <a:picLocks noChangeAspect="1"/>
          </p:cNvPicPr>
          <p:nvPr/>
        </p:nvPicPr>
        <p:blipFill>
          <a:blip r:embed="rId2"/>
          <a:stretch>
            <a:fillRect/>
          </a:stretch>
        </p:blipFill>
        <p:spPr>
          <a:xfrm>
            <a:off x="762408" y="4597853"/>
            <a:ext cx="3038475" cy="971550"/>
          </a:xfrm>
          <a:prstGeom prst="rect">
            <a:avLst/>
          </a:prstGeom>
          <a:ln>
            <a:solidFill>
              <a:schemeClr val="accent1"/>
            </a:solidFill>
          </a:ln>
        </p:spPr>
      </p:pic>
    </p:spTree>
    <p:extLst>
      <p:ext uri="{BB962C8B-B14F-4D97-AF65-F5344CB8AC3E}">
        <p14:creationId xmlns:p14="http://schemas.microsoft.com/office/powerpoint/2010/main" val="1460160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The </a:t>
            </a:r>
            <a:r>
              <a:rPr lang="en-US" dirty="0"/>
              <a:t>second, twoPlusTwo, is set to be the result of 2+2</a:t>
            </a:r>
            <a:r>
              <a:rPr lang="en-US" dirty="0" smtClean="0"/>
              <a:t>.</a:t>
            </a:r>
          </a:p>
          <a:p>
            <a:pPr lvl="2"/>
            <a:r>
              <a:rPr lang="en-US" dirty="0"/>
              <a:t>Here you meet one of JavaScript’s many operators, </a:t>
            </a:r>
            <a:r>
              <a:rPr lang="en-US" dirty="0" smtClean="0"/>
              <a:t>+.</a:t>
            </a:r>
          </a:p>
          <a:p>
            <a:pPr lvl="2"/>
            <a:r>
              <a:rPr lang="en-US" dirty="0" smtClean="0"/>
              <a:t>These </a:t>
            </a:r>
            <a:r>
              <a:rPr lang="en-US" dirty="0"/>
              <a:t>operators perform operations on </a:t>
            </a:r>
            <a:r>
              <a:rPr lang="en-US" dirty="0" smtClean="0"/>
              <a:t>values.</a:t>
            </a:r>
          </a:p>
          <a:p>
            <a:pPr lvl="2"/>
            <a:r>
              <a:rPr lang="en-US" dirty="0" smtClean="0"/>
              <a:t>Most </a:t>
            </a:r>
            <a:r>
              <a:rPr lang="en-US" dirty="0"/>
              <a:t>of them are obvious. Along with + (addition), there’s – (subtraction), / (division), * (multiplication), and many </a:t>
            </a:r>
            <a:r>
              <a:rPr lang="en-US" dirty="0" smtClean="0"/>
              <a:t>more.</a:t>
            </a:r>
          </a:p>
          <a:p>
            <a:pPr lvl="2"/>
            <a:r>
              <a:rPr lang="en-US" dirty="0" smtClean="0"/>
              <a:t>You’ll </a:t>
            </a:r>
            <a:r>
              <a:rPr lang="en-US" dirty="0"/>
              <a:t>meet more throughout the book, so don’t worry too much about them </a:t>
            </a:r>
            <a:r>
              <a:rPr lang="en-US" dirty="0" smtClean="0"/>
              <a:t>now.</a:t>
            </a:r>
          </a:p>
          <a:p>
            <a:pPr lvl="1"/>
            <a:r>
              <a:rPr lang="en-US" dirty="0" smtClean="0"/>
              <a:t>The </a:t>
            </a:r>
            <a:r>
              <a:rPr lang="en-US" dirty="0"/>
              <a:t>third variable, notYetDefined, does not have a value and is set to undefined, because we declared a variable (that is, we created a new variable) but did not set a value</a:t>
            </a:r>
            <a:r>
              <a:rPr lang="en-US" dirty="0" smtClean="0"/>
              <a:t>.</a:t>
            </a:r>
            <a:endParaRPr lang="en-US" dirty="0"/>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15</a:t>
            </a:fld>
            <a:endParaRPr lang="en-US" dirty="0"/>
          </a:p>
        </p:txBody>
      </p:sp>
    </p:spTree>
    <p:extLst>
      <p:ext uri="{BB962C8B-B14F-4D97-AF65-F5344CB8AC3E}">
        <p14:creationId xmlns:p14="http://schemas.microsoft.com/office/powerpoint/2010/main" val="2096635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Creating Variables</a:t>
            </a:r>
            <a:endParaRPr lang="en-US" dirty="0"/>
          </a:p>
        </p:txBody>
      </p:sp>
      <p:sp>
        <p:nvSpPr>
          <p:cNvPr id="7" name="Content Placeholder 6"/>
          <p:cNvSpPr>
            <a:spLocks noGrp="1"/>
          </p:cNvSpPr>
          <p:nvPr>
            <p:ph idx="1"/>
          </p:nvPr>
        </p:nvSpPr>
        <p:spPr/>
        <p:txBody>
          <a:bodyPr/>
          <a:lstStyle/>
          <a:p>
            <a:r>
              <a:rPr lang="en-US" dirty="0"/>
              <a:t>Variables can contain letters, digits, and </a:t>
            </a:r>
            <a:r>
              <a:rPr lang="en-US" dirty="0" smtClean="0"/>
              <a:t>underscores.</a:t>
            </a:r>
          </a:p>
          <a:p>
            <a:pPr lvl="1"/>
            <a:r>
              <a:rPr lang="en-US" dirty="0" smtClean="0"/>
              <a:t>They </a:t>
            </a:r>
            <a:r>
              <a:rPr lang="en-US" dirty="0"/>
              <a:t>cannot start with a </a:t>
            </a:r>
            <a:r>
              <a:rPr lang="en-US" dirty="0" smtClean="0"/>
              <a:t>number.</a:t>
            </a:r>
          </a:p>
          <a:p>
            <a:pPr lvl="1"/>
            <a:r>
              <a:rPr lang="en-US" dirty="0" smtClean="0"/>
              <a:t>So </a:t>
            </a:r>
            <a:r>
              <a:rPr lang="en-US" dirty="0"/>
              <a:t>the variable name 0abc is not valid, whereas abc0 </a:t>
            </a:r>
            <a:r>
              <a:rPr lang="en-US" dirty="0" smtClean="0"/>
              <a:t>is.</a:t>
            </a:r>
          </a:p>
          <a:p>
            <a:pPr lvl="1"/>
            <a:r>
              <a:rPr lang="en-US" dirty="0" smtClean="0"/>
              <a:t>Typically</a:t>
            </a:r>
            <a:r>
              <a:rPr lang="en-US" dirty="0"/>
              <a:t>, most developers do not use digits in variable names, and either stick to </a:t>
            </a:r>
            <a:r>
              <a:rPr lang="en-US" dirty="0">
                <a:solidFill>
                  <a:srgbClr val="FF0000"/>
                </a:solidFill>
              </a:rPr>
              <a:t>camelCase</a:t>
            </a:r>
            <a:r>
              <a:rPr lang="en-US" dirty="0"/>
              <a:t> or the </a:t>
            </a:r>
            <a:r>
              <a:rPr lang="en-US" dirty="0">
                <a:solidFill>
                  <a:srgbClr val="FF0000"/>
                </a:solidFill>
              </a:rPr>
              <a:t>underscore notation</a:t>
            </a:r>
            <a:r>
              <a:rPr lang="en-US" dirty="0" smtClean="0"/>
              <a:t>.</a:t>
            </a:r>
          </a:p>
          <a:p>
            <a:pPr lvl="1"/>
            <a:r>
              <a:rPr lang="en-US" dirty="0"/>
              <a:t>Of course, once you set a variable to a value, it doesn’t mean you can’t change the </a:t>
            </a:r>
            <a:r>
              <a:rPr lang="en-US" dirty="0" smtClean="0"/>
              <a:t>value.</a:t>
            </a:r>
          </a:p>
          <a:p>
            <a:pPr lvl="1"/>
            <a:r>
              <a:rPr lang="en-US" dirty="0" smtClean="0"/>
              <a:t>All </a:t>
            </a:r>
            <a:r>
              <a:rPr lang="en-US" dirty="0"/>
              <a:t>variables can have their values </a:t>
            </a:r>
            <a:r>
              <a:rPr lang="en-US" dirty="0" smtClean="0"/>
              <a:t>changed.</a:t>
            </a:r>
          </a:p>
          <a:p>
            <a:pPr lvl="1"/>
            <a:r>
              <a:rPr lang="en-US" dirty="0" smtClean="0"/>
              <a:t>You </a:t>
            </a:r>
            <a:r>
              <a:rPr lang="en-US" dirty="0"/>
              <a:t>do it very similarly to the way you declare a variable, with the only difference being the missing var keyword at the </a:t>
            </a:r>
            <a:r>
              <a:rPr lang="en-US" dirty="0" smtClean="0"/>
              <a:t>beginning.</a:t>
            </a:r>
          </a:p>
          <a:p>
            <a:pPr lvl="1"/>
            <a:r>
              <a:rPr lang="en-US" dirty="0" smtClean="0"/>
              <a:t>That’s </a:t>
            </a:r>
            <a:r>
              <a:rPr lang="en-US" dirty="0"/>
              <a:t>only needed when you declare a </a:t>
            </a:r>
            <a:r>
              <a:rPr lang="en-US" dirty="0" smtClean="0"/>
              <a:t>variable.</a:t>
            </a:r>
          </a:p>
          <a:p>
            <a:pPr lvl="1"/>
            <a:r>
              <a:rPr lang="en-US" dirty="0" smtClean="0"/>
              <a:t>This </a:t>
            </a:r>
            <a:r>
              <a:rPr lang="en-US" dirty="0"/>
              <a:t>example sets the totalCost to 5, and then updates it again to be 5 + 3 (which you could just write as 8, obviously</a:t>
            </a:r>
            <a:r>
              <a:rPr lang="en-US" dirty="0" smtClean="0"/>
              <a:t>):</a:t>
            </a:r>
            <a:endParaRPr lang="en-US" dirty="0"/>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16</a:t>
            </a:fld>
            <a:endParaRPr lang="en-US" dirty="0"/>
          </a:p>
        </p:txBody>
      </p:sp>
      <p:pic>
        <p:nvPicPr>
          <p:cNvPr id="2" name="Picture 1"/>
          <p:cNvPicPr>
            <a:picLocks noChangeAspect="1"/>
          </p:cNvPicPr>
          <p:nvPr/>
        </p:nvPicPr>
        <p:blipFill>
          <a:blip r:embed="rId2"/>
          <a:stretch>
            <a:fillRect/>
          </a:stretch>
        </p:blipFill>
        <p:spPr>
          <a:xfrm>
            <a:off x="693555" y="5302024"/>
            <a:ext cx="2258651" cy="651706"/>
          </a:xfrm>
          <a:prstGeom prst="rect">
            <a:avLst/>
          </a:prstGeom>
          <a:ln>
            <a:solidFill>
              <a:schemeClr val="accent1"/>
            </a:solidFill>
          </a:ln>
        </p:spPr>
      </p:pic>
    </p:spTree>
    <p:extLst>
      <p:ext uri="{BB962C8B-B14F-4D97-AF65-F5344CB8AC3E}">
        <p14:creationId xmlns:p14="http://schemas.microsoft.com/office/powerpoint/2010/main" val="3709763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NOTE</a:t>
            </a:r>
            <a:endParaRPr lang="en-US" dirty="0"/>
          </a:p>
        </p:txBody>
      </p:sp>
      <p:sp>
        <p:nvSpPr>
          <p:cNvPr id="7" name="Content Placeholder 6"/>
          <p:cNvSpPr>
            <a:spLocks noGrp="1"/>
          </p:cNvSpPr>
          <p:nvPr>
            <p:ph idx="1"/>
          </p:nvPr>
        </p:nvSpPr>
        <p:spPr/>
        <p:txBody>
          <a:bodyPr/>
          <a:lstStyle/>
          <a:p>
            <a:r>
              <a:rPr lang="en-US" dirty="0"/>
              <a:t>Notice our naming convention for variables. We’re using what’s known as </a:t>
            </a:r>
            <a:r>
              <a:rPr lang="en-US" dirty="0">
                <a:solidFill>
                  <a:srgbClr val="FF0000"/>
                </a:solidFill>
              </a:rPr>
              <a:t>camelCase</a:t>
            </a:r>
            <a:r>
              <a:rPr lang="en-US" dirty="0"/>
              <a:t>, which means the first word in the variable name should start with a lowercase letter but then every other word in the name should start with a capital </a:t>
            </a:r>
            <a:r>
              <a:rPr lang="en-US" dirty="0" smtClean="0"/>
              <a:t>letter.</a:t>
            </a:r>
          </a:p>
          <a:p>
            <a:pPr lvl="1"/>
            <a:r>
              <a:rPr lang="en-US" dirty="0" smtClean="0"/>
              <a:t>We’ll </a:t>
            </a:r>
            <a:r>
              <a:rPr lang="en-US" dirty="0"/>
              <a:t>be using this convention throughout the </a:t>
            </a:r>
            <a:r>
              <a:rPr lang="en-US" dirty="0" smtClean="0"/>
              <a:t>book.</a:t>
            </a:r>
          </a:p>
          <a:p>
            <a:pPr lvl="1"/>
            <a:r>
              <a:rPr lang="en-US" dirty="0" smtClean="0"/>
              <a:t>There </a:t>
            </a:r>
            <a:r>
              <a:rPr lang="en-US" dirty="0"/>
              <a:t>are other popular naming conventions, most notably </a:t>
            </a:r>
            <a:r>
              <a:rPr lang="en-US" dirty="0" smtClean="0">
                <a:solidFill>
                  <a:srgbClr val="FF0000"/>
                </a:solidFill>
              </a:rPr>
              <a:t>the_underscore_method</a:t>
            </a:r>
            <a:r>
              <a:rPr lang="en-US" dirty="0" smtClean="0"/>
              <a:t>.</a:t>
            </a:r>
          </a:p>
          <a:p>
            <a:pPr lvl="1"/>
            <a:r>
              <a:rPr lang="en-US" dirty="0" smtClean="0"/>
              <a:t>This </a:t>
            </a:r>
            <a:r>
              <a:rPr lang="en-US" dirty="0"/>
              <a:t>keeps all words in lowercase and separates them with </a:t>
            </a:r>
            <a:r>
              <a:rPr lang="en-US" dirty="0" smtClean="0"/>
              <a:t>underscores.</a:t>
            </a:r>
          </a:p>
          <a:p>
            <a:pPr lvl="1"/>
            <a:r>
              <a:rPr lang="en-US" dirty="0" smtClean="0"/>
              <a:t>This </a:t>
            </a:r>
            <a:r>
              <a:rPr lang="en-US" dirty="0"/>
              <a:t>is more popular in other </a:t>
            </a:r>
            <a:r>
              <a:rPr lang="en-US" dirty="0" smtClean="0"/>
              <a:t>languages.</a:t>
            </a:r>
          </a:p>
          <a:p>
            <a:pPr lvl="1"/>
            <a:r>
              <a:rPr lang="en-US" dirty="0" smtClean="0"/>
              <a:t>The </a:t>
            </a:r>
            <a:r>
              <a:rPr lang="en-US" dirty="0"/>
              <a:t>majority of the JavaScript community uses camelCase</a:t>
            </a:r>
            <a:r>
              <a:rPr lang="en-US" dirty="0" smtClean="0"/>
              <a:t>.</a:t>
            </a:r>
            <a:endParaRPr lang="en-US" dirty="0"/>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17</a:t>
            </a:fld>
            <a:endParaRPr lang="en-US" dirty="0"/>
          </a:p>
        </p:txBody>
      </p:sp>
    </p:spTree>
    <p:extLst>
      <p:ext uri="{BB962C8B-B14F-4D97-AF65-F5344CB8AC3E}">
        <p14:creationId xmlns:p14="http://schemas.microsoft.com/office/powerpoint/2010/main" val="2262618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a:t>
            </a:r>
            <a:endParaRPr lang="en-US" dirty="0"/>
          </a:p>
        </p:txBody>
      </p:sp>
      <p:sp>
        <p:nvSpPr>
          <p:cNvPr id="3" name="Content Placeholder 2"/>
          <p:cNvSpPr>
            <a:spLocks noGrp="1"/>
          </p:cNvSpPr>
          <p:nvPr>
            <p:ph idx="1"/>
          </p:nvPr>
        </p:nvSpPr>
        <p:spPr/>
        <p:txBody>
          <a:bodyPr/>
          <a:lstStyle/>
          <a:p>
            <a:r>
              <a:rPr lang="en-US" dirty="0"/>
              <a:t>Before continuing, you will notice that so far all the variables have been set as nondecimal </a:t>
            </a:r>
            <a:r>
              <a:rPr lang="en-US" dirty="0" smtClean="0"/>
              <a:t>numbers.</a:t>
            </a:r>
          </a:p>
          <a:p>
            <a:pPr lvl="1"/>
            <a:r>
              <a:rPr lang="en-US" dirty="0" smtClean="0"/>
              <a:t>In </a:t>
            </a:r>
            <a:r>
              <a:rPr lang="en-US" dirty="0"/>
              <a:t>JavaScript (and all programming languages), there is the </a:t>
            </a:r>
            <a:r>
              <a:rPr lang="en-US" dirty="0">
                <a:solidFill>
                  <a:srgbClr val="0070C0"/>
                </a:solidFill>
              </a:rPr>
              <a:t>notion of </a:t>
            </a:r>
            <a:r>
              <a:rPr lang="en-US" dirty="0" smtClean="0">
                <a:solidFill>
                  <a:srgbClr val="FF0000"/>
                </a:solidFill>
              </a:rPr>
              <a:t>types</a:t>
            </a:r>
            <a:r>
              <a:rPr lang="en-US" dirty="0" smtClean="0"/>
              <a:t>.</a:t>
            </a:r>
          </a:p>
          <a:p>
            <a:pPr lvl="1"/>
            <a:r>
              <a:rPr lang="en-US" dirty="0" smtClean="0"/>
              <a:t>A </a:t>
            </a:r>
            <a:r>
              <a:rPr lang="en-US" dirty="0"/>
              <a:t>variable can be any of several </a:t>
            </a:r>
            <a:r>
              <a:rPr lang="en-US" dirty="0" smtClean="0"/>
              <a:t>types.</a:t>
            </a:r>
          </a:p>
          <a:p>
            <a:pPr lvl="1"/>
            <a:r>
              <a:rPr lang="en-US" dirty="0" smtClean="0"/>
              <a:t>The </a:t>
            </a:r>
            <a:r>
              <a:rPr lang="en-US" dirty="0"/>
              <a:t>most common </a:t>
            </a:r>
            <a:r>
              <a:rPr lang="en-US" dirty="0" smtClean="0"/>
              <a:t>are</a:t>
            </a:r>
          </a:p>
          <a:p>
            <a:pPr lvl="2"/>
            <a:r>
              <a:rPr lang="en-US" dirty="0" smtClean="0"/>
              <a:t>the </a:t>
            </a:r>
            <a:r>
              <a:rPr lang="en-US" dirty="0">
                <a:solidFill>
                  <a:srgbClr val="FF0000"/>
                </a:solidFill>
              </a:rPr>
              <a:t>number</a:t>
            </a:r>
            <a:r>
              <a:rPr lang="en-US" dirty="0"/>
              <a:t> </a:t>
            </a:r>
            <a:r>
              <a:rPr lang="en-US" dirty="0">
                <a:solidFill>
                  <a:srgbClr val="0070C0"/>
                </a:solidFill>
              </a:rPr>
              <a:t>type</a:t>
            </a:r>
            <a:r>
              <a:rPr lang="en-US" dirty="0"/>
              <a:t> </a:t>
            </a:r>
            <a:r>
              <a:rPr lang="en-US" dirty="0" smtClean="0"/>
              <a:t>and</a:t>
            </a:r>
          </a:p>
          <a:p>
            <a:pPr lvl="2"/>
            <a:r>
              <a:rPr lang="en-US" dirty="0" smtClean="0"/>
              <a:t>the </a:t>
            </a:r>
            <a:r>
              <a:rPr lang="en-US" dirty="0">
                <a:solidFill>
                  <a:srgbClr val="FF0000"/>
                </a:solidFill>
              </a:rPr>
              <a:t>string</a:t>
            </a:r>
            <a:r>
              <a:rPr lang="en-US" dirty="0"/>
              <a:t> </a:t>
            </a:r>
            <a:r>
              <a:rPr lang="en-US" dirty="0" smtClean="0">
                <a:solidFill>
                  <a:srgbClr val="0070C0"/>
                </a:solidFill>
              </a:rPr>
              <a:t>type</a:t>
            </a:r>
          </a:p>
          <a:p>
            <a:pPr lvl="1"/>
            <a:r>
              <a:rPr lang="en-US" dirty="0" smtClean="0"/>
              <a:t>There’s </a:t>
            </a:r>
            <a:r>
              <a:rPr lang="en-US" dirty="0"/>
              <a:t>also the </a:t>
            </a:r>
            <a:r>
              <a:rPr lang="en-US" dirty="0">
                <a:solidFill>
                  <a:srgbClr val="FF0000"/>
                </a:solidFill>
              </a:rPr>
              <a:t>Boolean type</a:t>
            </a:r>
            <a:r>
              <a:rPr lang="en-US" dirty="0"/>
              <a:t>, which can only be set to true or </a:t>
            </a:r>
            <a:r>
              <a:rPr lang="en-US" dirty="0" smtClean="0"/>
              <a:t>false.</a:t>
            </a:r>
          </a:p>
          <a:p>
            <a:pPr lvl="1"/>
            <a:r>
              <a:rPr lang="en-US" dirty="0" smtClean="0"/>
              <a:t>When </a:t>
            </a:r>
            <a:r>
              <a:rPr lang="en-US" dirty="0"/>
              <a:t>working with JavaScript, you usually won’t have to worry too much about </a:t>
            </a:r>
            <a:r>
              <a:rPr lang="en-US" dirty="0" smtClean="0"/>
              <a:t>types.</a:t>
            </a:r>
          </a:p>
          <a:p>
            <a:pPr lvl="1"/>
            <a:r>
              <a:rPr lang="en-US" dirty="0" smtClean="0"/>
              <a:t>Even </a:t>
            </a:r>
            <a:r>
              <a:rPr lang="en-US" dirty="0"/>
              <a:t>if a variable is declared with an integer value (e.g., 5), you can update it to be a string value, as follows</a:t>
            </a:r>
            <a:r>
              <a:rPr lang="en-US" dirty="0" smtClean="0"/>
              <a:t>:</a:t>
            </a:r>
          </a:p>
          <a:p>
            <a:pPr marL="233363" lvl="1" indent="0">
              <a:buNone/>
            </a:pPr>
            <a:endParaRPr lang="en-US" dirty="0" smtClean="0"/>
          </a:p>
          <a:p>
            <a:pPr marL="233363" lvl="1" indent="0">
              <a:buNone/>
            </a:pPr>
            <a:endParaRPr lang="en-US" dirty="0" smtClean="0"/>
          </a:p>
          <a:p>
            <a:pPr marL="233363" lvl="1" indent="0">
              <a:buNone/>
            </a:pPr>
            <a:endParaRPr lang="en-US" dirty="0"/>
          </a:p>
          <a:p>
            <a:pPr lvl="1"/>
            <a:r>
              <a:rPr lang="en-US" dirty="0"/>
              <a:t>This changes the type of testVariable from an integer to a string, and JavaScript doesn’t complain at </a:t>
            </a:r>
            <a:r>
              <a:rPr lang="en-US" dirty="0" smtClean="0"/>
              <a:t>all.</a:t>
            </a:r>
          </a:p>
          <a:p>
            <a:pPr lvl="1"/>
            <a:r>
              <a:rPr lang="en-US" dirty="0" smtClean="0"/>
              <a:t>Along </a:t>
            </a:r>
            <a:r>
              <a:rPr lang="en-US" dirty="0"/>
              <a:t>with strings, numbers, and Booleans, the two other types you need to concern yourself with (for now) are </a:t>
            </a:r>
            <a:r>
              <a:rPr lang="en-US" dirty="0">
                <a:solidFill>
                  <a:srgbClr val="FF0000"/>
                </a:solidFill>
              </a:rPr>
              <a:t>arrays</a:t>
            </a:r>
            <a:r>
              <a:rPr lang="en-US" dirty="0"/>
              <a:t> and </a:t>
            </a:r>
            <a:r>
              <a:rPr lang="en-US" dirty="0">
                <a:solidFill>
                  <a:srgbClr val="FF0000"/>
                </a:solidFill>
              </a:rPr>
              <a:t>objects</a:t>
            </a:r>
            <a:r>
              <a:rPr lang="en-US" dirty="0"/>
              <a:t>. </a:t>
            </a:r>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18</a:t>
            </a:fld>
            <a:endParaRPr lang="en-US" dirty="0"/>
          </a:p>
        </p:txBody>
      </p:sp>
      <p:pic>
        <p:nvPicPr>
          <p:cNvPr id="6" name="Picture 5"/>
          <p:cNvPicPr>
            <a:picLocks noChangeAspect="1"/>
          </p:cNvPicPr>
          <p:nvPr/>
        </p:nvPicPr>
        <p:blipFill>
          <a:blip r:embed="rId2"/>
          <a:stretch>
            <a:fillRect/>
          </a:stretch>
        </p:blipFill>
        <p:spPr>
          <a:xfrm>
            <a:off x="726214" y="4565060"/>
            <a:ext cx="2583044" cy="557800"/>
          </a:xfrm>
          <a:prstGeom prst="rect">
            <a:avLst/>
          </a:prstGeom>
          <a:ln>
            <a:solidFill>
              <a:schemeClr val="accent1"/>
            </a:solidFill>
          </a:ln>
        </p:spPr>
      </p:pic>
    </p:spTree>
    <p:extLst>
      <p:ext uri="{BB962C8B-B14F-4D97-AF65-F5344CB8AC3E}">
        <p14:creationId xmlns:p14="http://schemas.microsoft.com/office/powerpoint/2010/main" val="1519447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Both </a:t>
            </a:r>
            <a:r>
              <a:rPr lang="en-US" dirty="0"/>
              <a:t>are covered in more detail very shortly, but for now, just know that an array is essentially a list of values. </a:t>
            </a:r>
            <a:endParaRPr lang="en-US" dirty="0" smtClean="0"/>
          </a:p>
          <a:p>
            <a:pPr lvl="2"/>
            <a:r>
              <a:rPr lang="en-US" dirty="0" smtClean="0"/>
              <a:t>These </a:t>
            </a:r>
            <a:r>
              <a:rPr lang="en-US" dirty="0"/>
              <a:t>values can be of any type, and not all values within an array have to be the same </a:t>
            </a:r>
            <a:r>
              <a:rPr lang="en-US" dirty="0" smtClean="0"/>
              <a:t>type.</a:t>
            </a:r>
          </a:p>
          <a:p>
            <a:pPr lvl="2"/>
            <a:r>
              <a:rPr lang="en-US" dirty="0" smtClean="0"/>
              <a:t>You </a:t>
            </a:r>
            <a:r>
              <a:rPr lang="en-US" dirty="0"/>
              <a:t>can create an array by listing values between square braces, like so</a:t>
            </a:r>
            <a:r>
              <a:rPr lang="en-US" dirty="0" smtClean="0"/>
              <a:t>:</a:t>
            </a:r>
          </a:p>
          <a:p>
            <a:pPr marL="233363" lvl="1" indent="0">
              <a:buNone/>
            </a:pPr>
            <a:endParaRPr lang="en-US" dirty="0" smtClean="0"/>
          </a:p>
          <a:p>
            <a:pPr marL="233363" lvl="1" indent="0">
              <a:buNone/>
            </a:pPr>
            <a:endParaRPr lang="en-US" dirty="0"/>
          </a:p>
          <a:p>
            <a:pPr marL="233363" lvl="1" indent="0">
              <a:buNone/>
            </a:pPr>
            <a:endParaRPr lang="en-US" dirty="0"/>
          </a:p>
          <a:p>
            <a:pPr lvl="2"/>
            <a:r>
              <a:rPr lang="en-US" dirty="0"/>
              <a:t>For now, that’s all you need to know about </a:t>
            </a:r>
            <a:r>
              <a:rPr lang="en-US" dirty="0" smtClean="0"/>
              <a:t>arrays.</a:t>
            </a:r>
          </a:p>
          <a:p>
            <a:pPr lvl="1"/>
            <a:r>
              <a:rPr lang="en-US" dirty="0" smtClean="0"/>
              <a:t>The </a:t>
            </a:r>
            <a:r>
              <a:rPr lang="en-US" dirty="0"/>
              <a:t>other type, </a:t>
            </a:r>
            <a:r>
              <a:rPr lang="en-US" dirty="0">
                <a:solidFill>
                  <a:srgbClr val="FF0000"/>
                </a:solidFill>
              </a:rPr>
              <a:t>object</a:t>
            </a:r>
            <a:r>
              <a:rPr lang="en-US" dirty="0"/>
              <a:t>, is more easily explained with an </a:t>
            </a:r>
            <a:r>
              <a:rPr lang="en-US" dirty="0" smtClean="0"/>
              <a:t>example.</a:t>
            </a:r>
          </a:p>
          <a:p>
            <a:pPr lvl="2"/>
            <a:r>
              <a:rPr lang="en-US" dirty="0" smtClean="0"/>
              <a:t>Let’s </a:t>
            </a:r>
            <a:r>
              <a:rPr lang="en-US" dirty="0"/>
              <a:t>say you have the concept of a car in your </a:t>
            </a:r>
            <a:r>
              <a:rPr lang="en-US" dirty="0" smtClean="0"/>
              <a:t>application.</a:t>
            </a:r>
          </a:p>
          <a:p>
            <a:pPr lvl="2"/>
            <a:r>
              <a:rPr lang="en-US" dirty="0" smtClean="0"/>
              <a:t>This </a:t>
            </a:r>
            <a:r>
              <a:rPr lang="en-US" dirty="0"/>
              <a:t>car has a certain number of wheels and seats, is a certain color, and has a maximum </a:t>
            </a:r>
            <a:r>
              <a:rPr lang="en-US" dirty="0" smtClean="0"/>
              <a:t>speed.</a:t>
            </a:r>
          </a:p>
          <a:p>
            <a:pPr lvl="2"/>
            <a:r>
              <a:rPr lang="en-US" dirty="0" smtClean="0"/>
              <a:t>You </a:t>
            </a:r>
            <a:r>
              <a:rPr lang="en-US" dirty="0"/>
              <a:t>could model this car with four separate variables</a:t>
            </a:r>
            <a:r>
              <a:rPr lang="en-US" dirty="0" smtClean="0"/>
              <a:t>:</a:t>
            </a:r>
            <a:endParaRPr lang="en-US" dirty="0"/>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19</a:t>
            </a:fld>
            <a:endParaRPr lang="en-US" dirty="0"/>
          </a:p>
        </p:txBody>
      </p:sp>
      <p:pic>
        <p:nvPicPr>
          <p:cNvPr id="6" name="Picture 5"/>
          <p:cNvPicPr>
            <a:picLocks noChangeAspect="1"/>
          </p:cNvPicPr>
          <p:nvPr/>
        </p:nvPicPr>
        <p:blipFill>
          <a:blip r:embed="rId2"/>
          <a:stretch>
            <a:fillRect/>
          </a:stretch>
        </p:blipFill>
        <p:spPr>
          <a:xfrm>
            <a:off x="949233" y="2422641"/>
            <a:ext cx="4863737" cy="752721"/>
          </a:xfrm>
          <a:prstGeom prst="rect">
            <a:avLst/>
          </a:prstGeom>
          <a:ln>
            <a:solidFill>
              <a:schemeClr val="accent1"/>
            </a:solidFill>
          </a:ln>
        </p:spPr>
      </p:pic>
      <p:pic>
        <p:nvPicPr>
          <p:cNvPr id="7" name="Picture 6"/>
          <p:cNvPicPr>
            <a:picLocks noChangeAspect="1"/>
          </p:cNvPicPr>
          <p:nvPr/>
        </p:nvPicPr>
        <p:blipFill>
          <a:blip r:embed="rId3"/>
          <a:stretch>
            <a:fillRect/>
          </a:stretch>
        </p:blipFill>
        <p:spPr>
          <a:xfrm>
            <a:off x="949233" y="5213947"/>
            <a:ext cx="2798036" cy="1062756"/>
          </a:xfrm>
          <a:prstGeom prst="rect">
            <a:avLst/>
          </a:prstGeom>
          <a:ln>
            <a:solidFill>
              <a:schemeClr val="accent1"/>
            </a:solidFill>
          </a:ln>
        </p:spPr>
      </p:pic>
    </p:spTree>
    <p:extLst>
      <p:ext uri="{BB962C8B-B14F-4D97-AF65-F5344CB8AC3E}">
        <p14:creationId xmlns:p14="http://schemas.microsoft.com/office/powerpoint/2010/main" val="1948104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jQuery</a:t>
            </a:r>
            <a:endParaRPr lang="en-US" dirty="0"/>
          </a:p>
        </p:txBody>
      </p:sp>
      <p:sp>
        <p:nvSpPr>
          <p:cNvPr id="3" name="Text Placeholder 2"/>
          <p:cNvSpPr>
            <a:spLocks noGrp="1"/>
          </p:cNvSpPr>
          <p:nvPr>
            <p:ph type="body" sz="quarter" idx="14"/>
          </p:nvPr>
        </p:nvSpPr>
        <p:spPr/>
        <p:txBody>
          <a:bodyPr/>
          <a:lstStyle/>
          <a:p>
            <a:r>
              <a:rPr lang="en-US" dirty="0">
                <a:latin typeface="Gill Sans MT" panose="020B0502020104020203" pitchFamily="34" charset="0"/>
              </a:rPr>
              <a:t>Beginning jQuery 3.2.1 2017</a:t>
            </a:r>
          </a:p>
        </p:txBody>
      </p:sp>
      <p:sp>
        <p:nvSpPr>
          <p:cNvPr id="4" name="Text Placeholder 3"/>
          <p:cNvSpPr>
            <a:spLocks noGrp="1"/>
          </p:cNvSpPr>
          <p:nvPr>
            <p:ph type="body" sz="quarter" idx="15"/>
          </p:nvPr>
        </p:nvSpPr>
        <p:spPr/>
        <p:txBody>
          <a:bodyPr/>
          <a:lstStyle/>
          <a:p>
            <a:endParaRPr lang="en-US" dirty="0">
              <a:latin typeface="Gill Sans MT" panose="020B0502020104020203" pitchFamily="34" charset="0"/>
            </a:endParaRPr>
          </a:p>
        </p:txBody>
      </p:sp>
      <p:sp>
        <p:nvSpPr>
          <p:cNvPr id="5" name="Date Placeholder 4"/>
          <p:cNvSpPr>
            <a:spLocks noGrp="1"/>
          </p:cNvSpPr>
          <p:nvPr>
            <p:ph type="dt" sz="half" idx="2"/>
          </p:nvPr>
        </p:nvSpPr>
        <p:spPr/>
        <p:txBody>
          <a:bodyPr/>
          <a:lstStyle/>
          <a:p>
            <a:r>
              <a:rPr lang="en-US" smtClean="0"/>
              <a:t>14 March 2018</a:t>
            </a:r>
            <a:endParaRPr lang="en-US" dirty="0"/>
          </a:p>
        </p:txBody>
      </p:sp>
      <p:sp>
        <p:nvSpPr>
          <p:cNvPr id="7" name="Slide Number Placeholder 6"/>
          <p:cNvSpPr>
            <a:spLocks noGrp="1"/>
          </p:cNvSpPr>
          <p:nvPr>
            <p:ph type="sldNum" sz="quarter" idx="4"/>
          </p:nvPr>
        </p:nvSpPr>
        <p:spPr/>
        <p:txBody>
          <a:bodyPr/>
          <a:lstStyle/>
          <a:p>
            <a:fld id="{F1012999-1CD9-4014-B1C6-70315F8BBED0}" type="slidenum">
              <a:rPr lang="en-US" smtClean="0"/>
              <a:pPr/>
              <a:t>2</a:t>
            </a:fld>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572907960"/>
              </p:ext>
            </p:extLst>
          </p:nvPr>
        </p:nvGraphicFramePr>
        <p:xfrm>
          <a:off x="10785021" y="1104900"/>
          <a:ext cx="1292952" cy="2711052"/>
        </p:xfrm>
        <a:graphic>
          <a:graphicData uri="http://schemas.openxmlformats.org/drawingml/2006/table">
            <a:tbl>
              <a:tblPr firstRow="1">
                <a:tableStyleId>{5C22544A-7EE6-4342-B048-85BDC9FD1C3A}</a:tableStyleId>
              </a:tblPr>
              <a:tblGrid>
                <a:gridCol w="448065">
                  <a:extLst>
                    <a:ext uri="{9D8B030D-6E8A-4147-A177-3AD203B41FA5}">
                      <a16:colId xmlns:a16="http://schemas.microsoft.com/office/drawing/2014/main" val="1331477486"/>
                    </a:ext>
                  </a:extLst>
                </a:gridCol>
                <a:gridCol w="844887">
                  <a:extLst>
                    <a:ext uri="{9D8B030D-6E8A-4147-A177-3AD203B41FA5}">
                      <a16:colId xmlns:a16="http://schemas.microsoft.com/office/drawing/2014/main" val="508486208"/>
                    </a:ext>
                  </a:extLst>
                </a:gridCol>
              </a:tblGrid>
              <a:tr h="301228">
                <a:tc>
                  <a:txBody>
                    <a:bodyPr/>
                    <a:lstStyle/>
                    <a:p>
                      <a:r>
                        <a:rPr lang="en-US" sz="1200" dirty="0" smtClean="0">
                          <a:latin typeface="Gill Sans MT" panose="020B0502020104020203" pitchFamily="34" charset="0"/>
                        </a:rPr>
                        <a:t>Ch</a:t>
                      </a:r>
                      <a:endParaRPr lang="en-US" sz="1200" dirty="0">
                        <a:latin typeface="Gill Sans MT" panose="020B0502020104020203" pitchFamily="34" charset="0"/>
                      </a:endParaRPr>
                    </a:p>
                  </a:txBody>
                  <a:tcPr/>
                </a:tc>
                <a:tc>
                  <a:txBody>
                    <a:bodyPr/>
                    <a:lstStyle/>
                    <a:p>
                      <a:r>
                        <a:rPr lang="en-US" sz="1200" dirty="0" smtClean="0">
                          <a:latin typeface="Gill Sans MT" panose="020B0502020104020203" pitchFamily="34" charset="0"/>
                        </a:rPr>
                        <a:t>Date</a:t>
                      </a:r>
                      <a:endParaRPr lang="en-US" sz="1200" dirty="0">
                        <a:latin typeface="Gill Sans MT" panose="020B0502020104020203" pitchFamily="34" charset="0"/>
                      </a:endParaRPr>
                    </a:p>
                  </a:txBody>
                  <a:tcPr/>
                </a:tc>
                <a:extLst>
                  <a:ext uri="{0D108BD9-81ED-4DB2-BD59-A6C34878D82A}">
                    <a16:rowId xmlns:a16="http://schemas.microsoft.com/office/drawing/2014/main" val="1061832011"/>
                  </a:ext>
                </a:extLst>
              </a:tr>
              <a:tr h="301228">
                <a:tc>
                  <a:txBody>
                    <a:bodyPr/>
                    <a:lstStyle/>
                    <a:p>
                      <a:r>
                        <a:rPr lang="en-US" sz="1200" dirty="0" smtClean="0">
                          <a:latin typeface="Gill Sans MT" panose="020B0502020104020203" pitchFamily="34" charset="0"/>
                        </a:rPr>
                        <a:t>1</a:t>
                      </a:r>
                      <a:endParaRPr lang="en-US" sz="1200" dirty="0">
                        <a:latin typeface="Gill Sans MT" panose="020B0502020104020203" pitchFamily="34" charset="0"/>
                      </a:endParaRPr>
                    </a:p>
                  </a:txBody>
                  <a:tcPr/>
                </a:tc>
                <a:tc>
                  <a:txBody>
                    <a:bodyPr/>
                    <a:lstStyle/>
                    <a:p>
                      <a:r>
                        <a:rPr lang="en-US" sz="1200" dirty="0" err="1" smtClean="0">
                          <a:latin typeface="Gill Sans MT" panose="020B0502020104020203" pitchFamily="34" charset="0"/>
                        </a:rPr>
                        <a:t>ddmmmyy</a:t>
                      </a:r>
                      <a:endParaRPr lang="en-US" sz="1200" dirty="0">
                        <a:latin typeface="Gill Sans MT" panose="020B0502020104020203" pitchFamily="34" charset="0"/>
                      </a:endParaRPr>
                    </a:p>
                  </a:txBody>
                  <a:tcPr/>
                </a:tc>
                <a:extLst>
                  <a:ext uri="{0D108BD9-81ED-4DB2-BD59-A6C34878D82A}">
                    <a16:rowId xmlns:a16="http://schemas.microsoft.com/office/drawing/2014/main" val="3915895731"/>
                  </a:ext>
                </a:extLst>
              </a:tr>
              <a:tr h="301228">
                <a:tc>
                  <a:txBody>
                    <a:bodyPr/>
                    <a:lstStyle/>
                    <a:p>
                      <a:r>
                        <a:rPr lang="en-US" sz="1200" dirty="0" smtClean="0">
                          <a:latin typeface="Gill Sans MT" panose="020B0502020104020203" pitchFamily="34" charset="0"/>
                        </a:rPr>
                        <a:t>2</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126986426"/>
                  </a:ext>
                </a:extLst>
              </a:tr>
              <a:tr h="301228">
                <a:tc>
                  <a:txBody>
                    <a:bodyPr/>
                    <a:lstStyle/>
                    <a:p>
                      <a:r>
                        <a:rPr lang="en-US" sz="1200" dirty="0" smtClean="0">
                          <a:latin typeface="Gill Sans MT" panose="020B0502020104020203" pitchFamily="34" charset="0"/>
                        </a:rPr>
                        <a:t>3</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283472548"/>
                  </a:ext>
                </a:extLst>
              </a:tr>
              <a:tr h="301228">
                <a:tc>
                  <a:txBody>
                    <a:bodyPr/>
                    <a:lstStyle/>
                    <a:p>
                      <a:r>
                        <a:rPr lang="en-US" sz="1200" dirty="0" smtClean="0">
                          <a:latin typeface="Gill Sans MT" panose="020B0502020104020203" pitchFamily="34" charset="0"/>
                        </a:rPr>
                        <a:t>4</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703458135"/>
                  </a:ext>
                </a:extLst>
              </a:tr>
              <a:tr h="301228">
                <a:tc>
                  <a:txBody>
                    <a:bodyPr/>
                    <a:lstStyle/>
                    <a:p>
                      <a:r>
                        <a:rPr lang="en-US" sz="1200" dirty="0" smtClean="0">
                          <a:latin typeface="Gill Sans MT" panose="020B0502020104020203" pitchFamily="34" charset="0"/>
                        </a:rPr>
                        <a:t>5</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733363448"/>
                  </a:ext>
                </a:extLst>
              </a:tr>
              <a:tr h="301228">
                <a:tc>
                  <a:txBody>
                    <a:bodyPr/>
                    <a:lstStyle/>
                    <a:p>
                      <a:r>
                        <a:rPr lang="en-US" sz="1200" dirty="0" smtClean="0">
                          <a:latin typeface="Gill Sans MT" panose="020B0502020104020203" pitchFamily="34" charset="0"/>
                        </a:rPr>
                        <a:t>6</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274355365"/>
                  </a:ext>
                </a:extLst>
              </a:tr>
              <a:tr h="301228">
                <a:tc>
                  <a:txBody>
                    <a:bodyPr/>
                    <a:lstStyle/>
                    <a:p>
                      <a:r>
                        <a:rPr lang="en-US" sz="1200" dirty="0" smtClean="0">
                          <a:latin typeface="Gill Sans MT" panose="020B0502020104020203" pitchFamily="34" charset="0"/>
                        </a:rPr>
                        <a:t>7</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587235144"/>
                  </a:ext>
                </a:extLst>
              </a:tr>
              <a:tr h="301228">
                <a:tc>
                  <a:txBody>
                    <a:bodyPr/>
                    <a:lstStyle/>
                    <a:p>
                      <a:r>
                        <a:rPr lang="en-US" sz="1200" dirty="0" smtClean="0">
                          <a:latin typeface="Gill Sans MT" panose="020B0502020104020203" pitchFamily="34" charset="0"/>
                        </a:rPr>
                        <a:t>8</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656554897"/>
                  </a:ext>
                </a:extLst>
              </a:tr>
            </a:tbl>
          </a:graphicData>
        </a:graphic>
      </p:graphicFrame>
    </p:spTree>
    <p:extLst>
      <p:ext uri="{BB962C8B-B14F-4D97-AF65-F5344CB8AC3E}">
        <p14:creationId xmlns:p14="http://schemas.microsoft.com/office/powerpoint/2010/main" val="16852515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a:t>It would be easier if you could have just </a:t>
            </a:r>
            <a:r>
              <a:rPr lang="en-US" dirty="0">
                <a:solidFill>
                  <a:srgbClr val="FF0000"/>
                </a:solidFill>
              </a:rPr>
              <a:t>one variable</a:t>
            </a:r>
            <a:r>
              <a:rPr lang="en-US" dirty="0"/>
              <a:t>—</a:t>
            </a:r>
            <a:r>
              <a:rPr lang="en-US" dirty="0">
                <a:solidFill>
                  <a:srgbClr val="FF0000"/>
                </a:solidFill>
              </a:rPr>
              <a:t>car</a:t>
            </a:r>
            <a:r>
              <a:rPr lang="en-US" dirty="0"/>
              <a:t>—that contained all this </a:t>
            </a:r>
            <a:r>
              <a:rPr lang="en-US" dirty="0" smtClean="0"/>
              <a:t>information.</a:t>
            </a:r>
          </a:p>
          <a:p>
            <a:pPr lvl="2"/>
            <a:r>
              <a:rPr lang="en-US" dirty="0" smtClean="0"/>
              <a:t>This </a:t>
            </a:r>
            <a:r>
              <a:rPr lang="en-US" dirty="0"/>
              <a:t>is what an object </a:t>
            </a:r>
            <a:r>
              <a:rPr lang="en-US" dirty="0" smtClean="0"/>
              <a:t>does.</a:t>
            </a:r>
          </a:p>
          <a:p>
            <a:pPr lvl="2"/>
            <a:r>
              <a:rPr lang="en-US" dirty="0" smtClean="0"/>
              <a:t>It’s </a:t>
            </a:r>
            <a:r>
              <a:rPr lang="en-US" dirty="0"/>
              <a:t>a way to store lots of information (that is usually related) within one </a:t>
            </a:r>
            <a:r>
              <a:rPr lang="en-US" dirty="0" smtClean="0"/>
              <a:t>variable.</a:t>
            </a:r>
          </a:p>
          <a:p>
            <a:pPr lvl="2"/>
            <a:r>
              <a:rPr lang="en-US" dirty="0" smtClean="0"/>
              <a:t>If </a:t>
            </a:r>
            <a:r>
              <a:rPr lang="en-US" dirty="0"/>
              <a:t>you were using objects, the previous code for the car might look something like this</a:t>
            </a:r>
            <a:r>
              <a:rPr lang="en-US" dirty="0" smtClean="0"/>
              <a:t>:</a:t>
            </a:r>
            <a:endParaRPr lang="en-US" dirty="0"/>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20</a:t>
            </a:fld>
            <a:endParaRPr lang="en-US" dirty="0"/>
          </a:p>
        </p:txBody>
      </p:sp>
      <p:pic>
        <p:nvPicPr>
          <p:cNvPr id="9" name="Picture 8"/>
          <p:cNvPicPr>
            <a:picLocks noChangeAspect="1"/>
          </p:cNvPicPr>
          <p:nvPr/>
        </p:nvPicPr>
        <p:blipFill>
          <a:blip r:embed="rId2"/>
          <a:stretch>
            <a:fillRect/>
          </a:stretch>
        </p:blipFill>
        <p:spPr>
          <a:xfrm>
            <a:off x="905011" y="2753634"/>
            <a:ext cx="2347776" cy="1619156"/>
          </a:xfrm>
          <a:prstGeom prst="rect">
            <a:avLst/>
          </a:prstGeom>
          <a:ln>
            <a:solidFill>
              <a:schemeClr val="accent1"/>
            </a:solidFill>
          </a:ln>
        </p:spPr>
      </p:pic>
    </p:spTree>
    <p:extLst>
      <p:ext uri="{BB962C8B-B14F-4D97-AF65-F5344CB8AC3E}">
        <p14:creationId xmlns:p14="http://schemas.microsoft.com/office/powerpoint/2010/main" val="3572150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object Type</a:t>
            </a:r>
            <a:endParaRPr lang="en-US" dirty="0"/>
          </a:p>
        </p:txBody>
      </p:sp>
      <p:sp>
        <p:nvSpPr>
          <p:cNvPr id="7" name="Content Placeholder 6"/>
          <p:cNvSpPr>
            <a:spLocks noGrp="1"/>
          </p:cNvSpPr>
          <p:nvPr>
            <p:ph idx="1"/>
          </p:nvPr>
        </p:nvSpPr>
        <p:spPr/>
        <p:txBody>
          <a:bodyPr/>
          <a:lstStyle/>
          <a:p>
            <a:r>
              <a:rPr lang="en-US" dirty="0"/>
              <a:t>The syntax for creating an object is a little different from anything else you’ve seen so far, so let’s walk through it. You create the variable as normal, but then to create an object, you wrap it in curly </a:t>
            </a:r>
            <a:r>
              <a:rPr lang="en-US" dirty="0" smtClean="0"/>
              <a:t>braces.</a:t>
            </a:r>
          </a:p>
          <a:p>
            <a:pPr lvl="1"/>
            <a:r>
              <a:rPr lang="en-US" dirty="0" smtClean="0"/>
              <a:t>An </a:t>
            </a:r>
            <a:r>
              <a:rPr lang="en-US" dirty="0">
                <a:solidFill>
                  <a:srgbClr val="FF0000"/>
                </a:solidFill>
              </a:rPr>
              <a:t>object</a:t>
            </a:r>
            <a:r>
              <a:rPr lang="en-US" dirty="0"/>
              <a:t> is a </a:t>
            </a:r>
            <a:r>
              <a:rPr lang="en-US" dirty="0">
                <a:solidFill>
                  <a:srgbClr val="FF0000"/>
                </a:solidFill>
              </a:rPr>
              <a:t>set</a:t>
            </a:r>
            <a:r>
              <a:rPr lang="en-US" dirty="0"/>
              <a:t> of </a:t>
            </a:r>
            <a:r>
              <a:rPr lang="en-US" dirty="0">
                <a:solidFill>
                  <a:srgbClr val="FF0000"/>
                </a:solidFill>
              </a:rPr>
              <a:t>key-value pairs</a:t>
            </a:r>
            <a:r>
              <a:rPr lang="en-US" dirty="0"/>
              <a:t>, also referred to as </a:t>
            </a:r>
            <a:r>
              <a:rPr lang="en-US" dirty="0" smtClean="0">
                <a:solidFill>
                  <a:srgbClr val="FF0000"/>
                </a:solidFill>
              </a:rPr>
              <a:t>properties</a:t>
            </a:r>
            <a:r>
              <a:rPr lang="en-US" dirty="0" smtClean="0"/>
              <a:t>.</a:t>
            </a:r>
          </a:p>
          <a:p>
            <a:pPr lvl="1"/>
            <a:r>
              <a:rPr lang="en-US" dirty="0" smtClean="0"/>
              <a:t>You </a:t>
            </a:r>
            <a:r>
              <a:rPr lang="en-US" dirty="0"/>
              <a:t>create these by listing them in the format key: value, putting a comma at the end of all but the last </a:t>
            </a:r>
            <a:r>
              <a:rPr lang="en-US" dirty="0" smtClean="0"/>
              <a:t>property.</a:t>
            </a:r>
          </a:p>
          <a:p>
            <a:pPr lvl="1"/>
            <a:r>
              <a:rPr lang="en-US" dirty="0" smtClean="0"/>
              <a:t>This </a:t>
            </a:r>
            <a:r>
              <a:rPr lang="en-US" dirty="0"/>
              <a:t>is a much nicer way to model your code </a:t>
            </a:r>
            <a:r>
              <a:rPr lang="en-US" dirty="0" smtClean="0"/>
              <a:t>programmatically.</a:t>
            </a:r>
          </a:p>
          <a:p>
            <a:pPr lvl="1"/>
            <a:r>
              <a:rPr lang="en-US" dirty="0" smtClean="0"/>
              <a:t>To </a:t>
            </a:r>
            <a:r>
              <a:rPr lang="en-US" dirty="0"/>
              <a:t>access properties within the object, you have two choices</a:t>
            </a:r>
            <a:r>
              <a:rPr lang="en-US" dirty="0" smtClean="0"/>
              <a:t>:</a:t>
            </a:r>
          </a:p>
          <a:p>
            <a:pPr marL="233363" lvl="1" indent="0">
              <a:buNone/>
            </a:pPr>
            <a:endParaRPr lang="en-US" dirty="0" smtClean="0"/>
          </a:p>
          <a:p>
            <a:pPr marL="233363" lvl="1" indent="0">
              <a:buNone/>
            </a:pPr>
            <a:endParaRPr lang="en-US" dirty="0" smtClean="0"/>
          </a:p>
          <a:p>
            <a:pPr marL="233363" lvl="1" indent="0">
              <a:buNone/>
            </a:pPr>
            <a:endParaRPr lang="en-US" dirty="0" smtClean="0"/>
          </a:p>
          <a:p>
            <a:pPr lvl="1"/>
            <a:r>
              <a:rPr lang="en-US" dirty="0" smtClean="0"/>
              <a:t>The </a:t>
            </a:r>
            <a:r>
              <a:rPr lang="en-US" dirty="0"/>
              <a:t>reason for having two ways of accessing properties is easily </a:t>
            </a:r>
            <a:r>
              <a:rPr lang="en-US" dirty="0" smtClean="0"/>
              <a:t>demonstrated.</a:t>
            </a:r>
          </a:p>
          <a:p>
            <a:pPr lvl="2"/>
            <a:r>
              <a:rPr lang="en-US" dirty="0" smtClean="0"/>
              <a:t>The </a:t>
            </a:r>
            <a:r>
              <a:rPr lang="en-US" dirty="0"/>
              <a:t>vast majority of the time, you will be using the first version, the </a:t>
            </a:r>
            <a:r>
              <a:rPr lang="en-US" dirty="0">
                <a:solidFill>
                  <a:srgbClr val="FF0000"/>
                </a:solidFill>
              </a:rPr>
              <a:t>dot </a:t>
            </a:r>
            <a:r>
              <a:rPr lang="en-US" dirty="0" smtClean="0">
                <a:solidFill>
                  <a:srgbClr val="FF0000"/>
                </a:solidFill>
              </a:rPr>
              <a:t>notation</a:t>
            </a:r>
            <a:r>
              <a:rPr lang="en-US" dirty="0" smtClean="0"/>
              <a:t>.</a:t>
            </a:r>
          </a:p>
          <a:p>
            <a:pPr lvl="2"/>
            <a:r>
              <a:rPr lang="en-US" dirty="0" smtClean="0"/>
              <a:t>The </a:t>
            </a:r>
            <a:r>
              <a:rPr lang="en-US" dirty="0"/>
              <a:t>only time you’ll need to use the second version is if you need to access a key in an object when the name of that key is stored in </a:t>
            </a:r>
            <a:r>
              <a:rPr lang="en-US" dirty="0" smtClean="0"/>
              <a:t>a variable.</a:t>
            </a:r>
            <a:endParaRPr lang="en-US" dirty="0"/>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21</a:t>
            </a:fld>
            <a:endParaRPr lang="en-US" dirty="0"/>
          </a:p>
        </p:txBody>
      </p:sp>
      <p:pic>
        <p:nvPicPr>
          <p:cNvPr id="8" name="Picture 7"/>
          <p:cNvPicPr>
            <a:picLocks noChangeAspect="1"/>
          </p:cNvPicPr>
          <p:nvPr/>
        </p:nvPicPr>
        <p:blipFill>
          <a:blip r:embed="rId2"/>
          <a:stretch>
            <a:fillRect/>
          </a:stretch>
        </p:blipFill>
        <p:spPr>
          <a:xfrm>
            <a:off x="957943" y="3669438"/>
            <a:ext cx="2233204" cy="631521"/>
          </a:xfrm>
          <a:prstGeom prst="rect">
            <a:avLst/>
          </a:prstGeom>
          <a:ln>
            <a:solidFill>
              <a:schemeClr val="accent1"/>
            </a:solidFill>
          </a:ln>
        </p:spPr>
      </p:pic>
    </p:spTree>
    <p:extLst>
      <p:ext uri="{BB962C8B-B14F-4D97-AF65-F5344CB8AC3E}">
        <p14:creationId xmlns:p14="http://schemas.microsoft.com/office/powerpoint/2010/main" val="589772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object Type									   </a:t>
            </a:r>
            <a:r>
              <a:rPr lang="en-US" dirty="0" smtClean="0">
                <a:solidFill>
                  <a:srgbClr val="C00000"/>
                </a:solidFill>
              </a:rPr>
              <a:t>|</a:t>
            </a:r>
            <a:endParaRPr lang="en-US" dirty="0">
              <a:solidFill>
                <a:srgbClr val="C00000"/>
              </a:solidFill>
            </a:endParaRPr>
          </a:p>
        </p:txBody>
      </p:sp>
      <p:sp>
        <p:nvSpPr>
          <p:cNvPr id="7" name="Content Placeholder 6"/>
          <p:cNvSpPr>
            <a:spLocks noGrp="1"/>
          </p:cNvSpPr>
          <p:nvPr>
            <p:ph idx="1"/>
          </p:nvPr>
        </p:nvSpPr>
        <p:spPr/>
        <p:txBody>
          <a:bodyPr/>
          <a:lstStyle/>
          <a:p>
            <a:pPr lvl="1"/>
            <a:r>
              <a:rPr lang="en-US" dirty="0" smtClean="0"/>
              <a:t>This </a:t>
            </a:r>
            <a:r>
              <a:rPr lang="en-US" dirty="0"/>
              <a:t>is clearer to see in a </a:t>
            </a:r>
            <a:r>
              <a:rPr lang="en-US" dirty="0" smtClean="0"/>
              <a:t>demonstration.</a:t>
            </a:r>
          </a:p>
          <a:p>
            <a:pPr lvl="2"/>
            <a:r>
              <a:rPr lang="en-US" dirty="0" smtClean="0"/>
              <a:t>Let’s </a:t>
            </a:r>
            <a:r>
              <a:rPr lang="en-US" dirty="0"/>
              <a:t>say that the key you want to access, wheelCount, is stored in a variable due to some prior code in your </a:t>
            </a:r>
            <a:r>
              <a:rPr lang="en-US" dirty="0" smtClean="0"/>
              <a:t>application.</a:t>
            </a:r>
          </a:p>
          <a:p>
            <a:pPr lvl="2"/>
            <a:r>
              <a:rPr lang="en-US" dirty="0" smtClean="0"/>
              <a:t>If </a:t>
            </a:r>
            <a:r>
              <a:rPr lang="en-US" dirty="0"/>
              <a:t>you want to get at the value at wheelCount, you have to use the second notation, as follows</a:t>
            </a:r>
            <a:r>
              <a:rPr lang="en-US" dirty="0" smtClean="0"/>
              <a:t>:</a:t>
            </a:r>
          </a:p>
          <a:p>
            <a:pPr marL="460375" lvl="2" indent="0">
              <a:buNone/>
            </a:pPr>
            <a:endParaRPr lang="en-US" dirty="0" smtClean="0"/>
          </a:p>
          <a:p>
            <a:pPr marL="460375" lvl="2" indent="0">
              <a:buNone/>
            </a:pPr>
            <a:endParaRPr lang="en-US" dirty="0" smtClean="0"/>
          </a:p>
          <a:p>
            <a:pPr marL="460375" lvl="2" indent="0">
              <a:buNone/>
            </a:pPr>
            <a:endParaRPr lang="en-US" dirty="0"/>
          </a:p>
          <a:p>
            <a:pPr marL="460375" lvl="2" indent="0">
              <a:buNone/>
            </a:pPr>
            <a:endParaRPr lang="en-US" dirty="0"/>
          </a:p>
          <a:p>
            <a:pPr lvl="1"/>
            <a:r>
              <a:rPr lang="en-US" dirty="0"/>
              <a:t>This situation doesn’t happen a lot, but sometimes you need to use it. You will see examples of this much later in the book. For now, let’s move on</a:t>
            </a:r>
            <a:r>
              <a:rPr lang="en-US" dirty="0" smtClean="0"/>
              <a:t>.</a:t>
            </a:r>
            <a:endParaRPr lang="en-US" dirty="0"/>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22</a:t>
            </a:fld>
            <a:endParaRPr lang="en-US" dirty="0"/>
          </a:p>
        </p:txBody>
      </p:sp>
      <p:pic>
        <p:nvPicPr>
          <p:cNvPr id="2" name="Picture 1"/>
          <p:cNvPicPr>
            <a:picLocks noChangeAspect="1"/>
          </p:cNvPicPr>
          <p:nvPr/>
        </p:nvPicPr>
        <p:blipFill>
          <a:blip r:embed="rId2"/>
          <a:stretch>
            <a:fillRect/>
          </a:stretch>
        </p:blipFill>
        <p:spPr>
          <a:xfrm>
            <a:off x="862421" y="2903220"/>
            <a:ext cx="4667250" cy="685800"/>
          </a:xfrm>
          <a:prstGeom prst="rect">
            <a:avLst/>
          </a:prstGeom>
          <a:ln>
            <a:solidFill>
              <a:schemeClr val="accent1"/>
            </a:solidFill>
          </a:ln>
        </p:spPr>
      </p:pic>
    </p:spTree>
    <p:extLst>
      <p:ext uri="{BB962C8B-B14F-4D97-AF65-F5344CB8AC3E}">
        <p14:creationId xmlns:p14="http://schemas.microsoft.com/office/powerpoint/2010/main" val="3249774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lstStyle/>
          <a:p>
            <a:r>
              <a:rPr lang="en-US" dirty="0"/>
              <a:t>Once you’ve written some code that you might want to use again elsewhere, you have two </a:t>
            </a:r>
            <a:r>
              <a:rPr lang="en-US" dirty="0" smtClean="0"/>
              <a:t>options.</a:t>
            </a:r>
          </a:p>
          <a:p>
            <a:pPr lvl="1"/>
            <a:r>
              <a:rPr lang="en-US" dirty="0" smtClean="0"/>
              <a:t>You </a:t>
            </a:r>
            <a:r>
              <a:rPr lang="en-US" dirty="0"/>
              <a:t>could simply copy the code again when you need to use it—but that’s not a good </a:t>
            </a:r>
            <a:r>
              <a:rPr lang="en-US" dirty="0" smtClean="0"/>
              <a:t>approach.</a:t>
            </a:r>
          </a:p>
          <a:p>
            <a:pPr lvl="1"/>
            <a:r>
              <a:rPr lang="en-US" dirty="0" smtClean="0"/>
              <a:t>If </a:t>
            </a:r>
            <a:r>
              <a:rPr lang="en-US" dirty="0"/>
              <a:t>you need to change it, you’d have to change it in two or more </a:t>
            </a:r>
            <a:r>
              <a:rPr lang="en-US" dirty="0" smtClean="0"/>
              <a:t>places.</a:t>
            </a:r>
          </a:p>
          <a:p>
            <a:pPr lvl="1"/>
            <a:r>
              <a:rPr lang="en-US" dirty="0" smtClean="0"/>
              <a:t>It </a:t>
            </a:r>
            <a:r>
              <a:rPr lang="en-US" dirty="0"/>
              <a:t>would be better to </a:t>
            </a:r>
            <a:r>
              <a:rPr lang="en-US" dirty="0">
                <a:solidFill>
                  <a:srgbClr val="FF0000"/>
                </a:solidFill>
              </a:rPr>
              <a:t>create</a:t>
            </a:r>
            <a:r>
              <a:rPr lang="en-US" dirty="0"/>
              <a:t> a </a:t>
            </a:r>
            <a:r>
              <a:rPr lang="en-US" dirty="0">
                <a:solidFill>
                  <a:srgbClr val="FF0000"/>
                </a:solidFill>
              </a:rPr>
              <a:t>function</a:t>
            </a:r>
            <a:r>
              <a:rPr lang="en-US" dirty="0" smtClean="0"/>
              <a:t>.</a:t>
            </a:r>
            <a:endParaRPr lang="en-US" dirty="0"/>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23</a:t>
            </a:fld>
            <a:endParaRPr lang="en-US" dirty="0"/>
          </a:p>
        </p:txBody>
      </p:sp>
    </p:spTree>
    <p:extLst>
      <p:ext uri="{BB962C8B-B14F-4D97-AF65-F5344CB8AC3E}">
        <p14:creationId xmlns:p14="http://schemas.microsoft.com/office/powerpoint/2010/main" val="1760336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Functions</a:t>
            </a:r>
            <a:endParaRPr lang="en-US" dirty="0"/>
          </a:p>
        </p:txBody>
      </p:sp>
      <p:sp>
        <p:nvSpPr>
          <p:cNvPr id="3" name="Content Placeholder 2"/>
          <p:cNvSpPr>
            <a:spLocks noGrp="1"/>
          </p:cNvSpPr>
          <p:nvPr>
            <p:ph idx="1"/>
          </p:nvPr>
        </p:nvSpPr>
        <p:spPr/>
        <p:txBody>
          <a:bodyPr/>
          <a:lstStyle/>
          <a:p>
            <a:r>
              <a:rPr lang="en-US" dirty="0"/>
              <a:t>This lets you </a:t>
            </a:r>
            <a:r>
              <a:rPr lang="en-US" dirty="0">
                <a:solidFill>
                  <a:srgbClr val="FF0000"/>
                </a:solidFill>
              </a:rPr>
              <a:t>reuse code</a:t>
            </a:r>
            <a:r>
              <a:rPr lang="en-US" dirty="0"/>
              <a:t> in </a:t>
            </a:r>
            <a:r>
              <a:rPr lang="en-US" dirty="0">
                <a:solidFill>
                  <a:srgbClr val="FF0000"/>
                </a:solidFill>
              </a:rPr>
              <a:t>multiple places</a:t>
            </a:r>
            <a:r>
              <a:rPr lang="en-US" dirty="0"/>
              <a:t>, and if you need to make a change, you only have to change it in one </a:t>
            </a:r>
            <a:r>
              <a:rPr lang="en-US" dirty="0" smtClean="0"/>
              <a:t>place.</a:t>
            </a:r>
          </a:p>
          <a:p>
            <a:pPr lvl="1"/>
            <a:r>
              <a:rPr lang="en-US" dirty="0" smtClean="0"/>
              <a:t>Creating </a:t>
            </a:r>
            <a:r>
              <a:rPr lang="en-US" dirty="0"/>
              <a:t>a function is very </a:t>
            </a:r>
            <a:r>
              <a:rPr lang="en-US" dirty="0" smtClean="0"/>
              <a:t>straightforward.</a:t>
            </a:r>
          </a:p>
          <a:p>
            <a:pPr lvl="1"/>
            <a:r>
              <a:rPr lang="en-US" dirty="0" smtClean="0"/>
              <a:t>Use </a:t>
            </a:r>
            <a:r>
              <a:rPr lang="en-US" dirty="0"/>
              <a:t>the </a:t>
            </a:r>
            <a:r>
              <a:rPr lang="en-US" dirty="0">
                <a:solidFill>
                  <a:srgbClr val="FF0000"/>
                </a:solidFill>
              </a:rPr>
              <a:t>function</a:t>
            </a:r>
            <a:r>
              <a:rPr lang="en-US" dirty="0"/>
              <a:t> </a:t>
            </a:r>
            <a:r>
              <a:rPr lang="en-US" dirty="0">
                <a:solidFill>
                  <a:srgbClr val="0070C0"/>
                </a:solidFill>
              </a:rPr>
              <a:t>keyword</a:t>
            </a:r>
            <a:r>
              <a:rPr lang="en-US" dirty="0"/>
              <a:t> to denote that you are </a:t>
            </a:r>
            <a:r>
              <a:rPr lang="en-US" dirty="0">
                <a:solidFill>
                  <a:srgbClr val="FF0000"/>
                </a:solidFill>
              </a:rPr>
              <a:t>creating</a:t>
            </a:r>
            <a:r>
              <a:rPr lang="en-US" dirty="0"/>
              <a:t> a </a:t>
            </a:r>
            <a:r>
              <a:rPr lang="en-US" dirty="0">
                <a:solidFill>
                  <a:srgbClr val="FF0000"/>
                </a:solidFill>
              </a:rPr>
              <a:t>new </a:t>
            </a:r>
            <a:r>
              <a:rPr lang="en-US" dirty="0" smtClean="0">
                <a:solidFill>
                  <a:srgbClr val="FF0000"/>
                </a:solidFill>
              </a:rPr>
              <a:t>function</a:t>
            </a:r>
            <a:r>
              <a:rPr lang="en-US" dirty="0" smtClean="0"/>
              <a:t>.</a:t>
            </a:r>
          </a:p>
          <a:p>
            <a:pPr lvl="1"/>
            <a:r>
              <a:rPr lang="en-US" dirty="0" smtClean="0"/>
              <a:t>You </a:t>
            </a:r>
            <a:r>
              <a:rPr lang="en-US" dirty="0"/>
              <a:t>then name it and place the code for your function within curly braces</a:t>
            </a:r>
            <a:r>
              <a:rPr lang="en-US" dirty="0" smtClean="0"/>
              <a:t>.</a:t>
            </a:r>
          </a:p>
          <a:p>
            <a:pPr marL="233363" lvl="1" indent="0">
              <a:buNone/>
            </a:pPr>
            <a:endParaRPr lang="en-US" dirty="0" smtClean="0"/>
          </a:p>
          <a:p>
            <a:pPr marL="233363" lvl="1" indent="0">
              <a:buNone/>
            </a:pPr>
            <a:endParaRPr lang="en-US" dirty="0"/>
          </a:p>
          <a:p>
            <a:pPr marL="233363" lvl="1" indent="0">
              <a:buNone/>
            </a:pPr>
            <a:endParaRPr lang="en-US" dirty="0"/>
          </a:p>
          <a:p>
            <a:pPr lvl="1"/>
            <a:r>
              <a:rPr lang="en-US" dirty="0"/>
              <a:t>All this function does is show an alert displaying “2” on your </a:t>
            </a:r>
            <a:r>
              <a:rPr lang="en-US" dirty="0" smtClean="0"/>
              <a:t>screen.</a:t>
            </a:r>
          </a:p>
          <a:p>
            <a:pPr lvl="1"/>
            <a:r>
              <a:rPr lang="en-US" dirty="0" smtClean="0"/>
              <a:t>Note </a:t>
            </a:r>
            <a:r>
              <a:rPr lang="en-US" dirty="0"/>
              <a:t>that the brackets (or parentheses) after the function name are </a:t>
            </a:r>
            <a:r>
              <a:rPr lang="en-US" dirty="0" smtClean="0"/>
              <a:t>empty.</a:t>
            </a:r>
          </a:p>
          <a:p>
            <a:pPr lvl="2"/>
            <a:r>
              <a:rPr lang="en-US" dirty="0" smtClean="0"/>
              <a:t>This </a:t>
            </a:r>
            <a:r>
              <a:rPr lang="en-US" dirty="0"/>
              <a:t>means that the function you’ve declared doesn’t take any </a:t>
            </a:r>
            <a:r>
              <a:rPr lang="en-US" dirty="0" smtClean="0"/>
              <a:t>arguments.</a:t>
            </a:r>
          </a:p>
          <a:p>
            <a:pPr lvl="1"/>
            <a:r>
              <a:rPr lang="en-US" dirty="0" smtClean="0"/>
              <a:t>You </a:t>
            </a:r>
            <a:r>
              <a:rPr lang="en-US" dirty="0"/>
              <a:t>might declare another function that takes an argument and alerts it, like in the following</a:t>
            </a:r>
            <a:r>
              <a:rPr lang="en-US" dirty="0" smtClean="0"/>
              <a:t>:</a:t>
            </a:r>
            <a:endParaRPr lang="en-US" dirty="0"/>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24</a:t>
            </a:fld>
            <a:endParaRPr lang="en-US" dirty="0"/>
          </a:p>
        </p:txBody>
      </p:sp>
      <p:pic>
        <p:nvPicPr>
          <p:cNvPr id="6" name="Picture 5"/>
          <p:cNvPicPr>
            <a:picLocks noChangeAspect="1"/>
          </p:cNvPicPr>
          <p:nvPr/>
        </p:nvPicPr>
        <p:blipFill>
          <a:blip r:embed="rId2"/>
          <a:stretch>
            <a:fillRect/>
          </a:stretch>
        </p:blipFill>
        <p:spPr>
          <a:xfrm>
            <a:off x="844731" y="2881368"/>
            <a:ext cx="2498135" cy="894069"/>
          </a:xfrm>
          <a:prstGeom prst="rect">
            <a:avLst/>
          </a:prstGeom>
          <a:ln>
            <a:solidFill>
              <a:schemeClr val="accent1"/>
            </a:solidFill>
          </a:ln>
        </p:spPr>
      </p:pic>
      <p:pic>
        <p:nvPicPr>
          <p:cNvPr id="7" name="Picture 6"/>
          <p:cNvPicPr>
            <a:picLocks noChangeAspect="1"/>
          </p:cNvPicPr>
          <p:nvPr/>
        </p:nvPicPr>
        <p:blipFill>
          <a:blip r:embed="rId3"/>
          <a:stretch>
            <a:fillRect/>
          </a:stretch>
        </p:blipFill>
        <p:spPr>
          <a:xfrm>
            <a:off x="736759" y="5479177"/>
            <a:ext cx="3955732" cy="807459"/>
          </a:xfrm>
          <a:prstGeom prst="rect">
            <a:avLst/>
          </a:prstGeom>
          <a:ln>
            <a:solidFill>
              <a:schemeClr val="accent1"/>
            </a:solidFill>
          </a:ln>
        </p:spPr>
      </p:pic>
    </p:spTree>
    <p:extLst>
      <p:ext uri="{BB962C8B-B14F-4D97-AF65-F5344CB8AC3E}">
        <p14:creationId xmlns:p14="http://schemas.microsoft.com/office/powerpoint/2010/main" val="4014238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Functions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a:t>This function is passed in an argument, which within the function is a variable you can refer to as something. All you do is alert the value of that variable, as follows:</a:t>
            </a:r>
          </a:p>
          <a:p>
            <a:pPr marL="233363" lvl="1" indent="0">
              <a:buNone/>
            </a:pPr>
            <a:endParaRPr lang="en-US" dirty="0"/>
          </a:p>
          <a:p>
            <a:pPr marL="233363" lvl="1" indent="0">
              <a:buNone/>
            </a:pPr>
            <a:endParaRPr lang="en-US" dirty="0" smtClean="0"/>
          </a:p>
          <a:p>
            <a:pPr marL="233363" lvl="1" indent="0">
              <a:buNone/>
            </a:pPr>
            <a:endParaRPr lang="en-US" dirty="0" smtClean="0"/>
          </a:p>
          <a:p>
            <a:pPr lvl="1"/>
            <a:r>
              <a:rPr lang="en-US" dirty="0"/>
              <a:t>If you were to run this code in a browser, two alert boxes would pop up, the first showing the text “Jack”. </a:t>
            </a:r>
            <a:endParaRPr lang="en-US" dirty="0" smtClean="0"/>
          </a:p>
          <a:p>
            <a:pPr lvl="1"/>
            <a:r>
              <a:rPr lang="en-US" dirty="0" smtClean="0"/>
              <a:t>Once </a:t>
            </a:r>
            <a:r>
              <a:rPr lang="en-US" dirty="0"/>
              <a:t>you clicked the alert box to dismiss it, another box containing the number “2” would pop </a:t>
            </a:r>
            <a:r>
              <a:rPr lang="en-US" dirty="0" smtClean="0"/>
              <a:t>up.</a:t>
            </a:r>
          </a:p>
          <a:p>
            <a:pPr lvl="1"/>
            <a:r>
              <a:rPr lang="en-US" dirty="0" smtClean="0"/>
              <a:t>Functions </a:t>
            </a:r>
            <a:r>
              <a:rPr lang="en-US" dirty="0"/>
              <a:t>can take </a:t>
            </a:r>
            <a:r>
              <a:rPr lang="en-US" dirty="0">
                <a:solidFill>
                  <a:srgbClr val="FF0000"/>
                </a:solidFill>
              </a:rPr>
              <a:t>multiple arguments</a:t>
            </a:r>
            <a:r>
              <a:rPr lang="en-US" dirty="0"/>
              <a:t>, too, such as:</a:t>
            </a:r>
          </a:p>
          <a:p>
            <a:pPr marL="233363" lvl="1" indent="0">
              <a:buNone/>
            </a:pPr>
            <a:endParaRPr lang="en-US" dirty="0" smtClean="0"/>
          </a:p>
          <a:p>
            <a:pPr marL="233363" lvl="1" indent="0">
              <a:buNone/>
            </a:pPr>
            <a:endParaRPr lang="en-US" dirty="0" smtClean="0"/>
          </a:p>
          <a:p>
            <a:pPr marL="233363" lvl="1" indent="0">
              <a:buNone/>
            </a:pPr>
            <a:endParaRPr lang="en-US" dirty="0"/>
          </a:p>
          <a:p>
            <a:pPr marL="233363" lvl="1" indent="0">
              <a:buNone/>
            </a:pPr>
            <a:endParaRPr lang="en-US" dirty="0"/>
          </a:p>
          <a:p>
            <a:pPr lvl="1"/>
            <a:r>
              <a:rPr lang="en-US" dirty="0"/>
              <a:t>As in the prior example, this also gives you two alerts. The first containing “Jack” and the second “Franklin</a:t>
            </a:r>
            <a:r>
              <a:rPr lang="en-US" dirty="0" smtClean="0"/>
              <a:t>”.</a:t>
            </a:r>
            <a:endParaRPr lang="en-US" dirty="0"/>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25</a:t>
            </a:fld>
            <a:endParaRPr lang="en-US" dirty="0"/>
          </a:p>
        </p:txBody>
      </p:sp>
      <p:pic>
        <p:nvPicPr>
          <p:cNvPr id="8" name="Picture 7"/>
          <p:cNvPicPr>
            <a:picLocks noChangeAspect="1"/>
          </p:cNvPicPr>
          <p:nvPr/>
        </p:nvPicPr>
        <p:blipFill>
          <a:blip r:embed="rId2"/>
          <a:stretch>
            <a:fillRect/>
          </a:stretch>
        </p:blipFill>
        <p:spPr>
          <a:xfrm>
            <a:off x="809897" y="2004590"/>
            <a:ext cx="2809603" cy="657375"/>
          </a:xfrm>
          <a:prstGeom prst="rect">
            <a:avLst/>
          </a:prstGeom>
          <a:ln>
            <a:solidFill>
              <a:schemeClr val="accent1"/>
            </a:solidFill>
          </a:ln>
        </p:spPr>
      </p:pic>
      <p:pic>
        <p:nvPicPr>
          <p:cNvPr id="9" name="Picture 8"/>
          <p:cNvPicPr>
            <a:picLocks noChangeAspect="1"/>
          </p:cNvPicPr>
          <p:nvPr/>
        </p:nvPicPr>
        <p:blipFill>
          <a:blip r:embed="rId3"/>
          <a:stretch>
            <a:fillRect/>
          </a:stretch>
        </p:blipFill>
        <p:spPr>
          <a:xfrm>
            <a:off x="809897" y="4087758"/>
            <a:ext cx="3968658" cy="1043145"/>
          </a:xfrm>
          <a:prstGeom prst="rect">
            <a:avLst/>
          </a:prstGeom>
          <a:ln>
            <a:solidFill>
              <a:schemeClr val="accent1"/>
            </a:solidFill>
          </a:ln>
        </p:spPr>
      </p:pic>
    </p:spTree>
    <p:extLst>
      <p:ext uri="{BB962C8B-B14F-4D97-AF65-F5344CB8AC3E}">
        <p14:creationId xmlns:p14="http://schemas.microsoft.com/office/powerpoint/2010/main" val="13619608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Passing object to a function</a:t>
            </a:r>
            <a:endParaRPr lang="en-US" dirty="0"/>
          </a:p>
        </p:txBody>
      </p:sp>
      <p:sp>
        <p:nvSpPr>
          <p:cNvPr id="7" name="Content Placeholder 6"/>
          <p:cNvSpPr>
            <a:spLocks noGrp="1"/>
          </p:cNvSpPr>
          <p:nvPr>
            <p:ph idx="1"/>
          </p:nvPr>
        </p:nvSpPr>
        <p:spPr/>
        <p:txBody>
          <a:bodyPr/>
          <a:lstStyle/>
          <a:p>
            <a:r>
              <a:rPr lang="en-US" dirty="0"/>
              <a:t>Something that’s done very often in jQuery development is to pass in an </a:t>
            </a:r>
            <a:r>
              <a:rPr lang="en-US" dirty="0">
                <a:solidFill>
                  <a:srgbClr val="FF0000"/>
                </a:solidFill>
              </a:rPr>
              <a:t>object</a:t>
            </a:r>
            <a:r>
              <a:rPr lang="en-US" dirty="0"/>
              <a:t> </a:t>
            </a:r>
            <a:r>
              <a:rPr lang="en-US" dirty="0">
                <a:solidFill>
                  <a:srgbClr val="0070C0"/>
                </a:solidFill>
              </a:rPr>
              <a:t>to a</a:t>
            </a:r>
            <a:r>
              <a:rPr lang="en-US" dirty="0"/>
              <a:t> </a:t>
            </a:r>
            <a:r>
              <a:rPr lang="en-US" dirty="0">
                <a:solidFill>
                  <a:srgbClr val="FF0000"/>
                </a:solidFill>
              </a:rPr>
              <a:t>function</a:t>
            </a:r>
            <a:r>
              <a:rPr lang="en-US" dirty="0"/>
              <a:t> rather than multiple </a:t>
            </a:r>
            <a:r>
              <a:rPr lang="en-US" dirty="0" smtClean="0"/>
              <a:t>variables.</a:t>
            </a:r>
          </a:p>
          <a:p>
            <a:pPr lvl="1"/>
            <a:r>
              <a:rPr lang="en-US" dirty="0" smtClean="0"/>
              <a:t>Calling </a:t>
            </a:r>
            <a:r>
              <a:rPr lang="en-US" dirty="0"/>
              <a:t>a function and passing in multiple arguments can get confusing; for example</a:t>
            </a:r>
            <a:r>
              <a:rPr lang="en-US" dirty="0" smtClean="0"/>
              <a:t>:</a:t>
            </a:r>
          </a:p>
          <a:p>
            <a:pPr marL="233363" lvl="1" indent="0">
              <a:buNone/>
            </a:pPr>
            <a:endParaRPr lang="en-US" dirty="0" smtClean="0"/>
          </a:p>
          <a:p>
            <a:pPr marL="233363" lvl="1" indent="0">
              <a:buNone/>
            </a:pPr>
            <a:endParaRPr lang="en-US" dirty="0"/>
          </a:p>
          <a:p>
            <a:pPr lvl="1"/>
            <a:r>
              <a:rPr lang="en-US" dirty="0"/>
              <a:t>So a lot of plug-ins—something jQuery makes use of extensively—pass in an object to a </a:t>
            </a:r>
            <a:r>
              <a:rPr lang="en-US" dirty="0" smtClean="0"/>
              <a:t>function</a:t>
            </a:r>
          </a:p>
          <a:p>
            <a:pPr lvl="1"/>
            <a:r>
              <a:rPr lang="en-US" dirty="0" smtClean="0"/>
              <a:t> </a:t>
            </a:r>
            <a:r>
              <a:rPr lang="en-US" dirty="0"/>
              <a:t>For example, if you’re declaring a function that takes three to four or more arguments, you’d probably let the function take in an object, as follows</a:t>
            </a:r>
            <a:r>
              <a:rPr lang="en-US" dirty="0" smtClean="0"/>
              <a:t>:</a:t>
            </a:r>
            <a:endParaRPr lang="en-US" dirty="0"/>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26</a:t>
            </a:fld>
            <a:endParaRPr lang="en-US" dirty="0"/>
          </a:p>
        </p:txBody>
      </p:sp>
      <p:pic>
        <p:nvPicPr>
          <p:cNvPr id="8" name="Picture 7"/>
          <p:cNvPicPr>
            <a:picLocks noChangeAspect="1"/>
          </p:cNvPicPr>
          <p:nvPr/>
        </p:nvPicPr>
        <p:blipFill>
          <a:blip r:embed="rId2"/>
          <a:stretch>
            <a:fillRect/>
          </a:stretch>
        </p:blipFill>
        <p:spPr>
          <a:xfrm>
            <a:off x="722811" y="2401601"/>
            <a:ext cx="6333853" cy="328807"/>
          </a:xfrm>
          <a:prstGeom prst="rect">
            <a:avLst/>
          </a:prstGeom>
          <a:ln>
            <a:solidFill>
              <a:schemeClr val="accent1"/>
            </a:solidFill>
          </a:ln>
        </p:spPr>
      </p:pic>
      <p:pic>
        <p:nvPicPr>
          <p:cNvPr id="10" name="Picture 9"/>
          <p:cNvPicPr>
            <a:picLocks noChangeAspect="1"/>
          </p:cNvPicPr>
          <p:nvPr/>
        </p:nvPicPr>
        <p:blipFill>
          <a:blip r:embed="rId3"/>
          <a:stretch>
            <a:fillRect/>
          </a:stretch>
        </p:blipFill>
        <p:spPr>
          <a:xfrm>
            <a:off x="722811" y="4137032"/>
            <a:ext cx="5944144" cy="1934337"/>
          </a:xfrm>
          <a:prstGeom prst="rect">
            <a:avLst/>
          </a:prstGeom>
          <a:ln>
            <a:solidFill>
              <a:schemeClr val="accent1"/>
            </a:solidFill>
          </a:ln>
        </p:spPr>
      </p:pic>
    </p:spTree>
    <p:extLst>
      <p:ext uri="{BB962C8B-B14F-4D97-AF65-F5344CB8AC3E}">
        <p14:creationId xmlns:p14="http://schemas.microsoft.com/office/powerpoint/2010/main" val="19627730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Passing object to a function					   </a:t>
            </a:r>
            <a:r>
              <a:rPr lang="en-US" dirty="0" smtClean="0">
                <a:solidFill>
                  <a:srgbClr val="C00000"/>
                </a:solidFill>
              </a:rPr>
              <a:t>|</a:t>
            </a:r>
            <a:endParaRPr lang="en-US" dirty="0">
              <a:solidFill>
                <a:srgbClr val="C00000"/>
              </a:solidFill>
            </a:endParaRPr>
          </a:p>
        </p:txBody>
      </p:sp>
      <p:sp>
        <p:nvSpPr>
          <p:cNvPr id="7" name="Content Placeholder 6"/>
          <p:cNvSpPr>
            <a:spLocks noGrp="1"/>
          </p:cNvSpPr>
          <p:nvPr>
            <p:ph idx="1"/>
          </p:nvPr>
        </p:nvSpPr>
        <p:spPr/>
        <p:txBody>
          <a:bodyPr/>
          <a:lstStyle/>
          <a:p>
            <a:pPr lvl="1"/>
            <a:r>
              <a:rPr lang="en-US" dirty="0"/>
              <a:t>If you run that code, you will see three alerts, each alerting the properties of the object stored in the jack </a:t>
            </a:r>
            <a:r>
              <a:rPr lang="en-US" dirty="0" smtClean="0"/>
              <a:t>variable.</a:t>
            </a:r>
          </a:p>
          <a:p>
            <a:pPr lvl="1"/>
            <a:r>
              <a:rPr lang="en-US" dirty="0" smtClean="0"/>
              <a:t>This </a:t>
            </a:r>
            <a:r>
              <a:rPr lang="en-US" dirty="0"/>
              <a:t>is a </a:t>
            </a:r>
            <a:r>
              <a:rPr lang="en-US" dirty="0">
                <a:solidFill>
                  <a:srgbClr val="FF0000"/>
                </a:solidFill>
              </a:rPr>
              <a:t>pattern</a:t>
            </a:r>
            <a:r>
              <a:rPr lang="en-US" dirty="0"/>
              <a:t> used when working extensively with jQuery, so make sure you understand what’s going on </a:t>
            </a:r>
            <a:r>
              <a:rPr lang="en-US" dirty="0" smtClean="0"/>
              <a:t>here.</a:t>
            </a:r>
          </a:p>
          <a:p>
            <a:pPr lvl="1"/>
            <a:r>
              <a:rPr lang="en-US" dirty="0" smtClean="0"/>
              <a:t>To </a:t>
            </a:r>
            <a:r>
              <a:rPr lang="en-US" dirty="0"/>
              <a:t>avoid passing in a large number of arguments to a function—which makes it tough to remember which argument is which and the order they go in—developers will often write their functions to accept an object as the only </a:t>
            </a:r>
            <a:r>
              <a:rPr lang="en-US" dirty="0" smtClean="0"/>
              <a:t>argument.</a:t>
            </a:r>
          </a:p>
          <a:p>
            <a:pPr lvl="1"/>
            <a:r>
              <a:rPr lang="en-US" dirty="0" smtClean="0"/>
              <a:t>This </a:t>
            </a:r>
            <a:r>
              <a:rPr lang="en-US" dirty="0"/>
              <a:t>means each argument can be named—the order doesn’t matter—and as a developer, it’s much easier to look over the code and see what’s going </a:t>
            </a:r>
            <a:r>
              <a:rPr lang="en-US" dirty="0" smtClean="0"/>
              <a:t>on.</a:t>
            </a:r>
          </a:p>
          <a:p>
            <a:pPr lvl="1"/>
            <a:r>
              <a:rPr lang="en-US" dirty="0" smtClean="0"/>
              <a:t>Rather </a:t>
            </a:r>
            <a:r>
              <a:rPr lang="en-US" dirty="0"/>
              <a:t>than cover functions and all their details now, they will be discussed in context in subsequent </a:t>
            </a:r>
            <a:r>
              <a:rPr lang="en-US" dirty="0" smtClean="0"/>
              <a:t>chapters.</a:t>
            </a:r>
          </a:p>
          <a:p>
            <a:pPr lvl="1"/>
            <a:r>
              <a:rPr lang="en-US" dirty="0" smtClean="0"/>
              <a:t>Before </a:t>
            </a:r>
            <a:r>
              <a:rPr lang="en-US" dirty="0"/>
              <a:t>moving on, however, you need to understand the concept of functions returning values</a:t>
            </a:r>
            <a:r>
              <a:rPr lang="en-US" dirty="0" smtClean="0"/>
              <a:t>.</a:t>
            </a:r>
            <a:endParaRPr lang="en-US" dirty="0"/>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27</a:t>
            </a:fld>
            <a:endParaRPr lang="en-US" dirty="0"/>
          </a:p>
        </p:txBody>
      </p:sp>
    </p:spTree>
    <p:extLst>
      <p:ext uri="{BB962C8B-B14F-4D97-AF65-F5344CB8AC3E}">
        <p14:creationId xmlns:p14="http://schemas.microsoft.com/office/powerpoint/2010/main" val="38437760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Functions Returning </a:t>
            </a:r>
            <a:r>
              <a:rPr lang="en-US" dirty="0" smtClean="0"/>
              <a:t>Values</a:t>
            </a:r>
            <a:endParaRPr lang="en-US" dirty="0"/>
          </a:p>
        </p:txBody>
      </p:sp>
      <p:sp>
        <p:nvSpPr>
          <p:cNvPr id="3" name="Content Placeholder 2"/>
          <p:cNvSpPr>
            <a:spLocks noGrp="1"/>
          </p:cNvSpPr>
          <p:nvPr>
            <p:ph idx="1"/>
          </p:nvPr>
        </p:nvSpPr>
        <p:spPr/>
        <p:txBody>
          <a:bodyPr/>
          <a:lstStyle/>
          <a:p>
            <a:r>
              <a:rPr lang="en-US" dirty="0"/>
              <a:t>Functions are often used as a way of performing some calculation, such as converting inches to centimeters. </a:t>
            </a:r>
            <a:endParaRPr lang="en-US" dirty="0" smtClean="0"/>
          </a:p>
          <a:p>
            <a:pPr lvl="1"/>
            <a:r>
              <a:rPr lang="en-US" dirty="0" smtClean="0"/>
              <a:t>This </a:t>
            </a:r>
            <a:r>
              <a:rPr lang="en-US" dirty="0"/>
              <a:t>is a function that you expect to pass in a value, and for it to compute and “return” a </a:t>
            </a:r>
            <a:r>
              <a:rPr lang="en-US" dirty="0" smtClean="0"/>
              <a:t>value.</a:t>
            </a:r>
          </a:p>
          <a:p>
            <a:pPr lvl="1"/>
            <a:r>
              <a:rPr lang="en-US" dirty="0" smtClean="0"/>
              <a:t>The </a:t>
            </a:r>
            <a:r>
              <a:rPr lang="en-US" dirty="0"/>
              <a:t>following examples shows how you would do this</a:t>
            </a:r>
            <a:r>
              <a:rPr lang="en-US" dirty="0" smtClean="0"/>
              <a:t>:</a:t>
            </a:r>
          </a:p>
          <a:p>
            <a:pPr marL="233363" lvl="1" indent="0">
              <a:buNone/>
            </a:pPr>
            <a:endParaRPr lang="en-US" dirty="0" smtClean="0"/>
          </a:p>
          <a:p>
            <a:pPr marL="233363" lvl="1" indent="0">
              <a:buNone/>
            </a:pPr>
            <a:endParaRPr lang="en-US" dirty="0"/>
          </a:p>
          <a:p>
            <a:pPr marL="233363" lvl="1" indent="0">
              <a:buNone/>
            </a:pPr>
            <a:endParaRPr lang="en-US" dirty="0" smtClean="0"/>
          </a:p>
          <a:p>
            <a:pPr marL="233363" lvl="1" indent="0">
              <a:buNone/>
            </a:pPr>
            <a:endParaRPr lang="en-US" dirty="0"/>
          </a:p>
          <a:p>
            <a:pPr lvl="2"/>
            <a:r>
              <a:rPr lang="en-US" dirty="0"/>
              <a:t>This leaves sixFeetInCM as 182.88, which is 72 multiplied by </a:t>
            </a:r>
            <a:r>
              <a:rPr lang="en-US" dirty="0" smtClean="0"/>
              <a:t>2.54.</a:t>
            </a:r>
          </a:p>
          <a:p>
            <a:pPr lvl="2"/>
            <a:r>
              <a:rPr lang="en-US" dirty="0" smtClean="0"/>
              <a:t>The </a:t>
            </a:r>
            <a:r>
              <a:rPr lang="en-US" dirty="0"/>
              <a:t>reason the sixFeetInCM variable is given that value is because the inchesToCM</a:t>
            </a:r>
            <a:r>
              <a:rPr lang="en-US" dirty="0" smtClean="0"/>
              <a:t>( ) </a:t>
            </a:r>
            <a:r>
              <a:rPr lang="en-US" dirty="0"/>
              <a:t>function is returning its argument—inches—multiplied by </a:t>
            </a:r>
            <a:r>
              <a:rPr lang="en-US" dirty="0" smtClean="0"/>
              <a:t>2.54.</a:t>
            </a:r>
          </a:p>
          <a:p>
            <a:pPr lvl="2"/>
            <a:r>
              <a:rPr lang="en-US" dirty="0" smtClean="0"/>
              <a:t>By </a:t>
            </a:r>
            <a:r>
              <a:rPr lang="en-US" dirty="0"/>
              <a:t>returning the argument, the sixFeetInCM variable is set to whatever inches * 2.54 gives </a:t>
            </a:r>
            <a:r>
              <a:rPr lang="en-US" dirty="0" smtClean="0"/>
              <a:t>you.</a:t>
            </a:r>
          </a:p>
          <a:p>
            <a:pPr lvl="1"/>
            <a:r>
              <a:rPr lang="en-US" dirty="0" smtClean="0"/>
              <a:t>Functions </a:t>
            </a:r>
            <a:r>
              <a:rPr lang="en-US" dirty="0"/>
              <a:t>can return absolutely any </a:t>
            </a:r>
            <a:r>
              <a:rPr lang="en-US" dirty="0" smtClean="0"/>
              <a:t>value.</a:t>
            </a:r>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28</a:t>
            </a:fld>
            <a:endParaRPr lang="en-US" dirty="0"/>
          </a:p>
        </p:txBody>
      </p:sp>
      <p:pic>
        <p:nvPicPr>
          <p:cNvPr id="6" name="Picture 5"/>
          <p:cNvPicPr>
            <a:picLocks noChangeAspect="1"/>
          </p:cNvPicPr>
          <p:nvPr/>
        </p:nvPicPr>
        <p:blipFill>
          <a:blip r:embed="rId2"/>
          <a:stretch>
            <a:fillRect/>
          </a:stretch>
        </p:blipFill>
        <p:spPr>
          <a:xfrm>
            <a:off x="836023" y="2532906"/>
            <a:ext cx="8908052" cy="828465"/>
          </a:xfrm>
          <a:prstGeom prst="rect">
            <a:avLst/>
          </a:prstGeom>
          <a:ln>
            <a:solidFill>
              <a:schemeClr val="accent1"/>
            </a:solidFill>
          </a:ln>
        </p:spPr>
      </p:pic>
    </p:spTree>
    <p:extLst>
      <p:ext uri="{BB962C8B-B14F-4D97-AF65-F5344CB8AC3E}">
        <p14:creationId xmlns:p14="http://schemas.microsoft.com/office/powerpoint/2010/main" val="1589171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Functions Returning </a:t>
            </a:r>
            <a:r>
              <a:rPr lang="en-US" dirty="0" smtClean="0"/>
              <a:t>Values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Often </a:t>
            </a:r>
            <a:r>
              <a:rPr lang="en-US" dirty="0"/>
              <a:t>you might want to return a Boolean, either true or false, as follows</a:t>
            </a:r>
            <a:r>
              <a:rPr lang="en-US" dirty="0" smtClean="0"/>
              <a:t>:</a:t>
            </a:r>
          </a:p>
          <a:p>
            <a:pPr marL="233363" lvl="1" indent="0">
              <a:buNone/>
            </a:pPr>
            <a:endParaRPr lang="en-US" dirty="0" smtClean="0"/>
          </a:p>
          <a:p>
            <a:pPr marL="233363" lvl="1" indent="0">
              <a:buNone/>
            </a:pPr>
            <a:endParaRPr lang="en-US" dirty="0" smtClean="0"/>
          </a:p>
          <a:p>
            <a:pPr marL="233363" lvl="1" indent="0">
              <a:buNone/>
            </a:pPr>
            <a:endParaRPr lang="en-US" dirty="0"/>
          </a:p>
          <a:p>
            <a:pPr marL="233363" lvl="1" indent="0">
              <a:buNone/>
            </a:pPr>
            <a:endParaRPr lang="en-US" dirty="0" smtClean="0"/>
          </a:p>
          <a:p>
            <a:pPr marL="233363" lvl="1" indent="0">
              <a:buNone/>
            </a:pPr>
            <a:endParaRPr lang="en-US" dirty="0"/>
          </a:p>
          <a:p>
            <a:pPr lvl="1"/>
            <a:r>
              <a:rPr lang="en-US" dirty="0"/>
              <a:t>This function will return false, as it </a:t>
            </a:r>
            <a:r>
              <a:rPr lang="en-US" dirty="0" smtClean="0"/>
              <a:t>should. Let’s </a:t>
            </a:r>
            <a:r>
              <a:rPr lang="en-US" dirty="0"/>
              <a:t>face it, it’s never sunny in </a:t>
            </a:r>
            <a:r>
              <a:rPr lang="en-US" dirty="0" smtClean="0"/>
              <a:t>Britain!</a:t>
            </a:r>
          </a:p>
          <a:p>
            <a:pPr lvl="1"/>
            <a:r>
              <a:rPr lang="en-US" dirty="0" smtClean="0"/>
              <a:t>Returning </a:t>
            </a:r>
            <a:r>
              <a:rPr lang="en-US" dirty="0"/>
              <a:t>values from functions is something that you’ll use frequently</a:t>
            </a:r>
            <a:r>
              <a:rPr lang="en-US" dirty="0" smtClean="0"/>
              <a:t>.</a:t>
            </a:r>
            <a:endParaRPr lang="en-US" dirty="0"/>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29</a:t>
            </a:fld>
            <a:endParaRPr lang="en-US" dirty="0"/>
          </a:p>
        </p:txBody>
      </p:sp>
      <p:pic>
        <p:nvPicPr>
          <p:cNvPr id="7" name="Picture 6"/>
          <p:cNvPicPr>
            <a:picLocks noChangeAspect="1"/>
          </p:cNvPicPr>
          <p:nvPr/>
        </p:nvPicPr>
        <p:blipFill>
          <a:blip r:embed="rId2"/>
          <a:stretch>
            <a:fillRect/>
          </a:stretch>
        </p:blipFill>
        <p:spPr>
          <a:xfrm>
            <a:off x="836839" y="1795626"/>
            <a:ext cx="3831668" cy="1339460"/>
          </a:xfrm>
          <a:prstGeom prst="rect">
            <a:avLst/>
          </a:prstGeom>
          <a:ln>
            <a:solidFill>
              <a:schemeClr val="accent1"/>
            </a:solidFill>
          </a:ln>
        </p:spPr>
      </p:pic>
    </p:spTree>
    <p:extLst>
      <p:ext uri="{BB962C8B-B14F-4D97-AF65-F5344CB8AC3E}">
        <p14:creationId xmlns:p14="http://schemas.microsoft.com/office/powerpoint/2010/main" val="782302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4294967295"/>
          </p:nvPr>
        </p:nvSpPr>
        <p:spPr>
          <a:xfrm>
            <a:off x="0" y="6538913"/>
            <a:ext cx="2743200" cy="254000"/>
          </a:xfrm>
        </p:spPr>
        <p:txBody>
          <a:bodyPr/>
          <a:lstStyle/>
          <a:p>
            <a:fld id="{61C8E247-01B5-4759-ABE7-2C8F5B0EF80E}" type="datetime3">
              <a:rPr lang="en-US" smtClean="0"/>
              <a:t>21 June 2018</a:t>
            </a:fld>
            <a:endParaRPr lang="en-US" dirty="0"/>
          </a:p>
        </p:txBody>
      </p:sp>
      <p:sp>
        <p:nvSpPr>
          <p:cNvPr id="6" name="Slide Number Placeholder 5"/>
          <p:cNvSpPr>
            <a:spLocks noGrp="1"/>
          </p:cNvSpPr>
          <p:nvPr>
            <p:ph type="sldNum" sz="quarter" idx="4294967295"/>
          </p:nvPr>
        </p:nvSpPr>
        <p:spPr>
          <a:xfrm>
            <a:off x="9448800" y="6538913"/>
            <a:ext cx="2743200" cy="254000"/>
          </a:xfrm>
        </p:spPr>
        <p:txBody>
          <a:bodyPr/>
          <a:lstStyle/>
          <a:p>
            <a:fld id="{F1012999-1CD9-4014-B1C6-70315F8BBED0}" type="slidenum">
              <a:rPr lang="en-US" smtClean="0"/>
              <a:pPr/>
              <a:t>3</a:t>
            </a:fld>
            <a:endParaRPr lang="en-US" dirty="0"/>
          </a:p>
        </p:txBody>
      </p:sp>
      <p:pic>
        <p:nvPicPr>
          <p:cNvPr id="4" name="Picture 3"/>
          <p:cNvPicPr>
            <a:picLocks noChangeAspect="1"/>
          </p:cNvPicPr>
          <p:nvPr/>
        </p:nvPicPr>
        <p:blipFill>
          <a:blip r:embed="rId2"/>
          <a:stretch>
            <a:fillRect/>
          </a:stretch>
        </p:blipFill>
        <p:spPr>
          <a:xfrm>
            <a:off x="1152525" y="1084086"/>
            <a:ext cx="7333516" cy="2073000"/>
          </a:xfrm>
          <a:prstGeom prst="rect">
            <a:avLst/>
          </a:prstGeom>
          <a:ln>
            <a:solidFill>
              <a:srgbClr val="5B9BD5"/>
            </a:solidFill>
          </a:ln>
        </p:spPr>
      </p:pic>
    </p:spTree>
    <p:extLst>
      <p:ext uri="{BB962C8B-B14F-4D97-AF65-F5344CB8AC3E}">
        <p14:creationId xmlns:p14="http://schemas.microsoft.com/office/powerpoint/2010/main" val="36538336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Conditionals</a:t>
            </a:r>
            <a:endParaRPr lang="en-US" dirty="0"/>
          </a:p>
        </p:txBody>
      </p:sp>
      <p:sp>
        <p:nvSpPr>
          <p:cNvPr id="3" name="Content Placeholder 2"/>
          <p:cNvSpPr>
            <a:spLocks noGrp="1"/>
          </p:cNvSpPr>
          <p:nvPr>
            <p:ph idx="1"/>
          </p:nvPr>
        </p:nvSpPr>
        <p:spPr/>
        <p:txBody>
          <a:bodyPr/>
          <a:lstStyle/>
          <a:p>
            <a:r>
              <a:rPr lang="en-US" dirty="0"/>
              <a:t>Something you’ll often want to do is run code </a:t>
            </a:r>
            <a:r>
              <a:rPr lang="en-US" dirty="0" smtClean="0"/>
              <a:t>conditionally.</a:t>
            </a:r>
          </a:p>
          <a:p>
            <a:pPr lvl="1"/>
            <a:r>
              <a:rPr lang="en-US" dirty="0" smtClean="0"/>
              <a:t>That </a:t>
            </a:r>
            <a:r>
              <a:rPr lang="en-US" dirty="0"/>
              <a:t>is, only do something if something else is true or </a:t>
            </a:r>
            <a:r>
              <a:rPr lang="en-US" dirty="0" smtClean="0"/>
              <a:t>false.</a:t>
            </a:r>
          </a:p>
          <a:p>
            <a:pPr lvl="1"/>
            <a:r>
              <a:rPr lang="en-US" dirty="0" smtClean="0"/>
              <a:t>For </a:t>
            </a:r>
            <a:r>
              <a:rPr lang="en-US" dirty="0"/>
              <a:t>example, alert “child” if the age variable is less than </a:t>
            </a:r>
            <a:r>
              <a:rPr lang="en-US" dirty="0" smtClean="0"/>
              <a:t>12.</a:t>
            </a:r>
          </a:p>
          <a:p>
            <a:pPr lvl="1"/>
            <a:r>
              <a:rPr lang="en-US" dirty="0" smtClean="0"/>
              <a:t>JavaScript </a:t>
            </a:r>
            <a:r>
              <a:rPr lang="en-US" dirty="0"/>
              <a:t>has this ability through </a:t>
            </a:r>
            <a:r>
              <a:rPr lang="en-US" dirty="0">
                <a:solidFill>
                  <a:srgbClr val="FF0000"/>
                </a:solidFill>
              </a:rPr>
              <a:t>if</a:t>
            </a:r>
            <a:r>
              <a:rPr lang="en-US" dirty="0"/>
              <a:t> </a:t>
            </a:r>
            <a:r>
              <a:rPr lang="en-US" dirty="0">
                <a:solidFill>
                  <a:srgbClr val="0070C0"/>
                </a:solidFill>
              </a:rPr>
              <a:t>statements</a:t>
            </a:r>
            <a:r>
              <a:rPr lang="en-US" dirty="0" smtClean="0"/>
              <a:t>:</a:t>
            </a:r>
          </a:p>
          <a:p>
            <a:pPr marL="233363" lvl="1" indent="0">
              <a:buNone/>
            </a:pPr>
            <a:endParaRPr lang="en-US" dirty="0" smtClean="0"/>
          </a:p>
          <a:p>
            <a:pPr marL="233363" lvl="1" indent="0">
              <a:buNone/>
            </a:pPr>
            <a:endParaRPr lang="en-US" dirty="0" smtClean="0"/>
          </a:p>
          <a:p>
            <a:pPr marL="233363" lvl="1" indent="0">
              <a:buNone/>
            </a:pPr>
            <a:endParaRPr lang="en-US" dirty="0"/>
          </a:p>
          <a:p>
            <a:pPr lvl="1"/>
            <a:r>
              <a:rPr lang="en-US" dirty="0"/>
              <a:t>But what if you wanted to do something else if the age is greater than 12? Along with the if statement, you can attach an else onto the end of that, as follows</a:t>
            </a:r>
            <a:r>
              <a:rPr lang="en-US" dirty="0" smtClean="0"/>
              <a:t>:</a:t>
            </a:r>
          </a:p>
          <a:p>
            <a:pPr marL="233363" lvl="1" indent="0">
              <a:buNone/>
            </a:pPr>
            <a:endParaRPr lang="en-US" dirty="0"/>
          </a:p>
          <a:p>
            <a:pPr marL="233363" lvl="1" indent="0">
              <a:buNone/>
            </a:pPr>
            <a:endParaRPr lang="en-US" dirty="0"/>
          </a:p>
          <a:p>
            <a:pPr marL="233363" lvl="1" indent="0">
              <a:buNone/>
            </a:pPr>
            <a:endParaRPr lang="en-US" dirty="0" smtClean="0"/>
          </a:p>
          <a:p>
            <a:pPr marL="233363" lvl="1" indent="0">
              <a:buNone/>
            </a:pPr>
            <a:endParaRPr lang="en-US" dirty="0" smtClean="0"/>
          </a:p>
          <a:p>
            <a:pPr lvl="1"/>
            <a:r>
              <a:rPr lang="en-US" dirty="0"/>
              <a:t>Here you’ve met another operator—the less-than symbol, &lt;. There’s also its opposite, greater than, &gt;, as well as “less than or equal to” and “greater than or equal to,” &lt;= and &gt;=, respectively</a:t>
            </a:r>
            <a:r>
              <a:rPr lang="en-US" dirty="0" smtClean="0"/>
              <a:t>.</a:t>
            </a:r>
            <a:endParaRPr lang="en-US" dirty="0"/>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30</a:t>
            </a:fld>
            <a:endParaRPr lang="en-US" dirty="0"/>
          </a:p>
        </p:txBody>
      </p:sp>
      <p:pic>
        <p:nvPicPr>
          <p:cNvPr id="6" name="Picture 5"/>
          <p:cNvPicPr>
            <a:picLocks noChangeAspect="1"/>
          </p:cNvPicPr>
          <p:nvPr/>
        </p:nvPicPr>
        <p:blipFill>
          <a:blip r:embed="rId2"/>
          <a:stretch>
            <a:fillRect/>
          </a:stretch>
        </p:blipFill>
        <p:spPr>
          <a:xfrm>
            <a:off x="1064215" y="2701390"/>
            <a:ext cx="1650410" cy="891924"/>
          </a:xfrm>
          <a:prstGeom prst="rect">
            <a:avLst/>
          </a:prstGeom>
          <a:ln>
            <a:solidFill>
              <a:schemeClr val="accent1"/>
            </a:solidFill>
          </a:ln>
        </p:spPr>
      </p:pic>
      <p:pic>
        <p:nvPicPr>
          <p:cNvPr id="7" name="Picture 6"/>
          <p:cNvPicPr>
            <a:picLocks noChangeAspect="1"/>
          </p:cNvPicPr>
          <p:nvPr/>
        </p:nvPicPr>
        <p:blipFill>
          <a:blip r:embed="rId3"/>
          <a:stretch>
            <a:fillRect/>
          </a:stretch>
        </p:blipFill>
        <p:spPr>
          <a:xfrm>
            <a:off x="931816" y="4327425"/>
            <a:ext cx="2020389" cy="1247314"/>
          </a:xfrm>
          <a:prstGeom prst="rect">
            <a:avLst/>
          </a:prstGeom>
          <a:ln>
            <a:solidFill>
              <a:schemeClr val="accent1"/>
            </a:solidFill>
          </a:ln>
        </p:spPr>
      </p:pic>
    </p:spTree>
    <p:extLst>
      <p:ext uri="{BB962C8B-B14F-4D97-AF65-F5344CB8AC3E}">
        <p14:creationId xmlns:p14="http://schemas.microsoft.com/office/powerpoint/2010/main" val="28979833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else if</a:t>
            </a:r>
            <a:endParaRPr lang="en-US" dirty="0"/>
          </a:p>
        </p:txBody>
      </p:sp>
      <p:sp>
        <p:nvSpPr>
          <p:cNvPr id="7" name="Content Placeholder 6"/>
          <p:cNvSpPr>
            <a:spLocks noGrp="1"/>
          </p:cNvSpPr>
          <p:nvPr>
            <p:ph idx="1"/>
          </p:nvPr>
        </p:nvSpPr>
        <p:spPr/>
        <p:txBody>
          <a:bodyPr/>
          <a:lstStyle/>
          <a:p>
            <a:r>
              <a:rPr lang="en-US" dirty="0"/>
              <a:t>If you want to check multiple conditions, you can also use else if, like so:</a:t>
            </a:r>
          </a:p>
          <a:p>
            <a:pPr marL="233363" lvl="1" indent="0">
              <a:buNone/>
            </a:pPr>
            <a:endParaRPr lang="en-US" dirty="0" smtClean="0"/>
          </a:p>
          <a:p>
            <a:pPr marL="233363" lvl="1" indent="0">
              <a:buNone/>
            </a:pPr>
            <a:endParaRPr lang="en-US" dirty="0"/>
          </a:p>
          <a:p>
            <a:pPr marL="233363" lvl="1" indent="0">
              <a:buNone/>
            </a:pPr>
            <a:endParaRPr lang="en-US" dirty="0" smtClean="0"/>
          </a:p>
          <a:p>
            <a:pPr marL="233363" lvl="1" indent="0">
              <a:buNone/>
            </a:pPr>
            <a:endParaRPr lang="en-US" dirty="0" smtClean="0"/>
          </a:p>
          <a:p>
            <a:pPr marL="233363" lvl="1" indent="0">
              <a:buNone/>
            </a:pPr>
            <a:endParaRPr lang="en-US" dirty="0" smtClean="0"/>
          </a:p>
          <a:p>
            <a:pPr lvl="1"/>
            <a:r>
              <a:rPr lang="en-US" dirty="0"/>
              <a:t>Of course, you can use multiple else if statements if required, but usually you won’t need more than one or perhaps </a:t>
            </a:r>
            <a:r>
              <a:rPr lang="en-US" dirty="0" smtClean="0"/>
              <a:t>two.</a:t>
            </a:r>
          </a:p>
          <a:p>
            <a:pPr lvl="1"/>
            <a:r>
              <a:rPr lang="en-US" dirty="0" smtClean="0"/>
              <a:t>Anything </a:t>
            </a:r>
            <a:r>
              <a:rPr lang="en-US" dirty="0"/>
              <a:t>that can be evaluated to true or false can be used as the condition of an if </a:t>
            </a:r>
            <a:r>
              <a:rPr lang="en-US" dirty="0" smtClean="0"/>
              <a:t>statement.</a:t>
            </a:r>
          </a:p>
          <a:p>
            <a:pPr lvl="1"/>
            <a:r>
              <a:rPr lang="en-US" dirty="0" smtClean="0"/>
              <a:t>An </a:t>
            </a:r>
            <a:r>
              <a:rPr lang="en-US" dirty="0"/>
              <a:t>easier way to get your head around this is to imagine putting some statement within those brackets and in your mind calculating whether this statement is true or </a:t>
            </a:r>
            <a:r>
              <a:rPr lang="en-US" dirty="0" smtClean="0"/>
              <a:t>false.</a:t>
            </a:r>
          </a:p>
          <a:p>
            <a:pPr lvl="1"/>
            <a:r>
              <a:rPr lang="en-US" dirty="0" smtClean="0"/>
              <a:t>If </a:t>
            </a:r>
            <a:r>
              <a:rPr lang="en-US" dirty="0"/>
              <a:t>you are able to do that, your condition can be used within an if statement</a:t>
            </a:r>
            <a:r>
              <a:rPr lang="en-US" dirty="0" smtClean="0"/>
              <a:t>.</a:t>
            </a:r>
            <a:endParaRPr lang="en-US" dirty="0"/>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31</a:t>
            </a:fld>
            <a:endParaRPr lang="en-US" dirty="0"/>
          </a:p>
        </p:txBody>
      </p:sp>
      <p:pic>
        <p:nvPicPr>
          <p:cNvPr id="8" name="Picture 7"/>
          <p:cNvPicPr>
            <a:picLocks noChangeAspect="1"/>
          </p:cNvPicPr>
          <p:nvPr/>
        </p:nvPicPr>
        <p:blipFill>
          <a:blip r:embed="rId2"/>
          <a:stretch>
            <a:fillRect/>
          </a:stretch>
        </p:blipFill>
        <p:spPr>
          <a:xfrm>
            <a:off x="884572" y="1680756"/>
            <a:ext cx="2024090" cy="1593719"/>
          </a:xfrm>
          <a:prstGeom prst="rect">
            <a:avLst/>
          </a:prstGeom>
          <a:ln>
            <a:solidFill>
              <a:schemeClr val="accent1"/>
            </a:solidFill>
          </a:ln>
        </p:spPr>
      </p:pic>
      <p:pic>
        <p:nvPicPr>
          <p:cNvPr id="2" name="Picture 1"/>
          <p:cNvPicPr>
            <a:picLocks noChangeAspect="1"/>
          </p:cNvPicPr>
          <p:nvPr/>
        </p:nvPicPr>
        <p:blipFill>
          <a:blip r:embed="rId3"/>
          <a:stretch>
            <a:fillRect/>
          </a:stretch>
        </p:blipFill>
        <p:spPr>
          <a:xfrm>
            <a:off x="884572" y="5314581"/>
            <a:ext cx="3554185" cy="1161034"/>
          </a:xfrm>
          <a:prstGeom prst="rect">
            <a:avLst/>
          </a:prstGeom>
          <a:ln>
            <a:solidFill>
              <a:schemeClr val="accent1"/>
            </a:solidFill>
          </a:ln>
        </p:spPr>
      </p:pic>
    </p:spTree>
    <p:extLst>
      <p:ext uri="{BB962C8B-B14F-4D97-AF65-F5344CB8AC3E}">
        <p14:creationId xmlns:p14="http://schemas.microsoft.com/office/powerpoint/2010/main" val="23376225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else if											   </a:t>
            </a:r>
            <a:r>
              <a:rPr lang="en-US" dirty="0" smtClean="0">
                <a:solidFill>
                  <a:srgbClr val="C00000"/>
                </a:solidFill>
              </a:rPr>
              <a:t>|</a:t>
            </a:r>
            <a:endParaRPr lang="en-US" dirty="0">
              <a:solidFill>
                <a:srgbClr val="C00000"/>
              </a:solidFill>
            </a:endParaRPr>
          </a:p>
        </p:txBody>
      </p:sp>
      <p:sp>
        <p:nvSpPr>
          <p:cNvPr id="7" name="Content Placeholder 6"/>
          <p:cNvSpPr>
            <a:spLocks noGrp="1"/>
          </p:cNvSpPr>
          <p:nvPr>
            <p:ph idx="1"/>
          </p:nvPr>
        </p:nvSpPr>
        <p:spPr/>
        <p:txBody>
          <a:bodyPr/>
          <a:lstStyle/>
          <a:p>
            <a:pPr lvl="1"/>
            <a:r>
              <a:rPr lang="en-US" dirty="0"/>
              <a:t>There’s two new things to discuss </a:t>
            </a:r>
            <a:r>
              <a:rPr lang="en-US" dirty="0" smtClean="0"/>
              <a:t>here.</a:t>
            </a:r>
          </a:p>
          <a:p>
            <a:pPr lvl="2"/>
            <a:r>
              <a:rPr lang="en-US" dirty="0" smtClean="0"/>
              <a:t>First</a:t>
            </a:r>
            <a:r>
              <a:rPr lang="en-US" dirty="0"/>
              <a:t>, you have combined two conditionals into one with the “and” </a:t>
            </a:r>
            <a:r>
              <a:rPr lang="en-US" dirty="0">
                <a:solidFill>
                  <a:srgbClr val="0070C0"/>
                </a:solidFill>
              </a:rPr>
              <a:t>operator</a:t>
            </a:r>
            <a:r>
              <a:rPr lang="en-US" dirty="0"/>
              <a:t>, </a:t>
            </a:r>
            <a:r>
              <a:rPr lang="en-US" dirty="0" smtClean="0">
                <a:solidFill>
                  <a:srgbClr val="FF0000"/>
                </a:solidFill>
              </a:rPr>
              <a:t>&amp;&amp;</a:t>
            </a:r>
            <a:r>
              <a:rPr lang="en-US" dirty="0" smtClean="0"/>
              <a:t>.</a:t>
            </a:r>
          </a:p>
          <a:p>
            <a:pPr marL="687388" lvl="2" indent="0">
              <a:buNone/>
            </a:pPr>
            <a:r>
              <a:rPr lang="en-US" dirty="0" smtClean="0"/>
              <a:t>This </a:t>
            </a:r>
            <a:r>
              <a:rPr lang="en-US" dirty="0"/>
              <a:t>means the condition will only evaluate to true if both the left and right sides of that condition evaluate to </a:t>
            </a:r>
            <a:r>
              <a:rPr lang="en-US" dirty="0" smtClean="0"/>
              <a:t>true.</a:t>
            </a:r>
          </a:p>
          <a:p>
            <a:pPr lvl="2"/>
            <a:r>
              <a:rPr lang="en-US" dirty="0" smtClean="0"/>
              <a:t>Second</a:t>
            </a:r>
            <a:r>
              <a:rPr lang="en-US" dirty="0"/>
              <a:t>, you’ve just seen how to check </a:t>
            </a:r>
            <a:r>
              <a:rPr lang="en-US" dirty="0" smtClean="0"/>
              <a:t>equality.</a:t>
            </a:r>
          </a:p>
          <a:p>
            <a:pPr marL="687388" lvl="2" indent="0">
              <a:buNone/>
            </a:pPr>
            <a:r>
              <a:rPr lang="en-US" dirty="0" smtClean="0"/>
              <a:t>In </a:t>
            </a:r>
            <a:r>
              <a:rPr lang="en-US" dirty="0"/>
              <a:t>JavaScript, this is a complicated </a:t>
            </a:r>
            <a:r>
              <a:rPr lang="en-US" dirty="0" smtClean="0"/>
              <a:t>area.</a:t>
            </a:r>
          </a:p>
          <a:p>
            <a:pPr marL="687388" lvl="2" indent="0">
              <a:buNone/>
            </a:pPr>
            <a:r>
              <a:rPr lang="en-US" dirty="0" smtClean="0"/>
              <a:t>You </a:t>
            </a:r>
            <a:r>
              <a:rPr lang="en-US" dirty="0"/>
              <a:t>can use both </a:t>
            </a:r>
            <a:r>
              <a:rPr lang="en-US" dirty="0">
                <a:solidFill>
                  <a:srgbClr val="FF0000"/>
                </a:solidFill>
              </a:rPr>
              <a:t>==</a:t>
            </a:r>
            <a:r>
              <a:rPr lang="en-US" dirty="0"/>
              <a:t> and </a:t>
            </a:r>
            <a:r>
              <a:rPr lang="en-US" dirty="0">
                <a:solidFill>
                  <a:srgbClr val="FF0000"/>
                </a:solidFill>
              </a:rPr>
              <a:t>===</a:t>
            </a:r>
            <a:r>
              <a:rPr lang="en-US" dirty="0"/>
              <a:t> to check equality, with both having subtle but important </a:t>
            </a:r>
            <a:r>
              <a:rPr lang="en-US" dirty="0" smtClean="0"/>
              <a:t>differences.</a:t>
            </a:r>
          </a:p>
          <a:p>
            <a:pPr marL="687388" lvl="2" indent="0">
              <a:buNone/>
            </a:pPr>
            <a:r>
              <a:rPr lang="en-US" dirty="0" smtClean="0"/>
              <a:t>For </a:t>
            </a:r>
            <a:r>
              <a:rPr lang="en-US" dirty="0"/>
              <a:t>now, trust us when we tell you to always use </a:t>
            </a:r>
            <a:r>
              <a:rPr lang="en-US" dirty="0" smtClean="0"/>
              <a:t>===.</a:t>
            </a:r>
          </a:p>
          <a:p>
            <a:pPr lvl="1"/>
            <a:r>
              <a:rPr lang="en-US" dirty="0" smtClean="0"/>
              <a:t>Along </a:t>
            </a:r>
            <a:r>
              <a:rPr lang="en-US" dirty="0"/>
              <a:t>with &amp;&amp;, there’s also ||, which is the “or” </a:t>
            </a:r>
            <a:r>
              <a:rPr lang="en-US" dirty="0" smtClean="0"/>
              <a:t>operator.</a:t>
            </a:r>
          </a:p>
          <a:p>
            <a:pPr lvl="1"/>
            <a:r>
              <a:rPr lang="en-US" dirty="0" smtClean="0"/>
              <a:t>Let’s </a:t>
            </a:r>
            <a:r>
              <a:rPr lang="en-US" dirty="0"/>
              <a:t>see this in action</a:t>
            </a:r>
            <a:r>
              <a:rPr lang="en-US" dirty="0" smtClean="0"/>
              <a:t>:</a:t>
            </a:r>
            <a:endParaRPr lang="en-US" dirty="0"/>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32</a:t>
            </a:fld>
            <a:endParaRPr lang="en-US" dirty="0"/>
          </a:p>
        </p:txBody>
      </p:sp>
      <p:pic>
        <p:nvPicPr>
          <p:cNvPr id="3" name="Picture 2"/>
          <p:cNvPicPr>
            <a:picLocks noChangeAspect="1"/>
          </p:cNvPicPr>
          <p:nvPr/>
        </p:nvPicPr>
        <p:blipFill>
          <a:blip r:embed="rId2"/>
          <a:stretch>
            <a:fillRect/>
          </a:stretch>
        </p:blipFill>
        <p:spPr>
          <a:xfrm>
            <a:off x="714103" y="4817622"/>
            <a:ext cx="6402433" cy="1139416"/>
          </a:xfrm>
          <a:prstGeom prst="rect">
            <a:avLst/>
          </a:prstGeom>
          <a:ln>
            <a:solidFill>
              <a:schemeClr val="accent1"/>
            </a:solidFill>
          </a:ln>
        </p:spPr>
      </p:pic>
    </p:spTree>
    <p:extLst>
      <p:ext uri="{BB962C8B-B14F-4D97-AF65-F5344CB8AC3E}">
        <p14:creationId xmlns:p14="http://schemas.microsoft.com/office/powerpoint/2010/main" val="21275090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else if											  </a:t>
            </a:r>
            <a:r>
              <a:rPr lang="en-US" dirty="0" smtClean="0">
                <a:solidFill>
                  <a:srgbClr val="C00000"/>
                </a:solidFill>
              </a:rPr>
              <a:t>||</a:t>
            </a:r>
            <a:endParaRPr lang="en-US" dirty="0">
              <a:solidFill>
                <a:srgbClr val="C00000"/>
              </a:solidFill>
            </a:endParaRPr>
          </a:p>
        </p:txBody>
      </p:sp>
      <p:sp>
        <p:nvSpPr>
          <p:cNvPr id="7" name="Content Placeholder 6"/>
          <p:cNvSpPr>
            <a:spLocks noGrp="1"/>
          </p:cNvSpPr>
          <p:nvPr>
            <p:ph idx="1"/>
          </p:nvPr>
        </p:nvSpPr>
        <p:spPr/>
        <p:txBody>
          <a:bodyPr/>
          <a:lstStyle/>
          <a:p>
            <a:pPr lvl="1"/>
            <a:r>
              <a:rPr lang="en-US" dirty="0"/>
              <a:t>The alert will still be shown here, even though only one of the conditional statements holds </a:t>
            </a:r>
            <a:r>
              <a:rPr lang="en-US" dirty="0" smtClean="0"/>
              <a:t>true.</a:t>
            </a:r>
          </a:p>
          <a:p>
            <a:pPr lvl="1"/>
            <a:r>
              <a:rPr lang="en-US" dirty="0" smtClean="0"/>
              <a:t>Age </a:t>
            </a:r>
            <a:r>
              <a:rPr lang="en-US" dirty="0"/>
              <a:t>is indeed greater than 18, which makes it irrelevant that the name of this person isn’t Jack, because the or operator will return true as long as one of the conditions is met.</a:t>
            </a:r>
          </a:p>
          <a:p>
            <a:pPr lvl="1"/>
            <a:r>
              <a:rPr lang="en-US" dirty="0"/>
              <a:t>Make sure you understand the difference between || and </a:t>
            </a:r>
            <a:r>
              <a:rPr lang="en-US" dirty="0" smtClean="0"/>
              <a:t>&amp;&amp;.</a:t>
            </a:r>
          </a:p>
          <a:p>
            <a:pPr lvl="1"/>
            <a:r>
              <a:rPr lang="en-US" dirty="0" smtClean="0"/>
              <a:t>The </a:t>
            </a:r>
            <a:r>
              <a:rPr lang="en-US" dirty="0"/>
              <a:t>first evaluates to true if either of the conditions evaluates to true; whereas &amp;&amp; evaluates to true if both the conditions evaluate to </a:t>
            </a:r>
            <a:r>
              <a:rPr lang="en-US" dirty="0" smtClean="0"/>
              <a:t>true.</a:t>
            </a:r>
          </a:p>
          <a:p>
            <a:pPr lvl="1"/>
            <a:r>
              <a:rPr lang="en-US" dirty="0" smtClean="0"/>
              <a:t>It’s </a:t>
            </a:r>
            <a:r>
              <a:rPr lang="en-US" dirty="0"/>
              <a:t>also possible to negate conditionals, meaning they pass if the reverse is true, as follows:</a:t>
            </a:r>
          </a:p>
          <a:p>
            <a:pPr marL="233363" lvl="1" indent="0">
              <a:buNone/>
            </a:pPr>
            <a:endParaRPr lang="en-US" dirty="0" smtClean="0"/>
          </a:p>
          <a:p>
            <a:pPr marL="233363" lvl="1" indent="0">
              <a:buNone/>
            </a:pPr>
            <a:endParaRPr lang="en-US" dirty="0" smtClean="0"/>
          </a:p>
          <a:p>
            <a:pPr marL="233363" lvl="1" indent="0">
              <a:buNone/>
            </a:pPr>
            <a:endParaRPr lang="en-US" dirty="0" smtClean="0"/>
          </a:p>
          <a:p>
            <a:pPr marL="233363" lvl="1" indent="0">
              <a:buNone/>
            </a:pPr>
            <a:endParaRPr lang="en-US" dirty="0"/>
          </a:p>
          <a:p>
            <a:pPr lvl="1"/>
            <a:r>
              <a:rPr lang="en-US" dirty="0" smtClean="0"/>
              <a:t>The </a:t>
            </a:r>
            <a:r>
              <a:rPr lang="en-US" dirty="0" smtClean="0">
                <a:solidFill>
                  <a:srgbClr val="FF0000"/>
                </a:solidFill>
              </a:rPr>
              <a:t>negation </a:t>
            </a:r>
            <a:r>
              <a:rPr lang="en-US" dirty="0" smtClean="0">
                <a:solidFill>
                  <a:srgbClr val="0070C0"/>
                </a:solidFill>
              </a:rPr>
              <a:t>operator,</a:t>
            </a:r>
            <a:r>
              <a:rPr lang="en-US" dirty="0" smtClean="0">
                <a:solidFill>
                  <a:srgbClr val="FF0000"/>
                </a:solidFill>
              </a:rPr>
              <a:t> </a:t>
            </a:r>
            <a:r>
              <a:rPr lang="en-US" dirty="0">
                <a:solidFill>
                  <a:srgbClr val="FF0000"/>
                </a:solidFill>
              </a:rPr>
              <a:t>!</a:t>
            </a:r>
            <a:r>
              <a:rPr lang="en-US" dirty="0"/>
              <a:t>, reverses the outcome of the </a:t>
            </a:r>
            <a:r>
              <a:rPr lang="en-US" dirty="0" smtClean="0"/>
              <a:t>conditional. In </a:t>
            </a:r>
            <a:r>
              <a:rPr lang="en-US" dirty="0"/>
              <a:t>this example, age &lt; 18 is false, but the ! that </a:t>
            </a:r>
            <a:r>
              <a:rPr lang="en-US" dirty="0" smtClean="0"/>
              <a:t>prefixes </a:t>
            </a:r>
            <a:r>
              <a:rPr lang="en-US" dirty="0"/>
              <a:t>the conditional reverses false to </a:t>
            </a:r>
            <a:r>
              <a:rPr lang="en-US" dirty="0" smtClean="0"/>
              <a:t>true.</a:t>
            </a:r>
          </a:p>
          <a:p>
            <a:pPr lvl="1"/>
            <a:r>
              <a:rPr lang="en-US" dirty="0" smtClean="0"/>
              <a:t>In </a:t>
            </a:r>
            <a:r>
              <a:rPr lang="en-US" dirty="0"/>
              <a:t>general, you should try to avoid negations like the preceding one, writing it as age &gt;= 18 rather than !age &lt; 18, because it makes the code easier to </a:t>
            </a:r>
            <a:r>
              <a:rPr lang="en-US" dirty="0" smtClean="0"/>
              <a:t>read.</a:t>
            </a:r>
          </a:p>
          <a:p>
            <a:pPr lvl="1"/>
            <a:r>
              <a:rPr lang="en-US" dirty="0" smtClean="0"/>
              <a:t>The </a:t>
            </a:r>
            <a:r>
              <a:rPr lang="en-US" dirty="0"/>
              <a:t>quicker one can scan the code and assess its function, the better</a:t>
            </a:r>
            <a:r>
              <a:rPr lang="en-US" dirty="0" smtClean="0"/>
              <a:t>.</a:t>
            </a:r>
            <a:endParaRPr lang="en-US" dirty="0"/>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33</a:t>
            </a:fld>
            <a:endParaRPr lang="en-US" dirty="0"/>
          </a:p>
        </p:txBody>
      </p:sp>
      <p:pic>
        <p:nvPicPr>
          <p:cNvPr id="2" name="Picture 1"/>
          <p:cNvPicPr>
            <a:picLocks noChangeAspect="1"/>
          </p:cNvPicPr>
          <p:nvPr/>
        </p:nvPicPr>
        <p:blipFill>
          <a:blip r:embed="rId2"/>
          <a:stretch>
            <a:fillRect/>
          </a:stretch>
        </p:blipFill>
        <p:spPr>
          <a:xfrm>
            <a:off x="923109" y="3756973"/>
            <a:ext cx="2298110" cy="965655"/>
          </a:xfrm>
          <a:prstGeom prst="rect">
            <a:avLst/>
          </a:prstGeom>
          <a:ln>
            <a:solidFill>
              <a:schemeClr val="accent1"/>
            </a:solidFill>
          </a:ln>
        </p:spPr>
      </p:pic>
    </p:spTree>
    <p:extLst>
      <p:ext uri="{BB962C8B-B14F-4D97-AF65-F5344CB8AC3E}">
        <p14:creationId xmlns:p14="http://schemas.microsoft.com/office/powerpoint/2010/main" val="34741593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Debugging with the </a:t>
            </a:r>
            <a:r>
              <a:rPr lang="en-US" dirty="0" smtClean="0"/>
              <a:t>Console</a:t>
            </a:r>
            <a:endParaRPr lang="en-US" dirty="0"/>
          </a:p>
        </p:txBody>
      </p:sp>
      <p:sp>
        <p:nvSpPr>
          <p:cNvPr id="3" name="Content Placeholder 2"/>
          <p:cNvSpPr>
            <a:spLocks noGrp="1"/>
          </p:cNvSpPr>
          <p:nvPr>
            <p:ph idx="1"/>
          </p:nvPr>
        </p:nvSpPr>
        <p:spPr/>
        <p:txBody>
          <a:bodyPr/>
          <a:lstStyle/>
          <a:p>
            <a:r>
              <a:rPr lang="en-US" dirty="0"/>
              <a:t>Earlier, we briefly mentioned the </a:t>
            </a:r>
            <a:r>
              <a:rPr lang="en-US" dirty="0">
                <a:solidFill>
                  <a:srgbClr val="FF0000"/>
                </a:solidFill>
              </a:rPr>
              <a:t>developer console</a:t>
            </a:r>
            <a:r>
              <a:rPr lang="en-US" dirty="0"/>
              <a:t> available in </a:t>
            </a:r>
            <a:r>
              <a:rPr lang="en-US" dirty="0" smtClean="0">
                <a:solidFill>
                  <a:srgbClr val="FF0000"/>
                </a:solidFill>
              </a:rPr>
              <a:t>browsers</a:t>
            </a:r>
            <a:r>
              <a:rPr lang="en-US" dirty="0" smtClean="0"/>
              <a:t>.</a:t>
            </a:r>
          </a:p>
          <a:p>
            <a:pPr lvl="1"/>
            <a:r>
              <a:rPr lang="en-US" dirty="0" smtClean="0"/>
              <a:t>We </a:t>
            </a:r>
            <a:r>
              <a:rPr lang="en-US" dirty="0"/>
              <a:t>stated that once we got to more complex examples, we’d switch from using alert</a:t>
            </a:r>
            <a:r>
              <a:rPr lang="en-US" dirty="0" smtClean="0"/>
              <a:t>( ) </a:t>
            </a:r>
            <a:r>
              <a:rPr lang="en-US" dirty="0"/>
              <a:t>to using </a:t>
            </a:r>
            <a:r>
              <a:rPr lang="en-US" dirty="0">
                <a:solidFill>
                  <a:srgbClr val="FF0000"/>
                </a:solidFill>
              </a:rPr>
              <a:t>console.log</a:t>
            </a:r>
            <a:r>
              <a:rPr lang="en-US" dirty="0" smtClean="0">
                <a:solidFill>
                  <a:srgbClr val="FF0000"/>
                </a:solidFill>
              </a:rPr>
              <a:t>( )</a:t>
            </a:r>
            <a:r>
              <a:rPr lang="en-US" dirty="0" smtClean="0"/>
              <a:t>.</a:t>
            </a:r>
          </a:p>
          <a:p>
            <a:pPr lvl="1"/>
            <a:r>
              <a:rPr lang="en-US" dirty="0" smtClean="0"/>
              <a:t>Before </a:t>
            </a:r>
            <a:r>
              <a:rPr lang="en-US" dirty="0"/>
              <a:t>making that switch, you need to take a look at the </a:t>
            </a:r>
            <a:r>
              <a:rPr lang="en-US" dirty="0">
                <a:solidFill>
                  <a:srgbClr val="FF0000"/>
                </a:solidFill>
              </a:rPr>
              <a:t>debugging</a:t>
            </a:r>
            <a:r>
              <a:rPr lang="en-US" dirty="0"/>
              <a:t> available to </a:t>
            </a:r>
            <a:r>
              <a:rPr lang="en-US" dirty="0" smtClean="0"/>
              <a:t>you.</a:t>
            </a:r>
          </a:p>
          <a:p>
            <a:pPr lvl="1"/>
            <a:r>
              <a:rPr lang="en-US" dirty="0" smtClean="0"/>
              <a:t>Modern </a:t>
            </a:r>
            <a:r>
              <a:rPr lang="en-US" dirty="0"/>
              <a:t>browsers ship with a JavaScript console, which is an invaluable tool in the JavaScript developer’s </a:t>
            </a:r>
            <a:r>
              <a:rPr lang="en-US" dirty="0" smtClean="0"/>
              <a:t>arsenal.</a:t>
            </a:r>
          </a:p>
          <a:p>
            <a:pPr lvl="1"/>
            <a:r>
              <a:rPr lang="en-US" dirty="0" smtClean="0"/>
              <a:t>The </a:t>
            </a:r>
            <a:r>
              <a:rPr lang="en-US" dirty="0"/>
              <a:t>following list describes how you access the console in all modern </a:t>
            </a:r>
            <a:r>
              <a:rPr lang="en-US" dirty="0" smtClean="0"/>
              <a:t>browsers:</a:t>
            </a:r>
          </a:p>
          <a:p>
            <a:pPr lvl="2"/>
            <a:r>
              <a:rPr lang="en-US" dirty="0" smtClean="0"/>
              <a:t>IE10</a:t>
            </a:r>
            <a:r>
              <a:rPr lang="en-US" dirty="0"/>
              <a:t>+: Press F12 and click the Console </a:t>
            </a:r>
            <a:r>
              <a:rPr lang="en-US" dirty="0" smtClean="0"/>
              <a:t>tab.</a:t>
            </a:r>
          </a:p>
          <a:p>
            <a:pPr lvl="2"/>
            <a:r>
              <a:rPr lang="en-US" dirty="0" smtClean="0"/>
              <a:t>Chrome</a:t>
            </a:r>
            <a:r>
              <a:rPr lang="en-US" dirty="0"/>
              <a:t>: Alt+Cmd+J on macOS. Ctrl+Shift+J on </a:t>
            </a:r>
            <a:r>
              <a:rPr lang="en-US" dirty="0" smtClean="0"/>
              <a:t>Windows.</a:t>
            </a:r>
          </a:p>
          <a:p>
            <a:pPr lvl="2"/>
            <a:r>
              <a:rPr lang="en-US" dirty="0" smtClean="0"/>
              <a:t>Safari</a:t>
            </a:r>
            <a:r>
              <a:rPr lang="en-US" dirty="0"/>
              <a:t>: Alt+Cmd+I on macOS. Ctrl+Alt+I on </a:t>
            </a:r>
            <a:r>
              <a:rPr lang="en-US" dirty="0" smtClean="0"/>
              <a:t>Windows.</a:t>
            </a:r>
          </a:p>
          <a:p>
            <a:pPr lvl="2"/>
            <a:r>
              <a:rPr lang="en-US" dirty="0" smtClean="0"/>
              <a:t>Firefox</a:t>
            </a:r>
            <a:r>
              <a:rPr lang="en-US" dirty="0"/>
              <a:t>: Alt+Cmd+K on </a:t>
            </a:r>
            <a:r>
              <a:rPr lang="en-US" dirty="0" smtClean="0"/>
              <a:t>macOS. Ctrl+Shift+K </a:t>
            </a:r>
            <a:r>
              <a:rPr lang="en-US" dirty="0"/>
              <a:t>on </a:t>
            </a:r>
            <a:r>
              <a:rPr lang="en-US" dirty="0" smtClean="0"/>
              <a:t>Windows.</a:t>
            </a:r>
          </a:p>
          <a:p>
            <a:pPr lvl="2"/>
            <a:r>
              <a:rPr lang="en-US" dirty="0" smtClean="0"/>
              <a:t>Opera</a:t>
            </a:r>
            <a:r>
              <a:rPr lang="en-US" dirty="0"/>
              <a:t>: Alt+Cmd+I on macOS. Ctrl+Shift+I on </a:t>
            </a:r>
            <a:r>
              <a:rPr lang="en-US" dirty="0" smtClean="0"/>
              <a:t>Windows.</a:t>
            </a:r>
          </a:p>
          <a:p>
            <a:pPr lvl="1"/>
            <a:r>
              <a:rPr lang="en-US" dirty="0" smtClean="0"/>
              <a:t>I </a:t>
            </a:r>
            <a:r>
              <a:rPr lang="en-US" dirty="0"/>
              <a:t>use Google Chrome as my browser of choice, all screenshots in this book are from Chrome’s console (unless </a:t>
            </a:r>
            <a:r>
              <a:rPr lang="en-US" dirty="0" smtClean="0"/>
              <a:t>otherwise </a:t>
            </a:r>
            <a:r>
              <a:rPr lang="en-US" dirty="0"/>
              <a:t>noted) but all browsers have a very similar feature set and they look the same, so pick the one that suits you </a:t>
            </a:r>
            <a:r>
              <a:rPr lang="en-US" dirty="0" smtClean="0"/>
              <a:t>best.</a:t>
            </a:r>
          </a:p>
          <a:p>
            <a:pPr lvl="1"/>
            <a:r>
              <a:rPr lang="en-US" dirty="0" smtClean="0"/>
              <a:t>Look </a:t>
            </a:r>
            <a:r>
              <a:rPr lang="en-US" dirty="0"/>
              <a:t>at the example in </a:t>
            </a:r>
            <a:r>
              <a:rPr lang="en-US" dirty="0">
                <a:solidFill>
                  <a:srgbClr val="FF0000"/>
                </a:solidFill>
              </a:rPr>
              <a:t>Figure 1-2</a:t>
            </a:r>
            <a:r>
              <a:rPr lang="en-US" dirty="0" smtClean="0"/>
              <a:t>.</a:t>
            </a:r>
            <a:endParaRPr lang="en-US" dirty="0"/>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34</a:t>
            </a:fld>
            <a:endParaRPr lang="en-US" dirty="0"/>
          </a:p>
        </p:txBody>
      </p:sp>
    </p:spTree>
    <p:extLst>
      <p:ext uri="{BB962C8B-B14F-4D97-AF65-F5344CB8AC3E}">
        <p14:creationId xmlns:p14="http://schemas.microsoft.com/office/powerpoint/2010/main" val="15414909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Debugging with the </a:t>
            </a:r>
            <a:r>
              <a:rPr lang="en-US" dirty="0" smtClean="0"/>
              <a:t>Console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a:t>The </a:t>
            </a:r>
            <a:r>
              <a:rPr lang="en-US" dirty="0">
                <a:solidFill>
                  <a:srgbClr val="FF0000"/>
                </a:solidFill>
              </a:rPr>
              <a:t>console</a:t>
            </a:r>
            <a:r>
              <a:rPr lang="en-US" dirty="0"/>
              <a:t> is great for trying out pieces of code, but it really shines for </a:t>
            </a:r>
            <a:r>
              <a:rPr lang="en-US" dirty="0" smtClean="0"/>
              <a:t>debugging.</a:t>
            </a:r>
          </a:p>
          <a:p>
            <a:pPr lvl="1"/>
            <a:r>
              <a:rPr lang="en-US" dirty="0" smtClean="0"/>
              <a:t>The </a:t>
            </a:r>
            <a:r>
              <a:rPr lang="en-US" dirty="0"/>
              <a:t>most popular method is </a:t>
            </a:r>
            <a:r>
              <a:rPr lang="en-US" dirty="0">
                <a:solidFill>
                  <a:srgbClr val="FF0000"/>
                </a:solidFill>
              </a:rPr>
              <a:t>console.log</a:t>
            </a:r>
            <a:r>
              <a:rPr lang="en-US" dirty="0" smtClean="0">
                <a:solidFill>
                  <a:srgbClr val="FF0000"/>
                </a:solidFill>
              </a:rPr>
              <a:t>( )</a:t>
            </a:r>
            <a:r>
              <a:rPr lang="en-US" dirty="0" smtClean="0"/>
              <a:t>, </a:t>
            </a:r>
            <a:r>
              <a:rPr lang="en-US" dirty="0"/>
              <a:t>which will log data to the console for you to </a:t>
            </a:r>
            <a:r>
              <a:rPr lang="en-US" dirty="0" smtClean="0"/>
              <a:t>see.</a:t>
            </a:r>
          </a:p>
          <a:p>
            <a:pPr lvl="1"/>
            <a:r>
              <a:rPr lang="en-US" dirty="0" smtClean="0"/>
              <a:t>From </a:t>
            </a:r>
            <a:r>
              <a:rPr lang="en-US" dirty="0"/>
              <a:t>now on in this chapter, the examples use this </a:t>
            </a:r>
            <a:r>
              <a:rPr lang="en-US" dirty="0" smtClean="0"/>
              <a:t>method </a:t>
            </a:r>
            <a:r>
              <a:rPr lang="en-US" dirty="0"/>
              <a:t>as opposed to alert</a:t>
            </a:r>
            <a:r>
              <a:rPr lang="en-US" dirty="0" smtClean="0"/>
              <a:t>( ).</a:t>
            </a:r>
          </a:p>
          <a:p>
            <a:pPr lvl="1"/>
            <a:r>
              <a:rPr lang="en-US" dirty="0" smtClean="0"/>
              <a:t>When </a:t>
            </a:r>
            <a:r>
              <a:rPr lang="en-US" dirty="0"/>
              <a:t>working with </a:t>
            </a:r>
            <a:r>
              <a:rPr lang="en-US" dirty="0">
                <a:solidFill>
                  <a:srgbClr val="0070C0"/>
                </a:solidFill>
              </a:rPr>
              <a:t>complex</a:t>
            </a:r>
            <a:r>
              <a:rPr lang="en-US" dirty="0">
                <a:solidFill>
                  <a:srgbClr val="FF0000"/>
                </a:solidFill>
              </a:rPr>
              <a:t> data structures</a:t>
            </a:r>
            <a:r>
              <a:rPr lang="en-US" dirty="0"/>
              <a:t>, </a:t>
            </a:r>
            <a:r>
              <a:rPr lang="en-US" dirty="0">
                <a:solidFill>
                  <a:srgbClr val="FF0000"/>
                </a:solidFill>
              </a:rPr>
              <a:t>console. log</a:t>
            </a:r>
            <a:r>
              <a:rPr lang="en-US" dirty="0" smtClean="0">
                <a:solidFill>
                  <a:srgbClr val="FF0000"/>
                </a:solidFill>
              </a:rPr>
              <a:t>( )</a:t>
            </a:r>
            <a:r>
              <a:rPr lang="en-US" dirty="0" smtClean="0"/>
              <a:t> </a:t>
            </a:r>
            <a:r>
              <a:rPr lang="en-US" dirty="0"/>
              <a:t>provides a much nicer way to view the values of </a:t>
            </a:r>
            <a:r>
              <a:rPr lang="en-US" dirty="0" smtClean="0"/>
              <a:t>variables.</a:t>
            </a:r>
          </a:p>
          <a:p>
            <a:pPr lvl="1"/>
            <a:r>
              <a:rPr lang="en-US" dirty="0" smtClean="0"/>
              <a:t>To </a:t>
            </a:r>
            <a:r>
              <a:rPr lang="en-US" dirty="0"/>
              <a:t>see an example, create the following HTML file—name it something sensible—and then open it in a browser with developer tools</a:t>
            </a:r>
            <a:r>
              <a:rPr lang="en-US" dirty="0" smtClean="0"/>
              <a:t>:</a:t>
            </a:r>
          </a:p>
          <a:p>
            <a:pPr marL="233363" lvl="1" indent="0">
              <a:buNone/>
            </a:pPr>
            <a:endParaRPr lang="en-US" dirty="0"/>
          </a:p>
          <a:p>
            <a:pPr marL="233363" lvl="1" indent="0">
              <a:buNone/>
            </a:pPr>
            <a:endParaRPr lang="en-US" dirty="0" smtClean="0"/>
          </a:p>
          <a:p>
            <a:pPr marL="233363" lvl="1" indent="0">
              <a:buNone/>
            </a:pPr>
            <a:endParaRPr lang="en-US" dirty="0"/>
          </a:p>
          <a:p>
            <a:pPr marL="233363" lvl="1" indent="0">
              <a:buNone/>
            </a:pPr>
            <a:endParaRPr lang="en-US" dirty="0" smtClean="0"/>
          </a:p>
          <a:p>
            <a:pPr marL="233363" lvl="1" indent="0">
              <a:buNone/>
            </a:pPr>
            <a:endParaRPr lang="en-US" dirty="0" smtClean="0"/>
          </a:p>
          <a:p>
            <a:pPr lvl="1"/>
            <a:r>
              <a:rPr lang="en-US" dirty="0"/>
              <a:t>If you bring up the developer console by following the previous instructions, you should see something like </a:t>
            </a:r>
            <a:r>
              <a:rPr lang="en-US" dirty="0">
                <a:solidFill>
                  <a:srgbClr val="FF0000"/>
                </a:solidFill>
              </a:rPr>
              <a:t>Figure 1-3</a:t>
            </a:r>
            <a:r>
              <a:rPr lang="en-US" dirty="0"/>
              <a:t>.</a:t>
            </a:r>
          </a:p>
          <a:p>
            <a:pPr lvl="1"/>
            <a:r>
              <a:rPr lang="en-US" dirty="0"/>
              <a:t>You can log absolutely anything to the console and it will know how to deal with it. You’ll see this in action now as you dive into arrays</a:t>
            </a:r>
            <a:r>
              <a:rPr lang="en-US" dirty="0" smtClean="0"/>
              <a:t>.</a:t>
            </a:r>
            <a:endParaRPr lang="en-US" dirty="0"/>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35</a:t>
            </a:fld>
            <a:endParaRPr lang="en-US" dirty="0"/>
          </a:p>
        </p:txBody>
      </p:sp>
      <p:pic>
        <p:nvPicPr>
          <p:cNvPr id="6" name="Picture 5"/>
          <p:cNvPicPr>
            <a:picLocks noChangeAspect="1"/>
          </p:cNvPicPr>
          <p:nvPr/>
        </p:nvPicPr>
        <p:blipFill>
          <a:blip r:embed="rId2"/>
          <a:stretch>
            <a:fillRect/>
          </a:stretch>
        </p:blipFill>
        <p:spPr>
          <a:xfrm>
            <a:off x="870857" y="3606287"/>
            <a:ext cx="5286238" cy="1550955"/>
          </a:xfrm>
          <a:prstGeom prst="rect">
            <a:avLst/>
          </a:prstGeom>
          <a:ln>
            <a:solidFill>
              <a:schemeClr val="accent1"/>
            </a:solidFill>
          </a:ln>
        </p:spPr>
      </p:pic>
    </p:spTree>
    <p:extLst>
      <p:ext uri="{BB962C8B-B14F-4D97-AF65-F5344CB8AC3E}">
        <p14:creationId xmlns:p14="http://schemas.microsoft.com/office/powerpoint/2010/main" val="42396755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Figure 1-2 || 1-3</a:t>
            </a:r>
            <a:endParaRPr lang="en-US" dirty="0"/>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36</a:t>
            </a:fld>
            <a:endParaRPr lang="en-US" dirty="0"/>
          </a:p>
        </p:txBody>
      </p:sp>
      <p:pic>
        <p:nvPicPr>
          <p:cNvPr id="8" name="Picture 7"/>
          <p:cNvPicPr>
            <a:picLocks noChangeAspect="1"/>
          </p:cNvPicPr>
          <p:nvPr/>
        </p:nvPicPr>
        <p:blipFill>
          <a:blip r:embed="rId2"/>
          <a:stretch>
            <a:fillRect/>
          </a:stretch>
        </p:blipFill>
        <p:spPr>
          <a:xfrm>
            <a:off x="152401" y="1283309"/>
            <a:ext cx="6370320" cy="2801005"/>
          </a:xfrm>
          <a:prstGeom prst="rect">
            <a:avLst/>
          </a:prstGeom>
          <a:ln>
            <a:solidFill>
              <a:schemeClr val="accent1"/>
            </a:solidFill>
          </a:ln>
        </p:spPr>
      </p:pic>
      <p:pic>
        <p:nvPicPr>
          <p:cNvPr id="9" name="Picture 8"/>
          <p:cNvPicPr>
            <a:picLocks noChangeAspect="1"/>
          </p:cNvPicPr>
          <p:nvPr/>
        </p:nvPicPr>
        <p:blipFill>
          <a:blip r:embed="rId3"/>
          <a:stretch>
            <a:fillRect/>
          </a:stretch>
        </p:blipFill>
        <p:spPr>
          <a:xfrm>
            <a:off x="152400" y="4676142"/>
            <a:ext cx="8963025" cy="1477828"/>
          </a:xfrm>
          <a:prstGeom prst="rect">
            <a:avLst/>
          </a:prstGeom>
          <a:ln>
            <a:solidFill>
              <a:schemeClr val="accent1"/>
            </a:solidFill>
          </a:ln>
        </p:spPr>
      </p:pic>
    </p:spTree>
    <p:extLst>
      <p:ext uri="{BB962C8B-B14F-4D97-AF65-F5344CB8AC3E}">
        <p14:creationId xmlns:p14="http://schemas.microsoft.com/office/powerpoint/2010/main" val="1740282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Content Placeholder 2"/>
          <p:cNvSpPr>
            <a:spLocks noGrp="1"/>
          </p:cNvSpPr>
          <p:nvPr>
            <p:ph idx="1"/>
          </p:nvPr>
        </p:nvSpPr>
        <p:spPr/>
        <p:txBody>
          <a:bodyPr/>
          <a:lstStyle/>
          <a:p>
            <a:r>
              <a:rPr lang="en-US" dirty="0"/>
              <a:t>Before moving on to jQuery, it’s important to cover </a:t>
            </a:r>
            <a:r>
              <a:rPr lang="en-US" dirty="0" smtClean="0"/>
              <a:t>arrays.</a:t>
            </a:r>
          </a:p>
          <a:p>
            <a:pPr lvl="1"/>
            <a:r>
              <a:rPr lang="en-US" dirty="0" smtClean="0"/>
              <a:t>An </a:t>
            </a:r>
            <a:r>
              <a:rPr lang="en-US" dirty="0">
                <a:solidFill>
                  <a:srgbClr val="FF0000"/>
                </a:solidFill>
              </a:rPr>
              <a:t>array</a:t>
            </a:r>
            <a:r>
              <a:rPr lang="en-US" dirty="0"/>
              <a:t> is simply a list of values, as mentioned </a:t>
            </a:r>
            <a:r>
              <a:rPr lang="en-US" dirty="0" smtClean="0"/>
              <a:t>earlier.</a:t>
            </a:r>
          </a:p>
          <a:p>
            <a:pPr lvl="1"/>
            <a:r>
              <a:rPr lang="en-US" dirty="0" smtClean="0"/>
              <a:t>The </a:t>
            </a:r>
            <a:r>
              <a:rPr lang="en-US" dirty="0"/>
              <a:t>following is an example of an array</a:t>
            </a:r>
            <a:r>
              <a:rPr lang="en-US" dirty="0" smtClean="0"/>
              <a:t>:</a:t>
            </a:r>
          </a:p>
          <a:p>
            <a:pPr marL="233363" lvl="1" indent="0">
              <a:buNone/>
            </a:pPr>
            <a:endParaRPr lang="en-US" dirty="0" smtClean="0"/>
          </a:p>
          <a:p>
            <a:pPr marL="233363" lvl="1" indent="0">
              <a:buNone/>
            </a:pPr>
            <a:endParaRPr lang="en-US" dirty="0"/>
          </a:p>
          <a:p>
            <a:pPr lvl="1"/>
            <a:r>
              <a:rPr lang="en-US" dirty="0"/>
              <a:t>That’s about as much as covered earlier, so now it’s time to delve </a:t>
            </a:r>
            <a:r>
              <a:rPr lang="en-US" dirty="0" smtClean="0"/>
              <a:t>further.</a:t>
            </a:r>
          </a:p>
          <a:p>
            <a:pPr lvl="1"/>
            <a:r>
              <a:rPr lang="en-US" dirty="0" smtClean="0"/>
              <a:t>You </a:t>
            </a:r>
            <a:r>
              <a:rPr lang="en-US" dirty="0"/>
              <a:t>can access a single element in an array by adding a number in square brackets after the variable, like so:</a:t>
            </a:r>
          </a:p>
          <a:p>
            <a:pPr marL="233363" lvl="1" indent="0">
              <a:buNone/>
            </a:pPr>
            <a:endParaRPr lang="en-US" dirty="0" smtClean="0"/>
          </a:p>
          <a:p>
            <a:pPr marL="233363" lvl="1" indent="0">
              <a:buNone/>
            </a:pPr>
            <a:endParaRPr lang="en-US" dirty="0"/>
          </a:p>
          <a:p>
            <a:pPr lvl="1"/>
            <a:r>
              <a:rPr lang="en-US" dirty="0"/>
              <a:t>Notice here that the element at position 1 is not “Jack”, but “Jamie</a:t>
            </a:r>
            <a:r>
              <a:rPr lang="en-US" dirty="0" smtClean="0"/>
              <a:t>”.</a:t>
            </a:r>
          </a:p>
          <a:p>
            <a:pPr lvl="1"/>
            <a:r>
              <a:rPr lang="en-US" dirty="0" smtClean="0"/>
              <a:t>This </a:t>
            </a:r>
            <a:r>
              <a:rPr lang="en-US" dirty="0"/>
              <a:t>is because arrays are </a:t>
            </a:r>
            <a:r>
              <a:rPr lang="en-US" dirty="0" smtClean="0"/>
              <a:t>zero-indexed.</a:t>
            </a:r>
          </a:p>
          <a:p>
            <a:pPr lvl="1"/>
            <a:r>
              <a:rPr lang="en-US" dirty="0" smtClean="0"/>
              <a:t>That </a:t>
            </a:r>
            <a:r>
              <a:rPr lang="en-US" dirty="0"/>
              <a:t>is, the first element in an array is actually at position 0, not position </a:t>
            </a:r>
            <a:r>
              <a:rPr lang="en-US" dirty="0" smtClean="0"/>
              <a:t>1.</a:t>
            </a:r>
          </a:p>
          <a:p>
            <a:pPr lvl="1"/>
            <a:r>
              <a:rPr lang="en-US" dirty="0" smtClean="0"/>
              <a:t>This </a:t>
            </a:r>
            <a:r>
              <a:rPr lang="en-US" dirty="0"/>
              <a:t>can take some time to get used to if you’re not a programmer, but once you get the hang of it, it will become second nature. </a:t>
            </a:r>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37</a:t>
            </a:fld>
            <a:endParaRPr lang="en-US" dirty="0"/>
          </a:p>
        </p:txBody>
      </p:sp>
      <p:pic>
        <p:nvPicPr>
          <p:cNvPr id="6" name="Picture 5"/>
          <p:cNvPicPr>
            <a:picLocks noChangeAspect="1"/>
          </p:cNvPicPr>
          <p:nvPr/>
        </p:nvPicPr>
        <p:blipFill>
          <a:blip r:embed="rId2"/>
          <a:stretch>
            <a:fillRect/>
          </a:stretch>
        </p:blipFill>
        <p:spPr>
          <a:xfrm>
            <a:off x="722811" y="2472003"/>
            <a:ext cx="6265136" cy="377196"/>
          </a:xfrm>
          <a:prstGeom prst="rect">
            <a:avLst/>
          </a:prstGeom>
          <a:ln>
            <a:solidFill>
              <a:schemeClr val="accent1"/>
            </a:solidFill>
          </a:ln>
        </p:spPr>
      </p:pic>
      <p:pic>
        <p:nvPicPr>
          <p:cNvPr id="7" name="Picture 6"/>
          <p:cNvPicPr>
            <a:picLocks noChangeAspect="1"/>
          </p:cNvPicPr>
          <p:nvPr/>
        </p:nvPicPr>
        <p:blipFill>
          <a:blip r:embed="rId3"/>
          <a:stretch>
            <a:fillRect/>
          </a:stretch>
        </p:blipFill>
        <p:spPr>
          <a:xfrm>
            <a:off x="792481" y="3871988"/>
            <a:ext cx="2573518" cy="344283"/>
          </a:xfrm>
          <a:prstGeom prst="rect">
            <a:avLst/>
          </a:prstGeom>
          <a:ln>
            <a:solidFill>
              <a:schemeClr val="accent1"/>
            </a:solidFill>
          </a:ln>
        </p:spPr>
      </p:pic>
    </p:spTree>
    <p:extLst>
      <p:ext uri="{BB962C8B-B14F-4D97-AF65-F5344CB8AC3E}">
        <p14:creationId xmlns:p14="http://schemas.microsoft.com/office/powerpoint/2010/main" val="4791810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So </a:t>
            </a:r>
            <a:r>
              <a:rPr lang="en-US" dirty="0"/>
              <a:t>to get the name “Jack” from the array, you would need to use </a:t>
            </a:r>
            <a:r>
              <a:rPr lang="en-US" dirty="0">
                <a:solidFill>
                  <a:srgbClr val="FF0000"/>
                </a:solidFill>
              </a:rPr>
              <a:t>classMates[0</a:t>
            </a:r>
            <a:r>
              <a:rPr lang="en-US" dirty="0" smtClean="0">
                <a:solidFill>
                  <a:srgbClr val="FF0000"/>
                </a:solidFill>
              </a:rPr>
              <a:t>]</a:t>
            </a:r>
            <a:r>
              <a:rPr lang="en-US" dirty="0" smtClean="0"/>
              <a:t>.</a:t>
            </a:r>
          </a:p>
          <a:p>
            <a:pPr lvl="1"/>
            <a:r>
              <a:rPr lang="en-US" dirty="0" smtClean="0"/>
              <a:t>You </a:t>
            </a:r>
            <a:r>
              <a:rPr lang="en-US" dirty="0"/>
              <a:t>can find out the length of an array by using </a:t>
            </a:r>
            <a:r>
              <a:rPr lang="en-US" dirty="0">
                <a:solidFill>
                  <a:srgbClr val="FF0000"/>
                </a:solidFill>
              </a:rPr>
              <a:t>classMates.length</a:t>
            </a:r>
            <a:r>
              <a:rPr lang="en-US" dirty="0"/>
              <a:t>, which in this case returns </a:t>
            </a:r>
            <a:r>
              <a:rPr lang="en-US" dirty="0" smtClean="0"/>
              <a:t>4.</a:t>
            </a:r>
          </a:p>
          <a:p>
            <a:pPr lvl="1"/>
            <a:r>
              <a:rPr lang="en-US" dirty="0" smtClean="0"/>
              <a:t>As </a:t>
            </a:r>
            <a:r>
              <a:rPr lang="en-US" dirty="0"/>
              <a:t>a quick test, how do you think you might get at the last element of an array when you don’t know the length? You’d do it like so</a:t>
            </a:r>
            <a:r>
              <a:rPr lang="en-US" dirty="0" smtClean="0"/>
              <a:t>:</a:t>
            </a:r>
          </a:p>
          <a:p>
            <a:pPr marL="233363" lvl="1" indent="0">
              <a:buNone/>
            </a:pPr>
            <a:endParaRPr lang="en-US" dirty="0" smtClean="0"/>
          </a:p>
          <a:p>
            <a:pPr marL="233363" lvl="1" indent="0">
              <a:buNone/>
            </a:pPr>
            <a:endParaRPr lang="en-US" dirty="0"/>
          </a:p>
          <a:p>
            <a:pPr lvl="1"/>
            <a:r>
              <a:rPr lang="en-US" dirty="0"/>
              <a:t>See if you can figure out how this works without reading the explanation </a:t>
            </a:r>
            <a:r>
              <a:rPr lang="en-US" dirty="0" smtClean="0"/>
              <a:t>first.</a:t>
            </a:r>
          </a:p>
          <a:p>
            <a:pPr lvl="1"/>
            <a:r>
              <a:rPr lang="en-US" dirty="0" smtClean="0"/>
              <a:t>classMates.length </a:t>
            </a:r>
            <a:r>
              <a:rPr lang="en-US" dirty="0"/>
              <a:t>gives the array length, which is </a:t>
            </a:r>
            <a:r>
              <a:rPr lang="en-US" dirty="0" smtClean="0"/>
              <a:t>4.</a:t>
            </a:r>
          </a:p>
          <a:p>
            <a:pPr lvl="1"/>
            <a:r>
              <a:rPr lang="en-US" dirty="0" smtClean="0"/>
              <a:t>So </a:t>
            </a:r>
            <a:r>
              <a:rPr lang="en-US" dirty="0"/>
              <a:t>to get the last item in the array, you need to get the person at the last index, which is the length minus one, down to the fact that the first element is at position 0 and not position </a:t>
            </a:r>
            <a:r>
              <a:rPr lang="en-US" dirty="0" smtClean="0"/>
              <a:t>1.</a:t>
            </a:r>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38</a:t>
            </a:fld>
            <a:endParaRPr lang="en-US" dirty="0"/>
          </a:p>
        </p:txBody>
      </p:sp>
      <p:pic>
        <p:nvPicPr>
          <p:cNvPr id="6" name="Picture 5"/>
          <p:cNvPicPr>
            <a:picLocks noChangeAspect="1"/>
          </p:cNvPicPr>
          <p:nvPr/>
        </p:nvPicPr>
        <p:blipFill>
          <a:blip r:embed="rId2"/>
          <a:stretch>
            <a:fillRect/>
          </a:stretch>
        </p:blipFill>
        <p:spPr>
          <a:xfrm>
            <a:off x="736825" y="2765925"/>
            <a:ext cx="4967289" cy="292193"/>
          </a:xfrm>
          <a:prstGeom prst="rect">
            <a:avLst/>
          </a:prstGeom>
          <a:ln>
            <a:solidFill>
              <a:schemeClr val="accent1"/>
            </a:solidFill>
          </a:ln>
        </p:spPr>
      </p:pic>
    </p:spTree>
    <p:extLst>
      <p:ext uri="{BB962C8B-B14F-4D97-AF65-F5344CB8AC3E}">
        <p14:creationId xmlns:p14="http://schemas.microsoft.com/office/powerpoint/2010/main" val="561479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Two-dimensional Arrays</a:t>
            </a:r>
            <a:endParaRPr lang="en-US" dirty="0"/>
          </a:p>
        </p:txBody>
      </p:sp>
      <p:sp>
        <p:nvSpPr>
          <p:cNvPr id="7" name="Content Placeholder 6"/>
          <p:cNvSpPr>
            <a:spLocks noGrp="1"/>
          </p:cNvSpPr>
          <p:nvPr>
            <p:ph idx="1"/>
          </p:nvPr>
        </p:nvSpPr>
        <p:spPr/>
        <p:txBody>
          <a:bodyPr/>
          <a:lstStyle/>
          <a:p>
            <a:r>
              <a:rPr lang="en-US" dirty="0"/>
              <a:t>Remember, JavaScript arrays can contain absolutely anything within them, including </a:t>
            </a:r>
            <a:r>
              <a:rPr lang="en-US" dirty="0">
                <a:solidFill>
                  <a:srgbClr val="FF0000"/>
                </a:solidFill>
              </a:rPr>
              <a:t>objects</a:t>
            </a:r>
            <a:r>
              <a:rPr lang="en-US" dirty="0"/>
              <a:t> and also </a:t>
            </a:r>
            <a:r>
              <a:rPr lang="en-US" dirty="0">
                <a:solidFill>
                  <a:srgbClr val="0070C0"/>
                </a:solidFill>
              </a:rPr>
              <a:t>other</a:t>
            </a:r>
            <a:r>
              <a:rPr lang="en-US" dirty="0">
                <a:solidFill>
                  <a:srgbClr val="FF0000"/>
                </a:solidFill>
              </a:rPr>
              <a:t> arrays</a:t>
            </a:r>
            <a:r>
              <a:rPr lang="en-US" dirty="0"/>
              <a:t>.</a:t>
            </a:r>
          </a:p>
          <a:p>
            <a:pPr lvl="1"/>
            <a:r>
              <a:rPr lang="en-US" dirty="0"/>
              <a:t>Here’s what you might call a </a:t>
            </a:r>
            <a:r>
              <a:rPr lang="en-US" dirty="0">
                <a:solidFill>
                  <a:srgbClr val="FF0000"/>
                </a:solidFill>
              </a:rPr>
              <a:t>two-dimensional array</a:t>
            </a:r>
            <a:r>
              <a:rPr lang="en-US" dirty="0"/>
              <a:t>, an array in which each </a:t>
            </a:r>
            <a:r>
              <a:rPr lang="en-US" dirty="0" smtClean="0"/>
              <a:t>element </a:t>
            </a:r>
            <a:r>
              <a:rPr lang="en-US" dirty="0"/>
              <a:t>is itself an array</a:t>
            </a:r>
            <a:r>
              <a:rPr lang="en-US" dirty="0" smtClean="0"/>
              <a:t>:</a:t>
            </a:r>
          </a:p>
          <a:p>
            <a:pPr marL="233363" lvl="1" indent="0">
              <a:buNone/>
            </a:pPr>
            <a:endParaRPr lang="en-US" dirty="0" smtClean="0"/>
          </a:p>
          <a:p>
            <a:pPr marL="233363" lvl="1" indent="0">
              <a:buNone/>
            </a:pPr>
            <a:endParaRPr lang="en-US" dirty="0" smtClean="0"/>
          </a:p>
          <a:p>
            <a:pPr marL="233363" lvl="1" indent="0">
              <a:buNone/>
            </a:pPr>
            <a:endParaRPr lang="en-US" dirty="0" smtClean="0"/>
          </a:p>
          <a:p>
            <a:pPr lvl="1"/>
            <a:r>
              <a:rPr lang="en-US" dirty="0" smtClean="0"/>
              <a:t>To </a:t>
            </a:r>
            <a:r>
              <a:rPr lang="en-US" dirty="0"/>
              <a:t>access elements in an array of arrays, use the square bracket notation, just as you used it previously, to get the second element in the classMates array, classMates[1]:</a:t>
            </a:r>
          </a:p>
          <a:p>
            <a:pPr marL="233363" lvl="1" indent="0">
              <a:buNone/>
            </a:pPr>
            <a:endParaRPr lang="en-US" dirty="0" smtClean="0"/>
          </a:p>
          <a:p>
            <a:pPr marL="233363" lvl="1" indent="0">
              <a:buNone/>
            </a:pPr>
            <a:endParaRPr lang="en-US" dirty="0" smtClean="0"/>
          </a:p>
          <a:p>
            <a:pPr marL="233363" lvl="1" indent="0">
              <a:buNone/>
            </a:pPr>
            <a:endParaRPr lang="en-US" dirty="0"/>
          </a:p>
          <a:p>
            <a:pPr lvl="1"/>
            <a:r>
              <a:rPr lang="en-US" dirty="0"/>
              <a:t>The first set of square brackets grabs the element of twoDArray, so twoDArray[0] returns the array containing "Jack", "Jon", and "Fred</a:t>
            </a:r>
            <a:r>
              <a:rPr lang="en-US" dirty="0" smtClean="0"/>
              <a:t>".</a:t>
            </a:r>
          </a:p>
          <a:p>
            <a:pPr lvl="1"/>
            <a:r>
              <a:rPr lang="en-US" dirty="0" smtClean="0"/>
              <a:t>twoDArray[1</a:t>
            </a:r>
            <a:r>
              <a:rPr lang="en-US" dirty="0"/>
              <a:t>] is the array containing "Sue", "Heather", and "Amy</a:t>
            </a:r>
            <a:r>
              <a:rPr lang="en-US" dirty="0" smtClean="0"/>
              <a:t>".</a:t>
            </a:r>
          </a:p>
          <a:p>
            <a:pPr lvl="1"/>
            <a:r>
              <a:rPr lang="en-US" dirty="0" smtClean="0"/>
              <a:t>This </a:t>
            </a:r>
            <a:r>
              <a:rPr lang="en-US" dirty="0"/>
              <a:t>isn’t something you’ll have to do very often, but it’s worth showing you in this introduction to JavaScript because it really makes certain that you understand the basics of arrays</a:t>
            </a:r>
            <a:r>
              <a:rPr lang="en-US" dirty="0" smtClean="0"/>
              <a:t>.</a:t>
            </a:r>
            <a:endParaRPr lang="en-US" dirty="0"/>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39</a:t>
            </a:fld>
            <a:endParaRPr lang="en-US" dirty="0"/>
          </a:p>
        </p:txBody>
      </p:sp>
      <p:pic>
        <p:nvPicPr>
          <p:cNvPr id="8" name="Picture 7"/>
          <p:cNvPicPr>
            <a:picLocks noChangeAspect="1"/>
          </p:cNvPicPr>
          <p:nvPr/>
        </p:nvPicPr>
        <p:blipFill>
          <a:blip r:embed="rId2"/>
          <a:stretch>
            <a:fillRect/>
          </a:stretch>
        </p:blipFill>
        <p:spPr>
          <a:xfrm>
            <a:off x="806017" y="2227685"/>
            <a:ext cx="2390029" cy="928734"/>
          </a:xfrm>
          <a:prstGeom prst="rect">
            <a:avLst/>
          </a:prstGeom>
          <a:ln>
            <a:solidFill>
              <a:schemeClr val="accent1"/>
            </a:solidFill>
          </a:ln>
        </p:spPr>
      </p:pic>
      <p:pic>
        <p:nvPicPr>
          <p:cNvPr id="9" name="Picture 8"/>
          <p:cNvPicPr>
            <a:picLocks noChangeAspect="1"/>
          </p:cNvPicPr>
          <p:nvPr/>
        </p:nvPicPr>
        <p:blipFill>
          <a:blip r:embed="rId3"/>
          <a:stretch>
            <a:fillRect/>
          </a:stretch>
        </p:blipFill>
        <p:spPr>
          <a:xfrm>
            <a:off x="806017" y="3871988"/>
            <a:ext cx="2671082" cy="867676"/>
          </a:xfrm>
          <a:prstGeom prst="rect">
            <a:avLst/>
          </a:prstGeom>
          <a:ln>
            <a:solidFill>
              <a:schemeClr val="accent1"/>
            </a:solidFill>
          </a:ln>
        </p:spPr>
      </p:pic>
    </p:spTree>
    <p:extLst>
      <p:ext uri="{BB962C8B-B14F-4D97-AF65-F5344CB8AC3E}">
        <p14:creationId xmlns:p14="http://schemas.microsoft.com/office/powerpoint/2010/main" val="338376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US" dirty="0"/>
              <a:t>JavaScript You Need to Know</a:t>
            </a:r>
          </a:p>
        </p:txBody>
      </p:sp>
      <p:sp>
        <p:nvSpPr>
          <p:cNvPr id="7" name="Text Placeholder 6"/>
          <p:cNvSpPr>
            <a:spLocks noGrp="1"/>
          </p:cNvSpPr>
          <p:nvPr>
            <p:ph type="body" sz="quarter" idx="16"/>
          </p:nvPr>
        </p:nvSpPr>
        <p:spPr/>
        <p:txBody>
          <a:bodyPr/>
          <a:lstStyle/>
          <a:p>
            <a:r>
              <a:rPr lang="en-US" dirty="0" smtClean="0"/>
              <a:t>1</a:t>
            </a:r>
            <a:endParaRPr lang="en-US" dirty="0"/>
          </a:p>
        </p:txBody>
      </p:sp>
      <p:sp>
        <p:nvSpPr>
          <p:cNvPr id="4" name="Date Placeholder 3"/>
          <p:cNvSpPr>
            <a:spLocks noGrp="1"/>
          </p:cNvSpPr>
          <p:nvPr>
            <p:ph type="dt" sz="half" idx="4294967295"/>
          </p:nvPr>
        </p:nvSpPr>
        <p:spPr>
          <a:xfrm>
            <a:off x="0" y="6538913"/>
            <a:ext cx="2743200" cy="254000"/>
          </a:xfrm>
        </p:spPr>
        <p:txBody>
          <a:bodyPr/>
          <a:lstStyle/>
          <a:p>
            <a:r>
              <a:rPr lang="en-US" smtClean="0"/>
              <a:t>14 March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4</a:t>
            </a:fld>
            <a:endParaRPr lang="en-US"/>
          </a:p>
        </p:txBody>
      </p:sp>
      <p:pic>
        <p:nvPicPr>
          <p:cNvPr id="8" name="Picture 7"/>
          <p:cNvPicPr>
            <a:picLocks noChangeAspect="1"/>
          </p:cNvPicPr>
          <p:nvPr/>
        </p:nvPicPr>
        <p:blipFill>
          <a:blip r:embed="rId2"/>
          <a:stretch>
            <a:fillRect/>
          </a:stretch>
        </p:blipFill>
        <p:spPr>
          <a:xfrm>
            <a:off x="8791575" y="3516896"/>
            <a:ext cx="3067050" cy="2990850"/>
          </a:xfrm>
          <a:prstGeom prst="rect">
            <a:avLst/>
          </a:prstGeom>
          <a:ln>
            <a:solidFill>
              <a:schemeClr val="accent1"/>
            </a:solidFill>
          </a:ln>
        </p:spPr>
      </p:pic>
    </p:spTree>
    <p:extLst>
      <p:ext uri="{BB962C8B-B14F-4D97-AF65-F5344CB8AC3E}">
        <p14:creationId xmlns:p14="http://schemas.microsoft.com/office/powerpoint/2010/main" val="22136811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Operations</a:t>
            </a:r>
            <a:endParaRPr lang="en-US" dirty="0"/>
          </a:p>
        </p:txBody>
      </p:sp>
      <p:sp>
        <p:nvSpPr>
          <p:cNvPr id="3" name="Content Placeholder 2"/>
          <p:cNvSpPr>
            <a:spLocks noGrp="1"/>
          </p:cNvSpPr>
          <p:nvPr>
            <p:ph idx="1"/>
          </p:nvPr>
        </p:nvSpPr>
        <p:spPr/>
        <p:txBody>
          <a:bodyPr/>
          <a:lstStyle/>
          <a:p>
            <a:r>
              <a:rPr lang="en-US" dirty="0"/>
              <a:t>To add an element to an array, use the </a:t>
            </a:r>
            <a:r>
              <a:rPr lang="en-US" dirty="0">
                <a:solidFill>
                  <a:srgbClr val="FF0000"/>
                </a:solidFill>
              </a:rPr>
              <a:t>push</a:t>
            </a:r>
            <a:r>
              <a:rPr lang="en-US" dirty="0" smtClean="0">
                <a:solidFill>
                  <a:srgbClr val="FF0000"/>
                </a:solidFill>
              </a:rPr>
              <a:t>( )</a:t>
            </a:r>
            <a:r>
              <a:rPr lang="en-US" dirty="0" smtClean="0"/>
              <a:t> </a:t>
            </a:r>
            <a:r>
              <a:rPr lang="en-US" dirty="0">
                <a:solidFill>
                  <a:srgbClr val="0070C0"/>
                </a:solidFill>
              </a:rPr>
              <a:t>method</a:t>
            </a:r>
            <a:r>
              <a:rPr lang="en-US" dirty="0" smtClean="0"/>
              <a:t>:</a:t>
            </a:r>
          </a:p>
          <a:p>
            <a:pPr marL="0" indent="0">
              <a:buNone/>
            </a:pPr>
            <a:endParaRPr lang="en-US" dirty="0"/>
          </a:p>
          <a:p>
            <a:pPr lvl="1"/>
            <a:r>
              <a:rPr lang="en-US" dirty="0" smtClean="0"/>
              <a:t>Note </a:t>
            </a:r>
            <a:r>
              <a:rPr lang="en-US" dirty="0"/>
              <a:t>that </a:t>
            </a:r>
            <a:r>
              <a:rPr lang="en-US" dirty="0">
                <a:solidFill>
                  <a:srgbClr val="FF0000"/>
                </a:solidFill>
              </a:rPr>
              <a:t>push</a:t>
            </a:r>
            <a:r>
              <a:rPr lang="en-US" dirty="0" smtClean="0">
                <a:solidFill>
                  <a:srgbClr val="FF0000"/>
                </a:solidFill>
              </a:rPr>
              <a:t>( )</a:t>
            </a:r>
            <a:r>
              <a:rPr lang="en-US" dirty="0" smtClean="0"/>
              <a:t> </a:t>
            </a:r>
            <a:r>
              <a:rPr lang="en-US" dirty="0"/>
              <a:t>will always add an element to the </a:t>
            </a:r>
            <a:r>
              <a:rPr lang="en-US" dirty="0">
                <a:solidFill>
                  <a:srgbClr val="FF0000"/>
                </a:solidFill>
              </a:rPr>
              <a:t>end</a:t>
            </a:r>
            <a:r>
              <a:rPr lang="en-US" dirty="0"/>
              <a:t> of an </a:t>
            </a:r>
            <a:r>
              <a:rPr lang="en-US" dirty="0" smtClean="0">
                <a:solidFill>
                  <a:srgbClr val="FF0000"/>
                </a:solidFill>
              </a:rPr>
              <a:t>array</a:t>
            </a:r>
            <a:r>
              <a:rPr lang="en-US" dirty="0" smtClean="0"/>
              <a:t>.</a:t>
            </a:r>
          </a:p>
          <a:p>
            <a:pPr lvl="1"/>
            <a:r>
              <a:rPr lang="en-US" dirty="0" smtClean="0"/>
              <a:t>Unfortunately</a:t>
            </a:r>
            <a:r>
              <a:rPr lang="en-US" dirty="0"/>
              <a:t>, there’s no such method for easily removing items in </a:t>
            </a:r>
            <a:r>
              <a:rPr lang="en-US" dirty="0" smtClean="0"/>
              <a:t>arrays.</a:t>
            </a:r>
          </a:p>
          <a:p>
            <a:pPr lvl="1"/>
            <a:r>
              <a:rPr lang="en-US" dirty="0" smtClean="0"/>
              <a:t>You </a:t>
            </a:r>
            <a:r>
              <a:rPr lang="en-US" dirty="0"/>
              <a:t>can use the </a:t>
            </a:r>
            <a:r>
              <a:rPr lang="en-US" dirty="0">
                <a:solidFill>
                  <a:srgbClr val="FF0000"/>
                </a:solidFill>
              </a:rPr>
              <a:t>delete</a:t>
            </a:r>
            <a:r>
              <a:rPr lang="en-US" dirty="0"/>
              <a:t> operator, which at first glance does everything you </a:t>
            </a:r>
            <a:r>
              <a:rPr lang="en-US" dirty="0" smtClean="0"/>
              <a:t>need:</a:t>
            </a:r>
          </a:p>
          <a:p>
            <a:pPr marL="233363" lvl="1" indent="0">
              <a:buNone/>
            </a:pPr>
            <a:endParaRPr lang="en-US" dirty="0" smtClean="0"/>
          </a:p>
          <a:p>
            <a:pPr lvl="1"/>
            <a:r>
              <a:rPr lang="en-US" dirty="0" smtClean="0"/>
              <a:t>While </a:t>
            </a:r>
            <a:r>
              <a:rPr lang="en-US" dirty="0"/>
              <a:t>this looks like it will work, it actually doesn’t. If you perform that command on your initial array of “Jack”, “Jamie”, “Rich”, “Will”, this is what happens</a:t>
            </a:r>
            <a:r>
              <a:rPr lang="en-US" dirty="0" smtClean="0"/>
              <a:t>:</a:t>
            </a:r>
          </a:p>
          <a:p>
            <a:pPr marL="233363" lvl="1" indent="0">
              <a:buNone/>
            </a:pPr>
            <a:endParaRPr lang="en-US" dirty="0" smtClean="0"/>
          </a:p>
          <a:p>
            <a:pPr marL="233363" lvl="1" indent="0">
              <a:buNone/>
            </a:pPr>
            <a:endParaRPr lang="en-US" dirty="0" smtClean="0"/>
          </a:p>
          <a:p>
            <a:pPr marL="233363" lvl="1" indent="0">
              <a:buNone/>
            </a:pPr>
            <a:endParaRPr lang="en-US" dirty="0"/>
          </a:p>
          <a:p>
            <a:pPr lvl="1"/>
            <a:r>
              <a:rPr lang="en-US" dirty="0"/>
              <a:t>This is the crucial aspect of delete: it does not remove the element from the array. It simply replaces the value at that index with </a:t>
            </a:r>
            <a:r>
              <a:rPr lang="en-US" dirty="0" smtClean="0">
                <a:solidFill>
                  <a:srgbClr val="FF0000"/>
                </a:solidFill>
              </a:rPr>
              <a:t>undefined</a:t>
            </a:r>
            <a:r>
              <a:rPr lang="en-US" dirty="0" smtClean="0"/>
              <a:t>.</a:t>
            </a:r>
          </a:p>
          <a:p>
            <a:pPr lvl="1"/>
            <a:r>
              <a:rPr lang="en-US" dirty="0" smtClean="0"/>
              <a:t>Hence</a:t>
            </a:r>
            <a:r>
              <a:rPr lang="en-US" dirty="0"/>
              <a:t>, to actually completely remove an element from an array, you have some more work to </a:t>
            </a:r>
            <a:r>
              <a:rPr lang="en-US" dirty="0" smtClean="0"/>
              <a:t>do.</a:t>
            </a:r>
          </a:p>
          <a:p>
            <a:pPr lvl="1"/>
            <a:r>
              <a:rPr lang="en-US" dirty="0" smtClean="0"/>
              <a:t>You </a:t>
            </a:r>
            <a:r>
              <a:rPr lang="en-US" dirty="0"/>
              <a:t>will revisit this later in the book when this problem actually occurs</a:t>
            </a:r>
            <a:r>
              <a:rPr lang="en-US" dirty="0" smtClean="0"/>
              <a:t>.</a:t>
            </a:r>
            <a:endParaRPr lang="en-US" dirty="0"/>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40</a:t>
            </a:fld>
            <a:endParaRPr lang="en-US" dirty="0"/>
          </a:p>
        </p:txBody>
      </p:sp>
      <p:pic>
        <p:nvPicPr>
          <p:cNvPr id="6" name="Picture 5"/>
          <p:cNvPicPr>
            <a:picLocks noChangeAspect="1"/>
          </p:cNvPicPr>
          <p:nvPr/>
        </p:nvPicPr>
        <p:blipFill>
          <a:blip r:embed="rId2"/>
          <a:stretch>
            <a:fillRect/>
          </a:stretch>
        </p:blipFill>
        <p:spPr>
          <a:xfrm>
            <a:off x="6481489" y="1366157"/>
            <a:ext cx="3705225" cy="381000"/>
          </a:xfrm>
          <a:prstGeom prst="rect">
            <a:avLst/>
          </a:prstGeom>
          <a:ln>
            <a:solidFill>
              <a:schemeClr val="accent1"/>
            </a:solidFill>
          </a:ln>
        </p:spPr>
      </p:pic>
      <p:pic>
        <p:nvPicPr>
          <p:cNvPr id="7" name="Picture 6"/>
          <p:cNvPicPr>
            <a:picLocks noChangeAspect="1"/>
          </p:cNvPicPr>
          <p:nvPr/>
        </p:nvPicPr>
        <p:blipFill>
          <a:blip r:embed="rId3"/>
          <a:stretch>
            <a:fillRect/>
          </a:stretch>
        </p:blipFill>
        <p:spPr>
          <a:xfrm>
            <a:off x="9115425" y="2772183"/>
            <a:ext cx="2609850" cy="390525"/>
          </a:xfrm>
          <a:prstGeom prst="rect">
            <a:avLst/>
          </a:prstGeom>
          <a:ln>
            <a:solidFill>
              <a:schemeClr val="accent1"/>
            </a:solidFill>
          </a:ln>
        </p:spPr>
      </p:pic>
      <p:pic>
        <p:nvPicPr>
          <p:cNvPr id="8" name="Picture 7"/>
          <p:cNvPicPr>
            <a:picLocks noChangeAspect="1"/>
          </p:cNvPicPr>
          <p:nvPr/>
        </p:nvPicPr>
        <p:blipFill>
          <a:blip r:embed="rId4"/>
          <a:stretch>
            <a:fillRect/>
          </a:stretch>
        </p:blipFill>
        <p:spPr>
          <a:xfrm>
            <a:off x="862148" y="4153797"/>
            <a:ext cx="6435635" cy="587165"/>
          </a:xfrm>
          <a:prstGeom prst="rect">
            <a:avLst/>
          </a:prstGeom>
          <a:ln>
            <a:solidFill>
              <a:schemeClr val="accent1"/>
            </a:solidFill>
          </a:ln>
        </p:spPr>
      </p:pic>
    </p:spTree>
    <p:extLst>
      <p:ext uri="{BB962C8B-B14F-4D97-AF65-F5344CB8AC3E}">
        <p14:creationId xmlns:p14="http://schemas.microsoft.com/office/powerpoint/2010/main" val="20078803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41</a:t>
            </a:fld>
            <a:endParaRPr lang="en-US" dirty="0"/>
          </a:p>
        </p:txBody>
      </p:sp>
    </p:spTree>
    <p:extLst>
      <p:ext uri="{BB962C8B-B14F-4D97-AF65-F5344CB8AC3E}">
        <p14:creationId xmlns:p14="http://schemas.microsoft.com/office/powerpoint/2010/main" val="26112306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More console.log</a:t>
            </a:r>
            <a:r>
              <a:rPr lang="en-US" dirty="0" smtClean="0"/>
              <a:t>()</a:t>
            </a:r>
            <a:endParaRPr lang="en-US" dirty="0"/>
          </a:p>
        </p:txBody>
      </p:sp>
      <p:sp>
        <p:nvSpPr>
          <p:cNvPr id="3" name="Content Placeholder 2"/>
          <p:cNvSpPr>
            <a:spLocks noGrp="1"/>
          </p:cNvSpPr>
          <p:nvPr>
            <p:ph idx="1"/>
          </p:nvPr>
        </p:nvSpPr>
        <p:spPr/>
        <p:txBody>
          <a:bodyPr/>
          <a:lstStyle/>
          <a:p>
            <a:r>
              <a:rPr lang="en-US" dirty="0"/>
              <a:t>You used console.log</a:t>
            </a:r>
            <a:r>
              <a:rPr lang="en-US" dirty="0" smtClean="0"/>
              <a:t>( ) </a:t>
            </a:r>
            <a:r>
              <a:rPr lang="en-US" dirty="0"/>
              <a:t>when looking at arrays, but you’ve so far only used it in the most basic form by passing it one argument that you expect it to log to the </a:t>
            </a:r>
            <a:r>
              <a:rPr lang="en-US" dirty="0" smtClean="0"/>
              <a:t>console.</a:t>
            </a:r>
          </a:p>
          <a:p>
            <a:pPr lvl="1"/>
            <a:r>
              <a:rPr lang="en-US" dirty="0" smtClean="0"/>
              <a:t>It’s </a:t>
            </a:r>
            <a:r>
              <a:rPr lang="en-US" dirty="0"/>
              <a:t>much more powerful than </a:t>
            </a:r>
            <a:r>
              <a:rPr lang="en-US" dirty="0" smtClean="0"/>
              <a:t>that.</a:t>
            </a:r>
          </a:p>
          <a:p>
            <a:pPr lvl="1"/>
            <a:r>
              <a:rPr lang="en-US" dirty="0" smtClean="0"/>
              <a:t>You </a:t>
            </a:r>
            <a:r>
              <a:rPr lang="en-US" dirty="0"/>
              <a:t>can pass in multiple arguments and it will log them all out—on the same </a:t>
            </a:r>
            <a:r>
              <a:rPr lang="en-US" dirty="0" smtClean="0"/>
              <a:t>line.</a:t>
            </a:r>
          </a:p>
          <a:p>
            <a:pPr lvl="1"/>
            <a:r>
              <a:rPr lang="en-US" dirty="0" smtClean="0"/>
              <a:t>For </a:t>
            </a:r>
            <a:r>
              <a:rPr lang="en-US" dirty="0"/>
              <a:t>example</a:t>
            </a:r>
            <a:r>
              <a:rPr lang="en-US" dirty="0" smtClean="0"/>
              <a:t>:</a:t>
            </a:r>
          </a:p>
          <a:p>
            <a:pPr marL="233363" lvl="1" indent="0">
              <a:buNone/>
            </a:pPr>
            <a:endParaRPr lang="en-US" dirty="0" smtClean="0"/>
          </a:p>
          <a:p>
            <a:pPr marL="233363" lvl="1" indent="0">
              <a:buNone/>
            </a:pPr>
            <a:endParaRPr lang="en-US" dirty="0" smtClean="0"/>
          </a:p>
          <a:p>
            <a:pPr marL="233363" lvl="1" indent="0">
              <a:buNone/>
            </a:pPr>
            <a:endParaRPr lang="en-US" dirty="0"/>
          </a:p>
          <a:p>
            <a:pPr lvl="1"/>
            <a:r>
              <a:rPr lang="en-US" dirty="0"/>
              <a:t>You will see the output shown in </a:t>
            </a:r>
            <a:r>
              <a:rPr lang="en-US" dirty="0">
                <a:solidFill>
                  <a:srgbClr val="FF0000"/>
                </a:solidFill>
              </a:rPr>
              <a:t>Figure 1-4</a:t>
            </a:r>
            <a:r>
              <a:rPr lang="en-US" dirty="0"/>
              <a:t>.</a:t>
            </a:r>
          </a:p>
          <a:p>
            <a:pPr lvl="1"/>
            <a:r>
              <a:rPr lang="en-US" dirty="0"/>
              <a:t>You can see that logging out the classMates array makes it completely clear what it contains, and this is exactly what console.log</a:t>
            </a:r>
            <a:r>
              <a:rPr lang="en-US" dirty="0" smtClean="0"/>
              <a:t>( ) </a:t>
            </a:r>
            <a:r>
              <a:rPr lang="en-US" dirty="0"/>
              <a:t>is there </a:t>
            </a:r>
            <a:r>
              <a:rPr lang="en-US" dirty="0" smtClean="0"/>
              <a:t>for.</a:t>
            </a:r>
          </a:p>
          <a:p>
            <a:pPr lvl="1"/>
            <a:r>
              <a:rPr lang="en-US" dirty="0" smtClean="0"/>
              <a:t>If </a:t>
            </a:r>
            <a:r>
              <a:rPr lang="en-US" dirty="0"/>
              <a:t>you want to output more than one thing on one line, you can easily do that by passing in multiple arguments to the </a:t>
            </a:r>
            <a:r>
              <a:rPr lang="en-US" dirty="0" smtClean="0"/>
              <a:t>function.</a:t>
            </a:r>
          </a:p>
          <a:p>
            <a:pPr lvl="1"/>
            <a:r>
              <a:rPr lang="en-US" dirty="0" smtClean="0"/>
              <a:t>The </a:t>
            </a:r>
            <a:r>
              <a:rPr lang="en-US" dirty="0"/>
              <a:t>second example logs out the string "twoPlusTwo" and then the variable </a:t>
            </a:r>
            <a:r>
              <a:rPr lang="en-US" dirty="0" smtClean="0"/>
              <a:t>twoPlusTwo.</a:t>
            </a:r>
          </a:p>
          <a:p>
            <a:pPr lvl="1"/>
            <a:r>
              <a:rPr lang="en-US" dirty="0" smtClean="0"/>
              <a:t>We </a:t>
            </a:r>
            <a:r>
              <a:rPr lang="en-US" dirty="0"/>
              <a:t>often do this when logging a lot of values, so it’s clearer in the console which line is logging what. We will be using console.log() heavily throughout this book</a:t>
            </a:r>
            <a:r>
              <a:rPr lang="en-US" dirty="0" smtClean="0"/>
              <a:t>.</a:t>
            </a:r>
            <a:endParaRPr lang="en-US" dirty="0"/>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42</a:t>
            </a:fld>
            <a:endParaRPr lang="en-US" dirty="0"/>
          </a:p>
        </p:txBody>
      </p:sp>
      <p:pic>
        <p:nvPicPr>
          <p:cNvPr id="6" name="Picture 5"/>
          <p:cNvPicPr>
            <a:picLocks noChangeAspect="1"/>
          </p:cNvPicPr>
          <p:nvPr/>
        </p:nvPicPr>
        <p:blipFill>
          <a:blip r:embed="rId2"/>
          <a:stretch>
            <a:fillRect/>
          </a:stretch>
        </p:blipFill>
        <p:spPr>
          <a:xfrm>
            <a:off x="2264228" y="2704993"/>
            <a:ext cx="5834743" cy="1115466"/>
          </a:xfrm>
          <a:prstGeom prst="rect">
            <a:avLst/>
          </a:prstGeom>
          <a:ln>
            <a:solidFill>
              <a:schemeClr val="accent1"/>
            </a:solidFill>
          </a:ln>
        </p:spPr>
      </p:pic>
    </p:spTree>
    <p:extLst>
      <p:ext uri="{BB962C8B-B14F-4D97-AF65-F5344CB8AC3E}">
        <p14:creationId xmlns:p14="http://schemas.microsoft.com/office/powerpoint/2010/main" val="11926535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Figure 1-4</a:t>
            </a:r>
            <a:endParaRPr lang="en-US" dirty="0"/>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43</a:t>
            </a:fld>
            <a:endParaRPr lang="en-US" dirty="0"/>
          </a:p>
        </p:txBody>
      </p:sp>
      <p:pic>
        <p:nvPicPr>
          <p:cNvPr id="10" name="Content Placeholder 7"/>
          <p:cNvPicPr>
            <a:picLocks noGrp="1" noChangeAspect="1"/>
          </p:cNvPicPr>
          <p:nvPr>
            <p:ph idx="1"/>
          </p:nvPr>
        </p:nvPicPr>
        <p:blipFill>
          <a:blip r:embed="rId2"/>
          <a:stretch>
            <a:fillRect/>
          </a:stretch>
        </p:blipFill>
        <p:spPr>
          <a:xfrm>
            <a:off x="152400" y="1265844"/>
            <a:ext cx="9314642" cy="1856739"/>
          </a:xfrm>
          <a:prstGeom prst="rect">
            <a:avLst/>
          </a:prstGeom>
          <a:ln>
            <a:solidFill>
              <a:schemeClr val="accent1"/>
            </a:solidFill>
          </a:ln>
        </p:spPr>
      </p:pic>
    </p:spTree>
    <p:extLst>
      <p:ext uri="{BB962C8B-B14F-4D97-AF65-F5344CB8AC3E}">
        <p14:creationId xmlns:p14="http://schemas.microsoft.com/office/powerpoint/2010/main" val="1401315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dirty="0"/>
              <a:t>The Basics of jQuery</a:t>
            </a:r>
          </a:p>
        </p:txBody>
      </p:sp>
      <p:sp>
        <p:nvSpPr>
          <p:cNvPr id="3" name="Date Placeholder 2"/>
          <p:cNvSpPr>
            <a:spLocks noGrp="1"/>
          </p:cNvSpPr>
          <p:nvPr>
            <p:ph type="dt" sz="half" idx="2"/>
          </p:nvPr>
        </p:nvSpPr>
        <p:spPr/>
        <p:txBody>
          <a:bodyPr/>
          <a:lstStyle/>
          <a:p>
            <a:r>
              <a:rPr lang="en-US" smtClean="0"/>
              <a:t>14 March 2018</a:t>
            </a:r>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t>44</a:t>
            </a:fld>
            <a:endParaRPr lang="en-US"/>
          </a:p>
        </p:txBody>
      </p:sp>
      <p:sp>
        <p:nvSpPr>
          <p:cNvPr id="8" name="Text Placeholder 7"/>
          <p:cNvSpPr>
            <a:spLocks noGrp="1"/>
          </p:cNvSpPr>
          <p:nvPr>
            <p:ph type="body" sz="quarter" idx="16"/>
          </p:nvPr>
        </p:nvSpPr>
        <p:spPr/>
        <p:txBody>
          <a:bodyPr/>
          <a:lstStyle/>
          <a:p>
            <a:r>
              <a:rPr lang="en-US" dirty="0" smtClean="0"/>
              <a:t>2</a:t>
            </a:r>
            <a:endParaRPr lang="en-US" dirty="0"/>
          </a:p>
        </p:txBody>
      </p:sp>
      <p:pic>
        <p:nvPicPr>
          <p:cNvPr id="4" name="Picture 3"/>
          <p:cNvPicPr>
            <a:picLocks noChangeAspect="1"/>
          </p:cNvPicPr>
          <p:nvPr/>
        </p:nvPicPr>
        <p:blipFill>
          <a:blip r:embed="rId2"/>
          <a:stretch>
            <a:fillRect/>
          </a:stretch>
        </p:blipFill>
        <p:spPr>
          <a:xfrm>
            <a:off x="8867775" y="5040896"/>
            <a:ext cx="2990850" cy="1466850"/>
          </a:xfrm>
          <a:prstGeom prst="rect">
            <a:avLst/>
          </a:prstGeom>
          <a:ln>
            <a:solidFill>
              <a:schemeClr val="accent1"/>
            </a:solidFill>
          </a:ln>
        </p:spPr>
      </p:pic>
    </p:spTree>
    <p:extLst>
      <p:ext uri="{BB962C8B-B14F-4D97-AF65-F5344CB8AC3E}">
        <p14:creationId xmlns:p14="http://schemas.microsoft.com/office/powerpoint/2010/main" val="29269461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jQuery is a powerful and complex library that was first released in </a:t>
            </a:r>
            <a:r>
              <a:rPr lang="en-US" sz="2000" dirty="0">
                <a:solidFill>
                  <a:srgbClr val="FF0000"/>
                </a:solidFill>
              </a:rPr>
              <a:t>August 2006</a:t>
            </a:r>
            <a:r>
              <a:rPr lang="en-US" sz="2000" dirty="0"/>
              <a:t>, although the initial idea came much </a:t>
            </a:r>
            <a:r>
              <a:rPr lang="en-US" sz="2000" dirty="0" smtClean="0"/>
              <a:t>earlier.</a:t>
            </a:r>
          </a:p>
          <a:p>
            <a:pPr marL="457200">
              <a:buFont typeface="Wingdings" panose="05000000000000000000" pitchFamily="2" charset="2"/>
              <a:buChar char="§"/>
            </a:pPr>
            <a:r>
              <a:rPr lang="en-US" sz="2000" dirty="0" smtClean="0"/>
              <a:t>The </a:t>
            </a:r>
            <a:r>
              <a:rPr lang="en-US" sz="2000" dirty="0"/>
              <a:t>first time anything posted online that hinted that a potential library was forming was on </a:t>
            </a:r>
            <a:r>
              <a:rPr lang="en-US" sz="2000" dirty="0">
                <a:solidFill>
                  <a:srgbClr val="FF0000"/>
                </a:solidFill>
              </a:rPr>
              <a:t>August 22, 2005</a:t>
            </a:r>
            <a:r>
              <a:rPr lang="en-US" sz="2000" dirty="0"/>
              <a:t>. </a:t>
            </a:r>
            <a:endParaRPr lang="en-US" sz="2000" dirty="0" smtClean="0"/>
          </a:p>
          <a:p>
            <a:pPr marL="457200">
              <a:buFont typeface="Wingdings" panose="05000000000000000000" pitchFamily="2" charset="2"/>
              <a:buChar char="§"/>
            </a:pPr>
            <a:r>
              <a:rPr lang="en-US" sz="2000" dirty="0" smtClean="0"/>
              <a:t>jQuery’s </a:t>
            </a:r>
            <a:r>
              <a:rPr lang="en-US" sz="2000" dirty="0"/>
              <a:t>founder, </a:t>
            </a:r>
            <a:r>
              <a:rPr lang="en-US" sz="2000" dirty="0">
                <a:solidFill>
                  <a:srgbClr val="FF0000"/>
                </a:solidFill>
              </a:rPr>
              <a:t>John Resig</a:t>
            </a:r>
            <a:r>
              <a:rPr lang="en-US" sz="2000" dirty="0"/>
              <a:t>, posted a blog post titled “Selectors in JavaScript” (http://ejohn.org/blog/selectorsin-javascript/), which demonstrated Resig’s idea that we could interact with elements in JavaScript using CSS </a:t>
            </a:r>
            <a:r>
              <a:rPr lang="en-US" sz="2000" dirty="0" smtClean="0"/>
              <a:t>selectors.</a:t>
            </a:r>
          </a:p>
          <a:p>
            <a:pPr marL="457200">
              <a:buFont typeface="Wingdings" panose="05000000000000000000" pitchFamily="2" charset="2"/>
              <a:buChar char="§"/>
            </a:pPr>
            <a:r>
              <a:rPr lang="en-US" dirty="0"/>
              <a:t>This demonstrated a new idea that would eventually form the beginnings of the library we know and love today.</a:t>
            </a:r>
          </a:p>
          <a:p>
            <a:pPr marL="457200">
              <a:buFont typeface="Wingdings" panose="05000000000000000000" pitchFamily="2" charset="2"/>
              <a:buChar char="§"/>
            </a:pPr>
            <a:r>
              <a:rPr lang="en-US" sz="2000" dirty="0" smtClean="0"/>
              <a:t>jQuery </a:t>
            </a:r>
            <a:r>
              <a:rPr lang="en-US" sz="2000" dirty="0"/>
              <a:t>was officially announced at </a:t>
            </a:r>
            <a:r>
              <a:rPr lang="en-US" sz="2000" dirty="0">
                <a:solidFill>
                  <a:srgbClr val="FF0000"/>
                </a:solidFill>
              </a:rPr>
              <a:t>Bar Camp NYC </a:t>
            </a:r>
            <a:r>
              <a:rPr lang="en-US" sz="2000" dirty="0"/>
              <a:t>in </a:t>
            </a:r>
            <a:r>
              <a:rPr lang="en-US" sz="2000" dirty="0">
                <a:solidFill>
                  <a:srgbClr val="FF0000"/>
                </a:solidFill>
              </a:rPr>
              <a:t>January 2006 </a:t>
            </a:r>
            <a:r>
              <a:rPr lang="en-US" sz="2000" dirty="0"/>
              <a:t>and it quickly took the Internet by storm, topping the front pages of many popular sites, including </a:t>
            </a:r>
            <a:r>
              <a:rPr lang="en-US" sz="2000" dirty="0">
                <a:solidFill>
                  <a:srgbClr val="FF0000"/>
                </a:solidFill>
              </a:rPr>
              <a:t>Digg</a:t>
            </a:r>
            <a:r>
              <a:rPr lang="en-US" sz="2000" dirty="0"/>
              <a:t> and </a:t>
            </a:r>
            <a:r>
              <a:rPr lang="en-US" sz="2000" dirty="0" smtClean="0">
                <a:solidFill>
                  <a:srgbClr val="FF0000"/>
                </a:solidFill>
              </a:rPr>
              <a:t>Delicious</a:t>
            </a:r>
            <a:r>
              <a:rPr lang="en-US" sz="2000" dirty="0" smtClean="0"/>
              <a:t>.</a:t>
            </a:r>
          </a:p>
          <a:p>
            <a:pPr marL="457200">
              <a:buFont typeface="Wingdings" panose="05000000000000000000" pitchFamily="2" charset="2"/>
              <a:buChar char="§"/>
            </a:pPr>
            <a:r>
              <a:rPr lang="en-US" sz="2000" dirty="0" smtClean="0"/>
              <a:t>jQuery grew and grew, and hit </a:t>
            </a:r>
            <a:r>
              <a:rPr lang="en-US" sz="2000" dirty="0" smtClean="0">
                <a:solidFill>
                  <a:srgbClr val="FF0000"/>
                </a:solidFill>
              </a:rPr>
              <a:t>stable v1</a:t>
            </a:r>
            <a:r>
              <a:rPr lang="en-US" sz="2000" dirty="0" smtClean="0"/>
              <a:t> in </a:t>
            </a:r>
            <a:r>
              <a:rPr lang="en-US" sz="2000" dirty="0" smtClean="0">
                <a:solidFill>
                  <a:srgbClr val="FF0000"/>
                </a:solidFill>
              </a:rPr>
              <a:t>August 2006</a:t>
            </a:r>
            <a:r>
              <a:rPr lang="en-US" sz="2000" dirty="0" smtClean="0"/>
              <a:t>. </a:t>
            </a:r>
            <a:r>
              <a:rPr lang="en-US" dirty="0" smtClean="0"/>
              <a:t>From </a:t>
            </a:r>
            <a:r>
              <a:rPr lang="en-US" dirty="0"/>
              <a:t>there it has continued to </a:t>
            </a:r>
            <a:r>
              <a:rPr lang="en-US" dirty="0" smtClean="0"/>
              <a:t>grow.</a:t>
            </a:r>
          </a:p>
          <a:p>
            <a:pPr marL="457200">
              <a:buFont typeface="Wingdings" panose="05000000000000000000" pitchFamily="2" charset="2"/>
              <a:buChar char="§"/>
            </a:pPr>
            <a:r>
              <a:rPr lang="en-US" dirty="0" smtClean="0"/>
              <a:t>Its </a:t>
            </a:r>
            <a:r>
              <a:rPr lang="en-US" dirty="0"/>
              <a:t>impact on web development cannot be underestimated, and its impact on the community view of JavaScript is even more important</a:t>
            </a:r>
            <a:r>
              <a:rPr lang="en-US" dirty="0" smtClean="0"/>
              <a:t>.</a:t>
            </a:r>
            <a:endParaRPr lang="en-US" dirty="0"/>
          </a:p>
        </p:txBody>
      </p:sp>
      <p:sp>
        <p:nvSpPr>
          <p:cNvPr id="3" name="Date Placeholder 2"/>
          <p:cNvSpPr>
            <a:spLocks noGrp="1"/>
          </p:cNvSpPr>
          <p:nvPr>
            <p:ph type="dt" sz="half" idx="2"/>
          </p:nvPr>
        </p:nvSpPr>
        <p:spPr/>
        <p:txBody>
          <a:bodyPr/>
          <a:lstStyle/>
          <a:p>
            <a:r>
              <a:rPr lang="en-US" smtClean="0"/>
              <a:t>14 March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45</a:t>
            </a:fld>
            <a:endParaRPr lang="en-US"/>
          </a:p>
        </p:txBody>
      </p:sp>
    </p:spTree>
    <p:extLst>
      <p:ext uri="{BB962C8B-B14F-4D97-AF65-F5344CB8AC3E}">
        <p14:creationId xmlns:p14="http://schemas.microsoft.com/office/powerpoint/2010/main" val="27215407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dirty="0"/>
              <a:t>jQuery made </a:t>
            </a:r>
            <a:r>
              <a:rPr lang="en-US" dirty="0">
                <a:solidFill>
                  <a:srgbClr val="FF0000"/>
                </a:solidFill>
              </a:rPr>
              <a:t>JavaScript</a:t>
            </a:r>
            <a:r>
              <a:rPr lang="en-US" dirty="0"/>
              <a:t> more </a:t>
            </a:r>
            <a:r>
              <a:rPr lang="en-US" dirty="0">
                <a:solidFill>
                  <a:srgbClr val="FF0000"/>
                </a:solidFill>
              </a:rPr>
              <a:t>accessible</a:t>
            </a:r>
            <a:r>
              <a:rPr lang="en-US" dirty="0"/>
              <a:t> to the “</a:t>
            </a:r>
            <a:r>
              <a:rPr lang="en-US" dirty="0">
                <a:solidFill>
                  <a:srgbClr val="FF0000"/>
                </a:solidFill>
              </a:rPr>
              <a:t>average</a:t>
            </a:r>
            <a:r>
              <a:rPr lang="en-US" dirty="0"/>
              <a:t>” </a:t>
            </a:r>
            <a:r>
              <a:rPr lang="en-US" dirty="0" smtClean="0">
                <a:solidFill>
                  <a:srgbClr val="FF0000"/>
                </a:solidFill>
              </a:rPr>
              <a:t>developer</a:t>
            </a:r>
            <a:r>
              <a:rPr lang="en-US" dirty="0" smtClean="0"/>
              <a:t>.</a:t>
            </a:r>
          </a:p>
          <a:p>
            <a:pPr marL="457200">
              <a:buFont typeface="Wingdings" panose="05000000000000000000" pitchFamily="2" charset="2"/>
              <a:buChar char="§"/>
            </a:pPr>
            <a:r>
              <a:rPr lang="en-US" dirty="0" smtClean="0"/>
              <a:t>For </a:t>
            </a:r>
            <a:r>
              <a:rPr lang="en-US" dirty="0"/>
              <a:t>example, which of the following two syntaxes do you prefer for selecting an element by its ID? </a:t>
            </a:r>
            <a:endParaRPr lang="en-US" dirty="0" smtClean="0"/>
          </a:p>
          <a:p>
            <a:pPr indent="0">
              <a:buNone/>
            </a:pPr>
            <a:endParaRPr lang="en-US" dirty="0" smtClean="0"/>
          </a:p>
          <a:p>
            <a:pPr indent="0">
              <a:buNone/>
            </a:pPr>
            <a:endParaRPr lang="en-US" dirty="0" smtClean="0"/>
          </a:p>
          <a:p>
            <a:pPr indent="0">
              <a:buNone/>
            </a:pPr>
            <a:endParaRPr lang="en-US" dirty="0"/>
          </a:p>
          <a:p>
            <a:pPr indent="0">
              <a:buNone/>
            </a:pPr>
            <a:endParaRPr lang="en-US" dirty="0" smtClean="0"/>
          </a:p>
          <a:p>
            <a:pPr marL="457200">
              <a:buFont typeface="Wingdings" panose="05000000000000000000" pitchFamily="2" charset="2"/>
              <a:buChar char="§"/>
            </a:pPr>
            <a:r>
              <a:rPr lang="en-US" dirty="0" smtClean="0"/>
              <a:t>Suddenly</a:t>
            </a:r>
            <a:r>
              <a:rPr lang="en-US" dirty="0"/>
              <a:t>, if you knew how to select elements with CSS, you could transfer that knowledge to JavaScript by using </a:t>
            </a:r>
            <a:r>
              <a:rPr lang="en-US" dirty="0" smtClean="0"/>
              <a:t>jQuery.</a:t>
            </a:r>
          </a:p>
          <a:p>
            <a:pPr marL="457200">
              <a:buFont typeface="Wingdings" panose="05000000000000000000" pitchFamily="2" charset="2"/>
              <a:buChar char="§"/>
            </a:pPr>
            <a:r>
              <a:rPr lang="en-US" dirty="0" smtClean="0"/>
              <a:t>jQuery </a:t>
            </a:r>
            <a:r>
              <a:rPr lang="en-US" dirty="0"/>
              <a:t>provided a reliable cross-browser method of interacting with the </a:t>
            </a:r>
            <a:r>
              <a:rPr lang="en-US" dirty="0">
                <a:solidFill>
                  <a:srgbClr val="FF0000"/>
                </a:solidFill>
              </a:rPr>
              <a:t>Document Object </a:t>
            </a:r>
            <a:r>
              <a:rPr lang="en-US" dirty="0" smtClean="0">
                <a:solidFill>
                  <a:srgbClr val="FF0000"/>
                </a:solidFill>
              </a:rPr>
              <a:t>Model</a:t>
            </a:r>
            <a:r>
              <a:rPr lang="en-US" dirty="0" smtClean="0"/>
              <a:t>.</a:t>
            </a:r>
          </a:p>
          <a:p>
            <a:pPr marL="457200">
              <a:buFont typeface="Wingdings" panose="05000000000000000000" pitchFamily="2" charset="2"/>
              <a:buChar char="§"/>
            </a:pPr>
            <a:r>
              <a:rPr lang="en-US" dirty="0" smtClean="0"/>
              <a:t>Before </a:t>
            </a:r>
            <a:r>
              <a:rPr lang="en-US" dirty="0"/>
              <a:t>we get much further, it’s time to discuss the DOM</a:t>
            </a:r>
            <a:r>
              <a:rPr lang="en-US" dirty="0" smtClean="0"/>
              <a:t>.</a:t>
            </a:r>
            <a:endParaRPr lang="en-US" dirty="0"/>
          </a:p>
        </p:txBody>
      </p:sp>
      <p:sp>
        <p:nvSpPr>
          <p:cNvPr id="3" name="Date Placeholder 2"/>
          <p:cNvSpPr>
            <a:spLocks noGrp="1"/>
          </p:cNvSpPr>
          <p:nvPr>
            <p:ph type="dt" sz="half" idx="2"/>
          </p:nvPr>
        </p:nvSpPr>
        <p:spPr/>
        <p:txBody>
          <a:bodyPr/>
          <a:lstStyle/>
          <a:p>
            <a:r>
              <a:rPr lang="en-US" smtClean="0"/>
              <a:t>14 March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46</a:t>
            </a:fld>
            <a:endParaRPr lang="en-US"/>
          </a:p>
        </p:txBody>
      </p:sp>
      <p:pic>
        <p:nvPicPr>
          <p:cNvPr id="6" name="Picture 5"/>
          <p:cNvPicPr>
            <a:picLocks noChangeAspect="1"/>
          </p:cNvPicPr>
          <p:nvPr/>
        </p:nvPicPr>
        <p:blipFill>
          <a:blip r:embed="rId2"/>
          <a:stretch>
            <a:fillRect/>
          </a:stretch>
        </p:blipFill>
        <p:spPr>
          <a:xfrm>
            <a:off x="836023" y="2129204"/>
            <a:ext cx="3880349" cy="1408789"/>
          </a:xfrm>
          <a:prstGeom prst="rect">
            <a:avLst/>
          </a:prstGeom>
          <a:ln>
            <a:solidFill>
              <a:schemeClr val="accent1"/>
            </a:solidFill>
          </a:ln>
        </p:spPr>
      </p:pic>
    </p:spTree>
    <p:extLst>
      <p:ext uri="{BB962C8B-B14F-4D97-AF65-F5344CB8AC3E}">
        <p14:creationId xmlns:p14="http://schemas.microsoft.com/office/powerpoint/2010/main" val="29248873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a:t>In this chapter, you will do the following</a:t>
            </a:r>
            <a:r>
              <a:rPr lang="en-US" dirty="0" smtClean="0"/>
              <a:t>:</a:t>
            </a:r>
          </a:p>
          <a:p>
            <a:pPr lvl="1"/>
            <a:r>
              <a:rPr lang="en-US" dirty="0" smtClean="0"/>
              <a:t>Look </a:t>
            </a:r>
            <a:r>
              <a:rPr lang="en-US" dirty="0"/>
              <a:t>at how </a:t>
            </a:r>
            <a:r>
              <a:rPr lang="en-US" dirty="0">
                <a:solidFill>
                  <a:srgbClr val="FF0000"/>
                </a:solidFill>
              </a:rPr>
              <a:t>browsers</a:t>
            </a:r>
            <a:r>
              <a:rPr lang="en-US" dirty="0"/>
              <a:t> represent </a:t>
            </a:r>
            <a:r>
              <a:rPr lang="en-US" dirty="0">
                <a:solidFill>
                  <a:srgbClr val="FF0000"/>
                </a:solidFill>
              </a:rPr>
              <a:t>web pages</a:t>
            </a:r>
            <a:r>
              <a:rPr lang="en-US" dirty="0"/>
              <a:t> through the Document Object Model (</a:t>
            </a:r>
            <a:r>
              <a:rPr lang="en-US" dirty="0">
                <a:solidFill>
                  <a:srgbClr val="FF0000"/>
                </a:solidFill>
              </a:rPr>
              <a:t>DOM</a:t>
            </a:r>
            <a:r>
              <a:rPr lang="en-US" dirty="0" smtClean="0"/>
              <a:t>).</a:t>
            </a:r>
          </a:p>
          <a:p>
            <a:pPr lvl="1"/>
            <a:r>
              <a:rPr lang="en-US" dirty="0" smtClean="0"/>
              <a:t>Look </a:t>
            </a:r>
            <a:r>
              <a:rPr lang="en-US" dirty="0"/>
              <a:t>at </a:t>
            </a:r>
            <a:r>
              <a:rPr lang="en-US" dirty="0">
                <a:solidFill>
                  <a:srgbClr val="FF0000"/>
                </a:solidFill>
              </a:rPr>
              <a:t>DOM nodes</a:t>
            </a:r>
            <a:r>
              <a:rPr lang="en-US" dirty="0"/>
              <a:t> and the </a:t>
            </a:r>
            <a:r>
              <a:rPr lang="en-US" dirty="0" smtClean="0"/>
              <a:t>terms</a:t>
            </a:r>
          </a:p>
          <a:p>
            <a:pPr lvl="2"/>
            <a:r>
              <a:rPr lang="en-US" dirty="0" smtClean="0"/>
              <a:t>Parent</a:t>
            </a:r>
          </a:p>
          <a:p>
            <a:pPr lvl="2"/>
            <a:r>
              <a:rPr lang="en-US" dirty="0" smtClean="0"/>
              <a:t>Child</a:t>
            </a:r>
          </a:p>
          <a:p>
            <a:pPr lvl="2"/>
            <a:r>
              <a:rPr lang="en-US" dirty="0" smtClean="0"/>
              <a:t>Sibling</a:t>
            </a:r>
          </a:p>
          <a:p>
            <a:pPr marL="460375" lvl="2" indent="0">
              <a:buNone/>
            </a:pPr>
            <a:r>
              <a:rPr lang="en-US" dirty="0" smtClean="0"/>
              <a:t>in </a:t>
            </a:r>
            <a:r>
              <a:rPr lang="en-US" dirty="0"/>
              <a:t>the context of a web </a:t>
            </a:r>
            <a:r>
              <a:rPr lang="en-US" dirty="0" smtClean="0"/>
              <a:t>page</a:t>
            </a:r>
          </a:p>
          <a:p>
            <a:pPr lvl="1"/>
            <a:r>
              <a:rPr lang="en-US" dirty="0" smtClean="0"/>
              <a:t>Download </a:t>
            </a:r>
            <a:r>
              <a:rPr lang="en-US" dirty="0"/>
              <a:t>the jQuery source and include it in a web page. </a:t>
            </a:r>
          </a:p>
          <a:p>
            <a:pPr lvl="1"/>
            <a:r>
              <a:rPr lang="en-US" dirty="0" smtClean="0"/>
              <a:t>Write </a:t>
            </a:r>
            <a:r>
              <a:rPr lang="en-US" dirty="0"/>
              <a:t>some code that utilizes </a:t>
            </a:r>
            <a:r>
              <a:rPr lang="en-US" dirty="0" smtClean="0"/>
              <a:t>jQuery.</a:t>
            </a:r>
          </a:p>
          <a:p>
            <a:pPr lvl="1"/>
            <a:r>
              <a:rPr lang="en-US" dirty="0" smtClean="0"/>
              <a:t>Explore </a:t>
            </a:r>
            <a:r>
              <a:rPr lang="en-US" dirty="0"/>
              <a:t>in detail how that code works, and meet some of jQuery’s </a:t>
            </a:r>
            <a:r>
              <a:rPr lang="en-US" dirty="0" smtClean="0"/>
              <a:t>features.</a:t>
            </a:r>
          </a:p>
          <a:p>
            <a:pPr lvl="1"/>
            <a:r>
              <a:rPr lang="en-US" dirty="0" smtClean="0"/>
              <a:t>Explore </a:t>
            </a:r>
            <a:r>
              <a:rPr lang="en-US" dirty="0"/>
              <a:t>the jQuery API documentation and how to use it to answer any issues you might have</a:t>
            </a:r>
            <a:r>
              <a:rPr lang="en-US" dirty="0" smtClean="0"/>
              <a:t>.</a:t>
            </a:r>
            <a:endParaRPr lang="en-US" dirty="0"/>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47</a:t>
            </a:fld>
            <a:endParaRPr lang="en-US" dirty="0"/>
          </a:p>
        </p:txBody>
      </p:sp>
    </p:spTree>
    <p:extLst>
      <p:ext uri="{BB962C8B-B14F-4D97-AF65-F5344CB8AC3E}">
        <p14:creationId xmlns:p14="http://schemas.microsoft.com/office/powerpoint/2010/main" val="2975272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The Document Object Model (DOM)</a:t>
            </a:r>
          </a:p>
        </p:txBody>
      </p:sp>
      <p:sp>
        <p:nvSpPr>
          <p:cNvPr id="7" name="Content Placeholder 6"/>
          <p:cNvSpPr>
            <a:spLocks noGrp="1"/>
          </p:cNvSpPr>
          <p:nvPr>
            <p:ph idx="1"/>
          </p:nvPr>
        </p:nvSpPr>
        <p:spPr/>
        <p:txBody>
          <a:bodyPr/>
          <a:lstStyle/>
          <a:p>
            <a:r>
              <a:rPr lang="en-US" dirty="0"/>
              <a:t>When you look at a web site, you see a lot of </a:t>
            </a:r>
            <a:r>
              <a:rPr lang="en-US" dirty="0">
                <a:solidFill>
                  <a:srgbClr val="FF0000"/>
                </a:solidFill>
              </a:rPr>
              <a:t>elements grouped </a:t>
            </a:r>
            <a:r>
              <a:rPr lang="en-US" dirty="0">
                <a:solidFill>
                  <a:srgbClr val="0070C0"/>
                </a:solidFill>
              </a:rPr>
              <a:t>together</a:t>
            </a:r>
            <a:r>
              <a:rPr lang="en-US" dirty="0"/>
              <a:t> and </a:t>
            </a:r>
            <a:r>
              <a:rPr lang="en-US" dirty="0">
                <a:solidFill>
                  <a:srgbClr val="FF0000"/>
                </a:solidFill>
              </a:rPr>
              <a:t>styled</a:t>
            </a:r>
            <a:r>
              <a:rPr lang="en-US" dirty="0"/>
              <a:t> to form what’s in front of </a:t>
            </a:r>
            <a:r>
              <a:rPr lang="en-US" dirty="0" smtClean="0"/>
              <a:t>you.</a:t>
            </a:r>
          </a:p>
          <a:p>
            <a:pPr lvl="1"/>
            <a:r>
              <a:rPr lang="en-US" dirty="0" smtClean="0"/>
              <a:t>To </a:t>
            </a:r>
            <a:r>
              <a:rPr lang="en-US" dirty="0"/>
              <a:t>be able to access those elements through code to remove, add, and manipulate them, you need some form of </a:t>
            </a:r>
            <a:r>
              <a:rPr lang="en-US" dirty="0">
                <a:solidFill>
                  <a:srgbClr val="FF0000"/>
                </a:solidFill>
              </a:rPr>
              <a:t>interface</a:t>
            </a:r>
            <a:r>
              <a:rPr lang="en-US" dirty="0"/>
              <a:t>—a </a:t>
            </a:r>
            <a:r>
              <a:rPr lang="en-US" dirty="0">
                <a:solidFill>
                  <a:srgbClr val="FF0000"/>
                </a:solidFill>
              </a:rPr>
              <a:t>representation</a:t>
            </a:r>
            <a:r>
              <a:rPr lang="en-US" dirty="0"/>
              <a:t> of the </a:t>
            </a:r>
            <a:r>
              <a:rPr lang="en-US" dirty="0">
                <a:solidFill>
                  <a:srgbClr val="FF0000"/>
                </a:solidFill>
              </a:rPr>
              <a:t>elements on a page</a:t>
            </a:r>
            <a:r>
              <a:rPr lang="en-US" dirty="0"/>
              <a:t> that is structured and follows a </a:t>
            </a:r>
            <a:r>
              <a:rPr lang="en-US" dirty="0">
                <a:solidFill>
                  <a:srgbClr val="FF0000"/>
                </a:solidFill>
              </a:rPr>
              <a:t>set of rules </a:t>
            </a:r>
            <a:r>
              <a:rPr lang="en-US" dirty="0"/>
              <a:t>on how to </a:t>
            </a:r>
            <a:r>
              <a:rPr lang="en-US" dirty="0">
                <a:solidFill>
                  <a:srgbClr val="FF0000"/>
                </a:solidFill>
              </a:rPr>
              <a:t>model</a:t>
            </a:r>
            <a:r>
              <a:rPr lang="en-US" dirty="0"/>
              <a:t> </a:t>
            </a:r>
            <a:r>
              <a:rPr lang="en-US" dirty="0" smtClean="0"/>
              <a:t>them.</a:t>
            </a:r>
          </a:p>
          <a:p>
            <a:pPr lvl="1"/>
            <a:r>
              <a:rPr lang="en-US" dirty="0" smtClean="0"/>
              <a:t>This </a:t>
            </a:r>
            <a:r>
              <a:rPr lang="en-US" dirty="0"/>
              <a:t>is what the </a:t>
            </a:r>
            <a:r>
              <a:rPr lang="en-US" dirty="0">
                <a:solidFill>
                  <a:srgbClr val="FF0000"/>
                </a:solidFill>
              </a:rPr>
              <a:t>DOM</a:t>
            </a:r>
            <a:r>
              <a:rPr lang="en-US" dirty="0"/>
              <a:t> is. The DOM also lets you capture </a:t>
            </a:r>
            <a:r>
              <a:rPr lang="en-US" dirty="0">
                <a:solidFill>
                  <a:srgbClr val="FF0000"/>
                </a:solidFill>
              </a:rPr>
              <a:t>browser events</a:t>
            </a:r>
            <a:r>
              <a:rPr lang="en-US" dirty="0"/>
              <a:t>—such </a:t>
            </a:r>
            <a:r>
              <a:rPr lang="en-US" dirty="0" smtClean="0"/>
              <a:t>as</a:t>
            </a:r>
          </a:p>
          <a:p>
            <a:pPr lvl="2"/>
            <a:r>
              <a:rPr lang="en-US" dirty="0" smtClean="0"/>
              <a:t>a </a:t>
            </a:r>
            <a:r>
              <a:rPr lang="en-US" dirty="0"/>
              <a:t>user clicking a </a:t>
            </a:r>
            <a:r>
              <a:rPr lang="en-US" dirty="0" smtClean="0"/>
              <a:t>link</a:t>
            </a:r>
          </a:p>
          <a:p>
            <a:pPr lvl="2"/>
            <a:r>
              <a:rPr lang="en-US" dirty="0" smtClean="0"/>
              <a:t>submitting </a:t>
            </a:r>
            <a:r>
              <a:rPr lang="en-US" dirty="0"/>
              <a:t>a </a:t>
            </a:r>
            <a:r>
              <a:rPr lang="en-US" dirty="0" smtClean="0"/>
              <a:t>form</a:t>
            </a:r>
          </a:p>
          <a:p>
            <a:pPr lvl="2"/>
            <a:r>
              <a:rPr lang="en-US" dirty="0" smtClean="0"/>
              <a:t>scrolling </a:t>
            </a:r>
            <a:r>
              <a:rPr lang="en-US" dirty="0"/>
              <a:t>down the </a:t>
            </a:r>
            <a:r>
              <a:rPr lang="en-US" dirty="0" smtClean="0"/>
              <a:t>page</a:t>
            </a:r>
          </a:p>
          <a:p>
            <a:pPr lvl="1"/>
            <a:r>
              <a:rPr lang="en-US" dirty="0" smtClean="0"/>
              <a:t>In </a:t>
            </a:r>
            <a:r>
              <a:rPr lang="en-US" dirty="0"/>
              <a:t>Chapter 3 you will see how to use jQuery to </a:t>
            </a:r>
            <a:r>
              <a:rPr lang="en-US" dirty="0">
                <a:solidFill>
                  <a:srgbClr val="FF0000"/>
                </a:solidFill>
              </a:rPr>
              <a:t>traverse the </a:t>
            </a:r>
            <a:r>
              <a:rPr lang="en-US" dirty="0" smtClean="0">
                <a:solidFill>
                  <a:srgbClr val="FF0000"/>
                </a:solidFill>
              </a:rPr>
              <a:t>DOM</a:t>
            </a:r>
            <a:r>
              <a:rPr lang="en-US" dirty="0" smtClean="0"/>
              <a:t>.</a:t>
            </a:r>
          </a:p>
          <a:p>
            <a:pPr lvl="1"/>
            <a:r>
              <a:rPr lang="en-US" dirty="0" smtClean="0"/>
              <a:t>In </a:t>
            </a:r>
            <a:r>
              <a:rPr lang="en-US" dirty="0"/>
              <a:t>the early days of the Web and browsers, standards in terms of JavaScript implementation were not very </a:t>
            </a:r>
            <a:r>
              <a:rPr lang="en-US" dirty="0" smtClean="0"/>
              <a:t>clear.</a:t>
            </a:r>
          </a:p>
          <a:p>
            <a:pPr lvl="1"/>
            <a:r>
              <a:rPr lang="en-US" dirty="0" smtClean="0"/>
              <a:t>This </a:t>
            </a:r>
            <a:r>
              <a:rPr lang="en-US" dirty="0"/>
              <a:t>led to browsers implementing features in different ways, which caused developers </a:t>
            </a:r>
            <a:r>
              <a:rPr lang="en-US" dirty="0" smtClean="0"/>
              <a:t>issues.</a:t>
            </a:r>
          </a:p>
          <a:p>
            <a:pPr lvl="1"/>
            <a:r>
              <a:rPr lang="en-US" dirty="0" smtClean="0"/>
              <a:t>It </a:t>
            </a:r>
            <a:r>
              <a:rPr lang="en-US" dirty="0"/>
              <a:t>led to any JavaScript having to effectively be </a:t>
            </a:r>
            <a:r>
              <a:rPr lang="en-US" dirty="0">
                <a:solidFill>
                  <a:srgbClr val="FF0000"/>
                </a:solidFill>
              </a:rPr>
              <a:t>written</a:t>
            </a:r>
            <a:r>
              <a:rPr lang="en-US" dirty="0"/>
              <a:t> </a:t>
            </a:r>
            <a:r>
              <a:rPr lang="en-US" dirty="0">
                <a:solidFill>
                  <a:srgbClr val="FF0000"/>
                </a:solidFill>
              </a:rPr>
              <a:t>multiple times</a:t>
            </a:r>
            <a:r>
              <a:rPr lang="en-US" dirty="0"/>
              <a:t> for the different browsers that had different implementations—primarily Netscape and Internet Explorer (IE</a:t>
            </a:r>
            <a:r>
              <a:rPr lang="en-US" dirty="0" smtClean="0"/>
              <a:t>).</a:t>
            </a:r>
          </a:p>
          <a:p>
            <a:pPr lvl="1"/>
            <a:r>
              <a:rPr lang="en-US" dirty="0" smtClean="0"/>
              <a:t>Thankfully</a:t>
            </a:r>
            <a:r>
              <a:rPr lang="en-US" dirty="0"/>
              <a:t>, as things progressed, browsers adopted the same standards and things settled down. </a:t>
            </a:r>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48</a:t>
            </a:fld>
            <a:endParaRPr lang="en-US" dirty="0"/>
          </a:p>
        </p:txBody>
      </p:sp>
    </p:spTree>
    <p:extLst>
      <p:ext uri="{BB962C8B-B14F-4D97-AF65-F5344CB8AC3E}">
        <p14:creationId xmlns:p14="http://schemas.microsoft.com/office/powerpoint/2010/main" val="25097640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The Document Object Model (DOM</a:t>
            </a:r>
            <a:r>
              <a:rPr lang="en-US" dirty="0" smtClean="0"/>
              <a:t>)			   </a:t>
            </a:r>
            <a:r>
              <a:rPr lang="en-US" dirty="0" smtClean="0">
                <a:solidFill>
                  <a:srgbClr val="C00000"/>
                </a:solidFill>
              </a:rPr>
              <a:t>|</a:t>
            </a:r>
            <a:endParaRPr lang="en-US" dirty="0">
              <a:solidFill>
                <a:srgbClr val="C00000"/>
              </a:solidFill>
            </a:endParaRPr>
          </a:p>
        </p:txBody>
      </p:sp>
      <p:sp>
        <p:nvSpPr>
          <p:cNvPr id="7" name="Content Placeholder 6"/>
          <p:cNvSpPr>
            <a:spLocks noGrp="1"/>
          </p:cNvSpPr>
          <p:nvPr>
            <p:ph idx="1"/>
          </p:nvPr>
        </p:nvSpPr>
        <p:spPr/>
        <p:txBody>
          <a:bodyPr/>
          <a:lstStyle/>
          <a:p>
            <a:pPr lvl="1"/>
            <a:r>
              <a:rPr lang="en-US" dirty="0" smtClean="0"/>
              <a:t>However</a:t>
            </a:r>
            <a:r>
              <a:rPr lang="en-US" dirty="0"/>
              <a:t>, the level at which browsers support the DOM can still cause issues </a:t>
            </a:r>
            <a:r>
              <a:rPr lang="en-US" dirty="0" smtClean="0"/>
              <a:t>today.</a:t>
            </a:r>
          </a:p>
          <a:p>
            <a:pPr lvl="1"/>
            <a:r>
              <a:rPr lang="en-US" dirty="0" smtClean="0"/>
              <a:t>In </a:t>
            </a:r>
            <a:r>
              <a:rPr lang="en-US" dirty="0"/>
              <a:t>particular, we’re not free of the older versions of Internet Explorer, which do not support the DOM to the level of more-modern </a:t>
            </a:r>
            <a:r>
              <a:rPr lang="en-US" dirty="0" smtClean="0"/>
              <a:t>browsers.</a:t>
            </a:r>
          </a:p>
          <a:p>
            <a:pPr lvl="1"/>
            <a:r>
              <a:rPr lang="en-US" dirty="0" smtClean="0"/>
              <a:t>This </a:t>
            </a:r>
            <a:r>
              <a:rPr lang="en-US" dirty="0"/>
              <a:t>is </a:t>
            </a:r>
            <a:r>
              <a:rPr lang="en-US" dirty="0">
                <a:solidFill>
                  <a:srgbClr val="FF0000"/>
                </a:solidFill>
              </a:rPr>
              <a:t>one </a:t>
            </a:r>
            <a:r>
              <a:rPr lang="en-US" dirty="0">
                <a:solidFill>
                  <a:srgbClr val="0070C0"/>
                </a:solidFill>
              </a:rPr>
              <a:t>reason</a:t>
            </a:r>
            <a:r>
              <a:rPr lang="en-US" dirty="0"/>
              <a:t> </a:t>
            </a:r>
            <a:r>
              <a:rPr lang="en-US" dirty="0">
                <a:solidFill>
                  <a:srgbClr val="FF0000"/>
                </a:solidFill>
              </a:rPr>
              <a:t>jQuery</a:t>
            </a:r>
            <a:r>
              <a:rPr lang="en-US" dirty="0"/>
              <a:t> is so </a:t>
            </a:r>
            <a:r>
              <a:rPr lang="en-US" dirty="0" smtClean="0">
                <a:solidFill>
                  <a:srgbClr val="FF0000"/>
                </a:solidFill>
              </a:rPr>
              <a:t>valuable</a:t>
            </a:r>
            <a:r>
              <a:rPr lang="en-US" dirty="0" smtClean="0"/>
              <a:t>:</a:t>
            </a:r>
          </a:p>
          <a:p>
            <a:pPr lvl="2"/>
            <a:r>
              <a:rPr lang="en-US" dirty="0" smtClean="0"/>
              <a:t>everything </a:t>
            </a:r>
            <a:r>
              <a:rPr lang="en-US" dirty="0"/>
              <a:t>it offers works just as well in an </a:t>
            </a:r>
            <a:r>
              <a:rPr lang="en-US" dirty="0">
                <a:solidFill>
                  <a:srgbClr val="FF0000"/>
                </a:solidFill>
              </a:rPr>
              <a:t>older version</a:t>
            </a:r>
            <a:r>
              <a:rPr lang="en-US" dirty="0"/>
              <a:t> of </a:t>
            </a:r>
            <a:r>
              <a:rPr lang="en-US" dirty="0" smtClean="0">
                <a:solidFill>
                  <a:srgbClr val="FF0000"/>
                </a:solidFill>
              </a:rPr>
              <a:t>IE</a:t>
            </a:r>
          </a:p>
          <a:p>
            <a:pPr lvl="2"/>
            <a:r>
              <a:rPr lang="en-US" dirty="0" smtClean="0"/>
              <a:t>as </a:t>
            </a:r>
            <a:r>
              <a:rPr lang="en-US" dirty="0"/>
              <a:t>it does in the latest release of Google Chrome or Mozilla </a:t>
            </a:r>
            <a:r>
              <a:rPr lang="en-US" dirty="0" smtClean="0"/>
              <a:t>Firefox</a:t>
            </a:r>
          </a:p>
          <a:p>
            <a:pPr lvl="1"/>
            <a:r>
              <a:rPr lang="en-US" dirty="0" smtClean="0"/>
              <a:t>It </a:t>
            </a:r>
            <a:r>
              <a:rPr lang="en-US" dirty="0"/>
              <a:t>is important to note that the last version of </a:t>
            </a:r>
            <a:r>
              <a:rPr lang="en-US" dirty="0">
                <a:solidFill>
                  <a:srgbClr val="FF0000"/>
                </a:solidFill>
              </a:rPr>
              <a:t>IE</a:t>
            </a:r>
            <a:r>
              <a:rPr lang="en-US" dirty="0"/>
              <a:t> is </a:t>
            </a:r>
            <a:r>
              <a:rPr lang="en-US" dirty="0" smtClean="0">
                <a:solidFill>
                  <a:srgbClr val="FF0000"/>
                </a:solidFill>
              </a:rPr>
              <a:t>11</a:t>
            </a:r>
            <a:r>
              <a:rPr lang="en-US" dirty="0" smtClean="0"/>
              <a:t>;</a:t>
            </a:r>
          </a:p>
          <a:p>
            <a:pPr lvl="2"/>
            <a:r>
              <a:rPr lang="en-US" dirty="0" smtClean="0">
                <a:solidFill>
                  <a:srgbClr val="FF0000"/>
                </a:solidFill>
              </a:rPr>
              <a:t>Microsoft </a:t>
            </a:r>
            <a:r>
              <a:rPr lang="en-US" dirty="0">
                <a:solidFill>
                  <a:srgbClr val="FF0000"/>
                </a:solidFill>
              </a:rPr>
              <a:t>Edge</a:t>
            </a:r>
            <a:r>
              <a:rPr lang="en-US" dirty="0"/>
              <a:t> is now the </a:t>
            </a:r>
            <a:r>
              <a:rPr lang="en-US" dirty="0">
                <a:solidFill>
                  <a:srgbClr val="FF0000"/>
                </a:solidFill>
              </a:rPr>
              <a:t>default browser</a:t>
            </a:r>
            <a:r>
              <a:rPr lang="en-US" dirty="0"/>
              <a:t> in </a:t>
            </a:r>
            <a:r>
              <a:rPr lang="en-US" dirty="0">
                <a:solidFill>
                  <a:srgbClr val="FF0000"/>
                </a:solidFill>
              </a:rPr>
              <a:t>Windows 10</a:t>
            </a:r>
            <a:r>
              <a:rPr lang="en-US" dirty="0" smtClean="0"/>
              <a:t>.</a:t>
            </a:r>
          </a:p>
          <a:p>
            <a:pPr lvl="1"/>
            <a:r>
              <a:rPr lang="en-US" dirty="0"/>
              <a:t>Before continuing with jQuery (you’ll get there soon!), it’s worth taking a moment to introduce how the </a:t>
            </a:r>
            <a:r>
              <a:rPr lang="en-US" dirty="0">
                <a:solidFill>
                  <a:srgbClr val="FF0000"/>
                </a:solidFill>
              </a:rPr>
              <a:t>DOM works</a:t>
            </a:r>
            <a:r>
              <a:rPr lang="en-US" dirty="0" smtClean="0"/>
              <a:t>.</a:t>
            </a:r>
            <a:endParaRPr lang="en-US" dirty="0"/>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49</a:t>
            </a:fld>
            <a:endParaRPr lang="en-US" dirty="0"/>
          </a:p>
        </p:txBody>
      </p:sp>
    </p:spTree>
    <p:extLst>
      <p:ext uri="{BB962C8B-B14F-4D97-AF65-F5344CB8AC3E}">
        <p14:creationId xmlns:p14="http://schemas.microsoft.com/office/powerpoint/2010/main" val="1377256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Intro</a:t>
            </a:r>
            <a:endParaRPr lang="en-US" dirty="0"/>
          </a:p>
        </p:txBody>
      </p:sp>
      <p:sp>
        <p:nvSpPr>
          <p:cNvPr id="7" name="Content Placeholder 6"/>
          <p:cNvSpPr>
            <a:spLocks noGrp="1"/>
          </p:cNvSpPr>
          <p:nvPr>
            <p:ph idx="1"/>
          </p:nvPr>
        </p:nvSpPr>
        <p:spPr/>
        <p:txBody>
          <a:bodyPr/>
          <a:lstStyle/>
          <a:p>
            <a:r>
              <a:rPr lang="en-US" dirty="0"/>
              <a:t>jQuery is a </a:t>
            </a:r>
            <a:r>
              <a:rPr lang="en-US" dirty="0">
                <a:solidFill>
                  <a:srgbClr val="FF0000"/>
                </a:solidFill>
              </a:rPr>
              <a:t>framework</a:t>
            </a:r>
            <a:r>
              <a:rPr lang="en-US" dirty="0"/>
              <a:t> that’s built on </a:t>
            </a:r>
            <a:r>
              <a:rPr lang="en-US" dirty="0">
                <a:solidFill>
                  <a:srgbClr val="FF0000"/>
                </a:solidFill>
              </a:rPr>
              <a:t>top of JavaScript</a:t>
            </a:r>
            <a:r>
              <a:rPr lang="en-US" dirty="0"/>
              <a:t>, not a language in its own </a:t>
            </a:r>
            <a:r>
              <a:rPr lang="en-US" dirty="0" smtClean="0"/>
              <a:t>right.</a:t>
            </a:r>
          </a:p>
          <a:p>
            <a:pPr lvl="1"/>
            <a:r>
              <a:rPr lang="en-US" dirty="0" smtClean="0"/>
              <a:t>It </a:t>
            </a:r>
            <a:r>
              <a:rPr lang="en-US" dirty="0"/>
              <a:t>is possible to write jQuery with barely any knowledge of JavaScript, but it’s not something we would </a:t>
            </a:r>
            <a:r>
              <a:rPr lang="en-US" dirty="0" smtClean="0"/>
              <a:t>recommend.</a:t>
            </a:r>
          </a:p>
          <a:p>
            <a:pPr lvl="1"/>
            <a:r>
              <a:rPr lang="en-US" dirty="0" smtClean="0"/>
              <a:t>If </a:t>
            </a:r>
            <a:r>
              <a:rPr lang="en-US" dirty="0"/>
              <a:t>you want to be able to </a:t>
            </a:r>
            <a:r>
              <a:rPr lang="en-US" dirty="0">
                <a:solidFill>
                  <a:srgbClr val="0070C0"/>
                </a:solidFill>
              </a:rPr>
              <a:t>confidently write </a:t>
            </a:r>
            <a:r>
              <a:rPr lang="en-US" dirty="0">
                <a:solidFill>
                  <a:srgbClr val="FF0000"/>
                </a:solidFill>
              </a:rPr>
              <a:t>jQuery plug-ins</a:t>
            </a:r>
            <a:r>
              <a:rPr lang="en-US" dirty="0"/>
              <a:t> for your site, or </a:t>
            </a:r>
            <a:r>
              <a:rPr lang="en-US" dirty="0">
                <a:solidFill>
                  <a:srgbClr val="FF0000"/>
                </a:solidFill>
              </a:rPr>
              <a:t>alter</a:t>
            </a:r>
            <a:r>
              <a:rPr lang="en-US" dirty="0"/>
              <a:t> </a:t>
            </a:r>
            <a:r>
              <a:rPr lang="en-US" dirty="0">
                <a:solidFill>
                  <a:srgbClr val="FF0000"/>
                </a:solidFill>
              </a:rPr>
              <a:t>plug-ins</a:t>
            </a:r>
            <a:r>
              <a:rPr lang="en-US" dirty="0"/>
              <a:t> others have written, you need to be familiar with </a:t>
            </a:r>
            <a:r>
              <a:rPr lang="en-US" dirty="0">
                <a:solidFill>
                  <a:srgbClr val="FF0000"/>
                </a:solidFill>
              </a:rPr>
              <a:t>basic </a:t>
            </a:r>
            <a:r>
              <a:rPr lang="en-US" dirty="0" smtClean="0">
                <a:solidFill>
                  <a:srgbClr val="FF0000"/>
                </a:solidFill>
              </a:rPr>
              <a:t>JavaScript</a:t>
            </a:r>
            <a:r>
              <a:rPr lang="en-US" dirty="0" smtClean="0"/>
              <a:t>.</a:t>
            </a:r>
          </a:p>
          <a:p>
            <a:pPr lvl="1"/>
            <a:r>
              <a:rPr lang="en-US" dirty="0" smtClean="0"/>
              <a:t>That </a:t>
            </a:r>
            <a:r>
              <a:rPr lang="en-US" dirty="0"/>
              <a:t>is why this book starts with JavaScript that you need to </a:t>
            </a:r>
            <a:r>
              <a:rPr lang="en-US" dirty="0" smtClean="0"/>
              <a:t>know.</a:t>
            </a:r>
          </a:p>
          <a:p>
            <a:pPr lvl="1"/>
            <a:r>
              <a:rPr lang="en-US" dirty="0" smtClean="0"/>
              <a:t>This </a:t>
            </a:r>
            <a:r>
              <a:rPr lang="en-US" dirty="0"/>
              <a:t>chapter </a:t>
            </a:r>
            <a:r>
              <a:rPr lang="en-US" dirty="0" smtClean="0"/>
              <a:t>covers</a:t>
            </a:r>
          </a:p>
          <a:p>
            <a:pPr lvl="2"/>
            <a:r>
              <a:rPr lang="en-US" dirty="0" smtClean="0"/>
              <a:t>JavaScript </a:t>
            </a:r>
            <a:r>
              <a:rPr lang="en-US" dirty="0"/>
              <a:t>scripts on a web </a:t>
            </a:r>
            <a:r>
              <a:rPr lang="en-US" dirty="0" smtClean="0"/>
              <a:t>page</a:t>
            </a:r>
          </a:p>
          <a:p>
            <a:pPr lvl="2"/>
            <a:r>
              <a:rPr lang="en-US" dirty="0" smtClean="0"/>
              <a:t>Variables </a:t>
            </a:r>
            <a:r>
              <a:rPr lang="en-US" dirty="0"/>
              <a:t>and objects in </a:t>
            </a:r>
            <a:r>
              <a:rPr lang="en-US" dirty="0" smtClean="0"/>
              <a:t>JavaScript</a:t>
            </a:r>
          </a:p>
          <a:p>
            <a:pPr lvl="2"/>
            <a:r>
              <a:rPr lang="en-US" dirty="0" smtClean="0"/>
              <a:t>JavaScript functions</a:t>
            </a:r>
          </a:p>
          <a:p>
            <a:pPr lvl="2"/>
            <a:r>
              <a:rPr lang="en-US" dirty="0" smtClean="0"/>
              <a:t>Conditionals</a:t>
            </a:r>
          </a:p>
          <a:p>
            <a:pPr lvl="2"/>
            <a:r>
              <a:rPr lang="en-US" dirty="0" smtClean="0"/>
              <a:t>Looping </a:t>
            </a:r>
            <a:r>
              <a:rPr lang="en-US" dirty="0"/>
              <a:t>over arrays and </a:t>
            </a:r>
            <a:r>
              <a:rPr lang="en-US" dirty="0" smtClean="0"/>
              <a:t>objects</a:t>
            </a:r>
          </a:p>
          <a:p>
            <a:pPr lvl="2"/>
            <a:r>
              <a:rPr lang="en-US" dirty="0" smtClean="0"/>
              <a:t>Debugging JavaScript</a:t>
            </a:r>
          </a:p>
          <a:p>
            <a:pPr lvl="1"/>
            <a:r>
              <a:rPr lang="en-US" dirty="0"/>
              <a:t>If you are familiar with JavaScript, you might feel like skipping this </a:t>
            </a:r>
            <a:r>
              <a:rPr lang="en-US" dirty="0" smtClean="0"/>
              <a:t>chapter.</a:t>
            </a:r>
          </a:p>
          <a:p>
            <a:pPr lvl="1"/>
            <a:r>
              <a:rPr lang="en-US" dirty="0" smtClean="0"/>
              <a:t>That’s </a:t>
            </a:r>
            <a:r>
              <a:rPr lang="en-US" dirty="0"/>
              <a:t>fine, but please consider skimming it first to ensure that you are comfortable with everything covered. </a:t>
            </a:r>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a:t>
            </a:fld>
            <a:endParaRPr lang="en-US" dirty="0"/>
          </a:p>
        </p:txBody>
      </p:sp>
    </p:spTree>
    <p:extLst>
      <p:ext uri="{BB962C8B-B14F-4D97-AF65-F5344CB8AC3E}">
        <p14:creationId xmlns:p14="http://schemas.microsoft.com/office/powerpoint/2010/main" val="38604991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How DOM works?</a:t>
            </a:r>
            <a:endParaRPr lang="en-US" dirty="0"/>
          </a:p>
        </p:txBody>
      </p:sp>
      <p:sp>
        <p:nvSpPr>
          <p:cNvPr id="7" name="Content Placeholder 6"/>
          <p:cNvSpPr>
            <a:spLocks noGrp="1"/>
          </p:cNvSpPr>
          <p:nvPr>
            <p:ph idx="1"/>
          </p:nvPr>
        </p:nvSpPr>
        <p:spPr/>
        <p:txBody>
          <a:bodyPr/>
          <a:lstStyle/>
          <a:p>
            <a:r>
              <a:rPr lang="en-US" dirty="0"/>
              <a:t>When a page is loaded, the browser generates a representation of what’s on the page, and for each element, it generates one or more nodes that represent </a:t>
            </a:r>
            <a:r>
              <a:rPr lang="en-US" dirty="0" smtClean="0"/>
              <a:t>it.</a:t>
            </a:r>
          </a:p>
          <a:p>
            <a:pPr lvl="1"/>
            <a:r>
              <a:rPr lang="en-US" dirty="0" smtClean="0"/>
              <a:t>There </a:t>
            </a:r>
            <a:r>
              <a:rPr lang="en-US" dirty="0"/>
              <a:t>are multiple types of nodes, and were this a book purely on DOM interaction with JavaScript, we’d be covering the DOM in more </a:t>
            </a:r>
            <a:r>
              <a:rPr lang="en-US" dirty="0" smtClean="0"/>
              <a:t>detail.</a:t>
            </a:r>
          </a:p>
          <a:p>
            <a:pPr lvl="1"/>
            <a:r>
              <a:rPr lang="en-US" dirty="0" smtClean="0"/>
              <a:t>As </a:t>
            </a:r>
            <a:r>
              <a:rPr lang="en-US" dirty="0"/>
              <a:t>we mentioned in the first chapter, we feel it’s very important to give people new to jQuery a solid introduction to the foundations on which jQuery is </a:t>
            </a:r>
            <a:r>
              <a:rPr lang="en-US" dirty="0" smtClean="0"/>
              <a:t>built.</a:t>
            </a:r>
          </a:p>
          <a:p>
            <a:pPr lvl="1"/>
            <a:r>
              <a:rPr lang="en-US" dirty="0" smtClean="0"/>
              <a:t>We’ve </a:t>
            </a:r>
            <a:r>
              <a:rPr lang="en-US" dirty="0"/>
              <a:t>already covered JavaScript in great detail, and we feel it’s important to look at the </a:t>
            </a:r>
            <a:r>
              <a:rPr lang="en-US" dirty="0" smtClean="0"/>
              <a:t>DOM.</a:t>
            </a:r>
          </a:p>
          <a:p>
            <a:pPr lvl="1"/>
            <a:r>
              <a:rPr lang="en-US" dirty="0" smtClean="0"/>
              <a:t>When </a:t>
            </a:r>
            <a:r>
              <a:rPr lang="en-US" dirty="0"/>
              <a:t>a browser forms a representation of the current page as the DOM, every element is a </a:t>
            </a:r>
            <a:r>
              <a:rPr lang="en-US" dirty="0" smtClean="0"/>
              <a:t>node.</a:t>
            </a:r>
          </a:p>
          <a:p>
            <a:pPr lvl="1"/>
            <a:r>
              <a:rPr lang="en-US" dirty="0" smtClean="0"/>
              <a:t>Let’s </a:t>
            </a:r>
            <a:r>
              <a:rPr lang="en-US" dirty="0"/>
              <a:t>say you have a paragraph with some text in it, such as</a:t>
            </a:r>
            <a:r>
              <a:rPr lang="en-US" dirty="0" smtClean="0"/>
              <a:t>:</a:t>
            </a:r>
          </a:p>
          <a:p>
            <a:pPr marL="233363" lvl="1" indent="0">
              <a:buNone/>
            </a:pPr>
            <a:endParaRPr lang="en-US" dirty="0" smtClean="0"/>
          </a:p>
          <a:p>
            <a:pPr marL="233363" lvl="1" indent="0">
              <a:buNone/>
            </a:pPr>
            <a:endParaRPr lang="en-US" dirty="0"/>
          </a:p>
          <a:p>
            <a:pPr lvl="1"/>
            <a:r>
              <a:rPr lang="en-US" dirty="0"/>
              <a:t>The text node would be a child of the element node because it resides within it. In a typical page, there are a lot of nested nodes.</a:t>
            </a:r>
          </a:p>
          <a:p>
            <a:pPr lvl="1"/>
            <a:r>
              <a:rPr lang="en-US" dirty="0" smtClean="0"/>
              <a:t>That’s </a:t>
            </a:r>
            <a:r>
              <a:rPr lang="en-US" dirty="0"/>
              <a:t>not one node, but two nodes. There’s a text node that contains “Hello World” and an element node that’s the paragraph</a:t>
            </a:r>
            <a:r>
              <a:rPr lang="en-US" dirty="0" smtClean="0"/>
              <a:t>.</a:t>
            </a:r>
            <a:endParaRPr lang="en-US" dirty="0"/>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50</a:t>
            </a:fld>
            <a:endParaRPr lang="en-US" dirty="0"/>
          </a:p>
        </p:txBody>
      </p:sp>
      <p:pic>
        <p:nvPicPr>
          <p:cNvPr id="8" name="Picture 7"/>
          <p:cNvPicPr>
            <a:picLocks noChangeAspect="1"/>
          </p:cNvPicPr>
          <p:nvPr/>
        </p:nvPicPr>
        <p:blipFill>
          <a:blip r:embed="rId2"/>
          <a:stretch>
            <a:fillRect/>
          </a:stretch>
        </p:blipFill>
        <p:spPr>
          <a:xfrm>
            <a:off x="793296" y="4267745"/>
            <a:ext cx="2315664" cy="328204"/>
          </a:xfrm>
          <a:prstGeom prst="rect">
            <a:avLst/>
          </a:prstGeom>
          <a:ln>
            <a:solidFill>
              <a:schemeClr val="accent1"/>
            </a:solidFill>
          </a:ln>
        </p:spPr>
      </p:pic>
    </p:spTree>
    <p:extLst>
      <p:ext uri="{BB962C8B-B14F-4D97-AF65-F5344CB8AC3E}">
        <p14:creationId xmlns:p14="http://schemas.microsoft.com/office/powerpoint/2010/main" val="23775667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How DOM works?								   </a:t>
            </a:r>
            <a:r>
              <a:rPr lang="en-US" dirty="0" smtClean="0">
                <a:solidFill>
                  <a:srgbClr val="C00000"/>
                </a:solidFill>
              </a:rPr>
              <a:t>|</a:t>
            </a:r>
            <a:endParaRPr lang="en-US" dirty="0">
              <a:solidFill>
                <a:srgbClr val="C00000"/>
              </a:solidFill>
            </a:endParaRPr>
          </a:p>
        </p:txBody>
      </p:sp>
      <p:sp>
        <p:nvSpPr>
          <p:cNvPr id="7" name="Content Placeholder 6"/>
          <p:cNvSpPr>
            <a:spLocks noGrp="1"/>
          </p:cNvSpPr>
          <p:nvPr>
            <p:ph idx="1"/>
          </p:nvPr>
        </p:nvSpPr>
        <p:spPr/>
        <p:txBody>
          <a:bodyPr/>
          <a:lstStyle/>
          <a:p>
            <a:pPr lvl="1"/>
            <a:r>
              <a:rPr lang="en-US" dirty="0"/>
              <a:t>A div with two paragraphs that both have text within them is structured like so:</a:t>
            </a:r>
          </a:p>
          <a:p>
            <a:pPr marL="233363" lvl="1" indent="0">
              <a:buNone/>
            </a:pPr>
            <a:endParaRPr lang="en-US" dirty="0" smtClean="0"/>
          </a:p>
          <a:p>
            <a:pPr marL="233363" lvl="1" indent="0">
              <a:buNone/>
            </a:pPr>
            <a:endParaRPr lang="en-US" dirty="0" smtClean="0"/>
          </a:p>
          <a:p>
            <a:pPr marL="233363" lvl="1" indent="0">
              <a:buNone/>
            </a:pPr>
            <a:endParaRPr lang="en-US" dirty="0" smtClean="0"/>
          </a:p>
          <a:p>
            <a:pPr marL="233363" lvl="1" indent="0">
              <a:buNone/>
            </a:pPr>
            <a:endParaRPr lang="en-US" dirty="0"/>
          </a:p>
          <a:p>
            <a:pPr marL="233363" lvl="1" indent="0">
              <a:buNone/>
            </a:pPr>
            <a:endParaRPr lang="en-US" dirty="0"/>
          </a:p>
          <a:p>
            <a:pPr lvl="1"/>
            <a:r>
              <a:rPr lang="en-US" dirty="0"/>
              <a:t>The two paragraphs in this instance are </a:t>
            </a:r>
            <a:r>
              <a:rPr lang="en-US" dirty="0">
                <a:solidFill>
                  <a:srgbClr val="FF0000"/>
                </a:solidFill>
              </a:rPr>
              <a:t>siblings</a:t>
            </a:r>
            <a:r>
              <a:rPr lang="en-US" dirty="0"/>
              <a:t> because they have the same parent </a:t>
            </a:r>
            <a:r>
              <a:rPr lang="en-US" dirty="0" smtClean="0"/>
              <a:t>node.</a:t>
            </a:r>
          </a:p>
          <a:p>
            <a:pPr lvl="1"/>
            <a:r>
              <a:rPr lang="en-US" dirty="0" smtClean="0"/>
              <a:t>The </a:t>
            </a:r>
            <a:r>
              <a:rPr lang="en-US" dirty="0"/>
              <a:t>paragraphs are children of the div, but the text nodes are not child nodes because they are not direct </a:t>
            </a:r>
            <a:r>
              <a:rPr lang="en-US" dirty="0">
                <a:solidFill>
                  <a:srgbClr val="FF0000"/>
                </a:solidFill>
              </a:rPr>
              <a:t>descendants</a:t>
            </a:r>
            <a:r>
              <a:rPr lang="en-US" dirty="0"/>
              <a:t> of the div </a:t>
            </a:r>
            <a:r>
              <a:rPr lang="en-US" dirty="0" smtClean="0"/>
              <a:t>element.</a:t>
            </a:r>
          </a:p>
          <a:p>
            <a:pPr lvl="1"/>
            <a:r>
              <a:rPr lang="en-US" dirty="0" smtClean="0"/>
              <a:t>They </a:t>
            </a:r>
            <a:r>
              <a:rPr lang="en-US" dirty="0"/>
              <a:t>are </a:t>
            </a:r>
            <a:r>
              <a:rPr lang="en-US" dirty="0">
                <a:solidFill>
                  <a:srgbClr val="FF0000"/>
                </a:solidFill>
              </a:rPr>
              <a:t>child nodes</a:t>
            </a:r>
            <a:r>
              <a:rPr lang="en-US" dirty="0"/>
              <a:t> of the paragraph </a:t>
            </a:r>
            <a:r>
              <a:rPr lang="en-US" dirty="0" smtClean="0"/>
              <a:t>nodes.</a:t>
            </a:r>
          </a:p>
          <a:p>
            <a:pPr lvl="1"/>
            <a:r>
              <a:rPr lang="en-US" dirty="0" smtClean="0"/>
              <a:t>There </a:t>
            </a:r>
            <a:r>
              <a:rPr lang="en-US" dirty="0"/>
              <a:t>are three main types of nodes that you need to </a:t>
            </a:r>
            <a:r>
              <a:rPr lang="en-US" dirty="0" smtClean="0"/>
              <a:t>know:</a:t>
            </a:r>
          </a:p>
          <a:p>
            <a:pPr lvl="2"/>
            <a:r>
              <a:rPr lang="en-US" dirty="0" smtClean="0"/>
              <a:t>Element</a:t>
            </a:r>
          </a:p>
          <a:p>
            <a:pPr lvl="2"/>
            <a:r>
              <a:rPr lang="en-US" dirty="0" smtClean="0"/>
              <a:t>Text</a:t>
            </a:r>
          </a:p>
          <a:p>
            <a:pPr lvl="2"/>
            <a:r>
              <a:rPr lang="en-US" dirty="0" smtClean="0"/>
              <a:t>Attribute</a:t>
            </a:r>
          </a:p>
          <a:p>
            <a:pPr lvl="1"/>
            <a:r>
              <a:rPr lang="en-US" dirty="0" smtClean="0"/>
              <a:t>Let’s </a:t>
            </a:r>
            <a:r>
              <a:rPr lang="en-US" dirty="0"/>
              <a:t>say that you gave the paragraph a class, such as</a:t>
            </a:r>
            <a:r>
              <a:rPr lang="en-US" dirty="0" smtClean="0"/>
              <a:t>:</a:t>
            </a:r>
            <a:endParaRPr lang="en-US" dirty="0"/>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51</a:t>
            </a:fld>
            <a:endParaRPr lang="en-US" dirty="0"/>
          </a:p>
        </p:txBody>
      </p:sp>
      <p:pic>
        <p:nvPicPr>
          <p:cNvPr id="2" name="Picture 1"/>
          <p:cNvPicPr>
            <a:picLocks noChangeAspect="1"/>
          </p:cNvPicPr>
          <p:nvPr/>
        </p:nvPicPr>
        <p:blipFill>
          <a:blip r:embed="rId2"/>
          <a:stretch>
            <a:fillRect/>
          </a:stretch>
        </p:blipFill>
        <p:spPr>
          <a:xfrm>
            <a:off x="809895" y="1832082"/>
            <a:ext cx="2516779" cy="1206573"/>
          </a:xfrm>
          <a:prstGeom prst="rect">
            <a:avLst/>
          </a:prstGeom>
          <a:ln>
            <a:solidFill>
              <a:schemeClr val="accent1"/>
            </a:solidFill>
          </a:ln>
        </p:spPr>
      </p:pic>
      <p:pic>
        <p:nvPicPr>
          <p:cNvPr id="3" name="Picture 2"/>
          <p:cNvPicPr>
            <a:picLocks noChangeAspect="1"/>
          </p:cNvPicPr>
          <p:nvPr/>
        </p:nvPicPr>
        <p:blipFill>
          <a:blip r:embed="rId3"/>
          <a:stretch>
            <a:fillRect/>
          </a:stretch>
        </p:blipFill>
        <p:spPr>
          <a:xfrm>
            <a:off x="6471421" y="5865358"/>
            <a:ext cx="4143375" cy="352425"/>
          </a:xfrm>
          <a:prstGeom prst="rect">
            <a:avLst/>
          </a:prstGeom>
          <a:ln>
            <a:solidFill>
              <a:schemeClr val="accent1"/>
            </a:solidFill>
          </a:ln>
        </p:spPr>
      </p:pic>
    </p:spTree>
    <p:extLst>
      <p:ext uri="{BB962C8B-B14F-4D97-AF65-F5344CB8AC3E}">
        <p14:creationId xmlns:p14="http://schemas.microsoft.com/office/powerpoint/2010/main" val="17745622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How DOM works?								  </a:t>
            </a:r>
            <a:r>
              <a:rPr lang="en-US" dirty="0" smtClean="0">
                <a:solidFill>
                  <a:srgbClr val="C00000"/>
                </a:solidFill>
              </a:rPr>
              <a:t>||</a:t>
            </a:r>
            <a:endParaRPr lang="en-US" dirty="0">
              <a:solidFill>
                <a:srgbClr val="C00000"/>
              </a:solidFill>
            </a:endParaRPr>
          </a:p>
        </p:txBody>
      </p:sp>
      <p:sp>
        <p:nvSpPr>
          <p:cNvPr id="7" name="Content Placeholder 6"/>
          <p:cNvSpPr>
            <a:spLocks noGrp="1"/>
          </p:cNvSpPr>
          <p:nvPr>
            <p:ph idx="1"/>
          </p:nvPr>
        </p:nvSpPr>
        <p:spPr/>
        <p:txBody>
          <a:bodyPr/>
          <a:lstStyle/>
          <a:p>
            <a:pPr lvl="1"/>
            <a:r>
              <a:rPr lang="en-US" dirty="0"/>
              <a:t>There are now three nodes at play: </a:t>
            </a:r>
            <a:endParaRPr lang="en-US" dirty="0" smtClean="0"/>
          </a:p>
          <a:p>
            <a:pPr lvl="2"/>
            <a:r>
              <a:rPr lang="en-US" dirty="0" smtClean="0"/>
              <a:t>The </a:t>
            </a:r>
            <a:r>
              <a:rPr lang="en-US" dirty="0"/>
              <a:t>element node representing your </a:t>
            </a:r>
            <a:r>
              <a:rPr lang="en-US" dirty="0" smtClean="0"/>
              <a:t>paragraph</a:t>
            </a:r>
          </a:p>
          <a:p>
            <a:pPr lvl="2"/>
            <a:r>
              <a:rPr lang="en-US" dirty="0" smtClean="0"/>
              <a:t>A </a:t>
            </a:r>
            <a:r>
              <a:rPr lang="en-US" dirty="0"/>
              <a:t>text node that contains the text “Hello </a:t>
            </a:r>
            <a:r>
              <a:rPr lang="en-US" dirty="0" smtClean="0"/>
              <a:t>World”</a:t>
            </a:r>
          </a:p>
          <a:p>
            <a:pPr lvl="2"/>
            <a:r>
              <a:rPr lang="en-US" dirty="0" smtClean="0"/>
              <a:t>An </a:t>
            </a:r>
            <a:r>
              <a:rPr lang="en-US" dirty="0"/>
              <a:t>attribute node that states this element has class="</a:t>
            </a:r>
            <a:r>
              <a:rPr lang="en-US" dirty="0" smtClean="0"/>
              <a:t>intro“</a:t>
            </a:r>
          </a:p>
          <a:p>
            <a:pPr lvl="1"/>
            <a:r>
              <a:rPr lang="en-US" dirty="0" smtClean="0"/>
              <a:t>Somewhat </a:t>
            </a:r>
            <a:r>
              <a:rPr lang="en-US" dirty="0"/>
              <a:t>confusingly, an attribute node is not considered to be a child of an element </a:t>
            </a:r>
            <a:r>
              <a:rPr lang="en-US" dirty="0" smtClean="0"/>
              <a:t>node.</a:t>
            </a:r>
          </a:p>
          <a:p>
            <a:pPr lvl="1"/>
            <a:r>
              <a:rPr lang="en-US" dirty="0" smtClean="0"/>
              <a:t>Between </a:t>
            </a:r>
            <a:r>
              <a:rPr lang="en-US" dirty="0"/>
              <a:t>those elements, they make up the vast majority of most of the web pages out </a:t>
            </a:r>
            <a:r>
              <a:rPr lang="en-US" dirty="0" smtClean="0"/>
              <a:t>there.</a:t>
            </a:r>
          </a:p>
          <a:p>
            <a:pPr lvl="1"/>
            <a:r>
              <a:rPr lang="en-US" dirty="0" smtClean="0"/>
              <a:t>Before </a:t>
            </a:r>
            <a:r>
              <a:rPr lang="en-US" dirty="0"/>
              <a:t>(finally) getting to jQuery, make certain that you understand the following terms because they are used continually throughout the </a:t>
            </a:r>
            <a:r>
              <a:rPr lang="en-US" dirty="0" smtClean="0"/>
              <a:t>book:</a:t>
            </a:r>
          </a:p>
          <a:p>
            <a:pPr lvl="2"/>
            <a:r>
              <a:rPr lang="en-US" dirty="0" smtClean="0"/>
              <a:t>child </a:t>
            </a:r>
            <a:r>
              <a:rPr lang="en-US" dirty="0"/>
              <a:t>node: A node that is a direct descendant of another node, usually an element </a:t>
            </a:r>
            <a:r>
              <a:rPr lang="en-US" dirty="0" smtClean="0"/>
              <a:t>node</a:t>
            </a:r>
          </a:p>
          <a:p>
            <a:pPr lvl="2"/>
            <a:r>
              <a:rPr lang="en-US" dirty="0" smtClean="0"/>
              <a:t>parent </a:t>
            </a:r>
            <a:r>
              <a:rPr lang="en-US" dirty="0"/>
              <a:t>node: A node that has direct descendants (e.g., </a:t>
            </a:r>
            <a:r>
              <a:rPr lang="en-US" dirty="0" smtClean="0"/>
              <a:t>children)</a:t>
            </a:r>
          </a:p>
          <a:p>
            <a:pPr lvl="2"/>
            <a:r>
              <a:rPr lang="en-US" dirty="0" smtClean="0"/>
              <a:t>siblings</a:t>
            </a:r>
            <a:r>
              <a:rPr lang="en-US" dirty="0"/>
              <a:t>: Two nodes that share the same </a:t>
            </a:r>
            <a:r>
              <a:rPr lang="en-US" dirty="0" smtClean="0"/>
              <a:t>parent</a:t>
            </a:r>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52</a:t>
            </a:fld>
            <a:endParaRPr lang="en-US" dirty="0"/>
          </a:p>
        </p:txBody>
      </p:sp>
    </p:spTree>
    <p:extLst>
      <p:ext uri="{BB962C8B-B14F-4D97-AF65-F5344CB8AC3E}">
        <p14:creationId xmlns:p14="http://schemas.microsoft.com/office/powerpoint/2010/main" val="33648513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How DOM works?								 </a:t>
            </a:r>
            <a:r>
              <a:rPr lang="en-US" dirty="0" smtClean="0">
                <a:solidFill>
                  <a:srgbClr val="C00000"/>
                </a:solidFill>
              </a:rPr>
              <a:t>|||</a:t>
            </a:r>
            <a:endParaRPr lang="en-US" dirty="0">
              <a:solidFill>
                <a:srgbClr val="C00000"/>
              </a:solidFill>
            </a:endParaRPr>
          </a:p>
        </p:txBody>
      </p:sp>
      <p:sp>
        <p:nvSpPr>
          <p:cNvPr id="7" name="Content Placeholder 6"/>
          <p:cNvSpPr>
            <a:spLocks noGrp="1"/>
          </p:cNvSpPr>
          <p:nvPr>
            <p:ph idx="1"/>
          </p:nvPr>
        </p:nvSpPr>
        <p:spPr/>
        <p:txBody>
          <a:bodyPr/>
          <a:lstStyle/>
          <a:p>
            <a:pPr lvl="1"/>
            <a:r>
              <a:rPr lang="en-US" dirty="0" smtClean="0"/>
              <a:t>And </a:t>
            </a:r>
            <a:r>
              <a:rPr lang="en-US" dirty="0"/>
              <a:t>just to iterate one final time, the following is a visual representation</a:t>
            </a:r>
            <a:r>
              <a:rPr lang="en-US" dirty="0" smtClean="0"/>
              <a:t>:</a:t>
            </a:r>
          </a:p>
          <a:p>
            <a:pPr marL="233363" lvl="1" indent="0">
              <a:buNone/>
            </a:pPr>
            <a:endParaRPr lang="en-US" dirty="0"/>
          </a:p>
          <a:p>
            <a:pPr marL="233363" lvl="1" indent="0">
              <a:buNone/>
            </a:pPr>
            <a:endParaRPr lang="en-US" dirty="0" smtClean="0"/>
          </a:p>
          <a:p>
            <a:pPr marL="233363" lvl="1" indent="0">
              <a:buNone/>
            </a:pPr>
            <a:endParaRPr lang="en-US" dirty="0"/>
          </a:p>
          <a:p>
            <a:pPr marL="233363" lvl="1" indent="0">
              <a:buNone/>
            </a:pPr>
            <a:endParaRPr lang="en-US" dirty="0" smtClean="0"/>
          </a:p>
          <a:p>
            <a:pPr marL="233363" lvl="1" indent="0">
              <a:buNone/>
            </a:pPr>
            <a:endParaRPr lang="en-US" dirty="0" smtClean="0"/>
          </a:p>
          <a:p>
            <a:pPr marL="233363" lvl="1" indent="0">
              <a:buNone/>
            </a:pPr>
            <a:endParaRPr lang="en-US" dirty="0" smtClean="0"/>
          </a:p>
          <a:p>
            <a:pPr lvl="1"/>
            <a:r>
              <a:rPr lang="en-US" dirty="0"/>
              <a:t>Understanding the terms “child,” “parent,” and “siblings” will be very important later in the book when we discuss selecting elements with jQuery, so make sure you’re confident about their meanings</a:t>
            </a:r>
            <a:r>
              <a:rPr lang="en-US" dirty="0" smtClean="0"/>
              <a:t>.</a:t>
            </a:r>
            <a:endParaRPr lang="en-US" dirty="0"/>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53</a:t>
            </a:fld>
            <a:endParaRPr lang="en-US" dirty="0"/>
          </a:p>
        </p:txBody>
      </p:sp>
      <p:pic>
        <p:nvPicPr>
          <p:cNvPr id="2" name="Picture 1"/>
          <p:cNvPicPr>
            <a:picLocks noChangeAspect="1"/>
          </p:cNvPicPr>
          <p:nvPr/>
        </p:nvPicPr>
        <p:blipFill>
          <a:blip r:embed="rId2"/>
          <a:stretch>
            <a:fillRect/>
          </a:stretch>
        </p:blipFill>
        <p:spPr>
          <a:xfrm>
            <a:off x="847589" y="1810195"/>
            <a:ext cx="3455398" cy="1621253"/>
          </a:xfrm>
          <a:prstGeom prst="rect">
            <a:avLst/>
          </a:prstGeom>
          <a:ln>
            <a:solidFill>
              <a:schemeClr val="accent1"/>
            </a:solidFill>
          </a:ln>
        </p:spPr>
      </p:pic>
    </p:spTree>
    <p:extLst>
      <p:ext uri="{BB962C8B-B14F-4D97-AF65-F5344CB8AC3E}">
        <p14:creationId xmlns:p14="http://schemas.microsoft.com/office/powerpoint/2010/main" val="12263955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Downloading jQuery</a:t>
            </a:r>
            <a:endParaRPr lang="en-US" dirty="0"/>
          </a:p>
        </p:txBody>
      </p:sp>
      <p:sp>
        <p:nvSpPr>
          <p:cNvPr id="7" name="Content Placeholder 6"/>
          <p:cNvSpPr>
            <a:spLocks noGrp="1"/>
          </p:cNvSpPr>
          <p:nvPr>
            <p:ph idx="1"/>
          </p:nvPr>
        </p:nvSpPr>
        <p:spPr/>
        <p:txBody>
          <a:bodyPr/>
          <a:lstStyle/>
          <a:p>
            <a:r>
              <a:rPr lang="en-US" dirty="0"/>
              <a:t>After a lot of preparation, you are ready to dive into jQuery and use it for the first </a:t>
            </a:r>
            <a:r>
              <a:rPr lang="en-US" dirty="0" smtClean="0"/>
              <a:t>time.</a:t>
            </a:r>
          </a:p>
          <a:p>
            <a:pPr lvl="1"/>
            <a:r>
              <a:rPr lang="en-US" dirty="0" smtClean="0"/>
              <a:t>The </a:t>
            </a:r>
            <a:r>
              <a:rPr lang="en-US" dirty="0"/>
              <a:t>best place to start is the jQuery web site at http://jquery.com (see </a:t>
            </a:r>
            <a:r>
              <a:rPr lang="en-US" dirty="0">
                <a:solidFill>
                  <a:srgbClr val="FF0000"/>
                </a:solidFill>
              </a:rPr>
              <a:t>Figure 2-1</a:t>
            </a:r>
            <a:r>
              <a:rPr lang="en-US" dirty="0" smtClean="0"/>
              <a:t>).</a:t>
            </a:r>
            <a:endParaRPr lang="en-US" dirty="0"/>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54</a:t>
            </a:fld>
            <a:endParaRPr lang="en-US" dirty="0"/>
          </a:p>
        </p:txBody>
      </p:sp>
    </p:spTree>
    <p:extLst>
      <p:ext uri="{BB962C8B-B14F-4D97-AF65-F5344CB8AC3E}">
        <p14:creationId xmlns:p14="http://schemas.microsoft.com/office/powerpoint/2010/main" val="1465524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Figure 2-1</a:t>
            </a:r>
            <a:endParaRPr lang="en-US" dirty="0"/>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55</a:t>
            </a:fld>
            <a:endParaRPr lang="en-US" dirty="0"/>
          </a:p>
        </p:txBody>
      </p:sp>
      <p:pic>
        <p:nvPicPr>
          <p:cNvPr id="8" name="Picture 7"/>
          <p:cNvPicPr>
            <a:picLocks noChangeAspect="1"/>
          </p:cNvPicPr>
          <p:nvPr/>
        </p:nvPicPr>
        <p:blipFill>
          <a:blip r:embed="rId2"/>
          <a:stretch>
            <a:fillRect/>
          </a:stretch>
        </p:blipFill>
        <p:spPr>
          <a:xfrm>
            <a:off x="152400" y="1250025"/>
            <a:ext cx="6465282" cy="2494661"/>
          </a:xfrm>
          <a:prstGeom prst="rect">
            <a:avLst/>
          </a:prstGeom>
          <a:ln>
            <a:solidFill>
              <a:schemeClr val="accent1"/>
            </a:solidFill>
          </a:ln>
        </p:spPr>
      </p:pic>
    </p:spTree>
    <p:extLst>
      <p:ext uri="{BB962C8B-B14F-4D97-AF65-F5344CB8AC3E}">
        <p14:creationId xmlns:p14="http://schemas.microsoft.com/office/powerpoint/2010/main" val="36015248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The jQuery API </a:t>
            </a:r>
            <a:r>
              <a:rPr lang="en-US" dirty="0" smtClean="0"/>
              <a:t>Documentation</a:t>
            </a:r>
            <a:endParaRPr lang="en-US" dirty="0"/>
          </a:p>
        </p:txBody>
      </p:sp>
      <p:sp>
        <p:nvSpPr>
          <p:cNvPr id="7" name="Content Placeholder 6"/>
          <p:cNvSpPr>
            <a:spLocks noGrp="1"/>
          </p:cNvSpPr>
          <p:nvPr>
            <p:ph idx="1"/>
          </p:nvPr>
        </p:nvSpPr>
        <p:spPr/>
        <p:txBody>
          <a:bodyPr/>
          <a:lstStyle/>
          <a:p>
            <a:r>
              <a:rPr lang="en-US" dirty="0"/>
              <a:t>If you are using jQuery, you need a good source from which to learn what each API </a:t>
            </a:r>
            <a:r>
              <a:rPr lang="en-US" dirty="0" smtClean="0"/>
              <a:t>does.</a:t>
            </a:r>
          </a:p>
          <a:p>
            <a:pPr lvl="1"/>
            <a:r>
              <a:rPr lang="en-US" dirty="0" smtClean="0"/>
              <a:t>The </a:t>
            </a:r>
            <a:r>
              <a:rPr lang="en-US" dirty="0"/>
              <a:t>jQuery documentation (http://api.jquery.com) lists every method jQuery </a:t>
            </a:r>
            <a:r>
              <a:rPr lang="en-US" dirty="0" smtClean="0"/>
              <a:t>provides.</a:t>
            </a:r>
          </a:p>
          <a:p>
            <a:pPr lvl="1"/>
            <a:r>
              <a:rPr lang="en-US" dirty="0" smtClean="0"/>
              <a:t>Another </a:t>
            </a:r>
            <a:r>
              <a:rPr lang="en-US" dirty="0"/>
              <a:t>reason jQuery has become so successful is its documentation, which is </a:t>
            </a:r>
            <a:r>
              <a:rPr lang="en-US" dirty="0" smtClean="0"/>
              <a:t>fantastic.</a:t>
            </a:r>
          </a:p>
          <a:p>
            <a:pPr lvl="1"/>
            <a:r>
              <a:rPr lang="en-US" dirty="0" smtClean="0"/>
              <a:t>We </a:t>
            </a:r>
            <a:r>
              <a:rPr lang="en-US" dirty="0"/>
              <a:t>seriously cannot overstate how good we think the documentation is (see </a:t>
            </a:r>
            <a:r>
              <a:rPr lang="en-US" dirty="0">
                <a:solidFill>
                  <a:srgbClr val="FF0000"/>
                </a:solidFill>
              </a:rPr>
              <a:t>Figure 2-2</a:t>
            </a:r>
            <a:r>
              <a:rPr lang="en-US" dirty="0" smtClean="0"/>
              <a:t>).</a:t>
            </a:r>
          </a:p>
          <a:p>
            <a:pPr lvl="1"/>
            <a:r>
              <a:rPr lang="en-US" dirty="0"/>
              <a:t>There are a couple of ways to find what you’re looking for on the web </a:t>
            </a:r>
            <a:r>
              <a:rPr lang="en-US" dirty="0" smtClean="0"/>
              <a:t>site.</a:t>
            </a:r>
          </a:p>
          <a:p>
            <a:pPr lvl="2"/>
            <a:r>
              <a:rPr lang="en-US" dirty="0" smtClean="0"/>
              <a:t>If </a:t>
            </a:r>
            <a:r>
              <a:rPr lang="en-US" dirty="0"/>
              <a:t>you know exactly which method you want, using the search box located at the top right of the screen is by far the quickest </a:t>
            </a:r>
            <a:r>
              <a:rPr lang="en-US" dirty="0" smtClean="0"/>
              <a:t>way.</a:t>
            </a:r>
          </a:p>
          <a:p>
            <a:pPr lvl="2"/>
            <a:r>
              <a:rPr lang="en-US" dirty="0" smtClean="0"/>
              <a:t>If </a:t>
            </a:r>
            <a:r>
              <a:rPr lang="en-US" dirty="0"/>
              <a:t>you’re not certain about exactly what you want—perhaps you’re looking for a method to do something particular, but you’re not sure if it exists—you can browse the jQuery API categories listed on the left side of the screen to narrow your </a:t>
            </a:r>
            <a:r>
              <a:rPr lang="en-US" dirty="0" smtClean="0"/>
              <a:t>search.</a:t>
            </a:r>
          </a:p>
          <a:p>
            <a:pPr lvl="1"/>
            <a:r>
              <a:rPr lang="en-US" dirty="0" smtClean="0"/>
              <a:t>You </a:t>
            </a:r>
            <a:r>
              <a:rPr lang="en-US" dirty="0"/>
              <a:t>don’t need to look at these yet, but you will return to the API many </a:t>
            </a:r>
            <a:r>
              <a:rPr lang="en-US" dirty="0" smtClean="0"/>
              <a:t>times.</a:t>
            </a:r>
          </a:p>
          <a:p>
            <a:pPr lvl="1"/>
            <a:r>
              <a:rPr lang="en-US" dirty="0" smtClean="0"/>
              <a:t>Put </a:t>
            </a:r>
            <a:r>
              <a:rPr lang="en-US" dirty="0"/>
              <a:t>it on your bookmarks bar, or find an easy way to browse it, as you will use it a lot</a:t>
            </a:r>
            <a:r>
              <a:rPr lang="en-US" dirty="0" smtClean="0"/>
              <a:t>.</a:t>
            </a:r>
            <a:endParaRPr lang="en-US" dirty="0"/>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56</a:t>
            </a:fld>
            <a:endParaRPr lang="en-US" dirty="0"/>
          </a:p>
        </p:txBody>
      </p:sp>
    </p:spTree>
    <p:extLst>
      <p:ext uri="{BB962C8B-B14F-4D97-AF65-F5344CB8AC3E}">
        <p14:creationId xmlns:p14="http://schemas.microsoft.com/office/powerpoint/2010/main" val="25573817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Figure 2-2</a:t>
            </a:r>
            <a:endParaRPr lang="en-US" dirty="0"/>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57</a:t>
            </a:fld>
            <a:endParaRPr lang="en-US" dirty="0"/>
          </a:p>
        </p:txBody>
      </p:sp>
      <p:pic>
        <p:nvPicPr>
          <p:cNvPr id="2" name="Picture 1"/>
          <p:cNvPicPr>
            <a:picLocks noChangeAspect="1"/>
          </p:cNvPicPr>
          <p:nvPr/>
        </p:nvPicPr>
        <p:blipFill>
          <a:blip r:embed="rId2"/>
          <a:stretch>
            <a:fillRect/>
          </a:stretch>
        </p:blipFill>
        <p:spPr>
          <a:xfrm>
            <a:off x="78377" y="1290746"/>
            <a:ext cx="7783149" cy="2748669"/>
          </a:xfrm>
          <a:prstGeom prst="rect">
            <a:avLst/>
          </a:prstGeom>
          <a:ln>
            <a:solidFill>
              <a:schemeClr val="accent1"/>
            </a:solidFill>
          </a:ln>
        </p:spPr>
      </p:pic>
    </p:spTree>
    <p:extLst>
      <p:ext uri="{BB962C8B-B14F-4D97-AF65-F5344CB8AC3E}">
        <p14:creationId xmlns:p14="http://schemas.microsoft.com/office/powerpoint/2010/main" val="32991227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Writing Some jQuery</a:t>
            </a:r>
            <a:endParaRPr lang="en-US" dirty="0"/>
          </a:p>
        </p:txBody>
      </p:sp>
      <p:sp>
        <p:nvSpPr>
          <p:cNvPr id="7" name="Content Placeholder 6"/>
          <p:cNvSpPr>
            <a:spLocks noGrp="1"/>
          </p:cNvSpPr>
          <p:nvPr>
            <p:ph idx="1"/>
          </p:nvPr>
        </p:nvSpPr>
        <p:spPr/>
        <p:txBody>
          <a:bodyPr/>
          <a:lstStyle/>
          <a:p>
            <a:r>
              <a:rPr lang="en-US" dirty="0"/>
              <a:t>Save your downloaded jQuery file as </a:t>
            </a:r>
            <a:r>
              <a:rPr lang="en-US" dirty="0">
                <a:solidFill>
                  <a:srgbClr val="FF0000"/>
                </a:solidFill>
              </a:rPr>
              <a:t>jquery.js</a:t>
            </a:r>
            <a:r>
              <a:rPr lang="en-US" dirty="0"/>
              <a:t> in a new folder on your </a:t>
            </a:r>
            <a:r>
              <a:rPr lang="en-US" dirty="0" smtClean="0"/>
              <a:t>machine.</a:t>
            </a:r>
          </a:p>
          <a:p>
            <a:pPr lvl="1"/>
            <a:r>
              <a:rPr lang="en-US" dirty="0" smtClean="0"/>
              <a:t>You’re </a:t>
            </a:r>
            <a:r>
              <a:rPr lang="en-US" dirty="0"/>
              <a:t>also going to add an HTML file to this folder, so create an </a:t>
            </a:r>
            <a:r>
              <a:rPr lang="en-US" dirty="0">
                <a:solidFill>
                  <a:srgbClr val="FF0000"/>
                </a:solidFill>
              </a:rPr>
              <a:t>index.html</a:t>
            </a:r>
            <a:r>
              <a:rPr lang="en-US" dirty="0"/>
              <a:t> page, </a:t>
            </a:r>
            <a:r>
              <a:rPr lang="en-US" dirty="0" smtClean="0"/>
              <a:t>too.</a:t>
            </a:r>
          </a:p>
          <a:p>
            <a:pPr lvl="1"/>
            <a:r>
              <a:rPr lang="en-US" dirty="0" smtClean="0"/>
              <a:t>Finally</a:t>
            </a:r>
            <a:r>
              <a:rPr lang="en-US" dirty="0"/>
              <a:t>, you want to write all the JavaScript in an individual file, so create </a:t>
            </a:r>
            <a:r>
              <a:rPr lang="en-US" dirty="0" smtClean="0">
                <a:solidFill>
                  <a:srgbClr val="FF0000"/>
                </a:solidFill>
              </a:rPr>
              <a:t>app.js</a:t>
            </a:r>
            <a:r>
              <a:rPr lang="en-US" dirty="0" smtClean="0"/>
              <a:t>.</a:t>
            </a:r>
          </a:p>
          <a:p>
            <a:pPr lvl="1"/>
            <a:r>
              <a:rPr lang="en-US" dirty="0" smtClean="0"/>
              <a:t>This </a:t>
            </a:r>
            <a:r>
              <a:rPr lang="en-US" dirty="0"/>
              <a:t>code is available within </a:t>
            </a:r>
            <a:r>
              <a:rPr lang="en-US" dirty="0" smtClean="0"/>
              <a:t>02/code/ex1.</a:t>
            </a:r>
          </a:p>
          <a:p>
            <a:pPr lvl="1"/>
            <a:r>
              <a:rPr lang="en-US" dirty="0" smtClean="0"/>
              <a:t>Load </a:t>
            </a:r>
            <a:r>
              <a:rPr lang="en-US" dirty="0"/>
              <a:t>the HTML page in your editor of choice—I personally use Vim we highly recommend Sublime Text 2 (www.sublimetext.com/2), Visual Studio Code (https://code.visualstudio.com), or Atom (https://atom.io), all of which run on Windows, macOS, and Linux—and add the </a:t>
            </a:r>
            <a:r>
              <a:rPr lang="en-US" dirty="0" smtClean="0"/>
              <a:t>lines shown in </a:t>
            </a:r>
            <a:r>
              <a:rPr lang="en-US" dirty="0" smtClean="0">
                <a:solidFill>
                  <a:srgbClr val="FF0000"/>
                </a:solidFill>
              </a:rPr>
              <a:t>Listing J-1</a:t>
            </a:r>
            <a:r>
              <a:rPr lang="en-US" dirty="0" smtClean="0"/>
              <a:t>.</a:t>
            </a:r>
          </a:p>
          <a:p>
            <a:pPr lvl="1"/>
            <a:r>
              <a:rPr lang="en-US" dirty="0"/>
              <a:t>This is just a basic HTML page, nothing fancy. Take a look at the two &lt;script&gt; tags</a:t>
            </a:r>
          </a:p>
          <a:p>
            <a:pPr lvl="1"/>
            <a:r>
              <a:rPr lang="en-US" dirty="0"/>
              <a:t>First, load in jQuery and then load in the app.js file, which is currently blank.</a:t>
            </a:r>
          </a:p>
          <a:p>
            <a:pPr lvl="1"/>
            <a:r>
              <a:rPr lang="en-US" dirty="0"/>
              <a:t>Now that you have your page, go ahead and load index.html in your </a:t>
            </a:r>
            <a:r>
              <a:rPr lang="en-US" dirty="0" smtClean="0"/>
              <a:t>browser.</a:t>
            </a:r>
          </a:p>
          <a:p>
            <a:pPr lvl="1"/>
            <a:r>
              <a:rPr lang="en-US" dirty="0" smtClean="0"/>
              <a:t>You </a:t>
            </a:r>
            <a:r>
              <a:rPr lang="en-US" dirty="0"/>
              <a:t>won’t see anything yet, other than the “Hello World” text</a:t>
            </a:r>
            <a:r>
              <a:rPr lang="en-US" dirty="0" smtClean="0"/>
              <a:t>.</a:t>
            </a:r>
            <a:endParaRPr lang="en-US" dirty="0"/>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58</a:t>
            </a:fld>
            <a:endParaRPr lang="en-US" dirty="0"/>
          </a:p>
        </p:txBody>
      </p:sp>
    </p:spTree>
    <p:extLst>
      <p:ext uri="{BB962C8B-B14F-4D97-AF65-F5344CB8AC3E}">
        <p14:creationId xmlns:p14="http://schemas.microsoft.com/office/powerpoint/2010/main" val="36678736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Listing J-1</a:t>
            </a:r>
            <a:endParaRPr lang="en-US" dirty="0"/>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59</a:t>
            </a:fld>
            <a:endParaRPr lang="en-US" dirty="0"/>
          </a:p>
        </p:txBody>
      </p:sp>
      <p:pic>
        <p:nvPicPr>
          <p:cNvPr id="2" name="Picture 1"/>
          <p:cNvPicPr>
            <a:picLocks noChangeAspect="1"/>
          </p:cNvPicPr>
          <p:nvPr/>
        </p:nvPicPr>
        <p:blipFill>
          <a:blip r:embed="rId2"/>
          <a:stretch>
            <a:fillRect/>
          </a:stretch>
        </p:blipFill>
        <p:spPr>
          <a:xfrm>
            <a:off x="152400" y="1271451"/>
            <a:ext cx="4192530" cy="2682920"/>
          </a:xfrm>
          <a:prstGeom prst="rect">
            <a:avLst/>
          </a:prstGeom>
          <a:ln>
            <a:solidFill>
              <a:schemeClr val="accent1"/>
            </a:solidFill>
          </a:ln>
        </p:spPr>
      </p:pic>
    </p:spTree>
    <p:extLst>
      <p:ext uri="{BB962C8B-B14F-4D97-AF65-F5344CB8AC3E}">
        <p14:creationId xmlns:p14="http://schemas.microsoft.com/office/powerpoint/2010/main" val="980015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Intro											   </a:t>
            </a:r>
            <a:r>
              <a:rPr lang="en-US" dirty="0" smtClean="0">
                <a:solidFill>
                  <a:srgbClr val="C00000"/>
                </a:solidFill>
              </a:rPr>
              <a:t>|</a:t>
            </a:r>
            <a:endParaRPr lang="en-US" dirty="0">
              <a:solidFill>
                <a:srgbClr val="C00000"/>
              </a:solidFill>
            </a:endParaRPr>
          </a:p>
        </p:txBody>
      </p:sp>
      <p:sp>
        <p:nvSpPr>
          <p:cNvPr id="7" name="Content Placeholder 6"/>
          <p:cNvSpPr>
            <a:spLocks noGrp="1"/>
          </p:cNvSpPr>
          <p:nvPr>
            <p:ph idx="1"/>
          </p:nvPr>
        </p:nvSpPr>
        <p:spPr/>
        <p:txBody>
          <a:bodyPr/>
          <a:lstStyle/>
          <a:p>
            <a:pPr lvl="1"/>
            <a:r>
              <a:rPr lang="en-US" dirty="0" smtClean="0"/>
              <a:t>Resist </a:t>
            </a:r>
            <a:r>
              <a:rPr lang="en-US" dirty="0"/>
              <a:t>the temptation to skip to the jQuery parts—because you will struggle with </a:t>
            </a:r>
            <a:r>
              <a:rPr lang="en-US" dirty="0" smtClean="0"/>
              <a:t>it.</a:t>
            </a:r>
          </a:p>
          <a:p>
            <a:pPr lvl="1"/>
            <a:r>
              <a:rPr lang="en-US" dirty="0" smtClean="0"/>
              <a:t>Trust </a:t>
            </a:r>
            <a:r>
              <a:rPr lang="en-US" dirty="0"/>
              <a:t>us, in a couple of chapters’ time, this preparation will all seem worth </a:t>
            </a:r>
            <a:r>
              <a:rPr lang="en-US" dirty="0" smtClean="0"/>
              <a:t>it.</a:t>
            </a:r>
          </a:p>
          <a:p>
            <a:pPr lvl="1"/>
            <a:r>
              <a:rPr lang="en-US" dirty="0" smtClean="0"/>
              <a:t>Many </a:t>
            </a:r>
            <a:r>
              <a:rPr lang="en-US" dirty="0"/>
              <a:t>developers we’ve helped online have dived into jQuery eagerly before quickly becoming stuck due to a lack of understanding the language jQuery is built </a:t>
            </a:r>
            <a:r>
              <a:rPr lang="en-US" dirty="0" smtClean="0"/>
              <a:t>on.</a:t>
            </a:r>
          </a:p>
          <a:p>
            <a:pPr lvl="1"/>
            <a:r>
              <a:rPr lang="en-US" dirty="0" smtClean="0"/>
              <a:t>When </a:t>
            </a:r>
            <a:r>
              <a:rPr lang="en-US" dirty="0"/>
              <a:t>you’re </a:t>
            </a:r>
            <a:r>
              <a:rPr lang="en-US" dirty="0">
                <a:solidFill>
                  <a:srgbClr val="0070C0"/>
                </a:solidFill>
              </a:rPr>
              <a:t>writing</a:t>
            </a:r>
            <a:r>
              <a:rPr lang="en-US" dirty="0">
                <a:solidFill>
                  <a:srgbClr val="FF0000"/>
                </a:solidFill>
              </a:rPr>
              <a:t> jQuery</a:t>
            </a:r>
            <a:r>
              <a:rPr lang="en-US" dirty="0"/>
              <a:t>, you’re </a:t>
            </a:r>
            <a:r>
              <a:rPr lang="en-US" dirty="0">
                <a:solidFill>
                  <a:srgbClr val="0070C0"/>
                </a:solidFill>
              </a:rPr>
              <a:t>writing</a:t>
            </a:r>
            <a:r>
              <a:rPr lang="en-US" dirty="0">
                <a:solidFill>
                  <a:srgbClr val="FF0000"/>
                </a:solidFill>
              </a:rPr>
              <a:t> JavaScript</a:t>
            </a:r>
            <a:r>
              <a:rPr lang="en-US" dirty="0"/>
              <a:t>, but using the </a:t>
            </a:r>
            <a:r>
              <a:rPr lang="en-US" dirty="0">
                <a:solidFill>
                  <a:srgbClr val="FF0000"/>
                </a:solidFill>
              </a:rPr>
              <a:t>jQuery </a:t>
            </a:r>
            <a:r>
              <a:rPr lang="en-US" dirty="0" smtClean="0">
                <a:solidFill>
                  <a:srgbClr val="0070C0"/>
                </a:solidFill>
              </a:rPr>
              <a:t>library</a:t>
            </a:r>
            <a:r>
              <a:rPr lang="en-US" dirty="0" smtClean="0"/>
              <a:t>.</a:t>
            </a:r>
          </a:p>
          <a:p>
            <a:pPr lvl="1"/>
            <a:r>
              <a:rPr lang="en-US" dirty="0" smtClean="0"/>
              <a:t>We </a:t>
            </a:r>
            <a:r>
              <a:rPr lang="en-US" dirty="0"/>
              <a:t>cannot stress how important it is that you make sure you are comfortable with the content covered in this chapter before moving </a:t>
            </a:r>
            <a:r>
              <a:rPr lang="en-US" dirty="0" smtClean="0"/>
              <a:t>on.</a:t>
            </a:r>
          </a:p>
          <a:p>
            <a:pPr lvl="1"/>
            <a:r>
              <a:rPr lang="en-US" dirty="0" smtClean="0"/>
              <a:t>We </a:t>
            </a:r>
            <a:r>
              <a:rPr lang="en-US" dirty="0"/>
              <a:t>suggest that you try out the code as you read through this </a:t>
            </a:r>
            <a:r>
              <a:rPr lang="en-US" dirty="0" smtClean="0"/>
              <a:t>chapter.</a:t>
            </a:r>
          </a:p>
          <a:p>
            <a:pPr lvl="1"/>
            <a:r>
              <a:rPr lang="en-US" dirty="0" smtClean="0"/>
              <a:t>Don’t </a:t>
            </a:r>
            <a:r>
              <a:rPr lang="en-US" dirty="0"/>
              <a:t>fool yourself into thinking you understand it because you’ve read it; there is no substitute for typing out the code </a:t>
            </a:r>
            <a:r>
              <a:rPr lang="en-US" dirty="0" smtClean="0"/>
              <a:t>yourself.</a:t>
            </a:r>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a:t>
            </a:fld>
            <a:endParaRPr lang="en-US" dirty="0"/>
          </a:p>
        </p:txBody>
      </p:sp>
    </p:spTree>
    <p:extLst>
      <p:ext uri="{BB962C8B-B14F-4D97-AF65-F5344CB8AC3E}">
        <p14:creationId xmlns:p14="http://schemas.microsoft.com/office/powerpoint/2010/main" val="20856916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NOTE</a:t>
            </a:r>
            <a:endParaRPr lang="en-US" dirty="0"/>
          </a:p>
        </p:txBody>
      </p:sp>
      <p:sp>
        <p:nvSpPr>
          <p:cNvPr id="7" name="Content Placeholder 6"/>
          <p:cNvSpPr>
            <a:spLocks noGrp="1"/>
          </p:cNvSpPr>
          <p:nvPr>
            <p:ph idx="1"/>
          </p:nvPr>
        </p:nvSpPr>
        <p:spPr/>
        <p:txBody>
          <a:bodyPr/>
          <a:lstStyle/>
          <a:p>
            <a:r>
              <a:rPr lang="en-US" dirty="0"/>
              <a:t>The order of the files being loaded with the script tag is very </a:t>
            </a:r>
            <a:r>
              <a:rPr lang="en-US" dirty="0" smtClean="0"/>
              <a:t>important.</a:t>
            </a:r>
          </a:p>
          <a:p>
            <a:pPr lvl="1"/>
            <a:r>
              <a:rPr lang="en-US" dirty="0" smtClean="0"/>
              <a:t>Remember </a:t>
            </a:r>
            <a:r>
              <a:rPr lang="en-US" dirty="0"/>
              <a:t>that the code you write is going to be dependent on jQuery, so you have to load jQuery before any scripts that use it</a:t>
            </a:r>
            <a:r>
              <a:rPr lang="en-US" dirty="0" smtClean="0"/>
              <a:t>.</a:t>
            </a:r>
            <a:endParaRPr lang="en-US" dirty="0"/>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60</a:t>
            </a:fld>
            <a:endParaRPr lang="en-US" dirty="0"/>
          </a:p>
        </p:txBody>
      </p:sp>
    </p:spTree>
    <p:extLst>
      <p:ext uri="{BB962C8B-B14F-4D97-AF65-F5344CB8AC3E}">
        <p14:creationId xmlns:p14="http://schemas.microsoft.com/office/powerpoint/2010/main" val="8913062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Editing app.js</a:t>
            </a:r>
            <a:endParaRPr lang="en-US" dirty="0"/>
          </a:p>
        </p:txBody>
      </p:sp>
      <p:sp>
        <p:nvSpPr>
          <p:cNvPr id="7" name="Content Placeholder 6"/>
          <p:cNvSpPr>
            <a:spLocks noGrp="1"/>
          </p:cNvSpPr>
          <p:nvPr>
            <p:ph idx="1"/>
          </p:nvPr>
        </p:nvSpPr>
        <p:spPr/>
        <p:txBody>
          <a:bodyPr/>
          <a:lstStyle/>
          <a:p>
            <a:r>
              <a:rPr lang="en-US" dirty="0"/>
              <a:t>Go into app.js and add the following line—the first line of jQuery you’ve written in the book</a:t>
            </a:r>
            <a:r>
              <a:rPr lang="en-US" dirty="0" smtClean="0"/>
              <a:t>!</a:t>
            </a:r>
          </a:p>
          <a:p>
            <a:pPr marL="0" indent="0">
              <a:buNone/>
            </a:pPr>
            <a:endParaRPr lang="en-US" dirty="0" smtClean="0"/>
          </a:p>
          <a:p>
            <a:pPr marL="0" indent="0">
              <a:buNone/>
            </a:pPr>
            <a:endParaRPr lang="en-US" dirty="0" smtClean="0"/>
          </a:p>
          <a:p>
            <a:pPr lvl="1"/>
            <a:r>
              <a:rPr lang="en-US" dirty="0" smtClean="0"/>
              <a:t>Can </a:t>
            </a:r>
            <a:r>
              <a:rPr lang="en-US" dirty="0"/>
              <a:t>you guess what that does? You have already seen that $("body") selects the "body" tag (remember, they are just CSS selectors), and you can probably take a logical stab at what css("background", "red") does. </a:t>
            </a:r>
            <a:endParaRPr lang="en-US" dirty="0" smtClean="0"/>
          </a:p>
          <a:p>
            <a:pPr lvl="1"/>
            <a:r>
              <a:rPr lang="en-US" dirty="0" smtClean="0"/>
              <a:t>Refresh </a:t>
            </a:r>
            <a:r>
              <a:rPr lang="en-US" dirty="0"/>
              <a:t>the page, and you … won’t see any </a:t>
            </a:r>
            <a:r>
              <a:rPr lang="en-US" dirty="0" smtClean="0"/>
              <a:t>change.</a:t>
            </a:r>
          </a:p>
          <a:p>
            <a:pPr lvl="1"/>
            <a:r>
              <a:rPr lang="en-US" dirty="0" smtClean="0"/>
              <a:t>This </a:t>
            </a:r>
            <a:r>
              <a:rPr lang="en-US" dirty="0"/>
              <a:t>is a mistake that many jQuery beginners make when starting </a:t>
            </a:r>
            <a:r>
              <a:rPr lang="en-US" dirty="0" smtClean="0"/>
              <a:t>out.</a:t>
            </a:r>
          </a:p>
          <a:p>
            <a:pPr lvl="1"/>
            <a:r>
              <a:rPr lang="en-US" dirty="0" smtClean="0"/>
              <a:t>The </a:t>
            </a:r>
            <a:r>
              <a:rPr lang="en-US" dirty="0"/>
              <a:t>problem is back in your index.html </a:t>
            </a:r>
            <a:r>
              <a:rPr lang="en-US" dirty="0" smtClean="0"/>
              <a:t>file – </a:t>
            </a:r>
            <a:r>
              <a:rPr lang="en-US" dirty="0" smtClean="0">
                <a:solidFill>
                  <a:srgbClr val="FF0000"/>
                </a:solidFill>
              </a:rPr>
              <a:t>Listing J-1</a:t>
            </a:r>
            <a:r>
              <a:rPr lang="en-US" dirty="0" smtClean="0"/>
              <a:t>.</a:t>
            </a:r>
          </a:p>
          <a:p>
            <a:pPr lvl="1"/>
            <a:r>
              <a:rPr lang="en-US" dirty="0"/>
              <a:t>Load in your JavaScript before you load in the rest of the page, so when your JavaScript is executed, the page hasn’t fully loaded, which means the DOM is not </a:t>
            </a:r>
            <a:r>
              <a:rPr lang="en-US" dirty="0" smtClean="0"/>
              <a:t>ready.</a:t>
            </a:r>
          </a:p>
          <a:p>
            <a:pPr lvl="1"/>
            <a:r>
              <a:rPr lang="en-US" dirty="0" smtClean="0"/>
              <a:t>Because </a:t>
            </a:r>
            <a:r>
              <a:rPr lang="en-US" dirty="0"/>
              <a:t>the page isn’t fully loaded at the time your JavaScript is run, the browser hasn’t completed constructing the DOM, which means as far as the DOM is concerned, "body" doesn’t exist when your JavaScript runs</a:t>
            </a:r>
            <a:r>
              <a:rPr lang="en-US" dirty="0" smtClean="0"/>
              <a:t>.</a:t>
            </a:r>
            <a:endParaRPr lang="en-US" dirty="0"/>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61</a:t>
            </a:fld>
            <a:endParaRPr lang="en-US" dirty="0"/>
          </a:p>
        </p:txBody>
      </p:sp>
      <p:pic>
        <p:nvPicPr>
          <p:cNvPr id="2" name="Picture 1"/>
          <p:cNvPicPr>
            <a:picLocks noChangeAspect="1"/>
          </p:cNvPicPr>
          <p:nvPr/>
        </p:nvPicPr>
        <p:blipFill>
          <a:blip r:embed="rId2"/>
          <a:stretch>
            <a:fillRect/>
          </a:stretch>
        </p:blipFill>
        <p:spPr>
          <a:xfrm>
            <a:off x="821463" y="1821316"/>
            <a:ext cx="3907292" cy="371730"/>
          </a:xfrm>
          <a:prstGeom prst="rect">
            <a:avLst/>
          </a:prstGeom>
          <a:ln>
            <a:solidFill>
              <a:schemeClr val="accent1"/>
            </a:solidFill>
          </a:ln>
        </p:spPr>
      </p:pic>
    </p:spTree>
    <p:extLst>
      <p:ext uri="{BB962C8B-B14F-4D97-AF65-F5344CB8AC3E}">
        <p14:creationId xmlns:p14="http://schemas.microsoft.com/office/powerpoint/2010/main" val="22828155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Loading JavaScript</a:t>
            </a:r>
            <a:endParaRPr lang="en-US" dirty="0"/>
          </a:p>
        </p:txBody>
      </p:sp>
      <p:sp>
        <p:nvSpPr>
          <p:cNvPr id="7" name="Content Placeholder 6"/>
          <p:cNvSpPr>
            <a:spLocks noGrp="1"/>
          </p:cNvSpPr>
          <p:nvPr>
            <p:ph idx="1"/>
          </p:nvPr>
        </p:nvSpPr>
        <p:spPr/>
        <p:txBody>
          <a:bodyPr/>
          <a:lstStyle/>
          <a:p>
            <a:r>
              <a:rPr lang="en-US" dirty="0"/>
              <a:t>You have two options </a:t>
            </a:r>
            <a:r>
              <a:rPr lang="en-US" dirty="0" smtClean="0"/>
              <a:t>here:</a:t>
            </a:r>
          </a:p>
          <a:p>
            <a:pPr lvl="2"/>
            <a:r>
              <a:rPr lang="en-US" dirty="0" smtClean="0"/>
              <a:t>Include </a:t>
            </a:r>
            <a:r>
              <a:rPr lang="en-US" dirty="0"/>
              <a:t>your JavaScript at the bottom of the page, just before the closing &lt;/body&gt;. This means it’s run after the DOM is </a:t>
            </a:r>
            <a:r>
              <a:rPr lang="en-US" dirty="0" smtClean="0"/>
              <a:t>loaded.</a:t>
            </a:r>
          </a:p>
          <a:p>
            <a:pPr lvl="2"/>
            <a:r>
              <a:rPr lang="en-US" dirty="0" smtClean="0"/>
              <a:t>Tell </a:t>
            </a:r>
            <a:r>
              <a:rPr lang="en-US" dirty="0"/>
              <a:t>your JavaScript not to execute until the DOM is </a:t>
            </a:r>
            <a:r>
              <a:rPr lang="en-US" dirty="0" smtClean="0"/>
              <a:t>ready.</a:t>
            </a:r>
          </a:p>
          <a:p>
            <a:pPr lvl="1"/>
            <a:r>
              <a:rPr lang="en-US" dirty="0" smtClean="0"/>
              <a:t>In </a:t>
            </a:r>
            <a:r>
              <a:rPr lang="en-US" dirty="0"/>
              <a:t>practice, it’s better to include </a:t>
            </a:r>
            <a:r>
              <a:rPr lang="en-US" dirty="0">
                <a:solidFill>
                  <a:srgbClr val="FF0000"/>
                </a:solidFill>
              </a:rPr>
              <a:t>JavaScript</a:t>
            </a:r>
            <a:r>
              <a:rPr lang="en-US" dirty="0"/>
              <a:t> at the </a:t>
            </a:r>
            <a:r>
              <a:rPr lang="en-US" dirty="0">
                <a:solidFill>
                  <a:srgbClr val="FF0000"/>
                </a:solidFill>
              </a:rPr>
              <a:t>bottom</a:t>
            </a:r>
            <a:r>
              <a:rPr lang="en-US" dirty="0"/>
              <a:t> so that it doesn’t delay the content </a:t>
            </a:r>
            <a:r>
              <a:rPr lang="en-US" dirty="0" smtClean="0"/>
              <a:t>loading.</a:t>
            </a:r>
          </a:p>
          <a:p>
            <a:pPr lvl="1"/>
            <a:r>
              <a:rPr lang="en-US" dirty="0" smtClean="0"/>
              <a:t>So </a:t>
            </a:r>
            <a:r>
              <a:rPr lang="en-US" dirty="0"/>
              <a:t>for most of this book, we’ll be doing </a:t>
            </a:r>
            <a:r>
              <a:rPr lang="en-US" dirty="0" smtClean="0"/>
              <a:t>that.</a:t>
            </a:r>
          </a:p>
          <a:p>
            <a:pPr lvl="1"/>
            <a:r>
              <a:rPr lang="en-US" dirty="0" smtClean="0"/>
              <a:t>This </a:t>
            </a:r>
            <a:r>
              <a:rPr lang="en-US" dirty="0"/>
              <a:t>time, however, we’re going to choose the second option— purely because we need to explain how you go about doing </a:t>
            </a:r>
            <a:r>
              <a:rPr lang="en-US" dirty="0" smtClean="0"/>
              <a:t>it.</a:t>
            </a:r>
          </a:p>
          <a:p>
            <a:pPr lvl="1"/>
            <a:r>
              <a:rPr lang="en-US" dirty="0" smtClean="0"/>
              <a:t>In </a:t>
            </a:r>
            <a:r>
              <a:rPr lang="en-US" dirty="0"/>
              <a:t>order to discuss how to stop your code from running until the DOM has loaded, we are going to talk briefly about </a:t>
            </a:r>
            <a:r>
              <a:rPr lang="en-US" dirty="0" smtClean="0"/>
              <a:t>events.</a:t>
            </a:r>
          </a:p>
          <a:p>
            <a:pPr lvl="1"/>
            <a:r>
              <a:rPr lang="en-US" dirty="0" smtClean="0"/>
              <a:t>We </a:t>
            </a:r>
            <a:r>
              <a:rPr lang="en-US" dirty="0"/>
              <a:t>will cover </a:t>
            </a:r>
            <a:r>
              <a:rPr lang="en-US" dirty="0">
                <a:solidFill>
                  <a:srgbClr val="FF0000"/>
                </a:solidFill>
              </a:rPr>
              <a:t>events</a:t>
            </a:r>
            <a:r>
              <a:rPr lang="en-US" dirty="0"/>
              <a:t> in vast detail in Chapter 4, but you need to dip your toes in the topic </a:t>
            </a:r>
            <a:r>
              <a:rPr lang="en-US" dirty="0" smtClean="0"/>
              <a:t>now.</a:t>
            </a:r>
          </a:p>
          <a:p>
            <a:pPr lvl="1"/>
            <a:r>
              <a:rPr lang="en-US" dirty="0" smtClean="0"/>
              <a:t>Within </a:t>
            </a:r>
            <a:r>
              <a:rPr lang="en-US" dirty="0"/>
              <a:t>the browser, writing JavaScript is very much </a:t>
            </a:r>
            <a:r>
              <a:rPr lang="en-US" dirty="0">
                <a:solidFill>
                  <a:srgbClr val="FF0000"/>
                </a:solidFill>
              </a:rPr>
              <a:t>event </a:t>
            </a:r>
            <a:r>
              <a:rPr lang="en-US" dirty="0" smtClean="0">
                <a:solidFill>
                  <a:srgbClr val="0070C0"/>
                </a:solidFill>
              </a:rPr>
              <a:t>based</a:t>
            </a:r>
            <a:r>
              <a:rPr lang="en-US" dirty="0" smtClean="0"/>
              <a:t>.</a:t>
            </a:r>
          </a:p>
          <a:p>
            <a:pPr lvl="1"/>
            <a:r>
              <a:rPr lang="en-US" dirty="0" smtClean="0"/>
              <a:t>Write </a:t>
            </a:r>
            <a:r>
              <a:rPr lang="en-US" dirty="0"/>
              <a:t>code that’s executed based on an event. The user clicks a button, scrolls down the page, hovers over an image, and so </a:t>
            </a:r>
            <a:r>
              <a:rPr lang="en-US" dirty="0" smtClean="0"/>
              <a:t>on.</a:t>
            </a:r>
          </a:p>
          <a:p>
            <a:pPr lvl="1"/>
            <a:r>
              <a:rPr lang="en-US" dirty="0" smtClean="0"/>
              <a:t>Each </a:t>
            </a:r>
            <a:r>
              <a:rPr lang="en-US" dirty="0"/>
              <a:t>of these actions causes an event to fire, which is grabbed by JavaScript, and then the code is executed based on that event occurring</a:t>
            </a:r>
            <a:r>
              <a:rPr lang="en-US" dirty="0" smtClean="0"/>
              <a:t>.</a:t>
            </a:r>
            <a:endParaRPr lang="en-US" dirty="0"/>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62</a:t>
            </a:fld>
            <a:endParaRPr lang="en-US" dirty="0"/>
          </a:p>
        </p:txBody>
      </p:sp>
    </p:spTree>
    <p:extLst>
      <p:ext uri="{BB962C8B-B14F-4D97-AF65-F5344CB8AC3E}">
        <p14:creationId xmlns:p14="http://schemas.microsoft.com/office/powerpoint/2010/main" val="32927016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Animation Example</a:t>
            </a:r>
            <a:endParaRPr lang="en-US" dirty="0"/>
          </a:p>
        </p:txBody>
      </p:sp>
      <p:sp>
        <p:nvSpPr>
          <p:cNvPr id="7" name="Content Placeholder 6"/>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63</a:t>
            </a:fld>
            <a:endParaRPr lang="en-US" dirty="0"/>
          </a:p>
        </p:txBody>
      </p:sp>
    </p:spTree>
    <p:extLst>
      <p:ext uri="{BB962C8B-B14F-4D97-AF65-F5344CB8AC3E}">
        <p14:creationId xmlns:p14="http://schemas.microsoft.com/office/powerpoint/2010/main" val="27214956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US" dirty="0"/>
              <a:t>Traversing the DOM</a:t>
            </a:r>
          </a:p>
        </p:txBody>
      </p:sp>
      <p:sp>
        <p:nvSpPr>
          <p:cNvPr id="7" name="Text Placeholder 6"/>
          <p:cNvSpPr>
            <a:spLocks noGrp="1"/>
          </p:cNvSpPr>
          <p:nvPr>
            <p:ph type="body" sz="quarter" idx="16"/>
          </p:nvPr>
        </p:nvSpPr>
        <p:spPr/>
        <p:txBody>
          <a:bodyPr/>
          <a:lstStyle/>
          <a:p>
            <a:r>
              <a:rPr lang="en-US" dirty="0" smtClean="0"/>
              <a:t>3</a:t>
            </a:r>
            <a:endParaRPr lang="en-US" dirty="0"/>
          </a:p>
        </p:txBody>
      </p:sp>
      <p:sp>
        <p:nvSpPr>
          <p:cNvPr id="4" name="Date Placeholder 3"/>
          <p:cNvSpPr>
            <a:spLocks noGrp="1"/>
          </p:cNvSpPr>
          <p:nvPr>
            <p:ph type="dt" sz="half" idx="4294967295"/>
          </p:nvPr>
        </p:nvSpPr>
        <p:spPr>
          <a:xfrm>
            <a:off x="0" y="6538913"/>
            <a:ext cx="2743200" cy="254000"/>
          </a:xfrm>
        </p:spPr>
        <p:txBody>
          <a:bodyPr/>
          <a:lstStyle/>
          <a:p>
            <a:r>
              <a:rPr lang="en-US" smtClean="0"/>
              <a:t>14 March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64</a:t>
            </a:fld>
            <a:endParaRPr lang="en-US"/>
          </a:p>
        </p:txBody>
      </p:sp>
      <p:pic>
        <p:nvPicPr>
          <p:cNvPr id="8" name="Picture 7"/>
          <p:cNvPicPr>
            <a:picLocks noChangeAspect="1"/>
          </p:cNvPicPr>
          <p:nvPr/>
        </p:nvPicPr>
        <p:blipFill>
          <a:blip r:embed="rId2"/>
          <a:stretch>
            <a:fillRect/>
          </a:stretch>
        </p:blipFill>
        <p:spPr>
          <a:xfrm>
            <a:off x="9334500" y="4688471"/>
            <a:ext cx="2524125" cy="1819275"/>
          </a:xfrm>
          <a:prstGeom prst="rect">
            <a:avLst/>
          </a:prstGeom>
          <a:ln>
            <a:solidFill>
              <a:schemeClr val="accent1"/>
            </a:solidFill>
          </a:ln>
        </p:spPr>
      </p:pic>
    </p:spTree>
    <p:extLst>
      <p:ext uri="{BB962C8B-B14F-4D97-AF65-F5344CB8AC3E}">
        <p14:creationId xmlns:p14="http://schemas.microsoft.com/office/powerpoint/2010/main" val="34798718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Intro</a:t>
            </a:r>
            <a:endParaRPr lang="en-US" dirty="0"/>
          </a:p>
        </p:txBody>
      </p:sp>
      <p:sp>
        <p:nvSpPr>
          <p:cNvPr id="7" name="Content Placeholder 6"/>
          <p:cNvSpPr>
            <a:spLocks noGrp="1"/>
          </p:cNvSpPr>
          <p:nvPr>
            <p:ph idx="1"/>
          </p:nvPr>
        </p:nvSpPr>
        <p:spPr/>
        <p:txBody>
          <a:bodyPr/>
          <a:lstStyle/>
          <a:p>
            <a:r>
              <a:rPr lang="en-US" dirty="0"/>
              <a:t>You’ve seen how jQuery works and how to make animated boxes fade in and </a:t>
            </a:r>
            <a:r>
              <a:rPr lang="en-US" dirty="0" smtClean="0"/>
              <a:t>out.</a:t>
            </a:r>
          </a:p>
          <a:p>
            <a:pPr lvl="1"/>
            <a:r>
              <a:rPr lang="en-US" dirty="0" smtClean="0"/>
              <a:t>Now </a:t>
            </a:r>
            <a:r>
              <a:rPr lang="en-US" dirty="0"/>
              <a:t>it’s time to take a more methodical look at the library and explore everything it can </a:t>
            </a:r>
            <a:r>
              <a:rPr lang="en-US" dirty="0" smtClean="0"/>
              <a:t>do.</a:t>
            </a:r>
          </a:p>
          <a:p>
            <a:pPr lvl="1"/>
            <a:r>
              <a:rPr lang="en-US" dirty="0" smtClean="0"/>
              <a:t>This </a:t>
            </a:r>
            <a:r>
              <a:rPr lang="en-US" dirty="0"/>
              <a:t>chapter doesn’t cover every method jQuery has to offer because a lot of methods do very similar </a:t>
            </a:r>
            <a:r>
              <a:rPr lang="en-US" dirty="0" smtClean="0"/>
              <a:t>things.</a:t>
            </a:r>
          </a:p>
          <a:p>
            <a:pPr lvl="1"/>
            <a:r>
              <a:rPr lang="en-US" dirty="0" smtClean="0"/>
              <a:t>There </a:t>
            </a:r>
            <a:r>
              <a:rPr lang="en-US" dirty="0"/>
              <a:t>are also methods that do the exact opposite of each </a:t>
            </a:r>
            <a:r>
              <a:rPr lang="en-US" dirty="0" smtClean="0"/>
              <a:t>other.</a:t>
            </a:r>
          </a:p>
          <a:p>
            <a:pPr lvl="1"/>
            <a:r>
              <a:rPr lang="en-US" dirty="0" smtClean="0"/>
              <a:t>For </a:t>
            </a:r>
            <a:r>
              <a:rPr lang="en-US" dirty="0"/>
              <a:t>example, in Chapter 2, after looking at how </a:t>
            </a:r>
            <a:r>
              <a:rPr lang="en-US" dirty="0">
                <a:solidFill>
                  <a:srgbClr val="FF0000"/>
                </a:solidFill>
              </a:rPr>
              <a:t>fadeOut</a:t>
            </a:r>
            <a:r>
              <a:rPr lang="en-US" dirty="0" smtClean="0">
                <a:solidFill>
                  <a:srgbClr val="FF0000"/>
                </a:solidFill>
              </a:rPr>
              <a:t>( )</a:t>
            </a:r>
            <a:r>
              <a:rPr lang="en-US" dirty="0" smtClean="0"/>
              <a:t> </a:t>
            </a:r>
            <a:r>
              <a:rPr lang="en-US" dirty="0"/>
              <a:t>works, you looked only briefly at </a:t>
            </a:r>
            <a:r>
              <a:rPr lang="en-US" dirty="0">
                <a:solidFill>
                  <a:srgbClr val="FF0000"/>
                </a:solidFill>
              </a:rPr>
              <a:t>fadeIn</a:t>
            </a:r>
            <a:r>
              <a:rPr lang="en-US" dirty="0" smtClean="0">
                <a:solidFill>
                  <a:srgbClr val="FF0000"/>
                </a:solidFill>
              </a:rPr>
              <a:t>( )</a:t>
            </a:r>
            <a:r>
              <a:rPr lang="en-US" dirty="0" smtClean="0"/>
              <a:t> </a:t>
            </a:r>
            <a:r>
              <a:rPr lang="en-US" dirty="0"/>
              <a:t>because it was obvious what it would do, having met fadeOut</a:t>
            </a:r>
            <a:r>
              <a:rPr lang="en-US" dirty="0" smtClean="0"/>
              <a:t>( ).</a:t>
            </a:r>
          </a:p>
          <a:p>
            <a:pPr lvl="1"/>
            <a:r>
              <a:rPr lang="en-US" dirty="0" smtClean="0"/>
              <a:t>There </a:t>
            </a:r>
            <a:r>
              <a:rPr lang="en-US" dirty="0"/>
              <a:t>is a similar situation with a lot of jQuery methods. This chapter won’t simply be a documentation of all jQuery’s traversal methods, </a:t>
            </a:r>
            <a:r>
              <a:rPr lang="en-US" dirty="0" smtClean="0"/>
              <a:t>however.</a:t>
            </a:r>
          </a:p>
          <a:p>
            <a:pPr lvl="1"/>
            <a:r>
              <a:rPr lang="en-US" dirty="0" smtClean="0"/>
              <a:t>Efficiency </a:t>
            </a:r>
            <a:r>
              <a:rPr lang="en-US" dirty="0"/>
              <a:t>is a large part of this chapter—and it will be mentioned a </a:t>
            </a:r>
            <a:r>
              <a:rPr lang="en-US" dirty="0" smtClean="0"/>
              <a:t>lot.</a:t>
            </a:r>
          </a:p>
        </p:txBody>
      </p:sp>
      <p:sp>
        <p:nvSpPr>
          <p:cNvPr id="3" name="Date Placeholder 2"/>
          <p:cNvSpPr>
            <a:spLocks noGrp="1"/>
          </p:cNvSpPr>
          <p:nvPr>
            <p:ph type="dt" sz="half" idx="2"/>
          </p:nvPr>
        </p:nvSpPr>
        <p:spPr/>
        <p:txBody>
          <a:bodyPr/>
          <a:lstStyle/>
          <a:p>
            <a:r>
              <a:rPr lang="en-US" smtClean="0"/>
              <a:t>14 March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65</a:t>
            </a:fld>
            <a:endParaRPr lang="en-US" dirty="0"/>
          </a:p>
        </p:txBody>
      </p:sp>
    </p:spTree>
    <p:extLst>
      <p:ext uri="{BB962C8B-B14F-4D97-AF65-F5344CB8AC3E}">
        <p14:creationId xmlns:p14="http://schemas.microsoft.com/office/powerpoint/2010/main" val="42076965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7" name="Content Placeholder 6"/>
          <p:cNvSpPr>
            <a:spLocks noGrp="1"/>
          </p:cNvSpPr>
          <p:nvPr>
            <p:ph idx="1"/>
          </p:nvPr>
        </p:nvSpPr>
        <p:spPr/>
        <p:txBody>
          <a:bodyPr/>
          <a:lstStyle/>
          <a:p>
            <a:r>
              <a:rPr lang="en-US" dirty="0"/>
              <a:t>Here’s what this chapter </a:t>
            </a:r>
            <a:r>
              <a:rPr lang="en-US" dirty="0" smtClean="0"/>
              <a:t>holds:</a:t>
            </a:r>
          </a:p>
          <a:p>
            <a:pPr lvl="1"/>
            <a:r>
              <a:rPr lang="en-US" dirty="0" smtClean="0"/>
              <a:t>Selecting </a:t>
            </a:r>
            <a:r>
              <a:rPr lang="en-US" dirty="0"/>
              <a:t>elements with CSS selectors and exploring which are the most </a:t>
            </a:r>
            <a:r>
              <a:rPr lang="en-US" dirty="0" smtClean="0"/>
              <a:t>efficient.</a:t>
            </a:r>
          </a:p>
          <a:p>
            <a:pPr lvl="1"/>
            <a:r>
              <a:rPr lang="en-US" dirty="0" smtClean="0"/>
              <a:t>Using </a:t>
            </a:r>
            <a:r>
              <a:rPr lang="en-US" dirty="0"/>
              <a:t>jQuery pseudo-selectors</a:t>
            </a:r>
            <a:r>
              <a:rPr lang="en-US" dirty="0" smtClean="0"/>
              <a:t>.</a:t>
            </a:r>
            <a:endParaRPr lang="en-US" dirty="0"/>
          </a:p>
          <a:p>
            <a:pPr lvl="1"/>
            <a:r>
              <a:rPr lang="en-US" dirty="0" smtClean="0"/>
              <a:t>Exploring </a:t>
            </a:r>
            <a:r>
              <a:rPr lang="en-US" dirty="0"/>
              <a:t>the variety of traversal methods that jQuery </a:t>
            </a:r>
            <a:r>
              <a:rPr lang="en-US" dirty="0" smtClean="0"/>
              <a:t>provides.</a:t>
            </a:r>
          </a:p>
          <a:p>
            <a:pPr lvl="1"/>
            <a:r>
              <a:rPr lang="en-US" dirty="0" smtClean="0"/>
              <a:t>Caching </a:t>
            </a:r>
            <a:r>
              <a:rPr lang="en-US" dirty="0"/>
              <a:t>selectors and chaining methods to avoid reselecting </a:t>
            </a:r>
            <a:r>
              <a:rPr lang="en-US" dirty="0" smtClean="0"/>
              <a:t>elements.</a:t>
            </a:r>
          </a:p>
          <a:p>
            <a:pPr lvl="1"/>
            <a:r>
              <a:rPr lang="en-US" dirty="0" smtClean="0"/>
              <a:t>Avoiding </a:t>
            </a:r>
            <a:r>
              <a:rPr lang="en-US" dirty="0"/>
              <a:t>more DOM work than necessary. The bottleneck of any jQuery project is always the DOM interaction. Interacting with the DOM is expensive, so the fewer times you can do it, the better.</a:t>
            </a:r>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66</a:t>
            </a:fld>
            <a:endParaRPr lang="en-US" dirty="0"/>
          </a:p>
        </p:txBody>
      </p:sp>
    </p:spTree>
    <p:extLst>
      <p:ext uri="{BB962C8B-B14F-4D97-AF65-F5344CB8AC3E}">
        <p14:creationId xmlns:p14="http://schemas.microsoft.com/office/powerpoint/2010/main" val="941866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CSS Selectors in </a:t>
            </a:r>
            <a:r>
              <a:rPr lang="en-US" dirty="0" smtClean="0"/>
              <a:t>jQuery</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67</a:t>
            </a:fld>
            <a:endParaRPr lang="en-US" dirty="0"/>
          </a:p>
        </p:txBody>
      </p:sp>
    </p:spTree>
    <p:extLst>
      <p:ext uri="{BB962C8B-B14F-4D97-AF65-F5344CB8AC3E}">
        <p14:creationId xmlns:p14="http://schemas.microsoft.com/office/powerpoint/2010/main" val="13307716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Traversal </a:t>
            </a:r>
            <a:r>
              <a:rPr lang="en-US" dirty="0" smtClean="0"/>
              <a:t>Methods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68</a:t>
            </a:fld>
            <a:endParaRPr lang="en-US" dirty="0"/>
          </a:p>
        </p:txBody>
      </p:sp>
    </p:spTree>
    <p:extLst>
      <p:ext uri="{BB962C8B-B14F-4D97-AF65-F5344CB8AC3E}">
        <p14:creationId xmlns:p14="http://schemas.microsoft.com/office/powerpoint/2010/main" val="35515094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Traversals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69</a:t>
            </a:fld>
            <a:endParaRPr lang="en-US" dirty="0"/>
          </a:p>
        </p:txBody>
      </p:sp>
    </p:spTree>
    <p:extLst>
      <p:ext uri="{BB962C8B-B14F-4D97-AF65-F5344CB8AC3E}">
        <p14:creationId xmlns:p14="http://schemas.microsoft.com/office/powerpoint/2010/main" val="1478948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JS Console</a:t>
            </a:r>
            <a:endParaRPr lang="en-US" dirty="0"/>
          </a:p>
        </p:txBody>
      </p:sp>
      <p:sp>
        <p:nvSpPr>
          <p:cNvPr id="7" name="Content Placeholder 6"/>
          <p:cNvSpPr>
            <a:spLocks noGrp="1"/>
          </p:cNvSpPr>
          <p:nvPr>
            <p:ph idx="1"/>
          </p:nvPr>
        </p:nvSpPr>
        <p:spPr/>
        <p:txBody>
          <a:bodyPr/>
          <a:lstStyle/>
          <a:p>
            <a:r>
              <a:rPr lang="en-US" dirty="0" smtClean="0"/>
              <a:t>To </a:t>
            </a:r>
            <a:r>
              <a:rPr lang="en-US" dirty="0"/>
              <a:t>run the code, we recommend using </a:t>
            </a:r>
            <a:r>
              <a:rPr lang="en-US" dirty="0">
                <a:solidFill>
                  <a:srgbClr val="FF0000"/>
                </a:solidFill>
              </a:rPr>
              <a:t>JS Console</a:t>
            </a:r>
            <a:r>
              <a:rPr lang="en-US" dirty="0"/>
              <a:t> (https://jsconsole.com), a tool by </a:t>
            </a:r>
            <a:r>
              <a:rPr lang="en-US" dirty="0">
                <a:solidFill>
                  <a:srgbClr val="FF0000"/>
                </a:solidFill>
              </a:rPr>
              <a:t>Remy Sharp</a:t>
            </a:r>
            <a:r>
              <a:rPr lang="en-US" dirty="0"/>
              <a:t> that allows you to execute JavaScript and see the </a:t>
            </a:r>
            <a:r>
              <a:rPr lang="en-US" dirty="0" smtClean="0"/>
              <a:t>results.</a:t>
            </a:r>
          </a:p>
          <a:p>
            <a:pPr lvl="1"/>
            <a:r>
              <a:rPr lang="en-US" dirty="0" smtClean="0"/>
              <a:t>Some </a:t>
            </a:r>
            <a:r>
              <a:rPr lang="en-US" dirty="0"/>
              <a:t>alternatives </a:t>
            </a:r>
            <a:r>
              <a:rPr lang="en-US" dirty="0" smtClean="0"/>
              <a:t>are</a:t>
            </a:r>
          </a:p>
          <a:p>
            <a:pPr lvl="2"/>
            <a:r>
              <a:rPr lang="en-US" dirty="0" smtClean="0"/>
              <a:t>JS </a:t>
            </a:r>
            <a:r>
              <a:rPr lang="en-US" dirty="0"/>
              <a:t>Bin (http://</a:t>
            </a:r>
            <a:r>
              <a:rPr lang="en-US" dirty="0" smtClean="0"/>
              <a:t>jsbin.com)</a:t>
            </a:r>
          </a:p>
          <a:p>
            <a:pPr lvl="2"/>
            <a:r>
              <a:rPr lang="en-US" dirty="0" smtClean="0"/>
              <a:t>JSFiddle </a:t>
            </a:r>
            <a:r>
              <a:rPr lang="en-US" dirty="0"/>
              <a:t>(</a:t>
            </a:r>
            <a:r>
              <a:rPr lang="en-US" dirty="0">
                <a:hlinkClick r:id="rId2"/>
              </a:rPr>
              <a:t>https://jsfiddle.net</a:t>
            </a:r>
            <a:r>
              <a:rPr lang="en-US" dirty="0" smtClean="0"/>
              <a:t>)</a:t>
            </a:r>
          </a:p>
          <a:p>
            <a:pPr lvl="1"/>
            <a:r>
              <a:rPr lang="en-US" dirty="0" smtClean="0"/>
              <a:t>You </a:t>
            </a:r>
            <a:r>
              <a:rPr lang="en-US" dirty="0"/>
              <a:t>can enter the code in the browser and see the </a:t>
            </a:r>
            <a:r>
              <a:rPr lang="en-US" dirty="0" smtClean="0"/>
              <a:t>results.</a:t>
            </a:r>
          </a:p>
          <a:p>
            <a:pPr lvl="2"/>
            <a:r>
              <a:rPr lang="en-US" dirty="0" smtClean="0"/>
              <a:t>This </a:t>
            </a:r>
            <a:r>
              <a:rPr lang="en-US" dirty="0"/>
              <a:t>is really useful for short lines of code. </a:t>
            </a:r>
            <a:r>
              <a:rPr lang="en-US" dirty="0">
                <a:solidFill>
                  <a:srgbClr val="FF0000"/>
                </a:solidFill>
              </a:rPr>
              <a:t>Figure 1-1</a:t>
            </a:r>
            <a:r>
              <a:rPr lang="en-US" dirty="0"/>
              <a:t> shows an example of JS Console</a:t>
            </a:r>
            <a:r>
              <a:rPr lang="en-US" dirty="0" smtClean="0"/>
              <a:t>.</a:t>
            </a:r>
          </a:p>
          <a:p>
            <a:pPr lvl="1"/>
            <a:r>
              <a:rPr lang="en-US" dirty="0"/>
              <a:t>For larger pieces of code, it’s best to set up an </a:t>
            </a:r>
            <a:r>
              <a:rPr lang="en-US" dirty="0">
                <a:solidFill>
                  <a:srgbClr val="FF0000"/>
                </a:solidFill>
              </a:rPr>
              <a:t>index.html</a:t>
            </a:r>
            <a:r>
              <a:rPr lang="en-US" dirty="0"/>
              <a:t> page and include your JavaScript file in </a:t>
            </a:r>
            <a:r>
              <a:rPr lang="en-US" dirty="0" smtClean="0"/>
              <a:t>there.</a:t>
            </a:r>
          </a:p>
          <a:p>
            <a:pPr lvl="2"/>
            <a:r>
              <a:rPr lang="en-US" dirty="0" smtClean="0"/>
              <a:t>That </a:t>
            </a:r>
            <a:r>
              <a:rPr lang="en-US" dirty="0"/>
              <a:t>would be the way you would really put a site </a:t>
            </a:r>
            <a:r>
              <a:rPr lang="en-US" dirty="0" smtClean="0"/>
              <a:t>together.</a:t>
            </a:r>
          </a:p>
          <a:p>
            <a:pPr lvl="1"/>
            <a:r>
              <a:rPr lang="en-US" dirty="0" smtClean="0"/>
              <a:t>The </a:t>
            </a:r>
            <a:r>
              <a:rPr lang="en-US" dirty="0"/>
              <a:t>next section explains how to do </a:t>
            </a:r>
            <a:r>
              <a:rPr lang="en-US" dirty="0" smtClean="0"/>
              <a:t>that.</a:t>
            </a:r>
          </a:p>
          <a:p>
            <a:pPr lvl="1"/>
            <a:r>
              <a:rPr lang="en-US" dirty="0" smtClean="0"/>
              <a:t>Throughout </a:t>
            </a:r>
            <a:r>
              <a:rPr lang="en-US" dirty="0"/>
              <a:t>this chapter, several examples use the </a:t>
            </a:r>
            <a:r>
              <a:rPr lang="en-US" dirty="0">
                <a:solidFill>
                  <a:srgbClr val="FF0000"/>
                </a:solidFill>
              </a:rPr>
              <a:t>alert</a:t>
            </a:r>
            <a:r>
              <a:rPr lang="en-US" dirty="0" smtClean="0">
                <a:solidFill>
                  <a:srgbClr val="FF0000"/>
                </a:solidFill>
              </a:rPr>
              <a:t>( )</a:t>
            </a:r>
            <a:r>
              <a:rPr lang="en-US" dirty="0" smtClean="0"/>
              <a:t> </a:t>
            </a:r>
            <a:r>
              <a:rPr lang="en-US" dirty="0"/>
              <a:t>function to demonstrate the value of a certain </a:t>
            </a:r>
            <a:r>
              <a:rPr lang="en-US" dirty="0" smtClean="0"/>
              <a:t>variable.</a:t>
            </a:r>
          </a:p>
          <a:p>
            <a:pPr lvl="1"/>
            <a:r>
              <a:rPr lang="en-US" dirty="0" smtClean="0"/>
              <a:t>This </a:t>
            </a:r>
            <a:r>
              <a:rPr lang="en-US" dirty="0"/>
              <a:t>is purely used for demonstration of </a:t>
            </a:r>
            <a:r>
              <a:rPr lang="en-US" dirty="0" smtClean="0"/>
              <a:t>concepts.</a:t>
            </a:r>
          </a:p>
          <a:p>
            <a:pPr lvl="1"/>
            <a:r>
              <a:rPr lang="en-US" dirty="0" smtClean="0"/>
              <a:t>In </a:t>
            </a:r>
            <a:r>
              <a:rPr lang="en-US" dirty="0"/>
              <a:t>real life, when you need to check the variable, you wouldn’t ever use alerts—you’d use a </a:t>
            </a:r>
            <a:r>
              <a:rPr lang="en-US" dirty="0">
                <a:solidFill>
                  <a:srgbClr val="FF0000"/>
                </a:solidFill>
              </a:rPr>
              <a:t>browser’s JavaScript console</a:t>
            </a:r>
            <a:r>
              <a:rPr lang="en-US" dirty="0"/>
              <a:t>. </a:t>
            </a:r>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a:t>
            </a:fld>
            <a:endParaRPr lang="en-US" dirty="0"/>
          </a:p>
        </p:txBody>
      </p:sp>
    </p:spTree>
    <p:extLst>
      <p:ext uri="{BB962C8B-B14F-4D97-AF65-F5344CB8AC3E}">
        <p14:creationId xmlns:p14="http://schemas.microsoft.com/office/powerpoint/2010/main" val="12975056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Chaining Methods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70</a:t>
            </a:fld>
            <a:endParaRPr lang="en-US" dirty="0"/>
          </a:p>
        </p:txBody>
      </p:sp>
    </p:spTree>
    <p:extLst>
      <p:ext uri="{BB962C8B-B14F-4D97-AF65-F5344CB8AC3E}">
        <p14:creationId xmlns:p14="http://schemas.microsoft.com/office/powerpoint/2010/main" val="37987458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Filtering</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71</a:t>
            </a:fld>
            <a:endParaRPr lang="en-US" dirty="0"/>
          </a:p>
        </p:txBody>
      </p:sp>
    </p:spTree>
    <p:extLst>
      <p:ext uri="{BB962C8B-B14F-4D97-AF65-F5344CB8AC3E}">
        <p14:creationId xmlns:p14="http://schemas.microsoft.com/office/powerpoint/2010/main" val="112022101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DOM Manipulation with jQuery</a:t>
            </a:r>
          </a:p>
        </p:txBody>
      </p:sp>
      <p:sp>
        <p:nvSpPr>
          <p:cNvPr id="3" name="Date Placeholder 2"/>
          <p:cNvSpPr>
            <a:spLocks noGrp="1"/>
          </p:cNvSpPr>
          <p:nvPr>
            <p:ph type="dt" sz="half" idx="2"/>
          </p:nvPr>
        </p:nvSpPr>
        <p:spPr/>
        <p:txBody>
          <a:bodyPr/>
          <a:lstStyle/>
          <a:p>
            <a:r>
              <a:rPr lang="en-US" smtClean="0"/>
              <a:t>14 March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72</a:t>
            </a:fld>
            <a:endParaRPr lang="en-US" dirty="0"/>
          </a:p>
        </p:txBody>
      </p:sp>
      <p:sp>
        <p:nvSpPr>
          <p:cNvPr id="5" name="Text Placeholder 4"/>
          <p:cNvSpPr>
            <a:spLocks noGrp="1"/>
          </p:cNvSpPr>
          <p:nvPr>
            <p:ph type="body" sz="quarter" idx="16"/>
          </p:nvPr>
        </p:nvSpPr>
        <p:spPr/>
        <p:txBody>
          <a:bodyPr/>
          <a:lstStyle/>
          <a:p>
            <a:r>
              <a:rPr lang="en-US" dirty="0" smtClean="0"/>
              <a:t>4</a:t>
            </a:r>
            <a:endParaRPr lang="en-US" dirty="0"/>
          </a:p>
        </p:txBody>
      </p:sp>
      <p:pic>
        <p:nvPicPr>
          <p:cNvPr id="6" name="Picture 5"/>
          <p:cNvPicPr>
            <a:picLocks noChangeAspect="1"/>
          </p:cNvPicPr>
          <p:nvPr/>
        </p:nvPicPr>
        <p:blipFill>
          <a:blip r:embed="rId2"/>
          <a:stretch>
            <a:fillRect/>
          </a:stretch>
        </p:blipFill>
        <p:spPr>
          <a:xfrm>
            <a:off x="8172450" y="3783596"/>
            <a:ext cx="3686175" cy="2724150"/>
          </a:xfrm>
          <a:prstGeom prst="rect">
            <a:avLst/>
          </a:prstGeom>
          <a:ln>
            <a:solidFill>
              <a:schemeClr val="accent1"/>
            </a:solidFill>
          </a:ln>
        </p:spPr>
      </p:pic>
    </p:spTree>
    <p:extLst>
      <p:ext uri="{BB962C8B-B14F-4D97-AF65-F5344CB8AC3E}">
        <p14:creationId xmlns:p14="http://schemas.microsoft.com/office/powerpoint/2010/main" val="18556000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5" y="2634690"/>
            <a:ext cx="8856132" cy="783541"/>
          </a:xfrm>
        </p:spPr>
        <p:txBody>
          <a:bodyPr>
            <a:normAutofit fontScale="90000"/>
          </a:bodyPr>
          <a:lstStyle/>
          <a:p>
            <a:r>
              <a:rPr lang="en-US" sz="5800" dirty="0" smtClean="0"/>
              <a:t>An Introduction to Events</a:t>
            </a:r>
            <a:endParaRPr lang="en-US" sz="5800" dirty="0"/>
          </a:p>
        </p:txBody>
      </p:sp>
      <p:sp>
        <p:nvSpPr>
          <p:cNvPr id="5"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5</a:t>
            </a:r>
            <a:endParaRPr lang="en-US" dirty="0"/>
          </a:p>
        </p:txBody>
      </p:sp>
      <p:pic>
        <p:nvPicPr>
          <p:cNvPr id="3" name="Picture 2"/>
          <p:cNvPicPr>
            <a:picLocks noChangeAspect="1"/>
          </p:cNvPicPr>
          <p:nvPr/>
        </p:nvPicPr>
        <p:blipFill>
          <a:blip r:embed="rId2"/>
          <a:stretch>
            <a:fillRect/>
          </a:stretch>
        </p:blipFill>
        <p:spPr>
          <a:xfrm>
            <a:off x="9011179" y="4641850"/>
            <a:ext cx="2924175" cy="2095500"/>
          </a:xfrm>
          <a:prstGeom prst="rect">
            <a:avLst/>
          </a:prstGeom>
          <a:ln>
            <a:solidFill>
              <a:schemeClr val="accent1"/>
            </a:solidFill>
          </a:ln>
        </p:spPr>
      </p:pic>
      <p:sp>
        <p:nvSpPr>
          <p:cNvPr id="4" name="Date Placeholder 3"/>
          <p:cNvSpPr>
            <a:spLocks noGrp="1"/>
          </p:cNvSpPr>
          <p:nvPr>
            <p:ph type="dt" sz="half" idx="10"/>
          </p:nvPr>
        </p:nvSpPr>
        <p:spPr/>
        <p:txBody>
          <a:bodyPr/>
          <a:lstStyle/>
          <a:p>
            <a:r>
              <a:rPr lang="en-US" smtClean="0"/>
              <a:t>14 March 2018</a:t>
            </a:r>
            <a:endParaRPr lang="en-US"/>
          </a:p>
        </p:txBody>
      </p:sp>
      <p:sp>
        <p:nvSpPr>
          <p:cNvPr id="6" name="Slide Number Placeholder 5"/>
          <p:cNvSpPr>
            <a:spLocks noGrp="1"/>
          </p:cNvSpPr>
          <p:nvPr>
            <p:ph type="sldNum" sz="quarter" idx="12"/>
          </p:nvPr>
        </p:nvSpPr>
        <p:spPr/>
        <p:txBody>
          <a:bodyPr/>
          <a:lstStyle/>
          <a:p>
            <a:fld id="{062D6987-FB6D-4DB8-81B8-AD0F35E3BB5F}" type="slidenum">
              <a:rPr lang="en-US" smtClean="0"/>
              <a:t>73</a:t>
            </a:fld>
            <a:endParaRPr lang="en-US"/>
          </a:p>
        </p:txBody>
      </p:sp>
    </p:spTree>
    <p:extLst>
      <p:ext uri="{BB962C8B-B14F-4D97-AF65-F5344CB8AC3E}">
        <p14:creationId xmlns:p14="http://schemas.microsoft.com/office/powerpoint/2010/main" val="46103446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5" y="2634690"/>
            <a:ext cx="8856132" cy="783541"/>
          </a:xfrm>
        </p:spPr>
        <p:txBody>
          <a:bodyPr>
            <a:normAutofit fontScale="90000"/>
          </a:bodyPr>
          <a:lstStyle/>
          <a:p>
            <a:r>
              <a:rPr lang="en-US" sz="5800" dirty="0" smtClean="0"/>
              <a:t>Animation</a:t>
            </a:r>
            <a:endParaRPr lang="en-US" sz="5800" dirty="0"/>
          </a:p>
        </p:txBody>
      </p:sp>
      <p:sp>
        <p:nvSpPr>
          <p:cNvPr id="5"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7</a:t>
            </a:r>
            <a:endParaRPr lang="en-US" dirty="0"/>
          </a:p>
        </p:txBody>
      </p:sp>
      <p:pic>
        <p:nvPicPr>
          <p:cNvPr id="3" name="Picture 2"/>
          <p:cNvPicPr>
            <a:picLocks noChangeAspect="1"/>
          </p:cNvPicPr>
          <p:nvPr/>
        </p:nvPicPr>
        <p:blipFill>
          <a:blip r:embed="rId2"/>
          <a:stretch>
            <a:fillRect/>
          </a:stretch>
        </p:blipFill>
        <p:spPr>
          <a:xfrm>
            <a:off x="9504362" y="4986337"/>
            <a:ext cx="2428875" cy="1762125"/>
          </a:xfrm>
          <a:prstGeom prst="rect">
            <a:avLst/>
          </a:prstGeom>
          <a:ln>
            <a:solidFill>
              <a:schemeClr val="accent1"/>
            </a:solidFill>
          </a:ln>
        </p:spPr>
      </p:pic>
      <p:sp>
        <p:nvSpPr>
          <p:cNvPr id="4" name="Date Placeholder 3"/>
          <p:cNvSpPr>
            <a:spLocks noGrp="1"/>
          </p:cNvSpPr>
          <p:nvPr>
            <p:ph type="dt" sz="half" idx="10"/>
          </p:nvPr>
        </p:nvSpPr>
        <p:spPr/>
        <p:txBody>
          <a:bodyPr/>
          <a:lstStyle/>
          <a:p>
            <a:r>
              <a:rPr lang="en-US" smtClean="0"/>
              <a:t>14 March 2018</a:t>
            </a:r>
            <a:endParaRPr lang="en-US"/>
          </a:p>
        </p:txBody>
      </p:sp>
      <p:sp>
        <p:nvSpPr>
          <p:cNvPr id="6" name="Slide Number Placeholder 5"/>
          <p:cNvSpPr>
            <a:spLocks noGrp="1"/>
          </p:cNvSpPr>
          <p:nvPr>
            <p:ph type="sldNum" sz="quarter" idx="12"/>
          </p:nvPr>
        </p:nvSpPr>
        <p:spPr/>
        <p:txBody>
          <a:bodyPr/>
          <a:lstStyle/>
          <a:p>
            <a:fld id="{062D6987-FB6D-4DB8-81B8-AD0F35E3BB5F}" type="slidenum">
              <a:rPr lang="en-US" smtClean="0"/>
              <a:t>74</a:t>
            </a:fld>
            <a:endParaRPr lang="en-US"/>
          </a:p>
        </p:txBody>
      </p:sp>
    </p:spTree>
    <p:extLst>
      <p:ext uri="{BB962C8B-B14F-4D97-AF65-F5344CB8AC3E}">
        <p14:creationId xmlns:p14="http://schemas.microsoft.com/office/powerpoint/2010/main" val="308617188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5" y="2634690"/>
            <a:ext cx="8856132" cy="783541"/>
          </a:xfrm>
        </p:spPr>
        <p:txBody>
          <a:bodyPr>
            <a:normAutofit fontScale="90000"/>
          </a:bodyPr>
          <a:lstStyle/>
          <a:p>
            <a:r>
              <a:rPr lang="en-US" sz="5800" dirty="0" smtClean="0"/>
              <a:t>Ajax with jQuery</a:t>
            </a:r>
            <a:endParaRPr lang="en-US" sz="5800" dirty="0"/>
          </a:p>
        </p:txBody>
      </p:sp>
      <p:sp>
        <p:nvSpPr>
          <p:cNvPr id="5"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8</a:t>
            </a:r>
            <a:endParaRPr lang="en-US" dirty="0"/>
          </a:p>
        </p:txBody>
      </p:sp>
      <p:pic>
        <p:nvPicPr>
          <p:cNvPr id="4" name="Picture 3"/>
          <p:cNvPicPr>
            <a:picLocks noChangeAspect="1"/>
          </p:cNvPicPr>
          <p:nvPr/>
        </p:nvPicPr>
        <p:blipFill>
          <a:blip r:embed="rId2"/>
          <a:stretch>
            <a:fillRect/>
          </a:stretch>
        </p:blipFill>
        <p:spPr>
          <a:xfrm>
            <a:off x="9608079" y="5244041"/>
            <a:ext cx="2390775" cy="1466850"/>
          </a:xfrm>
          <a:prstGeom prst="rect">
            <a:avLst/>
          </a:prstGeom>
          <a:ln>
            <a:solidFill>
              <a:schemeClr val="accent1"/>
            </a:solidFill>
          </a:ln>
        </p:spPr>
      </p:pic>
      <p:sp>
        <p:nvSpPr>
          <p:cNvPr id="3" name="Date Placeholder 2"/>
          <p:cNvSpPr>
            <a:spLocks noGrp="1"/>
          </p:cNvSpPr>
          <p:nvPr>
            <p:ph type="dt" sz="half" idx="10"/>
          </p:nvPr>
        </p:nvSpPr>
        <p:spPr/>
        <p:txBody>
          <a:bodyPr/>
          <a:lstStyle/>
          <a:p>
            <a:r>
              <a:rPr lang="en-US" smtClean="0"/>
              <a:t>14 March 2018</a:t>
            </a:r>
            <a:endParaRPr lang="en-US"/>
          </a:p>
        </p:txBody>
      </p:sp>
      <p:sp>
        <p:nvSpPr>
          <p:cNvPr id="6" name="Slide Number Placeholder 5"/>
          <p:cNvSpPr>
            <a:spLocks noGrp="1"/>
          </p:cNvSpPr>
          <p:nvPr>
            <p:ph type="sldNum" sz="quarter" idx="12"/>
          </p:nvPr>
        </p:nvSpPr>
        <p:spPr/>
        <p:txBody>
          <a:bodyPr/>
          <a:lstStyle/>
          <a:p>
            <a:fld id="{062D6987-FB6D-4DB8-81B8-AD0F35E3BB5F}" type="slidenum">
              <a:rPr lang="en-US" smtClean="0"/>
              <a:t>75</a:t>
            </a:fld>
            <a:endParaRPr lang="en-US"/>
          </a:p>
        </p:txBody>
      </p:sp>
    </p:spTree>
    <p:extLst>
      <p:ext uri="{BB962C8B-B14F-4D97-AF65-F5344CB8AC3E}">
        <p14:creationId xmlns:p14="http://schemas.microsoft.com/office/powerpoint/2010/main" val="37828828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US" dirty="0"/>
              <a:t>Writing a jQuery Plug-in</a:t>
            </a:r>
          </a:p>
        </p:txBody>
      </p:sp>
      <p:sp>
        <p:nvSpPr>
          <p:cNvPr id="4" name="Date Placeholder 3"/>
          <p:cNvSpPr>
            <a:spLocks noGrp="1"/>
          </p:cNvSpPr>
          <p:nvPr>
            <p:ph type="dt" sz="half" idx="2"/>
          </p:nvPr>
        </p:nvSpPr>
        <p:spPr/>
        <p:txBody>
          <a:bodyPr/>
          <a:lstStyle/>
          <a:p>
            <a:r>
              <a:rPr lang="en-US" smtClean="0"/>
              <a:t>14 March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76</a:t>
            </a:fld>
            <a:endParaRPr lang="en-US"/>
          </a:p>
        </p:txBody>
      </p:sp>
      <p:sp>
        <p:nvSpPr>
          <p:cNvPr id="7" name="Text Placeholder 6"/>
          <p:cNvSpPr>
            <a:spLocks noGrp="1"/>
          </p:cNvSpPr>
          <p:nvPr>
            <p:ph type="body" sz="quarter" idx="16"/>
          </p:nvPr>
        </p:nvSpPr>
        <p:spPr/>
        <p:txBody>
          <a:bodyPr/>
          <a:lstStyle/>
          <a:p>
            <a:r>
              <a:rPr lang="en-US" dirty="0" smtClean="0"/>
              <a:t>9</a:t>
            </a:r>
            <a:endParaRPr lang="en-US" dirty="0"/>
          </a:p>
        </p:txBody>
      </p:sp>
      <p:pic>
        <p:nvPicPr>
          <p:cNvPr id="8" name="Picture 7"/>
          <p:cNvPicPr>
            <a:picLocks noChangeAspect="1"/>
          </p:cNvPicPr>
          <p:nvPr/>
        </p:nvPicPr>
        <p:blipFill>
          <a:blip r:embed="rId2"/>
          <a:stretch>
            <a:fillRect/>
          </a:stretch>
        </p:blipFill>
        <p:spPr>
          <a:xfrm>
            <a:off x="8477250" y="3812171"/>
            <a:ext cx="3381375" cy="2695575"/>
          </a:xfrm>
          <a:prstGeom prst="rect">
            <a:avLst/>
          </a:prstGeom>
          <a:ln>
            <a:solidFill>
              <a:schemeClr val="accent1"/>
            </a:solidFill>
          </a:ln>
        </p:spPr>
      </p:pic>
    </p:spTree>
    <p:extLst>
      <p:ext uri="{BB962C8B-B14F-4D97-AF65-F5344CB8AC3E}">
        <p14:creationId xmlns:p14="http://schemas.microsoft.com/office/powerpoint/2010/main" val="11753503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Intro</a:t>
            </a:r>
            <a:endParaRPr lang="en-US" dirty="0"/>
          </a:p>
        </p:txBody>
      </p:sp>
      <p:sp>
        <p:nvSpPr>
          <p:cNvPr id="7" name="Content Placeholder 6"/>
          <p:cNvSpPr>
            <a:spLocks noGrp="1"/>
          </p:cNvSpPr>
          <p:nvPr>
            <p:ph idx="1"/>
          </p:nvPr>
        </p:nvSpPr>
        <p:spPr/>
        <p:txBody>
          <a:bodyPr/>
          <a:lstStyle/>
          <a:p>
            <a:r>
              <a:rPr lang="en-US" dirty="0"/>
              <a:t>jQuery </a:t>
            </a:r>
            <a:r>
              <a:rPr lang="en-US" dirty="0">
                <a:solidFill>
                  <a:srgbClr val="FF0000"/>
                </a:solidFill>
              </a:rPr>
              <a:t>plug-ins</a:t>
            </a:r>
            <a:r>
              <a:rPr lang="en-US" dirty="0"/>
              <a:t> are something that beginners tend to shy away from or are afraid to </a:t>
            </a:r>
            <a:r>
              <a:rPr lang="en-US" dirty="0" smtClean="0"/>
              <a:t>use.</a:t>
            </a:r>
          </a:p>
          <a:p>
            <a:pPr lvl="1"/>
            <a:r>
              <a:rPr lang="en-US" dirty="0" smtClean="0"/>
              <a:t>Plug-ins </a:t>
            </a:r>
            <a:r>
              <a:rPr lang="en-US" dirty="0"/>
              <a:t>seem to be built up in people’s minds as incredibly complex things to use, but once you learn how they work, you’ll find them actually very straightforward, and you’ll find yourself making multiple plug-ins while </a:t>
            </a:r>
            <a:r>
              <a:rPr lang="en-US" dirty="0" smtClean="0"/>
              <a:t>working.</a:t>
            </a:r>
          </a:p>
          <a:p>
            <a:pPr lvl="1"/>
            <a:r>
              <a:rPr lang="en-US" dirty="0" smtClean="0"/>
              <a:t>Plug-ins </a:t>
            </a:r>
            <a:r>
              <a:rPr lang="en-US" dirty="0"/>
              <a:t>are not as complicated as you might think, as this chapter will </a:t>
            </a:r>
            <a:r>
              <a:rPr lang="en-US" dirty="0" smtClean="0"/>
              <a:t>demonstrate.</a:t>
            </a:r>
          </a:p>
          <a:p>
            <a:pPr lvl="1"/>
            <a:r>
              <a:rPr lang="en-US" dirty="0" smtClean="0"/>
              <a:t>After </a:t>
            </a:r>
            <a:r>
              <a:rPr lang="en-US" dirty="0"/>
              <a:t>exploring the benefits of the plug-in and when to turn code into one, you will learn about different types of plug-ins, build a few </a:t>
            </a:r>
            <a:r>
              <a:rPr lang="en-US" dirty="0">
                <a:solidFill>
                  <a:srgbClr val="FF0000"/>
                </a:solidFill>
              </a:rPr>
              <a:t>small plug-ins</a:t>
            </a:r>
            <a:r>
              <a:rPr lang="en-US" dirty="0"/>
              <a:t> to see how they work, and discover how to make them more configurable to a potential </a:t>
            </a:r>
            <a:r>
              <a:rPr lang="en-US" dirty="0" smtClean="0"/>
              <a:t>developer.</a:t>
            </a:r>
          </a:p>
          <a:p>
            <a:pPr lvl="1"/>
            <a:r>
              <a:rPr lang="en-US" dirty="0" smtClean="0"/>
              <a:t>In </a:t>
            </a:r>
            <a:r>
              <a:rPr lang="en-US" dirty="0"/>
              <a:t>the next chapter, you’ll take code that you’ve previously written, including the accordion you started in Chapter 5 and the Ajax code from Chapter 8, and turn them into fully functioning </a:t>
            </a:r>
            <a:r>
              <a:rPr lang="en-US" dirty="0" smtClean="0"/>
              <a:t>plug-ins.</a:t>
            </a:r>
          </a:p>
          <a:p>
            <a:pPr lvl="1"/>
            <a:r>
              <a:rPr lang="en-US" dirty="0" smtClean="0"/>
              <a:t>You </a:t>
            </a:r>
            <a:r>
              <a:rPr lang="en-US" dirty="0"/>
              <a:t>will then write a fully-featured, complex, image slider </a:t>
            </a:r>
            <a:r>
              <a:rPr lang="en-US" dirty="0" smtClean="0"/>
              <a:t>plug-in.</a:t>
            </a:r>
          </a:p>
          <a:p>
            <a:pPr lvl="1"/>
            <a:r>
              <a:rPr lang="en-US" dirty="0" smtClean="0"/>
              <a:t>But </a:t>
            </a:r>
            <a:r>
              <a:rPr lang="en-US" dirty="0"/>
              <a:t>for now, we’ll keep it simple</a:t>
            </a:r>
            <a:r>
              <a:rPr lang="en-US" dirty="0" smtClean="0"/>
              <a:t>.</a:t>
            </a:r>
            <a:endParaRPr lang="en-US" dirty="0"/>
          </a:p>
        </p:txBody>
      </p:sp>
      <p:sp>
        <p:nvSpPr>
          <p:cNvPr id="3" name="Date Placeholder 2"/>
          <p:cNvSpPr>
            <a:spLocks noGrp="1"/>
          </p:cNvSpPr>
          <p:nvPr>
            <p:ph type="dt" sz="half" idx="2"/>
          </p:nvPr>
        </p:nvSpPr>
        <p:spPr/>
        <p:txBody>
          <a:bodyPr/>
          <a:lstStyle/>
          <a:p>
            <a:r>
              <a:rPr lang="en-US" smtClean="0"/>
              <a:t>14 March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77</a:t>
            </a:fld>
            <a:endParaRPr lang="en-US" dirty="0"/>
          </a:p>
        </p:txBody>
      </p:sp>
    </p:spTree>
    <p:extLst>
      <p:ext uri="{BB962C8B-B14F-4D97-AF65-F5344CB8AC3E}">
        <p14:creationId xmlns:p14="http://schemas.microsoft.com/office/powerpoint/2010/main" val="9117364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a Plug-in</a:t>
            </a:r>
            <a:r>
              <a:rPr lang="en-US" dirty="0" smtClean="0"/>
              <a:t>?</a:t>
            </a:r>
            <a:endParaRPr lang="en-US" dirty="0"/>
          </a:p>
        </p:txBody>
      </p:sp>
      <p:sp>
        <p:nvSpPr>
          <p:cNvPr id="3" name="Content Placeholder 2"/>
          <p:cNvSpPr>
            <a:spLocks noGrp="1"/>
          </p:cNvSpPr>
          <p:nvPr>
            <p:ph idx="1"/>
          </p:nvPr>
        </p:nvSpPr>
        <p:spPr/>
        <p:txBody>
          <a:bodyPr/>
          <a:lstStyle/>
          <a:p>
            <a:r>
              <a:rPr lang="en-US" dirty="0"/>
              <a:t>There are typical patterns or signs you notice when writing code that are worthwhile to abstract into a plug-in. </a:t>
            </a:r>
            <a:endParaRPr lang="en-US" dirty="0" smtClean="0"/>
          </a:p>
          <a:p>
            <a:pPr lvl="1"/>
            <a:r>
              <a:rPr lang="en-US" dirty="0" smtClean="0"/>
              <a:t>If </a:t>
            </a:r>
            <a:r>
              <a:rPr lang="en-US" dirty="0"/>
              <a:t>you find yourself imagining another project or situation in which some code you’ve written could be reused, that’s a good sign that you should turn it into a </a:t>
            </a:r>
            <a:r>
              <a:rPr lang="en-US" dirty="0" smtClean="0"/>
              <a:t>plug-in.</a:t>
            </a:r>
          </a:p>
          <a:p>
            <a:pPr lvl="1"/>
            <a:r>
              <a:rPr lang="en-US" dirty="0" smtClean="0"/>
              <a:t>Your </a:t>
            </a:r>
            <a:r>
              <a:rPr lang="en-US" dirty="0"/>
              <a:t>accordion code is a perfect example of </a:t>
            </a:r>
            <a:r>
              <a:rPr lang="en-US" dirty="0" smtClean="0"/>
              <a:t>this.</a:t>
            </a:r>
          </a:p>
          <a:p>
            <a:pPr lvl="1"/>
            <a:r>
              <a:rPr lang="en-US" dirty="0" smtClean="0"/>
              <a:t>If </a:t>
            </a:r>
            <a:r>
              <a:rPr lang="en-US" dirty="0"/>
              <a:t>you find yourself writing very similar code multiple times on different projects, it is a great sign that you should spend time producing a plug-in that can then be easily reused with little </a:t>
            </a:r>
            <a:r>
              <a:rPr lang="en-US" dirty="0" smtClean="0"/>
              <a:t>effort.</a:t>
            </a:r>
          </a:p>
          <a:p>
            <a:pPr lvl="1"/>
            <a:r>
              <a:rPr lang="en-US" dirty="0" smtClean="0"/>
              <a:t>If </a:t>
            </a:r>
            <a:r>
              <a:rPr lang="en-US" dirty="0"/>
              <a:t>you find yourself writing code to build a simple accordion more than once, it’s time to stop and build a </a:t>
            </a:r>
            <a:r>
              <a:rPr lang="en-US" dirty="0" smtClean="0"/>
              <a:t>plug-in.</a:t>
            </a:r>
          </a:p>
          <a:p>
            <a:pPr lvl="1"/>
            <a:r>
              <a:rPr lang="en-US" dirty="0" smtClean="0"/>
              <a:t>It </a:t>
            </a:r>
            <a:r>
              <a:rPr lang="en-US" dirty="0"/>
              <a:t>might take a bit longer initially, but afterward you’ve got a nice, self-contained plug-in that you will never have to write </a:t>
            </a:r>
            <a:r>
              <a:rPr lang="en-US" dirty="0" smtClean="0"/>
              <a:t>again.</a:t>
            </a:r>
          </a:p>
          <a:p>
            <a:pPr lvl="1"/>
            <a:r>
              <a:rPr lang="en-US" dirty="0" smtClean="0"/>
              <a:t>Write </a:t>
            </a:r>
            <a:r>
              <a:rPr lang="en-US" dirty="0"/>
              <a:t>once, benefit multiple </a:t>
            </a:r>
            <a:r>
              <a:rPr lang="en-US" dirty="0" smtClean="0"/>
              <a:t>times.</a:t>
            </a:r>
          </a:p>
          <a:p>
            <a:pPr lvl="1"/>
            <a:r>
              <a:rPr lang="en-US" dirty="0" smtClean="0"/>
              <a:t>So </a:t>
            </a:r>
            <a:r>
              <a:rPr lang="en-US" dirty="0"/>
              <a:t>far, we’ve spoken about plug-ins in the context of an accordion, but plug-ins can really be made for anything you find yourself doing a </a:t>
            </a:r>
            <a:r>
              <a:rPr lang="en-US" dirty="0" smtClean="0"/>
              <a:t>lot</a:t>
            </a:r>
          </a:p>
          <a:p>
            <a:pPr lvl="1"/>
            <a:r>
              <a:rPr lang="en-US" dirty="0" smtClean="0"/>
              <a:t> </a:t>
            </a:r>
            <a:r>
              <a:rPr lang="en-US" dirty="0"/>
              <a:t>It could be a small, three-line plug-in simply to make a certain action much easier, or it could be as large as a complicated image slider</a:t>
            </a:r>
            <a:r>
              <a:rPr lang="en-US" dirty="0" smtClean="0"/>
              <a:t>.</a:t>
            </a:r>
            <a:endParaRPr lang="en-US" dirty="0"/>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78</a:t>
            </a:fld>
            <a:endParaRPr lang="en-US" dirty="0"/>
          </a:p>
        </p:txBody>
      </p:sp>
    </p:spTree>
    <p:extLst>
      <p:ext uri="{BB962C8B-B14F-4D97-AF65-F5344CB8AC3E}">
        <p14:creationId xmlns:p14="http://schemas.microsoft.com/office/powerpoint/2010/main" val="303705164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Your First jQuery </a:t>
            </a:r>
            <a:r>
              <a:rPr lang="en-US" dirty="0" smtClean="0"/>
              <a:t>Plug-in</a:t>
            </a:r>
            <a:endParaRPr lang="en-US" dirty="0"/>
          </a:p>
        </p:txBody>
      </p:sp>
      <p:sp>
        <p:nvSpPr>
          <p:cNvPr id="3" name="Content Placeholder 2"/>
          <p:cNvSpPr>
            <a:spLocks noGrp="1"/>
          </p:cNvSpPr>
          <p:nvPr>
            <p:ph idx="1"/>
          </p:nvPr>
        </p:nvSpPr>
        <p:spPr/>
        <p:txBody>
          <a:bodyPr/>
          <a:lstStyle/>
          <a:p>
            <a:r>
              <a:rPr lang="en-US" dirty="0"/>
              <a:t>Your first jQuery plug-in is going to be incredibly </a:t>
            </a:r>
            <a:r>
              <a:rPr lang="en-US" dirty="0" smtClean="0"/>
              <a:t>simple.</a:t>
            </a:r>
          </a:p>
          <a:p>
            <a:pPr lvl="1"/>
            <a:r>
              <a:rPr lang="en-US" dirty="0" smtClean="0"/>
              <a:t>It’s </a:t>
            </a:r>
            <a:r>
              <a:rPr lang="en-US" dirty="0"/>
              <a:t>just going to log out the value of the ID attribute for every element it’s called </a:t>
            </a:r>
            <a:r>
              <a:rPr lang="en-US" dirty="0" smtClean="0"/>
              <a:t>on.</a:t>
            </a:r>
          </a:p>
          <a:p>
            <a:pPr lvl="1"/>
            <a:r>
              <a:rPr lang="en-US" dirty="0" smtClean="0"/>
              <a:t>Before </a:t>
            </a:r>
            <a:r>
              <a:rPr lang="en-US" dirty="0"/>
              <a:t>writing a plug-in, it is useful to imagine how another developer will use your </a:t>
            </a:r>
            <a:r>
              <a:rPr lang="en-US" smtClean="0"/>
              <a:t>plug-in.</a:t>
            </a:r>
          </a:p>
          <a:p>
            <a:pPr lvl="1"/>
            <a:r>
              <a:rPr lang="en-US" smtClean="0"/>
              <a:t>In </a:t>
            </a:r>
            <a:r>
              <a:rPr lang="en-US" dirty="0"/>
              <a:t>this case, imagine doing the following</a:t>
            </a:r>
            <a:r>
              <a:rPr lang="en-US" dirty="0" smtClean="0"/>
              <a:t>:</a:t>
            </a:r>
            <a:endParaRPr lang="en-US" dirty="0"/>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79</a:t>
            </a:fld>
            <a:endParaRPr lang="en-US" dirty="0"/>
          </a:p>
        </p:txBody>
      </p:sp>
    </p:spTree>
    <p:extLst>
      <p:ext uri="{BB962C8B-B14F-4D97-AF65-F5344CB8AC3E}">
        <p14:creationId xmlns:p14="http://schemas.microsoft.com/office/powerpoint/2010/main" val="3679602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JS Console									   </a:t>
            </a:r>
            <a:r>
              <a:rPr lang="en-US" dirty="0" smtClean="0">
                <a:solidFill>
                  <a:srgbClr val="C00000"/>
                </a:solidFill>
              </a:rPr>
              <a:t>|</a:t>
            </a:r>
            <a:endParaRPr lang="en-US" dirty="0">
              <a:solidFill>
                <a:srgbClr val="C00000"/>
              </a:solidFill>
            </a:endParaRPr>
          </a:p>
        </p:txBody>
      </p:sp>
      <p:sp>
        <p:nvSpPr>
          <p:cNvPr id="7" name="Content Placeholder 6"/>
          <p:cNvSpPr>
            <a:spLocks noGrp="1"/>
          </p:cNvSpPr>
          <p:nvPr>
            <p:ph idx="1"/>
          </p:nvPr>
        </p:nvSpPr>
        <p:spPr/>
        <p:txBody>
          <a:bodyPr/>
          <a:lstStyle/>
          <a:p>
            <a:pPr lvl="1"/>
            <a:r>
              <a:rPr lang="en-US" dirty="0" smtClean="0"/>
              <a:t>The </a:t>
            </a:r>
            <a:r>
              <a:rPr lang="en-US" dirty="0"/>
              <a:t>reason for using alerts for basic examples in this chapter is that it’s much easier to get started </a:t>
            </a:r>
            <a:r>
              <a:rPr lang="en-US" dirty="0" smtClean="0"/>
              <a:t>with.</a:t>
            </a:r>
          </a:p>
          <a:p>
            <a:pPr lvl="1"/>
            <a:r>
              <a:rPr lang="en-US" dirty="0" smtClean="0"/>
              <a:t>At </a:t>
            </a:r>
            <a:r>
              <a:rPr lang="en-US" dirty="0"/>
              <a:t>this point, there’s no need to load up the </a:t>
            </a:r>
            <a:r>
              <a:rPr lang="en-US" dirty="0">
                <a:solidFill>
                  <a:srgbClr val="FF0000"/>
                </a:solidFill>
              </a:rPr>
              <a:t>developer tools</a:t>
            </a:r>
            <a:r>
              <a:rPr lang="en-US" dirty="0"/>
              <a:t>, which take time to get accustomed </a:t>
            </a:r>
            <a:r>
              <a:rPr lang="en-US" dirty="0" smtClean="0"/>
              <a:t>to.</a:t>
            </a:r>
          </a:p>
          <a:p>
            <a:pPr lvl="1"/>
            <a:r>
              <a:rPr lang="en-US" dirty="0" smtClean="0"/>
              <a:t>Once </a:t>
            </a:r>
            <a:r>
              <a:rPr lang="en-US" dirty="0"/>
              <a:t>you progress into more complex code later in the chapter, you will spend time exploring the developer tools</a:t>
            </a:r>
            <a:r>
              <a:rPr lang="en-US" dirty="0" smtClean="0"/>
              <a:t>.</a:t>
            </a:r>
            <a:endParaRPr lang="en-US" dirty="0"/>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a:t>
            </a:fld>
            <a:endParaRPr lang="en-US" dirty="0"/>
          </a:p>
        </p:txBody>
      </p:sp>
    </p:spTree>
    <p:extLst>
      <p:ext uri="{BB962C8B-B14F-4D97-AF65-F5344CB8AC3E}">
        <p14:creationId xmlns:p14="http://schemas.microsoft.com/office/powerpoint/2010/main" val="12459461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Content Placeholder 6"/>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80</a:t>
            </a:fld>
            <a:endParaRPr lang="en-US" dirty="0"/>
          </a:p>
        </p:txBody>
      </p:sp>
    </p:spTree>
    <p:extLst>
      <p:ext uri="{BB962C8B-B14F-4D97-AF65-F5344CB8AC3E}">
        <p14:creationId xmlns:p14="http://schemas.microsoft.com/office/powerpoint/2010/main" val="14474555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Content Placeholder 6"/>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81</a:t>
            </a:fld>
            <a:endParaRPr lang="en-US" dirty="0"/>
          </a:p>
        </p:txBody>
      </p:sp>
    </p:spTree>
    <p:extLst>
      <p:ext uri="{BB962C8B-B14F-4D97-AF65-F5344CB8AC3E}">
        <p14:creationId xmlns:p14="http://schemas.microsoft.com/office/powerpoint/2010/main" val="25897003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Content Placeholder 6"/>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82</a:t>
            </a:fld>
            <a:endParaRPr lang="en-US" dirty="0"/>
          </a:p>
        </p:txBody>
      </p:sp>
    </p:spTree>
    <p:extLst>
      <p:ext uri="{BB962C8B-B14F-4D97-AF65-F5344CB8AC3E}">
        <p14:creationId xmlns:p14="http://schemas.microsoft.com/office/powerpoint/2010/main" val="61249548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Content Placeholder 6"/>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83</a:t>
            </a:fld>
            <a:endParaRPr lang="en-US" dirty="0"/>
          </a:p>
        </p:txBody>
      </p:sp>
    </p:spTree>
    <p:extLst>
      <p:ext uri="{BB962C8B-B14F-4D97-AF65-F5344CB8AC3E}">
        <p14:creationId xmlns:p14="http://schemas.microsoft.com/office/powerpoint/2010/main" val="229307212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Content Placeholder 6"/>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84</a:t>
            </a:fld>
            <a:endParaRPr lang="en-US" dirty="0"/>
          </a:p>
        </p:txBody>
      </p:sp>
    </p:spTree>
    <p:extLst>
      <p:ext uri="{BB962C8B-B14F-4D97-AF65-F5344CB8AC3E}">
        <p14:creationId xmlns:p14="http://schemas.microsoft.com/office/powerpoint/2010/main" val="172715478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Content Placeholder 6"/>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85</a:t>
            </a:fld>
            <a:endParaRPr lang="en-US" dirty="0"/>
          </a:p>
        </p:txBody>
      </p:sp>
    </p:spTree>
    <p:extLst>
      <p:ext uri="{BB962C8B-B14F-4D97-AF65-F5344CB8AC3E}">
        <p14:creationId xmlns:p14="http://schemas.microsoft.com/office/powerpoint/2010/main" val="217795185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p:txBody>
          <a:bodyPr/>
          <a:lstStyle/>
          <a:p>
            <a:r>
              <a:rPr lang="en-US" dirty="0"/>
              <a:t>More jQuery Plug-ins</a:t>
            </a:r>
          </a:p>
        </p:txBody>
      </p:sp>
      <p:sp>
        <p:nvSpPr>
          <p:cNvPr id="3" name="Date Placeholder 2"/>
          <p:cNvSpPr>
            <a:spLocks noGrp="1"/>
          </p:cNvSpPr>
          <p:nvPr>
            <p:ph type="dt" sz="half" idx="2"/>
          </p:nvPr>
        </p:nvSpPr>
        <p:spPr/>
        <p:txBody>
          <a:bodyPr/>
          <a:lstStyle/>
          <a:p>
            <a:r>
              <a:rPr lang="en-US" smtClean="0"/>
              <a:t>14 March 2018</a:t>
            </a:r>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t>86</a:t>
            </a:fld>
            <a:endParaRPr lang="en-US"/>
          </a:p>
        </p:txBody>
      </p:sp>
      <p:sp>
        <p:nvSpPr>
          <p:cNvPr id="8" name="Text Placeholder 7"/>
          <p:cNvSpPr>
            <a:spLocks noGrp="1"/>
          </p:cNvSpPr>
          <p:nvPr>
            <p:ph type="body" sz="quarter" idx="16"/>
          </p:nvPr>
        </p:nvSpPr>
        <p:spPr/>
        <p:txBody>
          <a:bodyPr/>
          <a:lstStyle/>
          <a:p>
            <a:r>
              <a:rPr lang="en-US" dirty="0" smtClean="0"/>
              <a:t>10</a:t>
            </a:r>
            <a:endParaRPr lang="en-US" dirty="0"/>
          </a:p>
        </p:txBody>
      </p:sp>
      <p:pic>
        <p:nvPicPr>
          <p:cNvPr id="4" name="Picture 3"/>
          <p:cNvPicPr>
            <a:picLocks noChangeAspect="1"/>
          </p:cNvPicPr>
          <p:nvPr/>
        </p:nvPicPr>
        <p:blipFill>
          <a:blip r:embed="rId2"/>
          <a:stretch>
            <a:fillRect/>
          </a:stretch>
        </p:blipFill>
        <p:spPr>
          <a:xfrm>
            <a:off x="9182100" y="4393196"/>
            <a:ext cx="2676525" cy="2114550"/>
          </a:xfrm>
          <a:prstGeom prst="rect">
            <a:avLst/>
          </a:prstGeom>
          <a:ln>
            <a:solidFill>
              <a:schemeClr val="accent1"/>
            </a:solidFill>
          </a:ln>
        </p:spPr>
      </p:pic>
    </p:spTree>
    <p:extLst>
      <p:ext uri="{BB962C8B-B14F-4D97-AF65-F5344CB8AC3E}">
        <p14:creationId xmlns:p14="http://schemas.microsoft.com/office/powerpoint/2010/main" val="377072173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5" y="2634690"/>
            <a:ext cx="8856132" cy="783541"/>
          </a:xfrm>
        </p:spPr>
        <p:txBody>
          <a:bodyPr>
            <a:normAutofit fontScale="90000"/>
          </a:bodyPr>
          <a:lstStyle/>
          <a:p>
            <a:r>
              <a:rPr lang="en-US" sz="5800" dirty="0" smtClean="0"/>
              <a:t>A jQuery Image Slider</a:t>
            </a:r>
            <a:endParaRPr lang="en-US" sz="5800" dirty="0"/>
          </a:p>
        </p:txBody>
      </p:sp>
      <p:sp>
        <p:nvSpPr>
          <p:cNvPr id="5"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11</a:t>
            </a:r>
            <a:endParaRPr lang="en-US" dirty="0"/>
          </a:p>
        </p:txBody>
      </p:sp>
      <p:pic>
        <p:nvPicPr>
          <p:cNvPr id="3" name="Picture 2"/>
          <p:cNvPicPr>
            <a:picLocks noChangeAspect="1"/>
          </p:cNvPicPr>
          <p:nvPr/>
        </p:nvPicPr>
        <p:blipFill>
          <a:blip r:embed="rId2"/>
          <a:stretch>
            <a:fillRect/>
          </a:stretch>
        </p:blipFill>
        <p:spPr>
          <a:xfrm>
            <a:off x="9253537" y="3637928"/>
            <a:ext cx="2676525" cy="3000375"/>
          </a:xfrm>
          <a:prstGeom prst="rect">
            <a:avLst/>
          </a:prstGeom>
          <a:ln>
            <a:solidFill>
              <a:schemeClr val="accent1"/>
            </a:solidFill>
          </a:ln>
        </p:spPr>
      </p:pic>
      <p:sp>
        <p:nvSpPr>
          <p:cNvPr id="4" name="Date Placeholder 3"/>
          <p:cNvSpPr>
            <a:spLocks noGrp="1"/>
          </p:cNvSpPr>
          <p:nvPr>
            <p:ph type="dt" sz="half" idx="10"/>
          </p:nvPr>
        </p:nvSpPr>
        <p:spPr/>
        <p:txBody>
          <a:bodyPr/>
          <a:lstStyle/>
          <a:p>
            <a:r>
              <a:rPr lang="en-US" smtClean="0"/>
              <a:t>14 March 2018</a:t>
            </a:r>
            <a:endParaRPr lang="en-US"/>
          </a:p>
        </p:txBody>
      </p:sp>
      <p:sp>
        <p:nvSpPr>
          <p:cNvPr id="6" name="Slide Number Placeholder 5"/>
          <p:cNvSpPr>
            <a:spLocks noGrp="1"/>
          </p:cNvSpPr>
          <p:nvPr>
            <p:ph type="sldNum" sz="quarter" idx="12"/>
          </p:nvPr>
        </p:nvSpPr>
        <p:spPr/>
        <p:txBody>
          <a:bodyPr/>
          <a:lstStyle/>
          <a:p>
            <a:fld id="{062D6987-FB6D-4DB8-81B8-AD0F35E3BB5F}" type="slidenum">
              <a:rPr lang="en-US" smtClean="0"/>
              <a:t>87</a:t>
            </a:fld>
            <a:endParaRPr lang="en-US"/>
          </a:p>
        </p:txBody>
      </p:sp>
    </p:spTree>
    <p:extLst>
      <p:ext uri="{BB962C8B-B14F-4D97-AF65-F5344CB8AC3E}">
        <p14:creationId xmlns:p14="http://schemas.microsoft.com/office/powerpoint/2010/main" val="393444371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smtClean="0"/>
              <a:t>14 March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88</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835169543"/>
              </p:ext>
            </p:extLst>
          </p:nvPr>
        </p:nvGraphicFramePr>
        <p:xfrm>
          <a:off x="1188133" y="2332802"/>
          <a:ext cx="3052983" cy="3977640"/>
        </p:xfrm>
        <a:graphic>
          <a:graphicData uri="http://schemas.openxmlformats.org/drawingml/2006/table">
            <a:tbl>
              <a:tblPr bandRow="1">
                <a:tableStyleId>{69012ECD-51FC-41F1-AA8D-1B2483CD663E}</a:tableStyleId>
              </a:tblPr>
              <a:tblGrid>
                <a:gridCol w="3052983">
                  <a:extLst>
                    <a:ext uri="{9D8B030D-6E8A-4147-A177-3AD203B41FA5}">
                      <a16:colId xmlns:a16="http://schemas.microsoft.com/office/drawing/2014/main" val="4199222970"/>
                    </a:ext>
                  </a:extLst>
                </a:gridCol>
              </a:tblGrid>
              <a:tr h="370840">
                <a:tc>
                  <a:txBody>
                    <a:bodyPr/>
                    <a:lstStyle/>
                    <a:p>
                      <a:r>
                        <a:rPr lang="en-US" dirty="0" smtClean="0">
                          <a:latin typeface="Gill Sans MT" panose="020B0502020104020203" pitchFamily="34" charset="0"/>
                        </a:rPr>
                        <a:t>jQuery</a:t>
                      </a:r>
                      <a:r>
                        <a:rPr lang="en-US" baseline="0" dirty="0" smtClean="0">
                          <a:latin typeface="Gill Sans MT" panose="020B0502020104020203" pitchFamily="34" charset="0"/>
                        </a:rPr>
                        <a:t> Release History</a:t>
                      </a:r>
                      <a:endParaRPr lang="en-US" dirty="0">
                        <a:latin typeface="Gill Sans MT" panose="020B0502020104020203" pitchFamily="34" charset="0"/>
                      </a:endParaRPr>
                    </a:p>
                  </a:txBody>
                  <a:tcPr/>
                </a:tc>
                <a:extLst>
                  <a:ext uri="{0D108BD9-81ED-4DB2-BD59-A6C34878D82A}">
                    <a16:rowId xmlns:a16="http://schemas.microsoft.com/office/drawing/2014/main" val="1817161940"/>
                  </a:ext>
                </a:extLst>
              </a:tr>
              <a:tr h="370840">
                <a:tc>
                  <a:txBody>
                    <a:bodyPr/>
                    <a:lstStyle/>
                    <a:p>
                      <a:r>
                        <a:rPr lang="en-US" dirty="0" smtClean="0">
                          <a:latin typeface="Gill Sans MT" panose="020B0502020104020203" pitchFamily="34" charset="0"/>
                        </a:rPr>
                        <a:t>jQuery</a:t>
                      </a:r>
                      <a:r>
                        <a:rPr lang="en-US" baseline="0" dirty="0" smtClean="0">
                          <a:latin typeface="Gill Sans MT" panose="020B0502020104020203" pitchFamily="34" charset="0"/>
                        </a:rPr>
                        <a:t> History - Wiki</a:t>
                      </a:r>
                      <a:endParaRPr lang="en-US" dirty="0">
                        <a:latin typeface="Gill Sans MT" panose="020B0502020104020203" pitchFamily="34" charset="0"/>
                      </a:endParaRPr>
                    </a:p>
                  </a:txBody>
                  <a:tcPr/>
                </a:tc>
                <a:extLst>
                  <a:ext uri="{0D108BD9-81ED-4DB2-BD59-A6C34878D82A}">
                    <a16:rowId xmlns:a16="http://schemas.microsoft.com/office/drawing/2014/main" val="1335392140"/>
                  </a:ext>
                </a:extLst>
              </a:tr>
              <a:tr h="370840">
                <a:tc>
                  <a:txBody>
                    <a:bodyPr/>
                    <a:lstStyle/>
                    <a:p>
                      <a:r>
                        <a:rPr lang="en-US" dirty="0" smtClean="0">
                          <a:latin typeface="Gill Sans MT" panose="020B0502020104020203" pitchFamily="34" charset="0"/>
                        </a:rPr>
                        <a:t>Events</a:t>
                      </a:r>
                      <a:endParaRPr lang="en-US" dirty="0">
                        <a:latin typeface="Gill Sans MT" panose="020B0502020104020203" pitchFamily="34" charset="0"/>
                      </a:endParaRPr>
                    </a:p>
                  </a:txBody>
                  <a:tcPr/>
                </a:tc>
                <a:extLst>
                  <a:ext uri="{0D108BD9-81ED-4DB2-BD59-A6C34878D82A}">
                    <a16:rowId xmlns:a16="http://schemas.microsoft.com/office/drawing/2014/main" val="2415056601"/>
                  </a:ext>
                </a:extLst>
              </a:tr>
              <a:tr h="370840">
                <a:tc>
                  <a:txBody>
                    <a:bodyPr/>
                    <a:lstStyle/>
                    <a:p>
                      <a:r>
                        <a:rPr lang="en-US" dirty="0" smtClean="0">
                          <a:latin typeface="Gill Sans MT" panose="020B0502020104020203" pitchFamily="34" charset="0"/>
                        </a:rPr>
                        <a:t>Filters</a:t>
                      </a:r>
                      <a:endParaRPr lang="en-US" dirty="0">
                        <a:latin typeface="Gill Sans MT" panose="020B0502020104020203" pitchFamily="34" charset="0"/>
                      </a:endParaRPr>
                    </a:p>
                  </a:txBody>
                  <a:tcPr/>
                </a:tc>
                <a:extLst>
                  <a:ext uri="{0D108BD9-81ED-4DB2-BD59-A6C34878D82A}">
                    <a16:rowId xmlns:a16="http://schemas.microsoft.com/office/drawing/2014/main" val="725408614"/>
                  </a:ext>
                </a:extLst>
              </a:tr>
              <a:tr h="370840">
                <a:tc>
                  <a:txBody>
                    <a:bodyPr/>
                    <a:lstStyle/>
                    <a:p>
                      <a:r>
                        <a:rPr lang="en-US" dirty="0" smtClean="0">
                          <a:latin typeface="Gill Sans MT" panose="020B0502020104020203" pitchFamily="34" charset="0"/>
                        </a:rPr>
                        <a:t>Downloading jQuery</a:t>
                      </a:r>
                      <a:endParaRPr lang="en-US" dirty="0">
                        <a:latin typeface="Gill Sans MT" panose="020B0502020104020203" pitchFamily="34" charset="0"/>
                      </a:endParaRPr>
                    </a:p>
                  </a:txBody>
                  <a:tcPr/>
                </a:tc>
                <a:extLst>
                  <a:ext uri="{0D108BD9-81ED-4DB2-BD59-A6C34878D82A}">
                    <a16:rowId xmlns:a16="http://schemas.microsoft.com/office/drawing/2014/main" val="1940652280"/>
                  </a:ext>
                </a:extLst>
              </a:tr>
              <a:tr h="370840">
                <a:tc>
                  <a:txBody>
                    <a:bodyPr/>
                    <a:lstStyle/>
                    <a:p>
                      <a:r>
                        <a:rPr lang="en-US" dirty="0" smtClean="0">
                          <a:latin typeface="Gill Sans MT" panose="020B0502020104020203" pitchFamily="34" charset="0"/>
                        </a:rPr>
                        <a:t>jQuery Methods</a:t>
                      </a:r>
                      <a:endParaRPr lang="en-US" dirty="0">
                        <a:latin typeface="Gill Sans MT" panose="020B0502020104020203" pitchFamily="34" charset="0"/>
                      </a:endParaRPr>
                    </a:p>
                  </a:txBody>
                  <a:tcPr/>
                </a:tc>
                <a:extLst>
                  <a:ext uri="{0D108BD9-81ED-4DB2-BD59-A6C34878D82A}">
                    <a16:rowId xmlns:a16="http://schemas.microsoft.com/office/drawing/2014/main" val="4211391720"/>
                  </a:ext>
                </a:extLst>
              </a:tr>
              <a:tr h="370840">
                <a:tc>
                  <a:txBody>
                    <a:bodyPr/>
                    <a:lstStyle/>
                    <a:p>
                      <a:r>
                        <a:rPr lang="en-US" dirty="0" smtClean="0">
                          <a:latin typeface="Gill Sans MT" panose="020B0502020104020203" pitchFamily="34" charset="0"/>
                        </a:rPr>
                        <a:t>Selectors</a:t>
                      </a:r>
                      <a:endParaRPr lang="en-US" dirty="0">
                        <a:latin typeface="Gill Sans MT" panose="020B0502020104020203" pitchFamily="34" charset="0"/>
                      </a:endParaRPr>
                    </a:p>
                  </a:txBody>
                  <a:tcPr/>
                </a:tc>
                <a:extLst>
                  <a:ext uri="{0D108BD9-81ED-4DB2-BD59-A6C34878D82A}">
                    <a16:rowId xmlns:a16="http://schemas.microsoft.com/office/drawing/2014/main" val="2149610730"/>
                  </a:ext>
                </a:extLst>
              </a:tr>
              <a:tr h="370840">
                <a:tc>
                  <a:txBody>
                    <a:bodyPr/>
                    <a:lstStyle/>
                    <a:p>
                      <a:r>
                        <a:rPr lang="en-US" dirty="0" smtClean="0">
                          <a:latin typeface="Gill Sans MT" panose="020B0502020104020203" pitchFamily="34" charset="0"/>
                        </a:rPr>
                        <a:t>jQuery Selectors  for ASP.NET</a:t>
                      </a:r>
                      <a:endParaRPr lang="en-US" dirty="0">
                        <a:latin typeface="Gill Sans MT" panose="020B0502020104020203" pitchFamily="34" charset="0"/>
                      </a:endParaRPr>
                    </a:p>
                  </a:txBody>
                  <a:tcPr/>
                </a:tc>
                <a:extLst>
                  <a:ext uri="{0D108BD9-81ED-4DB2-BD59-A6C34878D82A}">
                    <a16:rowId xmlns:a16="http://schemas.microsoft.com/office/drawing/2014/main" val="2657175129"/>
                  </a:ext>
                </a:extLst>
              </a:tr>
              <a:tr h="370840">
                <a:tc>
                  <a:txBody>
                    <a:bodyPr/>
                    <a:lstStyle/>
                    <a:p>
                      <a:r>
                        <a:rPr lang="en-US" dirty="0" smtClean="0">
                          <a:latin typeface="Gill Sans MT" panose="020B0502020104020203" pitchFamily="34" charset="0"/>
                        </a:rPr>
                        <a:t>jQuery Selectors  for ASP.NET MVC</a:t>
                      </a:r>
                      <a:endParaRPr lang="en-US" dirty="0">
                        <a:latin typeface="Gill Sans MT" panose="020B0502020104020203" pitchFamily="34" charset="0"/>
                      </a:endParaRPr>
                    </a:p>
                  </a:txBody>
                  <a:tcPr/>
                </a:tc>
                <a:extLst>
                  <a:ext uri="{0D108BD9-81ED-4DB2-BD59-A6C34878D82A}">
                    <a16:rowId xmlns:a16="http://schemas.microsoft.com/office/drawing/2014/main" val="4857890"/>
                  </a:ext>
                </a:extLst>
              </a:tr>
              <a:tr h="370840">
                <a:tc>
                  <a:txBody>
                    <a:bodyPr/>
                    <a:lstStyle/>
                    <a:p>
                      <a:endParaRPr lang="en-US" dirty="0">
                        <a:latin typeface="Gill Sans MT" panose="020B0502020104020203" pitchFamily="34" charset="0"/>
                      </a:endParaRPr>
                    </a:p>
                  </a:txBody>
                  <a:tcPr/>
                </a:tc>
                <a:extLst>
                  <a:ext uri="{0D108BD9-81ED-4DB2-BD59-A6C34878D82A}">
                    <a16:rowId xmlns:a16="http://schemas.microsoft.com/office/drawing/2014/main" val="1379807457"/>
                  </a:ext>
                </a:extLst>
              </a:tr>
            </a:tbl>
          </a:graphicData>
        </a:graphic>
      </p:graphicFrame>
    </p:spTree>
    <p:extLst>
      <p:ext uri="{BB962C8B-B14F-4D97-AF65-F5344CB8AC3E}">
        <p14:creationId xmlns:p14="http://schemas.microsoft.com/office/powerpoint/2010/main" val="223707363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jQuery Release History</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solidFill>
                  <a:srgbClr val="FF0000"/>
                </a:solidFill>
              </a:rPr>
              <a:t>The jQuery project started as an inkling back in 2005 and has grown into the collection of projects that we know today</a:t>
            </a:r>
            <a:r>
              <a:rPr lang="en-US" sz="2000" dirty="0" smtClean="0">
                <a:solidFill>
                  <a:srgbClr val="FF0000"/>
                </a:solidFill>
              </a:rPr>
              <a:t>.</a:t>
            </a:r>
          </a:p>
          <a:p>
            <a:pPr marL="457200">
              <a:buFont typeface="Wingdings" panose="05000000000000000000" pitchFamily="2" charset="2"/>
              <a:buChar char="§"/>
            </a:pPr>
            <a:r>
              <a:rPr lang="en-US" sz="2000" dirty="0" smtClean="0">
                <a:solidFill>
                  <a:srgbClr val="FF0000"/>
                </a:solidFill>
              </a:rPr>
              <a:t>In the sections that follow, </a:t>
            </a:r>
            <a:endParaRPr lang="en-US" sz="2000" dirty="0">
              <a:solidFill>
                <a:srgbClr val="FF0000"/>
              </a:solidFill>
            </a:endParaRPr>
          </a:p>
        </p:txBody>
      </p:sp>
      <p:sp>
        <p:nvSpPr>
          <p:cNvPr id="3" name="Date Placeholder 2"/>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89</a:t>
            </a:fld>
            <a:endParaRPr lang="en-US" dirty="0"/>
          </a:p>
        </p:txBody>
      </p:sp>
    </p:spTree>
    <p:extLst>
      <p:ext uri="{BB962C8B-B14F-4D97-AF65-F5344CB8AC3E}">
        <p14:creationId xmlns:p14="http://schemas.microsoft.com/office/powerpoint/2010/main" val="40701895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Figure 1-1</a:t>
            </a:r>
            <a:endParaRPr lang="en-US" dirty="0"/>
          </a:p>
        </p:txBody>
      </p:sp>
      <p:sp>
        <p:nvSpPr>
          <p:cNvPr id="4" name="Date Placeholder 3"/>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a:t>
            </a:fld>
            <a:endParaRPr lang="en-US" dirty="0"/>
          </a:p>
        </p:txBody>
      </p:sp>
      <p:pic>
        <p:nvPicPr>
          <p:cNvPr id="8" name="Picture 7"/>
          <p:cNvPicPr>
            <a:picLocks noChangeAspect="1"/>
          </p:cNvPicPr>
          <p:nvPr/>
        </p:nvPicPr>
        <p:blipFill>
          <a:blip r:embed="rId2"/>
          <a:stretch>
            <a:fillRect/>
          </a:stretch>
        </p:blipFill>
        <p:spPr>
          <a:xfrm>
            <a:off x="152400" y="1268426"/>
            <a:ext cx="9834426" cy="2583348"/>
          </a:xfrm>
          <a:prstGeom prst="rect">
            <a:avLst/>
          </a:prstGeom>
          <a:ln>
            <a:solidFill>
              <a:srgbClr val="5B9BD5"/>
            </a:solidFill>
          </a:ln>
        </p:spPr>
      </p:pic>
    </p:spTree>
    <p:extLst>
      <p:ext uri="{BB962C8B-B14F-4D97-AF65-F5344CB8AC3E}">
        <p14:creationId xmlns:p14="http://schemas.microsoft.com/office/powerpoint/2010/main" val="207665271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jQuery History Wiki</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jQuery was originally released in </a:t>
            </a:r>
            <a:r>
              <a:rPr lang="en-US" sz="2000" dirty="0">
                <a:solidFill>
                  <a:srgbClr val="FF0000"/>
                </a:solidFill>
              </a:rPr>
              <a:t>January 2006</a:t>
            </a:r>
            <a:r>
              <a:rPr lang="en-US" sz="2000" dirty="0"/>
              <a:t> at BarCamp NYC by </a:t>
            </a:r>
            <a:r>
              <a:rPr lang="en-US" sz="2000" dirty="0">
                <a:solidFill>
                  <a:srgbClr val="FF0000"/>
                </a:solidFill>
              </a:rPr>
              <a:t>John Resig</a:t>
            </a:r>
            <a:r>
              <a:rPr lang="en-US" sz="2000" dirty="0"/>
              <a:t> and was influenced by </a:t>
            </a:r>
            <a:r>
              <a:rPr lang="en-US" sz="2000" dirty="0">
                <a:solidFill>
                  <a:srgbClr val="FF0000"/>
                </a:solidFill>
              </a:rPr>
              <a:t>Dean Edwards' </a:t>
            </a:r>
            <a:r>
              <a:rPr lang="en-US" sz="2000" dirty="0"/>
              <a:t>earlier cssQuery </a:t>
            </a:r>
            <a:r>
              <a:rPr lang="en-US" sz="2000" dirty="0" smtClean="0"/>
              <a:t>library</a:t>
            </a:r>
          </a:p>
          <a:p>
            <a:pPr marL="457200">
              <a:buFont typeface="Wingdings" panose="05000000000000000000" pitchFamily="2" charset="2"/>
              <a:buChar char="§"/>
            </a:pPr>
            <a:r>
              <a:rPr lang="en-US" sz="2000" dirty="0" smtClean="0"/>
              <a:t>It </a:t>
            </a:r>
            <a:r>
              <a:rPr lang="en-US" sz="2000" dirty="0"/>
              <a:t>is currently maintained by a team of developers led by </a:t>
            </a:r>
            <a:r>
              <a:rPr lang="en-US" sz="2000" dirty="0">
                <a:solidFill>
                  <a:srgbClr val="FF0000"/>
                </a:solidFill>
              </a:rPr>
              <a:t>Timmy Willison</a:t>
            </a:r>
            <a:r>
              <a:rPr lang="en-US" sz="2000" dirty="0"/>
              <a:t> (with the </a:t>
            </a:r>
            <a:r>
              <a:rPr lang="en-US" sz="2000" dirty="0">
                <a:solidFill>
                  <a:srgbClr val="FF0000"/>
                </a:solidFill>
              </a:rPr>
              <a:t>jQuery selector engine</a:t>
            </a:r>
            <a:r>
              <a:rPr lang="en-US" sz="2000" dirty="0"/>
              <a:t>, </a:t>
            </a:r>
            <a:r>
              <a:rPr lang="en-US" sz="2000" dirty="0">
                <a:solidFill>
                  <a:srgbClr val="FF0000"/>
                </a:solidFill>
              </a:rPr>
              <a:t>Sizzle</a:t>
            </a:r>
            <a:r>
              <a:rPr lang="en-US" sz="2000" dirty="0"/>
              <a:t>, being led by Richard Gibson).</a:t>
            </a:r>
          </a:p>
        </p:txBody>
      </p:sp>
      <p:sp>
        <p:nvSpPr>
          <p:cNvPr id="3" name="Date Placeholder 2"/>
          <p:cNvSpPr>
            <a:spLocks noGrp="1"/>
          </p:cNvSpPr>
          <p:nvPr>
            <p:ph type="dt" sz="half" idx="2"/>
          </p:nvPr>
        </p:nvSpPr>
        <p:spPr/>
        <p:txBody>
          <a:bodyPr/>
          <a:lstStyle/>
          <a:p>
            <a:r>
              <a:rPr lang="en-US" smtClean="0"/>
              <a:t>14 March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90</a:t>
            </a:fld>
            <a:endParaRPr lang="en-US" dirty="0"/>
          </a:p>
        </p:txBody>
      </p:sp>
    </p:spTree>
    <p:extLst>
      <p:ext uri="{BB962C8B-B14F-4D97-AF65-F5344CB8AC3E}">
        <p14:creationId xmlns:p14="http://schemas.microsoft.com/office/powerpoint/2010/main" val="12448320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Release History</a:t>
            </a:r>
            <a:endParaRPr lang="en-US" dirty="0"/>
          </a:p>
        </p:txBody>
      </p:sp>
      <p:pic>
        <p:nvPicPr>
          <p:cNvPr id="3" name="Picture 2"/>
          <p:cNvPicPr>
            <a:picLocks noChangeAspect="1"/>
          </p:cNvPicPr>
          <p:nvPr/>
        </p:nvPicPr>
        <p:blipFill>
          <a:blip r:embed="rId2"/>
          <a:stretch>
            <a:fillRect/>
          </a:stretch>
        </p:blipFill>
        <p:spPr>
          <a:xfrm>
            <a:off x="152400" y="1259653"/>
            <a:ext cx="10752910" cy="5118947"/>
          </a:xfrm>
          <a:prstGeom prst="rect">
            <a:avLst/>
          </a:prstGeom>
          <a:ln>
            <a:solidFill>
              <a:srgbClr val="5B9BD5"/>
            </a:solidFill>
          </a:ln>
        </p:spPr>
      </p:pic>
      <p:sp>
        <p:nvSpPr>
          <p:cNvPr id="5" name="Date Placeholder 4"/>
          <p:cNvSpPr>
            <a:spLocks noGrp="1"/>
          </p:cNvSpPr>
          <p:nvPr>
            <p:ph type="dt" sz="half" idx="2"/>
          </p:nvPr>
        </p:nvSpPr>
        <p:spPr/>
        <p:txBody>
          <a:bodyPr/>
          <a:lstStyle/>
          <a:p>
            <a:r>
              <a:rPr lang="en-US" smtClean="0"/>
              <a:t>14 March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91</a:t>
            </a:fld>
            <a:endParaRPr lang="en-US" dirty="0"/>
          </a:p>
        </p:txBody>
      </p:sp>
    </p:spTree>
    <p:extLst>
      <p:ext uri="{BB962C8B-B14F-4D97-AF65-F5344CB8AC3E}">
        <p14:creationId xmlns:p14="http://schemas.microsoft.com/office/powerpoint/2010/main" val="184535993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Events</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These methods are used to register behaviors to take effect when the user interacts with the browser, and to further manipulate those registered behaviors.</a:t>
            </a:r>
            <a:endParaRPr lang="en-US" sz="2000" dirty="0" smtClean="0"/>
          </a:p>
        </p:txBody>
      </p:sp>
      <p:pic>
        <p:nvPicPr>
          <p:cNvPr id="3" name="Picture 2"/>
          <p:cNvPicPr>
            <a:picLocks noChangeAspect="1"/>
          </p:cNvPicPr>
          <p:nvPr/>
        </p:nvPicPr>
        <p:blipFill>
          <a:blip r:embed="rId2"/>
          <a:stretch>
            <a:fillRect/>
          </a:stretch>
        </p:blipFill>
        <p:spPr>
          <a:xfrm>
            <a:off x="152400" y="1983890"/>
            <a:ext cx="2447925" cy="2381250"/>
          </a:xfrm>
          <a:prstGeom prst="rect">
            <a:avLst/>
          </a:prstGeom>
          <a:ln>
            <a:solidFill>
              <a:srgbClr val="5B9BD5"/>
            </a:solidFill>
          </a:ln>
        </p:spPr>
      </p:pic>
      <p:sp>
        <p:nvSpPr>
          <p:cNvPr id="5" name="Date Placeholder 4"/>
          <p:cNvSpPr>
            <a:spLocks noGrp="1"/>
          </p:cNvSpPr>
          <p:nvPr>
            <p:ph type="dt" sz="half" idx="2"/>
          </p:nvPr>
        </p:nvSpPr>
        <p:spPr/>
        <p:txBody>
          <a:bodyPr/>
          <a:lstStyle/>
          <a:p>
            <a:r>
              <a:rPr lang="en-US" smtClean="0"/>
              <a:t>14 March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92</a:t>
            </a:fld>
            <a:endParaRPr lang="en-US" dirty="0"/>
          </a:p>
        </p:txBody>
      </p:sp>
    </p:spTree>
    <p:extLst>
      <p:ext uri="{BB962C8B-B14F-4D97-AF65-F5344CB8AC3E}">
        <p14:creationId xmlns:p14="http://schemas.microsoft.com/office/powerpoint/2010/main" val="309072973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Browser Events</a:t>
            </a:r>
            <a:endParaRPr lang="en-US" dirty="0"/>
          </a:p>
        </p:txBody>
      </p:sp>
      <p:pic>
        <p:nvPicPr>
          <p:cNvPr id="3" name="Picture 2"/>
          <p:cNvPicPr>
            <a:picLocks noChangeAspect="1"/>
          </p:cNvPicPr>
          <p:nvPr/>
        </p:nvPicPr>
        <p:blipFill>
          <a:blip r:embed="rId2"/>
          <a:stretch>
            <a:fillRect/>
          </a:stretch>
        </p:blipFill>
        <p:spPr>
          <a:xfrm>
            <a:off x="152400" y="1268362"/>
            <a:ext cx="8343900" cy="3400425"/>
          </a:xfrm>
          <a:prstGeom prst="rect">
            <a:avLst/>
          </a:prstGeom>
          <a:ln>
            <a:solidFill>
              <a:srgbClr val="5B9BD5"/>
            </a:solidFill>
          </a:ln>
        </p:spPr>
      </p:pic>
      <p:sp>
        <p:nvSpPr>
          <p:cNvPr id="5" name="Date Placeholder 4"/>
          <p:cNvSpPr>
            <a:spLocks noGrp="1"/>
          </p:cNvSpPr>
          <p:nvPr>
            <p:ph type="dt" sz="half" idx="2"/>
          </p:nvPr>
        </p:nvSpPr>
        <p:spPr/>
        <p:txBody>
          <a:bodyPr/>
          <a:lstStyle/>
          <a:p>
            <a:r>
              <a:rPr lang="en-US" smtClean="0"/>
              <a:t>14 March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93</a:t>
            </a:fld>
            <a:endParaRPr lang="en-US" dirty="0"/>
          </a:p>
        </p:txBody>
      </p:sp>
    </p:spTree>
    <p:extLst>
      <p:ext uri="{BB962C8B-B14F-4D97-AF65-F5344CB8AC3E}">
        <p14:creationId xmlns:p14="http://schemas.microsoft.com/office/powerpoint/2010/main" val="121481906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Document Loading</a:t>
            </a:r>
            <a:endParaRPr lang="en-US" dirty="0"/>
          </a:p>
        </p:txBody>
      </p:sp>
      <p:pic>
        <p:nvPicPr>
          <p:cNvPr id="4" name="Picture 3"/>
          <p:cNvPicPr>
            <a:picLocks noChangeAspect="1"/>
          </p:cNvPicPr>
          <p:nvPr/>
        </p:nvPicPr>
        <p:blipFill>
          <a:blip r:embed="rId2"/>
          <a:stretch>
            <a:fillRect/>
          </a:stretch>
        </p:blipFill>
        <p:spPr>
          <a:xfrm>
            <a:off x="152400" y="1268362"/>
            <a:ext cx="8277225" cy="5153025"/>
          </a:xfrm>
          <a:prstGeom prst="rect">
            <a:avLst/>
          </a:prstGeom>
          <a:ln>
            <a:solidFill>
              <a:srgbClr val="5B9BD5"/>
            </a:solidFill>
          </a:ln>
        </p:spPr>
      </p:pic>
      <p:sp>
        <p:nvSpPr>
          <p:cNvPr id="5" name="Date Placeholder 4"/>
          <p:cNvSpPr>
            <a:spLocks noGrp="1"/>
          </p:cNvSpPr>
          <p:nvPr>
            <p:ph type="dt" sz="half" idx="2"/>
          </p:nvPr>
        </p:nvSpPr>
        <p:spPr/>
        <p:txBody>
          <a:bodyPr/>
          <a:lstStyle/>
          <a:p>
            <a:r>
              <a:rPr lang="en-US" smtClean="0"/>
              <a:t>14 March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94</a:t>
            </a:fld>
            <a:endParaRPr lang="en-US" dirty="0"/>
          </a:p>
        </p:txBody>
      </p:sp>
    </p:spTree>
    <p:extLst>
      <p:ext uri="{BB962C8B-B14F-4D97-AF65-F5344CB8AC3E}">
        <p14:creationId xmlns:p14="http://schemas.microsoft.com/office/powerpoint/2010/main" val="382748444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Event Handler Attachment</a:t>
            </a:r>
            <a:endParaRPr lang="en-US" dirty="0"/>
          </a:p>
        </p:txBody>
      </p:sp>
      <p:pic>
        <p:nvPicPr>
          <p:cNvPr id="3" name="Picture 2"/>
          <p:cNvPicPr>
            <a:picLocks noChangeAspect="1"/>
          </p:cNvPicPr>
          <p:nvPr/>
        </p:nvPicPr>
        <p:blipFill>
          <a:blip r:embed="rId2"/>
          <a:stretch>
            <a:fillRect/>
          </a:stretch>
        </p:blipFill>
        <p:spPr>
          <a:xfrm>
            <a:off x="152400" y="1268362"/>
            <a:ext cx="6706689" cy="4958267"/>
          </a:xfrm>
          <a:prstGeom prst="rect">
            <a:avLst/>
          </a:prstGeom>
          <a:ln>
            <a:solidFill>
              <a:srgbClr val="5B9BD5"/>
            </a:solidFill>
          </a:ln>
        </p:spPr>
      </p:pic>
      <p:sp>
        <p:nvSpPr>
          <p:cNvPr id="5" name="Date Placeholder 4"/>
          <p:cNvSpPr>
            <a:spLocks noGrp="1"/>
          </p:cNvSpPr>
          <p:nvPr>
            <p:ph type="dt" sz="half" idx="2"/>
          </p:nvPr>
        </p:nvSpPr>
        <p:spPr/>
        <p:txBody>
          <a:bodyPr/>
          <a:lstStyle/>
          <a:p>
            <a:r>
              <a:rPr lang="en-US" smtClean="0"/>
              <a:t>14 March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95</a:t>
            </a:fld>
            <a:endParaRPr lang="en-US" dirty="0"/>
          </a:p>
        </p:txBody>
      </p:sp>
    </p:spTree>
    <p:extLst>
      <p:ext uri="{BB962C8B-B14F-4D97-AF65-F5344CB8AC3E}">
        <p14:creationId xmlns:p14="http://schemas.microsoft.com/office/powerpoint/2010/main" val="277244276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Event Handler Attachment					   </a:t>
            </a:r>
            <a:r>
              <a:rPr lang="en-US" dirty="0" smtClean="0">
                <a:solidFill>
                  <a:srgbClr val="C00000"/>
                </a:solidFill>
              </a:rPr>
              <a:t>|</a:t>
            </a:r>
            <a:endParaRPr lang="en-US" dirty="0">
              <a:solidFill>
                <a:srgbClr val="C00000"/>
              </a:solidFill>
            </a:endParaRPr>
          </a:p>
        </p:txBody>
      </p:sp>
      <p:pic>
        <p:nvPicPr>
          <p:cNvPr id="4" name="Picture 3"/>
          <p:cNvPicPr>
            <a:picLocks noChangeAspect="1"/>
          </p:cNvPicPr>
          <p:nvPr/>
        </p:nvPicPr>
        <p:blipFill>
          <a:blip r:embed="rId2"/>
          <a:stretch>
            <a:fillRect/>
          </a:stretch>
        </p:blipFill>
        <p:spPr>
          <a:xfrm>
            <a:off x="152400" y="1268362"/>
            <a:ext cx="6584584" cy="5014298"/>
          </a:xfrm>
          <a:prstGeom prst="rect">
            <a:avLst/>
          </a:prstGeom>
          <a:ln>
            <a:solidFill>
              <a:srgbClr val="5B9BD5"/>
            </a:solidFill>
          </a:ln>
        </p:spPr>
      </p:pic>
      <p:sp>
        <p:nvSpPr>
          <p:cNvPr id="5" name="Date Placeholder 4"/>
          <p:cNvSpPr>
            <a:spLocks noGrp="1"/>
          </p:cNvSpPr>
          <p:nvPr>
            <p:ph type="dt" sz="half" idx="2"/>
          </p:nvPr>
        </p:nvSpPr>
        <p:spPr/>
        <p:txBody>
          <a:bodyPr/>
          <a:lstStyle/>
          <a:p>
            <a:r>
              <a:rPr lang="en-US" smtClean="0"/>
              <a:t>14 March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96</a:t>
            </a:fld>
            <a:endParaRPr lang="en-US" dirty="0"/>
          </a:p>
        </p:txBody>
      </p:sp>
    </p:spTree>
    <p:extLst>
      <p:ext uri="{BB962C8B-B14F-4D97-AF65-F5344CB8AC3E}">
        <p14:creationId xmlns:p14="http://schemas.microsoft.com/office/powerpoint/2010/main" val="27261774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Form Events</a:t>
            </a:r>
            <a:endParaRPr lang="en-US" dirty="0"/>
          </a:p>
        </p:txBody>
      </p:sp>
      <p:pic>
        <p:nvPicPr>
          <p:cNvPr id="4" name="Picture 3"/>
          <p:cNvPicPr>
            <a:picLocks noChangeAspect="1"/>
          </p:cNvPicPr>
          <p:nvPr/>
        </p:nvPicPr>
        <p:blipFill>
          <a:blip r:embed="rId2"/>
          <a:stretch>
            <a:fillRect/>
          </a:stretch>
        </p:blipFill>
        <p:spPr>
          <a:xfrm>
            <a:off x="152400" y="1268362"/>
            <a:ext cx="5973381" cy="5071478"/>
          </a:xfrm>
          <a:prstGeom prst="rect">
            <a:avLst/>
          </a:prstGeom>
          <a:ln>
            <a:solidFill>
              <a:srgbClr val="5B9BD5"/>
            </a:solidFill>
          </a:ln>
        </p:spPr>
      </p:pic>
      <p:sp>
        <p:nvSpPr>
          <p:cNvPr id="5" name="Date Placeholder 4"/>
          <p:cNvSpPr>
            <a:spLocks noGrp="1"/>
          </p:cNvSpPr>
          <p:nvPr>
            <p:ph type="dt" sz="half" idx="2"/>
          </p:nvPr>
        </p:nvSpPr>
        <p:spPr/>
        <p:txBody>
          <a:bodyPr/>
          <a:lstStyle/>
          <a:p>
            <a:r>
              <a:rPr lang="en-US" smtClean="0"/>
              <a:t>14 March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97</a:t>
            </a:fld>
            <a:endParaRPr lang="en-US" dirty="0"/>
          </a:p>
        </p:txBody>
      </p:sp>
    </p:spTree>
    <p:extLst>
      <p:ext uri="{BB962C8B-B14F-4D97-AF65-F5344CB8AC3E}">
        <p14:creationId xmlns:p14="http://schemas.microsoft.com/office/powerpoint/2010/main" val="75335963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Keyboard Events</a:t>
            </a:r>
            <a:endParaRPr lang="en-US" dirty="0"/>
          </a:p>
        </p:txBody>
      </p:sp>
      <p:pic>
        <p:nvPicPr>
          <p:cNvPr id="3" name="Picture 2"/>
          <p:cNvPicPr>
            <a:picLocks noChangeAspect="1"/>
          </p:cNvPicPr>
          <p:nvPr/>
        </p:nvPicPr>
        <p:blipFill>
          <a:blip r:embed="rId2"/>
          <a:stretch>
            <a:fillRect/>
          </a:stretch>
        </p:blipFill>
        <p:spPr>
          <a:xfrm>
            <a:off x="152400" y="1268363"/>
            <a:ext cx="7937863" cy="3272870"/>
          </a:xfrm>
          <a:prstGeom prst="rect">
            <a:avLst/>
          </a:prstGeom>
          <a:ln>
            <a:solidFill>
              <a:srgbClr val="5B9BD5"/>
            </a:solidFill>
          </a:ln>
        </p:spPr>
      </p:pic>
      <p:sp>
        <p:nvSpPr>
          <p:cNvPr id="5" name="Date Placeholder 4"/>
          <p:cNvSpPr>
            <a:spLocks noGrp="1"/>
          </p:cNvSpPr>
          <p:nvPr>
            <p:ph type="dt" sz="half" idx="2"/>
          </p:nvPr>
        </p:nvSpPr>
        <p:spPr/>
        <p:txBody>
          <a:bodyPr/>
          <a:lstStyle/>
          <a:p>
            <a:r>
              <a:rPr lang="en-US" smtClean="0"/>
              <a:t>14 March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98</a:t>
            </a:fld>
            <a:endParaRPr lang="en-US" dirty="0"/>
          </a:p>
        </p:txBody>
      </p:sp>
    </p:spTree>
    <p:extLst>
      <p:ext uri="{BB962C8B-B14F-4D97-AF65-F5344CB8AC3E}">
        <p14:creationId xmlns:p14="http://schemas.microsoft.com/office/powerpoint/2010/main" val="157215294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Mouse Events</a:t>
            </a:r>
            <a:endParaRPr lang="en-US" dirty="0"/>
          </a:p>
        </p:txBody>
      </p:sp>
      <p:pic>
        <p:nvPicPr>
          <p:cNvPr id="4" name="Picture 3"/>
          <p:cNvPicPr>
            <a:picLocks noChangeAspect="1"/>
          </p:cNvPicPr>
          <p:nvPr/>
        </p:nvPicPr>
        <p:blipFill>
          <a:blip r:embed="rId2"/>
          <a:stretch>
            <a:fillRect/>
          </a:stretch>
        </p:blipFill>
        <p:spPr>
          <a:xfrm>
            <a:off x="152400" y="1268362"/>
            <a:ext cx="6683829" cy="5125303"/>
          </a:xfrm>
          <a:prstGeom prst="rect">
            <a:avLst/>
          </a:prstGeom>
          <a:ln>
            <a:solidFill>
              <a:srgbClr val="5B9BD5"/>
            </a:solidFill>
          </a:ln>
        </p:spPr>
      </p:pic>
      <p:sp>
        <p:nvSpPr>
          <p:cNvPr id="5" name="Date Placeholder 4"/>
          <p:cNvSpPr>
            <a:spLocks noGrp="1"/>
          </p:cNvSpPr>
          <p:nvPr>
            <p:ph type="dt" sz="half" idx="2"/>
          </p:nvPr>
        </p:nvSpPr>
        <p:spPr/>
        <p:txBody>
          <a:bodyPr/>
          <a:lstStyle/>
          <a:p>
            <a:r>
              <a:rPr lang="en-US" smtClean="0"/>
              <a:t>14 March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99</a:t>
            </a:fld>
            <a:endParaRPr lang="en-US" dirty="0"/>
          </a:p>
        </p:txBody>
      </p:sp>
    </p:spTree>
    <p:extLst>
      <p:ext uri="{BB962C8B-B14F-4D97-AF65-F5344CB8AC3E}">
        <p14:creationId xmlns:p14="http://schemas.microsoft.com/office/powerpoint/2010/main" val="2902620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oyalSapphire PPT">
      <a:majorFont>
        <a:latin typeface="Gill Sans MT (Headings)"/>
        <a:ea typeface=""/>
        <a:cs typeface=""/>
      </a:majorFont>
      <a:minorFont>
        <a:latin typeface="Gill Sans MT (Bod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TotalTime>
  <Words>9381</Words>
  <Application>Microsoft Office PowerPoint</Application>
  <PresentationFormat>Widescreen</PresentationFormat>
  <Paragraphs>959</Paragraphs>
  <Slides>121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121</vt:i4>
      </vt:variant>
    </vt:vector>
  </HeadingPairs>
  <TitlesOfParts>
    <vt:vector size="130" baseType="lpstr">
      <vt:lpstr>Arial</vt:lpstr>
      <vt:lpstr>Brush Script MT</vt:lpstr>
      <vt:lpstr>Calibri</vt:lpstr>
      <vt:lpstr>Courier New</vt:lpstr>
      <vt:lpstr>Gill Sans MT</vt:lpstr>
      <vt:lpstr>Gill Sans MT (Body)</vt:lpstr>
      <vt:lpstr>Gill Sans MT (Headings)</vt:lpstr>
      <vt:lpstr>Wingdings</vt:lpstr>
      <vt:lpstr>Office Theme</vt:lpstr>
      <vt:lpstr>PowerPoint Presentation</vt:lpstr>
      <vt:lpstr>PowerPoint Presentation</vt:lpstr>
      <vt:lpstr>PowerPoint Presentation</vt:lpstr>
      <vt:lpstr>PowerPoint Presentation</vt:lpstr>
      <vt:lpstr>Intro</vt:lpstr>
      <vt:lpstr>Intro              |</vt:lpstr>
      <vt:lpstr>JS Console</vt:lpstr>
      <vt:lpstr>JS Console            |</vt:lpstr>
      <vt:lpstr>Figure 1-1</vt:lpstr>
      <vt:lpstr>Using JavaScript on a Web Page</vt:lpstr>
      <vt:lpstr>Using JavaScript on a Web Page       |</vt:lpstr>
      <vt:lpstr>Syntax Conventions</vt:lpstr>
      <vt:lpstr>Syntax Conventions          |</vt:lpstr>
      <vt:lpstr>Variables</vt:lpstr>
      <vt:lpstr>Variables             |</vt:lpstr>
      <vt:lpstr>Creating Variables</vt:lpstr>
      <vt:lpstr>NOTE</vt:lpstr>
      <vt:lpstr>Types</vt:lpstr>
      <vt:lpstr>Types              |</vt:lpstr>
      <vt:lpstr>Types             ||</vt:lpstr>
      <vt:lpstr>object Type</vt:lpstr>
      <vt:lpstr>object Type            |</vt:lpstr>
      <vt:lpstr>Functions</vt:lpstr>
      <vt:lpstr>Creating Functions</vt:lpstr>
      <vt:lpstr>Creating Functions          |</vt:lpstr>
      <vt:lpstr>Passing object to a function</vt:lpstr>
      <vt:lpstr>Passing object to a function        |</vt:lpstr>
      <vt:lpstr>Functions Returning Values</vt:lpstr>
      <vt:lpstr>Functions Returning Values        |</vt:lpstr>
      <vt:lpstr>Conditionals</vt:lpstr>
      <vt:lpstr>else if</vt:lpstr>
      <vt:lpstr>else if              |</vt:lpstr>
      <vt:lpstr>else if             ||</vt:lpstr>
      <vt:lpstr>Debugging with the Console</vt:lpstr>
      <vt:lpstr>Debugging with the Console        |</vt:lpstr>
      <vt:lpstr>Figure 1-2 || 1-3</vt:lpstr>
      <vt:lpstr>Arrays</vt:lpstr>
      <vt:lpstr>Arrays              |</vt:lpstr>
      <vt:lpstr>Two-dimensional Arrays</vt:lpstr>
      <vt:lpstr>Array Operations</vt:lpstr>
      <vt:lpstr>Loops</vt:lpstr>
      <vt:lpstr>More console.log()</vt:lpstr>
      <vt:lpstr>Figure 1-4</vt:lpstr>
      <vt:lpstr>PowerPoint Presentation</vt:lpstr>
      <vt:lpstr>Intro</vt:lpstr>
      <vt:lpstr>Intro              |</vt:lpstr>
      <vt:lpstr>Agenda</vt:lpstr>
      <vt:lpstr>The Document Object Model (DOM)</vt:lpstr>
      <vt:lpstr>The Document Object Model (DOM)      |</vt:lpstr>
      <vt:lpstr>How DOM works?</vt:lpstr>
      <vt:lpstr>How DOM works?           |</vt:lpstr>
      <vt:lpstr>How DOM works?          ||</vt:lpstr>
      <vt:lpstr>How DOM works?         |||</vt:lpstr>
      <vt:lpstr>Downloading jQuery</vt:lpstr>
      <vt:lpstr>Figure 2-1</vt:lpstr>
      <vt:lpstr>The jQuery API Documentation</vt:lpstr>
      <vt:lpstr>Figure 2-2</vt:lpstr>
      <vt:lpstr>Writing Some jQuery</vt:lpstr>
      <vt:lpstr>Listing J-1</vt:lpstr>
      <vt:lpstr>NOTE</vt:lpstr>
      <vt:lpstr>Editing app.js</vt:lpstr>
      <vt:lpstr>Loading JavaScript</vt:lpstr>
      <vt:lpstr>Animation Example</vt:lpstr>
      <vt:lpstr>PowerPoint Presentation</vt:lpstr>
      <vt:lpstr>Intro</vt:lpstr>
      <vt:lpstr>Agenda</vt:lpstr>
      <vt:lpstr>CSS Selectors in jQuery</vt:lpstr>
      <vt:lpstr>Traversal Methods</vt:lpstr>
      <vt:lpstr>Further Traversals</vt:lpstr>
      <vt:lpstr>Chaining Methods</vt:lpstr>
      <vt:lpstr>Further Filtering</vt:lpstr>
      <vt:lpstr>PowerPoint Presentation</vt:lpstr>
      <vt:lpstr>An Introduction to Events</vt:lpstr>
      <vt:lpstr>Animation</vt:lpstr>
      <vt:lpstr>Ajax with jQuery</vt:lpstr>
      <vt:lpstr>PowerPoint Presentation</vt:lpstr>
      <vt:lpstr>Intro</vt:lpstr>
      <vt:lpstr>Why a Plug-in?</vt:lpstr>
      <vt:lpstr>Your First jQuery Plug-in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jQuery Image Slider</vt:lpstr>
      <vt:lpstr>PowerPoint Presentation</vt:lpstr>
      <vt:lpstr>jQuery Release History</vt:lpstr>
      <vt:lpstr>jQuery History Wiki</vt:lpstr>
      <vt:lpstr>Release History</vt:lpstr>
      <vt:lpstr>Events</vt:lpstr>
      <vt:lpstr>Browser Events</vt:lpstr>
      <vt:lpstr>Document Loading</vt:lpstr>
      <vt:lpstr>Event Handler Attachment</vt:lpstr>
      <vt:lpstr>Event Handler Attachment        |</vt:lpstr>
      <vt:lpstr>Form Events</vt:lpstr>
      <vt:lpstr>Keyboard Events</vt:lpstr>
      <vt:lpstr>Mouse Events</vt:lpstr>
      <vt:lpstr>Mouse Events            |</vt:lpstr>
      <vt:lpstr>Filters</vt:lpstr>
      <vt:lpstr>Filters                   |</vt:lpstr>
      <vt:lpstr>Basic Filters</vt:lpstr>
      <vt:lpstr>Child Filters</vt:lpstr>
      <vt:lpstr>Content Filters</vt:lpstr>
      <vt:lpstr>Position Filters</vt:lpstr>
      <vt:lpstr>Form Filters</vt:lpstr>
      <vt:lpstr>Hierarchy Filters</vt:lpstr>
      <vt:lpstr>Visibility Filters</vt:lpstr>
      <vt:lpstr>Downloading jQuery</vt:lpstr>
      <vt:lpstr>jQuery Library</vt:lpstr>
      <vt:lpstr>jQuery Library: Naming Convention</vt:lpstr>
      <vt:lpstr>jQuery Methods</vt:lpstr>
      <vt:lpstr>Listing A-1</vt:lpstr>
      <vt:lpstr>Listing A-2</vt:lpstr>
      <vt:lpstr>Selectors</vt:lpstr>
      <vt:lpstr>jQuery Selectors for ASP.NET</vt:lpstr>
      <vt:lpstr>Listing M-1</vt:lpstr>
      <vt:lpstr>Table 3-2</vt:lpstr>
      <vt:lpstr>jQuery Selectors  for ASP.NET MVC</vt:lpstr>
      <vt:lpstr>Table 3-12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Reddy</dc:creator>
  <cp:lastModifiedBy>Reddy</cp:lastModifiedBy>
  <cp:revision>107</cp:revision>
  <dcterms:created xsi:type="dcterms:W3CDTF">2018-04-26T03:21:35Z</dcterms:created>
  <dcterms:modified xsi:type="dcterms:W3CDTF">2018-06-21T10:56:11Z</dcterms:modified>
</cp:coreProperties>
</file>