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0"/>
  </p:notesMasterIdLst>
  <p:handoutMasterIdLst>
    <p:handoutMasterId r:id="rId181"/>
  </p:handoutMasterIdLst>
  <p:sldIdLst>
    <p:sldId id="256" r:id="rId2"/>
    <p:sldId id="257" r:id="rId3"/>
    <p:sldId id="446" r:id="rId4"/>
    <p:sldId id="258" r:id="rId5"/>
    <p:sldId id="259" r:id="rId6"/>
    <p:sldId id="260" r:id="rId7"/>
    <p:sldId id="261" r:id="rId8"/>
    <p:sldId id="262" r:id="rId9"/>
    <p:sldId id="263" r:id="rId10"/>
    <p:sldId id="264" r:id="rId11"/>
    <p:sldId id="265" r:id="rId12"/>
    <p:sldId id="266" r:id="rId13"/>
    <p:sldId id="267" r:id="rId14"/>
    <p:sldId id="432" r:id="rId15"/>
    <p:sldId id="268" r:id="rId16"/>
    <p:sldId id="269" r:id="rId17"/>
    <p:sldId id="270" r:id="rId18"/>
    <p:sldId id="271" r:id="rId19"/>
    <p:sldId id="433" r:id="rId20"/>
    <p:sldId id="272" r:id="rId21"/>
    <p:sldId id="273" r:id="rId22"/>
    <p:sldId id="274" r:id="rId23"/>
    <p:sldId id="434" r:id="rId24"/>
    <p:sldId id="275" r:id="rId25"/>
    <p:sldId id="276" r:id="rId26"/>
    <p:sldId id="277" r:id="rId27"/>
    <p:sldId id="278" r:id="rId28"/>
    <p:sldId id="279" r:id="rId29"/>
    <p:sldId id="280" r:id="rId30"/>
    <p:sldId id="281" r:id="rId31"/>
    <p:sldId id="282" r:id="rId32"/>
    <p:sldId id="437" r:id="rId33"/>
    <p:sldId id="283" r:id="rId34"/>
    <p:sldId id="284" r:id="rId35"/>
    <p:sldId id="285" r:id="rId36"/>
    <p:sldId id="438"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439" r:id="rId90"/>
    <p:sldId id="338" r:id="rId91"/>
    <p:sldId id="339" r:id="rId92"/>
    <p:sldId id="340" r:id="rId93"/>
    <p:sldId id="341" r:id="rId94"/>
    <p:sldId id="342" r:id="rId95"/>
    <p:sldId id="343" r:id="rId96"/>
    <p:sldId id="344" r:id="rId97"/>
    <p:sldId id="345" r:id="rId98"/>
    <p:sldId id="346" r:id="rId99"/>
    <p:sldId id="347" r:id="rId100"/>
    <p:sldId id="348" r:id="rId101"/>
    <p:sldId id="349" r:id="rId102"/>
    <p:sldId id="350" r:id="rId103"/>
    <p:sldId id="351" r:id="rId104"/>
    <p:sldId id="352" r:id="rId105"/>
    <p:sldId id="353" r:id="rId106"/>
    <p:sldId id="354" r:id="rId107"/>
    <p:sldId id="355" r:id="rId108"/>
    <p:sldId id="356" r:id="rId109"/>
    <p:sldId id="357" r:id="rId110"/>
    <p:sldId id="358" r:id="rId111"/>
    <p:sldId id="359" r:id="rId112"/>
    <p:sldId id="360" r:id="rId113"/>
    <p:sldId id="361" r:id="rId114"/>
    <p:sldId id="440" r:id="rId115"/>
    <p:sldId id="441" r:id="rId116"/>
    <p:sldId id="364" r:id="rId117"/>
    <p:sldId id="365" r:id="rId118"/>
    <p:sldId id="366" r:id="rId119"/>
    <p:sldId id="367" r:id="rId120"/>
    <p:sldId id="442" r:id="rId121"/>
    <p:sldId id="443" r:id="rId122"/>
    <p:sldId id="444" r:id="rId123"/>
    <p:sldId id="445" r:id="rId124"/>
    <p:sldId id="368" r:id="rId125"/>
    <p:sldId id="369" r:id="rId126"/>
    <p:sldId id="370" r:id="rId127"/>
    <p:sldId id="371" r:id="rId128"/>
    <p:sldId id="372" r:id="rId129"/>
    <p:sldId id="373" r:id="rId130"/>
    <p:sldId id="374" r:id="rId131"/>
    <p:sldId id="375" r:id="rId132"/>
    <p:sldId id="376" r:id="rId133"/>
    <p:sldId id="377" r:id="rId134"/>
    <p:sldId id="378" r:id="rId135"/>
    <p:sldId id="379" r:id="rId136"/>
    <p:sldId id="380" r:id="rId137"/>
    <p:sldId id="381" r:id="rId138"/>
    <p:sldId id="382" r:id="rId139"/>
    <p:sldId id="383" r:id="rId140"/>
    <p:sldId id="384" r:id="rId141"/>
    <p:sldId id="385" r:id="rId142"/>
    <p:sldId id="386" r:id="rId143"/>
    <p:sldId id="387" r:id="rId144"/>
    <p:sldId id="388" r:id="rId145"/>
    <p:sldId id="389" r:id="rId146"/>
    <p:sldId id="390" r:id="rId147"/>
    <p:sldId id="391" r:id="rId148"/>
    <p:sldId id="392" r:id="rId149"/>
    <p:sldId id="393" r:id="rId150"/>
    <p:sldId id="394" r:id="rId151"/>
    <p:sldId id="395" r:id="rId152"/>
    <p:sldId id="396" r:id="rId153"/>
    <p:sldId id="397" r:id="rId154"/>
    <p:sldId id="398" r:id="rId155"/>
    <p:sldId id="399" r:id="rId156"/>
    <p:sldId id="400" r:id="rId157"/>
    <p:sldId id="401" r:id="rId158"/>
    <p:sldId id="402" r:id="rId159"/>
    <p:sldId id="403" r:id="rId160"/>
    <p:sldId id="404" r:id="rId161"/>
    <p:sldId id="405" r:id="rId162"/>
    <p:sldId id="406" r:id="rId163"/>
    <p:sldId id="407" r:id="rId164"/>
    <p:sldId id="408" r:id="rId165"/>
    <p:sldId id="410" r:id="rId166"/>
    <p:sldId id="412" r:id="rId167"/>
    <p:sldId id="414" r:id="rId168"/>
    <p:sldId id="416" r:id="rId169"/>
    <p:sldId id="418" r:id="rId170"/>
    <p:sldId id="420" r:id="rId171"/>
    <p:sldId id="422" r:id="rId172"/>
    <p:sldId id="424" r:id="rId173"/>
    <p:sldId id="426" r:id="rId174"/>
    <p:sldId id="427" r:id="rId175"/>
    <p:sldId id="428" r:id="rId176"/>
    <p:sldId id="429" r:id="rId177"/>
    <p:sldId id="430" r:id="rId178"/>
    <p:sldId id="431" r:id="rId1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A21083-EC0F-46AD-9652-E0B2E215DACA}">
          <p14:sldIdLst>
            <p14:sldId id="256"/>
            <p14:sldId id="257"/>
            <p14:sldId id="446"/>
          </p14:sldIdLst>
        </p14:section>
        <p14:section name="Intro" id="{F06604F3-AB13-437C-9601-5EFD0BF2A749}">
          <p14:sldIdLst>
            <p14:sldId id="258"/>
            <p14:sldId id="259"/>
            <p14:sldId id="260"/>
            <p14:sldId id="261"/>
            <p14:sldId id="262"/>
            <p14:sldId id="263"/>
            <p14:sldId id="264"/>
            <p14:sldId id="265"/>
            <p14:sldId id="266"/>
            <p14:sldId id="267"/>
            <p14:sldId id="432"/>
            <p14:sldId id="268"/>
            <p14:sldId id="269"/>
            <p14:sldId id="270"/>
            <p14:sldId id="271"/>
            <p14:sldId id="433"/>
            <p14:sldId id="272"/>
          </p14:sldIdLst>
        </p14:section>
        <p14:section name="Evolution: Async API" id="{C19384FD-B018-41F8-95F3-F7AA3D787E07}">
          <p14:sldIdLst>
            <p14:sldId id="273"/>
            <p14:sldId id="274"/>
            <p14:sldId id="434"/>
            <p14:sldId id="275"/>
            <p14:sldId id="276"/>
            <p14:sldId id="277"/>
            <p14:sldId id="278"/>
            <p14:sldId id="279"/>
            <p14:sldId id="280"/>
            <p14:sldId id="281"/>
            <p14:sldId id="282"/>
            <p14:sldId id="437"/>
            <p14:sldId id="283"/>
            <p14:sldId id="284"/>
            <p14:sldId id="285"/>
            <p14:sldId id="438"/>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439"/>
            <p14:sldId id="338"/>
            <p14:sldId id="339"/>
            <p14:sldId id="340"/>
            <p14:sldId id="341"/>
            <p14:sldId id="342"/>
            <p14:sldId id="343"/>
            <p14:sldId id="344"/>
            <p14:sldId id="345"/>
            <p14:sldId id="346"/>
            <p14:sldId id="347"/>
            <p14:sldId id="348"/>
            <p14:sldId id="349"/>
            <p14:sldId id="350"/>
            <p14:sldId id="351"/>
            <p14:sldId id="352"/>
            <p14:sldId id="353"/>
            <p14:sldId id="354"/>
            <p14:sldId id="355"/>
            <p14:sldId id="356"/>
          </p14:sldIdLst>
        </p14:section>
        <p14:section name="Tasks" id="{B20B9192-A4F1-4B59-A77B-41CF3471EDB9}">
          <p14:sldIdLst>
            <p14:sldId id="357"/>
            <p14:sldId id="358"/>
            <p14:sldId id="359"/>
            <p14:sldId id="360"/>
            <p14:sldId id="361"/>
            <p14:sldId id="440"/>
            <p14:sldId id="441"/>
            <p14:sldId id="364"/>
            <p14:sldId id="365"/>
            <p14:sldId id="366"/>
            <p14:sldId id="367"/>
            <p14:sldId id="442"/>
            <p14:sldId id="443"/>
            <p14:sldId id="444"/>
            <p14:sldId id="445"/>
            <p14:sldId id="368"/>
            <p14:sldId id="369"/>
            <p14:sldId id="370"/>
            <p14:sldId id="371"/>
            <p14:sldId id="372"/>
            <p14:sldId id="373"/>
            <p14:sldId id="374"/>
            <p14:sldId id="375"/>
            <p14:sldId id="376"/>
            <p14:sldId id="377"/>
            <p14:sldId id="378"/>
            <p14:sldId id="379"/>
            <p14:sldId id="380"/>
            <p14:sldId id="381"/>
            <p14:sldId id="382"/>
          </p14:sldIdLst>
        </p14:section>
        <p14:section name="Thread Safety" id="{56D291B1-9156-4659-8E55-E395C03D2E99}">
          <p14:sldIdLst>
            <p14:sldId id="383"/>
            <p14:sldId id="384"/>
            <p14:sldId id="385"/>
            <p14:sldId id="386"/>
            <p14:sldId id="387"/>
            <p14:sldId id="388"/>
            <p14:sldId id="389"/>
            <p14:sldId id="390"/>
            <p14:sldId id="391"/>
            <p14:sldId id="392"/>
            <p14:sldId id="393"/>
            <p14:sldId id="394"/>
          </p14:sldIdLst>
        </p14:section>
        <p14:section name="Concurrent DS" id="{DD4AFDB4-53E8-4721-9A77-BFAAC745287D}">
          <p14:sldIdLst>
            <p14:sldId id="395"/>
            <p14:sldId id="396"/>
            <p14:sldId id="397"/>
            <p14:sldId id="398"/>
            <p14:sldId id="399"/>
            <p14:sldId id="400"/>
            <p14:sldId id="401"/>
            <p14:sldId id="402"/>
            <p14:sldId id="403"/>
            <p14:sldId id="404"/>
            <p14:sldId id="405"/>
            <p14:sldId id="406"/>
            <p14:sldId id="407"/>
          </p14:sldIdLst>
        </p14:section>
        <p14:section name="Async UI" id="{70733541-655C-4115-A4A4-0741536AEF75}">
          <p14:sldIdLst>
            <p14:sldId id="408"/>
          </p14:sldIdLst>
        </p14:section>
        <p14:section name="Untitled Section" id="{DD6DEC0B-1D9E-4378-A32C-7020F908EAA5}">
          <p14:sldIdLst>
            <p14:sldId id="410"/>
          </p14:sldIdLst>
        </p14:section>
        <p14:section name="Untitled Section" id="{7A89460F-57B7-4064-B2E1-C5B77E80DAF2}">
          <p14:sldIdLst>
            <p14:sldId id="412"/>
          </p14:sldIdLst>
        </p14:section>
        <p14:section name="Untitled Section" id="{437FA88A-BF8E-42E8-B523-4EF345F4B5B9}">
          <p14:sldIdLst>
            <p14:sldId id="414"/>
          </p14:sldIdLst>
        </p14:section>
        <p14:section name="Untitled Section" id="{49BF2423-094A-4EE1-BD70-36614BEE113F}">
          <p14:sldIdLst>
            <p14:sldId id="416"/>
          </p14:sldIdLst>
        </p14:section>
        <p14:section name="Untitled Section" id="{05367F97-552C-45CB-9EE9-A75DDE9E1252}">
          <p14:sldIdLst>
            <p14:sldId id="418"/>
          </p14:sldIdLst>
        </p14:section>
        <p14:section name="Untitled Section" id="{7392EB08-6B89-495B-B154-1A7B40CA49CE}">
          <p14:sldIdLst>
            <p14:sldId id="420"/>
          </p14:sldIdLst>
        </p14:section>
        <p14:section name="Untitled Section" id="{7E8CE673-3DE8-4A9A-8382-C2C079BF3110}">
          <p14:sldIdLst>
            <p14:sldId id="422"/>
          </p14:sldIdLst>
        </p14:section>
        <p14:section name="Untitled Section" id="{3999EBE1-5E4E-4442-ADCE-AA98FD2D8E34}">
          <p14:sldIdLst>
            <p14:sldId id="424"/>
          </p14:sldIdLst>
        </p14:section>
        <p14:section name="Appendix Section" id="{C29A12D3-7659-4790-B2D7-EC3B528E4704}">
          <p14:sldIdLst>
            <p14:sldId id="426"/>
            <p14:sldId id="427"/>
            <p14:sldId id="428"/>
            <p14:sldId id="429"/>
            <p14:sldId id="430"/>
            <p14:sldId id="43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37" autoAdjust="0"/>
    <p:restoredTop sz="96552" autoAdjust="0"/>
  </p:normalViewPr>
  <p:slideViewPr>
    <p:cSldViewPr snapToGrid="0">
      <p:cViewPr>
        <p:scale>
          <a:sx n="106" d="100"/>
          <a:sy n="106" d="100"/>
        </p:scale>
        <p:origin x="432" y="342"/>
      </p:cViewPr>
      <p:guideLst/>
    </p:cSldViewPr>
  </p:slideViewPr>
  <p:notesTextViewPr>
    <p:cViewPr>
      <p:scale>
        <a:sx n="1" d="1"/>
        <a:sy n="1" d="1"/>
      </p:scale>
      <p:origin x="0" y="0"/>
    </p:cViewPr>
  </p:notesTextViewPr>
  <p:notesViewPr>
    <p:cSldViewPr snapToGrid="0">
      <p:cViewPr varScale="1">
        <p:scale>
          <a:sx n="89" d="100"/>
          <a:sy n="89" d="100"/>
        </p:scale>
        <p:origin x="2664" y="72"/>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handoutMaster" Target="handoutMasters/handout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presProps" Target="presProp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notesMaster" Target="notesMasters/notesMaster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EC4635-6F5E-4666-8F94-B9534AA1A9C7}" type="datetimeFigureOut">
              <a:rPr lang="en-US" smtClean="0"/>
              <a:t>6/29/2018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2E8E4F-ACCA-42C3-801C-D4FC6701FF6D}" type="slidenum">
              <a:rPr lang="en-US" smtClean="0"/>
              <a:t>‹#›</a:t>
            </a:fld>
            <a:endParaRPr lang="en-US"/>
          </a:p>
        </p:txBody>
      </p:sp>
    </p:spTree>
    <p:extLst>
      <p:ext uri="{BB962C8B-B14F-4D97-AF65-F5344CB8AC3E}">
        <p14:creationId xmlns:p14="http://schemas.microsoft.com/office/powerpoint/2010/main" val="2956425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F9719-28BC-48F1-B370-6FDEB7699C57}" type="datetimeFigureOut">
              <a:rPr lang="en-US" smtClean="0"/>
              <a:t>6/29/2018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F1E86-D5E4-4C84-9639-61CB8D4DBCAC}" type="slidenum">
              <a:rPr lang="en-US" smtClean="0"/>
              <a:t>‹#›</a:t>
            </a:fld>
            <a:endParaRPr lang="en-US"/>
          </a:p>
        </p:txBody>
      </p:sp>
    </p:spTree>
    <p:extLst>
      <p:ext uri="{BB962C8B-B14F-4D97-AF65-F5344CB8AC3E}">
        <p14:creationId xmlns:p14="http://schemas.microsoft.com/office/powerpoint/2010/main" val="2014454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334534" y="702614"/>
            <a:ext cx="11521440" cy="2377440"/>
          </a:xfrm>
          <a:prstGeom prst="rect">
            <a:avLst/>
          </a:prstGeom>
        </p:spPr>
        <p:txBody>
          <a:bodyPr anchor="b" anchorCtr="0"/>
          <a:lstStyle>
            <a:lvl1pPr marL="0" indent="0">
              <a:buNone/>
              <a:defRPr sz="7200">
                <a:latin typeface="Gill Sans MT (Heading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a:t>
            </a:r>
            <a:endParaRPr lang="en-US" dirty="0"/>
          </a:p>
        </p:txBody>
      </p:sp>
      <p:sp>
        <p:nvSpPr>
          <p:cNvPr id="14" name="Subtitle 2"/>
          <p:cNvSpPr txBox="1">
            <a:spLocks/>
          </p:cNvSpPr>
          <p:nvPr userDrawn="1"/>
        </p:nvSpPr>
        <p:spPr>
          <a:xfrm>
            <a:off x="334534" y="3252175"/>
            <a:ext cx="5486400" cy="10974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ct val="30000"/>
              </a:spcBef>
              <a:buFont typeface="Arial" panose="020B0604020202020204" pitchFamily="34" charset="0"/>
              <a:buNone/>
              <a:defRPr sz="2400" kern="1200">
                <a:solidFill>
                  <a:schemeClr val="accent2">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2400" b="0" i="0" u="none" strike="noStrike" kern="1200" cap="none" spc="0" normalizeH="0" baseline="0" noProof="0" dirty="0" smtClean="0">
                <a:ln>
                  <a:noFill/>
                </a:ln>
                <a:solidFill>
                  <a:srgbClr val="0070C0"/>
                </a:solidFill>
                <a:effectLst/>
                <a:uLnTx/>
                <a:uFillTx/>
                <a:latin typeface="+mn-lt"/>
                <a:ea typeface="+mn-ea"/>
                <a:cs typeface="+mn-cs"/>
              </a:rPr>
              <a:t>- Govardhan Reddy D N</a:t>
            </a:r>
          </a:p>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1800" b="0" i="0" u="none" strike="noStrike" kern="1200" cap="none" spc="0" normalizeH="0" baseline="0" noProof="0" dirty="0" smtClean="0">
                <a:ln>
                  <a:noFill/>
                </a:ln>
                <a:solidFill>
                  <a:srgbClr val="3F1779"/>
                </a:solidFill>
                <a:effectLst/>
                <a:uLnTx/>
                <a:uFillTx/>
                <a:latin typeface="Brush Script MT" panose="03060802040406070304" pitchFamily="66" charset="0"/>
                <a:ea typeface="+mn-ea"/>
                <a:cs typeface="+mn-cs"/>
              </a:rPr>
              <a:t>Royal Sapphire Edu</a:t>
            </a:r>
            <a:endParaRPr kumimoji="0" lang="en-US" sz="1800" b="0" i="0" u="none" strike="noStrike" kern="1200" cap="none" spc="0" normalizeH="0" baseline="0" noProof="0" dirty="0">
              <a:ln>
                <a:noFill/>
              </a:ln>
              <a:solidFill>
                <a:srgbClr val="3F1779"/>
              </a:solidFill>
              <a:effectLst/>
              <a:uLnTx/>
              <a:uFillTx/>
              <a:latin typeface="Brush Script MT" panose="03060802040406070304" pitchFamily="66" charset="0"/>
              <a:ea typeface="+mn-ea"/>
              <a:cs typeface="+mn-cs"/>
            </a:endParaRPr>
          </a:p>
        </p:txBody>
      </p:sp>
      <p:sp>
        <p:nvSpPr>
          <p:cNvPr id="3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12 Mar 2018</a:t>
            </a:r>
            <a:endParaRPr lang="en-US" dirty="0"/>
          </a:p>
        </p:txBody>
      </p:sp>
      <p:sp>
        <p:nvSpPr>
          <p:cNvPr id="31"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32"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7371887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2" name="TextBox 1"/>
          <p:cNvSpPr txBox="1"/>
          <p:nvPr userDrawn="1"/>
        </p:nvSpPr>
        <p:spPr>
          <a:xfrm>
            <a:off x="1152525" y="1101533"/>
            <a:ext cx="5469465" cy="1378331"/>
          </a:xfrm>
          <a:prstGeom prst="rect">
            <a:avLst/>
          </a:prstGeom>
        </p:spPr>
        <p:txBody>
          <a:bodyPr>
            <a:normAutofit/>
          </a:bodyPr>
          <a:lstStyle>
            <a:lvl1pPr>
              <a:lnSpc>
                <a:spcPct val="90000"/>
              </a:lnSpc>
              <a:spcBef>
                <a:spcPct val="0"/>
              </a:spcBef>
              <a:buNone/>
              <a:defRPr sz="8000">
                <a:latin typeface="+mj-lt"/>
                <a:ea typeface="+mj-ea"/>
                <a:cs typeface="+mj-cs"/>
              </a:defRPr>
            </a:lvl1pPr>
          </a:lstStyle>
          <a:p>
            <a:pPr lvl="0"/>
            <a:r>
              <a:rPr lang="en-US" dirty="0" smtClean="0"/>
              <a:t>Appendix</a:t>
            </a:r>
            <a:endParaRPr lang="en-US" dirty="0"/>
          </a:p>
        </p:txBody>
      </p:sp>
      <p:sp>
        <p:nvSpPr>
          <p:cNvPr id="22"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12 Mar 2018</a:t>
            </a:r>
            <a:endParaRPr lang="en-US" dirty="0"/>
          </a:p>
        </p:txBody>
      </p:sp>
      <p:sp>
        <p:nvSpPr>
          <p:cNvPr id="23"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24"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23720545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12 Mar 2018</a:t>
            </a:r>
            <a:endParaRPr lang="en-US" dirty="0"/>
          </a:p>
        </p:txBody>
      </p:sp>
      <p:sp>
        <p:nvSpPr>
          <p:cNvPr id="4" name="Slide Number Placeholder 3"/>
          <p:cNvSpPr>
            <a:spLocks noGrp="1"/>
          </p:cNvSpPr>
          <p:nvPr>
            <p:ph type="sldNum" sz="quarter" idx="11"/>
          </p:nvPr>
        </p:nvSpPr>
        <p:spPr/>
        <p:txBody>
          <a:bodyPr/>
          <a:lstStyle/>
          <a:p>
            <a:fld id="{F1012999-1CD9-4014-B1C6-70315F8BBED0}" type="slidenum">
              <a:rPr lang="en-US" smtClean="0"/>
              <a:pPr/>
              <a:t>‹#›</a:t>
            </a:fld>
            <a:endParaRPr lang="en-US" dirty="0"/>
          </a:p>
        </p:txBody>
      </p:sp>
      <p:sp>
        <p:nvSpPr>
          <p:cNvPr id="5"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6" name="Title 1"/>
          <p:cNvSpPr txBox="1">
            <a:spLocks/>
          </p:cNvSpPr>
          <p:nvPr userDrawn="1"/>
        </p:nvSpPr>
        <p:spPr>
          <a:xfrm rot="16200000">
            <a:off x="6163436" y="-4903966"/>
            <a:ext cx="914400" cy="10936224"/>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vert" lIns="91440" tIns="45720" rIns="91440" bIns="45720" rtlCol="0" anchor="ctr" anchorCtr="0">
            <a:normAutofit fontScale="92500" lnSpcReduction="10000"/>
          </a:bodyPr>
          <a:lstStyle>
            <a:defPPr>
              <a:defRPr lang="en-US"/>
            </a:defPPr>
            <a:lvl1pPr algn="ctr">
              <a:lnSpc>
                <a:spcPct val="90000"/>
              </a:lnSpc>
              <a:spcBef>
                <a:spcPct val="0"/>
              </a:spcBef>
              <a:buNone/>
              <a:defRPr sz="6000">
                <a:solidFill>
                  <a:schemeClr val="bg1"/>
                </a:solidFill>
                <a:latin typeface="+mj-lt"/>
                <a:ea typeface="+mj-ea"/>
                <a:cs typeface="+mj-cs"/>
              </a:defRPr>
            </a:lvl1pPr>
          </a:lstStyle>
          <a:p>
            <a:pPr algn="ctr"/>
            <a:r>
              <a:rPr lang="en-US" dirty="0" smtClean="0"/>
              <a:t>Contents</a:t>
            </a:r>
            <a:endParaRPr lang="en-US" dirty="0"/>
          </a:p>
        </p:txBody>
      </p:sp>
    </p:spTree>
    <p:extLst>
      <p:ext uri="{BB962C8B-B14F-4D97-AF65-F5344CB8AC3E}">
        <p14:creationId xmlns:p14="http://schemas.microsoft.com/office/powerpoint/2010/main" val="1798753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15" name="Text Placeholder 14"/>
          <p:cNvSpPr>
            <a:spLocks noGrp="1"/>
          </p:cNvSpPr>
          <p:nvPr>
            <p:ph type="body" sz="quarter" idx="13" hasCustomPrompt="1"/>
          </p:nvPr>
        </p:nvSpPr>
        <p:spPr>
          <a:xfrm>
            <a:off x="1152525" y="1104900"/>
            <a:ext cx="7677150" cy="1371600"/>
          </a:xfrm>
          <a:prstGeom prst="rect">
            <a:avLst/>
          </a:prstGeom>
        </p:spPr>
        <p:txBody>
          <a:bodyPr anchor="b" anchorCtr="0"/>
          <a:lstStyle>
            <a:lvl1pPr marL="0" indent="0">
              <a:buNone/>
              <a:defRPr sz="8000">
                <a:latin typeface="+mj-lt"/>
              </a:defRPr>
            </a:lvl1pPr>
          </a:lstStyle>
          <a:p>
            <a:pPr lvl="0"/>
            <a:r>
              <a:rPr lang="en-US" dirty="0" smtClean="0"/>
              <a:t>Title</a:t>
            </a:r>
            <a:endParaRPr lang="en-US" dirty="0"/>
          </a:p>
        </p:txBody>
      </p:sp>
      <p:sp>
        <p:nvSpPr>
          <p:cNvPr id="17" name="Text Placeholder 16"/>
          <p:cNvSpPr>
            <a:spLocks noGrp="1"/>
          </p:cNvSpPr>
          <p:nvPr>
            <p:ph type="body" sz="quarter" idx="14" hasCustomPrompt="1"/>
          </p:nvPr>
        </p:nvSpPr>
        <p:spPr>
          <a:xfrm>
            <a:off x="2762250" y="2556686"/>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Name</a:t>
            </a: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 </a:t>
            </a:r>
          </a:p>
        </p:txBody>
      </p:sp>
      <p:sp>
        <p:nvSpPr>
          <p:cNvPr id="18" name="Text Placeholder 16"/>
          <p:cNvSpPr>
            <a:spLocks noGrp="1"/>
          </p:cNvSpPr>
          <p:nvPr>
            <p:ph type="body" sz="quarter" idx="15" hasCustomPrompt="1"/>
          </p:nvPr>
        </p:nvSpPr>
        <p:spPr>
          <a:xfrm>
            <a:off x="2762250" y="2925811"/>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Source</a:t>
            </a:r>
            <a:endPar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endParaRPr>
          </a:p>
        </p:txBody>
      </p:sp>
      <p:sp>
        <p:nvSpPr>
          <p:cNvPr id="19" name="TextBox 18"/>
          <p:cNvSpPr txBox="1"/>
          <p:nvPr userDrawn="1"/>
        </p:nvSpPr>
        <p:spPr>
          <a:xfrm>
            <a:off x="1152524" y="2552907"/>
            <a:ext cx="1600201" cy="369332"/>
          </a:xfrm>
          <a:prstGeom prst="rect">
            <a:avLst/>
          </a:prstGeom>
          <a:noFill/>
          <a:ln>
            <a:solidFill>
              <a:srgbClr val="3F1779"/>
            </a:solidFill>
          </a:ln>
        </p:spPr>
        <p:txBody>
          <a:bodyPr wrap="square" rtlCol="0">
            <a:spAutoFit/>
          </a:bodyPr>
          <a:lstStyle/>
          <a:p>
            <a:r>
              <a:rPr lang="en-US" dirty="0" smtClean="0">
                <a:solidFill>
                  <a:srgbClr val="FF0000"/>
                </a:solidFill>
              </a:rPr>
              <a:t>Book Name:</a:t>
            </a:r>
            <a:r>
              <a:rPr lang="en-US" dirty="0" smtClean="0"/>
              <a:t> </a:t>
            </a:r>
            <a:endParaRPr lang="en-US" dirty="0"/>
          </a:p>
        </p:txBody>
      </p:sp>
      <p:sp>
        <p:nvSpPr>
          <p:cNvPr id="20" name="TextBox 19"/>
          <p:cNvSpPr txBox="1"/>
          <p:nvPr userDrawn="1"/>
        </p:nvSpPr>
        <p:spPr>
          <a:xfrm>
            <a:off x="1152525" y="2922239"/>
            <a:ext cx="1600200" cy="369332"/>
          </a:xfrm>
          <a:prstGeom prst="rect">
            <a:avLst/>
          </a:prstGeom>
          <a:noFill/>
          <a:ln>
            <a:solidFill>
              <a:srgbClr val="3F1779"/>
            </a:solidFill>
          </a:ln>
        </p:spPr>
        <p:txBody>
          <a:bodyPr wrap="square" rtlCol="0">
            <a:spAutoFit/>
          </a:bodyPr>
          <a:lstStyle/>
          <a:p>
            <a:r>
              <a:rPr lang="en-US" dirty="0" smtClean="0">
                <a:solidFill>
                  <a:srgbClr val="FF0000"/>
                </a:solidFill>
              </a:rPr>
              <a:t>Book Source:</a:t>
            </a:r>
            <a:r>
              <a:rPr lang="en-US" dirty="0" smtClean="0"/>
              <a:t> </a:t>
            </a:r>
            <a:endParaRPr lang="en-US" dirty="0"/>
          </a:p>
        </p:txBody>
      </p:sp>
      <p:sp>
        <p:nvSpPr>
          <p:cNvPr id="21"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12 Mar 2018</a:t>
            </a:r>
            <a:endParaRPr lang="en-US" dirty="0"/>
          </a:p>
        </p:txBody>
      </p:sp>
      <p:sp>
        <p:nvSpPr>
          <p:cNvPr id="22"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23"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5630632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vel 0">
    <p:spTree>
      <p:nvGrpSpPr>
        <p:cNvPr id="1" name=""/>
        <p:cNvGrpSpPr/>
        <p:nvPr/>
      </p:nvGrpSpPr>
      <p:grpSpPr>
        <a:xfrm>
          <a:off x="0" y="0"/>
          <a:ext cx="0" cy="0"/>
          <a:chOff x="0" y="0"/>
          <a:chExt cx="0" cy="0"/>
        </a:xfrm>
      </p:grpSpPr>
      <p:sp>
        <p:nvSpPr>
          <p:cNvPr id="15" name="Text Placeholder 14"/>
          <p:cNvSpPr>
            <a:spLocks noGrp="1"/>
          </p:cNvSpPr>
          <p:nvPr>
            <p:ph type="body" sz="quarter" idx="13" hasCustomPrompt="1"/>
          </p:nvPr>
        </p:nvSpPr>
        <p:spPr>
          <a:xfrm>
            <a:off x="1171575" y="2075163"/>
            <a:ext cx="10687050" cy="895350"/>
          </a:xfrm>
          <a:prstGeom prst="rect">
            <a:avLst/>
          </a:prstGeom>
        </p:spPr>
        <p:txBody>
          <a:bodyPr anchor="b" anchorCtr="0"/>
          <a:lstStyle>
            <a:lvl1pPr marL="0" indent="0">
              <a:buNone/>
              <a:defRPr lang="en-US" sz="5400" kern="1200" dirty="0">
                <a:solidFill>
                  <a:schemeClr val="tx2"/>
                </a:solidFill>
                <a:latin typeface="+mj-lt"/>
                <a:ea typeface="+mj-ea"/>
                <a:cs typeface="+mj-cs"/>
              </a:defRPr>
            </a:lvl1pPr>
          </a:lstStyle>
          <a:p>
            <a:pPr lvl="0"/>
            <a:r>
              <a:rPr lang="en-US" dirty="0" smtClean="0"/>
              <a:t>Title</a:t>
            </a:r>
            <a:endParaRPr lang="en-US" dirty="0"/>
          </a:p>
        </p:txBody>
      </p:sp>
      <p:sp>
        <p:nvSpPr>
          <p:cNvPr id="1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12 Mar 2018</a:t>
            </a:r>
            <a:endParaRPr lang="en-US" dirty="0"/>
          </a:p>
        </p:txBody>
      </p:sp>
      <p:sp>
        <p:nvSpPr>
          <p:cNvPr id="14"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16"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
        <p:nvSpPr>
          <p:cNvPr id="3" name="Text Placeholder 2"/>
          <p:cNvSpPr>
            <a:spLocks noGrp="1" noChangeAspect="1"/>
          </p:cNvSpPr>
          <p:nvPr>
            <p:ph type="body" sz="quarter" idx="16" hasCustomPrompt="1"/>
          </p:nvPr>
        </p:nvSpPr>
        <p:spPr>
          <a:xfrm>
            <a:off x="124077" y="106946"/>
            <a:ext cx="914400" cy="64008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rtlCol="0" anchor="b" anchorCtr="0">
            <a:normAutofit/>
          </a:bodyPr>
          <a:lstStyle>
            <a:lvl1pPr algn="ctr">
              <a:buFontTx/>
              <a:buNone/>
              <a:defRPr lang="en-US" sz="6000" dirty="0">
                <a:solidFill>
                  <a:schemeClr val="bg1"/>
                </a:solidFill>
                <a:latin typeface="+mj-lt"/>
                <a:ea typeface="+mj-ea"/>
                <a:cs typeface="+mj-cs"/>
              </a:defRPr>
            </a:lvl1pPr>
          </a:lstStyle>
          <a:p>
            <a:pPr marL="0" lvl="0" indent="0" algn="ctr">
              <a:spcBef>
                <a:spcPct val="0"/>
              </a:spcBef>
              <a:buFontTx/>
              <a:buNone/>
            </a:pPr>
            <a:r>
              <a:rPr lang="en-US" smtClean="0"/>
              <a:t>00</a:t>
            </a:r>
            <a:endParaRPr lang="en-US" dirty="0"/>
          </a:p>
        </p:txBody>
      </p:sp>
    </p:spTree>
    <p:extLst>
      <p:ext uri="{BB962C8B-B14F-4D97-AF65-F5344CB8AC3E}">
        <p14:creationId xmlns:p14="http://schemas.microsoft.com/office/powerpoint/2010/main" val="12586878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evel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a:solidFill>
                  <a:schemeClr val="bg1"/>
                </a:solidFill>
              </a:defRPr>
            </a:lvl1pPr>
          </a:lstStyle>
          <a:p>
            <a:pPr lvl="0"/>
            <a:r>
              <a:rPr lang="en-US" dirty="0"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12 Mar 2018</a:t>
            </a:r>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8759300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Level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12 Mar 2018</a:t>
            </a:r>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796024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Level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12 Mar 2018</a:t>
            </a:r>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7926066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evel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12 Mar 2018</a:t>
            </a:r>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7620950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evel 5">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12 Mar 2018</a:t>
            </a:r>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24853837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Level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12 Mar 2018</a:t>
            </a:r>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9111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12 Mar 2018</a:t>
            </a:r>
            <a:endParaRPr lang="en-US" dirty="0"/>
          </a:p>
        </p:txBody>
      </p:sp>
      <p:sp>
        <p:nvSpPr>
          <p:cNvPr id="14"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15"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cxnSp>
        <p:nvCxnSpPr>
          <p:cNvPr id="19" name="Straight Connector 18"/>
          <p:cNvCxnSpPr/>
          <p:nvPr userDrawn="1"/>
        </p:nvCxnSpPr>
        <p:spPr>
          <a:xfrm>
            <a:off x="0" y="653891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4785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2" r:id="rId3"/>
    <p:sldLayoutId id="2147483650" r:id="rId4"/>
    <p:sldLayoutId id="2147483667" r:id="rId5"/>
    <p:sldLayoutId id="2147483668" r:id="rId6"/>
    <p:sldLayoutId id="2147483669" r:id="rId7"/>
    <p:sldLayoutId id="2147483670" r:id="rId8"/>
    <p:sldLayoutId id="2147483671" r:id="rId9"/>
    <p:sldLayoutId id="2147483666" r:id="rId10"/>
    <p:sldLayoutId id="2147483673" r:id="rId11"/>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173.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8.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9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 Id="rId5" Type="http://schemas.openxmlformats.org/officeDocument/2006/relationships/image" Target="../media/image39.png"/><Relationship Id="rId4" Type="http://schemas.openxmlformats.org/officeDocument/2006/relationships/image" Target="../media/image38.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34533" y="702614"/>
            <a:ext cx="11761389" cy="2377440"/>
          </a:xfrm>
        </p:spPr>
        <p:txBody>
          <a:bodyPr/>
          <a:lstStyle/>
          <a:p>
            <a:r>
              <a:rPr lang="en-US" dirty="0" smtClean="0"/>
              <a:t>Asynchronous Programming</a:t>
            </a:r>
            <a:endParaRPr lang="en-US"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a:t>
            </a:fld>
            <a:endParaRPr lang="en-US" dirty="0"/>
          </a:p>
        </p:txBody>
      </p:sp>
      <p:sp>
        <p:nvSpPr>
          <p:cNvPr id="9" name="TextBox 8"/>
          <p:cNvSpPr txBox="1"/>
          <p:nvPr/>
        </p:nvSpPr>
        <p:spPr>
          <a:xfrm>
            <a:off x="334534" y="5801605"/>
            <a:ext cx="1392573" cy="369332"/>
          </a:xfrm>
          <a:prstGeom prst="rect">
            <a:avLst/>
          </a:prstGeom>
          <a:noFill/>
          <a:ln>
            <a:solidFill>
              <a:srgbClr val="3F1779"/>
            </a:solidFill>
          </a:ln>
        </p:spPr>
        <p:txBody>
          <a:bodyPr wrap="square" rtlCol="0">
            <a:spAutoFit/>
          </a:bodyPr>
          <a:lstStyle/>
          <a:p>
            <a:r>
              <a:rPr lang="en-US" dirty="0" smtClean="0"/>
              <a:t>Online</a:t>
            </a:r>
            <a:endParaRPr lang="en-US" dirty="0"/>
          </a:p>
        </p:txBody>
      </p:sp>
      <p:sp>
        <p:nvSpPr>
          <p:cNvPr id="10" name="Action Button: Forward or Next 9">
            <a:hlinkClick r:id="rId2" action="ppaction://hlinksldjump" highlightClick="1"/>
          </p:cNvPr>
          <p:cNvSpPr/>
          <p:nvPr/>
        </p:nvSpPr>
        <p:spPr>
          <a:xfrm>
            <a:off x="334534" y="4881943"/>
            <a:ext cx="2455333" cy="762000"/>
          </a:xfrm>
          <a:prstGeom prst="actionButtonForwardNext">
            <a:avLst/>
          </a:prstGeom>
          <a:solidFill>
            <a:schemeClr val="accent1">
              <a:lumMod val="60000"/>
              <a:lumOff val="40000"/>
            </a:schemeClr>
          </a:solidFill>
          <a:ln>
            <a:solidFill>
              <a:srgbClr val="002060"/>
            </a:solidFill>
          </a:ln>
          <a:effectLst>
            <a:innerShdw blurRad="63500" dist="50800" dir="5400000">
              <a:prstClr val="black">
                <a:alpha val="50000"/>
              </a:prstClr>
            </a:innerShdw>
          </a:effectLst>
          <a:scene3d>
            <a:camera prst="orthographicFront"/>
            <a:lightRig rig="threePt" dir="t"/>
          </a:scene3d>
          <a:sp3d>
            <a:bevelT w="114300" prst="artDeco"/>
          </a:sp3d>
        </p:spPr>
        <p:style>
          <a:lnRef idx="1">
            <a:schemeClr val="accent5"/>
          </a:lnRef>
          <a:fillRef idx="3">
            <a:schemeClr val="accent5"/>
          </a:fillRef>
          <a:effectRef idx="2">
            <a:schemeClr val="accent5"/>
          </a:effectRef>
          <a:fontRef idx="minor">
            <a:schemeClr val="lt1"/>
          </a:fontRef>
        </p:style>
        <p:txBody>
          <a:bodyPr vert="horz" lIns="91440" tIns="45720" rIns="91440" bIns="45720" rtlCol="0" anchor="ctr">
            <a:normAutofit/>
          </a:bodyPr>
          <a:lstStyle/>
          <a:p>
            <a:pPr algn="ctr">
              <a:lnSpc>
                <a:spcPct val="90000"/>
              </a:lnSpc>
              <a:spcBef>
                <a:spcPct val="0"/>
              </a:spcBef>
            </a:pPr>
            <a:r>
              <a:rPr lang="en-US" sz="2400" b="1" dirty="0">
                <a:ln w="10160">
                  <a:solidFill>
                    <a:schemeClr val="tx1">
                      <a:lumMod val="50000"/>
                      <a:lumOff val="50000"/>
                    </a:schemeClr>
                  </a:solidFill>
                  <a:prstDash val="solid"/>
                </a:ln>
                <a:solidFill>
                  <a:schemeClr val="bg1"/>
                </a:solidFill>
                <a:effectLst>
                  <a:outerShdw blurRad="38100" dist="22860" dir="5400000" algn="tl" rotWithShape="0">
                    <a:srgbClr val="000000">
                      <a:alpha val="30000"/>
                    </a:srgbClr>
                  </a:outerShdw>
                </a:effectLst>
                <a:latin typeface="+mj-lt"/>
                <a:ea typeface="+mj-ea"/>
                <a:cs typeface="+mj-cs"/>
              </a:rPr>
              <a:t>Appendix</a:t>
            </a:r>
          </a:p>
        </p:txBody>
      </p:sp>
      <p:graphicFrame>
        <p:nvGraphicFramePr>
          <p:cNvPr id="11" name="Table 10"/>
          <p:cNvGraphicFramePr>
            <a:graphicFrameLocks noGrp="1"/>
          </p:cNvGraphicFramePr>
          <p:nvPr>
            <p:extLst>
              <p:ext uri="{D42A27DB-BD31-4B8C-83A1-F6EECF244321}">
                <p14:modId xmlns:p14="http://schemas.microsoft.com/office/powerpoint/2010/main" val="1530336518"/>
              </p:ext>
            </p:extLst>
          </p:nvPr>
        </p:nvGraphicFramePr>
        <p:xfrm>
          <a:off x="6890265" y="3340665"/>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r>
                        <a:rPr lang="en-US" sz="1400" kern="1200" dirty="0" smtClean="0">
                          <a:solidFill>
                            <a:schemeClr val="dk1"/>
                          </a:solidFill>
                          <a:latin typeface="Gill Sans MT" panose="020B0502020104020203" pitchFamily="34" charset="0"/>
                          <a:ea typeface="+mn-ea"/>
                          <a:cs typeface="+mn-cs"/>
                        </a:rPr>
                        <a:t>12</a:t>
                      </a:r>
                      <a:r>
                        <a:rPr lang="en-US" sz="1400" kern="1200" baseline="0" dirty="0" smtClean="0">
                          <a:solidFill>
                            <a:schemeClr val="dk1"/>
                          </a:solidFill>
                          <a:latin typeface="Gill Sans MT" panose="020B0502020104020203" pitchFamily="34" charset="0"/>
                          <a:ea typeface="+mn-ea"/>
                          <a:cs typeface="+mn-cs"/>
                        </a:rPr>
                        <a:t> </a:t>
                      </a:r>
                      <a:r>
                        <a:rPr lang="en-US" sz="1400" kern="1200" dirty="0" smtClean="0">
                          <a:solidFill>
                            <a:schemeClr val="dk1"/>
                          </a:solidFill>
                          <a:latin typeface="Gill Sans MT" panose="020B0502020104020203" pitchFamily="34" charset="0"/>
                          <a:ea typeface="+mn-ea"/>
                          <a:cs typeface="+mn-cs"/>
                        </a:rPr>
                        <a:t>Mar18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Start</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r>
                        <a:rPr lang="en-US" sz="1400" kern="1200" dirty="0" smtClean="0">
                          <a:solidFill>
                            <a:schemeClr val="dk1"/>
                          </a:solidFill>
                          <a:latin typeface="Gill Sans MT" panose="020B0502020104020203" pitchFamily="34" charset="0"/>
                          <a:ea typeface="+mn-ea"/>
                          <a:cs typeface="+mn-cs"/>
                        </a:rPr>
                        <a:t>25</a:t>
                      </a:r>
                      <a:r>
                        <a:rPr lang="en-US" sz="1400" kern="1200" baseline="0" dirty="0" smtClean="0">
                          <a:solidFill>
                            <a:schemeClr val="dk1"/>
                          </a:solidFill>
                          <a:latin typeface="Gill Sans MT" panose="020B0502020104020203" pitchFamily="34" charset="0"/>
                          <a:ea typeface="+mn-ea"/>
                          <a:cs typeface="+mn-cs"/>
                        </a:rPr>
                        <a:t> </a:t>
                      </a:r>
                      <a:r>
                        <a:rPr lang="en-US" sz="1400" kern="1200" dirty="0" smtClean="0">
                          <a:solidFill>
                            <a:schemeClr val="dk1"/>
                          </a:solidFill>
                          <a:latin typeface="Gill Sans MT" panose="020B0502020104020203" pitchFamily="34" charset="0"/>
                          <a:ea typeface="+mn-ea"/>
                          <a:cs typeface="+mn-cs"/>
                        </a:rPr>
                        <a:t>Apr 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24</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r>
                        <a:rPr lang="en-US" sz="1400" kern="1200" dirty="0" smtClean="0">
                          <a:solidFill>
                            <a:schemeClr val="dk1"/>
                          </a:solidFill>
                          <a:latin typeface="Gill Sans MT" panose="020B0502020104020203" pitchFamily="34" charset="0"/>
                          <a:ea typeface="+mn-ea"/>
                          <a:cs typeface="+mn-cs"/>
                        </a:rPr>
                        <a:t>02</a:t>
                      </a:r>
                      <a:r>
                        <a:rPr lang="en-US" sz="1400" kern="1200" baseline="0" dirty="0" smtClean="0">
                          <a:solidFill>
                            <a:schemeClr val="dk1"/>
                          </a:solidFill>
                          <a:latin typeface="Gill Sans MT" panose="020B0502020104020203" pitchFamily="34" charset="0"/>
                          <a:ea typeface="+mn-ea"/>
                          <a:cs typeface="+mn-cs"/>
                        </a:rPr>
                        <a:t> </a:t>
                      </a:r>
                      <a:r>
                        <a:rPr lang="en-US" sz="1400" kern="1200" dirty="0" smtClean="0">
                          <a:solidFill>
                            <a:schemeClr val="dk1"/>
                          </a:solidFill>
                          <a:latin typeface="Gill Sans MT" panose="020B0502020104020203" pitchFamily="34" charset="0"/>
                          <a:ea typeface="+mn-ea"/>
                          <a:cs typeface="+mn-cs"/>
                        </a:rPr>
                        <a:t>May 18</a:t>
                      </a:r>
                      <a:endParaRPr lang="en-US" sz="1400" kern="1200" dirty="0" smtClean="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35</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r>
                        <a:rPr lang="en-US" sz="1400" kern="1200" dirty="0" smtClean="0">
                          <a:solidFill>
                            <a:schemeClr val="dk1"/>
                          </a:solidFill>
                          <a:latin typeface="Gill Sans MT" panose="020B0502020104020203" pitchFamily="34" charset="0"/>
                          <a:ea typeface="+mn-ea"/>
                          <a:cs typeface="+mn-cs"/>
                        </a:rPr>
                        <a:t>02</a:t>
                      </a:r>
                      <a:r>
                        <a:rPr lang="en-US" sz="1400" kern="1200" baseline="0" dirty="0" smtClean="0">
                          <a:solidFill>
                            <a:schemeClr val="dk1"/>
                          </a:solidFill>
                          <a:latin typeface="Gill Sans MT" panose="020B0502020104020203" pitchFamily="34" charset="0"/>
                          <a:ea typeface="+mn-ea"/>
                          <a:cs typeface="+mn-cs"/>
                        </a:rPr>
                        <a:t> </a:t>
                      </a:r>
                      <a:r>
                        <a:rPr lang="en-US" sz="1400" kern="1200" dirty="0" smtClean="0">
                          <a:solidFill>
                            <a:schemeClr val="dk1"/>
                          </a:solidFill>
                          <a:latin typeface="Gill Sans MT" panose="020B0502020104020203" pitchFamily="34" charset="0"/>
                          <a:ea typeface="+mn-ea"/>
                          <a:cs typeface="+mn-cs"/>
                        </a:rPr>
                        <a:t>May</a:t>
                      </a:r>
                      <a:r>
                        <a:rPr lang="en-US" sz="1400" kern="1200" baseline="0" dirty="0" smtClean="0">
                          <a:solidFill>
                            <a:schemeClr val="dk1"/>
                          </a:solidFill>
                          <a:latin typeface="Gill Sans MT" panose="020B0502020104020203" pitchFamily="34" charset="0"/>
                          <a:ea typeface="+mn-ea"/>
                          <a:cs typeface="+mn-cs"/>
                        </a:rPr>
                        <a:t> </a:t>
                      </a:r>
                      <a:r>
                        <a:rPr lang="en-US" sz="1400" kern="1200" dirty="0" smtClean="0">
                          <a:solidFill>
                            <a:schemeClr val="dk1"/>
                          </a:solidFill>
                          <a:latin typeface="Gill Sans MT" panose="020B0502020104020203" pitchFamily="34" charset="0"/>
                          <a:ea typeface="+mn-ea"/>
                          <a:cs typeface="+mn-cs"/>
                        </a:rPr>
                        <a:t>18</a:t>
                      </a:r>
                      <a:endParaRPr lang="en-US" sz="1400" kern="1200" dirty="0" smtClean="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3: 109-116</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r>
                        <a:rPr lang="en-US" sz="1400" kern="1200" dirty="0" smtClean="0">
                          <a:solidFill>
                            <a:schemeClr val="dk1"/>
                          </a:solidFill>
                          <a:latin typeface="Gill Sans MT" panose="020B0502020104020203" pitchFamily="34" charset="0"/>
                          <a:ea typeface="+mn-ea"/>
                          <a:cs typeface="+mn-cs"/>
                        </a:rPr>
                        <a:t>29 Jun 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3: 117-121</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010559792"/>
              </p:ext>
            </p:extLst>
          </p:nvPr>
        </p:nvGraphicFramePr>
        <p:xfrm>
          <a:off x="9350479" y="3340662"/>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spTree>
    <p:extLst>
      <p:ext uri="{BB962C8B-B14F-4D97-AF65-F5344CB8AC3E}">
        <p14:creationId xmlns:p14="http://schemas.microsoft.com/office/powerpoint/2010/main" val="21518591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Multiple Machines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To use multiple machines, or </a:t>
            </a:r>
            <a:r>
              <a:rPr lang="en-US" sz="2000" dirty="0">
                <a:solidFill>
                  <a:srgbClr val="FF0000"/>
                </a:solidFill>
              </a:rPr>
              <a:t>nodes</a:t>
            </a:r>
            <a:r>
              <a:rPr lang="en-US" sz="2000" dirty="0"/>
              <a:t>, to introduce asynchrony, we need to ensure that when we request the functionality to run remotely, we don’t do this in a way that blocks the </a:t>
            </a:r>
            <a:r>
              <a:rPr lang="en-US" sz="2000" dirty="0" smtClean="0"/>
              <a:t>requester.</a:t>
            </a:r>
          </a:p>
          <a:p>
            <a:pPr marL="398463">
              <a:buFont typeface="Wingdings" panose="05000000000000000000" pitchFamily="2" charset="2"/>
              <a:buChar char="§"/>
            </a:pPr>
            <a:r>
              <a:rPr lang="en-US" sz="2000" dirty="0" smtClean="0"/>
              <a:t>There </a:t>
            </a:r>
            <a:r>
              <a:rPr lang="en-US" sz="2000" dirty="0"/>
              <a:t>are a number of ways to achieve this, but commonly we pass a message to a </a:t>
            </a:r>
            <a:r>
              <a:rPr lang="en-US" sz="2000" dirty="0">
                <a:solidFill>
                  <a:srgbClr val="FF0000"/>
                </a:solidFill>
              </a:rPr>
              <a:t>queue</a:t>
            </a:r>
            <a:r>
              <a:rPr lang="en-US" sz="2000" dirty="0"/>
              <a:t>, and the remote worker picks up the message and performs the requested </a:t>
            </a:r>
            <a:r>
              <a:rPr lang="en-US" sz="2000" dirty="0" smtClean="0"/>
              <a:t>action.</a:t>
            </a:r>
          </a:p>
          <a:p>
            <a:pPr marL="398463">
              <a:buFont typeface="Wingdings" panose="05000000000000000000" pitchFamily="2" charset="2"/>
              <a:buChar char="§"/>
            </a:pPr>
            <a:r>
              <a:rPr lang="en-US" sz="2000" dirty="0" smtClean="0"/>
              <a:t>Any </a:t>
            </a:r>
            <a:r>
              <a:rPr lang="en-US" sz="2000" dirty="0"/>
              <a:t>results of the processing need to be made available to the requester, which again is commonly achieved via a </a:t>
            </a:r>
            <a:r>
              <a:rPr lang="en-US" sz="2000" dirty="0" smtClean="0"/>
              <a:t>queue.</a:t>
            </a:r>
          </a:p>
          <a:p>
            <a:pPr marL="398463">
              <a:buFont typeface="Wingdings" panose="05000000000000000000" pitchFamily="2" charset="2"/>
              <a:buChar char="§"/>
            </a:pPr>
            <a:r>
              <a:rPr lang="en-US" sz="2000" dirty="0" smtClean="0"/>
              <a:t>As </a:t>
            </a:r>
            <a:r>
              <a:rPr lang="en-US" sz="2000" dirty="0"/>
              <a:t>can be seen from </a:t>
            </a:r>
            <a:r>
              <a:rPr lang="en-US" sz="2000" dirty="0">
                <a:solidFill>
                  <a:srgbClr val="FF0000"/>
                </a:solidFill>
              </a:rPr>
              <a:t>Figure 1-1</a:t>
            </a:r>
            <a:r>
              <a:rPr lang="en-US" sz="2000" dirty="0"/>
              <a:t>, the </a:t>
            </a:r>
            <a:r>
              <a:rPr lang="en-US" sz="2000" dirty="0">
                <a:solidFill>
                  <a:srgbClr val="FF0000"/>
                </a:solidFill>
              </a:rPr>
              <a:t>queues</a:t>
            </a:r>
            <a:r>
              <a:rPr lang="en-US" sz="2000" dirty="0">
                <a:solidFill>
                  <a:srgbClr val="0070C0"/>
                </a:solidFill>
              </a:rPr>
              <a:t> break blocking behavior</a:t>
            </a:r>
            <a:r>
              <a:rPr lang="en-US" sz="2000" dirty="0"/>
              <a:t> between the </a:t>
            </a:r>
            <a:r>
              <a:rPr lang="en-US" sz="2000" dirty="0">
                <a:solidFill>
                  <a:srgbClr val="FF0000"/>
                </a:solidFill>
              </a:rPr>
              <a:t>requester</a:t>
            </a:r>
            <a:r>
              <a:rPr lang="en-US" sz="2000" dirty="0"/>
              <a:t> and </a:t>
            </a:r>
            <a:r>
              <a:rPr lang="en-US" sz="2000" dirty="0">
                <a:solidFill>
                  <a:srgbClr val="FF0000"/>
                </a:solidFill>
              </a:rPr>
              <a:t>worker machines</a:t>
            </a:r>
            <a:r>
              <a:rPr lang="en-US" sz="2000" dirty="0"/>
              <a:t> and allow the worker machines to run independently of one </a:t>
            </a:r>
            <a:r>
              <a:rPr lang="en-US" sz="2000" dirty="0" smtClean="0"/>
              <a:t>another.</a:t>
            </a:r>
          </a:p>
          <a:p>
            <a:pPr marL="398463">
              <a:buFont typeface="Wingdings" panose="05000000000000000000" pitchFamily="2" charset="2"/>
              <a:buChar char="§"/>
            </a:pPr>
            <a:r>
              <a:rPr lang="en-US" sz="2000" dirty="0" smtClean="0"/>
              <a:t>Because </a:t>
            </a:r>
            <a:r>
              <a:rPr lang="en-US" sz="2000" dirty="0"/>
              <a:t>the worker machines rarely contend for resources, there are potentially </a:t>
            </a:r>
            <a:r>
              <a:rPr lang="en-US" sz="2000" dirty="0">
                <a:solidFill>
                  <a:srgbClr val="0070C0"/>
                </a:solidFill>
              </a:rPr>
              <a:t>very high </a:t>
            </a:r>
            <a:r>
              <a:rPr lang="en-US" sz="2000" dirty="0">
                <a:solidFill>
                  <a:srgbClr val="FF0000"/>
                </a:solidFill>
              </a:rPr>
              <a:t>levels</a:t>
            </a:r>
            <a:r>
              <a:rPr lang="en-US" sz="2000" dirty="0">
                <a:solidFill>
                  <a:srgbClr val="0070C0"/>
                </a:solidFill>
              </a:rPr>
              <a:t> of</a:t>
            </a:r>
            <a:r>
              <a:rPr lang="en-US" sz="2000" dirty="0"/>
              <a:t> </a:t>
            </a:r>
            <a:r>
              <a:rPr lang="en-US" sz="2000" dirty="0">
                <a:solidFill>
                  <a:srgbClr val="FF0000"/>
                </a:solidFill>
              </a:rPr>
              <a:t>scalability</a:t>
            </a:r>
            <a:r>
              <a:rPr lang="en-US" sz="2000" dirty="0"/>
              <a:t>. </a:t>
            </a:r>
            <a:endParaRPr lang="en-US" sz="2000" dirty="0" smtClean="0"/>
          </a:p>
          <a:p>
            <a:pPr marL="398463">
              <a:buFont typeface="Wingdings" panose="05000000000000000000" pitchFamily="2" charset="2"/>
              <a:buChar char="§"/>
            </a:pPr>
            <a:r>
              <a:rPr lang="en-US" sz="2000" dirty="0" smtClean="0"/>
              <a:t>However</a:t>
            </a:r>
            <a:r>
              <a:rPr lang="en-US" sz="2000" dirty="0"/>
              <a:t>, dealing with </a:t>
            </a:r>
            <a:r>
              <a:rPr lang="en-US" sz="2000" dirty="0">
                <a:solidFill>
                  <a:srgbClr val="FF0000"/>
                </a:solidFill>
              </a:rPr>
              <a:t>node failure</a:t>
            </a:r>
            <a:r>
              <a:rPr lang="en-US" sz="2000" dirty="0"/>
              <a:t> and </a:t>
            </a:r>
            <a:r>
              <a:rPr lang="en-US" sz="2000" dirty="0">
                <a:solidFill>
                  <a:srgbClr val="FF0000"/>
                </a:solidFill>
              </a:rPr>
              <a:t>internode synchronization</a:t>
            </a:r>
            <a:r>
              <a:rPr lang="en-US" sz="2000" dirty="0"/>
              <a:t> becomes more complex</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a:t>
            </a:fld>
            <a:endParaRPr lang="en-US" dirty="0"/>
          </a:p>
        </p:txBody>
      </p:sp>
    </p:spTree>
    <p:extLst>
      <p:ext uri="{BB962C8B-B14F-4D97-AF65-F5344CB8AC3E}">
        <p14:creationId xmlns:p14="http://schemas.microsoft.com/office/powerpoint/2010/main" val="223274319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Thread Pool Heuristics in .NET </a:t>
            </a:r>
            <a:r>
              <a:rPr lang="en-US" dirty="0" smtClean="0"/>
              <a:t>3.5</a:t>
            </a:r>
            <a:endParaRPr lang="en-US" dirty="0"/>
          </a:p>
        </p:txBody>
      </p:sp>
      <p:sp>
        <p:nvSpPr>
          <p:cNvPr id="5" name="Content Placeholder 3"/>
          <p:cNvSpPr>
            <a:spLocks noGrp="1"/>
          </p:cNvSpPr>
          <p:nvPr>
            <p:ph idx="1"/>
          </p:nvPr>
        </p:nvSpPr>
        <p:spPr/>
        <p:txBody>
          <a:bodyPr>
            <a:normAutofit/>
          </a:bodyPr>
          <a:lstStyle/>
          <a:p>
            <a:pPr>
              <a:buFont typeface="Wingdings" panose="05000000000000000000" pitchFamily="2" charset="2"/>
              <a:buChar char="v"/>
            </a:pPr>
            <a:r>
              <a:rPr lang="en-US" sz="2000" dirty="0"/>
              <a:t>Remember from </a:t>
            </a:r>
            <a:r>
              <a:rPr lang="en-US" sz="2000" dirty="0">
                <a:solidFill>
                  <a:srgbClr val="FF0000"/>
                </a:solidFill>
              </a:rPr>
              <a:t>.NET 1.1</a:t>
            </a:r>
            <a:r>
              <a:rPr lang="en-US" sz="2000" dirty="0"/>
              <a:t> that the default maximum number of </a:t>
            </a:r>
            <a:r>
              <a:rPr lang="en-US" sz="2000" dirty="0">
                <a:solidFill>
                  <a:srgbClr val="FF0000"/>
                </a:solidFill>
              </a:rPr>
              <a:t>threads</a:t>
            </a:r>
            <a:r>
              <a:rPr lang="en-US" sz="2000" dirty="0"/>
              <a:t> in the </a:t>
            </a:r>
            <a:r>
              <a:rPr lang="en-US" sz="2000" dirty="0">
                <a:solidFill>
                  <a:srgbClr val="FF0000"/>
                </a:solidFill>
              </a:rPr>
              <a:t>thread pool</a:t>
            </a:r>
            <a:r>
              <a:rPr lang="en-US" sz="2000" dirty="0"/>
              <a:t> was </a:t>
            </a:r>
            <a:r>
              <a:rPr lang="en-US" sz="2000" dirty="0">
                <a:solidFill>
                  <a:srgbClr val="FF0000"/>
                </a:solidFill>
              </a:rPr>
              <a:t>25 per core</a:t>
            </a:r>
            <a:r>
              <a:rPr lang="en-US" sz="2000" dirty="0"/>
              <a:t>, and the algorithm for adding new threads was to </a:t>
            </a:r>
            <a:r>
              <a:rPr lang="en-US" sz="2000" dirty="0">
                <a:solidFill>
                  <a:srgbClr val="FF0000"/>
                </a:solidFill>
              </a:rPr>
              <a:t>pause</a:t>
            </a:r>
            <a:r>
              <a:rPr lang="en-US" sz="2000" dirty="0">
                <a:solidFill>
                  <a:srgbClr val="0070C0"/>
                </a:solidFill>
              </a:rPr>
              <a:t> for half a second</a:t>
            </a:r>
            <a:r>
              <a:rPr lang="en-US" sz="2000" dirty="0"/>
              <a:t>, waiting for a thread to become idle, before adding a new thread into the pool</a:t>
            </a:r>
            <a:r>
              <a:rPr lang="en-US" sz="2000" dirty="0" smtClean="0"/>
              <a:t>.</a:t>
            </a:r>
          </a:p>
          <a:p>
            <a:pPr marL="457200">
              <a:buFont typeface="Wingdings" panose="05000000000000000000" pitchFamily="2" charset="2"/>
              <a:buChar char="§"/>
            </a:pPr>
            <a:r>
              <a:rPr lang="en-US" sz="2000" dirty="0" smtClean="0">
                <a:solidFill>
                  <a:srgbClr val="FF0000"/>
                </a:solidFill>
              </a:rPr>
              <a:t>.</a:t>
            </a:r>
            <a:r>
              <a:rPr lang="en-US" sz="2000" dirty="0">
                <a:solidFill>
                  <a:srgbClr val="FF0000"/>
                </a:solidFill>
              </a:rPr>
              <a:t>NET 3.5</a:t>
            </a:r>
            <a:r>
              <a:rPr lang="en-US" sz="2000" dirty="0"/>
              <a:t> changed the maximum number of threads in the thread pool to </a:t>
            </a:r>
            <a:r>
              <a:rPr lang="en-US" sz="2000" dirty="0">
                <a:solidFill>
                  <a:srgbClr val="FF0000"/>
                </a:solidFill>
              </a:rPr>
              <a:t>250 per </a:t>
            </a:r>
            <a:r>
              <a:rPr lang="en-US" sz="2000" dirty="0" smtClean="0">
                <a:solidFill>
                  <a:srgbClr val="FF0000"/>
                </a:solidFill>
              </a:rPr>
              <a:t>core</a:t>
            </a:r>
            <a:r>
              <a:rPr lang="en-US" sz="2000" dirty="0" smtClean="0"/>
              <a:t>.</a:t>
            </a:r>
          </a:p>
          <a:p>
            <a:pPr marL="685800">
              <a:buFont typeface="Wingdings" panose="05000000000000000000" pitchFamily="2" charset="2"/>
              <a:buChar char="ü"/>
            </a:pPr>
            <a:r>
              <a:rPr lang="en-US" sz="2000" dirty="0" smtClean="0"/>
              <a:t>On</a:t>
            </a:r>
            <a:r>
              <a:rPr lang="en-US" sz="2000" dirty="0"/>
              <a:t>, say, an eight-core machine, this gives a maximum size to the thread pool of 2,000 </a:t>
            </a:r>
            <a:r>
              <a:rPr lang="en-US" sz="2000" dirty="0" smtClean="0"/>
              <a:t>threads.</a:t>
            </a:r>
          </a:p>
          <a:p>
            <a:pPr marL="685800">
              <a:buFont typeface="Wingdings" panose="05000000000000000000" pitchFamily="2" charset="2"/>
              <a:buChar char="ü"/>
            </a:pPr>
            <a:r>
              <a:rPr lang="en-US" sz="2000" dirty="0" smtClean="0"/>
              <a:t>Each </a:t>
            </a:r>
            <a:r>
              <a:rPr lang="en-US" sz="2000" dirty="0"/>
              <a:t>thread will consume </a:t>
            </a:r>
            <a:r>
              <a:rPr lang="en-US" sz="2000" dirty="0">
                <a:solidFill>
                  <a:srgbClr val="FF0000"/>
                </a:solidFill>
              </a:rPr>
              <a:t>1MB </a:t>
            </a:r>
            <a:r>
              <a:rPr lang="en-US" sz="2000" dirty="0">
                <a:solidFill>
                  <a:srgbClr val="0070C0"/>
                </a:solidFill>
              </a:rPr>
              <a:t>of</a:t>
            </a:r>
            <a:r>
              <a:rPr lang="en-US" sz="2000" dirty="0">
                <a:solidFill>
                  <a:srgbClr val="FF0000"/>
                </a:solidFill>
              </a:rPr>
              <a:t> stack space</a:t>
            </a:r>
            <a:r>
              <a:rPr lang="en-US" sz="2000" dirty="0"/>
              <a:t>, so simply creating these threads will consume 2GB of </a:t>
            </a:r>
            <a:r>
              <a:rPr lang="en-US" sz="2000" dirty="0" smtClean="0"/>
              <a:t>data.</a:t>
            </a:r>
          </a:p>
          <a:p>
            <a:pPr marL="457200">
              <a:buFont typeface="Wingdings" panose="05000000000000000000" pitchFamily="2" charset="2"/>
              <a:buChar char="§"/>
            </a:pPr>
            <a:r>
              <a:rPr lang="en-US" sz="2000" dirty="0" smtClean="0"/>
              <a:t>This </a:t>
            </a:r>
            <a:r>
              <a:rPr lang="en-US" sz="2000" dirty="0"/>
              <a:t>seems to fly in the face of one of the purposes of using thread pools: namely, to constrain the number of threads—2,000 is not much of a </a:t>
            </a:r>
            <a:r>
              <a:rPr lang="en-US" sz="2000" dirty="0" smtClean="0"/>
              <a:t>constraint.</a:t>
            </a:r>
          </a:p>
          <a:p>
            <a:pPr marL="457200">
              <a:buFont typeface="Wingdings" panose="05000000000000000000" pitchFamily="2" charset="2"/>
              <a:buChar char="§"/>
            </a:pPr>
            <a:r>
              <a:rPr lang="en-US" sz="2000" dirty="0" smtClean="0"/>
              <a:t>However</a:t>
            </a:r>
            <a:r>
              <a:rPr lang="en-US" sz="2000" dirty="0"/>
              <a:t>, the algorithm to add more threads to the thread pool was also changed to increase the wait time exponentially as the number of threads </a:t>
            </a:r>
            <a:r>
              <a:rPr lang="en-US" sz="2000" dirty="0" smtClean="0"/>
              <a:t>increases.</a:t>
            </a:r>
          </a:p>
          <a:p>
            <a:pPr marL="457200">
              <a:buFont typeface="Wingdings" panose="05000000000000000000" pitchFamily="2" charset="2"/>
              <a:buChar char="§"/>
            </a:pPr>
            <a:r>
              <a:rPr lang="en-US" sz="2000" dirty="0" smtClean="0"/>
              <a:t>Why </a:t>
            </a:r>
            <a:r>
              <a:rPr lang="en-US" sz="2000" dirty="0"/>
              <a:t>did the CLR team feel it necessary to increase the maximum number of threads </a:t>
            </a:r>
            <a:r>
              <a:rPr lang="en-US" sz="2000" dirty="0" smtClean="0">
                <a:solidFill>
                  <a:srgbClr val="FF0000"/>
                </a:solidFill>
              </a:rPr>
              <a:t>tenfold</a:t>
            </a:r>
            <a:r>
              <a:rPr lang="en-US" sz="2000" dirty="0" smtClean="0"/>
              <a:t>?</a:t>
            </a:r>
          </a:p>
          <a:p>
            <a:pPr marL="457200">
              <a:buFont typeface="Wingdings" panose="05000000000000000000" pitchFamily="2" charset="2"/>
              <a:buChar char="§"/>
            </a:pPr>
            <a:r>
              <a:rPr lang="en-US" sz="2000" dirty="0" smtClean="0"/>
              <a:t>To </a:t>
            </a:r>
            <a:r>
              <a:rPr lang="en-US" sz="2000" dirty="0"/>
              <a:t>understand this change, we need to look at what problem they were trying to </a:t>
            </a:r>
            <a:r>
              <a:rPr lang="en-US" sz="2000" dirty="0" smtClean="0"/>
              <a:t>solve.</a:t>
            </a:r>
          </a:p>
          <a:p>
            <a:pPr marL="457200">
              <a:buFont typeface="Wingdings" panose="05000000000000000000" pitchFamily="2" charset="2"/>
              <a:buChar char="§"/>
            </a:pPr>
            <a:r>
              <a:rPr lang="en-US" sz="2000" dirty="0" smtClean="0"/>
              <a:t>Consider the code in </a:t>
            </a:r>
            <a:r>
              <a:rPr lang="en-US" sz="2000" dirty="0" smtClean="0">
                <a:solidFill>
                  <a:srgbClr val="FF0000"/>
                </a:solidFill>
              </a:rPr>
              <a:t>Listing 2-18</a:t>
            </a:r>
            <a:r>
              <a:rPr lang="en-US" sz="2000" dirty="0" smtClean="0"/>
              <a:t>.</a:t>
            </a:r>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100</a:t>
            </a:fld>
            <a:endParaRPr lang="en-US" dirty="0"/>
          </a:p>
        </p:txBody>
      </p:sp>
    </p:spTree>
    <p:extLst>
      <p:ext uri="{BB962C8B-B14F-4D97-AF65-F5344CB8AC3E}">
        <p14:creationId xmlns:p14="http://schemas.microsoft.com/office/powerpoint/2010/main" val="87202705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Thread Pool Heuristics in .NET </a:t>
            </a:r>
            <a:r>
              <a:rPr lang="en-US" dirty="0" smtClean="0"/>
              <a:t>3.5		</a:t>
            </a:r>
            <a:r>
              <a:rPr lang="en-US" dirty="0"/>
              <a:t>	</a:t>
            </a:r>
            <a:r>
              <a:rPr lang="en-US" dirty="0" smtClean="0"/>
              <a:t>   </a:t>
            </a:r>
            <a:r>
              <a:rPr lang="en-US" dirty="0" smtClean="0">
                <a:solidFill>
                  <a:srgbClr val="C00000"/>
                </a:solidFill>
              </a:rPr>
              <a:t>|</a:t>
            </a:r>
            <a:endParaRPr lang="en-US" dirty="0">
              <a:solidFill>
                <a:srgbClr val="C00000"/>
              </a:solidFill>
            </a:endParaRPr>
          </a:p>
        </p:txBody>
      </p:sp>
      <p:sp>
        <p:nvSpPr>
          <p:cNvPr id="5"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a:t>This code seems quite </a:t>
            </a:r>
            <a:r>
              <a:rPr lang="en-US" sz="2000" dirty="0" smtClean="0"/>
              <a:t>innocuous.</a:t>
            </a:r>
          </a:p>
          <a:p>
            <a:pPr marL="687388" indent="-225425">
              <a:buFont typeface="Wingdings" panose="05000000000000000000" pitchFamily="2" charset="2"/>
              <a:buChar char="ü"/>
            </a:pPr>
            <a:r>
              <a:rPr lang="en-US" sz="2000" dirty="0" smtClean="0"/>
              <a:t>However</a:t>
            </a:r>
            <a:r>
              <a:rPr lang="en-US" sz="2000" dirty="0"/>
              <a:t>, what if this code were invoked from a thread pool </a:t>
            </a:r>
            <a:r>
              <a:rPr lang="en-US" sz="2000" dirty="0" smtClean="0"/>
              <a:t>thread?</a:t>
            </a:r>
          </a:p>
          <a:p>
            <a:pPr marL="687388" indent="-225425">
              <a:buFont typeface="Wingdings" panose="05000000000000000000" pitchFamily="2" charset="2"/>
              <a:buChar char="ü"/>
            </a:pPr>
            <a:r>
              <a:rPr lang="en-US" sz="2000" dirty="0" smtClean="0"/>
              <a:t>Remember </a:t>
            </a:r>
            <a:r>
              <a:rPr lang="en-US" sz="2000" dirty="0"/>
              <a:t>that EndInvoke will block until the async method </a:t>
            </a:r>
            <a:r>
              <a:rPr lang="en-US" sz="2000" dirty="0" smtClean="0"/>
              <a:t>completes.</a:t>
            </a:r>
          </a:p>
          <a:p>
            <a:pPr marL="687388" indent="-225425">
              <a:buFont typeface="Wingdings" panose="05000000000000000000" pitchFamily="2" charset="2"/>
              <a:buChar char="ü"/>
            </a:pPr>
            <a:r>
              <a:rPr lang="en-US" sz="2000" dirty="0" smtClean="0"/>
              <a:t>Now</a:t>
            </a:r>
            <a:r>
              <a:rPr lang="en-US" sz="2000" dirty="0"/>
              <a:t>, what if all threads in the thread pool were running this </a:t>
            </a:r>
            <a:r>
              <a:rPr lang="en-US" sz="2000" dirty="0" smtClean="0"/>
              <a:t>code?</a:t>
            </a:r>
          </a:p>
          <a:p>
            <a:pPr marL="457200">
              <a:buFont typeface="Wingdings" panose="05000000000000000000" pitchFamily="2" charset="2"/>
              <a:buChar char="§"/>
            </a:pPr>
            <a:r>
              <a:rPr lang="en-US" sz="2000" dirty="0" smtClean="0"/>
              <a:t>The </a:t>
            </a:r>
            <a:r>
              <a:rPr lang="en-US" sz="2000" dirty="0"/>
              <a:t>async method would never start because no thread was available and no thread would ever become available, because they are all waiting for this code to </a:t>
            </a:r>
            <a:r>
              <a:rPr lang="en-US" sz="2000" dirty="0" smtClean="0"/>
              <a:t>finish.</a:t>
            </a:r>
          </a:p>
          <a:p>
            <a:pPr marL="687388" indent="-225425">
              <a:buFont typeface="Wingdings" panose="05000000000000000000" pitchFamily="2" charset="2"/>
              <a:buChar char="ü"/>
            </a:pPr>
            <a:r>
              <a:rPr lang="en-US" sz="2000" dirty="0" smtClean="0"/>
              <a:t>It </a:t>
            </a:r>
            <a:r>
              <a:rPr lang="en-US" sz="2000" dirty="0"/>
              <a:t>has essentially </a:t>
            </a:r>
            <a:r>
              <a:rPr lang="en-US" sz="2000" dirty="0">
                <a:solidFill>
                  <a:srgbClr val="FF0000"/>
                </a:solidFill>
              </a:rPr>
              <a:t>deadlocked</a:t>
            </a:r>
            <a:r>
              <a:rPr lang="en-US" sz="2000" dirty="0"/>
              <a:t> the thread </a:t>
            </a:r>
            <a:r>
              <a:rPr lang="en-US" sz="2000" dirty="0" smtClean="0"/>
              <a:t>pool.</a:t>
            </a:r>
          </a:p>
          <a:p>
            <a:pPr marL="457200">
              <a:buFont typeface="Wingdings" panose="05000000000000000000" pitchFamily="2" charset="2"/>
              <a:buChar char="§"/>
            </a:pPr>
            <a:r>
              <a:rPr lang="en-US" sz="2000" dirty="0" smtClean="0"/>
              <a:t>You </a:t>
            </a:r>
            <a:r>
              <a:rPr lang="en-US" sz="2000" dirty="0"/>
              <a:t>might argue that this is a heavily contrived problem; that people generally don’t spawn thread pool work from thread pool </a:t>
            </a:r>
            <a:r>
              <a:rPr lang="en-US" sz="2000" dirty="0" smtClean="0"/>
              <a:t>threads.</a:t>
            </a:r>
          </a:p>
          <a:p>
            <a:pPr marL="457200">
              <a:buFont typeface="Wingdings" panose="05000000000000000000" pitchFamily="2" charset="2"/>
              <a:buChar char="§"/>
            </a:pPr>
            <a:r>
              <a:rPr lang="en-US" sz="2000" dirty="0" smtClean="0"/>
              <a:t>And </a:t>
            </a:r>
            <a:r>
              <a:rPr lang="en-US" sz="2000" dirty="0"/>
              <a:t>in many cases that is true—unless all of your code is running within a framework that always runs on thread pool threads like </a:t>
            </a:r>
            <a:r>
              <a:rPr lang="en-US" sz="2000" dirty="0" smtClean="0"/>
              <a:t>ASP.NET.</a:t>
            </a:r>
          </a:p>
          <a:p>
            <a:pPr marL="457200">
              <a:buFont typeface="Wingdings" panose="05000000000000000000" pitchFamily="2" charset="2"/>
              <a:buChar char="§"/>
            </a:pPr>
            <a:r>
              <a:rPr lang="en-US" sz="2000" dirty="0" smtClean="0"/>
              <a:t>Thread pool deadlock was an issue that people were experiencing in the field, so the .NET team decided to solve it by making sure another thread could always be added to break the deadlock—hence the </a:t>
            </a:r>
            <a:r>
              <a:rPr lang="en-US" sz="2000" dirty="0" smtClean="0">
                <a:solidFill>
                  <a:srgbClr val="FF0000"/>
                </a:solidFill>
              </a:rPr>
              <a:t>tenfold</a:t>
            </a:r>
            <a:r>
              <a:rPr lang="en-US" sz="2000" dirty="0" smtClean="0"/>
              <a:t> increase in the </a:t>
            </a:r>
            <a:r>
              <a:rPr lang="en-US" sz="2000" dirty="0" smtClean="0">
                <a:solidFill>
                  <a:srgbClr val="FF0000"/>
                </a:solidFill>
              </a:rPr>
              <a:t>maximum</a:t>
            </a:r>
            <a:r>
              <a:rPr lang="en-US" sz="2000" dirty="0" smtClean="0"/>
              <a:t> </a:t>
            </a:r>
            <a:r>
              <a:rPr lang="en-US" sz="2000" dirty="0" smtClean="0">
                <a:solidFill>
                  <a:srgbClr val="0070C0"/>
                </a:solidFill>
              </a:rPr>
              <a:t>number of threads</a:t>
            </a:r>
            <a:r>
              <a:rPr lang="en-US" sz="2000" dirty="0" smtClean="0"/>
              <a:t> in the </a:t>
            </a:r>
            <a:r>
              <a:rPr lang="en-US" sz="2000" dirty="0" smtClean="0">
                <a:solidFill>
                  <a:srgbClr val="FF0000"/>
                </a:solidFill>
              </a:rPr>
              <a:t>thread pool</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101</a:t>
            </a:fld>
            <a:endParaRPr lang="en-US" dirty="0"/>
          </a:p>
        </p:txBody>
      </p:sp>
    </p:spTree>
    <p:extLst>
      <p:ext uri="{BB962C8B-B14F-4D97-AF65-F5344CB8AC3E}">
        <p14:creationId xmlns:p14="http://schemas.microsoft.com/office/powerpoint/2010/main" val="243511197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2-18</a:t>
            </a:r>
            <a:endParaRPr lang="en-US" dirty="0"/>
          </a:p>
        </p:txBody>
      </p:sp>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00" y="1268362"/>
            <a:ext cx="5882745" cy="1744824"/>
          </a:xfrm>
          <a:prstGeom prst="rect">
            <a:avLst/>
          </a:prstGeom>
          <a:ln>
            <a:solidFill>
              <a:schemeClr val="accent1"/>
            </a:solidFill>
          </a:ln>
        </p:spPr>
      </p:pic>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102</a:t>
            </a:fld>
            <a:endParaRPr lang="en-US" dirty="0"/>
          </a:p>
        </p:txBody>
      </p:sp>
    </p:spTree>
    <p:extLst>
      <p:ext uri="{BB962C8B-B14F-4D97-AF65-F5344CB8AC3E}">
        <p14:creationId xmlns:p14="http://schemas.microsoft.com/office/powerpoint/2010/main" val="76120414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Big Changes in .NET </a:t>
            </a:r>
            <a:r>
              <a:rPr lang="en-US" dirty="0" smtClean="0">
                <a:solidFill>
                  <a:schemeClr val="bg1"/>
                </a:solidFill>
              </a:rPr>
              <a:t>4.0</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Part of the .NET 4.0 release was the </a:t>
            </a:r>
            <a:r>
              <a:rPr lang="en-US" sz="2000" dirty="0">
                <a:solidFill>
                  <a:srgbClr val="FF0000"/>
                </a:solidFill>
              </a:rPr>
              <a:t>Parallel Framework Extensions</a:t>
            </a:r>
            <a:r>
              <a:rPr lang="en-US" sz="2000" dirty="0"/>
              <a:t> (</a:t>
            </a:r>
            <a:r>
              <a:rPr lang="en-US" sz="2000" dirty="0">
                <a:solidFill>
                  <a:srgbClr val="FF0000"/>
                </a:solidFill>
              </a:rPr>
              <a:t>PFx</a:t>
            </a:r>
            <a:r>
              <a:rPr lang="en-US" sz="2000" dirty="0" smtClean="0"/>
              <a:t>).</a:t>
            </a:r>
          </a:p>
          <a:p>
            <a:pPr marL="457200">
              <a:buFont typeface="Wingdings" panose="05000000000000000000" pitchFamily="2" charset="2"/>
              <a:buChar char="§"/>
            </a:pPr>
            <a:r>
              <a:rPr lang="en-US" sz="2000" dirty="0" smtClean="0"/>
              <a:t>The </a:t>
            </a:r>
            <a:r>
              <a:rPr lang="en-US" sz="2000" dirty="0"/>
              <a:t>goal of this library was to provide support for </a:t>
            </a:r>
            <a:r>
              <a:rPr lang="en-US" sz="2000" dirty="0">
                <a:solidFill>
                  <a:srgbClr val="FF0000"/>
                </a:solidFill>
              </a:rPr>
              <a:t>parallelizing </a:t>
            </a:r>
            <a:r>
              <a:rPr lang="en-US" sz="2000" dirty="0">
                <a:solidFill>
                  <a:srgbClr val="0070C0"/>
                </a:solidFill>
              </a:rPr>
              <a:t>algorithms</a:t>
            </a:r>
            <a:r>
              <a:rPr lang="en-US" sz="2000" dirty="0"/>
              <a:t>, but along the way it delivered an entirely </a:t>
            </a:r>
            <a:r>
              <a:rPr lang="en-US" sz="2000" dirty="0">
                <a:solidFill>
                  <a:srgbClr val="0070C0"/>
                </a:solidFill>
              </a:rPr>
              <a:t>new </a:t>
            </a:r>
            <a:r>
              <a:rPr lang="en-US" sz="2000" dirty="0">
                <a:solidFill>
                  <a:srgbClr val="FF0000"/>
                </a:solidFill>
              </a:rPr>
              <a:t>model</a:t>
            </a:r>
            <a:r>
              <a:rPr lang="en-US" sz="2000" dirty="0">
                <a:solidFill>
                  <a:srgbClr val="0070C0"/>
                </a:solidFill>
              </a:rPr>
              <a:t> for </a:t>
            </a:r>
            <a:r>
              <a:rPr lang="en-US" sz="2000" dirty="0">
                <a:solidFill>
                  <a:srgbClr val="FF0000"/>
                </a:solidFill>
              </a:rPr>
              <a:t>async</a:t>
            </a:r>
            <a:r>
              <a:rPr lang="en-US" sz="2000" dirty="0">
                <a:solidFill>
                  <a:srgbClr val="0070C0"/>
                </a:solidFill>
              </a:rPr>
              <a:t> processing</a:t>
            </a:r>
            <a:r>
              <a:rPr lang="en-US" sz="2000" dirty="0"/>
              <a:t> in .</a:t>
            </a:r>
            <a:r>
              <a:rPr lang="en-US" sz="2000" dirty="0" smtClean="0"/>
              <a:t>NET.</a:t>
            </a:r>
          </a:p>
          <a:p>
            <a:pPr marL="457200">
              <a:buFont typeface="Wingdings" panose="05000000000000000000" pitchFamily="2" charset="2"/>
              <a:buChar char="§"/>
            </a:pPr>
            <a:r>
              <a:rPr lang="en-US" sz="2000" dirty="0" smtClean="0"/>
              <a:t>We </a:t>
            </a:r>
            <a:r>
              <a:rPr lang="en-US" sz="2000" dirty="0"/>
              <a:t>are going to spend some time discussing the new API in the next few </a:t>
            </a:r>
            <a:r>
              <a:rPr lang="en-US" sz="2000" dirty="0" smtClean="0"/>
              <a:t>chapters.</a:t>
            </a:r>
          </a:p>
          <a:p>
            <a:pPr marL="457200">
              <a:buFont typeface="Wingdings" panose="05000000000000000000" pitchFamily="2" charset="2"/>
              <a:buChar char="§"/>
            </a:pPr>
            <a:r>
              <a:rPr lang="en-US" sz="2000" dirty="0" smtClean="0"/>
              <a:t>However</a:t>
            </a:r>
            <a:r>
              <a:rPr lang="en-US" sz="2000" dirty="0"/>
              <a:t>, using this library potentially creates a lot of </a:t>
            </a:r>
            <a:r>
              <a:rPr lang="en-US" sz="2000" dirty="0">
                <a:solidFill>
                  <a:srgbClr val="FF0000"/>
                </a:solidFill>
              </a:rPr>
              <a:t>thread pool </a:t>
            </a:r>
            <a:r>
              <a:rPr lang="en-US" sz="2000" dirty="0">
                <a:solidFill>
                  <a:srgbClr val="0070C0"/>
                </a:solidFill>
              </a:rPr>
              <a:t>work</a:t>
            </a:r>
            <a:r>
              <a:rPr lang="en-US" sz="2000" dirty="0"/>
              <a:t> to which the existing structure of the thread pool was poorly suited so let’s take a look at what was changed behind the scenes to enable this new API to work efficiently</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103</a:t>
            </a:fld>
            <a:endParaRPr lang="en-US" dirty="0"/>
          </a:p>
        </p:txBody>
      </p:sp>
    </p:spTree>
    <p:extLst>
      <p:ext uri="{BB962C8B-B14F-4D97-AF65-F5344CB8AC3E}">
        <p14:creationId xmlns:p14="http://schemas.microsoft.com/office/powerpoint/2010/main" val="308305149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Remodeling the Thread Pool </a:t>
            </a:r>
            <a:r>
              <a:rPr lang="en-US" dirty="0" smtClean="0"/>
              <a:t>Queue</a:t>
            </a:r>
            <a:endParaRPr lang="en-US" dirty="0"/>
          </a:p>
        </p:txBody>
      </p:sp>
      <p:sp>
        <p:nvSpPr>
          <p:cNvPr id="5" name="Content Placeholder 3"/>
          <p:cNvSpPr>
            <a:spLocks noGrp="1"/>
          </p:cNvSpPr>
          <p:nvPr>
            <p:ph idx="1"/>
          </p:nvPr>
        </p:nvSpPr>
        <p:spPr/>
        <p:txBody>
          <a:bodyPr>
            <a:normAutofit/>
          </a:bodyPr>
          <a:lstStyle/>
          <a:p>
            <a:pPr>
              <a:buFont typeface="Wingdings" panose="05000000000000000000" pitchFamily="2" charset="2"/>
              <a:buChar char="v"/>
            </a:pPr>
            <a:r>
              <a:rPr lang="en-US" sz="2000" dirty="0"/>
              <a:t>Prior to </a:t>
            </a:r>
            <a:r>
              <a:rPr lang="en-US" sz="2000" dirty="0">
                <a:solidFill>
                  <a:srgbClr val="FF0000"/>
                </a:solidFill>
              </a:rPr>
              <a:t>.NET 4.0</a:t>
            </a:r>
            <a:r>
              <a:rPr lang="en-US" sz="2000" dirty="0"/>
              <a:t> the </a:t>
            </a:r>
            <a:r>
              <a:rPr lang="en-US" sz="2000" dirty="0">
                <a:solidFill>
                  <a:srgbClr val="FF0000"/>
                </a:solidFill>
              </a:rPr>
              <a:t>thread pool </a:t>
            </a:r>
            <a:r>
              <a:rPr lang="en-US" sz="2000" dirty="0">
                <a:solidFill>
                  <a:srgbClr val="0070C0"/>
                </a:solidFill>
              </a:rPr>
              <a:t>queue</a:t>
            </a:r>
            <a:r>
              <a:rPr lang="en-US" sz="2000" dirty="0"/>
              <a:t> was a </a:t>
            </a:r>
            <a:r>
              <a:rPr lang="en-US" sz="2000" dirty="0">
                <a:solidFill>
                  <a:srgbClr val="FF0000"/>
                </a:solidFill>
              </a:rPr>
              <a:t>linked list</a:t>
            </a:r>
            <a:r>
              <a:rPr lang="en-US" sz="2000" dirty="0"/>
              <a:t> of work </a:t>
            </a:r>
            <a:r>
              <a:rPr lang="en-US" sz="2000" dirty="0" smtClean="0"/>
              <a:t>items.</a:t>
            </a:r>
          </a:p>
          <a:p>
            <a:pPr marL="457200">
              <a:buFont typeface="Wingdings" panose="05000000000000000000" pitchFamily="2" charset="2"/>
              <a:buChar char="§"/>
            </a:pPr>
            <a:r>
              <a:rPr lang="en-US" sz="2000" dirty="0" smtClean="0"/>
              <a:t>Imagine </a:t>
            </a:r>
            <a:r>
              <a:rPr lang="en-US" sz="2000" dirty="0"/>
              <a:t>lots of cores are generating lots of work </a:t>
            </a:r>
            <a:r>
              <a:rPr lang="en-US" sz="2000" dirty="0" smtClean="0"/>
              <a:t>items.</a:t>
            </a:r>
          </a:p>
          <a:p>
            <a:pPr marL="457200">
              <a:buFont typeface="Wingdings" panose="05000000000000000000" pitchFamily="2" charset="2"/>
              <a:buChar char="§"/>
            </a:pPr>
            <a:r>
              <a:rPr lang="en-US" sz="2000" dirty="0" smtClean="0"/>
              <a:t>There </a:t>
            </a:r>
            <a:r>
              <a:rPr lang="en-US" sz="2000" dirty="0"/>
              <a:t>are two issues that are going to become apparent: </a:t>
            </a:r>
          </a:p>
          <a:p>
            <a:pPr marL="685800">
              <a:buFont typeface="Wingdings" panose="05000000000000000000" pitchFamily="2" charset="2"/>
              <a:buChar char="ü"/>
            </a:pPr>
            <a:r>
              <a:rPr lang="en-US" sz="2000" dirty="0" smtClean="0"/>
              <a:t>The </a:t>
            </a:r>
            <a:r>
              <a:rPr lang="en-US" sz="2000" dirty="0"/>
              <a:t>thread pool will become a large data structure with a very large number of </a:t>
            </a:r>
            <a:r>
              <a:rPr lang="en-US" sz="2000" dirty="0" smtClean="0"/>
              <a:t>references.</a:t>
            </a:r>
          </a:p>
          <a:p>
            <a:pPr marL="685800" indent="0">
              <a:buNone/>
            </a:pPr>
            <a:r>
              <a:rPr lang="en-US" sz="2000" dirty="0" smtClean="0"/>
              <a:t>This </a:t>
            </a:r>
            <a:r>
              <a:rPr lang="en-US" sz="2000" dirty="0"/>
              <a:t>is an expensive for the </a:t>
            </a:r>
            <a:r>
              <a:rPr lang="en-US" sz="2000" dirty="0">
                <a:solidFill>
                  <a:srgbClr val="FF0000"/>
                </a:solidFill>
              </a:rPr>
              <a:t>Garbage Collector</a:t>
            </a:r>
            <a:r>
              <a:rPr lang="en-US" sz="2000" dirty="0"/>
              <a:t> to deal with during its mark phase. </a:t>
            </a:r>
          </a:p>
          <a:p>
            <a:pPr marL="685800">
              <a:buFont typeface="Wingdings" panose="05000000000000000000" pitchFamily="2" charset="2"/>
              <a:buChar char="ü"/>
            </a:pPr>
            <a:r>
              <a:rPr lang="en-US" sz="2000" dirty="0" smtClean="0"/>
              <a:t>A </a:t>
            </a:r>
            <a:r>
              <a:rPr lang="en-US" sz="2000" dirty="0"/>
              <a:t>linked list is a </a:t>
            </a:r>
            <a:r>
              <a:rPr lang="en-US" sz="2000" dirty="0">
                <a:solidFill>
                  <a:srgbClr val="FF0000"/>
                </a:solidFill>
              </a:rPr>
              <a:t>terrible </a:t>
            </a:r>
            <a:r>
              <a:rPr lang="en-US" sz="2000" dirty="0">
                <a:solidFill>
                  <a:srgbClr val="0070C0"/>
                </a:solidFill>
              </a:rPr>
              <a:t>data structure</a:t>
            </a:r>
            <a:r>
              <a:rPr lang="en-US" sz="2000" dirty="0"/>
              <a:t> for </a:t>
            </a:r>
            <a:r>
              <a:rPr lang="en-US" sz="2000" dirty="0">
                <a:solidFill>
                  <a:srgbClr val="0070C0"/>
                </a:solidFill>
              </a:rPr>
              <a:t>concurrent </a:t>
            </a:r>
            <a:r>
              <a:rPr lang="en-US" sz="2000" dirty="0" smtClean="0">
                <a:solidFill>
                  <a:srgbClr val="0070C0"/>
                </a:solidFill>
              </a:rPr>
              <a:t>manipulation</a:t>
            </a:r>
            <a:r>
              <a:rPr lang="en-US" sz="2000" dirty="0" smtClean="0"/>
              <a:t>.</a:t>
            </a:r>
          </a:p>
          <a:p>
            <a:pPr marL="685800" indent="0">
              <a:buNone/>
            </a:pPr>
            <a:r>
              <a:rPr lang="en-US" sz="2000" dirty="0" smtClean="0"/>
              <a:t>Processing </a:t>
            </a:r>
            <a:r>
              <a:rPr lang="en-US" sz="2000" dirty="0"/>
              <a:t>across the cores would have to be serialized as it updated the queue (see </a:t>
            </a:r>
            <a:r>
              <a:rPr lang="en-US" sz="2000" dirty="0">
                <a:solidFill>
                  <a:srgbClr val="FF0000"/>
                </a:solidFill>
              </a:rPr>
              <a:t>Figure 2-3</a:t>
            </a:r>
            <a:r>
              <a:rPr lang="en-US" sz="2000" dirty="0" smtClean="0"/>
              <a:t>).</a:t>
            </a:r>
          </a:p>
          <a:p>
            <a:pPr marL="457200">
              <a:buFont typeface="Wingdings" panose="05000000000000000000" pitchFamily="2" charset="2"/>
              <a:buChar char="§"/>
            </a:pPr>
            <a:r>
              <a:rPr lang="en-US" sz="2000" dirty="0"/>
              <a:t>In .NET 4.0 the thread pool queue was </a:t>
            </a:r>
            <a:r>
              <a:rPr lang="en-US" sz="2000" dirty="0">
                <a:solidFill>
                  <a:srgbClr val="FF0000"/>
                </a:solidFill>
              </a:rPr>
              <a:t>redesigned</a:t>
            </a:r>
            <a:r>
              <a:rPr lang="en-US" sz="2000" dirty="0"/>
              <a:t> with the new requirements of </a:t>
            </a:r>
            <a:r>
              <a:rPr lang="en-US" sz="2000" dirty="0">
                <a:solidFill>
                  <a:srgbClr val="FF0000"/>
                </a:solidFill>
              </a:rPr>
              <a:t>PFx</a:t>
            </a:r>
            <a:r>
              <a:rPr lang="en-US" sz="2000" dirty="0"/>
              <a:t> in </a:t>
            </a:r>
            <a:r>
              <a:rPr lang="en-US" sz="2000" dirty="0" smtClean="0"/>
              <a:t>mind.</a:t>
            </a:r>
          </a:p>
          <a:p>
            <a:pPr marL="685800">
              <a:buFont typeface="Wingdings" panose="05000000000000000000" pitchFamily="2" charset="2"/>
              <a:buChar char="ü"/>
            </a:pPr>
            <a:r>
              <a:rPr lang="en-US" sz="2000" dirty="0" smtClean="0"/>
              <a:t>Instead </a:t>
            </a:r>
            <a:r>
              <a:rPr lang="en-US" sz="2000" dirty="0"/>
              <a:t>of using a simple linked list, the queue was built with </a:t>
            </a:r>
            <a:r>
              <a:rPr lang="en-US" sz="2000" dirty="0">
                <a:solidFill>
                  <a:srgbClr val="FF0000"/>
                </a:solidFill>
              </a:rPr>
              <a:t>arrays</a:t>
            </a:r>
            <a:r>
              <a:rPr lang="en-US" sz="2000" dirty="0"/>
              <a:t> of </a:t>
            </a:r>
            <a:r>
              <a:rPr lang="en-US" sz="2000" dirty="0">
                <a:solidFill>
                  <a:srgbClr val="0070C0"/>
                </a:solidFill>
              </a:rPr>
              <a:t>work items</a:t>
            </a:r>
            <a:r>
              <a:rPr lang="en-US" sz="2000" dirty="0"/>
              <a:t> with the </a:t>
            </a:r>
            <a:r>
              <a:rPr lang="en-US" sz="2000" dirty="0">
                <a:solidFill>
                  <a:srgbClr val="0070C0"/>
                </a:solidFill>
              </a:rPr>
              <a:t>arrays connected into a </a:t>
            </a:r>
            <a:r>
              <a:rPr lang="en-US" sz="2000" dirty="0">
                <a:solidFill>
                  <a:srgbClr val="FF0000"/>
                </a:solidFill>
              </a:rPr>
              <a:t>linked </a:t>
            </a:r>
            <a:r>
              <a:rPr lang="en-US" sz="2000" dirty="0" smtClean="0">
                <a:solidFill>
                  <a:srgbClr val="FF0000"/>
                </a:solidFill>
              </a:rPr>
              <a:t>list</a:t>
            </a:r>
            <a:r>
              <a:rPr lang="en-US" sz="2000" dirty="0" smtClean="0"/>
              <a:t>.</a:t>
            </a:r>
          </a:p>
          <a:p>
            <a:pPr marL="685800">
              <a:buFont typeface="Wingdings" panose="05000000000000000000" pitchFamily="2" charset="2"/>
              <a:buChar char="ü"/>
            </a:pPr>
            <a:r>
              <a:rPr lang="en-US" sz="2000" dirty="0" smtClean="0"/>
              <a:t>This </a:t>
            </a:r>
            <a:r>
              <a:rPr lang="en-US" sz="2000" dirty="0"/>
              <a:t>means that there are a </a:t>
            </a:r>
            <a:r>
              <a:rPr lang="en-US" sz="2000" dirty="0">
                <a:solidFill>
                  <a:srgbClr val="0070C0"/>
                </a:solidFill>
              </a:rPr>
              <a:t>lot fewer</a:t>
            </a:r>
            <a:r>
              <a:rPr lang="en-US" sz="2000" dirty="0"/>
              <a:t> </a:t>
            </a:r>
            <a:r>
              <a:rPr lang="en-US" sz="2000" dirty="0">
                <a:solidFill>
                  <a:srgbClr val="FF0000"/>
                </a:solidFill>
              </a:rPr>
              <a:t>references</a:t>
            </a:r>
            <a:r>
              <a:rPr lang="en-US" sz="2000" dirty="0"/>
              <a:t>, and that adding and moving work items often will simply </a:t>
            </a:r>
            <a:r>
              <a:rPr lang="en-US" sz="2000" dirty="0" smtClean="0"/>
              <a:t>involve </a:t>
            </a:r>
            <a:r>
              <a:rPr lang="en-US" sz="2000" dirty="0" smtClean="0">
                <a:solidFill>
                  <a:srgbClr val="FF0000"/>
                </a:solidFill>
              </a:rPr>
              <a:t>array index</a:t>
            </a:r>
            <a:r>
              <a:rPr lang="en-US" sz="2000" dirty="0" smtClean="0">
                <a:solidFill>
                  <a:srgbClr val="0070C0"/>
                </a:solidFill>
              </a:rPr>
              <a:t> manipulation</a:t>
            </a:r>
            <a:r>
              <a:rPr lang="en-US" sz="2000" dirty="0" smtClean="0"/>
              <a:t>, </a:t>
            </a:r>
            <a:r>
              <a:rPr lang="en-US" sz="2000" dirty="0"/>
              <a:t>which is a much cheaper way to make thread safe (see </a:t>
            </a:r>
            <a:r>
              <a:rPr lang="en-US" sz="2000" dirty="0">
                <a:solidFill>
                  <a:srgbClr val="FF0000"/>
                </a:solidFill>
              </a:rPr>
              <a:t>Figure 2-4</a:t>
            </a:r>
            <a:r>
              <a:rPr lang="en-US" sz="2000" dirty="0" smtClean="0"/>
              <a:t>).</a:t>
            </a:r>
          </a:p>
          <a:p>
            <a:pPr marL="457200">
              <a:buFont typeface="Wingdings" panose="05000000000000000000" pitchFamily="2" charset="2"/>
              <a:buChar char="§"/>
            </a:pP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104</a:t>
            </a:fld>
            <a:endParaRPr lang="en-US" dirty="0"/>
          </a:p>
        </p:txBody>
      </p:sp>
    </p:spTree>
    <p:extLst>
      <p:ext uri="{BB962C8B-B14F-4D97-AF65-F5344CB8AC3E}">
        <p14:creationId xmlns:p14="http://schemas.microsoft.com/office/powerpoint/2010/main" val="178336387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Figure 2-3 || 2-4</a:t>
            </a:r>
            <a:endParaRPr lang="en-US" dirty="0"/>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00" y="1268362"/>
            <a:ext cx="3576010" cy="4072995"/>
          </a:xfrm>
          <a:prstGeom prst="rect">
            <a:avLst/>
          </a:prstGeom>
          <a:ln>
            <a:solidFill>
              <a:schemeClr val="accent1"/>
            </a:solidFill>
          </a:ln>
        </p:spPr>
      </p:pic>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464981" y="1268362"/>
            <a:ext cx="3696484" cy="4145492"/>
          </a:xfrm>
          <a:prstGeom prst="rect">
            <a:avLst/>
          </a:prstGeom>
          <a:ln>
            <a:solidFill>
              <a:schemeClr val="accent1"/>
            </a:solidFill>
          </a:ln>
        </p:spPr>
      </p:pic>
      <p:sp>
        <p:nvSpPr>
          <p:cNvPr id="5" name="Date Placeholder 4"/>
          <p:cNvSpPr>
            <a:spLocks noGrp="1"/>
          </p:cNvSpPr>
          <p:nvPr>
            <p:ph type="dt" sz="half" idx="2"/>
          </p:nvPr>
        </p:nvSpPr>
        <p:spPr/>
        <p:txBody>
          <a:bodyPr/>
          <a:lstStyle/>
          <a:p>
            <a:r>
              <a:rPr lang="en-US" smtClean="0"/>
              <a:t>12 Mar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105</a:t>
            </a:fld>
            <a:endParaRPr lang="en-US" dirty="0"/>
          </a:p>
        </p:txBody>
      </p:sp>
    </p:spTree>
    <p:extLst>
      <p:ext uri="{BB962C8B-B14F-4D97-AF65-F5344CB8AC3E}">
        <p14:creationId xmlns:p14="http://schemas.microsoft.com/office/powerpoint/2010/main" val="419237854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Work-Stealing </a:t>
            </a:r>
            <a:r>
              <a:rPr lang="en-US" dirty="0" smtClean="0"/>
              <a:t>Queues</a:t>
            </a:r>
            <a:endParaRPr lang="en-US" dirty="0"/>
          </a:p>
        </p:txBody>
      </p:sp>
      <p:sp>
        <p:nvSpPr>
          <p:cNvPr id="5" name="Content Placeholder 3"/>
          <p:cNvSpPr>
            <a:spLocks noGrp="1"/>
          </p:cNvSpPr>
          <p:nvPr>
            <p:ph idx="1"/>
          </p:nvPr>
        </p:nvSpPr>
        <p:spPr/>
        <p:txBody>
          <a:bodyPr>
            <a:normAutofit/>
          </a:bodyPr>
          <a:lstStyle/>
          <a:p>
            <a:pPr>
              <a:buFont typeface="Wingdings" panose="05000000000000000000" pitchFamily="2" charset="2"/>
              <a:buChar char="v"/>
            </a:pPr>
            <a:r>
              <a:rPr lang="en-US" sz="2000" dirty="0"/>
              <a:t>As we explained in Chapter 1, processors have </a:t>
            </a:r>
            <a:r>
              <a:rPr lang="en-US" sz="2000" dirty="0" smtClean="0">
                <a:solidFill>
                  <a:srgbClr val="FF0000"/>
                </a:solidFill>
              </a:rPr>
              <a:t>caches</a:t>
            </a:r>
            <a:r>
              <a:rPr lang="en-US" sz="2000" dirty="0" smtClean="0"/>
              <a:t>.</a:t>
            </a:r>
          </a:p>
          <a:p>
            <a:pPr marL="398463">
              <a:buFont typeface="Wingdings" panose="05000000000000000000" pitchFamily="2" charset="2"/>
              <a:buChar char="§"/>
            </a:pPr>
            <a:r>
              <a:rPr lang="en-US" sz="2000" dirty="0" smtClean="0"/>
              <a:t>If </a:t>
            </a:r>
            <a:r>
              <a:rPr lang="en-US" sz="2000" dirty="0"/>
              <a:t>you need to spawn async work that uses the same data that you have been processing, it would be most efficient in terms of data access to execute the work on the same processor, as then the </a:t>
            </a:r>
            <a:r>
              <a:rPr lang="en-US" sz="2000" dirty="0">
                <a:solidFill>
                  <a:srgbClr val="FF0000"/>
                </a:solidFill>
              </a:rPr>
              <a:t>data</a:t>
            </a:r>
            <a:r>
              <a:rPr lang="en-US" sz="2000" dirty="0"/>
              <a:t> may well be </a:t>
            </a:r>
            <a:r>
              <a:rPr lang="en-US" sz="2000" dirty="0">
                <a:solidFill>
                  <a:srgbClr val="0070C0"/>
                </a:solidFill>
              </a:rPr>
              <a:t>read from</a:t>
            </a:r>
            <a:r>
              <a:rPr lang="en-US" sz="2000" dirty="0">
                <a:solidFill>
                  <a:srgbClr val="FF0000"/>
                </a:solidFill>
              </a:rPr>
              <a:t> cache</a:t>
            </a:r>
            <a:r>
              <a:rPr lang="en-US" sz="2000" dirty="0"/>
              <a:t> rather than main </a:t>
            </a:r>
            <a:r>
              <a:rPr lang="en-US" sz="2000" dirty="0" smtClean="0"/>
              <a:t>memory.</a:t>
            </a:r>
          </a:p>
          <a:p>
            <a:pPr marL="398463">
              <a:buFont typeface="Wingdings" panose="05000000000000000000" pitchFamily="2" charset="2"/>
              <a:buChar char="§"/>
            </a:pPr>
            <a:r>
              <a:rPr lang="en-US" sz="2000" dirty="0" smtClean="0"/>
              <a:t>So </a:t>
            </a:r>
            <a:r>
              <a:rPr lang="en-US" sz="2000" dirty="0"/>
              <a:t>if all of the cores are generally busy, then trying to get related work on to the same core potentially would be a significant performance </a:t>
            </a:r>
            <a:r>
              <a:rPr lang="en-US" sz="2000" dirty="0" smtClean="0"/>
              <a:t>improvement.</a:t>
            </a:r>
          </a:p>
          <a:p>
            <a:pPr marL="398463">
              <a:buFont typeface="Wingdings" panose="05000000000000000000" pitchFamily="2" charset="2"/>
              <a:buChar char="§"/>
            </a:pPr>
            <a:r>
              <a:rPr lang="en-US" sz="2000" dirty="0" smtClean="0"/>
              <a:t>The </a:t>
            </a:r>
            <a:r>
              <a:rPr lang="en-US" sz="2000" dirty="0">
                <a:solidFill>
                  <a:srgbClr val="FF0000"/>
                </a:solidFill>
              </a:rPr>
              <a:t>internals</a:t>
            </a:r>
            <a:r>
              <a:rPr lang="en-US" sz="2000" dirty="0"/>
              <a:t> of the </a:t>
            </a:r>
            <a:r>
              <a:rPr lang="en-US" sz="2000" dirty="0">
                <a:solidFill>
                  <a:srgbClr val="FF0000"/>
                </a:solidFill>
              </a:rPr>
              <a:t>thread pool</a:t>
            </a:r>
            <a:r>
              <a:rPr lang="en-US" sz="2000" dirty="0"/>
              <a:t> have been remodeled to give each thread its </a:t>
            </a:r>
            <a:r>
              <a:rPr lang="en-US" sz="2000" dirty="0">
                <a:solidFill>
                  <a:srgbClr val="0070C0"/>
                </a:solidFill>
              </a:rPr>
              <a:t>own</a:t>
            </a:r>
            <a:r>
              <a:rPr lang="en-US" sz="2000" dirty="0">
                <a:solidFill>
                  <a:srgbClr val="FF0000"/>
                </a:solidFill>
              </a:rPr>
              <a:t> </a:t>
            </a:r>
            <a:r>
              <a:rPr lang="en-US" sz="2000" dirty="0" smtClean="0">
                <a:solidFill>
                  <a:srgbClr val="FF0000"/>
                </a:solidFill>
              </a:rPr>
              <a:t>queue</a:t>
            </a:r>
            <a:r>
              <a:rPr lang="en-US" sz="2000" dirty="0" smtClean="0"/>
              <a:t>.</a:t>
            </a:r>
          </a:p>
          <a:p>
            <a:pPr marL="685800">
              <a:buFont typeface="Wingdings" panose="05000000000000000000" pitchFamily="2" charset="2"/>
              <a:buChar char="ü"/>
            </a:pPr>
            <a:r>
              <a:rPr lang="en-US" sz="2000" dirty="0" smtClean="0"/>
              <a:t>If </a:t>
            </a:r>
            <a:r>
              <a:rPr lang="en-US" sz="2000" dirty="0"/>
              <a:t>a thread pool thread creates async work using the new API, then by default it will be put on the thread’s “</a:t>
            </a:r>
            <a:r>
              <a:rPr lang="en-US" sz="2000" dirty="0">
                <a:solidFill>
                  <a:srgbClr val="FF0000"/>
                </a:solidFill>
              </a:rPr>
              <a:t>local</a:t>
            </a:r>
            <a:r>
              <a:rPr lang="en-US" sz="2000" dirty="0"/>
              <a:t>” </a:t>
            </a:r>
            <a:r>
              <a:rPr lang="en-US" sz="2000" dirty="0" smtClean="0">
                <a:solidFill>
                  <a:srgbClr val="0070C0"/>
                </a:solidFill>
              </a:rPr>
              <a:t>queue</a:t>
            </a:r>
            <a:r>
              <a:rPr lang="en-US" sz="2000" dirty="0" smtClean="0"/>
              <a:t>.</a:t>
            </a:r>
          </a:p>
          <a:p>
            <a:pPr marL="398463">
              <a:buFont typeface="Wingdings" panose="05000000000000000000" pitchFamily="2" charset="2"/>
              <a:buChar char="§"/>
            </a:pPr>
            <a:r>
              <a:rPr lang="en-US" sz="2000" dirty="0" smtClean="0"/>
              <a:t>When </a:t>
            </a:r>
            <a:r>
              <a:rPr lang="en-US" sz="2000" dirty="0"/>
              <a:t>a thread finishes its current work item, it looks for new work items in the following </a:t>
            </a:r>
            <a:r>
              <a:rPr lang="en-US" sz="2000" dirty="0" smtClean="0"/>
              <a:t>order:</a:t>
            </a:r>
          </a:p>
          <a:p>
            <a:pPr marL="685800">
              <a:buFont typeface="Wingdings" panose="05000000000000000000" pitchFamily="2" charset="2"/>
              <a:buChar char="ü"/>
            </a:pPr>
            <a:r>
              <a:rPr lang="en-US" sz="2000" dirty="0" smtClean="0"/>
              <a:t>It </a:t>
            </a:r>
            <a:r>
              <a:rPr lang="en-US" sz="2000" dirty="0"/>
              <a:t>looks on its local </a:t>
            </a:r>
            <a:r>
              <a:rPr lang="en-US" sz="2000" dirty="0" smtClean="0"/>
              <a:t>queue.</a:t>
            </a:r>
          </a:p>
          <a:p>
            <a:pPr marL="685800">
              <a:buFont typeface="Wingdings" panose="05000000000000000000" pitchFamily="2" charset="2"/>
              <a:buChar char="ü"/>
            </a:pPr>
            <a:r>
              <a:rPr lang="en-US" sz="2000" dirty="0" smtClean="0"/>
              <a:t>It looks on the </a:t>
            </a:r>
            <a:r>
              <a:rPr lang="en-US" sz="2000" dirty="0" smtClean="0">
                <a:solidFill>
                  <a:srgbClr val="FF0000"/>
                </a:solidFill>
              </a:rPr>
              <a:t>global queue</a:t>
            </a:r>
            <a:r>
              <a:rPr lang="en-US" sz="2000" dirty="0" smtClean="0"/>
              <a:t>.</a:t>
            </a:r>
          </a:p>
          <a:p>
            <a:pPr marL="685800">
              <a:buFont typeface="Wingdings" panose="05000000000000000000" pitchFamily="2" charset="2"/>
              <a:buChar char="ü"/>
            </a:pPr>
            <a:r>
              <a:rPr lang="en-US" sz="2000" dirty="0" smtClean="0"/>
              <a:t>It steals work from other threads’ local queues. As a result this </a:t>
            </a:r>
            <a:r>
              <a:rPr lang="en-US" sz="2000" dirty="0" smtClean="0">
                <a:solidFill>
                  <a:srgbClr val="FF0000"/>
                </a:solidFill>
              </a:rPr>
              <a:t>local queue</a:t>
            </a:r>
            <a:r>
              <a:rPr lang="en-US" sz="2000" dirty="0" smtClean="0"/>
              <a:t> is known as a </a:t>
            </a:r>
            <a:r>
              <a:rPr lang="en-US" sz="2000" dirty="0" smtClean="0">
                <a:solidFill>
                  <a:srgbClr val="FF0000"/>
                </a:solidFill>
              </a:rPr>
              <a:t>work-stealing queue</a:t>
            </a:r>
            <a:r>
              <a:rPr lang="en-US" sz="2000" dirty="0" smtClean="0"/>
              <a:t> (see </a:t>
            </a:r>
            <a:r>
              <a:rPr lang="en-US" sz="2000" dirty="0" smtClean="0">
                <a:solidFill>
                  <a:srgbClr val="FF0000"/>
                </a:solidFill>
              </a:rPr>
              <a:t>Figure 2-5</a:t>
            </a:r>
            <a:r>
              <a:rPr lang="en-US" sz="2000" dirty="0" smtClean="0"/>
              <a:t>).</a:t>
            </a:r>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106</a:t>
            </a:fld>
            <a:endParaRPr lang="en-US" dirty="0"/>
          </a:p>
        </p:txBody>
      </p:sp>
    </p:spTree>
    <p:extLst>
      <p:ext uri="{BB962C8B-B14F-4D97-AF65-F5344CB8AC3E}">
        <p14:creationId xmlns:p14="http://schemas.microsoft.com/office/powerpoint/2010/main" val="311145211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Figure 2-5</a:t>
            </a:r>
            <a:endParaRPr lang="en-US" dirty="0"/>
          </a:p>
        </p:txBody>
      </p:sp>
      <p:sp>
        <p:nvSpPr>
          <p:cNvPr id="4" name="Content Placeholder 3"/>
          <p:cNvSpPr>
            <a:spLocks noGrp="1"/>
          </p:cNvSpPr>
          <p:nvPr>
            <p:ph idx="1"/>
          </p:nvPr>
        </p:nvSpPr>
        <p:spPr/>
        <p:txBody>
          <a:bodyPr/>
          <a:lstStyle/>
          <a:p>
            <a:endParaRPr lang="en-US"/>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00" y="1268362"/>
            <a:ext cx="5383618" cy="3973623"/>
          </a:xfrm>
          <a:prstGeom prst="rect">
            <a:avLst/>
          </a:prstGeom>
          <a:ln>
            <a:solidFill>
              <a:schemeClr val="accent1"/>
            </a:solidFill>
          </a:ln>
        </p:spPr>
      </p:pic>
      <p:sp>
        <p:nvSpPr>
          <p:cNvPr id="5" name="Date Placeholder 4"/>
          <p:cNvSpPr>
            <a:spLocks noGrp="1"/>
          </p:cNvSpPr>
          <p:nvPr>
            <p:ph type="dt" sz="half" idx="2"/>
          </p:nvPr>
        </p:nvSpPr>
        <p:spPr/>
        <p:txBody>
          <a:bodyPr/>
          <a:lstStyle/>
          <a:p>
            <a:r>
              <a:rPr lang="en-US" smtClean="0"/>
              <a:t>12 Mar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107</a:t>
            </a:fld>
            <a:endParaRPr lang="en-US" dirty="0"/>
          </a:p>
        </p:txBody>
      </p:sp>
    </p:spTree>
    <p:extLst>
      <p:ext uri="{BB962C8B-B14F-4D97-AF65-F5344CB8AC3E}">
        <p14:creationId xmlns:p14="http://schemas.microsoft.com/office/powerpoint/2010/main" val="355674009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Thread Pool Heuristics in .NET </a:t>
            </a:r>
            <a:r>
              <a:rPr lang="en-US" dirty="0" smtClean="0"/>
              <a:t>4.0</a:t>
            </a:r>
            <a:endParaRPr lang="en-US" dirty="0"/>
          </a:p>
        </p:txBody>
      </p:sp>
      <p:sp>
        <p:nvSpPr>
          <p:cNvPr id="5" name="Content Placeholder 3"/>
          <p:cNvSpPr>
            <a:spLocks noGrp="1"/>
          </p:cNvSpPr>
          <p:nvPr>
            <p:ph idx="1"/>
          </p:nvPr>
        </p:nvSpPr>
        <p:spPr/>
        <p:txBody>
          <a:bodyPr>
            <a:normAutofit/>
          </a:bodyPr>
          <a:lstStyle/>
          <a:p>
            <a:pPr>
              <a:buFont typeface="Wingdings" panose="05000000000000000000" pitchFamily="2" charset="2"/>
              <a:buChar char="v"/>
            </a:pPr>
            <a:r>
              <a:rPr lang="en-US" sz="2000" dirty="0"/>
              <a:t>As mentioned earlier, </a:t>
            </a:r>
            <a:r>
              <a:rPr lang="en-US" sz="2000" dirty="0">
                <a:solidFill>
                  <a:srgbClr val="FF0000"/>
                </a:solidFill>
              </a:rPr>
              <a:t>.NET 3.5</a:t>
            </a:r>
            <a:r>
              <a:rPr lang="en-US" sz="2000" dirty="0"/>
              <a:t> changed </a:t>
            </a:r>
            <a:r>
              <a:rPr lang="en-US" sz="2000" dirty="0">
                <a:solidFill>
                  <a:srgbClr val="0070C0"/>
                </a:solidFill>
              </a:rPr>
              <a:t>the maximum </a:t>
            </a:r>
            <a:r>
              <a:rPr lang="en-US" sz="2000" dirty="0">
                <a:solidFill>
                  <a:srgbClr val="FF0000"/>
                </a:solidFill>
              </a:rPr>
              <a:t>number</a:t>
            </a:r>
            <a:r>
              <a:rPr lang="en-US" sz="2000" dirty="0">
                <a:solidFill>
                  <a:srgbClr val="0070C0"/>
                </a:solidFill>
              </a:rPr>
              <a:t> of threads</a:t>
            </a:r>
            <a:r>
              <a:rPr lang="en-US" sz="2000" dirty="0"/>
              <a:t> in the </a:t>
            </a:r>
            <a:r>
              <a:rPr lang="en-US" sz="2000" dirty="0">
                <a:solidFill>
                  <a:srgbClr val="FF0000"/>
                </a:solidFill>
              </a:rPr>
              <a:t>thread pool</a:t>
            </a:r>
            <a:r>
              <a:rPr lang="en-US" sz="2000" dirty="0"/>
              <a:t> to </a:t>
            </a:r>
            <a:r>
              <a:rPr lang="en-US" sz="2000" dirty="0">
                <a:solidFill>
                  <a:srgbClr val="FF0000"/>
                </a:solidFill>
              </a:rPr>
              <a:t>250 threads per</a:t>
            </a:r>
            <a:r>
              <a:rPr lang="en-US" sz="2000" dirty="0"/>
              <a:t> </a:t>
            </a:r>
            <a:r>
              <a:rPr lang="en-US" sz="2000" dirty="0" smtClean="0">
                <a:solidFill>
                  <a:srgbClr val="FF0000"/>
                </a:solidFill>
              </a:rPr>
              <a:t>core</a:t>
            </a:r>
            <a:r>
              <a:rPr lang="en-US" sz="2000" dirty="0" smtClean="0"/>
              <a:t>.</a:t>
            </a:r>
          </a:p>
          <a:p>
            <a:pPr marL="457200">
              <a:buFont typeface="Wingdings" panose="05000000000000000000" pitchFamily="2" charset="2"/>
              <a:buChar char="§"/>
            </a:pPr>
            <a:r>
              <a:rPr lang="en-US" sz="2000" dirty="0" smtClean="0"/>
              <a:t>However</a:t>
            </a:r>
            <a:r>
              <a:rPr lang="en-US" sz="2000" dirty="0"/>
              <a:t>, we also noted that the main resource that the threads are consuming is </a:t>
            </a:r>
            <a:r>
              <a:rPr lang="en-US" sz="2000" dirty="0" smtClean="0"/>
              <a:t>memory.</a:t>
            </a:r>
          </a:p>
          <a:p>
            <a:pPr marL="457200">
              <a:buFont typeface="Wingdings" panose="05000000000000000000" pitchFamily="2" charset="2"/>
              <a:buChar char="§"/>
            </a:pPr>
            <a:r>
              <a:rPr lang="en-US" sz="2000" dirty="0" smtClean="0"/>
              <a:t>Therefore</a:t>
            </a:r>
            <a:r>
              <a:rPr lang="en-US" sz="2000" dirty="0"/>
              <a:t>, in </a:t>
            </a:r>
            <a:r>
              <a:rPr lang="en-US" sz="2000" dirty="0">
                <a:solidFill>
                  <a:srgbClr val="FF0000"/>
                </a:solidFill>
              </a:rPr>
              <a:t>.NET 4.0</a:t>
            </a:r>
            <a:r>
              <a:rPr lang="en-US" sz="2000" dirty="0"/>
              <a:t> the maximum number of threads is </a:t>
            </a:r>
            <a:r>
              <a:rPr lang="en-US" sz="2000" dirty="0">
                <a:solidFill>
                  <a:srgbClr val="0070C0"/>
                </a:solidFill>
              </a:rPr>
              <a:t>determined</a:t>
            </a:r>
            <a:r>
              <a:rPr lang="en-US" sz="2000" dirty="0"/>
              <a:t> by the </a:t>
            </a:r>
            <a:r>
              <a:rPr lang="en-US" sz="2000" dirty="0">
                <a:solidFill>
                  <a:srgbClr val="0070C0"/>
                </a:solidFill>
              </a:rPr>
              <a:t>amount of </a:t>
            </a:r>
            <a:r>
              <a:rPr lang="en-US" sz="2000" dirty="0">
                <a:solidFill>
                  <a:srgbClr val="FF0000"/>
                </a:solidFill>
              </a:rPr>
              <a:t>memory</a:t>
            </a:r>
            <a:r>
              <a:rPr lang="en-US" sz="2000" dirty="0"/>
              <a:t> available (on most modern machines it will be </a:t>
            </a:r>
            <a:r>
              <a:rPr lang="en-US" sz="2000" dirty="0">
                <a:solidFill>
                  <a:srgbClr val="FF0000"/>
                </a:solidFill>
              </a:rPr>
              <a:t>1,023 worker threads</a:t>
            </a:r>
            <a:r>
              <a:rPr lang="en-US" sz="2000" dirty="0"/>
              <a:t> and </a:t>
            </a:r>
            <a:r>
              <a:rPr lang="en-US" sz="2000" dirty="0">
                <a:solidFill>
                  <a:srgbClr val="FF0000"/>
                </a:solidFill>
              </a:rPr>
              <a:t>1,000 I/O threads</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108</a:t>
            </a:fld>
            <a:endParaRPr lang="en-US" dirty="0"/>
          </a:p>
        </p:txBody>
      </p:sp>
    </p:spTree>
    <p:extLst>
      <p:ext uri="{BB962C8B-B14F-4D97-AF65-F5344CB8AC3E}">
        <p14:creationId xmlns:p14="http://schemas.microsoft.com/office/powerpoint/2010/main" val="379623065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US" dirty="0"/>
              <a:t>Tasks</a:t>
            </a:r>
          </a:p>
        </p:txBody>
      </p:sp>
      <p:sp>
        <p:nvSpPr>
          <p:cNvPr id="7" name="Text Placeholder 6"/>
          <p:cNvSpPr>
            <a:spLocks noGrp="1"/>
          </p:cNvSpPr>
          <p:nvPr>
            <p:ph type="body" sz="quarter" idx="16"/>
          </p:nvPr>
        </p:nvSpPr>
        <p:spPr/>
        <p:txBody>
          <a:bodyPr/>
          <a:lstStyle/>
          <a:p>
            <a:r>
              <a:rPr lang="en-US" dirty="0" smtClean="0"/>
              <a:t>3</a:t>
            </a:r>
            <a:endParaRPr lang="en-US" dirty="0"/>
          </a:p>
        </p:txBody>
      </p:sp>
      <p:pic>
        <p:nvPicPr>
          <p:cNvPr id="5" name="Picture 4"/>
          <p:cNvPicPr>
            <a:picLocks noChangeAspect="1"/>
          </p:cNvPicPr>
          <p:nvPr/>
        </p:nvPicPr>
        <p:blipFill>
          <a:blip r:embed="rId2"/>
          <a:stretch>
            <a:fillRect/>
          </a:stretch>
        </p:blipFill>
        <p:spPr>
          <a:xfrm>
            <a:off x="9134475" y="4755146"/>
            <a:ext cx="2724150" cy="1752600"/>
          </a:xfrm>
          <a:prstGeom prst="rect">
            <a:avLst/>
          </a:prstGeom>
          <a:ln>
            <a:solidFill>
              <a:schemeClr val="accent1"/>
            </a:solidFill>
          </a:ln>
        </p:spPr>
      </p:pic>
      <p:sp>
        <p:nvSpPr>
          <p:cNvPr id="2" name="Date Placeholder 1"/>
          <p:cNvSpPr>
            <a:spLocks noGrp="1"/>
          </p:cNvSpPr>
          <p:nvPr>
            <p:ph type="dt" sz="half" idx="2"/>
          </p:nvPr>
        </p:nvSpPr>
        <p:spPr/>
        <p:txBody>
          <a:bodyPr/>
          <a:lstStyle/>
          <a:p>
            <a:r>
              <a:rPr lang="en-US" smtClean="0"/>
              <a:t>12 Mar 2018</a:t>
            </a:r>
            <a:endParaRPr lang="en-US" dirty="0"/>
          </a:p>
        </p:txBody>
      </p:sp>
      <p:sp>
        <p:nvSpPr>
          <p:cNvPr id="3" name="Slide Number Placeholder 2"/>
          <p:cNvSpPr>
            <a:spLocks noGrp="1"/>
          </p:cNvSpPr>
          <p:nvPr>
            <p:ph type="sldNum" sz="quarter" idx="4"/>
          </p:nvPr>
        </p:nvSpPr>
        <p:spPr/>
        <p:txBody>
          <a:bodyPr/>
          <a:lstStyle/>
          <a:p>
            <a:fld id="{F1012999-1CD9-4014-B1C6-70315F8BBED0}" type="slidenum">
              <a:rPr lang="en-US" smtClean="0"/>
              <a:pPr/>
              <a:t>109</a:t>
            </a:fld>
            <a:endParaRPr lang="en-US" dirty="0"/>
          </a:p>
        </p:txBody>
      </p:sp>
    </p:spTree>
    <p:extLst>
      <p:ext uri="{BB962C8B-B14F-4D97-AF65-F5344CB8AC3E}">
        <p14:creationId xmlns:p14="http://schemas.microsoft.com/office/powerpoint/2010/main" val="10903395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Figure 1-1</a:t>
            </a:r>
            <a:endParaRPr lang="en-US" dirty="0"/>
          </a:p>
        </p:txBody>
      </p:sp>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00" y="1276031"/>
            <a:ext cx="5485372" cy="4813859"/>
          </a:xfrm>
          <a:prstGeom prst="rect">
            <a:avLst/>
          </a:prstGeom>
          <a:ln>
            <a:solidFill>
              <a:srgbClr val="5B9BD5"/>
            </a:solidFill>
          </a:ln>
        </p:spPr>
      </p:pic>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a:t>
            </a:fld>
            <a:endParaRPr lang="en-US" dirty="0"/>
          </a:p>
        </p:txBody>
      </p:sp>
    </p:spTree>
    <p:extLst>
      <p:ext uri="{BB962C8B-B14F-4D97-AF65-F5344CB8AC3E}">
        <p14:creationId xmlns:p14="http://schemas.microsoft.com/office/powerpoint/2010/main" val="256166735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With the release of </a:t>
            </a:r>
            <a:r>
              <a:rPr lang="en-US" sz="2000" dirty="0">
                <a:solidFill>
                  <a:srgbClr val="FF0000"/>
                </a:solidFill>
              </a:rPr>
              <a:t>.NET 4.0</a:t>
            </a:r>
            <a:r>
              <a:rPr lang="en-US" sz="2000" dirty="0"/>
              <a:t>, Microsoft introduced yet another API for building asynchronous </a:t>
            </a:r>
            <a:r>
              <a:rPr lang="en-US" sz="2000" dirty="0" smtClean="0"/>
              <a:t>applications:</a:t>
            </a:r>
          </a:p>
          <a:p>
            <a:pPr marL="687388" lvl="1">
              <a:buFont typeface="Wingdings" panose="05000000000000000000" pitchFamily="2" charset="2"/>
              <a:buChar char="ü"/>
            </a:pPr>
            <a:r>
              <a:rPr lang="en-US" dirty="0" smtClean="0"/>
              <a:t>the </a:t>
            </a:r>
            <a:r>
              <a:rPr lang="en-US" dirty="0">
                <a:solidFill>
                  <a:srgbClr val="0070C0"/>
                </a:solidFill>
              </a:rPr>
              <a:t>Task Parallel Library </a:t>
            </a:r>
            <a:r>
              <a:rPr lang="en-US" dirty="0"/>
              <a:t>(</a:t>
            </a:r>
            <a:r>
              <a:rPr lang="en-US" dirty="0">
                <a:solidFill>
                  <a:srgbClr val="FF0000"/>
                </a:solidFill>
              </a:rPr>
              <a:t>TPL</a:t>
            </a:r>
            <a:r>
              <a:rPr lang="en-US" dirty="0" smtClean="0"/>
              <a:t>)</a:t>
            </a:r>
          </a:p>
          <a:p>
            <a:pPr marL="457200">
              <a:buFont typeface="Wingdings" panose="05000000000000000000" pitchFamily="2" charset="2"/>
              <a:buChar char="§"/>
            </a:pPr>
            <a:r>
              <a:rPr lang="en-US" sz="2000" dirty="0" smtClean="0"/>
              <a:t>The </a:t>
            </a:r>
            <a:r>
              <a:rPr lang="en-US" sz="2000" dirty="0"/>
              <a:t>key difference between TPL and previous APIs is that </a:t>
            </a:r>
            <a:r>
              <a:rPr lang="en-US" sz="2000" dirty="0">
                <a:solidFill>
                  <a:srgbClr val="FF0000"/>
                </a:solidFill>
              </a:rPr>
              <a:t>TPL</a:t>
            </a:r>
            <a:r>
              <a:rPr lang="en-US" sz="2000" dirty="0"/>
              <a:t> attempts to </a:t>
            </a:r>
            <a:r>
              <a:rPr lang="en-US" sz="2000" dirty="0">
                <a:solidFill>
                  <a:srgbClr val="0070C0"/>
                </a:solidFill>
              </a:rPr>
              <a:t>unify</a:t>
            </a:r>
            <a:r>
              <a:rPr lang="en-US" sz="2000" dirty="0"/>
              <a:t> the </a:t>
            </a:r>
            <a:r>
              <a:rPr lang="en-US" sz="2000" dirty="0" smtClean="0">
                <a:solidFill>
                  <a:srgbClr val="FF0000"/>
                </a:solidFill>
              </a:rPr>
              <a:t>APM</a:t>
            </a:r>
            <a:r>
              <a:rPr lang="en-US" sz="2000" dirty="0" smtClean="0"/>
              <a:t>.</a:t>
            </a:r>
          </a:p>
          <a:p>
            <a:pPr marL="457200">
              <a:buFont typeface="Wingdings" panose="05000000000000000000" pitchFamily="2" charset="2"/>
              <a:buChar char="§"/>
            </a:pPr>
            <a:r>
              <a:rPr lang="en-US" sz="2000" dirty="0" smtClean="0"/>
              <a:t>It </a:t>
            </a:r>
            <a:r>
              <a:rPr lang="en-US" sz="2000" dirty="0"/>
              <a:t>provides a </a:t>
            </a:r>
            <a:r>
              <a:rPr lang="en-US" sz="2000" dirty="0">
                <a:solidFill>
                  <a:srgbClr val="0070C0"/>
                </a:solidFill>
              </a:rPr>
              <a:t>single</a:t>
            </a:r>
            <a:r>
              <a:rPr lang="en-US" sz="2000" dirty="0"/>
              <a:t> </a:t>
            </a:r>
            <a:r>
              <a:rPr lang="en-US" sz="2000" dirty="0">
                <a:solidFill>
                  <a:srgbClr val="FF0000"/>
                </a:solidFill>
              </a:rPr>
              <a:t>type</a:t>
            </a:r>
            <a:r>
              <a:rPr lang="en-US" sz="2000" dirty="0"/>
              <a:t> called a </a:t>
            </a:r>
            <a:r>
              <a:rPr lang="en-US" sz="2000" dirty="0">
                <a:solidFill>
                  <a:srgbClr val="FF0000"/>
                </a:solidFill>
              </a:rPr>
              <a:t>Task</a:t>
            </a:r>
            <a:r>
              <a:rPr lang="en-US" sz="2000" dirty="0"/>
              <a:t> to </a:t>
            </a:r>
            <a:r>
              <a:rPr lang="en-US" sz="2000" dirty="0">
                <a:solidFill>
                  <a:srgbClr val="0070C0"/>
                </a:solidFill>
              </a:rPr>
              <a:t>represent</a:t>
            </a:r>
            <a:r>
              <a:rPr lang="en-US" sz="2000" dirty="0"/>
              <a:t> all </a:t>
            </a:r>
            <a:r>
              <a:rPr lang="en-US" sz="2000" dirty="0">
                <a:solidFill>
                  <a:srgbClr val="FF0000"/>
                </a:solidFill>
              </a:rPr>
              <a:t>asynchronous </a:t>
            </a:r>
            <a:r>
              <a:rPr lang="en-US" sz="2000" dirty="0" smtClean="0">
                <a:solidFill>
                  <a:srgbClr val="FF0000"/>
                </a:solidFill>
              </a:rPr>
              <a:t>operations</a:t>
            </a:r>
            <a:r>
              <a:rPr lang="en-US" sz="2000" dirty="0" smtClean="0"/>
              <a:t>.</a:t>
            </a:r>
          </a:p>
          <a:p>
            <a:pPr marL="457200">
              <a:buFont typeface="Wingdings" panose="05000000000000000000" pitchFamily="2" charset="2"/>
              <a:buChar char="§"/>
            </a:pPr>
            <a:r>
              <a:rPr lang="en-US" sz="2000" dirty="0" smtClean="0"/>
              <a:t>In </a:t>
            </a:r>
            <a:r>
              <a:rPr lang="en-US" sz="2000" dirty="0"/>
              <a:t>addition to Tasks, TPL introduces </a:t>
            </a:r>
            <a:r>
              <a:rPr lang="en-US" sz="2000" dirty="0">
                <a:solidFill>
                  <a:srgbClr val="0070C0"/>
                </a:solidFill>
              </a:rPr>
              <a:t>standardized</a:t>
            </a:r>
            <a:r>
              <a:rPr lang="en-US" sz="2000" dirty="0">
                <a:solidFill>
                  <a:srgbClr val="FF0000"/>
                </a:solidFill>
              </a:rPr>
              <a:t> cancellation </a:t>
            </a:r>
            <a:r>
              <a:rPr lang="en-US" sz="2000" dirty="0">
                <a:solidFill>
                  <a:srgbClr val="0070C0"/>
                </a:solidFill>
              </a:rPr>
              <a:t>and</a:t>
            </a:r>
            <a:r>
              <a:rPr lang="en-US" sz="2000" dirty="0">
                <a:solidFill>
                  <a:srgbClr val="FF0000"/>
                </a:solidFill>
              </a:rPr>
              <a:t> </a:t>
            </a:r>
            <a:r>
              <a:rPr lang="en-US" sz="2000" dirty="0">
                <a:solidFill>
                  <a:srgbClr val="0070C0"/>
                </a:solidFill>
              </a:rPr>
              <a:t>reporting</a:t>
            </a:r>
            <a:r>
              <a:rPr lang="en-US" sz="2000" dirty="0"/>
              <a:t> of </a:t>
            </a:r>
            <a:r>
              <a:rPr lang="en-US" sz="2000" dirty="0" smtClean="0">
                <a:solidFill>
                  <a:srgbClr val="FF0000"/>
                </a:solidFill>
              </a:rPr>
              <a:t>progress</a:t>
            </a:r>
            <a:r>
              <a:rPr lang="en-US" sz="2000" dirty="0" smtClean="0"/>
              <a:t>—traditionally something </a:t>
            </a:r>
            <a:r>
              <a:rPr lang="en-US" sz="2000" dirty="0"/>
              <a:t>developers rolled for </a:t>
            </a:r>
            <a:r>
              <a:rPr lang="en-US" sz="2000" dirty="0" smtClean="0"/>
              <a:t>themselves.</a:t>
            </a:r>
          </a:p>
          <a:p>
            <a:pPr marL="457200">
              <a:buFont typeface="Wingdings" panose="05000000000000000000" pitchFamily="2" charset="2"/>
              <a:buChar char="§"/>
            </a:pPr>
            <a:r>
              <a:rPr lang="en-US" sz="2000" dirty="0" smtClean="0"/>
              <a:t>This </a:t>
            </a:r>
            <a:r>
              <a:rPr lang="en-US" sz="2000" dirty="0"/>
              <a:t>chapter will examine these new constructs and how to take advantage of them to perform asynchronous operations</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110</a:t>
            </a:fld>
            <a:endParaRPr lang="en-US" dirty="0"/>
          </a:p>
        </p:txBody>
      </p:sp>
    </p:spTree>
    <p:extLst>
      <p:ext uri="{BB962C8B-B14F-4D97-AF65-F5344CB8AC3E}">
        <p14:creationId xmlns:p14="http://schemas.microsoft.com/office/powerpoint/2010/main" val="40296849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What Is a Task</a:t>
            </a:r>
            <a:r>
              <a:rPr lang="en-US" dirty="0" smtClean="0">
                <a:solidFill>
                  <a:schemeClr val="bg1"/>
                </a:solidFill>
              </a:rPr>
              <a:t>?</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A Task represents an </a:t>
            </a:r>
            <a:r>
              <a:rPr lang="en-US" sz="2000" dirty="0">
                <a:solidFill>
                  <a:srgbClr val="FF0000"/>
                </a:solidFill>
              </a:rPr>
              <a:t>asynchronous</a:t>
            </a:r>
            <a:r>
              <a:rPr lang="en-US" sz="2000" dirty="0"/>
              <a:t> </a:t>
            </a:r>
            <a:r>
              <a:rPr lang="en-US" sz="2000" dirty="0">
                <a:solidFill>
                  <a:srgbClr val="0070C0"/>
                </a:solidFill>
              </a:rPr>
              <a:t>unit of </a:t>
            </a:r>
            <a:r>
              <a:rPr lang="en-US" sz="2000" dirty="0" smtClean="0">
                <a:solidFill>
                  <a:srgbClr val="0070C0"/>
                </a:solidFill>
              </a:rPr>
              <a:t>work</a:t>
            </a:r>
            <a:r>
              <a:rPr lang="en-US" sz="2000" dirty="0" smtClean="0"/>
              <a:t>.</a:t>
            </a:r>
          </a:p>
          <a:p>
            <a:pPr marL="457200">
              <a:buFont typeface="Wingdings" panose="05000000000000000000" pitchFamily="2" charset="2"/>
              <a:buChar char="§"/>
            </a:pPr>
            <a:r>
              <a:rPr lang="en-US" sz="2000" dirty="0" smtClean="0"/>
              <a:t>This </a:t>
            </a:r>
            <a:r>
              <a:rPr lang="en-US" sz="2000" dirty="0"/>
              <a:t>work could be, for example, to calculate a value based on some inputs, or it could represent a request to a network-based </a:t>
            </a:r>
            <a:r>
              <a:rPr lang="en-US" sz="2000" dirty="0" smtClean="0"/>
              <a:t>resource.</a:t>
            </a:r>
          </a:p>
          <a:p>
            <a:pPr marL="457200">
              <a:buFont typeface="Wingdings" panose="05000000000000000000" pitchFamily="2" charset="2"/>
              <a:buChar char="§"/>
            </a:pPr>
            <a:r>
              <a:rPr lang="en-US" sz="2000" dirty="0" smtClean="0"/>
              <a:t>It </a:t>
            </a:r>
            <a:r>
              <a:rPr lang="en-US" sz="2000" dirty="0"/>
              <a:t>is important to recognize that this single item, called a Task, simply represents an activity that is ongoing while the main thread of execution </a:t>
            </a:r>
            <a:r>
              <a:rPr lang="en-US" sz="2000" dirty="0" smtClean="0"/>
              <a:t>continues.</a:t>
            </a:r>
          </a:p>
          <a:p>
            <a:pPr marL="457200">
              <a:buFont typeface="Wingdings" panose="05000000000000000000" pitchFamily="2" charset="2"/>
              <a:buChar char="§"/>
            </a:pPr>
            <a:r>
              <a:rPr lang="en-US" sz="2000" dirty="0" smtClean="0"/>
              <a:t>Tasks </a:t>
            </a:r>
            <a:r>
              <a:rPr lang="en-US" sz="2000" dirty="0"/>
              <a:t>are not some new, magical way of performing asynchronous work; they are an </a:t>
            </a:r>
            <a:r>
              <a:rPr lang="en-US" sz="2000" dirty="0">
                <a:solidFill>
                  <a:srgbClr val="FF0000"/>
                </a:solidFill>
              </a:rPr>
              <a:t>abstraction</a:t>
            </a:r>
            <a:r>
              <a:rPr lang="en-US" sz="2000" dirty="0"/>
              <a:t> </a:t>
            </a:r>
            <a:r>
              <a:rPr lang="en-US" sz="2000" dirty="0">
                <a:solidFill>
                  <a:srgbClr val="0070C0"/>
                </a:solidFill>
              </a:rPr>
              <a:t>over the underlying mechanics</a:t>
            </a:r>
            <a:r>
              <a:rPr lang="en-US" sz="2000" dirty="0"/>
              <a:t> we discussed in Chapter </a:t>
            </a:r>
            <a:r>
              <a:rPr lang="en-US" sz="2000" dirty="0" smtClean="0"/>
              <a:t>2.</a:t>
            </a:r>
          </a:p>
          <a:p>
            <a:pPr marL="457200">
              <a:buFont typeface="Wingdings" panose="05000000000000000000" pitchFamily="2" charset="2"/>
              <a:buChar char="§"/>
            </a:pPr>
            <a:r>
              <a:rPr lang="en-US" sz="2000" dirty="0" smtClean="0"/>
              <a:t>We </a:t>
            </a:r>
            <a:r>
              <a:rPr lang="en-US" sz="2000" dirty="0"/>
              <a:t>can generally consider tasks to be </a:t>
            </a:r>
            <a:r>
              <a:rPr lang="en-US" sz="2000" dirty="0" smtClean="0"/>
              <a:t>either</a:t>
            </a:r>
          </a:p>
          <a:p>
            <a:pPr marL="685800">
              <a:buFont typeface="Wingdings" panose="05000000000000000000" pitchFamily="2" charset="2"/>
              <a:buChar char="ü"/>
            </a:pPr>
            <a:r>
              <a:rPr lang="en-US" sz="2000" dirty="0" smtClean="0">
                <a:solidFill>
                  <a:srgbClr val="FF0000"/>
                </a:solidFill>
              </a:rPr>
              <a:t>Compute </a:t>
            </a:r>
            <a:r>
              <a:rPr lang="en-US" sz="2000" dirty="0">
                <a:solidFill>
                  <a:srgbClr val="0070C0"/>
                </a:solidFill>
              </a:rPr>
              <a:t>based</a:t>
            </a:r>
            <a:r>
              <a:rPr lang="en-US" sz="2000" dirty="0"/>
              <a:t>, and thus bound to some kind of </a:t>
            </a:r>
            <a:r>
              <a:rPr lang="en-US" sz="2000" dirty="0">
                <a:solidFill>
                  <a:srgbClr val="FF0000"/>
                </a:solidFill>
              </a:rPr>
              <a:t>OS </a:t>
            </a:r>
            <a:r>
              <a:rPr lang="en-US" sz="2000" dirty="0">
                <a:solidFill>
                  <a:srgbClr val="0070C0"/>
                </a:solidFill>
              </a:rPr>
              <a:t>thread</a:t>
            </a:r>
            <a:r>
              <a:rPr lang="en-US" sz="2000" dirty="0"/>
              <a:t>, or </a:t>
            </a:r>
            <a:endParaRPr lang="en-US" sz="2000" dirty="0" smtClean="0"/>
          </a:p>
          <a:p>
            <a:pPr marL="685800">
              <a:buFont typeface="Wingdings" panose="05000000000000000000" pitchFamily="2" charset="2"/>
              <a:buChar char="ü"/>
            </a:pPr>
            <a:r>
              <a:rPr lang="en-US" sz="2000" dirty="0" smtClean="0">
                <a:solidFill>
                  <a:srgbClr val="FF0000"/>
                </a:solidFill>
              </a:rPr>
              <a:t>I/O </a:t>
            </a:r>
            <a:r>
              <a:rPr lang="en-US" sz="2000" dirty="0">
                <a:solidFill>
                  <a:srgbClr val="0070C0"/>
                </a:solidFill>
              </a:rPr>
              <a:t>based</a:t>
            </a:r>
            <a:r>
              <a:rPr lang="en-US" sz="2000" dirty="0"/>
              <a:t>, and thus modeled around </a:t>
            </a:r>
            <a:r>
              <a:rPr lang="en-US" sz="2000" dirty="0">
                <a:solidFill>
                  <a:srgbClr val="FF0000"/>
                </a:solidFill>
              </a:rPr>
              <a:t>I/O completion </a:t>
            </a:r>
            <a:r>
              <a:rPr lang="en-US" sz="2000" dirty="0" smtClean="0">
                <a:solidFill>
                  <a:srgbClr val="0070C0"/>
                </a:solidFill>
              </a:rPr>
              <a:t>ports</a:t>
            </a:r>
          </a:p>
          <a:p>
            <a:pPr marL="457200">
              <a:buFont typeface="Wingdings" panose="05000000000000000000" pitchFamily="2" charset="2"/>
              <a:buChar char="§"/>
            </a:pPr>
            <a:r>
              <a:rPr lang="en-US" sz="2000" dirty="0" smtClean="0"/>
              <a:t>But </a:t>
            </a:r>
            <a:r>
              <a:rPr lang="en-US" sz="2000" dirty="0"/>
              <a:t>as you will discover in later chapters, </a:t>
            </a:r>
            <a:r>
              <a:rPr lang="en-US" sz="2000" dirty="0">
                <a:solidFill>
                  <a:srgbClr val="0070C0"/>
                </a:solidFill>
              </a:rPr>
              <a:t>they really can represent</a:t>
            </a:r>
            <a:r>
              <a:rPr lang="en-US" sz="2000" dirty="0"/>
              <a:t> anything</a:t>
            </a:r>
            <a:r>
              <a:rPr lang="en-US" sz="2000" dirty="0">
                <a:solidFill>
                  <a:srgbClr val="FF0000"/>
                </a:solidFill>
              </a:rPr>
              <a:t> running asynchronously</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111</a:t>
            </a:fld>
            <a:endParaRPr lang="en-US" dirty="0"/>
          </a:p>
        </p:txBody>
      </p:sp>
    </p:spTree>
    <p:extLst>
      <p:ext uri="{BB962C8B-B14F-4D97-AF65-F5344CB8AC3E}">
        <p14:creationId xmlns:p14="http://schemas.microsoft.com/office/powerpoint/2010/main" val="280898905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Creating a Compute-Based </a:t>
            </a:r>
            <a:r>
              <a:rPr lang="en-US" dirty="0" smtClean="0">
                <a:solidFill>
                  <a:schemeClr val="bg1"/>
                </a:solidFill>
              </a:rPr>
              <a:t>Task</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When learning any new language or technology, there is a style of program you just have to build as part of your journey to greater things—yes, you guessed it, asynchronous “Hello World</a:t>
            </a:r>
            <a:r>
              <a:rPr lang="en-US" sz="2000" dirty="0" smtClean="0"/>
              <a:t>.”</a:t>
            </a:r>
          </a:p>
          <a:p>
            <a:pPr marL="457200">
              <a:buFont typeface="Wingdings" panose="05000000000000000000" pitchFamily="2" charset="2"/>
              <a:buChar char="§"/>
            </a:pPr>
            <a:r>
              <a:rPr lang="en-US" sz="2000" dirty="0" smtClean="0"/>
              <a:t>The </a:t>
            </a:r>
            <a:r>
              <a:rPr lang="en-US" sz="2000" dirty="0"/>
              <a:t>code in </a:t>
            </a:r>
            <a:r>
              <a:rPr lang="en-US" sz="2000" dirty="0">
                <a:solidFill>
                  <a:srgbClr val="FF0000"/>
                </a:solidFill>
              </a:rPr>
              <a:t>Listing 3-1</a:t>
            </a:r>
            <a:r>
              <a:rPr lang="en-US" sz="2000" dirty="0"/>
              <a:t> is very similar to the thread examples in Chapter </a:t>
            </a:r>
            <a:r>
              <a:rPr lang="en-US" sz="2000" dirty="0" smtClean="0"/>
              <a:t>2.</a:t>
            </a:r>
          </a:p>
          <a:p>
            <a:pPr marL="685800">
              <a:buFont typeface="Wingdings" panose="05000000000000000000" pitchFamily="2" charset="2"/>
              <a:buChar char="ü"/>
            </a:pPr>
            <a:r>
              <a:rPr lang="en-US" sz="2000" dirty="0" smtClean="0"/>
              <a:t>When </a:t>
            </a:r>
            <a:r>
              <a:rPr lang="en-US" sz="2000" dirty="0"/>
              <a:t>creating the </a:t>
            </a:r>
            <a:r>
              <a:rPr lang="en-US" sz="2000" dirty="0">
                <a:solidFill>
                  <a:srgbClr val="FF0000"/>
                </a:solidFill>
              </a:rPr>
              <a:t>Task</a:t>
            </a:r>
            <a:r>
              <a:rPr lang="en-US" sz="2000" dirty="0"/>
              <a:t> </a:t>
            </a:r>
            <a:r>
              <a:rPr lang="en-US" sz="2000" dirty="0">
                <a:solidFill>
                  <a:srgbClr val="0070C0"/>
                </a:solidFill>
              </a:rPr>
              <a:t>object</a:t>
            </a:r>
            <a:r>
              <a:rPr lang="en-US" sz="2000" dirty="0"/>
              <a:t>, a </a:t>
            </a:r>
            <a:r>
              <a:rPr lang="en-US" sz="2000" dirty="0">
                <a:solidFill>
                  <a:srgbClr val="FF0000"/>
                </a:solidFill>
              </a:rPr>
              <a:t>method</a:t>
            </a:r>
            <a:r>
              <a:rPr lang="en-US" sz="2000" dirty="0"/>
              <a:t> is supplied that matches the signature of the </a:t>
            </a:r>
            <a:r>
              <a:rPr lang="en-US" sz="2000" dirty="0">
                <a:solidFill>
                  <a:srgbClr val="FF0000"/>
                </a:solidFill>
              </a:rPr>
              <a:t>Action</a:t>
            </a:r>
            <a:r>
              <a:rPr lang="en-US" sz="2000" dirty="0"/>
              <a:t> </a:t>
            </a:r>
            <a:r>
              <a:rPr lang="en-US" sz="2000" dirty="0" smtClean="0">
                <a:solidFill>
                  <a:srgbClr val="0070C0"/>
                </a:solidFill>
              </a:rPr>
              <a:t>delegate</a:t>
            </a:r>
            <a:r>
              <a:rPr lang="en-US" sz="2000" dirty="0" smtClean="0"/>
              <a:t>.</a:t>
            </a:r>
          </a:p>
          <a:p>
            <a:pPr marL="685800">
              <a:buFont typeface="Wingdings" panose="05000000000000000000" pitchFamily="2" charset="2"/>
              <a:buChar char="ü"/>
            </a:pPr>
            <a:r>
              <a:rPr lang="en-US" sz="2000" dirty="0" smtClean="0"/>
              <a:t>This </a:t>
            </a:r>
            <a:r>
              <a:rPr lang="en-US" sz="2000" dirty="0"/>
              <a:t>delegate </a:t>
            </a:r>
            <a:r>
              <a:rPr lang="en-US" sz="2000" dirty="0">
                <a:solidFill>
                  <a:srgbClr val="0070C0"/>
                </a:solidFill>
              </a:rPr>
              <a:t>represents</a:t>
            </a:r>
            <a:r>
              <a:rPr lang="en-US" sz="2000" dirty="0"/>
              <a:t> the </a:t>
            </a:r>
            <a:r>
              <a:rPr lang="en-US" sz="2000" dirty="0">
                <a:solidFill>
                  <a:srgbClr val="FF0000"/>
                </a:solidFill>
              </a:rPr>
              <a:t>work</a:t>
            </a:r>
            <a:r>
              <a:rPr lang="en-US" sz="2000" dirty="0"/>
              <a:t> to </a:t>
            </a:r>
            <a:r>
              <a:rPr lang="en-US" sz="2000" dirty="0">
                <a:solidFill>
                  <a:srgbClr val="FF0000"/>
                </a:solidFill>
              </a:rPr>
              <a:t>run</a:t>
            </a:r>
            <a:r>
              <a:rPr lang="en-US" sz="2000" dirty="0"/>
              <a:t> </a:t>
            </a:r>
            <a:r>
              <a:rPr lang="en-US" sz="2000" dirty="0" smtClean="0">
                <a:solidFill>
                  <a:srgbClr val="0070C0"/>
                </a:solidFill>
              </a:rPr>
              <a:t>asynchronously</a:t>
            </a:r>
            <a:r>
              <a:rPr lang="en-US" sz="2000" dirty="0" smtClean="0"/>
              <a:t>.</a:t>
            </a:r>
          </a:p>
          <a:p>
            <a:pPr marL="685800">
              <a:buFont typeface="Wingdings" panose="05000000000000000000" pitchFamily="2" charset="2"/>
              <a:buChar char="ü"/>
            </a:pPr>
            <a:r>
              <a:rPr lang="en-US" sz="2000" dirty="0" smtClean="0"/>
              <a:t>The </a:t>
            </a:r>
            <a:r>
              <a:rPr lang="en-US" sz="2000" dirty="0"/>
              <a:t>asynchronous operation will be </a:t>
            </a:r>
            <a:r>
              <a:rPr lang="en-US" sz="2000" dirty="0">
                <a:solidFill>
                  <a:srgbClr val="0070C0"/>
                </a:solidFill>
              </a:rPr>
              <a:t>deemed to have </a:t>
            </a:r>
            <a:r>
              <a:rPr lang="en-US" sz="2000" dirty="0">
                <a:solidFill>
                  <a:srgbClr val="FF0000"/>
                </a:solidFill>
              </a:rPr>
              <a:t>completed</a:t>
            </a:r>
            <a:r>
              <a:rPr lang="en-US" sz="2000" dirty="0"/>
              <a:t> when the </a:t>
            </a:r>
            <a:r>
              <a:rPr lang="en-US" sz="2000" dirty="0">
                <a:solidFill>
                  <a:srgbClr val="FF0000"/>
                </a:solidFill>
              </a:rPr>
              <a:t>Speak</a:t>
            </a:r>
            <a:r>
              <a:rPr lang="en-US" sz="2000" dirty="0"/>
              <a:t> </a:t>
            </a:r>
            <a:r>
              <a:rPr lang="en-US" sz="2000" dirty="0">
                <a:solidFill>
                  <a:srgbClr val="0070C0"/>
                </a:solidFill>
              </a:rPr>
              <a:t>method</a:t>
            </a:r>
            <a:r>
              <a:rPr lang="en-US" sz="2000" dirty="0"/>
              <a:t> </a:t>
            </a:r>
            <a:r>
              <a:rPr lang="en-US" sz="2000" dirty="0" smtClean="0">
                <a:solidFill>
                  <a:srgbClr val="FF0000"/>
                </a:solidFill>
              </a:rPr>
              <a:t>completes</a:t>
            </a:r>
            <a:r>
              <a:rPr lang="en-US" sz="2000" dirty="0" smtClean="0"/>
              <a:t>.</a:t>
            </a:r>
          </a:p>
          <a:p>
            <a:pPr marL="685800">
              <a:buFont typeface="Wingdings" panose="05000000000000000000" pitchFamily="2" charset="2"/>
              <a:buChar char="ü"/>
            </a:pPr>
            <a:r>
              <a:rPr lang="en-US" sz="2000" dirty="0" smtClean="0"/>
              <a:t>You </a:t>
            </a:r>
            <a:r>
              <a:rPr lang="en-US" sz="2000" dirty="0"/>
              <a:t>may feel that this trivial example is not worth running; however, please do so as it may not do what you </a:t>
            </a:r>
            <a:r>
              <a:rPr lang="en-US" sz="2000" dirty="0" smtClean="0"/>
              <a:t>expect.</a:t>
            </a:r>
          </a:p>
          <a:p>
            <a:pPr marL="685800">
              <a:buFont typeface="Wingdings" panose="05000000000000000000" pitchFamily="2" charset="2"/>
              <a:buChar char="ü"/>
            </a:pPr>
            <a:r>
              <a:rPr lang="en-US" sz="2000" dirty="0" smtClean="0"/>
              <a:t>For </a:t>
            </a:r>
            <a:r>
              <a:rPr lang="en-US" sz="2000" dirty="0"/>
              <a:t>best effect, run it outside the debugger with CTRL+F5</a:t>
            </a:r>
            <a:r>
              <a:rPr lang="en-US" sz="2000" dirty="0" smtClean="0"/>
              <a:t>.</a:t>
            </a:r>
          </a:p>
          <a:p>
            <a:pPr marL="457200">
              <a:buFont typeface="Wingdings" panose="05000000000000000000" pitchFamily="2" charset="2"/>
              <a:buChar char="§"/>
            </a:pPr>
            <a:r>
              <a:rPr lang="en-US" sz="2000" dirty="0"/>
              <a:t>If it is your lucky day, “Hello World” will appear on your </a:t>
            </a:r>
            <a:r>
              <a:rPr lang="en-US" sz="2000" dirty="0" smtClean="0"/>
              <a:t>screen.</a:t>
            </a:r>
          </a:p>
          <a:p>
            <a:pPr marL="687388" indent="-225425">
              <a:buFont typeface="Wingdings" panose="05000000000000000000" pitchFamily="2" charset="2"/>
              <a:buChar char="ü"/>
            </a:pPr>
            <a:r>
              <a:rPr lang="en-US" sz="2000" dirty="0" smtClean="0"/>
              <a:t>But </a:t>
            </a:r>
            <a:r>
              <a:rPr lang="en-US" sz="2000" dirty="0"/>
              <a:t>run the code a few times and you may well get different results; for most people absolutely nothing will be </a:t>
            </a:r>
            <a:r>
              <a:rPr lang="en-US" sz="2000" dirty="0" smtClean="0"/>
              <a:t>displayed.</a:t>
            </a:r>
          </a:p>
          <a:p>
            <a:pPr marL="687388" indent="-225425">
              <a:buFont typeface="Wingdings" panose="05000000000000000000" pitchFamily="2" charset="2"/>
              <a:buChar char="ü"/>
            </a:pPr>
            <a:r>
              <a:rPr lang="en-US" sz="2000" dirty="0" smtClean="0"/>
              <a:t>We hope you have figured out the reason: </a:t>
            </a:r>
            <a:r>
              <a:rPr lang="en-US" sz="2000" dirty="0" smtClean="0">
                <a:solidFill>
                  <a:srgbClr val="FF0000"/>
                </a:solidFill>
              </a:rPr>
              <a:t>compute-based</a:t>
            </a:r>
            <a:r>
              <a:rPr lang="en-US" sz="2000" dirty="0" smtClean="0"/>
              <a:t> </a:t>
            </a:r>
            <a:r>
              <a:rPr lang="en-US" sz="2000" dirty="0" smtClean="0">
                <a:solidFill>
                  <a:srgbClr val="0070C0"/>
                </a:solidFill>
              </a:rPr>
              <a:t>tasks</a:t>
            </a:r>
            <a:r>
              <a:rPr lang="en-US" sz="2000" dirty="0" smtClean="0"/>
              <a:t> run on </a:t>
            </a:r>
            <a:r>
              <a:rPr lang="en-US" sz="2000" dirty="0" smtClean="0">
                <a:solidFill>
                  <a:srgbClr val="FF0000"/>
                </a:solidFill>
              </a:rPr>
              <a:t>background</a:t>
            </a:r>
            <a:r>
              <a:rPr lang="en-US" sz="2000" dirty="0" smtClean="0"/>
              <a:t> </a:t>
            </a:r>
            <a:r>
              <a:rPr lang="en-US" sz="2000" dirty="0" smtClean="0">
                <a:solidFill>
                  <a:srgbClr val="0070C0"/>
                </a:solidFill>
              </a:rPr>
              <a:t>threads</a:t>
            </a:r>
            <a:r>
              <a:rPr lang="en-US" sz="2000" dirty="0" smtClean="0"/>
              <a:t> and, as explained in Chapter 2, background threads do not keep the </a:t>
            </a:r>
            <a:r>
              <a:rPr lang="en-US" sz="2000" dirty="0" smtClean="0">
                <a:solidFill>
                  <a:srgbClr val="FF0000"/>
                </a:solidFill>
              </a:rPr>
              <a:t>process alive</a:t>
            </a:r>
            <a:r>
              <a:rPr lang="en-US" sz="2000" dirty="0" smtClean="0"/>
              <a:t>.</a:t>
            </a:r>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112</a:t>
            </a:fld>
            <a:endParaRPr lang="en-US" dirty="0"/>
          </a:p>
        </p:txBody>
      </p:sp>
    </p:spTree>
    <p:extLst>
      <p:ext uri="{BB962C8B-B14F-4D97-AF65-F5344CB8AC3E}">
        <p14:creationId xmlns:p14="http://schemas.microsoft.com/office/powerpoint/2010/main" val="177462038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Creating a Compute-Based </a:t>
            </a:r>
            <a:r>
              <a:rPr lang="en-US" dirty="0" smtClean="0">
                <a:solidFill>
                  <a:schemeClr val="bg1"/>
                </a:solidFill>
              </a:rPr>
              <a:t>Task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687388" indent="-225425">
              <a:buFont typeface="Wingdings" panose="05000000000000000000" pitchFamily="2" charset="2"/>
              <a:buChar char="ü"/>
            </a:pPr>
            <a:r>
              <a:rPr lang="en-US" dirty="0"/>
              <a:t>By the time the task is about to run, the </a:t>
            </a:r>
            <a:r>
              <a:rPr lang="en-US" dirty="0">
                <a:solidFill>
                  <a:srgbClr val="FF0000"/>
                </a:solidFill>
              </a:rPr>
              <a:t>main thread</a:t>
            </a:r>
            <a:r>
              <a:rPr lang="en-US" dirty="0"/>
              <a:t> has </a:t>
            </a:r>
            <a:r>
              <a:rPr lang="en-US" dirty="0">
                <a:solidFill>
                  <a:srgbClr val="0070C0"/>
                </a:solidFill>
              </a:rPr>
              <a:t>already </a:t>
            </a:r>
            <a:r>
              <a:rPr lang="en-US" dirty="0">
                <a:solidFill>
                  <a:srgbClr val="FF0000"/>
                </a:solidFill>
              </a:rPr>
              <a:t>terminated</a:t>
            </a:r>
            <a:r>
              <a:rPr lang="en-US" dirty="0"/>
              <a:t> and, hence, the </a:t>
            </a:r>
            <a:r>
              <a:rPr lang="en-US" dirty="0">
                <a:solidFill>
                  <a:srgbClr val="FF0000"/>
                </a:solidFill>
              </a:rPr>
              <a:t>process</a:t>
            </a:r>
            <a:r>
              <a:rPr lang="en-US" dirty="0"/>
              <a:t> will </a:t>
            </a:r>
            <a:r>
              <a:rPr lang="en-US" dirty="0">
                <a:solidFill>
                  <a:srgbClr val="FF0000"/>
                </a:solidFill>
              </a:rPr>
              <a:t>terminate</a:t>
            </a:r>
            <a:r>
              <a:rPr lang="en-US" dirty="0"/>
              <a:t> as well. </a:t>
            </a:r>
          </a:p>
          <a:p>
            <a:pPr marL="457200">
              <a:buFont typeface="Wingdings" panose="05000000000000000000" pitchFamily="2" charset="2"/>
              <a:buChar char="§"/>
            </a:pPr>
            <a:r>
              <a:rPr lang="en-US" i="1" dirty="0"/>
              <a:t>This is an important point to remember, as when it comes to your own code, </a:t>
            </a:r>
            <a:r>
              <a:rPr lang="en-US" i="1" dirty="0">
                <a:solidFill>
                  <a:srgbClr val="FF0000"/>
                </a:solidFill>
              </a:rPr>
              <a:t>running tasks</a:t>
            </a:r>
            <a:r>
              <a:rPr lang="en-US" i="1" dirty="0"/>
              <a:t> will simply be </a:t>
            </a:r>
            <a:r>
              <a:rPr lang="en-US" i="1" dirty="0">
                <a:solidFill>
                  <a:srgbClr val="FF0000"/>
                </a:solidFill>
              </a:rPr>
              <a:t>aborted</a:t>
            </a:r>
            <a:r>
              <a:rPr lang="en-US" i="1" dirty="0"/>
              <a:t> if no </a:t>
            </a:r>
            <a:r>
              <a:rPr lang="en-US" i="1" dirty="0">
                <a:solidFill>
                  <a:srgbClr val="FF0000"/>
                </a:solidFill>
              </a:rPr>
              <a:t>foreground threads</a:t>
            </a:r>
            <a:r>
              <a:rPr lang="en-US" i="1" dirty="0"/>
              <a:t> are </a:t>
            </a:r>
            <a:r>
              <a:rPr lang="en-US" i="1" dirty="0">
                <a:solidFill>
                  <a:srgbClr val="FF0000"/>
                </a:solidFill>
              </a:rPr>
              <a:t>executing</a:t>
            </a:r>
            <a:r>
              <a:rPr lang="en-US" i="1" dirty="0"/>
              <a:t>.</a:t>
            </a:r>
          </a:p>
          <a:p>
            <a:pPr marL="457200">
              <a:buFont typeface="Wingdings" panose="05000000000000000000" pitchFamily="2" charset="2"/>
              <a:buChar char="§"/>
            </a:pPr>
            <a:r>
              <a:rPr lang="en-US" sz="2000" dirty="0" smtClean="0"/>
              <a:t>So </a:t>
            </a:r>
            <a:r>
              <a:rPr lang="en-US" sz="2000" dirty="0"/>
              <a:t>how can you bring some </a:t>
            </a:r>
            <a:r>
              <a:rPr lang="en-US" sz="2000" dirty="0">
                <a:solidFill>
                  <a:srgbClr val="FF0000"/>
                </a:solidFill>
              </a:rPr>
              <a:t>determinism</a:t>
            </a:r>
            <a:r>
              <a:rPr lang="en-US" sz="2000" dirty="0"/>
              <a:t> to this chaotic </a:t>
            </a:r>
            <a:r>
              <a:rPr lang="en-US" sz="2000" dirty="0" smtClean="0"/>
              <a:t>example?</a:t>
            </a:r>
          </a:p>
          <a:p>
            <a:pPr marL="687388" indent="-225425">
              <a:buFont typeface="Wingdings" panose="05000000000000000000" pitchFamily="2" charset="2"/>
              <a:buChar char="ü"/>
            </a:pPr>
            <a:r>
              <a:rPr lang="en-US" sz="2000" dirty="0" smtClean="0"/>
              <a:t>What </a:t>
            </a:r>
            <a:r>
              <a:rPr lang="en-US" sz="2000" dirty="0"/>
              <a:t>you need to do is to </a:t>
            </a:r>
            <a:r>
              <a:rPr lang="en-US" sz="2000" dirty="0">
                <a:solidFill>
                  <a:srgbClr val="FF0000"/>
                </a:solidFill>
              </a:rPr>
              <a:t>keep</a:t>
            </a:r>
            <a:r>
              <a:rPr lang="en-US" sz="2000" dirty="0"/>
              <a:t> the </a:t>
            </a:r>
            <a:r>
              <a:rPr lang="en-US" sz="2000" dirty="0">
                <a:solidFill>
                  <a:srgbClr val="FF0000"/>
                </a:solidFill>
              </a:rPr>
              <a:t>main thread </a:t>
            </a:r>
            <a:r>
              <a:rPr lang="en-US" sz="2000" dirty="0">
                <a:solidFill>
                  <a:srgbClr val="0070C0"/>
                </a:solidFill>
              </a:rPr>
              <a:t>alive</a:t>
            </a:r>
            <a:r>
              <a:rPr lang="en-US" sz="2000" dirty="0"/>
              <a:t> until the asynchronous work has </a:t>
            </a:r>
            <a:r>
              <a:rPr lang="en-US" sz="2000" dirty="0" smtClean="0"/>
              <a:t>completed.</a:t>
            </a:r>
          </a:p>
          <a:p>
            <a:pPr marL="687388" indent="-225425">
              <a:buFont typeface="Wingdings" panose="05000000000000000000" pitchFamily="2" charset="2"/>
              <a:buChar char="ü"/>
            </a:pPr>
            <a:r>
              <a:rPr lang="en-US" sz="2000" dirty="0" smtClean="0"/>
              <a:t>A </a:t>
            </a:r>
            <a:r>
              <a:rPr lang="en-US" sz="2000" dirty="0"/>
              <a:t>simple Console.ReadLine</a:t>
            </a:r>
            <a:r>
              <a:rPr lang="en-US" sz="2000" dirty="0" smtClean="0"/>
              <a:t>( ); </a:t>
            </a:r>
            <a:r>
              <a:rPr lang="en-US" sz="2000" dirty="0"/>
              <a:t>would suffice, but a more elegant way would be to </a:t>
            </a:r>
            <a:r>
              <a:rPr lang="en-US" sz="2000" dirty="0">
                <a:solidFill>
                  <a:srgbClr val="0070C0"/>
                </a:solidFill>
              </a:rPr>
              <a:t>block the </a:t>
            </a:r>
            <a:r>
              <a:rPr lang="en-US" sz="2000" dirty="0">
                <a:solidFill>
                  <a:srgbClr val="FF0000"/>
                </a:solidFill>
              </a:rPr>
              <a:t>main thread</a:t>
            </a:r>
            <a:r>
              <a:rPr lang="en-US" sz="2000" dirty="0"/>
              <a:t>, wait for the task to complete, and then exit (see </a:t>
            </a:r>
            <a:r>
              <a:rPr lang="en-US" sz="2000" dirty="0">
                <a:solidFill>
                  <a:srgbClr val="FF0000"/>
                </a:solidFill>
              </a:rPr>
              <a:t>Listing 3-2</a:t>
            </a:r>
            <a:r>
              <a:rPr lang="en-US" sz="2000" dirty="0"/>
              <a:t>).</a:t>
            </a:r>
          </a:p>
          <a:p>
            <a:pPr marL="457200">
              <a:buFont typeface="Wingdings" panose="05000000000000000000" pitchFamily="2" charset="2"/>
              <a:buChar char="§"/>
            </a:pPr>
            <a:r>
              <a:rPr lang="en-US" sz="2000" dirty="0"/>
              <a:t>So far we have created and started tasks as two separate </a:t>
            </a:r>
            <a:r>
              <a:rPr lang="en-US" sz="2000" dirty="0" smtClean="0"/>
              <a:t>statements.</a:t>
            </a:r>
          </a:p>
          <a:p>
            <a:pPr marL="457200">
              <a:buFont typeface="Wingdings" panose="05000000000000000000" pitchFamily="2" charset="2"/>
              <a:buChar char="§"/>
            </a:pPr>
            <a:r>
              <a:rPr lang="en-US" sz="2000" dirty="0" smtClean="0"/>
              <a:t>It </a:t>
            </a:r>
            <a:r>
              <a:rPr lang="en-US" sz="2000" dirty="0"/>
              <a:t>turns out this is not typical for </a:t>
            </a:r>
            <a:r>
              <a:rPr lang="en-US" sz="2000" dirty="0" smtClean="0"/>
              <a:t>compute-based tasks.</a:t>
            </a:r>
          </a:p>
          <a:p>
            <a:pPr marL="457200">
              <a:buFont typeface="Wingdings" panose="05000000000000000000" pitchFamily="2" charset="2"/>
              <a:buChar char="§"/>
            </a:pPr>
            <a:r>
              <a:rPr lang="en-US" sz="2000" dirty="0" smtClean="0"/>
              <a:t>We </a:t>
            </a:r>
            <a:r>
              <a:rPr lang="en-US" sz="2000" dirty="0"/>
              <a:t>can actually create and start the task as a single </a:t>
            </a:r>
            <a:r>
              <a:rPr lang="en-US" sz="2000" dirty="0" smtClean="0"/>
              <a:t>statement</a:t>
            </a:r>
            <a:r>
              <a:rPr lang="en-US" sz="2000" dirty="0"/>
              <a:t> </a:t>
            </a:r>
            <a:r>
              <a:rPr lang="en-US" sz="2000" dirty="0" smtClean="0"/>
              <a:t>–</a:t>
            </a:r>
          </a:p>
        </p:txBody>
      </p:sp>
      <p:sp>
        <p:nvSpPr>
          <p:cNvPr id="6" name="Date Placeholder 5"/>
          <p:cNvSpPr>
            <a:spLocks noGrp="1"/>
          </p:cNvSpPr>
          <p:nvPr>
            <p:ph type="dt" sz="half" idx="2"/>
          </p:nvPr>
        </p:nvSpPr>
        <p:spPr/>
        <p:txBody>
          <a:bodyPr/>
          <a:lstStyle/>
          <a:p>
            <a:r>
              <a:rPr lang="en-US" smtClean="0"/>
              <a:t>12 Mar 2018</a:t>
            </a:r>
            <a:endParaRPr lang="en-US" dirty="0"/>
          </a:p>
        </p:txBody>
      </p:sp>
      <p:sp>
        <p:nvSpPr>
          <p:cNvPr id="7" name="Slide Number Placeholder 6"/>
          <p:cNvSpPr>
            <a:spLocks noGrp="1"/>
          </p:cNvSpPr>
          <p:nvPr>
            <p:ph type="sldNum" sz="quarter" idx="4"/>
          </p:nvPr>
        </p:nvSpPr>
        <p:spPr/>
        <p:txBody>
          <a:bodyPr/>
          <a:lstStyle/>
          <a:p>
            <a:fld id="{F1012999-1CD9-4014-B1C6-70315F8BBED0}" type="slidenum">
              <a:rPr lang="en-US" smtClean="0"/>
              <a:pPr/>
              <a:t>113</a:t>
            </a:fld>
            <a:endParaRPr lang="en-US" dirty="0"/>
          </a:p>
        </p:txBody>
      </p:sp>
      <p:pic>
        <p:nvPicPr>
          <p:cNvPr id="3" name="Picture 2"/>
          <p:cNvPicPr>
            <a:picLocks noChangeAspect="1"/>
          </p:cNvPicPr>
          <p:nvPr/>
        </p:nvPicPr>
        <p:blipFill>
          <a:blip r:embed="rId2"/>
          <a:stretch>
            <a:fillRect/>
          </a:stretch>
        </p:blipFill>
        <p:spPr>
          <a:xfrm>
            <a:off x="713343" y="5508887"/>
            <a:ext cx="7961152" cy="621030"/>
          </a:xfrm>
          <a:prstGeom prst="rect">
            <a:avLst/>
          </a:prstGeom>
          <a:ln>
            <a:solidFill>
              <a:schemeClr val="accent1"/>
            </a:solidFill>
          </a:ln>
        </p:spPr>
      </p:pic>
    </p:spTree>
    <p:extLst>
      <p:ext uri="{BB962C8B-B14F-4D97-AF65-F5344CB8AC3E}">
        <p14:creationId xmlns:p14="http://schemas.microsoft.com/office/powerpoint/2010/main" val="240536427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Creating a Compute-Based </a:t>
            </a:r>
            <a:r>
              <a:rPr lang="en-US" dirty="0" smtClean="0">
                <a:solidFill>
                  <a:schemeClr val="bg1"/>
                </a:solidFill>
              </a:rPr>
              <a:t>Task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smtClean="0"/>
              <a:t>In </a:t>
            </a:r>
            <a:r>
              <a:rPr lang="en-US" sz="2000" dirty="0">
                <a:solidFill>
                  <a:srgbClr val="FF0000"/>
                </a:solidFill>
              </a:rPr>
              <a:t>.NET 4.5</a:t>
            </a:r>
            <a:r>
              <a:rPr lang="en-US" sz="2000" dirty="0"/>
              <a:t> it is made even simpler: if you just require a task configured using some predefined defaults, you can </a:t>
            </a:r>
            <a:r>
              <a:rPr lang="en-US" sz="2000" dirty="0" smtClean="0"/>
              <a:t>use:</a:t>
            </a:r>
          </a:p>
          <a:p>
            <a:pPr indent="0">
              <a:buNone/>
            </a:pPr>
            <a:endParaRPr lang="en-US" sz="2000" dirty="0" smtClean="0"/>
          </a:p>
          <a:p>
            <a:pPr marL="457200">
              <a:buFont typeface="Wingdings" panose="05000000000000000000" pitchFamily="2" charset="2"/>
              <a:buChar char="§"/>
            </a:pPr>
            <a:r>
              <a:rPr lang="en-US" sz="2000" dirty="0" smtClean="0"/>
              <a:t>For </a:t>
            </a:r>
            <a:r>
              <a:rPr lang="en-US" sz="2000" dirty="0"/>
              <a:t>the remainder of this chapter we will favor the </a:t>
            </a:r>
            <a:r>
              <a:rPr lang="en-US" sz="2000" dirty="0">
                <a:solidFill>
                  <a:srgbClr val="FF0000"/>
                </a:solidFill>
              </a:rPr>
              <a:t>factory-style</a:t>
            </a:r>
            <a:r>
              <a:rPr lang="en-US" sz="2000" dirty="0"/>
              <a:t> </a:t>
            </a:r>
            <a:r>
              <a:rPr lang="en-US" sz="2000" dirty="0">
                <a:solidFill>
                  <a:srgbClr val="0070C0"/>
                </a:solidFill>
              </a:rPr>
              <a:t>approach</a:t>
            </a:r>
            <a:r>
              <a:rPr lang="en-US" sz="2000" dirty="0"/>
              <a:t> as it will work in .NET 4.0 and 4.5. </a:t>
            </a:r>
            <a:endParaRPr lang="en-US" sz="2000" dirty="0" smtClean="0"/>
          </a:p>
          <a:p>
            <a:pPr marL="687388" indent="-225425">
              <a:buFont typeface="Wingdings" panose="05000000000000000000" pitchFamily="2" charset="2"/>
              <a:buChar char="ü"/>
            </a:pPr>
            <a:r>
              <a:rPr lang="en-US" sz="2000" dirty="0" smtClean="0"/>
              <a:t>It </a:t>
            </a:r>
            <a:r>
              <a:rPr lang="en-US" sz="2000" dirty="0"/>
              <a:t>also provides more flexibility to configure the task’s behavior, something you will use in subsequent chapters. </a:t>
            </a:r>
            <a:endParaRPr lang="en-US" sz="2000" dirty="0" smtClean="0"/>
          </a:p>
          <a:p>
            <a:pPr marL="457200">
              <a:buFont typeface="Wingdings" panose="05000000000000000000" pitchFamily="2" charset="2"/>
              <a:buChar char="§"/>
            </a:pPr>
            <a:r>
              <a:rPr lang="en-US" dirty="0"/>
              <a:t>As mentioned earlier, </a:t>
            </a:r>
            <a:r>
              <a:rPr lang="en-US" dirty="0">
                <a:solidFill>
                  <a:srgbClr val="FF0000"/>
                </a:solidFill>
              </a:rPr>
              <a:t>compute-based</a:t>
            </a:r>
            <a:r>
              <a:rPr lang="en-US" dirty="0"/>
              <a:t> </a:t>
            </a:r>
            <a:r>
              <a:rPr lang="en-US" dirty="0">
                <a:solidFill>
                  <a:srgbClr val="0070C0"/>
                </a:solidFill>
              </a:rPr>
              <a:t>tasks</a:t>
            </a:r>
            <a:r>
              <a:rPr lang="en-US" dirty="0"/>
              <a:t> run on </a:t>
            </a:r>
            <a:r>
              <a:rPr lang="en-US" dirty="0">
                <a:solidFill>
                  <a:srgbClr val="FF0000"/>
                </a:solidFill>
              </a:rPr>
              <a:t>OS threads</a:t>
            </a:r>
            <a:r>
              <a:rPr lang="en-US" dirty="0"/>
              <a:t>, so where does this thread come from?</a:t>
            </a:r>
          </a:p>
          <a:p>
            <a:pPr marL="457200">
              <a:buFont typeface="Wingdings" panose="05000000000000000000" pitchFamily="2" charset="2"/>
              <a:buChar char="§"/>
            </a:pPr>
            <a:r>
              <a:rPr lang="en-US" dirty="0"/>
              <a:t>There are two obvious possibilities:</a:t>
            </a:r>
          </a:p>
          <a:p>
            <a:pPr marL="687388" indent="-225425">
              <a:buFont typeface="Wingdings" panose="05000000000000000000" pitchFamily="2" charset="2"/>
              <a:buChar char="ü"/>
            </a:pPr>
            <a:r>
              <a:rPr lang="en-US" dirty="0"/>
              <a:t>either a </a:t>
            </a:r>
            <a:r>
              <a:rPr lang="en-US" dirty="0">
                <a:solidFill>
                  <a:srgbClr val="FF0000"/>
                </a:solidFill>
              </a:rPr>
              <a:t>new thread</a:t>
            </a:r>
            <a:r>
              <a:rPr lang="en-US" dirty="0"/>
              <a:t> is </a:t>
            </a:r>
            <a:r>
              <a:rPr lang="en-US" dirty="0">
                <a:solidFill>
                  <a:srgbClr val="FF0000"/>
                </a:solidFill>
              </a:rPr>
              <a:t>created</a:t>
            </a:r>
            <a:r>
              <a:rPr lang="en-US" dirty="0"/>
              <a:t>, or</a:t>
            </a:r>
          </a:p>
          <a:p>
            <a:pPr marL="687388" indent="-225425">
              <a:buFont typeface="Wingdings" panose="05000000000000000000" pitchFamily="2" charset="2"/>
              <a:buChar char="ü"/>
            </a:pPr>
            <a:r>
              <a:rPr lang="en-US" dirty="0"/>
              <a:t>you schedule the work to run on a </a:t>
            </a:r>
            <a:r>
              <a:rPr lang="en-US" dirty="0">
                <a:solidFill>
                  <a:srgbClr val="0070C0"/>
                </a:solidFill>
              </a:rPr>
              <a:t>reusable</a:t>
            </a:r>
            <a:r>
              <a:rPr lang="en-US" dirty="0"/>
              <a:t> </a:t>
            </a:r>
            <a:r>
              <a:rPr lang="en-US" dirty="0">
                <a:solidFill>
                  <a:srgbClr val="FF0000"/>
                </a:solidFill>
              </a:rPr>
              <a:t>thread pool</a:t>
            </a:r>
            <a:r>
              <a:rPr lang="en-US" dirty="0"/>
              <a:t> </a:t>
            </a:r>
            <a:r>
              <a:rPr lang="en-US" dirty="0" smtClean="0">
                <a:solidFill>
                  <a:srgbClr val="0070C0"/>
                </a:solidFill>
              </a:rPr>
              <a:t>thread</a:t>
            </a:r>
          </a:p>
          <a:p>
            <a:pPr marL="457200">
              <a:buFont typeface="Wingdings" panose="05000000000000000000" pitchFamily="2" charset="2"/>
              <a:buChar char="§"/>
            </a:pPr>
            <a:r>
              <a:rPr lang="en-US" dirty="0"/>
              <a:t>As you will see in later chapters, to make your application fast and fluid and scalable, you may be creating lots of small, asynchronous units of work</a:t>
            </a:r>
            <a:r>
              <a:rPr lang="en-US" dirty="0" smtClean="0"/>
              <a:t>.</a:t>
            </a:r>
          </a:p>
          <a:p>
            <a:pPr marL="457200">
              <a:buFont typeface="Wingdings" panose="05000000000000000000" pitchFamily="2" charset="2"/>
              <a:buChar char="§"/>
            </a:pPr>
            <a:r>
              <a:rPr lang="en-US" dirty="0"/>
              <a:t>It is therefore logical that, by default, </a:t>
            </a:r>
            <a:r>
              <a:rPr lang="en-US" dirty="0">
                <a:solidFill>
                  <a:srgbClr val="FF0000"/>
                </a:solidFill>
              </a:rPr>
              <a:t>compute-based</a:t>
            </a:r>
            <a:r>
              <a:rPr lang="en-US" dirty="0"/>
              <a:t> </a:t>
            </a:r>
            <a:r>
              <a:rPr lang="en-US" dirty="0">
                <a:solidFill>
                  <a:srgbClr val="0070C0"/>
                </a:solidFill>
              </a:rPr>
              <a:t>tasks</a:t>
            </a:r>
            <a:r>
              <a:rPr lang="en-US" dirty="0"/>
              <a:t> are assigned to </a:t>
            </a:r>
            <a:r>
              <a:rPr lang="en-US" dirty="0">
                <a:solidFill>
                  <a:srgbClr val="FF0000"/>
                </a:solidFill>
              </a:rPr>
              <a:t>thread pool </a:t>
            </a:r>
            <a:r>
              <a:rPr lang="en-US" dirty="0">
                <a:solidFill>
                  <a:srgbClr val="0070C0"/>
                </a:solidFill>
              </a:rPr>
              <a:t>threads</a:t>
            </a:r>
            <a:r>
              <a:rPr lang="en-US" dirty="0"/>
              <a:t>.</a:t>
            </a:r>
          </a:p>
          <a:p>
            <a:pPr marL="687388" lvl="1" indent="-225425">
              <a:buFont typeface="Wingdings" panose="05000000000000000000" pitchFamily="2" charset="2"/>
              <a:buChar char="ü"/>
            </a:pPr>
            <a:r>
              <a:rPr lang="en-US" dirty="0"/>
              <a:t>To confirm this, you can run the code in </a:t>
            </a:r>
            <a:r>
              <a:rPr lang="en-US" dirty="0">
                <a:solidFill>
                  <a:srgbClr val="FF0000"/>
                </a:solidFill>
              </a:rPr>
              <a:t>Listing 3-3</a:t>
            </a:r>
            <a:r>
              <a:rPr lang="en-US" dirty="0" smtClean="0"/>
              <a:t>.</a:t>
            </a:r>
            <a:endParaRPr lang="en-US" dirty="0"/>
          </a:p>
        </p:txBody>
      </p:sp>
      <p:sp>
        <p:nvSpPr>
          <p:cNvPr id="6" name="Date Placeholder 5"/>
          <p:cNvSpPr>
            <a:spLocks noGrp="1"/>
          </p:cNvSpPr>
          <p:nvPr>
            <p:ph type="dt" sz="half" idx="2"/>
          </p:nvPr>
        </p:nvSpPr>
        <p:spPr/>
        <p:txBody>
          <a:bodyPr/>
          <a:lstStyle/>
          <a:p>
            <a:r>
              <a:rPr lang="en-US" smtClean="0"/>
              <a:t>12 Mar 2018</a:t>
            </a:r>
            <a:endParaRPr lang="en-US" dirty="0"/>
          </a:p>
        </p:txBody>
      </p:sp>
      <p:sp>
        <p:nvSpPr>
          <p:cNvPr id="7" name="Slide Number Placeholder 6"/>
          <p:cNvSpPr>
            <a:spLocks noGrp="1"/>
          </p:cNvSpPr>
          <p:nvPr>
            <p:ph type="sldNum" sz="quarter" idx="4"/>
          </p:nvPr>
        </p:nvSpPr>
        <p:spPr/>
        <p:txBody>
          <a:bodyPr/>
          <a:lstStyle/>
          <a:p>
            <a:fld id="{F1012999-1CD9-4014-B1C6-70315F8BBED0}" type="slidenum">
              <a:rPr lang="en-US" smtClean="0"/>
              <a:pPr/>
              <a:t>114</a:t>
            </a:fld>
            <a:endParaRPr lang="en-US" dirty="0"/>
          </a:p>
        </p:txBody>
      </p:sp>
      <p:pic>
        <p:nvPicPr>
          <p:cNvPr id="5" name="Picture 4"/>
          <p:cNvPicPr>
            <a:picLocks noChangeAspect="1"/>
          </p:cNvPicPr>
          <p:nvPr/>
        </p:nvPicPr>
        <p:blipFill>
          <a:blip r:embed="rId2"/>
          <a:stretch>
            <a:fillRect/>
          </a:stretch>
        </p:blipFill>
        <p:spPr>
          <a:xfrm>
            <a:off x="1661659" y="1692576"/>
            <a:ext cx="2852257" cy="308791"/>
          </a:xfrm>
          <a:prstGeom prst="rect">
            <a:avLst/>
          </a:prstGeom>
          <a:ln>
            <a:solidFill>
              <a:schemeClr val="accent1"/>
            </a:solidFill>
          </a:ln>
        </p:spPr>
      </p:pic>
    </p:spTree>
    <p:extLst>
      <p:ext uri="{BB962C8B-B14F-4D97-AF65-F5344CB8AC3E}">
        <p14:creationId xmlns:p14="http://schemas.microsoft.com/office/powerpoint/2010/main" val="397960557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 Running Tasks</a:t>
            </a:r>
            <a:endParaRPr lang="en-US" dirty="0"/>
          </a:p>
        </p:txBody>
      </p:sp>
      <p:sp>
        <p:nvSpPr>
          <p:cNvPr id="3" name="Content Placeholder 2"/>
          <p:cNvSpPr>
            <a:spLocks noGrp="1"/>
          </p:cNvSpPr>
          <p:nvPr>
            <p:ph idx="1"/>
          </p:nvPr>
        </p:nvSpPr>
        <p:spPr/>
        <p:txBody>
          <a:bodyPr/>
          <a:lstStyle/>
          <a:p>
            <a:r>
              <a:rPr lang="en-US" dirty="0"/>
              <a:t>So what if you want to have a </a:t>
            </a:r>
            <a:r>
              <a:rPr lang="en-US" dirty="0">
                <a:solidFill>
                  <a:srgbClr val="FF0000"/>
                </a:solidFill>
              </a:rPr>
              <a:t>long-running</a:t>
            </a:r>
            <a:r>
              <a:rPr lang="en-US" dirty="0"/>
              <a:t>, </a:t>
            </a:r>
            <a:r>
              <a:rPr lang="en-US" dirty="0">
                <a:solidFill>
                  <a:srgbClr val="FF0000"/>
                </a:solidFill>
              </a:rPr>
              <a:t>asynchronous</a:t>
            </a:r>
            <a:r>
              <a:rPr lang="en-US" dirty="0"/>
              <a:t> </a:t>
            </a:r>
            <a:r>
              <a:rPr lang="en-US" dirty="0">
                <a:solidFill>
                  <a:srgbClr val="0070C0"/>
                </a:solidFill>
              </a:rPr>
              <a:t>operation</a:t>
            </a:r>
            <a:r>
              <a:rPr lang="en-US" dirty="0"/>
              <a:t>?</a:t>
            </a:r>
          </a:p>
          <a:p>
            <a:pPr lvl="1"/>
            <a:r>
              <a:rPr lang="en-US" dirty="0"/>
              <a:t>As mentioned in Chapter 2, using a thread pool for this purpose would be considered an </a:t>
            </a:r>
            <a:r>
              <a:rPr lang="en-US" dirty="0">
                <a:solidFill>
                  <a:srgbClr val="FF0000"/>
                </a:solidFill>
              </a:rPr>
              <a:t>abuse</a:t>
            </a:r>
            <a:r>
              <a:rPr lang="en-US" dirty="0"/>
              <a:t> of the thread </a:t>
            </a:r>
            <a:r>
              <a:rPr lang="en-US" dirty="0" smtClean="0"/>
              <a:t>pool.</a:t>
            </a:r>
          </a:p>
          <a:p>
            <a:pPr lvl="1"/>
            <a:r>
              <a:rPr lang="en-US" dirty="0" smtClean="0"/>
              <a:t>However</a:t>
            </a:r>
            <a:r>
              <a:rPr lang="en-US" dirty="0"/>
              <a:t>, the </a:t>
            </a:r>
            <a:r>
              <a:rPr lang="en-US" dirty="0">
                <a:solidFill>
                  <a:srgbClr val="FF0000"/>
                </a:solidFill>
              </a:rPr>
              <a:t>creators of the TPL</a:t>
            </a:r>
            <a:r>
              <a:rPr lang="en-US" dirty="0"/>
              <a:t> wanted to ensure that users have a </a:t>
            </a:r>
            <a:r>
              <a:rPr lang="en-US" dirty="0">
                <a:solidFill>
                  <a:srgbClr val="FF0000"/>
                </a:solidFill>
              </a:rPr>
              <a:t>uniform API</a:t>
            </a:r>
            <a:r>
              <a:rPr lang="en-US" dirty="0"/>
              <a:t> irrespective of the type of asynchronous </a:t>
            </a:r>
            <a:r>
              <a:rPr lang="en-US" dirty="0" smtClean="0"/>
              <a:t>operation;</a:t>
            </a:r>
          </a:p>
          <a:p>
            <a:pPr lvl="2"/>
            <a:r>
              <a:rPr lang="en-US" dirty="0" smtClean="0"/>
              <a:t>you </a:t>
            </a:r>
            <a:r>
              <a:rPr lang="en-US" dirty="0"/>
              <a:t>don’t want to have to resort to old-style </a:t>
            </a:r>
            <a:r>
              <a:rPr lang="en-US" dirty="0" smtClean="0"/>
              <a:t>APIs.</a:t>
            </a:r>
          </a:p>
          <a:p>
            <a:pPr lvl="1"/>
            <a:r>
              <a:rPr lang="en-US" dirty="0" smtClean="0"/>
              <a:t>When </a:t>
            </a:r>
            <a:r>
              <a:rPr lang="en-US" dirty="0"/>
              <a:t>you create a task, in addition to supplying the Action delegate, hints can be supplied on how to create the task.</a:t>
            </a:r>
            <a:endParaRPr lang="en-US" dirty="0" smtClean="0"/>
          </a:p>
          <a:p>
            <a:pPr lvl="2"/>
            <a:r>
              <a:rPr lang="en-US" dirty="0" smtClean="0"/>
              <a:t>These </a:t>
            </a:r>
            <a:r>
              <a:rPr lang="en-US" dirty="0"/>
              <a:t>hints are known as </a:t>
            </a:r>
            <a:r>
              <a:rPr lang="en-US" dirty="0">
                <a:solidFill>
                  <a:srgbClr val="FF0000"/>
                </a:solidFill>
              </a:rPr>
              <a:t>task creation options</a:t>
            </a:r>
            <a:r>
              <a:rPr lang="en-US" dirty="0"/>
              <a:t> and are represented as the </a:t>
            </a:r>
            <a:r>
              <a:rPr lang="en-US" dirty="0">
                <a:solidFill>
                  <a:srgbClr val="0070C0"/>
                </a:solidFill>
              </a:rPr>
              <a:t>enumeration type</a:t>
            </a:r>
            <a:r>
              <a:rPr lang="en-US" dirty="0"/>
              <a:t> </a:t>
            </a:r>
            <a:r>
              <a:rPr lang="en-US" dirty="0" smtClean="0">
                <a:solidFill>
                  <a:srgbClr val="FF0000"/>
                </a:solidFill>
              </a:rPr>
              <a:t>TaskCreationOptions</a:t>
            </a:r>
            <a:r>
              <a:rPr lang="en-US" dirty="0" smtClean="0"/>
              <a:t>.</a:t>
            </a:r>
          </a:p>
          <a:p>
            <a:pPr lvl="2"/>
            <a:r>
              <a:rPr lang="en-US" dirty="0" smtClean="0">
                <a:solidFill>
                  <a:srgbClr val="FF0000"/>
                </a:solidFill>
              </a:rPr>
              <a:t>Listing </a:t>
            </a:r>
            <a:r>
              <a:rPr lang="en-US" dirty="0">
                <a:solidFill>
                  <a:srgbClr val="FF0000"/>
                </a:solidFill>
              </a:rPr>
              <a:t>3-4</a:t>
            </a:r>
            <a:r>
              <a:rPr lang="en-US" dirty="0"/>
              <a:t> shows the creation of a long-running </a:t>
            </a:r>
            <a:r>
              <a:rPr lang="en-US" dirty="0" smtClean="0"/>
              <a:t>task.</a:t>
            </a:r>
          </a:p>
          <a:p>
            <a:pPr lvl="2"/>
            <a:r>
              <a:rPr lang="en-US" dirty="0" smtClean="0"/>
              <a:t>Long-running </a:t>
            </a:r>
            <a:r>
              <a:rPr lang="en-US" dirty="0"/>
              <a:t>tasks will run on their own, newly created, dedicated thread, which is destroyed once the task has completed</a:t>
            </a:r>
            <a:r>
              <a:rPr lang="en-US" dirty="0" smtClean="0"/>
              <a:t>.</a:t>
            </a:r>
          </a:p>
          <a:p>
            <a:pPr marL="457200">
              <a:buFont typeface="Wingdings" panose="05000000000000000000" pitchFamily="2" charset="2"/>
              <a:buChar char="§"/>
            </a:pPr>
            <a:r>
              <a:rPr lang="en-US" dirty="0"/>
              <a:t>There are many more creation options, and the options can be combined using the </a:t>
            </a:r>
            <a:r>
              <a:rPr lang="en-US" dirty="0">
                <a:solidFill>
                  <a:srgbClr val="FF0000"/>
                </a:solidFill>
              </a:rPr>
              <a:t>|</a:t>
            </a:r>
            <a:r>
              <a:rPr lang="en-US" dirty="0"/>
              <a:t> </a:t>
            </a:r>
            <a:r>
              <a:rPr lang="en-US" dirty="0">
                <a:solidFill>
                  <a:srgbClr val="0070C0"/>
                </a:solidFill>
              </a:rPr>
              <a:t>operator</a:t>
            </a:r>
            <a:r>
              <a:rPr lang="en-US" dirty="0"/>
              <a:t>.</a:t>
            </a:r>
          </a:p>
          <a:p>
            <a:pPr marL="457200">
              <a:buFont typeface="Wingdings" panose="05000000000000000000" pitchFamily="2" charset="2"/>
              <a:buChar char="§"/>
            </a:pPr>
            <a:r>
              <a:rPr lang="en-US" dirty="0"/>
              <a:t>We will discuss the other options as required throughout this book</a:t>
            </a:r>
            <a:r>
              <a:rPr lang="en-US" dirty="0" smtClean="0"/>
              <a:t>.</a:t>
            </a:r>
            <a:endParaRPr lang="en-US" dirty="0"/>
          </a:p>
        </p:txBody>
      </p:sp>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115</a:t>
            </a:fld>
            <a:endParaRPr lang="en-US" dirty="0"/>
          </a:p>
        </p:txBody>
      </p:sp>
    </p:spTree>
    <p:extLst>
      <p:ext uri="{BB962C8B-B14F-4D97-AF65-F5344CB8AC3E}">
        <p14:creationId xmlns:p14="http://schemas.microsoft.com/office/powerpoint/2010/main" val="287531189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3-1  || 3-2</a:t>
            </a:r>
            <a:endParaRPr lang="en-US" dirty="0"/>
          </a:p>
        </p:txBody>
      </p:sp>
      <p:pic>
        <p:nvPicPr>
          <p:cNvPr id="4" name="Picture 3"/>
          <p:cNvPicPr>
            <a:picLocks noChangeAspect="1"/>
          </p:cNvPicPr>
          <p:nvPr/>
        </p:nvPicPr>
        <p:blipFill>
          <a:blip r:embed="rId2"/>
          <a:stretch>
            <a:fillRect/>
          </a:stretch>
        </p:blipFill>
        <p:spPr>
          <a:xfrm>
            <a:off x="152400" y="1268362"/>
            <a:ext cx="4233828" cy="3151273"/>
          </a:xfrm>
          <a:prstGeom prst="rect">
            <a:avLst/>
          </a:prstGeom>
          <a:ln>
            <a:solidFill>
              <a:schemeClr val="accent1"/>
            </a:solidFill>
          </a:ln>
        </p:spPr>
      </p:pic>
      <p:pic>
        <p:nvPicPr>
          <p:cNvPr id="3" name="Picture 2"/>
          <p:cNvPicPr>
            <a:picLocks noChangeAspect="1"/>
          </p:cNvPicPr>
          <p:nvPr/>
        </p:nvPicPr>
        <p:blipFill>
          <a:blip r:embed="rId3"/>
          <a:stretch>
            <a:fillRect/>
          </a:stretch>
        </p:blipFill>
        <p:spPr>
          <a:xfrm>
            <a:off x="4634969" y="1268362"/>
            <a:ext cx="4776430" cy="2046083"/>
          </a:xfrm>
          <a:prstGeom prst="rect">
            <a:avLst/>
          </a:prstGeom>
          <a:ln>
            <a:solidFill>
              <a:schemeClr val="accent1"/>
            </a:solidFill>
          </a:ln>
        </p:spPr>
      </p:pic>
      <p:sp>
        <p:nvSpPr>
          <p:cNvPr id="5" name="Date Placeholder 4"/>
          <p:cNvSpPr>
            <a:spLocks noGrp="1"/>
          </p:cNvSpPr>
          <p:nvPr>
            <p:ph type="dt" sz="half" idx="2"/>
          </p:nvPr>
        </p:nvSpPr>
        <p:spPr/>
        <p:txBody>
          <a:bodyPr/>
          <a:lstStyle/>
          <a:p>
            <a:r>
              <a:rPr lang="en-US" smtClean="0"/>
              <a:t>12 Mar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116</a:t>
            </a:fld>
            <a:endParaRPr lang="en-US" dirty="0"/>
          </a:p>
        </p:txBody>
      </p:sp>
    </p:spTree>
    <p:extLst>
      <p:ext uri="{BB962C8B-B14F-4D97-AF65-F5344CB8AC3E}">
        <p14:creationId xmlns:p14="http://schemas.microsoft.com/office/powerpoint/2010/main" val="229129750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3-3 || 3-4</a:t>
            </a:r>
            <a:endParaRPr lang="en-US" dirty="0"/>
          </a:p>
        </p:txBody>
      </p:sp>
      <p:pic>
        <p:nvPicPr>
          <p:cNvPr id="5" name="Picture 4"/>
          <p:cNvPicPr>
            <a:picLocks noChangeAspect="1"/>
          </p:cNvPicPr>
          <p:nvPr/>
        </p:nvPicPr>
        <p:blipFill>
          <a:blip r:embed="rId2"/>
          <a:stretch>
            <a:fillRect/>
          </a:stretch>
        </p:blipFill>
        <p:spPr>
          <a:xfrm>
            <a:off x="152400" y="1292129"/>
            <a:ext cx="8105359" cy="2548855"/>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152400" y="4221746"/>
            <a:ext cx="6795519" cy="1823352"/>
          </a:xfrm>
          <a:prstGeom prst="rect">
            <a:avLst/>
          </a:prstGeom>
          <a:ln>
            <a:solidFill>
              <a:schemeClr val="accent1"/>
            </a:solidFill>
          </a:ln>
        </p:spPr>
      </p:pic>
      <p:sp>
        <p:nvSpPr>
          <p:cNvPr id="3" name="Date Placeholder 2"/>
          <p:cNvSpPr>
            <a:spLocks noGrp="1"/>
          </p:cNvSpPr>
          <p:nvPr>
            <p:ph type="dt" sz="half" idx="2"/>
          </p:nvPr>
        </p:nvSpPr>
        <p:spPr/>
        <p:txBody>
          <a:bodyPr/>
          <a:lstStyle/>
          <a:p>
            <a:r>
              <a:rPr lang="en-US" smtClean="0"/>
              <a:t>12 Mar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117</a:t>
            </a:fld>
            <a:endParaRPr lang="en-US" dirty="0"/>
          </a:p>
        </p:txBody>
      </p:sp>
    </p:spTree>
    <p:extLst>
      <p:ext uri="{BB962C8B-B14F-4D97-AF65-F5344CB8AC3E}">
        <p14:creationId xmlns:p14="http://schemas.microsoft.com/office/powerpoint/2010/main" val="181393381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Passing Data into a </a:t>
            </a:r>
            <a:r>
              <a:rPr lang="en-US" dirty="0" smtClean="0"/>
              <a:t>Task</a:t>
            </a:r>
            <a:endParaRPr lang="en-US" dirty="0"/>
          </a:p>
        </p:txBody>
      </p:sp>
      <p:sp>
        <p:nvSpPr>
          <p:cNvPr id="5" name="Content Placeholder 3"/>
          <p:cNvSpPr>
            <a:spLocks noGrp="1"/>
          </p:cNvSpPr>
          <p:nvPr>
            <p:ph idx="1"/>
          </p:nvPr>
        </p:nvSpPr>
        <p:spPr/>
        <p:txBody>
          <a:bodyPr>
            <a:normAutofit/>
          </a:bodyPr>
          <a:lstStyle/>
          <a:p>
            <a:pPr>
              <a:buFont typeface="Wingdings" panose="05000000000000000000" pitchFamily="2" charset="2"/>
              <a:buChar char="v"/>
            </a:pPr>
            <a:r>
              <a:rPr lang="en-US" sz="2000" dirty="0"/>
              <a:t>So far you have simply created a task and </a:t>
            </a:r>
            <a:r>
              <a:rPr lang="en-US" sz="2000" dirty="0">
                <a:solidFill>
                  <a:srgbClr val="FF0000"/>
                </a:solidFill>
              </a:rPr>
              <a:t>assumed</a:t>
            </a:r>
            <a:r>
              <a:rPr lang="en-US" sz="2000" dirty="0"/>
              <a:t> the </a:t>
            </a:r>
            <a:r>
              <a:rPr lang="en-US" sz="2000" dirty="0">
                <a:solidFill>
                  <a:srgbClr val="FF0000"/>
                </a:solidFill>
              </a:rPr>
              <a:t>method</a:t>
            </a:r>
            <a:r>
              <a:rPr lang="en-US" sz="2000" dirty="0"/>
              <a:t> has all the </a:t>
            </a:r>
            <a:r>
              <a:rPr lang="en-US" sz="2000" dirty="0">
                <a:solidFill>
                  <a:srgbClr val="FF0000"/>
                </a:solidFill>
              </a:rPr>
              <a:t>necessary information</a:t>
            </a:r>
            <a:r>
              <a:rPr lang="en-US" sz="2000" dirty="0"/>
              <a:t> to perform its </a:t>
            </a:r>
            <a:r>
              <a:rPr lang="en-US" sz="2000" dirty="0" smtClean="0"/>
              <a:t>function.</a:t>
            </a:r>
          </a:p>
          <a:p>
            <a:pPr marL="461963">
              <a:buFont typeface="Wingdings" panose="05000000000000000000" pitchFamily="2" charset="2"/>
              <a:buChar char="§"/>
            </a:pPr>
            <a:r>
              <a:rPr lang="en-US" sz="2000" dirty="0" smtClean="0"/>
              <a:t>Just </a:t>
            </a:r>
            <a:r>
              <a:rPr lang="en-US" sz="2000" dirty="0"/>
              <a:t>as you </a:t>
            </a:r>
            <a:r>
              <a:rPr lang="en-US" sz="2000" dirty="0">
                <a:solidFill>
                  <a:srgbClr val="FF0000"/>
                </a:solidFill>
              </a:rPr>
              <a:t>generalize methods</a:t>
            </a:r>
            <a:r>
              <a:rPr lang="en-US" sz="2000" dirty="0"/>
              <a:t> by </a:t>
            </a:r>
            <a:r>
              <a:rPr lang="en-US" sz="2000" dirty="0">
                <a:solidFill>
                  <a:srgbClr val="FF0000"/>
                </a:solidFill>
              </a:rPr>
              <a:t>adding parameters</a:t>
            </a:r>
            <a:r>
              <a:rPr lang="en-US" sz="2000" dirty="0"/>
              <a:t>, you will want to do the same for </a:t>
            </a:r>
            <a:r>
              <a:rPr lang="en-US" sz="2000" dirty="0" smtClean="0"/>
              <a:t>tasks.</a:t>
            </a:r>
          </a:p>
          <a:p>
            <a:pPr marL="461963">
              <a:buFont typeface="Wingdings" panose="05000000000000000000" pitchFamily="2" charset="2"/>
              <a:buChar char="§"/>
            </a:pPr>
            <a:r>
              <a:rPr lang="en-US" sz="2000" dirty="0" smtClean="0"/>
              <a:t>You </a:t>
            </a:r>
            <a:r>
              <a:rPr lang="en-US" sz="2000" dirty="0"/>
              <a:t>have seen that the StartNew method takes an Action delegate; this delegate takes no inputs and returns </a:t>
            </a:r>
            <a:r>
              <a:rPr lang="en-US" sz="2000" dirty="0" smtClean="0"/>
              <a:t>void.</a:t>
            </a:r>
          </a:p>
          <a:p>
            <a:pPr marL="461963">
              <a:buFont typeface="Wingdings" panose="05000000000000000000" pitchFamily="2" charset="2"/>
              <a:buChar char="§"/>
            </a:pPr>
            <a:r>
              <a:rPr lang="en-US" sz="2000" dirty="0" smtClean="0"/>
              <a:t>Consider </a:t>
            </a:r>
            <a:r>
              <a:rPr lang="en-US" sz="2000" dirty="0"/>
              <a:t>the code </a:t>
            </a:r>
            <a:r>
              <a:rPr lang="en-US" sz="2000" dirty="0" smtClean="0"/>
              <a:t>in </a:t>
            </a:r>
            <a:r>
              <a:rPr lang="en-US" sz="2000" dirty="0">
                <a:solidFill>
                  <a:srgbClr val="FF0000"/>
                </a:solidFill>
              </a:rPr>
              <a:t>Listing 3-5</a:t>
            </a:r>
            <a:r>
              <a:rPr lang="en-US" sz="2000" dirty="0" smtClean="0"/>
              <a:t>.</a:t>
            </a:r>
          </a:p>
          <a:p>
            <a:pPr marL="687388" indent="-225425">
              <a:buFont typeface="Wingdings" panose="05000000000000000000" pitchFamily="2" charset="2"/>
              <a:buChar char="ü"/>
            </a:pPr>
            <a:r>
              <a:rPr lang="en-US" sz="2000" dirty="0"/>
              <a:t>The Import method takes no inputs and outputs and so, from what you have read so far, it could be executed as a </a:t>
            </a:r>
            <a:r>
              <a:rPr lang="en-US" sz="2000" dirty="0">
                <a:solidFill>
                  <a:srgbClr val="FF0000"/>
                </a:solidFill>
              </a:rPr>
              <a:t>Task</a:t>
            </a:r>
            <a:r>
              <a:rPr lang="en-US" sz="2000" dirty="0"/>
              <a:t> </a:t>
            </a:r>
            <a:r>
              <a:rPr lang="en-US" sz="2000" dirty="0" smtClean="0">
                <a:solidFill>
                  <a:srgbClr val="0070C0"/>
                </a:solidFill>
              </a:rPr>
              <a:t>body</a:t>
            </a:r>
            <a:r>
              <a:rPr lang="en-US" sz="2000" dirty="0" smtClean="0"/>
              <a:t>.</a:t>
            </a:r>
          </a:p>
          <a:p>
            <a:pPr marL="461963" indent="-234950">
              <a:buFont typeface="Wingdings" panose="05000000000000000000" pitchFamily="2" charset="2"/>
              <a:buChar char="§"/>
            </a:pPr>
            <a:r>
              <a:rPr lang="en-US" dirty="0" smtClean="0"/>
              <a:t>But </a:t>
            </a:r>
            <a:r>
              <a:rPr lang="en-US" dirty="0"/>
              <a:t>what if we want to pass the directory to </a:t>
            </a:r>
            <a:r>
              <a:rPr lang="en-US" dirty="0" smtClean="0"/>
              <a:t>import?</a:t>
            </a:r>
          </a:p>
          <a:p>
            <a:pPr marL="687388" indent="-225425">
              <a:buFont typeface="Wingdings" panose="05000000000000000000" pitchFamily="2" charset="2"/>
              <a:buChar char="ü"/>
            </a:pPr>
            <a:r>
              <a:rPr lang="en-US" sz="2000" dirty="0" smtClean="0"/>
              <a:t>It </a:t>
            </a:r>
            <a:r>
              <a:rPr lang="en-US" sz="2000" dirty="0"/>
              <a:t>turns out there is another </a:t>
            </a:r>
            <a:r>
              <a:rPr lang="en-US" sz="2000" dirty="0">
                <a:solidFill>
                  <a:srgbClr val="0070C0"/>
                </a:solidFill>
              </a:rPr>
              <a:t>delegate</a:t>
            </a:r>
            <a:r>
              <a:rPr lang="en-US" sz="2000" dirty="0"/>
              <a:t> type that the </a:t>
            </a:r>
            <a:r>
              <a:rPr lang="en-US" sz="2000" dirty="0">
                <a:solidFill>
                  <a:srgbClr val="FF0000"/>
                </a:solidFill>
              </a:rPr>
              <a:t>StartNew</a:t>
            </a:r>
            <a:r>
              <a:rPr lang="en-US" sz="2000" dirty="0"/>
              <a:t> and </a:t>
            </a:r>
            <a:r>
              <a:rPr lang="en-US" sz="2000" dirty="0">
                <a:solidFill>
                  <a:srgbClr val="FF0000"/>
                </a:solidFill>
              </a:rPr>
              <a:t>Run</a:t>
            </a:r>
            <a:r>
              <a:rPr lang="en-US" sz="2000" dirty="0"/>
              <a:t> </a:t>
            </a:r>
            <a:r>
              <a:rPr lang="en-US" sz="2000" dirty="0">
                <a:solidFill>
                  <a:srgbClr val="0070C0"/>
                </a:solidFill>
              </a:rPr>
              <a:t>method</a:t>
            </a:r>
            <a:r>
              <a:rPr lang="en-US" sz="2000" dirty="0"/>
              <a:t> will take to represent the task body, </a:t>
            </a:r>
            <a:r>
              <a:rPr lang="en-US" sz="2000" dirty="0">
                <a:solidFill>
                  <a:srgbClr val="FF0000"/>
                </a:solidFill>
              </a:rPr>
              <a:t>Action&lt;object</a:t>
            </a:r>
            <a:r>
              <a:rPr lang="en-US" sz="2000" dirty="0" smtClean="0">
                <a:solidFill>
                  <a:srgbClr val="FF0000"/>
                </a:solidFill>
              </a:rPr>
              <a:t>&gt;</a:t>
            </a:r>
            <a:r>
              <a:rPr lang="en-US" sz="2000" dirty="0" smtClean="0"/>
              <a:t>.</a:t>
            </a:r>
          </a:p>
          <a:p>
            <a:pPr marL="687388" indent="-225425">
              <a:buFont typeface="Wingdings" panose="05000000000000000000" pitchFamily="2" charset="2"/>
              <a:buChar char="ü"/>
            </a:pPr>
            <a:r>
              <a:rPr lang="en-US" sz="2000" dirty="0" smtClean="0"/>
              <a:t>This </a:t>
            </a:r>
            <a:r>
              <a:rPr lang="en-US" sz="2000" dirty="0"/>
              <a:t>allows you to supply a method that takes a single parameter of type object (</a:t>
            </a:r>
            <a:r>
              <a:rPr lang="en-US" sz="2000" dirty="0">
                <a:solidFill>
                  <a:srgbClr val="FF0000"/>
                </a:solidFill>
              </a:rPr>
              <a:t>Listing 3-6</a:t>
            </a:r>
            <a:r>
              <a:rPr lang="en-US" sz="2000" dirty="0" smtClean="0"/>
              <a:t>).</a:t>
            </a:r>
            <a:endParaRPr lang="en-US" sz="2000" dirty="0"/>
          </a:p>
          <a:p>
            <a:pPr marL="461963">
              <a:buFont typeface="Wingdings" panose="05000000000000000000" pitchFamily="2" charset="2"/>
              <a:buChar char="§"/>
            </a:pPr>
            <a:r>
              <a:rPr lang="en-US" dirty="0"/>
              <a:t>This approach does seem rather restrictive and smelly, but is certainly one of the </a:t>
            </a:r>
            <a:r>
              <a:rPr lang="en-US" dirty="0">
                <a:solidFill>
                  <a:srgbClr val="0070C0"/>
                </a:solidFill>
              </a:rPr>
              <a:t>most </a:t>
            </a:r>
            <a:r>
              <a:rPr lang="en-US" dirty="0">
                <a:solidFill>
                  <a:srgbClr val="FF0000"/>
                </a:solidFill>
              </a:rPr>
              <a:t>efficient</a:t>
            </a:r>
            <a:r>
              <a:rPr lang="en-US" dirty="0">
                <a:solidFill>
                  <a:srgbClr val="0070C0"/>
                </a:solidFill>
              </a:rPr>
              <a:t> ways</a:t>
            </a:r>
            <a:r>
              <a:rPr lang="en-US" dirty="0"/>
              <a:t> of </a:t>
            </a:r>
            <a:r>
              <a:rPr lang="en-US" dirty="0">
                <a:solidFill>
                  <a:srgbClr val="0070C0"/>
                </a:solidFill>
              </a:rPr>
              <a:t>passing </a:t>
            </a:r>
            <a:r>
              <a:rPr lang="en-US" dirty="0">
                <a:solidFill>
                  <a:srgbClr val="FF0000"/>
                </a:solidFill>
              </a:rPr>
              <a:t>data</a:t>
            </a:r>
            <a:r>
              <a:rPr lang="en-US" dirty="0"/>
              <a:t> to a </a:t>
            </a:r>
            <a:r>
              <a:rPr lang="en-US" dirty="0">
                <a:solidFill>
                  <a:srgbClr val="FF0000"/>
                </a:solidFill>
              </a:rPr>
              <a:t>task body</a:t>
            </a:r>
            <a:r>
              <a:rPr lang="en-US" dirty="0" smtClean="0"/>
              <a:t>.</a:t>
            </a:r>
            <a:endParaRPr lang="en-US"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118</a:t>
            </a:fld>
            <a:endParaRPr lang="en-US" dirty="0"/>
          </a:p>
        </p:txBody>
      </p:sp>
    </p:spTree>
    <p:extLst>
      <p:ext uri="{BB962C8B-B14F-4D97-AF65-F5344CB8AC3E}">
        <p14:creationId xmlns:p14="http://schemas.microsoft.com/office/powerpoint/2010/main" val="408075846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3-5 || 3-6</a:t>
            </a:r>
            <a:endParaRPr lang="en-US" dirty="0"/>
          </a:p>
        </p:txBody>
      </p:sp>
      <p:sp>
        <p:nvSpPr>
          <p:cNvPr id="5" name="Date Placeholder 4"/>
          <p:cNvSpPr>
            <a:spLocks noGrp="1"/>
          </p:cNvSpPr>
          <p:nvPr>
            <p:ph type="dt" sz="half" idx="2"/>
          </p:nvPr>
        </p:nvSpPr>
        <p:spPr/>
        <p:txBody>
          <a:bodyPr/>
          <a:lstStyle/>
          <a:p>
            <a:r>
              <a:rPr lang="en-US" smtClean="0"/>
              <a:t>12 Mar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119</a:t>
            </a:fld>
            <a:endParaRPr lang="en-US" dirty="0"/>
          </a:p>
        </p:txBody>
      </p:sp>
      <p:pic>
        <p:nvPicPr>
          <p:cNvPr id="3" name="Picture 2"/>
          <p:cNvPicPr>
            <a:picLocks noChangeAspect="1"/>
          </p:cNvPicPr>
          <p:nvPr/>
        </p:nvPicPr>
        <p:blipFill>
          <a:blip r:embed="rId2"/>
          <a:stretch>
            <a:fillRect/>
          </a:stretch>
        </p:blipFill>
        <p:spPr>
          <a:xfrm>
            <a:off x="152400" y="1285140"/>
            <a:ext cx="5107204" cy="2354772"/>
          </a:xfrm>
          <a:prstGeom prst="rect">
            <a:avLst/>
          </a:prstGeom>
          <a:ln>
            <a:solidFill>
              <a:schemeClr val="accent1"/>
            </a:solidFill>
          </a:ln>
        </p:spPr>
      </p:pic>
      <p:pic>
        <p:nvPicPr>
          <p:cNvPr id="4" name="Picture 3"/>
          <p:cNvPicPr>
            <a:picLocks noChangeAspect="1"/>
          </p:cNvPicPr>
          <p:nvPr/>
        </p:nvPicPr>
        <p:blipFill>
          <a:blip r:embed="rId3"/>
          <a:stretch>
            <a:fillRect/>
          </a:stretch>
        </p:blipFill>
        <p:spPr>
          <a:xfrm>
            <a:off x="5668306" y="1285664"/>
            <a:ext cx="5164545" cy="4276375"/>
          </a:xfrm>
          <a:prstGeom prst="rect">
            <a:avLst/>
          </a:prstGeom>
          <a:ln>
            <a:solidFill>
              <a:schemeClr val="accent1"/>
            </a:solidFill>
          </a:ln>
        </p:spPr>
      </p:pic>
    </p:spTree>
    <p:extLst>
      <p:ext uri="{BB962C8B-B14F-4D97-AF65-F5344CB8AC3E}">
        <p14:creationId xmlns:p14="http://schemas.microsoft.com/office/powerpoint/2010/main" val="20309991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Multiple Processes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A process is a </a:t>
            </a:r>
            <a:r>
              <a:rPr lang="en-US" sz="2000" dirty="0">
                <a:solidFill>
                  <a:srgbClr val="FF0000"/>
                </a:solidFill>
              </a:rPr>
              <a:t>unit of isolation</a:t>
            </a:r>
            <a:r>
              <a:rPr lang="en-US" sz="2000" dirty="0"/>
              <a:t> on a single </a:t>
            </a:r>
            <a:r>
              <a:rPr lang="en-US" sz="2000" dirty="0" smtClean="0"/>
              <a:t>machine.</a:t>
            </a:r>
          </a:p>
          <a:p>
            <a:pPr marL="457200">
              <a:buFont typeface="Wingdings" panose="05000000000000000000" pitchFamily="2" charset="2"/>
              <a:buChar char="§"/>
            </a:pPr>
            <a:r>
              <a:rPr lang="en-US" sz="2000" dirty="0" smtClean="0"/>
              <a:t>Multiple </a:t>
            </a:r>
            <a:r>
              <a:rPr lang="en-US" sz="2000" dirty="0"/>
              <a:t>processes do have to share access to the processing cores, but </a:t>
            </a:r>
            <a:r>
              <a:rPr lang="en-US" sz="2000" dirty="0">
                <a:solidFill>
                  <a:srgbClr val="0070C0"/>
                </a:solidFill>
              </a:rPr>
              <a:t>do not share</a:t>
            </a:r>
            <a:r>
              <a:rPr lang="en-US" sz="2000" dirty="0">
                <a:solidFill>
                  <a:srgbClr val="FF0000"/>
                </a:solidFill>
              </a:rPr>
              <a:t> virtual memory address spaces</a:t>
            </a:r>
            <a:r>
              <a:rPr lang="en-US" sz="2000" dirty="0"/>
              <a:t> and </a:t>
            </a:r>
            <a:r>
              <a:rPr lang="en-US" sz="2000" dirty="0">
                <a:solidFill>
                  <a:srgbClr val="0070C0"/>
                </a:solidFill>
              </a:rPr>
              <a:t>can run in different</a:t>
            </a:r>
            <a:r>
              <a:rPr lang="en-US" sz="2000" dirty="0"/>
              <a:t> </a:t>
            </a:r>
            <a:r>
              <a:rPr lang="en-US" sz="2000" dirty="0">
                <a:solidFill>
                  <a:srgbClr val="FF0000"/>
                </a:solidFill>
              </a:rPr>
              <a:t>security </a:t>
            </a:r>
            <a:r>
              <a:rPr lang="en-US" sz="2000" dirty="0" smtClean="0">
                <a:solidFill>
                  <a:srgbClr val="FF0000"/>
                </a:solidFill>
              </a:rPr>
              <a:t>contexts</a:t>
            </a:r>
            <a:r>
              <a:rPr lang="en-US" sz="2000" dirty="0" smtClean="0"/>
              <a:t>.</a:t>
            </a:r>
          </a:p>
          <a:p>
            <a:pPr marL="685800">
              <a:buFont typeface="Wingdings" panose="05000000000000000000" pitchFamily="2" charset="2"/>
              <a:buChar char="ü"/>
            </a:pPr>
            <a:r>
              <a:rPr lang="en-US" sz="2000" dirty="0" smtClean="0"/>
              <a:t>It </a:t>
            </a:r>
            <a:r>
              <a:rPr lang="en-US" sz="2000" dirty="0"/>
              <a:t>turns out we can use the same processing architecture as multiple machines on a single machine by using </a:t>
            </a:r>
            <a:r>
              <a:rPr lang="en-US" sz="2000" dirty="0" smtClean="0">
                <a:solidFill>
                  <a:srgbClr val="FF0000"/>
                </a:solidFill>
              </a:rPr>
              <a:t>queues</a:t>
            </a:r>
            <a:r>
              <a:rPr lang="en-US" sz="2000" dirty="0" smtClean="0"/>
              <a:t>.</a:t>
            </a:r>
          </a:p>
          <a:p>
            <a:pPr marL="685800">
              <a:buFont typeface="Wingdings" panose="05000000000000000000" pitchFamily="2" charset="2"/>
              <a:buChar char="ü"/>
            </a:pPr>
            <a:r>
              <a:rPr lang="en-US" sz="2000" dirty="0" smtClean="0"/>
              <a:t>In </a:t>
            </a:r>
            <a:r>
              <a:rPr lang="en-US" sz="2000" dirty="0"/>
              <a:t>this case it is easier to some degree to deal with the failure of a worker process and to synchronize activity between </a:t>
            </a:r>
            <a:r>
              <a:rPr lang="en-US" sz="2000" dirty="0" smtClean="0"/>
              <a:t>processes.</a:t>
            </a:r>
          </a:p>
          <a:p>
            <a:pPr marL="457200">
              <a:buFont typeface="Wingdings" panose="05000000000000000000" pitchFamily="2" charset="2"/>
              <a:buChar char="§"/>
            </a:pPr>
            <a:r>
              <a:rPr lang="en-US" sz="2000" dirty="0" smtClean="0"/>
              <a:t>There </a:t>
            </a:r>
            <a:r>
              <a:rPr lang="en-US" sz="2000" dirty="0"/>
              <a:t>is another model for asynchrony with multiple processes where, to hand off long-running work to execute in the background, you </a:t>
            </a:r>
            <a:r>
              <a:rPr lang="en-US" sz="2000" dirty="0">
                <a:solidFill>
                  <a:srgbClr val="0070C0"/>
                </a:solidFill>
              </a:rPr>
              <a:t>spawn another</a:t>
            </a:r>
            <a:r>
              <a:rPr lang="en-US" sz="2000" dirty="0">
                <a:solidFill>
                  <a:srgbClr val="FF0000"/>
                </a:solidFill>
              </a:rPr>
              <a:t> </a:t>
            </a:r>
            <a:r>
              <a:rPr lang="en-US" sz="2000" dirty="0" smtClean="0">
                <a:solidFill>
                  <a:srgbClr val="FF0000"/>
                </a:solidFill>
              </a:rPr>
              <a:t>process</a:t>
            </a:r>
            <a:r>
              <a:rPr lang="en-US" sz="2000" dirty="0" smtClean="0"/>
              <a:t>.</a:t>
            </a:r>
          </a:p>
          <a:p>
            <a:pPr marL="685800">
              <a:buFont typeface="Wingdings" panose="05000000000000000000" pitchFamily="2" charset="2"/>
              <a:buChar char="ü"/>
            </a:pPr>
            <a:r>
              <a:rPr lang="en-US" sz="2000" dirty="0" smtClean="0"/>
              <a:t>This </a:t>
            </a:r>
            <a:r>
              <a:rPr lang="en-US" sz="2000" dirty="0"/>
              <a:t>is the model that </a:t>
            </a:r>
            <a:r>
              <a:rPr lang="en-US" sz="2000" dirty="0">
                <a:solidFill>
                  <a:srgbClr val="FF0000"/>
                </a:solidFill>
              </a:rPr>
              <a:t>web servers</a:t>
            </a:r>
            <a:r>
              <a:rPr lang="en-US" sz="2000" dirty="0"/>
              <a:t> have used in the past to </a:t>
            </a:r>
            <a:r>
              <a:rPr lang="en-US" sz="2000" dirty="0">
                <a:solidFill>
                  <a:srgbClr val="0070C0"/>
                </a:solidFill>
              </a:rPr>
              <a:t>process multiple </a:t>
            </a:r>
            <a:r>
              <a:rPr lang="en-US" sz="2000" dirty="0" smtClean="0">
                <a:solidFill>
                  <a:srgbClr val="0070C0"/>
                </a:solidFill>
              </a:rPr>
              <a:t>requests</a:t>
            </a:r>
            <a:r>
              <a:rPr lang="en-US" sz="2000" dirty="0" smtClean="0"/>
              <a:t>.</a:t>
            </a:r>
          </a:p>
          <a:p>
            <a:pPr marL="685800">
              <a:buFont typeface="Wingdings" panose="05000000000000000000" pitchFamily="2" charset="2"/>
              <a:buChar char="ü"/>
            </a:pPr>
            <a:r>
              <a:rPr lang="en-US" sz="2000" dirty="0" smtClean="0"/>
              <a:t>A </a:t>
            </a:r>
            <a:r>
              <a:rPr lang="en-US" sz="2000" dirty="0"/>
              <a:t>CGI script is executed in a </a:t>
            </a:r>
            <a:r>
              <a:rPr lang="en-US" sz="2000" dirty="0">
                <a:solidFill>
                  <a:srgbClr val="FF0000"/>
                </a:solidFill>
              </a:rPr>
              <a:t>spawned process</a:t>
            </a:r>
            <a:r>
              <a:rPr lang="en-US" sz="2000" dirty="0"/>
              <a:t>, having been passed any necessary data via command line arguments or environment variables</a:t>
            </a:r>
            <a:r>
              <a:rPr lang="en-US" sz="2000" dirty="0" smtClean="0"/>
              <a:t>.</a:t>
            </a:r>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12</a:t>
            </a:fld>
            <a:endParaRPr lang="en-US" dirty="0"/>
          </a:p>
        </p:txBody>
      </p:sp>
    </p:spTree>
    <p:extLst>
      <p:ext uri="{BB962C8B-B14F-4D97-AF65-F5344CB8AC3E}">
        <p14:creationId xmlns:p14="http://schemas.microsoft.com/office/powerpoint/2010/main" val="141350952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Approach</a:t>
            </a:r>
            <a:endParaRPr lang="en-US" dirty="0"/>
          </a:p>
        </p:txBody>
      </p:sp>
      <p:sp>
        <p:nvSpPr>
          <p:cNvPr id="3" name="Content Placeholder 2"/>
          <p:cNvSpPr>
            <a:spLocks noGrp="1"/>
          </p:cNvSpPr>
          <p:nvPr>
            <p:ph idx="1"/>
          </p:nvPr>
        </p:nvSpPr>
        <p:spPr/>
        <p:txBody>
          <a:bodyPr/>
          <a:lstStyle/>
          <a:p>
            <a:r>
              <a:rPr lang="en-US" dirty="0"/>
              <a:t>Another possibility is to have the data for the Import method supplied via instance fields of the </a:t>
            </a:r>
            <a:r>
              <a:rPr lang="en-US" dirty="0">
                <a:solidFill>
                  <a:srgbClr val="FF0000"/>
                </a:solidFill>
              </a:rPr>
              <a:t>DataImporter</a:t>
            </a:r>
            <a:r>
              <a:rPr lang="en-US" dirty="0"/>
              <a:t> </a:t>
            </a:r>
            <a:r>
              <a:rPr lang="en-US" dirty="0">
                <a:solidFill>
                  <a:srgbClr val="0070C0"/>
                </a:solidFill>
              </a:rPr>
              <a:t>class</a:t>
            </a:r>
            <a:r>
              <a:rPr lang="en-US" dirty="0"/>
              <a:t> (</a:t>
            </a:r>
            <a:r>
              <a:rPr lang="en-US" dirty="0">
                <a:solidFill>
                  <a:srgbClr val="FF0000"/>
                </a:solidFill>
              </a:rPr>
              <a:t>Listing 3-7</a:t>
            </a:r>
            <a:r>
              <a:rPr lang="en-US" dirty="0"/>
              <a:t>).</a:t>
            </a:r>
          </a:p>
          <a:p>
            <a:pPr lvl="1"/>
            <a:r>
              <a:rPr lang="en-US" dirty="0"/>
              <a:t>This would then allow use of the </a:t>
            </a:r>
            <a:r>
              <a:rPr lang="en-US" dirty="0">
                <a:solidFill>
                  <a:srgbClr val="FF0000"/>
                </a:solidFill>
              </a:rPr>
              <a:t>simple Task.Factory.StartNew</a:t>
            </a:r>
            <a:r>
              <a:rPr lang="en-US" dirty="0"/>
              <a:t>(importer.Import) with an </a:t>
            </a:r>
            <a:r>
              <a:rPr lang="en-US" dirty="0">
                <a:solidFill>
                  <a:srgbClr val="FF0000"/>
                </a:solidFill>
              </a:rPr>
              <a:t>Action</a:t>
            </a:r>
            <a:r>
              <a:rPr lang="en-US" dirty="0"/>
              <a:t> </a:t>
            </a:r>
            <a:r>
              <a:rPr lang="en-US" dirty="0">
                <a:solidFill>
                  <a:srgbClr val="0070C0"/>
                </a:solidFill>
              </a:rPr>
              <a:t>delegate</a:t>
            </a:r>
            <a:r>
              <a:rPr lang="en-US" dirty="0"/>
              <a:t>. </a:t>
            </a:r>
            <a:endParaRPr lang="en-US" dirty="0" smtClean="0"/>
          </a:p>
          <a:p>
            <a:pPr lvl="2"/>
            <a:r>
              <a:rPr lang="en-US" dirty="0" smtClean="0"/>
              <a:t>However</a:t>
            </a:r>
            <a:r>
              <a:rPr lang="en-US" dirty="0"/>
              <a:t>, this is not always convenient, as a single DataImporter may want to allow different import sources over </a:t>
            </a:r>
            <a:r>
              <a:rPr lang="en-US" dirty="0" smtClean="0"/>
              <a:t>time.</a:t>
            </a:r>
          </a:p>
          <a:p>
            <a:pPr lvl="1"/>
            <a:r>
              <a:rPr lang="en-US" dirty="0" smtClean="0"/>
              <a:t>Fortunately</a:t>
            </a:r>
            <a:r>
              <a:rPr lang="en-US" dirty="0"/>
              <a:t>, .</a:t>
            </a:r>
            <a:r>
              <a:rPr lang="en-US" dirty="0">
                <a:solidFill>
                  <a:srgbClr val="FF0000"/>
                </a:solidFill>
              </a:rPr>
              <a:t>NET 2.0</a:t>
            </a:r>
            <a:r>
              <a:rPr lang="en-US" dirty="0"/>
              <a:t> and later versions support </a:t>
            </a:r>
            <a:r>
              <a:rPr lang="en-US" dirty="0">
                <a:solidFill>
                  <a:srgbClr val="FF0000"/>
                </a:solidFill>
              </a:rPr>
              <a:t>closures</a:t>
            </a:r>
            <a:r>
              <a:rPr lang="en-US" dirty="0"/>
              <a:t> via </a:t>
            </a:r>
            <a:r>
              <a:rPr lang="en-US" dirty="0">
                <a:solidFill>
                  <a:srgbClr val="FF0000"/>
                </a:solidFill>
              </a:rPr>
              <a:t>anonymous methods</a:t>
            </a:r>
            <a:r>
              <a:rPr lang="en-US" dirty="0"/>
              <a:t> (and </a:t>
            </a:r>
            <a:r>
              <a:rPr lang="en-US" dirty="0">
                <a:solidFill>
                  <a:srgbClr val="FF0000"/>
                </a:solidFill>
              </a:rPr>
              <a:t>lambdas</a:t>
            </a:r>
            <a:r>
              <a:rPr lang="en-US" dirty="0"/>
              <a:t> in .NET 3.5). </a:t>
            </a:r>
            <a:endParaRPr lang="en-US" dirty="0" smtClean="0"/>
          </a:p>
          <a:p>
            <a:pPr lvl="2"/>
            <a:r>
              <a:rPr lang="en-US" dirty="0" smtClean="0"/>
              <a:t>This </a:t>
            </a:r>
            <a:r>
              <a:rPr lang="en-US" dirty="0"/>
              <a:t>allows you to make use of the compiler to </a:t>
            </a:r>
            <a:r>
              <a:rPr lang="en-US" dirty="0">
                <a:solidFill>
                  <a:srgbClr val="FF0000"/>
                </a:solidFill>
              </a:rPr>
              <a:t>build a class</a:t>
            </a:r>
            <a:r>
              <a:rPr lang="en-US" dirty="0"/>
              <a:t> that </a:t>
            </a:r>
            <a:r>
              <a:rPr lang="en-US" dirty="0" smtClean="0"/>
              <a:t>contains</a:t>
            </a:r>
          </a:p>
          <a:p>
            <a:pPr lvl="3"/>
            <a:r>
              <a:rPr lang="en-US" dirty="0" smtClean="0"/>
              <a:t>all </a:t>
            </a:r>
            <a:r>
              <a:rPr lang="en-US" dirty="0"/>
              <a:t>the items you want to flow into the </a:t>
            </a:r>
            <a:r>
              <a:rPr lang="en-US" dirty="0" smtClean="0"/>
              <a:t>task,</a:t>
            </a:r>
          </a:p>
          <a:p>
            <a:pPr lvl="3"/>
            <a:r>
              <a:rPr lang="en-US" dirty="0" smtClean="0"/>
              <a:t>plus </a:t>
            </a:r>
            <a:r>
              <a:rPr lang="en-US" dirty="0"/>
              <a:t>a small method that ultimately calls the asynchronous functionality (</a:t>
            </a:r>
            <a:r>
              <a:rPr lang="en-US" dirty="0">
                <a:solidFill>
                  <a:srgbClr val="FF0000"/>
                </a:solidFill>
              </a:rPr>
              <a:t>Listing 3-8</a:t>
            </a:r>
            <a:r>
              <a:rPr lang="en-US" dirty="0" smtClean="0"/>
              <a:t>)</a:t>
            </a:r>
            <a:endParaRPr lang="en-US" dirty="0" smtClean="0"/>
          </a:p>
          <a:p>
            <a:pPr lvl="1"/>
            <a:r>
              <a:rPr lang="en-US" dirty="0">
                <a:solidFill>
                  <a:srgbClr val="FF0000"/>
                </a:solidFill>
              </a:rPr>
              <a:t>Closures</a:t>
            </a:r>
            <a:r>
              <a:rPr lang="en-US" dirty="0"/>
              <a:t> make </a:t>
            </a:r>
            <a:r>
              <a:rPr lang="en-US" dirty="0">
                <a:solidFill>
                  <a:srgbClr val="FF0000"/>
                </a:solidFill>
              </a:rPr>
              <a:t>passing data into a task very simple</a:t>
            </a:r>
            <a:r>
              <a:rPr lang="en-US" dirty="0"/>
              <a:t>, and they are therefore the norm for passing data into </a:t>
            </a:r>
            <a:r>
              <a:rPr lang="en-US" dirty="0" smtClean="0"/>
              <a:t>tasks.</a:t>
            </a:r>
          </a:p>
          <a:p>
            <a:pPr lvl="1"/>
            <a:r>
              <a:rPr lang="en-US" dirty="0" smtClean="0"/>
              <a:t>They </a:t>
            </a:r>
            <a:r>
              <a:rPr lang="en-US" dirty="0"/>
              <a:t>are </a:t>
            </a:r>
            <a:r>
              <a:rPr lang="en-US" dirty="0">
                <a:solidFill>
                  <a:srgbClr val="FF0000"/>
                </a:solidFill>
              </a:rPr>
              <a:t>not as efficient</a:t>
            </a:r>
            <a:r>
              <a:rPr lang="en-US" dirty="0"/>
              <a:t> as passing in a </a:t>
            </a:r>
            <a:r>
              <a:rPr lang="en-US" dirty="0">
                <a:solidFill>
                  <a:srgbClr val="FF0000"/>
                </a:solidFill>
              </a:rPr>
              <a:t>single object</a:t>
            </a:r>
            <a:r>
              <a:rPr lang="en-US" dirty="0"/>
              <a:t>, but they keep the code simple and easy to understand</a:t>
            </a:r>
            <a:r>
              <a:rPr lang="en-US" dirty="0" smtClean="0"/>
              <a:t>.</a:t>
            </a:r>
            <a:endParaRPr lang="en-US" dirty="0"/>
          </a:p>
        </p:txBody>
      </p:sp>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120</a:t>
            </a:fld>
            <a:endParaRPr lang="en-US" dirty="0"/>
          </a:p>
        </p:txBody>
      </p:sp>
    </p:spTree>
    <p:extLst>
      <p:ext uri="{BB962C8B-B14F-4D97-AF65-F5344CB8AC3E}">
        <p14:creationId xmlns:p14="http://schemas.microsoft.com/office/powerpoint/2010/main" val="84053698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Listing 3-7 || 3-8</a:t>
            </a:r>
            <a:endParaRPr lang="en-US" dirty="0"/>
          </a:p>
        </p:txBody>
      </p:sp>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121</a:t>
            </a:fld>
            <a:endParaRPr lang="en-US" dirty="0"/>
          </a:p>
        </p:txBody>
      </p:sp>
      <p:pic>
        <p:nvPicPr>
          <p:cNvPr id="9" name="Picture 8"/>
          <p:cNvPicPr>
            <a:picLocks noChangeAspect="1"/>
          </p:cNvPicPr>
          <p:nvPr/>
        </p:nvPicPr>
        <p:blipFill>
          <a:blip r:embed="rId2"/>
          <a:stretch>
            <a:fillRect/>
          </a:stretch>
        </p:blipFill>
        <p:spPr>
          <a:xfrm>
            <a:off x="152400" y="1262743"/>
            <a:ext cx="4624821" cy="3412263"/>
          </a:xfrm>
          <a:prstGeom prst="rect">
            <a:avLst/>
          </a:prstGeom>
          <a:ln>
            <a:solidFill>
              <a:schemeClr val="accent1"/>
            </a:solidFill>
          </a:ln>
        </p:spPr>
      </p:pic>
      <p:pic>
        <p:nvPicPr>
          <p:cNvPr id="10" name="Picture 9"/>
          <p:cNvPicPr>
            <a:picLocks noChangeAspect="1"/>
          </p:cNvPicPr>
          <p:nvPr/>
        </p:nvPicPr>
        <p:blipFill>
          <a:blip r:embed="rId3"/>
          <a:stretch>
            <a:fillRect/>
          </a:stretch>
        </p:blipFill>
        <p:spPr>
          <a:xfrm>
            <a:off x="5406056" y="1262743"/>
            <a:ext cx="5780375" cy="3516902"/>
          </a:xfrm>
          <a:prstGeom prst="rect">
            <a:avLst/>
          </a:prstGeom>
          <a:ln>
            <a:solidFill>
              <a:schemeClr val="accent1"/>
            </a:solidFill>
          </a:ln>
        </p:spPr>
      </p:pic>
    </p:spTree>
    <p:extLst>
      <p:ext uri="{BB962C8B-B14F-4D97-AF65-F5344CB8AC3E}">
        <p14:creationId xmlns:p14="http://schemas.microsoft.com/office/powerpoint/2010/main" val="178740204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a:t>
            </a:r>
            <a:endParaRPr lang="en-US" dirty="0"/>
          </a:p>
        </p:txBody>
      </p:sp>
      <p:sp>
        <p:nvSpPr>
          <p:cNvPr id="3" name="Content Placeholder 2"/>
          <p:cNvSpPr>
            <a:spLocks noGrp="1"/>
          </p:cNvSpPr>
          <p:nvPr>
            <p:ph idx="1"/>
          </p:nvPr>
        </p:nvSpPr>
        <p:spPr/>
        <p:txBody>
          <a:bodyPr/>
          <a:lstStyle/>
          <a:p>
            <a:r>
              <a:rPr lang="en-US" dirty="0"/>
              <a:t>During compilation, the </a:t>
            </a:r>
            <a:r>
              <a:rPr lang="en-US" dirty="0">
                <a:solidFill>
                  <a:srgbClr val="FF0000"/>
                </a:solidFill>
              </a:rPr>
              <a:t>compiler builds a class</a:t>
            </a:r>
            <a:r>
              <a:rPr lang="en-US" dirty="0"/>
              <a:t> that </a:t>
            </a:r>
            <a:r>
              <a:rPr lang="en-US" dirty="0" smtClean="0"/>
              <a:t>contains</a:t>
            </a:r>
          </a:p>
          <a:p>
            <a:pPr lvl="2"/>
            <a:r>
              <a:rPr lang="en-US" dirty="0" smtClean="0"/>
              <a:t>an </a:t>
            </a:r>
            <a:r>
              <a:rPr lang="en-US" dirty="0">
                <a:solidFill>
                  <a:srgbClr val="FF0000"/>
                </a:solidFill>
              </a:rPr>
              <a:t>instance method</a:t>
            </a:r>
            <a:r>
              <a:rPr lang="en-US" dirty="0"/>
              <a:t> containing the code used as part of the lambda, </a:t>
            </a:r>
            <a:r>
              <a:rPr lang="en-US" dirty="0" smtClean="0"/>
              <a:t>and</a:t>
            </a:r>
          </a:p>
          <a:p>
            <a:pPr lvl="2"/>
            <a:r>
              <a:rPr lang="en-US" dirty="0" smtClean="0"/>
              <a:t>public </a:t>
            </a:r>
            <a:r>
              <a:rPr lang="en-US" dirty="0"/>
              <a:t>fields to hold any data the instance method requires from the outer </a:t>
            </a:r>
            <a:r>
              <a:rPr lang="en-US" dirty="0" smtClean="0"/>
              <a:t>scope</a:t>
            </a:r>
            <a:endParaRPr lang="en-US" dirty="0" smtClean="0"/>
          </a:p>
          <a:p>
            <a:pPr lvl="1"/>
            <a:r>
              <a:rPr lang="en-US" dirty="0" smtClean="0"/>
              <a:t>The </a:t>
            </a:r>
            <a:r>
              <a:rPr lang="en-US" dirty="0" smtClean="0">
                <a:solidFill>
                  <a:srgbClr val="FF0000"/>
                </a:solidFill>
              </a:rPr>
              <a:t>Listing C-1</a:t>
            </a:r>
            <a:r>
              <a:rPr lang="en-US" dirty="0" smtClean="0"/>
              <a:t> </a:t>
            </a:r>
            <a:r>
              <a:rPr lang="en-US" dirty="0"/>
              <a:t>is an example of what the class may look like.</a:t>
            </a:r>
          </a:p>
          <a:p>
            <a:pPr lvl="1"/>
            <a:r>
              <a:rPr lang="en-US" dirty="0"/>
              <a:t>This class is instantiated when the first of the local variables used in the lambda is </a:t>
            </a:r>
            <a:r>
              <a:rPr lang="en-US" dirty="0" smtClean="0"/>
              <a:t>declared.</a:t>
            </a:r>
          </a:p>
          <a:p>
            <a:pPr lvl="1"/>
            <a:r>
              <a:rPr lang="en-US" dirty="0" smtClean="0"/>
              <a:t>The </a:t>
            </a:r>
            <a:r>
              <a:rPr lang="en-US" dirty="0"/>
              <a:t>local variables are now </a:t>
            </a:r>
            <a:r>
              <a:rPr lang="en-US" dirty="0">
                <a:solidFill>
                  <a:srgbClr val="FF0000"/>
                </a:solidFill>
              </a:rPr>
              <a:t>no longer accessed directly</a:t>
            </a:r>
            <a:r>
              <a:rPr lang="en-US" dirty="0"/>
              <a:t> via the </a:t>
            </a:r>
            <a:r>
              <a:rPr lang="en-US" dirty="0">
                <a:solidFill>
                  <a:srgbClr val="FF0000"/>
                </a:solidFill>
              </a:rPr>
              <a:t>stack</a:t>
            </a:r>
            <a:r>
              <a:rPr lang="en-US" dirty="0"/>
              <a:t>, but instead via a </a:t>
            </a:r>
            <a:r>
              <a:rPr lang="en-US" dirty="0">
                <a:solidFill>
                  <a:srgbClr val="FF0000"/>
                </a:solidFill>
              </a:rPr>
              <a:t>stack-based</a:t>
            </a:r>
            <a:r>
              <a:rPr lang="en-US" dirty="0"/>
              <a:t> </a:t>
            </a:r>
            <a:r>
              <a:rPr lang="en-US" dirty="0">
                <a:solidFill>
                  <a:srgbClr val="FF0000"/>
                </a:solidFill>
              </a:rPr>
              <a:t>reference</a:t>
            </a:r>
            <a:r>
              <a:rPr lang="en-US" dirty="0"/>
              <a:t> to an instance of this generated </a:t>
            </a:r>
            <a:r>
              <a:rPr lang="en-US" dirty="0" smtClean="0"/>
              <a:t>class.</a:t>
            </a:r>
          </a:p>
          <a:p>
            <a:pPr lvl="1"/>
            <a:r>
              <a:rPr lang="en-US" dirty="0" smtClean="0"/>
              <a:t>The </a:t>
            </a:r>
            <a:r>
              <a:rPr lang="en-US" dirty="0">
                <a:solidFill>
                  <a:srgbClr val="FF0000"/>
                </a:solidFill>
              </a:rPr>
              <a:t>compiler</a:t>
            </a:r>
            <a:r>
              <a:rPr lang="en-US" dirty="0"/>
              <a:t> then </a:t>
            </a:r>
            <a:r>
              <a:rPr lang="en-US" dirty="0">
                <a:solidFill>
                  <a:srgbClr val="FF0000"/>
                </a:solidFill>
              </a:rPr>
              <a:t>builds a delegate </a:t>
            </a:r>
            <a:r>
              <a:rPr lang="en-US" dirty="0"/>
              <a:t>that matches the Action delegate pointing to the class instance method </a:t>
            </a:r>
            <a:r>
              <a:rPr lang="en-US" dirty="0" smtClean="0"/>
              <a:t>ClosureMethod.</a:t>
            </a:r>
          </a:p>
          <a:p>
            <a:pPr lvl="1"/>
            <a:r>
              <a:rPr lang="en-US" dirty="0" smtClean="0"/>
              <a:t>This </a:t>
            </a:r>
            <a:r>
              <a:rPr lang="en-US" dirty="0"/>
              <a:t>method will obviously have access to the instance fields, and thus have access to the outer scope </a:t>
            </a:r>
            <a:r>
              <a:rPr lang="en-US" dirty="0" smtClean="0"/>
              <a:t>variables.</a:t>
            </a:r>
          </a:p>
          <a:p>
            <a:pPr lvl="1"/>
            <a:r>
              <a:rPr lang="en-US" dirty="0" smtClean="0"/>
              <a:t>The </a:t>
            </a:r>
            <a:r>
              <a:rPr lang="en-US" dirty="0">
                <a:solidFill>
                  <a:srgbClr val="FF0000"/>
                </a:solidFill>
              </a:rPr>
              <a:t>Listing </a:t>
            </a:r>
            <a:r>
              <a:rPr lang="en-US" dirty="0" smtClean="0">
                <a:solidFill>
                  <a:srgbClr val="FF0000"/>
                </a:solidFill>
              </a:rPr>
              <a:t>C-2 </a:t>
            </a:r>
            <a:r>
              <a:rPr lang="en-US" dirty="0" smtClean="0"/>
              <a:t>shows </a:t>
            </a:r>
            <a:r>
              <a:rPr lang="en-US" dirty="0"/>
              <a:t>an example of how the C# compiler will rewrite Main to achieve the closure</a:t>
            </a:r>
            <a:r>
              <a:rPr lang="en-US" dirty="0" smtClean="0"/>
              <a:t>.</a:t>
            </a:r>
            <a:endParaRPr lang="en-US" dirty="0"/>
          </a:p>
        </p:txBody>
      </p:sp>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122</a:t>
            </a:fld>
            <a:endParaRPr lang="en-US" dirty="0"/>
          </a:p>
        </p:txBody>
      </p:sp>
    </p:spTree>
    <p:extLst>
      <p:ext uri="{BB962C8B-B14F-4D97-AF65-F5344CB8AC3E}">
        <p14:creationId xmlns:p14="http://schemas.microsoft.com/office/powerpoint/2010/main" val="268828998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Listing C-1 || C-2</a:t>
            </a:r>
            <a:endParaRPr lang="en-US" dirty="0"/>
          </a:p>
        </p:txBody>
      </p:sp>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123</a:t>
            </a:fld>
            <a:endParaRPr lang="en-US" dirty="0"/>
          </a:p>
        </p:txBody>
      </p:sp>
      <p:pic>
        <p:nvPicPr>
          <p:cNvPr id="8" name="Picture 7"/>
          <p:cNvPicPr>
            <a:picLocks noChangeAspect="1"/>
          </p:cNvPicPr>
          <p:nvPr/>
        </p:nvPicPr>
        <p:blipFill>
          <a:blip r:embed="rId2"/>
          <a:stretch>
            <a:fillRect/>
          </a:stretch>
        </p:blipFill>
        <p:spPr>
          <a:xfrm>
            <a:off x="152400" y="1280160"/>
            <a:ext cx="3860471" cy="2731906"/>
          </a:xfrm>
          <a:prstGeom prst="rect">
            <a:avLst/>
          </a:prstGeom>
          <a:ln>
            <a:solidFill>
              <a:schemeClr val="accent1"/>
            </a:solidFill>
          </a:ln>
        </p:spPr>
      </p:pic>
      <p:pic>
        <p:nvPicPr>
          <p:cNvPr id="9" name="Picture 8"/>
          <p:cNvPicPr>
            <a:picLocks noChangeAspect="1"/>
          </p:cNvPicPr>
          <p:nvPr/>
        </p:nvPicPr>
        <p:blipFill>
          <a:blip r:embed="rId3"/>
          <a:stretch>
            <a:fillRect/>
          </a:stretch>
        </p:blipFill>
        <p:spPr>
          <a:xfrm>
            <a:off x="4514306" y="1280160"/>
            <a:ext cx="5333069" cy="1915614"/>
          </a:xfrm>
          <a:prstGeom prst="rect">
            <a:avLst/>
          </a:prstGeom>
          <a:ln>
            <a:solidFill>
              <a:schemeClr val="accent1"/>
            </a:solidFill>
          </a:ln>
        </p:spPr>
      </p:pic>
    </p:spTree>
    <p:extLst>
      <p:ext uri="{BB962C8B-B14F-4D97-AF65-F5344CB8AC3E}">
        <p14:creationId xmlns:p14="http://schemas.microsoft.com/office/powerpoint/2010/main" val="349637113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Dangers of </a:t>
            </a:r>
            <a:r>
              <a:rPr lang="en-US" dirty="0" smtClean="0"/>
              <a:t>Closures</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124</a:t>
            </a:fld>
            <a:endParaRPr lang="en-US" dirty="0"/>
          </a:p>
        </p:txBody>
      </p:sp>
    </p:spTree>
    <p:extLst>
      <p:ext uri="{BB962C8B-B14F-4D97-AF65-F5344CB8AC3E}">
        <p14:creationId xmlns:p14="http://schemas.microsoft.com/office/powerpoint/2010/main" val="35864657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Returning Data from a </a:t>
            </a:r>
            <a:r>
              <a:rPr lang="en-US" dirty="0" smtClean="0">
                <a:solidFill>
                  <a:schemeClr val="bg1"/>
                </a:solidFill>
              </a:rPr>
              <a:t>Task</a:t>
            </a:r>
            <a:endParaRPr lang="en-US" dirty="0">
              <a:solidFill>
                <a:schemeClr val="bg1"/>
              </a:solidFill>
            </a:endParaRPr>
          </a:p>
        </p:txBody>
      </p:sp>
      <p:sp>
        <p:nvSpPr>
          <p:cNvPr id="6" name="Content Placeholder 5"/>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125</a:t>
            </a:fld>
            <a:endParaRPr lang="en-US" dirty="0"/>
          </a:p>
        </p:txBody>
      </p:sp>
    </p:spTree>
    <p:extLst>
      <p:ext uri="{BB962C8B-B14F-4D97-AF65-F5344CB8AC3E}">
        <p14:creationId xmlns:p14="http://schemas.microsoft.com/office/powerpoint/2010/main" val="229711596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Creating I/O-Based </a:t>
            </a:r>
            <a:r>
              <a:rPr lang="en-US" dirty="0" smtClean="0"/>
              <a:t>Tasks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126</a:t>
            </a:fld>
            <a:endParaRPr lang="en-US" dirty="0"/>
          </a:p>
        </p:txBody>
      </p:sp>
    </p:spTree>
    <p:extLst>
      <p:ext uri="{BB962C8B-B14F-4D97-AF65-F5344CB8AC3E}">
        <p14:creationId xmlns:p14="http://schemas.microsoft.com/office/powerpoint/2010/main" val="67001016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Error Handling</a:t>
            </a:r>
            <a:endParaRPr lang="en-US" dirty="0">
              <a:solidFill>
                <a:schemeClr val="bg1"/>
              </a:solidFill>
            </a:endParaRPr>
          </a:p>
        </p:txBody>
      </p:sp>
      <p:sp>
        <p:nvSpPr>
          <p:cNvPr id="6" name="Content Placeholder 5"/>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127</a:t>
            </a:fld>
            <a:endParaRPr lang="en-US" dirty="0"/>
          </a:p>
        </p:txBody>
      </p:sp>
    </p:spTree>
    <p:extLst>
      <p:ext uri="{BB962C8B-B14F-4D97-AF65-F5344CB8AC3E}">
        <p14:creationId xmlns:p14="http://schemas.microsoft.com/office/powerpoint/2010/main" val="123124503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Ignoring Errors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128</a:t>
            </a:fld>
            <a:endParaRPr lang="en-US" dirty="0"/>
          </a:p>
        </p:txBody>
      </p:sp>
    </p:spTree>
    <p:extLst>
      <p:ext uri="{BB962C8B-B14F-4D97-AF65-F5344CB8AC3E}">
        <p14:creationId xmlns:p14="http://schemas.microsoft.com/office/powerpoint/2010/main" val="138642731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.NET </a:t>
            </a:r>
            <a:r>
              <a:rPr lang="en-US" dirty="0" smtClean="0"/>
              <a:t>4.0</a:t>
            </a:r>
            <a:endParaRPr lang="en-US" dirty="0"/>
          </a:p>
        </p:txBody>
      </p:sp>
      <p:sp>
        <p:nvSpPr>
          <p:cNvPr id="7" name="Content Placeholder 6"/>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129</a:t>
            </a:fld>
            <a:endParaRPr lang="en-US" dirty="0"/>
          </a:p>
        </p:txBody>
      </p:sp>
    </p:spTree>
    <p:extLst>
      <p:ext uri="{BB962C8B-B14F-4D97-AF65-F5344CB8AC3E}">
        <p14:creationId xmlns:p14="http://schemas.microsoft.com/office/powerpoint/2010/main" val="40404151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Multiple Threads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Threads are </a:t>
            </a:r>
            <a:r>
              <a:rPr lang="en-US" sz="2000" dirty="0">
                <a:solidFill>
                  <a:srgbClr val="FF0000"/>
                </a:solidFill>
              </a:rPr>
              <a:t>independently schedulable</a:t>
            </a:r>
            <a:r>
              <a:rPr lang="en-US" sz="2000" dirty="0"/>
              <a:t> </a:t>
            </a:r>
            <a:r>
              <a:rPr lang="en-US" sz="2000" dirty="0">
                <a:solidFill>
                  <a:srgbClr val="0070C0"/>
                </a:solidFill>
              </a:rPr>
              <a:t>sets of instructions</a:t>
            </a:r>
            <a:r>
              <a:rPr lang="en-US" sz="2000" dirty="0"/>
              <a:t> with a </a:t>
            </a:r>
            <a:r>
              <a:rPr lang="en-US" sz="2000" dirty="0">
                <a:solidFill>
                  <a:srgbClr val="0070C0"/>
                </a:solidFill>
              </a:rPr>
              <a:t>package of</a:t>
            </a:r>
            <a:r>
              <a:rPr lang="en-US" sz="2000" dirty="0"/>
              <a:t> </a:t>
            </a:r>
            <a:r>
              <a:rPr lang="en-US" sz="2000" dirty="0">
                <a:solidFill>
                  <a:srgbClr val="FF0000"/>
                </a:solidFill>
              </a:rPr>
              <a:t>nonshared </a:t>
            </a:r>
            <a:r>
              <a:rPr lang="en-US" sz="2000" dirty="0" smtClean="0">
                <a:solidFill>
                  <a:srgbClr val="FF0000"/>
                </a:solidFill>
              </a:rPr>
              <a:t>resources</a:t>
            </a:r>
            <a:r>
              <a:rPr lang="en-US" sz="2000" dirty="0" smtClean="0"/>
              <a:t>.</a:t>
            </a:r>
          </a:p>
          <a:p>
            <a:pPr marL="457200">
              <a:buFont typeface="Wingdings" panose="05000000000000000000" pitchFamily="2" charset="2"/>
              <a:buChar char="§"/>
            </a:pPr>
            <a:r>
              <a:rPr lang="en-US" sz="2000" dirty="0" smtClean="0"/>
              <a:t>A </a:t>
            </a:r>
            <a:r>
              <a:rPr lang="en-US" sz="2000" dirty="0"/>
              <a:t>thread is </a:t>
            </a:r>
            <a:r>
              <a:rPr lang="en-US" sz="2000" dirty="0">
                <a:solidFill>
                  <a:srgbClr val="0070C0"/>
                </a:solidFill>
              </a:rPr>
              <a:t>bounded</a:t>
            </a:r>
            <a:r>
              <a:rPr lang="en-US" sz="2000" dirty="0"/>
              <a:t> within a </a:t>
            </a:r>
            <a:r>
              <a:rPr lang="en-US" sz="2000" dirty="0">
                <a:solidFill>
                  <a:srgbClr val="FF0000"/>
                </a:solidFill>
              </a:rPr>
              <a:t>process</a:t>
            </a:r>
            <a:r>
              <a:rPr lang="en-US" sz="2000" dirty="0"/>
              <a:t> (a thread cannot migrate from one process to another), and all threads within a process </a:t>
            </a:r>
            <a:r>
              <a:rPr lang="en-US" sz="2000" dirty="0" smtClean="0"/>
              <a:t>share</a:t>
            </a:r>
          </a:p>
          <a:p>
            <a:pPr marL="685800">
              <a:buFont typeface="Wingdings" panose="05000000000000000000" pitchFamily="2" charset="2"/>
              <a:buChar char="ü"/>
            </a:pPr>
            <a:r>
              <a:rPr lang="en-US" sz="2000" dirty="0"/>
              <a:t>process-wide resources such as </a:t>
            </a:r>
            <a:r>
              <a:rPr lang="en-US" sz="2000" dirty="0">
                <a:solidFill>
                  <a:srgbClr val="FF0000"/>
                </a:solidFill>
              </a:rPr>
              <a:t>heap memory</a:t>
            </a:r>
            <a:r>
              <a:rPr lang="en-US" sz="2000" dirty="0"/>
              <a:t> </a:t>
            </a:r>
            <a:r>
              <a:rPr lang="en-US" sz="2000" dirty="0" smtClean="0"/>
              <a:t>and</a:t>
            </a:r>
          </a:p>
          <a:p>
            <a:pPr marL="685800">
              <a:buFont typeface="Wingdings" panose="05000000000000000000" pitchFamily="2" charset="2"/>
              <a:buChar char="ü"/>
            </a:pPr>
            <a:r>
              <a:rPr lang="en-US" sz="2000" dirty="0" smtClean="0"/>
              <a:t>OS resources </a:t>
            </a:r>
            <a:r>
              <a:rPr lang="en-US" sz="2000" dirty="0"/>
              <a:t>such as </a:t>
            </a:r>
            <a:r>
              <a:rPr lang="en-US" sz="2000" dirty="0">
                <a:solidFill>
                  <a:srgbClr val="FF0000"/>
                </a:solidFill>
              </a:rPr>
              <a:t>file handles</a:t>
            </a:r>
            <a:r>
              <a:rPr lang="en-US" sz="2000" dirty="0"/>
              <a:t> and </a:t>
            </a:r>
            <a:r>
              <a:rPr lang="en-US" sz="2000" dirty="0" smtClean="0">
                <a:solidFill>
                  <a:srgbClr val="FF0000"/>
                </a:solidFill>
              </a:rPr>
              <a:t>sockets</a:t>
            </a:r>
            <a:endParaRPr lang="en-US" sz="2000" dirty="0" smtClean="0"/>
          </a:p>
          <a:p>
            <a:pPr marL="457200">
              <a:buFont typeface="Wingdings" panose="05000000000000000000" pitchFamily="2" charset="2"/>
              <a:buChar char="§"/>
            </a:pPr>
            <a:r>
              <a:rPr lang="en-US" sz="2000" dirty="0" smtClean="0"/>
              <a:t>The </a:t>
            </a:r>
            <a:r>
              <a:rPr lang="en-US" sz="2000" dirty="0">
                <a:solidFill>
                  <a:srgbClr val="FF0000"/>
                </a:solidFill>
              </a:rPr>
              <a:t>queue-based </a:t>
            </a:r>
            <a:r>
              <a:rPr lang="en-US" sz="2000" dirty="0">
                <a:solidFill>
                  <a:srgbClr val="0070C0"/>
                </a:solidFill>
              </a:rPr>
              <a:t>approach</a:t>
            </a:r>
            <a:r>
              <a:rPr lang="en-US" sz="2000" dirty="0"/>
              <a:t> shown in </a:t>
            </a:r>
            <a:r>
              <a:rPr lang="en-US" sz="2000" dirty="0">
                <a:solidFill>
                  <a:srgbClr val="FF0000"/>
                </a:solidFill>
              </a:rPr>
              <a:t>Figure 1-1</a:t>
            </a:r>
            <a:r>
              <a:rPr lang="en-US" sz="2000" dirty="0"/>
              <a:t> is also </a:t>
            </a:r>
            <a:r>
              <a:rPr lang="en-US" sz="2000" dirty="0">
                <a:solidFill>
                  <a:srgbClr val="0070C0"/>
                </a:solidFill>
              </a:rPr>
              <a:t>applicable</a:t>
            </a:r>
            <a:r>
              <a:rPr lang="en-US" sz="2000" dirty="0"/>
              <a:t> to </a:t>
            </a:r>
            <a:r>
              <a:rPr lang="en-US" sz="2000" dirty="0">
                <a:solidFill>
                  <a:srgbClr val="FF0000"/>
                </a:solidFill>
              </a:rPr>
              <a:t>multiple threads</a:t>
            </a:r>
            <a:r>
              <a:rPr lang="en-US" sz="2000" dirty="0"/>
              <a:t>, as it is in fact a </a:t>
            </a:r>
            <a:r>
              <a:rPr lang="en-US" sz="2000" dirty="0">
                <a:solidFill>
                  <a:srgbClr val="0070C0"/>
                </a:solidFill>
              </a:rPr>
              <a:t>general purpose </a:t>
            </a:r>
            <a:r>
              <a:rPr lang="en-US" sz="2000" dirty="0">
                <a:solidFill>
                  <a:srgbClr val="FF0000"/>
                </a:solidFill>
              </a:rPr>
              <a:t>asynchronous </a:t>
            </a:r>
            <a:r>
              <a:rPr lang="en-US" sz="2000" dirty="0" smtClean="0">
                <a:solidFill>
                  <a:srgbClr val="FF0000"/>
                </a:solidFill>
              </a:rPr>
              <a:t>pattern</a:t>
            </a:r>
            <a:r>
              <a:rPr lang="en-US" sz="2000" dirty="0" smtClean="0"/>
              <a:t>.</a:t>
            </a:r>
          </a:p>
          <a:p>
            <a:pPr marL="687388" indent="-225425">
              <a:buFont typeface="Wingdings" panose="05000000000000000000" pitchFamily="2" charset="2"/>
              <a:buChar char="ü"/>
            </a:pPr>
            <a:r>
              <a:rPr lang="en-US" sz="2000" dirty="0" smtClean="0"/>
              <a:t>However</a:t>
            </a:r>
            <a:r>
              <a:rPr lang="en-US" sz="2000" dirty="0"/>
              <a:t>, due to the heavy sharing of resources, using multiple threads benefits least from this approach. </a:t>
            </a:r>
            <a:endParaRPr lang="en-US" sz="2000" dirty="0" smtClean="0"/>
          </a:p>
          <a:p>
            <a:pPr marL="687388" indent="-225425">
              <a:buFont typeface="Wingdings" panose="05000000000000000000" pitchFamily="2" charset="2"/>
              <a:buChar char="ü"/>
            </a:pPr>
            <a:r>
              <a:rPr lang="en-US" sz="2000" dirty="0" smtClean="0"/>
              <a:t>Resource </a:t>
            </a:r>
            <a:r>
              <a:rPr lang="en-US" sz="2000" dirty="0"/>
              <a:t>sharing also introduces </a:t>
            </a:r>
            <a:r>
              <a:rPr lang="en-US" sz="2000" dirty="0" smtClean="0"/>
              <a:t>more </a:t>
            </a:r>
            <a:r>
              <a:rPr lang="en-US" sz="2000" dirty="0"/>
              <a:t>complexity in coordinating multiple </a:t>
            </a:r>
            <a:r>
              <a:rPr lang="en-US" sz="2000" dirty="0">
                <a:solidFill>
                  <a:srgbClr val="FF0000"/>
                </a:solidFill>
              </a:rPr>
              <a:t>worker threads</a:t>
            </a:r>
            <a:r>
              <a:rPr lang="en-US" sz="2000" dirty="0"/>
              <a:t> and handling </a:t>
            </a:r>
            <a:r>
              <a:rPr lang="en-US" sz="2000" dirty="0">
                <a:solidFill>
                  <a:srgbClr val="FF0000"/>
                </a:solidFill>
              </a:rPr>
              <a:t>thread </a:t>
            </a:r>
            <a:r>
              <a:rPr lang="en-US" sz="2000" dirty="0" smtClean="0">
                <a:solidFill>
                  <a:srgbClr val="FF0000"/>
                </a:solidFill>
              </a:rPr>
              <a:t>failure.</a:t>
            </a:r>
          </a:p>
          <a:p>
            <a:pPr marL="457200">
              <a:buFont typeface="Wingdings" panose="05000000000000000000" pitchFamily="2" charset="2"/>
              <a:buChar char="§"/>
            </a:pPr>
            <a:r>
              <a:rPr lang="en-US" sz="2000" dirty="0" smtClean="0"/>
              <a:t>Unlike </a:t>
            </a:r>
            <a:r>
              <a:rPr lang="en-US" sz="2000" dirty="0"/>
              <a:t>Unix, </a:t>
            </a:r>
            <a:r>
              <a:rPr lang="en-US" sz="2000" dirty="0">
                <a:solidFill>
                  <a:srgbClr val="FF0000"/>
                </a:solidFill>
              </a:rPr>
              <a:t>Windows processes </a:t>
            </a:r>
            <a:r>
              <a:rPr lang="en-US" sz="2000" dirty="0">
                <a:solidFill>
                  <a:srgbClr val="0070C0"/>
                </a:solidFill>
              </a:rPr>
              <a:t>are relatively </a:t>
            </a:r>
            <a:r>
              <a:rPr lang="en-US" sz="2000" dirty="0">
                <a:solidFill>
                  <a:srgbClr val="FF0000"/>
                </a:solidFill>
              </a:rPr>
              <a:t>heavyweight </a:t>
            </a:r>
            <a:r>
              <a:rPr lang="en-US" sz="2000" dirty="0">
                <a:solidFill>
                  <a:srgbClr val="0070C0"/>
                </a:solidFill>
              </a:rPr>
              <a:t>constructs</a:t>
            </a:r>
            <a:r>
              <a:rPr lang="en-US" sz="2000" dirty="0"/>
              <a:t> when compared with </a:t>
            </a:r>
            <a:r>
              <a:rPr lang="en-US" sz="2000" dirty="0" smtClean="0">
                <a:solidFill>
                  <a:srgbClr val="FF0000"/>
                </a:solidFill>
              </a:rPr>
              <a:t>threads</a:t>
            </a:r>
            <a:r>
              <a:rPr lang="en-US" sz="2000" dirty="0" smtClean="0"/>
              <a:t>.</a:t>
            </a:r>
          </a:p>
          <a:p>
            <a:pPr marL="685800">
              <a:buFont typeface="Wingdings" panose="05000000000000000000" pitchFamily="2" charset="2"/>
              <a:buChar char="ü"/>
            </a:pPr>
            <a:r>
              <a:rPr lang="en-US" sz="2000" dirty="0" smtClean="0"/>
              <a:t>This </a:t>
            </a:r>
            <a:r>
              <a:rPr lang="en-US" sz="2000" dirty="0"/>
              <a:t>is due to the loading of the </a:t>
            </a:r>
            <a:r>
              <a:rPr lang="en-US" sz="2000" dirty="0">
                <a:solidFill>
                  <a:srgbClr val="FF0000"/>
                </a:solidFill>
              </a:rPr>
              <a:t>Win32 runtime </a:t>
            </a:r>
            <a:r>
              <a:rPr lang="en-US" sz="2000" dirty="0">
                <a:solidFill>
                  <a:srgbClr val="0070C0"/>
                </a:solidFill>
              </a:rPr>
              <a:t>libraries</a:t>
            </a:r>
            <a:r>
              <a:rPr lang="en-US" sz="2000" dirty="0"/>
              <a:t> and the associated </a:t>
            </a:r>
            <a:r>
              <a:rPr lang="en-US" sz="2000" dirty="0">
                <a:solidFill>
                  <a:srgbClr val="FF0000"/>
                </a:solidFill>
              </a:rPr>
              <a:t>registry </a:t>
            </a:r>
            <a:r>
              <a:rPr lang="en-US" sz="2000" dirty="0" smtClean="0">
                <a:solidFill>
                  <a:srgbClr val="FF0000"/>
                </a:solidFill>
              </a:rPr>
              <a:t>reads</a:t>
            </a:r>
            <a:r>
              <a:rPr lang="en-US" sz="2000" dirty="0" smtClean="0"/>
              <a:t>.</a:t>
            </a:r>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13</a:t>
            </a:fld>
            <a:endParaRPr lang="en-US" dirty="0"/>
          </a:p>
        </p:txBody>
      </p:sp>
    </p:spTree>
    <p:extLst>
      <p:ext uri="{BB962C8B-B14F-4D97-AF65-F5344CB8AC3E}">
        <p14:creationId xmlns:p14="http://schemas.microsoft.com/office/powerpoint/2010/main" val="258159593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.NET </a:t>
            </a:r>
            <a:r>
              <a:rPr lang="en-US" dirty="0" smtClean="0"/>
              <a:t>4.5</a:t>
            </a:r>
            <a:endParaRPr lang="en-US" dirty="0"/>
          </a:p>
        </p:txBody>
      </p:sp>
      <p:sp>
        <p:nvSpPr>
          <p:cNvPr id="7" name="Content Placeholder 6"/>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130</a:t>
            </a:fld>
            <a:endParaRPr lang="en-US" dirty="0"/>
          </a:p>
        </p:txBody>
      </p:sp>
    </p:spTree>
    <p:extLst>
      <p:ext uri="{BB962C8B-B14F-4D97-AF65-F5344CB8AC3E}">
        <p14:creationId xmlns:p14="http://schemas.microsoft.com/office/powerpoint/2010/main" val="335411543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Designing Task-Based </a:t>
            </a:r>
            <a:r>
              <a:rPr lang="en-US" dirty="0" smtClean="0"/>
              <a:t>APIs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131</a:t>
            </a:fld>
            <a:endParaRPr lang="en-US" dirty="0"/>
          </a:p>
        </p:txBody>
      </p:sp>
    </p:spTree>
    <p:extLst>
      <p:ext uri="{BB962C8B-B14F-4D97-AF65-F5344CB8AC3E}">
        <p14:creationId xmlns:p14="http://schemas.microsoft.com/office/powerpoint/2010/main" val="347981123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Cancellation</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132</a:t>
            </a:fld>
            <a:endParaRPr lang="en-US" dirty="0"/>
          </a:p>
        </p:txBody>
      </p:sp>
    </p:spTree>
    <p:extLst>
      <p:ext uri="{BB962C8B-B14F-4D97-AF65-F5344CB8AC3E}">
        <p14:creationId xmlns:p14="http://schemas.microsoft.com/office/powerpoint/2010/main" val="90444347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Progress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133</a:t>
            </a:fld>
            <a:endParaRPr lang="en-US" dirty="0"/>
          </a:p>
        </p:txBody>
      </p:sp>
    </p:spTree>
    <p:extLst>
      <p:ext uri="{BB962C8B-B14F-4D97-AF65-F5344CB8AC3E}">
        <p14:creationId xmlns:p14="http://schemas.microsoft.com/office/powerpoint/2010/main" val="378452389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Task Relationships</a:t>
            </a:r>
            <a:endParaRPr lang="en-US" dirty="0">
              <a:solidFill>
                <a:schemeClr val="bg1"/>
              </a:solidFill>
            </a:endParaRPr>
          </a:p>
        </p:txBody>
      </p:sp>
      <p:sp>
        <p:nvSpPr>
          <p:cNvPr id="6" name="Content Placeholder 5"/>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134</a:t>
            </a:fld>
            <a:endParaRPr lang="en-US" dirty="0"/>
          </a:p>
        </p:txBody>
      </p:sp>
    </p:spTree>
    <p:extLst>
      <p:ext uri="{BB962C8B-B14F-4D97-AF65-F5344CB8AC3E}">
        <p14:creationId xmlns:p14="http://schemas.microsoft.com/office/powerpoint/2010/main" val="315273608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Chaining Tasks (Continuations</a:t>
            </a:r>
            <a:r>
              <a:rPr lang="en-US" dirty="0" smtClean="0"/>
              <a:t>)</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135</a:t>
            </a:fld>
            <a:endParaRPr lang="en-US" dirty="0"/>
          </a:p>
        </p:txBody>
      </p:sp>
    </p:spTree>
    <p:extLst>
      <p:ext uri="{BB962C8B-B14F-4D97-AF65-F5344CB8AC3E}">
        <p14:creationId xmlns:p14="http://schemas.microsoft.com/office/powerpoint/2010/main" val="369442572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Why Use Continuations</a:t>
            </a:r>
            <a:r>
              <a:rPr lang="en-US" dirty="0" smtClean="0"/>
              <a:t>?</a:t>
            </a:r>
            <a:endParaRPr lang="en-US" dirty="0"/>
          </a:p>
        </p:txBody>
      </p:sp>
      <p:sp>
        <p:nvSpPr>
          <p:cNvPr id="7" name="Content Placeholder 6"/>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136</a:t>
            </a:fld>
            <a:endParaRPr lang="en-US" dirty="0"/>
          </a:p>
        </p:txBody>
      </p:sp>
    </p:spTree>
    <p:extLst>
      <p:ext uri="{BB962C8B-B14F-4D97-AF65-F5344CB8AC3E}">
        <p14:creationId xmlns:p14="http://schemas.microsoft.com/office/powerpoint/2010/main" val="3044709539"/>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Nested and Child </a:t>
            </a:r>
            <a:r>
              <a:rPr lang="en-US" dirty="0" smtClean="0"/>
              <a:t>Tasks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137</a:t>
            </a:fld>
            <a:endParaRPr lang="en-US" dirty="0"/>
          </a:p>
        </p:txBody>
      </p:sp>
    </p:spTree>
    <p:extLst>
      <p:ext uri="{BB962C8B-B14F-4D97-AF65-F5344CB8AC3E}">
        <p14:creationId xmlns:p14="http://schemas.microsoft.com/office/powerpoint/2010/main" val="422753515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Why Use Child Tasks</a:t>
            </a:r>
            <a:r>
              <a:rPr lang="en-US" dirty="0" smtClean="0"/>
              <a:t>?</a:t>
            </a:r>
            <a:endParaRPr lang="en-US" dirty="0"/>
          </a:p>
        </p:txBody>
      </p:sp>
      <p:sp>
        <p:nvSpPr>
          <p:cNvPr id="6" name="Content Placeholder 5"/>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138</a:t>
            </a:fld>
            <a:endParaRPr lang="en-US" dirty="0"/>
          </a:p>
        </p:txBody>
      </p:sp>
    </p:spTree>
    <p:extLst>
      <p:ext uri="{BB962C8B-B14F-4D97-AF65-F5344CB8AC3E}">
        <p14:creationId xmlns:p14="http://schemas.microsoft.com/office/powerpoint/2010/main" val="254299285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US" dirty="0"/>
              <a:t>Basic Thread Safety</a:t>
            </a:r>
          </a:p>
        </p:txBody>
      </p:sp>
      <p:sp>
        <p:nvSpPr>
          <p:cNvPr id="7" name="Text Placeholder 6"/>
          <p:cNvSpPr>
            <a:spLocks noGrp="1"/>
          </p:cNvSpPr>
          <p:nvPr>
            <p:ph type="body" sz="quarter" idx="16"/>
          </p:nvPr>
        </p:nvSpPr>
        <p:spPr/>
        <p:txBody>
          <a:bodyPr/>
          <a:lstStyle/>
          <a:p>
            <a:r>
              <a:rPr lang="en-US" dirty="0" smtClean="0"/>
              <a:t>4</a:t>
            </a:r>
            <a:endParaRPr lang="en-US" dirty="0"/>
          </a:p>
        </p:txBody>
      </p:sp>
      <p:sp>
        <p:nvSpPr>
          <p:cNvPr id="2" name="Date Placeholder 1"/>
          <p:cNvSpPr>
            <a:spLocks noGrp="1"/>
          </p:cNvSpPr>
          <p:nvPr>
            <p:ph type="dt" sz="half" idx="2"/>
          </p:nvPr>
        </p:nvSpPr>
        <p:spPr/>
        <p:txBody>
          <a:bodyPr/>
          <a:lstStyle/>
          <a:p>
            <a:r>
              <a:rPr lang="en-US" smtClean="0"/>
              <a:t>12 Mar 2018</a:t>
            </a:r>
            <a:endParaRPr lang="en-US" dirty="0"/>
          </a:p>
        </p:txBody>
      </p:sp>
      <p:sp>
        <p:nvSpPr>
          <p:cNvPr id="3" name="Slide Number Placeholder 2"/>
          <p:cNvSpPr>
            <a:spLocks noGrp="1"/>
          </p:cNvSpPr>
          <p:nvPr>
            <p:ph type="sldNum" sz="quarter" idx="4"/>
          </p:nvPr>
        </p:nvSpPr>
        <p:spPr/>
        <p:txBody>
          <a:bodyPr/>
          <a:lstStyle/>
          <a:p>
            <a:fld id="{F1012999-1CD9-4014-B1C6-70315F8BBED0}" type="slidenum">
              <a:rPr lang="en-US" smtClean="0"/>
              <a:pPr/>
              <a:t>139</a:t>
            </a:fld>
            <a:endParaRPr lang="en-US" dirty="0"/>
          </a:p>
        </p:txBody>
      </p:sp>
    </p:spTree>
    <p:extLst>
      <p:ext uri="{BB962C8B-B14F-4D97-AF65-F5344CB8AC3E}">
        <p14:creationId xmlns:p14="http://schemas.microsoft.com/office/powerpoint/2010/main" val="8226366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Multiple Threads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685800">
              <a:buFont typeface="Wingdings" panose="05000000000000000000" pitchFamily="2" charset="2"/>
              <a:buChar char="ü"/>
            </a:pPr>
            <a:r>
              <a:rPr lang="en-US" sz="2000" dirty="0" smtClean="0"/>
              <a:t>Therefore</a:t>
            </a:r>
            <a:r>
              <a:rPr lang="en-US" sz="2000" dirty="0"/>
              <a:t>, by design on Windows, we tend to </a:t>
            </a:r>
            <a:r>
              <a:rPr lang="en-US" sz="2000" dirty="0" smtClean="0">
                <a:solidFill>
                  <a:srgbClr val="0070C0"/>
                </a:solidFill>
              </a:rPr>
              <a:t>prefer using </a:t>
            </a:r>
            <a:r>
              <a:rPr lang="en-US" sz="2000" dirty="0" smtClean="0">
                <a:solidFill>
                  <a:srgbClr val="FF0000"/>
                </a:solidFill>
              </a:rPr>
              <a:t>multiple threads</a:t>
            </a:r>
            <a:r>
              <a:rPr lang="en-US" sz="2000" dirty="0" smtClean="0"/>
              <a:t> to </a:t>
            </a:r>
            <a:r>
              <a:rPr lang="en-US" sz="2000" dirty="0"/>
              <a:t>create asynchronous processing rather than multiple </a:t>
            </a:r>
            <a:r>
              <a:rPr lang="en-US" sz="2000" dirty="0" smtClean="0"/>
              <a:t>processes.</a:t>
            </a:r>
          </a:p>
          <a:p>
            <a:pPr marL="685800">
              <a:buFont typeface="Wingdings" panose="05000000000000000000" pitchFamily="2" charset="2"/>
              <a:buChar char="ü"/>
            </a:pPr>
            <a:r>
              <a:rPr lang="en-US" sz="2000" dirty="0" smtClean="0"/>
              <a:t>However</a:t>
            </a:r>
            <a:r>
              <a:rPr lang="en-US" sz="2000" dirty="0"/>
              <a:t>, there is an overhead to creating and destroying threads, so it is good practice to try to </a:t>
            </a:r>
            <a:r>
              <a:rPr lang="en-US" sz="2000" dirty="0">
                <a:solidFill>
                  <a:srgbClr val="FF0000"/>
                </a:solidFill>
              </a:rPr>
              <a:t>reuse</a:t>
            </a:r>
            <a:r>
              <a:rPr lang="en-US" sz="2000" dirty="0">
                <a:solidFill>
                  <a:srgbClr val="0070C0"/>
                </a:solidFill>
              </a:rPr>
              <a:t> them rather than </a:t>
            </a:r>
            <a:r>
              <a:rPr lang="en-US" sz="2000" dirty="0">
                <a:solidFill>
                  <a:srgbClr val="FF0000"/>
                </a:solidFill>
              </a:rPr>
              <a:t>destroy</a:t>
            </a:r>
            <a:r>
              <a:rPr lang="en-US" sz="2000" dirty="0">
                <a:solidFill>
                  <a:srgbClr val="0070C0"/>
                </a:solidFill>
              </a:rPr>
              <a:t> one thread and then </a:t>
            </a:r>
            <a:r>
              <a:rPr lang="en-US" sz="2000" dirty="0">
                <a:solidFill>
                  <a:srgbClr val="FF0000"/>
                </a:solidFill>
              </a:rPr>
              <a:t>create</a:t>
            </a:r>
            <a:r>
              <a:rPr lang="en-US" sz="2000" dirty="0">
                <a:solidFill>
                  <a:srgbClr val="0070C0"/>
                </a:solidFill>
              </a:rPr>
              <a:t> another</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14</a:t>
            </a:fld>
            <a:endParaRPr lang="en-US" dirty="0"/>
          </a:p>
        </p:txBody>
      </p:sp>
    </p:spTree>
    <p:extLst>
      <p:ext uri="{BB962C8B-B14F-4D97-AF65-F5344CB8AC3E}">
        <p14:creationId xmlns:p14="http://schemas.microsoft.com/office/powerpoint/2010/main" val="147938941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In the last two chapters, we looked at numerous ways of starting work that will run </a:t>
            </a:r>
            <a:r>
              <a:rPr lang="en-US" sz="2000" dirty="0" smtClean="0"/>
              <a:t>asynchronously.</a:t>
            </a:r>
          </a:p>
          <a:p>
            <a:pPr marL="457200">
              <a:buFont typeface="Wingdings" panose="05000000000000000000" pitchFamily="2" charset="2"/>
              <a:buChar char="§"/>
            </a:pPr>
            <a:r>
              <a:rPr lang="en-US" sz="2000" dirty="0" smtClean="0"/>
              <a:t>However</a:t>
            </a:r>
            <a:r>
              <a:rPr lang="en-US" sz="2000" dirty="0"/>
              <a:t>, in all of the examples, that work has been relatively </a:t>
            </a:r>
            <a:r>
              <a:rPr lang="en-US" sz="2000" dirty="0" smtClean="0"/>
              <a:t>self-contained</a:t>
            </a:r>
          </a:p>
          <a:p>
            <a:pPr marL="457200">
              <a:buFont typeface="Wingdings" panose="05000000000000000000" pitchFamily="2" charset="2"/>
              <a:buChar char="§"/>
            </a:pPr>
            <a:r>
              <a:rPr lang="en-US" sz="2000" dirty="0" smtClean="0"/>
              <a:t>Asynchrony </a:t>
            </a:r>
            <a:r>
              <a:rPr lang="en-US" sz="2000" dirty="0"/>
              <a:t>opens up a whole new class of </a:t>
            </a:r>
            <a:r>
              <a:rPr lang="en-US" sz="2000" dirty="0">
                <a:solidFill>
                  <a:srgbClr val="FF0000"/>
                </a:solidFill>
              </a:rPr>
              <a:t>bugs</a:t>
            </a:r>
            <a:r>
              <a:rPr lang="en-US" sz="2000" dirty="0"/>
              <a:t> that can infect your </a:t>
            </a:r>
            <a:r>
              <a:rPr lang="en-US" sz="2000" dirty="0" smtClean="0"/>
              <a:t>code:</a:t>
            </a:r>
          </a:p>
          <a:p>
            <a:pPr marL="685800">
              <a:buFont typeface="Wingdings" panose="05000000000000000000" pitchFamily="2" charset="2"/>
              <a:buChar char="ü"/>
            </a:pPr>
            <a:r>
              <a:rPr lang="en-US" sz="2000" dirty="0" smtClean="0"/>
              <a:t>race conditions</a:t>
            </a:r>
          </a:p>
          <a:p>
            <a:pPr marL="685800">
              <a:buFont typeface="Wingdings" panose="05000000000000000000" pitchFamily="2" charset="2"/>
              <a:buChar char="ü"/>
            </a:pPr>
            <a:r>
              <a:rPr lang="en-US" sz="2000" dirty="0" smtClean="0"/>
              <a:t>deadlocks</a:t>
            </a:r>
          </a:p>
          <a:p>
            <a:pPr marL="685800">
              <a:buFont typeface="Wingdings" panose="05000000000000000000" pitchFamily="2" charset="2"/>
              <a:buChar char="ü"/>
            </a:pPr>
            <a:r>
              <a:rPr lang="en-US" sz="2000" dirty="0" smtClean="0"/>
              <a:t>data corruption</a:t>
            </a:r>
          </a:p>
          <a:p>
            <a:pPr marL="457200" indent="0">
              <a:buNone/>
            </a:pPr>
            <a:r>
              <a:rPr lang="en-US" sz="2000" dirty="0" smtClean="0"/>
              <a:t>to </a:t>
            </a:r>
            <a:r>
              <a:rPr lang="en-US" sz="2000" dirty="0"/>
              <a:t>name just </a:t>
            </a:r>
            <a:r>
              <a:rPr lang="en-US" sz="2000" dirty="0" smtClean="0"/>
              <a:t>three.</a:t>
            </a:r>
          </a:p>
          <a:p>
            <a:pPr marL="457200">
              <a:buFont typeface="Wingdings" panose="05000000000000000000" pitchFamily="2" charset="2"/>
              <a:buChar char="§"/>
            </a:pPr>
            <a:r>
              <a:rPr lang="en-US" sz="2000" dirty="0" smtClean="0"/>
              <a:t>We </a:t>
            </a:r>
            <a:r>
              <a:rPr lang="en-US" sz="2000" dirty="0"/>
              <a:t>will look at how you debug asynchronous code in Chapters 13 and 14, but our starting point has to be how to prevent these issues in the first </a:t>
            </a:r>
            <a:r>
              <a:rPr lang="en-US" sz="2000" dirty="0" smtClean="0"/>
              <a:t>place.</a:t>
            </a:r>
          </a:p>
          <a:p>
            <a:pPr marL="457200">
              <a:buFont typeface="Wingdings" panose="05000000000000000000" pitchFamily="2" charset="2"/>
              <a:buChar char="§"/>
            </a:pPr>
            <a:r>
              <a:rPr lang="en-US" sz="2000" dirty="0" smtClean="0"/>
              <a:t>In </a:t>
            </a:r>
            <a:r>
              <a:rPr lang="en-US" sz="2000" dirty="0"/>
              <a:t>this chapter, we will examine the need for </a:t>
            </a:r>
            <a:r>
              <a:rPr lang="en-US" sz="2000" dirty="0">
                <a:solidFill>
                  <a:srgbClr val="FF0000"/>
                </a:solidFill>
              </a:rPr>
              <a:t>thread safety</a:t>
            </a:r>
            <a:r>
              <a:rPr lang="en-US" sz="2000" dirty="0"/>
              <a:t> and then introduce the primary tools used to achieve </a:t>
            </a:r>
            <a:r>
              <a:rPr lang="en-US" sz="2000" dirty="0" smtClean="0"/>
              <a:t>it.</a:t>
            </a:r>
          </a:p>
          <a:p>
            <a:pPr marL="457200">
              <a:buFont typeface="Wingdings" panose="05000000000000000000" pitchFamily="2" charset="2"/>
              <a:buChar char="§"/>
            </a:pPr>
            <a:r>
              <a:rPr lang="en-US" sz="2000" dirty="0" smtClean="0"/>
              <a:t>In </a:t>
            </a:r>
            <a:r>
              <a:rPr lang="en-US" sz="2000" dirty="0"/>
              <a:t>Chapter 5, we will take this idea further and look at the </a:t>
            </a:r>
            <a:r>
              <a:rPr lang="en-US" sz="2000" dirty="0">
                <a:solidFill>
                  <a:srgbClr val="FF0000"/>
                </a:solidFill>
              </a:rPr>
              <a:t>constructs</a:t>
            </a:r>
            <a:r>
              <a:rPr lang="en-US" sz="2000" dirty="0"/>
              <a:t> introduced in </a:t>
            </a:r>
            <a:r>
              <a:rPr lang="en-US" sz="2000" dirty="0">
                <a:solidFill>
                  <a:srgbClr val="FF0000"/>
                </a:solidFill>
              </a:rPr>
              <a:t>.NET 4.0</a:t>
            </a:r>
            <a:r>
              <a:rPr lang="en-US" sz="2000" dirty="0"/>
              <a:t> that take some of the work off our shoulders</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140</a:t>
            </a:fld>
            <a:endParaRPr lang="en-US" dirty="0"/>
          </a:p>
        </p:txBody>
      </p:sp>
    </p:spTree>
    <p:extLst>
      <p:ext uri="{BB962C8B-B14F-4D97-AF65-F5344CB8AC3E}">
        <p14:creationId xmlns:p14="http://schemas.microsoft.com/office/powerpoint/2010/main" val="267385215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Asynchrony and </a:t>
            </a:r>
            <a:r>
              <a:rPr lang="en-US" dirty="0" smtClean="0">
                <a:solidFill>
                  <a:schemeClr val="bg1"/>
                </a:solidFill>
              </a:rPr>
              <a:t>Data</a:t>
            </a:r>
            <a:endParaRPr lang="en-US" dirty="0">
              <a:solidFill>
                <a:schemeClr val="bg1"/>
              </a:solidFill>
            </a:endParaRPr>
          </a:p>
        </p:txBody>
      </p:sp>
      <p:sp>
        <p:nvSpPr>
          <p:cNvPr id="6" name="Content Placeholder 5"/>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141</a:t>
            </a:fld>
            <a:endParaRPr lang="en-US" dirty="0"/>
          </a:p>
        </p:txBody>
      </p:sp>
    </p:spTree>
    <p:extLst>
      <p:ext uri="{BB962C8B-B14F-4D97-AF65-F5344CB8AC3E}">
        <p14:creationId xmlns:p14="http://schemas.microsoft.com/office/powerpoint/2010/main" val="103633164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The Interlocked </a:t>
            </a:r>
            <a:r>
              <a:rPr lang="en-US" dirty="0" smtClean="0">
                <a:solidFill>
                  <a:schemeClr val="bg1"/>
                </a:solidFill>
              </a:rPr>
              <a:t>Class</a:t>
            </a:r>
            <a:endParaRPr lang="en-US" dirty="0">
              <a:solidFill>
                <a:schemeClr val="bg1"/>
              </a:solidFill>
            </a:endParaRPr>
          </a:p>
        </p:txBody>
      </p:sp>
      <p:sp>
        <p:nvSpPr>
          <p:cNvPr id="6" name="Content Placeholder 5"/>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142</a:t>
            </a:fld>
            <a:endParaRPr lang="en-US" dirty="0"/>
          </a:p>
        </p:txBody>
      </p:sp>
    </p:spTree>
    <p:extLst>
      <p:ext uri="{BB962C8B-B14F-4D97-AF65-F5344CB8AC3E}">
        <p14:creationId xmlns:p14="http://schemas.microsoft.com/office/powerpoint/2010/main" val="338348844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a:solidFill>
                  <a:schemeClr val="bg1"/>
                </a:solidFill>
              </a:rPr>
              <a:t>Monitor: The Workhorse of .NET </a:t>
            </a:r>
            <a:r>
              <a:rPr lang="en-US" dirty="0" smtClean="0">
                <a:solidFill>
                  <a:schemeClr val="bg1"/>
                </a:solidFill>
              </a:rPr>
              <a:t>Synchronization</a:t>
            </a:r>
            <a:endParaRPr lang="en-US" dirty="0">
              <a:solidFill>
                <a:schemeClr val="bg1"/>
              </a:solidFill>
            </a:endParaRPr>
          </a:p>
        </p:txBody>
      </p:sp>
      <p:sp>
        <p:nvSpPr>
          <p:cNvPr id="6" name="Content Placeholder 5"/>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143</a:t>
            </a:fld>
            <a:endParaRPr lang="en-US" dirty="0"/>
          </a:p>
        </p:txBody>
      </p:sp>
    </p:spTree>
    <p:extLst>
      <p:ext uri="{BB962C8B-B14F-4D97-AF65-F5344CB8AC3E}">
        <p14:creationId xmlns:p14="http://schemas.microsoft.com/office/powerpoint/2010/main" val="216466437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Optimizing for </a:t>
            </a:r>
            <a:r>
              <a:rPr lang="en-US" dirty="0" smtClean="0">
                <a:solidFill>
                  <a:schemeClr val="bg1"/>
                </a:solidFill>
              </a:rPr>
              <a:t>Read</a:t>
            </a:r>
            <a:endParaRPr lang="en-US" dirty="0">
              <a:solidFill>
                <a:schemeClr val="bg1"/>
              </a:solidFill>
            </a:endParaRPr>
          </a:p>
        </p:txBody>
      </p:sp>
      <p:sp>
        <p:nvSpPr>
          <p:cNvPr id="6" name="Content Placeholder 5"/>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144</a:t>
            </a:fld>
            <a:endParaRPr lang="en-US" dirty="0"/>
          </a:p>
        </p:txBody>
      </p:sp>
    </p:spTree>
    <p:extLst>
      <p:ext uri="{BB962C8B-B14F-4D97-AF65-F5344CB8AC3E}">
        <p14:creationId xmlns:p14="http://schemas.microsoft.com/office/powerpoint/2010/main" val="34524325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A Semaphore Out of the </a:t>
            </a:r>
            <a:r>
              <a:rPr lang="en-US" dirty="0" smtClean="0">
                <a:solidFill>
                  <a:schemeClr val="bg1"/>
                </a:solidFill>
              </a:rPr>
              <a:t>Box</a:t>
            </a:r>
            <a:endParaRPr lang="en-US" dirty="0">
              <a:solidFill>
                <a:schemeClr val="bg1"/>
              </a:solidFill>
            </a:endParaRPr>
          </a:p>
        </p:txBody>
      </p:sp>
      <p:sp>
        <p:nvSpPr>
          <p:cNvPr id="6" name="Content Placeholder 5"/>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145</a:t>
            </a:fld>
            <a:endParaRPr lang="en-US" dirty="0"/>
          </a:p>
        </p:txBody>
      </p:sp>
    </p:spTree>
    <p:extLst>
      <p:ext uri="{BB962C8B-B14F-4D97-AF65-F5344CB8AC3E}">
        <p14:creationId xmlns:p14="http://schemas.microsoft.com/office/powerpoint/2010/main" val="150637076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smtClean="0">
                <a:solidFill>
                  <a:schemeClr val="bg1"/>
                </a:solidFill>
              </a:rPr>
              <a:t>Raising the Starting Gate: ManualResetEventSlim</a:t>
            </a:r>
            <a:endParaRPr lang="en-US" dirty="0">
              <a:solidFill>
                <a:schemeClr val="bg1"/>
              </a:solidFill>
            </a:endParaRPr>
          </a:p>
        </p:txBody>
      </p:sp>
      <p:sp>
        <p:nvSpPr>
          <p:cNvPr id="6" name="Content Placeholder 5"/>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146</a:t>
            </a:fld>
            <a:endParaRPr lang="en-US" dirty="0"/>
          </a:p>
        </p:txBody>
      </p:sp>
    </p:spTree>
    <p:extLst>
      <p:ext uri="{BB962C8B-B14F-4D97-AF65-F5344CB8AC3E}">
        <p14:creationId xmlns:p14="http://schemas.microsoft.com/office/powerpoint/2010/main" val="66765987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CountdownEvent: Simplifying Fork and </a:t>
            </a:r>
            <a:r>
              <a:rPr lang="en-US" dirty="0" smtClean="0">
                <a:solidFill>
                  <a:schemeClr val="bg1"/>
                </a:solidFill>
              </a:rPr>
              <a:t>Join</a:t>
            </a:r>
            <a:endParaRPr lang="en-US" dirty="0">
              <a:solidFill>
                <a:schemeClr val="bg1"/>
              </a:solidFill>
            </a:endParaRPr>
          </a:p>
        </p:txBody>
      </p:sp>
      <p:sp>
        <p:nvSpPr>
          <p:cNvPr id="6" name="Content Placeholder 5"/>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147</a:t>
            </a:fld>
            <a:endParaRPr lang="en-US" dirty="0"/>
          </a:p>
        </p:txBody>
      </p:sp>
    </p:spTree>
    <p:extLst>
      <p:ext uri="{BB962C8B-B14F-4D97-AF65-F5344CB8AC3E}">
        <p14:creationId xmlns:p14="http://schemas.microsoft.com/office/powerpoint/2010/main" val="20492295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Barrier: Rendezvous-Based </a:t>
            </a:r>
            <a:r>
              <a:rPr lang="en-US" dirty="0" smtClean="0">
                <a:solidFill>
                  <a:schemeClr val="bg1"/>
                </a:solidFill>
              </a:rPr>
              <a:t>Synchronization</a:t>
            </a:r>
            <a:endParaRPr lang="en-US" dirty="0">
              <a:solidFill>
                <a:schemeClr val="bg1"/>
              </a:solidFill>
            </a:endParaRPr>
          </a:p>
        </p:txBody>
      </p:sp>
      <p:sp>
        <p:nvSpPr>
          <p:cNvPr id="6" name="Content Placeholder 5"/>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148</a:t>
            </a:fld>
            <a:endParaRPr lang="en-US" dirty="0"/>
          </a:p>
        </p:txBody>
      </p:sp>
    </p:spTree>
    <p:extLst>
      <p:ext uri="{BB962C8B-B14F-4D97-AF65-F5344CB8AC3E}">
        <p14:creationId xmlns:p14="http://schemas.microsoft.com/office/powerpoint/2010/main" val="284107746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p>
            <a:r>
              <a:rPr lang="en-US" sz="3800" dirty="0">
                <a:solidFill>
                  <a:schemeClr val="bg1"/>
                </a:solidFill>
              </a:rPr>
              <a:t>Crossing the AppDomain Boundary with </a:t>
            </a:r>
            <a:r>
              <a:rPr lang="en-US" sz="3800" dirty="0" smtClean="0">
                <a:solidFill>
                  <a:schemeClr val="bg1"/>
                </a:solidFill>
              </a:rPr>
              <a:t>WaitHandle</a:t>
            </a:r>
            <a:endParaRPr lang="en-US" sz="3800" dirty="0">
              <a:solidFill>
                <a:schemeClr val="bg1"/>
              </a:solidFill>
            </a:endParaRPr>
          </a:p>
        </p:txBody>
      </p:sp>
      <p:sp>
        <p:nvSpPr>
          <p:cNvPr id="6" name="Content Placeholder 5"/>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149</a:t>
            </a:fld>
            <a:endParaRPr lang="en-US" dirty="0"/>
          </a:p>
        </p:txBody>
      </p:sp>
    </p:spTree>
    <p:extLst>
      <p:ext uri="{BB962C8B-B14F-4D97-AF65-F5344CB8AC3E}">
        <p14:creationId xmlns:p14="http://schemas.microsoft.com/office/powerpoint/2010/main" val="391753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Thread </a:t>
            </a:r>
            <a:r>
              <a:rPr lang="en-US" dirty="0" smtClean="0">
                <a:solidFill>
                  <a:schemeClr val="bg1"/>
                </a:solidFill>
              </a:rPr>
              <a:t>Scheduling</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In Windows, the operating system component responsible for </a:t>
            </a:r>
            <a:r>
              <a:rPr lang="en-US" sz="2000" dirty="0">
                <a:solidFill>
                  <a:srgbClr val="0070C0"/>
                </a:solidFill>
              </a:rPr>
              <a:t>mapping</a:t>
            </a:r>
            <a:r>
              <a:rPr lang="en-US" sz="2000" dirty="0">
                <a:solidFill>
                  <a:srgbClr val="FF0000"/>
                </a:solidFill>
              </a:rPr>
              <a:t> thread execution</a:t>
            </a:r>
            <a:r>
              <a:rPr lang="en-US" sz="2000" dirty="0"/>
              <a:t> on to </a:t>
            </a:r>
            <a:r>
              <a:rPr lang="en-US" sz="2000" dirty="0">
                <a:solidFill>
                  <a:srgbClr val="FF0000"/>
                </a:solidFill>
              </a:rPr>
              <a:t>cores</a:t>
            </a:r>
            <a:r>
              <a:rPr lang="en-US" sz="2000" dirty="0"/>
              <a:t> is called the </a:t>
            </a:r>
            <a:r>
              <a:rPr lang="en-US" sz="2000" dirty="0">
                <a:solidFill>
                  <a:srgbClr val="FF0000"/>
                </a:solidFill>
              </a:rPr>
              <a:t>Thread </a:t>
            </a:r>
            <a:r>
              <a:rPr lang="en-US" sz="2000" dirty="0" smtClean="0">
                <a:solidFill>
                  <a:srgbClr val="FF0000"/>
                </a:solidFill>
              </a:rPr>
              <a:t>Scheduler</a:t>
            </a:r>
            <a:r>
              <a:rPr lang="en-US" sz="2000" dirty="0" smtClean="0"/>
              <a:t>.</a:t>
            </a:r>
          </a:p>
          <a:p>
            <a:pPr marL="457200">
              <a:buFont typeface="Wingdings" panose="05000000000000000000" pitchFamily="2" charset="2"/>
              <a:buChar char="§"/>
            </a:pPr>
            <a:r>
              <a:rPr lang="en-US" sz="2000" dirty="0" smtClean="0"/>
              <a:t>As </a:t>
            </a:r>
            <a:r>
              <a:rPr lang="en-US" sz="2000" dirty="0"/>
              <a:t>we shall see, sometimes threads are </a:t>
            </a:r>
            <a:r>
              <a:rPr lang="en-US" sz="2000" dirty="0">
                <a:solidFill>
                  <a:srgbClr val="0070C0"/>
                </a:solidFill>
              </a:rPr>
              <a:t>waiting for some </a:t>
            </a:r>
            <a:r>
              <a:rPr lang="en-US" sz="2000" dirty="0">
                <a:solidFill>
                  <a:srgbClr val="FF0000"/>
                </a:solidFill>
              </a:rPr>
              <a:t>event</a:t>
            </a:r>
            <a:r>
              <a:rPr lang="en-US" sz="2000" dirty="0">
                <a:solidFill>
                  <a:srgbClr val="0070C0"/>
                </a:solidFill>
              </a:rPr>
              <a:t> to occur</a:t>
            </a:r>
            <a:r>
              <a:rPr lang="en-US" sz="2000" dirty="0"/>
              <a:t> before they can perform any work (in .NET this state is known as </a:t>
            </a:r>
            <a:r>
              <a:rPr lang="en-US" sz="2000" dirty="0">
                <a:solidFill>
                  <a:srgbClr val="FF0000"/>
                </a:solidFill>
              </a:rPr>
              <a:t>SleepWaitJoin</a:t>
            </a:r>
            <a:r>
              <a:rPr lang="en-US" sz="2000" dirty="0" smtClean="0"/>
              <a:t>).</a:t>
            </a:r>
          </a:p>
          <a:p>
            <a:pPr marL="457200">
              <a:buFont typeface="Wingdings" panose="05000000000000000000" pitchFamily="2" charset="2"/>
              <a:buChar char="§"/>
            </a:pPr>
            <a:r>
              <a:rPr lang="en-US" sz="2000" dirty="0" smtClean="0"/>
              <a:t>Any </a:t>
            </a:r>
            <a:r>
              <a:rPr lang="en-US" sz="2000" dirty="0"/>
              <a:t>thread not in the SleepWaitJoin state should be </a:t>
            </a:r>
            <a:r>
              <a:rPr lang="en-US" sz="2000" dirty="0">
                <a:solidFill>
                  <a:srgbClr val="0070C0"/>
                </a:solidFill>
              </a:rPr>
              <a:t>allocated</a:t>
            </a:r>
            <a:r>
              <a:rPr lang="en-US" sz="2000" dirty="0"/>
              <a:t> </a:t>
            </a:r>
            <a:r>
              <a:rPr lang="en-US" sz="2000" dirty="0">
                <a:solidFill>
                  <a:srgbClr val="0070C0"/>
                </a:solidFill>
              </a:rPr>
              <a:t>some</a:t>
            </a:r>
            <a:r>
              <a:rPr lang="en-US" sz="2000" dirty="0"/>
              <a:t> </a:t>
            </a:r>
            <a:r>
              <a:rPr lang="en-US" sz="2000" dirty="0">
                <a:solidFill>
                  <a:srgbClr val="FF0000"/>
                </a:solidFill>
              </a:rPr>
              <a:t>time</a:t>
            </a:r>
            <a:r>
              <a:rPr lang="en-US" sz="2000" dirty="0"/>
              <a:t> on a </a:t>
            </a:r>
            <a:r>
              <a:rPr lang="en-US" sz="2000" dirty="0">
                <a:solidFill>
                  <a:srgbClr val="FF0000"/>
                </a:solidFill>
              </a:rPr>
              <a:t>processing core</a:t>
            </a:r>
            <a:r>
              <a:rPr lang="en-US" sz="2000" dirty="0"/>
              <a:t> and, all things being equal, the </a:t>
            </a:r>
            <a:r>
              <a:rPr lang="en-US" sz="2000" dirty="0">
                <a:solidFill>
                  <a:srgbClr val="FF0000"/>
                </a:solidFill>
              </a:rPr>
              <a:t>thread scheduler</a:t>
            </a:r>
            <a:r>
              <a:rPr lang="en-US" sz="2000" dirty="0"/>
              <a:t> will </a:t>
            </a:r>
            <a:r>
              <a:rPr lang="en-US" sz="2000" dirty="0">
                <a:solidFill>
                  <a:srgbClr val="FF0000"/>
                </a:solidFill>
              </a:rPr>
              <a:t>round-robin </a:t>
            </a:r>
            <a:r>
              <a:rPr lang="en-US" sz="2000" dirty="0">
                <a:solidFill>
                  <a:srgbClr val="0070C0"/>
                </a:solidFill>
              </a:rPr>
              <a:t>processor time</a:t>
            </a:r>
            <a:r>
              <a:rPr lang="en-US" sz="2000" dirty="0"/>
              <a:t> among all of the threads currently running across all of the </a:t>
            </a:r>
            <a:r>
              <a:rPr lang="en-US" sz="2000" dirty="0" smtClean="0"/>
              <a:t>processes.</a:t>
            </a:r>
          </a:p>
          <a:p>
            <a:pPr marL="457200">
              <a:buFont typeface="Wingdings" panose="05000000000000000000" pitchFamily="2" charset="2"/>
              <a:buChar char="§"/>
            </a:pPr>
            <a:r>
              <a:rPr lang="en-US" sz="2000" dirty="0" smtClean="0"/>
              <a:t>Each </a:t>
            </a:r>
            <a:r>
              <a:rPr lang="en-US" sz="2000" dirty="0"/>
              <a:t>thread is allotted a time slice and, as long as the thread doesn’t enter the SleepWaitJoin state, it will run until the end of its </a:t>
            </a:r>
            <a:r>
              <a:rPr lang="en-US" sz="2000" dirty="0">
                <a:solidFill>
                  <a:srgbClr val="FF0000"/>
                </a:solidFill>
              </a:rPr>
              <a:t>time </a:t>
            </a:r>
            <a:r>
              <a:rPr lang="en-US" sz="2000" dirty="0" smtClean="0">
                <a:solidFill>
                  <a:srgbClr val="FF0000"/>
                </a:solidFill>
              </a:rPr>
              <a:t>slice</a:t>
            </a:r>
            <a:r>
              <a:rPr lang="en-US" sz="2000" dirty="0" smtClean="0"/>
              <a:t>.</a:t>
            </a:r>
          </a:p>
          <a:p>
            <a:pPr marL="685800">
              <a:buFont typeface="Wingdings" panose="05000000000000000000" pitchFamily="2" charset="2"/>
              <a:buChar char="ü"/>
            </a:pPr>
            <a:r>
              <a:rPr lang="en-US" sz="2000" dirty="0" smtClean="0"/>
              <a:t>Things</a:t>
            </a:r>
            <a:r>
              <a:rPr lang="en-US" sz="2000" dirty="0"/>
              <a:t>, however, are not often </a:t>
            </a:r>
            <a:r>
              <a:rPr lang="en-US" sz="2000" dirty="0" smtClean="0"/>
              <a:t>equal.</a:t>
            </a:r>
          </a:p>
          <a:p>
            <a:pPr marL="685800">
              <a:buFont typeface="Wingdings" panose="05000000000000000000" pitchFamily="2" charset="2"/>
              <a:buChar char="ü"/>
            </a:pPr>
            <a:r>
              <a:rPr lang="en-US" sz="2000" dirty="0" smtClean="0"/>
              <a:t>Different </a:t>
            </a:r>
            <a:r>
              <a:rPr lang="en-US" sz="2000" dirty="0"/>
              <a:t>processes can run with different priorities (there are </a:t>
            </a:r>
            <a:r>
              <a:rPr lang="en-US" sz="2000" dirty="0">
                <a:solidFill>
                  <a:srgbClr val="FF0000"/>
                </a:solidFill>
              </a:rPr>
              <a:t>six priorities</a:t>
            </a:r>
            <a:r>
              <a:rPr lang="en-US" sz="2000" dirty="0"/>
              <a:t> ranging from </a:t>
            </a:r>
            <a:r>
              <a:rPr lang="en-US" sz="2000" dirty="0">
                <a:solidFill>
                  <a:srgbClr val="FF0000"/>
                </a:solidFill>
              </a:rPr>
              <a:t>idle </a:t>
            </a:r>
            <a:r>
              <a:rPr lang="en-US" sz="2000" dirty="0">
                <a:solidFill>
                  <a:srgbClr val="0070C0"/>
                </a:solidFill>
              </a:rPr>
              <a:t>to</a:t>
            </a:r>
            <a:r>
              <a:rPr lang="en-US" sz="2000" dirty="0">
                <a:solidFill>
                  <a:srgbClr val="FF0000"/>
                </a:solidFill>
              </a:rPr>
              <a:t> real time</a:t>
            </a:r>
            <a:r>
              <a:rPr lang="en-US" sz="2000" dirty="0" smtClean="0"/>
              <a:t>).</a:t>
            </a:r>
          </a:p>
          <a:p>
            <a:pPr marL="685800">
              <a:buFont typeface="Wingdings" panose="05000000000000000000" pitchFamily="2" charset="2"/>
              <a:buChar char="ü"/>
            </a:pPr>
            <a:r>
              <a:rPr lang="en-US" sz="2000" dirty="0" smtClean="0"/>
              <a:t>Within a process a </a:t>
            </a:r>
            <a:r>
              <a:rPr lang="en-US" sz="2000" dirty="0" smtClean="0">
                <a:solidFill>
                  <a:srgbClr val="FF0000"/>
                </a:solidFill>
              </a:rPr>
              <a:t>thread</a:t>
            </a:r>
            <a:r>
              <a:rPr lang="en-US" sz="2000" dirty="0" smtClean="0"/>
              <a:t> also has a </a:t>
            </a:r>
            <a:r>
              <a:rPr lang="en-US" sz="2000" dirty="0" smtClean="0">
                <a:solidFill>
                  <a:srgbClr val="FF0000"/>
                </a:solidFill>
              </a:rPr>
              <a:t>priority</a:t>
            </a:r>
            <a:r>
              <a:rPr lang="en-US" sz="2000" dirty="0" smtClean="0"/>
              <a:t>; there are </a:t>
            </a:r>
            <a:r>
              <a:rPr lang="en-US" sz="2000" dirty="0" smtClean="0">
                <a:solidFill>
                  <a:srgbClr val="FF0000"/>
                </a:solidFill>
              </a:rPr>
              <a:t>seven</a:t>
            </a:r>
            <a:r>
              <a:rPr lang="en-US" sz="2000" dirty="0" smtClean="0"/>
              <a:t> ranging from </a:t>
            </a:r>
            <a:r>
              <a:rPr lang="en-US" sz="2000" dirty="0" smtClean="0">
                <a:solidFill>
                  <a:srgbClr val="FF0000"/>
                </a:solidFill>
              </a:rPr>
              <a:t>idle </a:t>
            </a:r>
            <a:r>
              <a:rPr lang="en-US" sz="2000" dirty="0" smtClean="0">
                <a:solidFill>
                  <a:srgbClr val="0070C0"/>
                </a:solidFill>
              </a:rPr>
              <a:t>to</a:t>
            </a:r>
            <a:r>
              <a:rPr lang="en-US" sz="2000" dirty="0" smtClean="0">
                <a:solidFill>
                  <a:srgbClr val="FF0000"/>
                </a:solidFill>
              </a:rPr>
              <a:t> time critical</a:t>
            </a:r>
            <a:r>
              <a:rPr lang="en-US" sz="2000" dirty="0" smtClean="0"/>
              <a:t>.</a:t>
            </a:r>
          </a:p>
          <a:p>
            <a:pPr marL="457200">
              <a:buFont typeface="Wingdings" panose="05000000000000000000" pitchFamily="2" charset="2"/>
              <a:buChar char="§"/>
            </a:pPr>
            <a:r>
              <a:rPr lang="en-US" sz="2000" dirty="0" smtClean="0"/>
              <a:t>The resulting priority a thread runs with is a </a:t>
            </a:r>
            <a:r>
              <a:rPr lang="en-US" sz="2000" dirty="0" smtClean="0">
                <a:solidFill>
                  <a:srgbClr val="0070C0"/>
                </a:solidFill>
              </a:rPr>
              <a:t>combination of these </a:t>
            </a:r>
            <a:r>
              <a:rPr lang="en-US" sz="2000" dirty="0" smtClean="0">
                <a:solidFill>
                  <a:srgbClr val="FF0000"/>
                </a:solidFill>
              </a:rPr>
              <a:t>two priorities</a:t>
            </a:r>
            <a:r>
              <a:rPr lang="en-US" sz="2000" dirty="0" smtClean="0"/>
              <a:t>, and this effective priority is critical to </a:t>
            </a:r>
            <a:r>
              <a:rPr lang="en-US" sz="2000" dirty="0" smtClean="0">
                <a:solidFill>
                  <a:srgbClr val="FF0000"/>
                </a:solidFill>
              </a:rPr>
              <a:t>thread scheduling</a:t>
            </a:r>
            <a:r>
              <a:rPr lang="en-US" sz="2000" dirty="0" smtClean="0"/>
              <a:t>.</a:t>
            </a:r>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15</a:t>
            </a:fld>
            <a:endParaRPr lang="en-US" dirty="0"/>
          </a:p>
        </p:txBody>
      </p:sp>
    </p:spTree>
    <p:extLst>
      <p:ext uri="{BB962C8B-B14F-4D97-AF65-F5344CB8AC3E}">
        <p14:creationId xmlns:p14="http://schemas.microsoft.com/office/powerpoint/2010/main" val="249237420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Synchronization Is Not the Only </a:t>
            </a:r>
            <a:r>
              <a:rPr lang="en-US" dirty="0" smtClean="0">
                <a:solidFill>
                  <a:schemeClr val="bg1"/>
                </a:solidFill>
              </a:rPr>
              <a:t>Answer</a:t>
            </a:r>
            <a:endParaRPr lang="en-US" dirty="0">
              <a:solidFill>
                <a:schemeClr val="bg1"/>
              </a:solidFill>
            </a:endParaRPr>
          </a:p>
        </p:txBody>
      </p:sp>
      <p:sp>
        <p:nvSpPr>
          <p:cNvPr id="6" name="Content Placeholder 5"/>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150</a:t>
            </a:fld>
            <a:endParaRPr lang="en-US" dirty="0"/>
          </a:p>
        </p:txBody>
      </p:sp>
    </p:spTree>
    <p:extLst>
      <p:ext uri="{BB962C8B-B14F-4D97-AF65-F5344CB8AC3E}">
        <p14:creationId xmlns:p14="http://schemas.microsoft.com/office/powerpoint/2010/main" val="202728385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a:t>Concurrent Data Structures</a:t>
            </a:r>
          </a:p>
        </p:txBody>
      </p:sp>
      <p:sp>
        <p:nvSpPr>
          <p:cNvPr id="6" name="Text Placeholder 5"/>
          <p:cNvSpPr>
            <a:spLocks noGrp="1"/>
          </p:cNvSpPr>
          <p:nvPr>
            <p:ph type="body" sz="quarter" idx="16"/>
          </p:nvPr>
        </p:nvSpPr>
        <p:spPr/>
        <p:txBody>
          <a:bodyPr/>
          <a:lstStyle/>
          <a:p>
            <a:r>
              <a:rPr lang="en-US" dirty="0" smtClean="0"/>
              <a:t>5</a:t>
            </a:r>
            <a:endParaRPr lang="en-US" dirty="0"/>
          </a:p>
        </p:txBody>
      </p:sp>
      <p:sp>
        <p:nvSpPr>
          <p:cNvPr id="2" name="Date Placeholder 1"/>
          <p:cNvSpPr>
            <a:spLocks noGrp="1"/>
          </p:cNvSpPr>
          <p:nvPr>
            <p:ph type="dt" sz="half" idx="2"/>
          </p:nvPr>
        </p:nvSpPr>
        <p:spPr/>
        <p:txBody>
          <a:bodyPr/>
          <a:lstStyle/>
          <a:p>
            <a:r>
              <a:rPr lang="en-US" smtClean="0"/>
              <a:t>12 Mar 2018</a:t>
            </a:r>
            <a:endParaRPr lang="en-US" dirty="0"/>
          </a:p>
        </p:txBody>
      </p:sp>
      <p:sp>
        <p:nvSpPr>
          <p:cNvPr id="3" name="Slide Number Placeholder 2"/>
          <p:cNvSpPr>
            <a:spLocks noGrp="1"/>
          </p:cNvSpPr>
          <p:nvPr>
            <p:ph type="sldNum" sz="quarter" idx="4"/>
          </p:nvPr>
        </p:nvSpPr>
        <p:spPr/>
        <p:txBody>
          <a:bodyPr/>
          <a:lstStyle/>
          <a:p>
            <a:fld id="{F1012999-1CD9-4014-B1C6-70315F8BBED0}" type="slidenum">
              <a:rPr lang="en-US" smtClean="0"/>
              <a:pPr/>
              <a:t>151</a:t>
            </a:fld>
            <a:endParaRPr lang="en-US" dirty="0"/>
          </a:p>
        </p:txBody>
      </p:sp>
    </p:spTree>
    <p:extLst>
      <p:ext uri="{BB962C8B-B14F-4D97-AF65-F5344CB8AC3E}">
        <p14:creationId xmlns:p14="http://schemas.microsoft.com/office/powerpoint/2010/main" val="274623337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In the previous chapter we introduced the need to consider thread safety when sharing </a:t>
            </a:r>
            <a:r>
              <a:rPr lang="en-US" sz="2000" dirty="0">
                <a:solidFill>
                  <a:srgbClr val="FF0000"/>
                </a:solidFill>
              </a:rPr>
              <a:t>state</a:t>
            </a:r>
            <a:r>
              <a:rPr lang="en-US" sz="2000" dirty="0"/>
              <a:t> across multiple </a:t>
            </a:r>
            <a:r>
              <a:rPr lang="en-US" sz="2000" dirty="0" smtClean="0"/>
              <a:t>threads.</a:t>
            </a:r>
          </a:p>
          <a:p>
            <a:pPr marL="457200">
              <a:buFont typeface="Wingdings" panose="05000000000000000000" pitchFamily="2" charset="2"/>
              <a:buChar char="§"/>
            </a:pPr>
            <a:r>
              <a:rPr lang="en-US" sz="2000" dirty="0" smtClean="0"/>
              <a:t>The </a:t>
            </a:r>
            <a:r>
              <a:rPr lang="en-US" sz="2000" dirty="0"/>
              <a:t>techniques demonstrated required the developer to understand the possible race conditions and select the cheapest synchronization technique to satisfy thread </a:t>
            </a:r>
            <a:r>
              <a:rPr lang="en-US" sz="2000" dirty="0" smtClean="0"/>
              <a:t>safety.</a:t>
            </a:r>
          </a:p>
          <a:p>
            <a:pPr marL="457200">
              <a:buFont typeface="Wingdings" panose="05000000000000000000" pitchFamily="2" charset="2"/>
              <a:buChar char="§"/>
            </a:pPr>
            <a:r>
              <a:rPr lang="en-US" sz="2000" dirty="0" smtClean="0"/>
              <a:t>These </a:t>
            </a:r>
            <a:r>
              <a:rPr lang="en-US" sz="2000" dirty="0"/>
              <a:t>techniques, while essential, can often become tedious and make the simplest of algorithms seemingly overly complicated and hard to </a:t>
            </a:r>
            <a:r>
              <a:rPr lang="en-US" sz="2000" dirty="0" smtClean="0"/>
              <a:t>maintain.</a:t>
            </a:r>
          </a:p>
          <a:p>
            <a:pPr marL="457200">
              <a:buFont typeface="Wingdings" panose="05000000000000000000" pitchFamily="2" charset="2"/>
              <a:buChar char="§"/>
            </a:pPr>
            <a:r>
              <a:rPr lang="en-US" sz="2000" dirty="0" smtClean="0"/>
              <a:t>This </a:t>
            </a:r>
            <a:r>
              <a:rPr lang="en-US" sz="2000" dirty="0"/>
              <a:t>chapter will explore the use of </a:t>
            </a:r>
            <a:r>
              <a:rPr lang="en-US" sz="2000" dirty="0">
                <a:solidFill>
                  <a:srgbClr val="0070C0"/>
                </a:solidFill>
              </a:rPr>
              <a:t>built-in</a:t>
            </a:r>
            <a:r>
              <a:rPr lang="en-US" sz="2000" dirty="0"/>
              <a:t> </a:t>
            </a:r>
            <a:r>
              <a:rPr lang="en-US" sz="2000" dirty="0">
                <a:solidFill>
                  <a:srgbClr val="FF0000"/>
                </a:solidFill>
              </a:rPr>
              <a:t>concurrent data structures</a:t>
            </a:r>
            <a:r>
              <a:rPr lang="en-US" sz="2000" dirty="0"/>
              <a:t> shipped with TPL that will simplify our multithreaded code while maximizing concurrency and </a:t>
            </a:r>
            <a:r>
              <a:rPr lang="en-US" sz="2000" dirty="0" smtClean="0"/>
              <a:t>efficiency</a:t>
            </a:r>
            <a:r>
              <a:rPr lang="en-US" sz="2000" dirty="0"/>
              <a:t>.</a:t>
            </a:r>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152</a:t>
            </a:fld>
            <a:endParaRPr lang="en-US" dirty="0"/>
          </a:p>
        </p:txBody>
      </p:sp>
    </p:spTree>
    <p:extLst>
      <p:ext uri="{BB962C8B-B14F-4D97-AF65-F5344CB8AC3E}">
        <p14:creationId xmlns:p14="http://schemas.microsoft.com/office/powerpoint/2010/main" val="19024892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Simplifying Thread </a:t>
            </a:r>
            <a:r>
              <a:rPr lang="en-US" dirty="0" smtClean="0">
                <a:solidFill>
                  <a:schemeClr val="bg1"/>
                </a:solidFill>
              </a:rPr>
              <a:t>Safety</a:t>
            </a:r>
            <a:endParaRPr lang="en-US" dirty="0">
              <a:solidFill>
                <a:schemeClr val="bg1"/>
              </a:solidFill>
            </a:endParaRPr>
          </a:p>
        </p:txBody>
      </p:sp>
      <p:sp>
        <p:nvSpPr>
          <p:cNvPr id="6" name="Content Placeholder 5"/>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153</a:t>
            </a:fld>
            <a:endParaRPr lang="en-US" dirty="0"/>
          </a:p>
        </p:txBody>
      </p:sp>
    </p:spTree>
    <p:extLst>
      <p:ext uri="{BB962C8B-B14F-4D97-AF65-F5344CB8AC3E}">
        <p14:creationId xmlns:p14="http://schemas.microsoft.com/office/powerpoint/2010/main" val="74042001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Lazy&lt;T&gt;</a:t>
            </a:r>
            <a:endParaRPr lang="en-US" dirty="0">
              <a:solidFill>
                <a:schemeClr val="bg1"/>
              </a:solidFill>
            </a:endParaRPr>
          </a:p>
        </p:txBody>
      </p:sp>
      <p:sp>
        <p:nvSpPr>
          <p:cNvPr id="6" name="Content Placeholder 5"/>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154</a:t>
            </a:fld>
            <a:endParaRPr lang="en-US" dirty="0"/>
          </a:p>
        </p:txBody>
      </p:sp>
    </p:spTree>
    <p:extLst>
      <p:ext uri="{BB962C8B-B14F-4D97-AF65-F5344CB8AC3E}">
        <p14:creationId xmlns:p14="http://schemas.microsoft.com/office/powerpoint/2010/main" val="325923963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Concurrent Collections</a:t>
            </a:r>
            <a:endParaRPr lang="en-US" dirty="0">
              <a:solidFill>
                <a:schemeClr val="bg1"/>
              </a:solidFill>
            </a:endParaRPr>
          </a:p>
        </p:txBody>
      </p:sp>
      <p:sp>
        <p:nvSpPr>
          <p:cNvPr id="6" name="Content Placeholder 5"/>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155</a:t>
            </a:fld>
            <a:endParaRPr lang="en-US" dirty="0"/>
          </a:p>
        </p:txBody>
      </p:sp>
    </p:spTree>
    <p:extLst>
      <p:ext uri="{BB962C8B-B14F-4D97-AF65-F5344CB8AC3E}">
        <p14:creationId xmlns:p14="http://schemas.microsoft.com/office/powerpoint/2010/main" val="260509399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ConcurrentDictionary&lt;K,V</a:t>
            </a:r>
            <a:r>
              <a:rPr lang="en-US" dirty="0" smtClean="0">
                <a:solidFill>
                  <a:schemeClr val="bg1"/>
                </a:solidFill>
              </a:rPr>
              <a:t>&gt;</a:t>
            </a:r>
            <a:endParaRPr lang="en-US" dirty="0">
              <a:solidFill>
                <a:schemeClr val="bg1"/>
              </a:solidFill>
            </a:endParaRPr>
          </a:p>
        </p:txBody>
      </p:sp>
      <p:sp>
        <p:nvSpPr>
          <p:cNvPr id="6" name="Content Placeholder 5"/>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156</a:t>
            </a:fld>
            <a:endParaRPr lang="en-US" dirty="0"/>
          </a:p>
        </p:txBody>
      </p:sp>
    </p:spTree>
    <p:extLst>
      <p:ext uri="{BB962C8B-B14F-4D97-AF65-F5344CB8AC3E}">
        <p14:creationId xmlns:p14="http://schemas.microsoft.com/office/powerpoint/2010/main" val="3320508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Locking </a:t>
            </a:r>
            <a:r>
              <a:rPr lang="en-US" dirty="0" smtClean="0"/>
              <a:t>Mechanics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157</a:t>
            </a:fld>
            <a:endParaRPr lang="en-US" dirty="0"/>
          </a:p>
        </p:txBody>
      </p:sp>
    </p:spTree>
    <p:extLst>
      <p:ext uri="{BB962C8B-B14F-4D97-AF65-F5344CB8AC3E}">
        <p14:creationId xmlns:p14="http://schemas.microsoft.com/office/powerpoint/2010/main" val="381202598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fr-FR" dirty="0">
                <a:solidFill>
                  <a:schemeClr val="bg1"/>
                </a:solidFill>
              </a:rPr>
              <a:t>ConcurrentQueue&lt;T&gt; and ConcurrentStack&lt;T</a:t>
            </a:r>
            <a:r>
              <a:rPr lang="fr-FR" dirty="0" smtClean="0">
                <a:solidFill>
                  <a:schemeClr val="bg1"/>
                </a:solidFill>
              </a:rPr>
              <a:t>&gt;</a:t>
            </a:r>
            <a:endParaRPr lang="en-US" dirty="0">
              <a:solidFill>
                <a:schemeClr val="bg1"/>
              </a:solidFill>
            </a:endParaRPr>
          </a:p>
        </p:txBody>
      </p:sp>
      <p:sp>
        <p:nvSpPr>
          <p:cNvPr id="6" name="Content Placeholder 5"/>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158</a:t>
            </a:fld>
            <a:endParaRPr lang="en-US" dirty="0"/>
          </a:p>
        </p:txBody>
      </p:sp>
    </p:spTree>
    <p:extLst>
      <p:ext uri="{BB962C8B-B14F-4D97-AF65-F5344CB8AC3E}">
        <p14:creationId xmlns:p14="http://schemas.microsoft.com/office/powerpoint/2010/main" val="52139557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fr-FR" dirty="0" smtClean="0">
                <a:solidFill>
                  <a:schemeClr val="bg1"/>
                </a:solidFill>
              </a:rPr>
              <a:t>ConcurrentBag&lt;T&gt;</a:t>
            </a:r>
            <a:endParaRPr lang="en-US" dirty="0">
              <a:solidFill>
                <a:schemeClr val="bg1"/>
              </a:solidFill>
            </a:endParaRPr>
          </a:p>
        </p:txBody>
      </p:sp>
      <p:sp>
        <p:nvSpPr>
          <p:cNvPr id="6" name="Content Placeholder 5"/>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159</a:t>
            </a:fld>
            <a:endParaRPr lang="en-US" dirty="0"/>
          </a:p>
        </p:txBody>
      </p:sp>
    </p:spTree>
    <p:extLst>
      <p:ext uri="{BB962C8B-B14F-4D97-AF65-F5344CB8AC3E}">
        <p14:creationId xmlns:p14="http://schemas.microsoft.com/office/powerpoint/2010/main" val="3983062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Thread </a:t>
            </a:r>
            <a:r>
              <a:rPr lang="en-US" dirty="0" smtClean="0">
                <a:solidFill>
                  <a:schemeClr val="bg1"/>
                </a:solidFill>
              </a:rPr>
              <a:t>Scheduling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smtClean="0"/>
              <a:t>The </a:t>
            </a:r>
            <a:r>
              <a:rPr lang="en-US" sz="2000" dirty="0">
                <a:solidFill>
                  <a:srgbClr val="FF0000"/>
                </a:solidFill>
              </a:rPr>
              <a:t>Windows thread scheduler</a:t>
            </a:r>
            <a:r>
              <a:rPr lang="en-US" sz="2000" dirty="0"/>
              <a:t> does </a:t>
            </a:r>
            <a:r>
              <a:rPr lang="en-US" sz="2000" dirty="0">
                <a:solidFill>
                  <a:srgbClr val="0070C0"/>
                </a:solidFill>
              </a:rPr>
              <a:t>preemptive </a:t>
            </a:r>
            <a:r>
              <a:rPr lang="en-US" sz="2000" dirty="0" smtClean="0">
                <a:solidFill>
                  <a:srgbClr val="0070C0"/>
                </a:solidFill>
              </a:rPr>
              <a:t>multitasking</a:t>
            </a:r>
            <a:r>
              <a:rPr lang="en-US" sz="2000" dirty="0" smtClean="0"/>
              <a:t>.</a:t>
            </a:r>
          </a:p>
          <a:p>
            <a:pPr marL="685800">
              <a:buFont typeface="Wingdings" panose="05000000000000000000" pitchFamily="2" charset="2"/>
              <a:buChar char="ü"/>
            </a:pPr>
            <a:r>
              <a:rPr lang="en-US" sz="2000" dirty="0" smtClean="0"/>
              <a:t>In </a:t>
            </a:r>
            <a:r>
              <a:rPr lang="en-US" sz="2000" dirty="0"/>
              <a:t>other words, if a higher-priority thread wants to run, then a lower-priority thread is ejected from the processor (preempted) and replaced with the higher-priority </a:t>
            </a:r>
            <a:r>
              <a:rPr lang="en-US" sz="2000" dirty="0" smtClean="0"/>
              <a:t>thread.</a:t>
            </a:r>
          </a:p>
          <a:p>
            <a:pPr marL="685800">
              <a:buFont typeface="Wingdings" panose="05000000000000000000" pitchFamily="2" charset="2"/>
              <a:buChar char="ü"/>
            </a:pPr>
            <a:r>
              <a:rPr lang="en-US" sz="2000" dirty="0" smtClean="0"/>
              <a:t>Threads </a:t>
            </a:r>
            <a:r>
              <a:rPr lang="en-US" sz="2000" dirty="0"/>
              <a:t>of </a:t>
            </a:r>
            <a:r>
              <a:rPr lang="en-US" sz="2000" dirty="0">
                <a:solidFill>
                  <a:srgbClr val="FF0000"/>
                </a:solidFill>
              </a:rPr>
              <a:t>equal priority</a:t>
            </a:r>
            <a:r>
              <a:rPr lang="en-US" sz="2000" dirty="0"/>
              <a:t> are, again, scheduled on a round-robin basis, each being allotted a time slice</a:t>
            </a:r>
            <a:r>
              <a:rPr lang="en-US" sz="2000" dirty="0" smtClean="0"/>
              <a:t>.</a:t>
            </a:r>
          </a:p>
          <a:p>
            <a:pPr marL="457200">
              <a:buFont typeface="Wingdings" panose="05000000000000000000" pitchFamily="2" charset="2"/>
              <a:buChar char="§"/>
            </a:pPr>
            <a:r>
              <a:rPr lang="en-US" sz="2000" dirty="0"/>
              <a:t>You may be thinking that lower-priority threads could be </a:t>
            </a:r>
            <a:r>
              <a:rPr lang="en-US" sz="2000" dirty="0">
                <a:solidFill>
                  <a:srgbClr val="FF0000"/>
                </a:solidFill>
              </a:rPr>
              <a:t>starved</a:t>
            </a:r>
            <a:r>
              <a:rPr lang="en-US" sz="2000" dirty="0"/>
              <a:t> of processor </a:t>
            </a:r>
            <a:r>
              <a:rPr lang="en-US" sz="2000" dirty="0" smtClean="0"/>
              <a:t>time.</a:t>
            </a:r>
          </a:p>
          <a:p>
            <a:pPr marL="685800">
              <a:buFont typeface="Wingdings" panose="05000000000000000000" pitchFamily="2" charset="2"/>
              <a:buChar char="ü"/>
            </a:pPr>
            <a:r>
              <a:rPr lang="en-US" sz="2000" dirty="0" smtClean="0"/>
              <a:t>However</a:t>
            </a:r>
            <a:r>
              <a:rPr lang="en-US" sz="2000" dirty="0"/>
              <a:t>, in certain conditions, the priority of a thread will be </a:t>
            </a:r>
            <a:r>
              <a:rPr lang="en-US" sz="2000" dirty="0">
                <a:solidFill>
                  <a:srgbClr val="FF0000"/>
                </a:solidFill>
              </a:rPr>
              <a:t>boosted temporarily</a:t>
            </a:r>
            <a:r>
              <a:rPr lang="en-US" sz="2000" dirty="0"/>
              <a:t> to try to ensure that it gets a chance to run on the </a:t>
            </a:r>
            <a:r>
              <a:rPr lang="en-US" sz="2000" dirty="0" smtClean="0"/>
              <a:t>processor.</a:t>
            </a:r>
          </a:p>
          <a:p>
            <a:pPr marL="685800">
              <a:buFont typeface="Wingdings" panose="05000000000000000000" pitchFamily="2" charset="2"/>
              <a:buChar char="ü"/>
            </a:pPr>
            <a:r>
              <a:rPr lang="en-US" sz="2000" dirty="0" smtClean="0">
                <a:solidFill>
                  <a:srgbClr val="FF0000"/>
                </a:solidFill>
              </a:rPr>
              <a:t>Priority </a:t>
            </a:r>
            <a:r>
              <a:rPr lang="en-US" sz="2000" dirty="0">
                <a:solidFill>
                  <a:srgbClr val="FF0000"/>
                </a:solidFill>
              </a:rPr>
              <a:t>boosting</a:t>
            </a:r>
            <a:r>
              <a:rPr lang="en-US" sz="2000" dirty="0"/>
              <a:t> can happen for a number of reasons (e.g., user input</a:t>
            </a:r>
            <a:r>
              <a:rPr lang="en-US" sz="2000" dirty="0" smtClean="0"/>
              <a:t>).</a:t>
            </a:r>
          </a:p>
          <a:p>
            <a:pPr marL="685800">
              <a:buFont typeface="Wingdings" panose="05000000000000000000" pitchFamily="2" charset="2"/>
              <a:buChar char="ü"/>
            </a:pPr>
            <a:r>
              <a:rPr lang="en-US" sz="2000" dirty="0" smtClean="0"/>
              <a:t>Once </a:t>
            </a:r>
            <a:r>
              <a:rPr lang="en-US" sz="2000" dirty="0"/>
              <a:t>a boosted thread has had processor time, its priority gets </a:t>
            </a:r>
            <a:r>
              <a:rPr lang="en-US" sz="2000" dirty="0">
                <a:solidFill>
                  <a:srgbClr val="FF0000"/>
                </a:solidFill>
              </a:rPr>
              <a:t>degraded</a:t>
            </a:r>
            <a:r>
              <a:rPr lang="en-US" sz="2000" dirty="0"/>
              <a:t> until it reaches its </a:t>
            </a:r>
            <a:r>
              <a:rPr lang="en-US" sz="2000" dirty="0">
                <a:solidFill>
                  <a:srgbClr val="FF0000"/>
                </a:solidFill>
              </a:rPr>
              <a:t>normal value</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16</a:t>
            </a:fld>
            <a:endParaRPr lang="en-US" dirty="0"/>
          </a:p>
        </p:txBody>
      </p:sp>
    </p:spTree>
    <p:extLst>
      <p:ext uri="{BB962C8B-B14F-4D97-AF65-F5344CB8AC3E}">
        <p14:creationId xmlns:p14="http://schemas.microsoft.com/office/powerpoint/2010/main" val="203898095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fr-FR" dirty="0" smtClean="0">
                <a:solidFill>
                  <a:schemeClr val="bg1"/>
                </a:solidFill>
              </a:rPr>
              <a:t>Blocking Collections</a:t>
            </a:r>
            <a:endParaRPr lang="en-US" dirty="0">
              <a:solidFill>
                <a:schemeClr val="bg1"/>
              </a:solidFill>
            </a:endParaRPr>
          </a:p>
        </p:txBody>
      </p:sp>
      <p:sp>
        <p:nvSpPr>
          <p:cNvPr id="6" name="Content Placeholder 5"/>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160</a:t>
            </a:fld>
            <a:endParaRPr lang="en-US" dirty="0"/>
          </a:p>
        </p:txBody>
      </p:sp>
    </p:spTree>
    <p:extLst>
      <p:ext uri="{BB962C8B-B14F-4D97-AF65-F5344CB8AC3E}">
        <p14:creationId xmlns:p14="http://schemas.microsoft.com/office/powerpoint/2010/main" val="328041954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Graceful </a:t>
            </a:r>
            <a:r>
              <a:rPr lang="en-US" dirty="0" smtClean="0"/>
              <a:t>Shutdown</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161</a:t>
            </a:fld>
            <a:endParaRPr lang="en-US" dirty="0"/>
          </a:p>
        </p:txBody>
      </p:sp>
    </p:spTree>
    <p:extLst>
      <p:ext uri="{BB962C8B-B14F-4D97-AF65-F5344CB8AC3E}">
        <p14:creationId xmlns:p14="http://schemas.microsoft.com/office/powerpoint/2010/main" val="327887825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Consuming </a:t>
            </a:r>
            <a:r>
              <a:rPr lang="en-US" dirty="0" smtClean="0"/>
              <a:t>Enumerable</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162</a:t>
            </a:fld>
            <a:endParaRPr lang="en-US" dirty="0"/>
          </a:p>
        </p:txBody>
      </p:sp>
    </p:spTree>
    <p:extLst>
      <p:ext uri="{BB962C8B-B14F-4D97-AF65-F5344CB8AC3E}">
        <p14:creationId xmlns:p14="http://schemas.microsoft.com/office/powerpoint/2010/main" val="403071326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BlockingCollection of </a:t>
            </a:r>
            <a:r>
              <a:rPr lang="en-US" dirty="0" smtClean="0"/>
              <a:t>X</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163</a:t>
            </a:fld>
            <a:endParaRPr lang="en-US" dirty="0"/>
          </a:p>
        </p:txBody>
      </p:sp>
    </p:spTree>
    <p:extLst>
      <p:ext uri="{BB962C8B-B14F-4D97-AF65-F5344CB8AC3E}">
        <p14:creationId xmlns:p14="http://schemas.microsoft.com/office/powerpoint/2010/main" val="168567228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a:t>Asynchronous UI</a:t>
            </a:r>
          </a:p>
        </p:txBody>
      </p:sp>
      <p:sp>
        <p:nvSpPr>
          <p:cNvPr id="6" name="Text Placeholder 5"/>
          <p:cNvSpPr>
            <a:spLocks noGrp="1"/>
          </p:cNvSpPr>
          <p:nvPr>
            <p:ph type="body" sz="quarter" idx="16"/>
          </p:nvPr>
        </p:nvSpPr>
        <p:spPr/>
        <p:txBody>
          <a:bodyPr/>
          <a:lstStyle/>
          <a:p>
            <a:r>
              <a:rPr lang="en-US" dirty="0" smtClean="0"/>
              <a:t>6</a:t>
            </a:r>
            <a:endParaRPr lang="en-US" dirty="0"/>
          </a:p>
        </p:txBody>
      </p:sp>
      <p:sp>
        <p:nvSpPr>
          <p:cNvPr id="2" name="Date Placeholder 1"/>
          <p:cNvSpPr>
            <a:spLocks noGrp="1"/>
          </p:cNvSpPr>
          <p:nvPr>
            <p:ph type="dt" sz="half" idx="2"/>
          </p:nvPr>
        </p:nvSpPr>
        <p:spPr/>
        <p:txBody>
          <a:bodyPr/>
          <a:lstStyle/>
          <a:p>
            <a:r>
              <a:rPr lang="en-US" smtClean="0"/>
              <a:t>12 Mar 2018</a:t>
            </a:r>
            <a:endParaRPr lang="en-US" dirty="0"/>
          </a:p>
        </p:txBody>
      </p:sp>
      <p:sp>
        <p:nvSpPr>
          <p:cNvPr id="3" name="Slide Number Placeholder 2"/>
          <p:cNvSpPr>
            <a:spLocks noGrp="1"/>
          </p:cNvSpPr>
          <p:nvPr>
            <p:ph type="sldNum" sz="quarter" idx="4"/>
          </p:nvPr>
        </p:nvSpPr>
        <p:spPr/>
        <p:txBody>
          <a:bodyPr/>
          <a:lstStyle/>
          <a:p>
            <a:fld id="{F1012999-1CD9-4014-B1C6-70315F8BBED0}" type="slidenum">
              <a:rPr lang="en-US" smtClean="0"/>
              <a:pPr/>
              <a:t>164</a:t>
            </a:fld>
            <a:endParaRPr lang="en-US" dirty="0"/>
          </a:p>
        </p:txBody>
      </p:sp>
    </p:spTree>
    <p:extLst>
      <p:ext uri="{BB962C8B-B14F-4D97-AF65-F5344CB8AC3E}">
        <p14:creationId xmlns:p14="http://schemas.microsoft.com/office/powerpoint/2010/main" val="91009131"/>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a:t>async and await</a:t>
            </a:r>
          </a:p>
        </p:txBody>
      </p:sp>
      <p:sp>
        <p:nvSpPr>
          <p:cNvPr id="6" name="Text Placeholder 5"/>
          <p:cNvSpPr>
            <a:spLocks noGrp="1"/>
          </p:cNvSpPr>
          <p:nvPr>
            <p:ph type="body" sz="quarter" idx="16"/>
          </p:nvPr>
        </p:nvSpPr>
        <p:spPr/>
        <p:txBody>
          <a:bodyPr/>
          <a:lstStyle/>
          <a:p>
            <a:r>
              <a:rPr lang="en-US" dirty="0" smtClean="0"/>
              <a:t>7</a:t>
            </a:r>
            <a:endParaRPr lang="en-US" dirty="0"/>
          </a:p>
        </p:txBody>
      </p:sp>
      <p:sp>
        <p:nvSpPr>
          <p:cNvPr id="2" name="Date Placeholder 1"/>
          <p:cNvSpPr>
            <a:spLocks noGrp="1"/>
          </p:cNvSpPr>
          <p:nvPr>
            <p:ph type="dt" sz="half" idx="2"/>
          </p:nvPr>
        </p:nvSpPr>
        <p:spPr/>
        <p:txBody>
          <a:bodyPr/>
          <a:lstStyle/>
          <a:p>
            <a:r>
              <a:rPr lang="en-US" smtClean="0"/>
              <a:t>12 Mar 2018</a:t>
            </a:r>
            <a:endParaRPr lang="en-US" dirty="0"/>
          </a:p>
        </p:txBody>
      </p:sp>
      <p:sp>
        <p:nvSpPr>
          <p:cNvPr id="3" name="Slide Number Placeholder 2"/>
          <p:cNvSpPr>
            <a:spLocks noGrp="1"/>
          </p:cNvSpPr>
          <p:nvPr>
            <p:ph type="sldNum" sz="quarter" idx="4"/>
          </p:nvPr>
        </p:nvSpPr>
        <p:spPr/>
        <p:txBody>
          <a:bodyPr/>
          <a:lstStyle/>
          <a:p>
            <a:fld id="{F1012999-1CD9-4014-B1C6-70315F8BBED0}" type="slidenum">
              <a:rPr lang="en-US" smtClean="0"/>
              <a:pPr/>
              <a:t>165</a:t>
            </a:fld>
            <a:endParaRPr lang="en-US" dirty="0"/>
          </a:p>
        </p:txBody>
      </p:sp>
    </p:spTree>
    <p:extLst>
      <p:ext uri="{BB962C8B-B14F-4D97-AF65-F5344CB8AC3E}">
        <p14:creationId xmlns:p14="http://schemas.microsoft.com/office/powerpoint/2010/main" val="4269380603"/>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a:t>Everything a Task</a:t>
            </a:r>
          </a:p>
        </p:txBody>
      </p:sp>
      <p:sp>
        <p:nvSpPr>
          <p:cNvPr id="6" name="Text Placeholder 5"/>
          <p:cNvSpPr>
            <a:spLocks noGrp="1"/>
          </p:cNvSpPr>
          <p:nvPr>
            <p:ph type="body" sz="quarter" idx="16"/>
          </p:nvPr>
        </p:nvSpPr>
        <p:spPr/>
        <p:txBody>
          <a:bodyPr/>
          <a:lstStyle/>
          <a:p>
            <a:r>
              <a:rPr lang="en-US" dirty="0" smtClean="0"/>
              <a:t>8</a:t>
            </a:r>
            <a:endParaRPr lang="en-US" dirty="0"/>
          </a:p>
        </p:txBody>
      </p:sp>
      <p:sp>
        <p:nvSpPr>
          <p:cNvPr id="2" name="Date Placeholder 1"/>
          <p:cNvSpPr>
            <a:spLocks noGrp="1"/>
          </p:cNvSpPr>
          <p:nvPr>
            <p:ph type="dt" sz="half" idx="2"/>
          </p:nvPr>
        </p:nvSpPr>
        <p:spPr/>
        <p:txBody>
          <a:bodyPr/>
          <a:lstStyle/>
          <a:p>
            <a:r>
              <a:rPr lang="en-US" smtClean="0"/>
              <a:t>12 Mar 2018</a:t>
            </a:r>
            <a:endParaRPr lang="en-US" dirty="0"/>
          </a:p>
        </p:txBody>
      </p:sp>
      <p:sp>
        <p:nvSpPr>
          <p:cNvPr id="3" name="Slide Number Placeholder 2"/>
          <p:cNvSpPr>
            <a:spLocks noGrp="1"/>
          </p:cNvSpPr>
          <p:nvPr>
            <p:ph type="sldNum" sz="quarter" idx="4"/>
          </p:nvPr>
        </p:nvSpPr>
        <p:spPr/>
        <p:txBody>
          <a:bodyPr/>
          <a:lstStyle/>
          <a:p>
            <a:fld id="{F1012999-1CD9-4014-B1C6-70315F8BBED0}" type="slidenum">
              <a:rPr lang="en-US" smtClean="0"/>
              <a:pPr/>
              <a:t>166</a:t>
            </a:fld>
            <a:endParaRPr lang="en-US" dirty="0"/>
          </a:p>
        </p:txBody>
      </p:sp>
    </p:spTree>
    <p:extLst>
      <p:ext uri="{BB962C8B-B14F-4D97-AF65-F5344CB8AC3E}">
        <p14:creationId xmlns:p14="http://schemas.microsoft.com/office/powerpoint/2010/main" val="1911871234"/>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a:t>Server-Side Async</a:t>
            </a:r>
          </a:p>
        </p:txBody>
      </p:sp>
      <p:sp>
        <p:nvSpPr>
          <p:cNvPr id="6" name="Text Placeholder 5"/>
          <p:cNvSpPr>
            <a:spLocks noGrp="1"/>
          </p:cNvSpPr>
          <p:nvPr>
            <p:ph type="body" sz="quarter" idx="16"/>
          </p:nvPr>
        </p:nvSpPr>
        <p:spPr/>
        <p:txBody>
          <a:bodyPr/>
          <a:lstStyle/>
          <a:p>
            <a:r>
              <a:rPr lang="en-US" dirty="0" smtClean="0"/>
              <a:t>9</a:t>
            </a:r>
            <a:endParaRPr lang="en-US" dirty="0"/>
          </a:p>
        </p:txBody>
      </p:sp>
      <p:sp>
        <p:nvSpPr>
          <p:cNvPr id="2" name="Date Placeholder 1"/>
          <p:cNvSpPr>
            <a:spLocks noGrp="1"/>
          </p:cNvSpPr>
          <p:nvPr>
            <p:ph type="dt" sz="half" idx="2"/>
          </p:nvPr>
        </p:nvSpPr>
        <p:spPr/>
        <p:txBody>
          <a:bodyPr/>
          <a:lstStyle/>
          <a:p>
            <a:r>
              <a:rPr lang="en-US" smtClean="0"/>
              <a:t>12 Mar 2018</a:t>
            </a:r>
            <a:endParaRPr lang="en-US" dirty="0"/>
          </a:p>
        </p:txBody>
      </p:sp>
      <p:sp>
        <p:nvSpPr>
          <p:cNvPr id="3" name="Slide Number Placeholder 2"/>
          <p:cNvSpPr>
            <a:spLocks noGrp="1"/>
          </p:cNvSpPr>
          <p:nvPr>
            <p:ph type="sldNum" sz="quarter" idx="4"/>
          </p:nvPr>
        </p:nvSpPr>
        <p:spPr/>
        <p:txBody>
          <a:bodyPr/>
          <a:lstStyle/>
          <a:p>
            <a:fld id="{F1012999-1CD9-4014-B1C6-70315F8BBED0}" type="slidenum">
              <a:rPr lang="en-US" smtClean="0"/>
              <a:pPr/>
              <a:t>167</a:t>
            </a:fld>
            <a:endParaRPr lang="en-US" dirty="0"/>
          </a:p>
        </p:txBody>
      </p:sp>
    </p:spTree>
    <p:extLst>
      <p:ext uri="{BB962C8B-B14F-4D97-AF65-F5344CB8AC3E}">
        <p14:creationId xmlns:p14="http://schemas.microsoft.com/office/powerpoint/2010/main" val="3670766090"/>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a:t>TPL Dataflow</a:t>
            </a:r>
          </a:p>
        </p:txBody>
      </p:sp>
      <p:sp>
        <p:nvSpPr>
          <p:cNvPr id="6" name="Text Placeholder 5"/>
          <p:cNvSpPr>
            <a:spLocks noGrp="1"/>
          </p:cNvSpPr>
          <p:nvPr>
            <p:ph type="body" sz="quarter" idx="16"/>
          </p:nvPr>
        </p:nvSpPr>
        <p:spPr/>
        <p:txBody>
          <a:bodyPr/>
          <a:lstStyle/>
          <a:p>
            <a:r>
              <a:rPr lang="en-US" dirty="0" smtClean="0"/>
              <a:t>10</a:t>
            </a:r>
            <a:endParaRPr lang="en-US" dirty="0"/>
          </a:p>
        </p:txBody>
      </p:sp>
      <p:sp>
        <p:nvSpPr>
          <p:cNvPr id="2" name="Date Placeholder 1"/>
          <p:cNvSpPr>
            <a:spLocks noGrp="1"/>
          </p:cNvSpPr>
          <p:nvPr>
            <p:ph type="dt" sz="half" idx="2"/>
          </p:nvPr>
        </p:nvSpPr>
        <p:spPr/>
        <p:txBody>
          <a:bodyPr/>
          <a:lstStyle/>
          <a:p>
            <a:r>
              <a:rPr lang="en-US" smtClean="0"/>
              <a:t>12 Mar 2018</a:t>
            </a:r>
            <a:endParaRPr lang="en-US" dirty="0"/>
          </a:p>
        </p:txBody>
      </p:sp>
      <p:sp>
        <p:nvSpPr>
          <p:cNvPr id="3" name="Slide Number Placeholder 2"/>
          <p:cNvSpPr>
            <a:spLocks noGrp="1"/>
          </p:cNvSpPr>
          <p:nvPr>
            <p:ph type="sldNum" sz="quarter" idx="4"/>
          </p:nvPr>
        </p:nvSpPr>
        <p:spPr/>
        <p:txBody>
          <a:bodyPr/>
          <a:lstStyle/>
          <a:p>
            <a:fld id="{F1012999-1CD9-4014-B1C6-70315F8BBED0}" type="slidenum">
              <a:rPr lang="en-US" smtClean="0"/>
              <a:pPr/>
              <a:t>168</a:t>
            </a:fld>
            <a:endParaRPr lang="en-US" dirty="0"/>
          </a:p>
        </p:txBody>
      </p:sp>
    </p:spTree>
    <p:extLst>
      <p:ext uri="{BB962C8B-B14F-4D97-AF65-F5344CB8AC3E}">
        <p14:creationId xmlns:p14="http://schemas.microsoft.com/office/powerpoint/2010/main" val="2423166973"/>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a:t>Parallel Programming</a:t>
            </a:r>
          </a:p>
        </p:txBody>
      </p:sp>
      <p:sp>
        <p:nvSpPr>
          <p:cNvPr id="6" name="Text Placeholder 5"/>
          <p:cNvSpPr>
            <a:spLocks noGrp="1"/>
          </p:cNvSpPr>
          <p:nvPr>
            <p:ph type="body" sz="quarter" idx="16"/>
          </p:nvPr>
        </p:nvSpPr>
        <p:spPr/>
        <p:txBody>
          <a:bodyPr/>
          <a:lstStyle/>
          <a:p>
            <a:r>
              <a:rPr lang="en-US" dirty="0" smtClean="0"/>
              <a:t>11</a:t>
            </a:r>
            <a:endParaRPr lang="en-US" dirty="0"/>
          </a:p>
        </p:txBody>
      </p:sp>
      <p:sp>
        <p:nvSpPr>
          <p:cNvPr id="2" name="Date Placeholder 1"/>
          <p:cNvSpPr>
            <a:spLocks noGrp="1"/>
          </p:cNvSpPr>
          <p:nvPr>
            <p:ph type="dt" sz="half" idx="2"/>
          </p:nvPr>
        </p:nvSpPr>
        <p:spPr/>
        <p:txBody>
          <a:bodyPr/>
          <a:lstStyle/>
          <a:p>
            <a:r>
              <a:rPr lang="en-US" smtClean="0"/>
              <a:t>12 Mar 2018</a:t>
            </a:r>
            <a:endParaRPr lang="en-US" dirty="0"/>
          </a:p>
        </p:txBody>
      </p:sp>
      <p:sp>
        <p:nvSpPr>
          <p:cNvPr id="3" name="Slide Number Placeholder 2"/>
          <p:cNvSpPr>
            <a:spLocks noGrp="1"/>
          </p:cNvSpPr>
          <p:nvPr>
            <p:ph type="sldNum" sz="quarter" idx="4"/>
          </p:nvPr>
        </p:nvSpPr>
        <p:spPr/>
        <p:txBody>
          <a:bodyPr/>
          <a:lstStyle/>
          <a:p>
            <a:fld id="{F1012999-1CD9-4014-B1C6-70315F8BBED0}" type="slidenum">
              <a:rPr lang="en-US" smtClean="0"/>
              <a:pPr/>
              <a:t>169</a:t>
            </a:fld>
            <a:endParaRPr lang="en-US" dirty="0"/>
          </a:p>
        </p:txBody>
      </p:sp>
    </p:spTree>
    <p:extLst>
      <p:ext uri="{BB962C8B-B14F-4D97-AF65-F5344CB8AC3E}">
        <p14:creationId xmlns:p14="http://schemas.microsoft.com/office/powerpoint/2010/main" val="33339559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Threads and </a:t>
            </a:r>
            <a:r>
              <a:rPr lang="en-US" dirty="0" smtClean="0">
                <a:solidFill>
                  <a:schemeClr val="bg1"/>
                </a:solidFill>
              </a:rPr>
              <a:t>Resources</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Although two threads share some resources within a process, they also have resources that are specific to </a:t>
            </a:r>
            <a:r>
              <a:rPr lang="en-US" sz="2000" dirty="0" smtClean="0"/>
              <a:t>themselves.</a:t>
            </a:r>
          </a:p>
          <a:p>
            <a:pPr marL="457200">
              <a:buFont typeface="Wingdings" panose="05000000000000000000" pitchFamily="2" charset="2"/>
              <a:buChar char="§"/>
            </a:pPr>
            <a:r>
              <a:rPr lang="en-US" sz="2000" dirty="0" smtClean="0"/>
              <a:t>To </a:t>
            </a:r>
            <a:r>
              <a:rPr lang="en-US" sz="2000" dirty="0"/>
              <a:t>understand the impact of executing our code asynchronously, it is important to understand when we will be dealing with </a:t>
            </a:r>
            <a:r>
              <a:rPr lang="en-US" sz="2000" dirty="0">
                <a:solidFill>
                  <a:srgbClr val="FF0000"/>
                </a:solidFill>
              </a:rPr>
              <a:t>shared resources </a:t>
            </a:r>
            <a:r>
              <a:rPr lang="en-US" sz="2000" dirty="0"/>
              <a:t>and when a thread can guarantee it has </a:t>
            </a:r>
            <a:r>
              <a:rPr lang="en-US" sz="2000" dirty="0">
                <a:solidFill>
                  <a:srgbClr val="FF0000"/>
                </a:solidFill>
              </a:rPr>
              <a:t>exclusive </a:t>
            </a:r>
            <a:r>
              <a:rPr lang="en-US" sz="2000" dirty="0" smtClean="0">
                <a:solidFill>
                  <a:srgbClr val="FF0000"/>
                </a:solidFill>
              </a:rPr>
              <a:t>access</a:t>
            </a:r>
            <a:r>
              <a:rPr lang="en-US" sz="2000" dirty="0" smtClean="0"/>
              <a:t>.</a:t>
            </a:r>
          </a:p>
          <a:p>
            <a:pPr marL="457200">
              <a:buFont typeface="Wingdings" panose="05000000000000000000" pitchFamily="2" charset="2"/>
              <a:buChar char="§"/>
            </a:pPr>
            <a:r>
              <a:rPr lang="en-US" sz="2000" dirty="0" smtClean="0"/>
              <a:t>This </a:t>
            </a:r>
            <a:r>
              <a:rPr lang="en-US" sz="2000" dirty="0">
                <a:solidFill>
                  <a:srgbClr val="0070C0"/>
                </a:solidFill>
              </a:rPr>
              <a:t>distinction</a:t>
            </a:r>
            <a:r>
              <a:rPr lang="en-US" sz="2000" dirty="0"/>
              <a:t> becomes </a:t>
            </a:r>
            <a:r>
              <a:rPr lang="en-US" sz="2000" dirty="0">
                <a:solidFill>
                  <a:srgbClr val="FF0000"/>
                </a:solidFill>
              </a:rPr>
              <a:t>critical</a:t>
            </a:r>
            <a:r>
              <a:rPr lang="en-US" sz="2000" dirty="0"/>
              <a:t> when we look at </a:t>
            </a:r>
            <a:r>
              <a:rPr lang="en-US" sz="2000" dirty="0">
                <a:solidFill>
                  <a:srgbClr val="FF0000"/>
                </a:solidFill>
              </a:rPr>
              <a:t>thread safety</a:t>
            </a:r>
            <a:r>
              <a:rPr lang="en-US" sz="2000" dirty="0"/>
              <a:t>, which we do in depth in Chapter 4</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17</a:t>
            </a:fld>
            <a:endParaRPr lang="en-US" dirty="0"/>
          </a:p>
        </p:txBody>
      </p:sp>
    </p:spTree>
    <p:extLst>
      <p:ext uri="{BB962C8B-B14F-4D97-AF65-F5344CB8AC3E}">
        <p14:creationId xmlns:p14="http://schemas.microsoft.com/office/powerpoint/2010/main" val="150417575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a:t>Task Scheduling</a:t>
            </a:r>
          </a:p>
        </p:txBody>
      </p:sp>
      <p:sp>
        <p:nvSpPr>
          <p:cNvPr id="6" name="Text Placeholder 5"/>
          <p:cNvSpPr>
            <a:spLocks noGrp="1"/>
          </p:cNvSpPr>
          <p:nvPr>
            <p:ph type="body" sz="quarter" idx="16"/>
          </p:nvPr>
        </p:nvSpPr>
        <p:spPr/>
        <p:txBody>
          <a:bodyPr/>
          <a:lstStyle/>
          <a:p>
            <a:r>
              <a:rPr lang="en-US" dirty="0" smtClean="0"/>
              <a:t>12</a:t>
            </a:r>
            <a:endParaRPr lang="en-US" dirty="0"/>
          </a:p>
        </p:txBody>
      </p:sp>
      <p:sp>
        <p:nvSpPr>
          <p:cNvPr id="2" name="Date Placeholder 1"/>
          <p:cNvSpPr>
            <a:spLocks noGrp="1"/>
          </p:cNvSpPr>
          <p:nvPr>
            <p:ph type="dt" sz="half" idx="2"/>
          </p:nvPr>
        </p:nvSpPr>
        <p:spPr/>
        <p:txBody>
          <a:bodyPr/>
          <a:lstStyle/>
          <a:p>
            <a:r>
              <a:rPr lang="en-US" smtClean="0"/>
              <a:t>12 Mar 2018</a:t>
            </a:r>
            <a:endParaRPr lang="en-US" dirty="0"/>
          </a:p>
        </p:txBody>
      </p:sp>
      <p:sp>
        <p:nvSpPr>
          <p:cNvPr id="3" name="Slide Number Placeholder 2"/>
          <p:cNvSpPr>
            <a:spLocks noGrp="1"/>
          </p:cNvSpPr>
          <p:nvPr>
            <p:ph type="sldNum" sz="quarter" idx="4"/>
          </p:nvPr>
        </p:nvSpPr>
        <p:spPr/>
        <p:txBody>
          <a:bodyPr/>
          <a:lstStyle/>
          <a:p>
            <a:fld id="{F1012999-1CD9-4014-B1C6-70315F8BBED0}" type="slidenum">
              <a:rPr lang="en-US" smtClean="0"/>
              <a:pPr/>
              <a:t>170</a:t>
            </a:fld>
            <a:endParaRPr lang="en-US" dirty="0"/>
          </a:p>
        </p:txBody>
      </p:sp>
    </p:spTree>
    <p:extLst>
      <p:ext uri="{BB962C8B-B14F-4D97-AF65-F5344CB8AC3E}">
        <p14:creationId xmlns:p14="http://schemas.microsoft.com/office/powerpoint/2010/main" val="4096604298"/>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a:t>Debugging Async with Visual Studio</a:t>
            </a:r>
          </a:p>
        </p:txBody>
      </p:sp>
      <p:sp>
        <p:nvSpPr>
          <p:cNvPr id="6" name="Text Placeholder 5"/>
          <p:cNvSpPr>
            <a:spLocks noGrp="1"/>
          </p:cNvSpPr>
          <p:nvPr>
            <p:ph type="body" sz="quarter" idx="16"/>
          </p:nvPr>
        </p:nvSpPr>
        <p:spPr/>
        <p:txBody>
          <a:bodyPr/>
          <a:lstStyle/>
          <a:p>
            <a:r>
              <a:rPr lang="en-US" dirty="0" smtClean="0"/>
              <a:t>13</a:t>
            </a:r>
            <a:endParaRPr lang="en-US" dirty="0"/>
          </a:p>
        </p:txBody>
      </p:sp>
      <p:sp>
        <p:nvSpPr>
          <p:cNvPr id="2" name="Date Placeholder 1"/>
          <p:cNvSpPr>
            <a:spLocks noGrp="1"/>
          </p:cNvSpPr>
          <p:nvPr>
            <p:ph type="dt" sz="half" idx="2"/>
          </p:nvPr>
        </p:nvSpPr>
        <p:spPr/>
        <p:txBody>
          <a:bodyPr/>
          <a:lstStyle/>
          <a:p>
            <a:r>
              <a:rPr lang="en-US" smtClean="0"/>
              <a:t>12 Mar 2018</a:t>
            </a:r>
            <a:endParaRPr lang="en-US" dirty="0"/>
          </a:p>
        </p:txBody>
      </p:sp>
      <p:sp>
        <p:nvSpPr>
          <p:cNvPr id="3" name="Slide Number Placeholder 2"/>
          <p:cNvSpPr>
            <a:spLocks noGrp="1"/>
          </p:cNvSpPr>
          <p:nvPr>
            <p:ph type="sldNum" sz="quarter" idx="4"/>
          </p:nvPr>
        </p:nvSpPr>
        <p:spPr/>
        <p:txBody>
          <a:bodyPr/>
          <a:lstStyle/>
          <a:p>
            <a:fld id="{F1012999-1CD9-4014-B1C6-70315F8BBED0}" type="slidenum">
              <a:rPr lang="en-US" smtClean="0"/>
              <a:pPr/>
              <a:t>171</a:t>
            </a:fld>
            <a:endParaRPr lang="en-US" dirty="0"/>
          </a:p>
        </p:txBody>
      </p:sp>
    </p:spTree>
    <p:extLst>
      <p:ext uri="{BB962C8B-B14F-4D97-AF65-F5344CB8AC3E}">
        <p14:creationId xmlns:p14="http://schemas.microsoft.com/office/powerpoint/2010/main" val="1658211417"/>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a:t>Debugging Async - Beyond Visual Studio</a:t>
            </a:r>
          </a:p>
        </p:txBody>
      </p:sp>
      <p:sp>
        <p:nvSpPr>
          <p:cNvPr id="6" name="Text Placeholder 5"/>
          <p:cNvSpPr>
            <a:spLocks noGrp="1"/>
          </p:cNvSpPr>
          <p:nvPr>
            <p:ph type="body" sz="quarter" idx="16"/>
          </p:nvPr>
        </p:nvSpPr>
        <p:spPr/>
        <p:txBody>
          <a:bodyPr/>
          <a:lstStyle/>
          <a:p>
            <a:r>
              <a:rPr lang="en-US" dirty="0" smtClean="0"/>
              <a:t>14</a:t>
            </a:r>
            <a:endParaRPr lang="en-US" dirty="0"/>
          </a:p>
        </p:txBody>
      </p:sp>
      <p:sp>
        <p:nvSpPr>
          <p:cNvPr id="2" name="Date Placeholder 1"/>
          <p:cNvSpPr>
            <a:spLocks noGrp="1"/>
          </p:cNvSpPr>
          <p:nvPr>
            <p:ph type="dt" sz="half" idx="2"/>
          </p:nvPr>
        </p:nvSpPr>
        <p:spPr/>
        <p:txBody>
          <a:bodyPr/>
          <a:lstStyle/>
          <a:p>
            <a:r>
              <a:rPr lang="en-US" smtClean="0"/>
              <a:t>12 Mar 2018</a:t>
            </a:r>
            <a:endParaRPr lang="en-US" dirty="0"/>
          </a:p>
        </p:txBody>
      </p:sp>
      <p:sp>
        <p:nvSpPr>
          <p:cNvPr id="3" name="Slide Number Placeholder 2"/>
          <p:cNvSpPr>
            <a:spLocks noGrp="1"/>
          </p:cNvSpPr>
          <p:nvPr>
            <p:ph type="sldNum" sz="quarter" idx="4"/>
          </p:nvPr>
        </p:nvSpPr>
        <p:spPr/>
        <p:txBody>
          <a:bodyPr/>
          <a:lstStyle/>
          <a:p>
            <a:fld id="{F1012999-1CD9-4014-B1C6-70315F8BBED0}" type="slidenum">
              <a:rPr lang="en-US" smtClean="0"/>
              <a:pPr/>
              <a:t>172</a:t>
            </a:fld>
            <a:endParaRPr lang="en-US" dirty="0"/>
          </a:p>
        </p:txBody>
      </p:sp>
    </p:spTree>
    <p:extLst>
      <p:ext uri="{BB962C8B-B14F-4D97-AF65-F5344CB8AC3E}">
        <p14:creationId xmlns:p14="http://schemas.microsoft.com/office/powerpoint/2010/main" val="2501903864"/>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smtClean="0"/>
              <a:t>12 Mar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173</a:t>
            </a:fld>
            <a:endParaRPr lang="en-US" dirty="0"/>
          </a:p>
        </p:txBody>
      </p:sp>
      <p:graphicFrame>
        <p:nvGraphicFramePr>
          <p:cNvPr id="5" name="Table 4"/>
          <p:cNvGraphicFramePr>
            <a:graphicFrameLocks noGrp="1"/>
          </p:cNvGraphicFramePr>
          <p:nvPr>
            <p:extLst/>
          </p:nvPr>
        </p:nvGraphicFramePr>
        <p:xfrm>
          <a:off x="1188133" y="2332802"/>
          <a:ext cx="3052983" cy="2225040"/>
        </p:xfrm>
        <a:graphic>
          <a:graphicData uri="http://schemas.openxmlformats.org/drawingml/2006/table">
            <a:tbl>
              <a:tblPr bandRow="1">
                <a:tableStyleId>{69012ECD-51FC-41F1-AA8D-1B2483CD663E}</a:tableStyleId>
              </a:tblPr>
              <a:tblGrid>
                <a:gridCol w="3052983">
                  <a:extLst>
                    <a:ext uri="{9D8B030D-6E8A-4147-A177-3AD203B41FA5}">
                      <a16:colId xmlns:a16="http://schemas.microsoft.com/office/drawing/2014/main" val="4199222970"/>
                    </a:ext>
                  </a:extLst>
                </a:gridCol>
              </a:tblGrid>
              <a:tr h="370840">
                <a:tc>
                  <a:txBody>
                    <a:bodyPr/>
                    <a:lstStyle/>
                    <a:p>
                      <a:r>
                        <a:rPr lang="en-US" dirty="0" smtClean="0">
                          <a:latin typeface="Gill Sans MT" panose="020B0502020104020203" pitchFamily="34" charset="0"/>
                        </a:rPr>
                        <a:t>volatile Keyword</a:t>
                      </a:r>
                      <a:endParaRPr lang="en-US" dirty="0">
                        <a:latin typeface="Gill Sans MT" panose="020B0502020104020203" pitchFamily="34" charset="0"/>
                      </a:endParaRPr>
                    </a:p>
                  </a:txBody>
                  <a:tcPr/>
                </a:tc>
                <a:extLst>
                  <a:ext uri="{0D108BD9-81ED-4DB2-BD59-A6C34878D82A}">
                    <a16:rowId xmlns:a16="http://schemas.microsoft.com/office/drawing/2014/main" val="1817161940"/>
                  </a:ext>
                </a:extLst>
              </a:tr>
              <a:tr h="370840">
                <a:tc>
                  <a:txBody>
                    <a:bodyPr/>
                    <a:lstStyle/>
                    <a:p>
                      <a:r>
                        <a:rPr lang="en-US" dirty="0" smtClean="0">
                          <a:latin typeface="Gill Sans MT" panose="020B0502020104020203" pitchFamily="34" charset="0"/>
                        </a:rPr>
                        <a:t>Host</a:t>
                      </a:r>
                      <a:r>
                        <a:rPr lang="en-US" baseline="0" dirty="0" smtClean="0">
                          <a:latin typeface="Gill Sans MT" panose="020B0502020104020203" pitchFamily="34" charset="0"/>
                        </a:rPr>
                        <a:t> of CLR – SQL Server</a:t>
                      </a:r>
                      <a:endParaRPr lang="en-US" dirty="0">
                        <a:latin typeface="Gill Sans MT" panose="020B0502020104020203" pitchFamily="34" charset="0"/>
                      </a:endParaRPr>
                    </a:p>
                  </a:txBody>
                  <a:tcPr/>
                </a:tc>
                <a:extLst>
                  <a:ext uri="{0D108BD9-81ED-4DB2-BD59-A6C34878D82A}">
                    <a16:rowId xmlns:a16="http://schemas.microsoft.com/office/drawing/2014/main" val="19406522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Gill Sans MT" panose="020B0502020104020203" pitchFamily="34" charset="0"/>
                        </a:rPr>
                        <a:t>Process</a:t>
                      </a:r>
                      <a:r>
                        <a:rPr lang="en-US" baseline="0" dirty="0" smtClean="0">
                          <a:latin typeface="Gill Sans MT" panose="020B0502020104020203" pitchFamily="34" charset="0"/>
                        </a:rPr>
                        <a:t> and Thread Priority</a:t>
                      </a:r>
                      <a:endParaRPr lang="en-US" dirty="0">
                        <a:latin typeface="Gill Sans MT" panose="020B0502020104020203" pitchFamily="34" charset="0"/>
                      </a:endParaRPr>
                    </a:p>
                  </a:txBody>
                  <a:tcPr/>
                </a:tc>
                <a:extLst>
                  <a:ext uri="{0D108BD9-81ED-4DB2-BD59-A6C34878D82A}">
                    <a16:rowId xmlns:a16="http://schemas.microsoft.com/office/drawing/2014/main" val="4211391720"/>
                  </a:ext>
                </a:extLst>
              </a:tr>
              <a:tr h="370840">
                <a:tc>
                  <a:txBody>
                    <a:bodyPr/>
                    <a:lstStyle/>
                    <a:p>
                      <a:endParaRPr lang="en-US" dirty="0"/>
                    </a:p>
                  </a:txBody>
                  <a:tcPr/>
                </a:tc>
                <a:extLst>
                  <a:ext uri="{0D108BD9-81ED-4DB2-BD59-A6C34878D82A}">
                    <a16:rowId xmlns:a16="http://schemas.microsoft.com/office/drawing/2014/main" val="21496107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4857890"/>
                  </a:ext>
                </a:extLst>
              </a:tr>
              <a:tr h="370840">
                <a:tc>
                  <a:txBody>
                    <a:bodyPr/>
                    <a:lstStyle/>
                    <a:p>
                      <a:endParaRPr lang="en-US" dirty="0"/>
                    </a:p>
                  </a:txBody>
                  <a:tcPr/>
                </a:tc>
                <a:extLst>
                  <a:ext uri="{0D108BD9-81ED-4DB2-BD59-A6C34878D82A}">
                    <a16:rowId xmlns:a16="http://schemas.microsoft.com/office/drawing/2014/main" val="1379807457"/>
                  </a:ext>
                </a:extLst>
              </a:tr>
            </a:tbl>
          </a:graphicData>
        </a:graphic>
      </p:graphicFrame>
    </p:spTree>
    <p:extLst>
      <p:ext uri="{BB962C8B-B14F-4D97-AF65-F5344CB8AC3E}">
        <p14:creationId xmlns:p14="http://schemas.microsoft.com/office/powerpoint/2010/main" val="375993863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volatile Keyword</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 </a:t>
            </a:r>
            <a:r>
              <a:rPr lang="en-US" sz="2000" dirty="0">
                <a:solidFill>
                  <a:srgbClr val="FF0000"/>
                </a:solidFill>
              </a:rPr>
              <a:t>volatile</a:t>
            </a:r>
            <a:r>
              <a:rPr lang="en-US" sz="2000" dirty="0"/>
              <a:t> </a:t>
            </a:r>
            <a:r>
              <a:rPr lang="en-US" sz="2000" dirty="0">
                <a:solidFill>
                  <a:srgbClr val="0070C0"/>
                </a:solidFill>
              </a:rPr>
              <a:t>keyword</a:t>
            </a:r>
            <a:r>
              <a:rPr lang="en-US" sz="2000" dirty="0"/>
              <a:t> indicates that a </a:t>
            </a:r>
            <a:r>
              <a:rPr lang="en-US" sz="2000" dirty="0">
                <a:solidFill>
                  <a:srgbClr val="FF0000"/>
                </a:solidFill>
              </a:rPr>
              <a:t>field</a:t>
            </a:r>
            <a:r>
              <a:rPr lang="en-US" sz="2000" dirty="0"/>
              <a:t> might be </a:t>
            </a:r>
            <a:r>
              <a:rPr lang="en-US" sz="2000" dirty="0">
                <a:solidFill>
                  <a:srgbClr val="0070C0"/>
                </a:solidFill>
              </a:rPr>
              <a:t>modified</a:t>
            </a:r>
            <a:r>
              <a:rPr lang="en-US" sz="2000" dirty="0"/>
              <a:t> by </a:t>
            </a:r>
            <a:r>
              <a:rPr lang="en-US" sz="2000" dirty="0">
                <a:solidFill>
                  <a:srgbClr val="FF0000"/>
                </a:solidFill>
              </a:rPr>
              <a:t>multiple threads</a:t>
            </a:r>
            <a:r>
              <a:rPr lang="en-US" sz="2000" dirty="0"/>
              <a:t> that are executing at the same </a:t>
            </a:r>
            <a:r>
              <a:rPr lang="en-US" sz="2000" dirty="0" smtClean="0"/>
              <a:t>time.</a:t>
            </a:r>
          </a:p>
          <a:p>
            <a:pPr marL="457200">
              <a:buFont typeface="Wingdings" panose="05000000000000000000" pitchFamily="2" charset="2"/>
              <a:buChar char="§"/>
            </a:pPr>
            <a:r>
              <a:rPr lang="en-US" sz="2000" dirty="0" smtClean="0"/>
              <a:t>Fields </a:t>
            </a:r>
            <a:r>
              <a:rPr lang="en-US" sz="2000" dirty="0"/>
              <a:t>that are declared </a:t>
            </a:r>
            <a:r>
              <a:rPr lang="en-US" sz="2000" dirty="0">
                <a:solidFill>
                  <a:srgbClr val="FF0000"/>
                </a:solidFill>
              </a:rPr>
              <a:t>volatile</a:t>
            </a:r>
            <a:r>
              <a:rPr lang="en-US" sz="2000" dirty="0"/>
              <a:t> are not </a:t>
            </a:r>
            <a:r>
              <a:rPr lang="en-US" sz="2000" dirty="0">
                <a:solidFill>
                  <a:srgbClr val="0070C0"/>
                </a:solidFill>
              </a:rPr>
              <a:t>subject to</a:t>
            </a:r>
            <a:r>
              <a:rPr lang="en-US" sz="2000" dirty="0"/>
              <a:t> </a:t>
            </a:r>
            <a:r>
              <a:rPr lang="en-US" sz="2000" dirty="0">
                <a:solidFill>
                  <a:srgbClr val="FF0000"/>
                </a:solidFill>
              </a:rPr>
              <a:t>compiler optimizations</a:t>
            </a:r>
            <a:r>
              <a:rPr lang="en-US" sz="2000" dirty="0"/>
              <a:t> that assume access by a single </a:t>
            </a:r>
            <a:r>
              <a:rPr lang="en-US" sz="2000" dirty="0" smtClean="0"/>
              <a:t>thread.</a:t>
            </a:r>
          </a:p>
          <a:p>
            <a:pPr marL="457200">
              <a:buFont typeface="Wingdings" panose="05000000000000000000" pitchFamily="2" charset="2"/>
              <a:buChar char="§"/>
            </a:pPr>
            <a:r>
              <a:rPr lang="en-US" sz="2000" dirty="0" smtClean="0"/>
              <a:t>This </a:t>
            </a:r>
            <a:r>
              <a:rPr lang="en-US" sz="2000" dirty="0"/>
              <a:t>ensures that the most </a:t>
            </a:r>
            <a:r>
              <a:rPr lang="en-US" sz="2000" dirty="0">
                <a:solidFill>
                  <a:srgbClr val="0070C0"/>
                </a:solidFill>
              </a:rPr>
              <a:t>up-to-date</a:t>
            </a:r>
            <a:r>
              <a:rPr lang="en-US" sz="2000" dirty="0"/>
              <a:t> </a:t>
            </a:r>
            <a:r>
              <a:rPr lang="en-US" sz="2000" dirty="0">
                <a:solidFill>
                  <a:srgbClr val="FF0000"/>
                </a:solidFill>
              </a:rPr>
              <a:t>value</a:t>
            </a:r>
            <a:r>
              <a:rPr lang="en-US" sz="2000" dirty="0"/>
              <a:t> is present in the </a:t>
            </a:r>
            <a:r>
              <a:rPr lang="en-US" sz="2000" dirty="0">
                <a:solidFill>
                  <a:srgbClr val="FF0000"/>
                </a:solidFill>
              </a:rPr>
              <a:t>field</a:t>
            </a:r>
            <a:r>
              <a:rPr lang="en-US" sz="2000" dirty="0"/>
              <a:t> </a:t>
            </a:r>
            <a:r>
              <a:rPr lang="en-US" sz="2000" dirty="0">
                <a:solidFill>
                  <a:srgbClr val="0070C0"/>
                </a:solidFill>
              </a:rPr>
              <a:t>at all </a:t>
            </a:r>
            <a:r>
              <a:rPr lang="en-US" sz="2000" dirty="0" smtClean="0">
                <a:solidFill>
                  <a:srgbClr val="0070C0"/>
                </a:solidFill>
              </a:rPr>
              <a:t>times</a:t>
            </a:r>
            <a:r>
              <a:rPr lang="en-US" sz="2000" dirty="0" smtClean="0"/>
              <a:t>.</a:t>
            </a:r>
          </a:p>
          <a:p>
            <a:pPr marL="457200">
              <a:buFont typeface="Wingdings" panose="05000000000000000000" pitchFamily="2" charset="2"/>
              <a:buChar char="§"/>
            </a:pPr>
            <a:r>
              <a:rPr lang="en-US" sz="2000" dirty="0" smtClean="0"/>
              <a:t>The </a:t>
            </a:r>
            <a:r>
              <a:rPr lang="en-US" sz="2000" dirty="0"/>
              <a:t>volatile modifier is usually used for a field that is accessed by multiple threads without using the lock statement to serialize </a:t>
            </a:r>
            <a:r>
              <a:rPr lang="en-US" sz="2000" dirty="0" smtClean="0"/>
              <a:t>access.</a:t>
            </a:r>
          </a:p>
          <a:p>
            <a:pPr marL="457200">
              <a:buFont typeface="Wingdings" panose="05000000000000000000" pitchFamily="2" charset="2"/>
              <a:buChar char="§"/>
            </a:pPr>
            <a:r>
              <a:rPr lang="en-US" sz="2000" dirty="0" smtClean="0"/>
              <a:t>The </a:t>
            </a:r>
            <a:r>
              <a:rPr lang="en-US" sz="2000" dirty="0"/>
              <a:t>volatile keyword can be applied to fields of these </a:t>
            </a:r>
            <a:r>
              <a:rPr lang="en-US" sz="2000" dirty="0" smtClean="0"/>
              <a:t>types:</a:t>
            </a:r>
          </a:p>
          <a:p>
            <a:pPr marL="685800">
              <a:buFont typeface="Wingdings" panose="05000000000000000000" pitchFamily="2" charset="2"/>
              <a:buChar char="ü"/>
            </a:pPr>
            <a:r>
              <a:rPr lang="en-US" sz="2000" dirty="0" smtClean="0"/>
              <a:t>Reference types.</a:t>
            </a:r>
          </a:p>
          <a:p>
            <a:pPr marL="685800">
              <a:buFont typeface="Wingdings" panose="05000000000000000000" pitchFamily="2" charset="2"/>
              <a:buChar char="ü"/>
            </a:pPr>
            <a:r>
              <a:rPr lang="en-US" sz="2000" dirty="0" smtClean="0"/>
              <a:t>Pointer </a:t>
            </a:r>
            <a:r>
              <a:rPr lang="en-US" sz="2000" dirty="0"/>
              <a:t>types (in an unsafe context). Note that although the pointer itself can be volatile, the object that it points to cannot. In other words, you cannot declare a "pointer to volatile</a:t>
            </a:r>
            <a:r>
              <a:rPr lang="en-US" sz="2000" dirty="0" smtClean="0"/>
              <a:t>.“</a:t>
            </a:r>
          </a:p>
          <a:p>
            <a:pPr marL="685800">
              <a:buFont typeface="Wingdings" panose="05000000000000000000" pitchFamily="2" charset="2"/>
              <a:buChar char="ü"/>
            </a:pPr>
            <a:r>
              <a:rPr lang="en-US" sz="2000" dirty="0" smtClean="0"/>
              <a:t>Types </a:t>
            </a:r>
            <a:r>
              <a:rPr lang="en-US" sz="2000" dirty="0"/>
              <a:t>such as sbyte, byte, short, ushort, int, uint, char, float, and </a:t>
            </a:r>
            <a:r>
              <a:rPr lang="en-US" sz="2000" dirty="0" smtClean="0"/>
              <a:t>bool.</a:t>
            </a:r>
          </a:p>
          <a:p>
            <a:pPr marL="685800">
              <a:buFont typeface="Wingdings" panose="05000000000000000000" pitchFamily="2" charset="2"/>
              <a:buChar char="ü"/>
            </a:pPr>
            <a:r>
              <a:rPr lang="en-US" sz="2000" dirty="0"/>
              <a:t>An enum type with one of the following base types: byte, sbyte, short, ushort, int, or uint</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174</a:t>
            </a:fld>
            <a:endParaRPr lang="en-US" dirty="0"/>
          </a:p>
        </p:txBody>
      </p:sp>
    </p:spTree>
    <p:extLst>
      <p:ext uri="{BB962C8B-B14F-4D97-AF65-F5344CB8AC3E}">
        <p14:creationId xmlns:p14="http://schemas.microsoft.com/office/powerpoint/2010/main" val="317908842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volatile Keyword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685800">
              <a:buFont typeface="Wingdings" panose="05000000000000000000" pitchFamily="2" charset="2"/>
              <a:buChar char="ü"/>
            </a:pPr>
            <a:r>
              <a:rPr lang="en-US" dirty="0"/>
              <a:t>Generic type parameters known to be reference types.</a:t>
            </a:r>
          </a:p>
          <a:p>
            <a:pPr marL="685800">
              <a:buFont typeface="Wingdings" panose="05000000000000000000" pitchFamily="2" charset="2"/>
              <a:buChar char="ü"/>
            </a:pPr>
            <a:r>
              <a:rPr lang="en-US" dirty="0"/>
              <a:t>IntPtr and UIntPtr.</a:t>
            </a:r>
          </a:p>
          <a:p>
            <a:pPr marL="457200">
              <a:buFont typeface="Wingdings" panose="05000000000000000000" pitchFamily="2" charset="2"/>
              <a:buChar char="§"/>
            </a:pPr>
            <a:r>
              <a:rPr lang="en-US" sz="2000" dirty="0" smtClean="0"/>
              <a:t>The </a:t>
            </a:r>
            <a:r>
              <a:rPr lang="en-US" sz="2000" dirty="0"/>
              <a:t>volatile keyword can only be applied to fields of a class or </a:t>
            </a:r>
            <a:r>
              <a:rPr lang="en-US" sz="2000" dirty="0" smtClean="0"/>
              <a:t>struct.</a:t>
            </a:r>
          </a:p>
          <a:p>
            <a:pPr marL="457200">
              <a:buFont typeface="Wingdings" panose="05000000000000000000" pitchFamily="2" charset="2"/>
              <a:buChar char="§"/>
            </a:pPr>
            <a:r>
              <a:rPr lang="en-US" sz="2000" dirty="0" smtClean="0"/>
              <a:t>Local </a:t>
            </a:r>
            <a:r>
              <a:rPr lang="en-US" sz="2000" dirty="0"/>
              <a:t>variables cannot be declared volatile.</a:t>
            </a:r>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175</a:t>
            </a:fld>
            <a:endParaRPr lang="en-US" dirty="0"/>
          </a:p>
        </p:txBody>
      </p:sp>
    </p:spTree>
    <p:extLst>
      <p:ext uri="{BB962C8B-B14F-4D97-AF65-F5344CB8AC3E}">
        <p14:creationId xmlns:p14="http://schemas.microsoft.com/office/powerpoint/2010/main" val="67924798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a:solidFill>
                  <a:schemeClr val="bg1"/>
                </a:solidFill>
              </a:rPr>
              <a:t>Host of CLR – SQL Server</a:t>
            </a: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Some hosts of the </a:t>
            </a:r>
            <a:r>
              <a:rPr lang="en-US" sz="2000" dirty="0" smtClean="0"/>
              <a:t>CLR, </a:t>
            </a:r>
            <a:r>
              <a:rPr lang="en-US" sz="2000" dirty="0"/>
              <a:t>such as </a:t>
            </a:r>
            <a:r>
              <a:rPr lang="en-US" sz="2000" dirty="0">
                <a:solidFill>
                  <a:srgbClr val="FF0000"/>
                </a:solidFill>
              </a:rPr>
              <a:t>Microsoft SQL Server 2005</a:t>
            </a:r>
            <a:r>
              <a:rPr lang="en-US" sz="2000" dirty="0"/>
              <a:t>, provide their </a:t>
            </a:r>
            <a:r>
              <a:rPr lang="en-US" sz="2000" dirty="0">
                <a:solidFill>
                  <a:srgbClr val="0070C0"/>
                </a:solidFill>
              </a:rPr>
              <a:t>own</a:t>
            </a:r>
            <a:r>
              <a:rPr lang="en-US" sz="2000" dirty="0"/>
              <a:t> </a:t>
            </a:r>
            <a:r>
              <a:rPr lang="en-US" sz="2000" dirty="0">
                <a:solidFill>
                  <a:srgbClr val="FF0000"/>
                </a:solidFill>
              </a:rPr>
              <a:t>thread </a:t>
            </a:r>
            <a:r>
              <a:rPr lang="en-US" sz="2000" dirty="0" smtClean="0">
                <a:solidFill>
                  <a:srgbClr val="FF0000"/>
                </a:solidFill>
              </a:rPr>
              <a:t>management</a:t>
            </a:r>
            <a:r>
              <a:rPr lang="en-US" sz="2000" dirty="0" smtClean="0"/>
              <a:t>.</a:t>
            </a:r>
          </a:p>
          <a:p>
            <a:pPr marL="457200">
              <a:buFont typeface="Wingdings" panose="05000000000000000000" pitchFamily="2" charset="2"/>
              <a:buChar char="§"/>
            </a:pPr>
            <a:r>
              <a:rPr lang="en-US" sz="2000" dirty="0" smtClean="0"/>
              <a:t>A </a:t>
            </a:r>
            <a:r>
              <a:rPr lang="en-US" sz="2000" dirty="0"/>
              <a:t>host that provides its own thread management can move an </a:t>
            </a:r>
            <a:r>
              <a:rPr lang="en-US" sz="2000" dirty="0">
                <a:solidFill>
                  <a:srgbClr val="FF0000"/>
                </a:solidFill>
              </a:rPr>
              <a:t>executing task</a:t>
            </a:r>
            <a:r>
              <a:rPr lang="en-US" sz="2000" dirty="0"/>
              <a:t> from </a:t>
            </a:r>
            <a:r>
              <a:rPr lang="en-US" sz="2000" dirty="0">
                <a:solidFill>
                  <a:srgbClr val="0070C0"/>
                </a:solidFill>
              </a:rPr>
              <a:t>one physical operating system</a:t>
            </a:r>
            <a:r>
              <a:rPr lang="en-US" sz="2000" dirty="0"/>
              <a:t> </a:t>
            </a:r>
            <a:r>
              <a:rPr lang="en-US" sz="2000" dirty="0">
                <a:solidFill>
                  <a:srgbClr val="FF0000"/>
                </a:solidFill>
              </a:rPr>
              <a:t>thread</a:t>
            </a:r>
            <a:r>
              <a:rPr lang="en-US" sz="2000" dirty="0"/>
              <a:t> to another at </a:t>
            </a:r>
            <a:r>
              <a:rPr lang="en-US" sz="2000" dirty="0">
                <a:solidFill>
                  <a:srgbClr val="FF0000"/>
                </a:solidFill>
              </a:rPr>
              <a:t>any </a:t>
            </a:r>
            <a:r>
              <a:rPr lang="en-US" sz="2000" dirty="0" smtClean="0">
                <a:solidFill>
                  <a:srgbClr val="FF0000"/>
                </a:solidFill>
              </a:rPr>
              <a:t>time</a:t>
            </a:r>
            <a:r>
              <a:rPr lang="en-US" sz="2000" dirty="0" smtClean="0"/>
              <a:t>.</a:t>
            </a:r>
          </a:p>
          <a:p>
            <a:pPr marL="685800">
              <a:buFont typeface="Wingdings" panose="05000000000000000000" pitchFamily="2" charset="2"/>
              <a:buChar char="ü"/>
            </a:pPr>
            <a:r>
              <a:rPr lang="en-US" sz="2000" dirty="0" smtClean="0"/>
              <a:t>Most </a:t>
            </a:r>
            <a:r>
              <a:rPr lang="en-US" sz="2000" dirty="0"/>
              <a:t>tasks are not affected by this </a:t>
            </a:r>
            <a:r>
              <a:rPr lang="en-US" sz="2000" dirty="0" smtClean="0"/>
              <a:t>switching.</a:t>
            </a:r>
          </a:p>
          <a:p>
            <a:pPr marL="457200">
              <a:buFont typeface="Wingdings" panose="05000000000000000000" pitchFamily="2" charset="2"/>
              <a:buChar char="§"/>
            </a:pPr>
            <a:r>
              <a:rPr lang="en-US" sz="2000" dirty="0" smtClean="0"/>
              <a:t>However</a:t>
            </a:r>
            <a:r>
              <a:rPr lang="en-US" sz="2000" dirty="0"/>
              <a:t>, some tasks have </a:t>
            </a:r>
            <a:r>
              <a:rPr lang="en-US" sz="2000" dirty="0">
                <a:solidFill>
                  <a:srgbClr val="FF0000"/>
                </a:solidFill>
              </a:rPr>
              <a:t>thread affinity </a:t>
            </a:r>
            <a:r>
              <a:rPr lang="en-US" sz="2000" dirty="0"/>
              <a:t>- that is, they depend on the </a:t>
            </a:r>
            <a:r>
              <a:rPr lang="en-US" sz="2000" dirty="0">
                <a:solidFill>
                  <a:srgbClr val="FF0000"/>
                </a:solidFill>
              </a:rPr>
              <a:t>identity</a:t>
            </a:r>
            <a:r>
              <a:rPr lang="en-US" sz="2000" dirty="0"/>
              <a:t> of a physical operating system </a:t>
            </a:r>
            <a:r>
              <a:rPr lang="en-US" sz="2000" dirty="0" smtClean="0"/>
              <a:t>thread.</a:t>
            </a:r>
          </a:p>
          <a:p>
            <a:pPr marL="457200">
              <a:buFont typeface="Wingdings" panose="05000000000000000000" pitchFamily="2" charset="2"/>
              <a:buChar char="§"/>
            </a:pPr>
            <a:r>
              <a:rPr lang="en-US" sz="2000" dirty="0" smtClean="0"/>
              <a:t>These </a:t>
            </a:r>
            <a:r>
              <a:rPr lang="en-US" sz="2000" dirty="0"/>
              <a:t>tasks must inform the host when they execute code that should not be </a:t>
            </a:r>
            <a:r>
              <a:rPr lang="en-US" sz="2000" dirty="0" smtClean="0"/>
              <a:t>switched.</a:t>
            </a:r>
          </a:p>
          <a:p>
            <a:pPr marL="457200">
              <a:buFont typeface="Wingdings" panose="05000000000000000000" pitchFamily="2" charset="2"/>
              <a:buChar char="§"/>
            </a:pPr>
            <a:r>
              <a:rPr lang="en-US" sz="2000" dirty="0" smtClean="0"/>
              <a:t>For </a:t>
            </a:r>
            <a:r>
              <a:rPr lang="en-US" sz="2000" dirty="0"/>
              <a:t>example, if your application calls a </a:t>
            </a:r>
            <a:r>
              <a:rPr lang="en-US" sz="2000" dirty="0">
                <a:solidFill>
                  <a:srgbClr val="FF0000"/>
                </a:solidFill>
              </a:rPr>
              <a:t>system API</a:t>
            </a:r>
            <a:r>
              <a:rPr lang="en-US" sz="2000" dirty="0"/>
              <a:t> to acquire an operating system </a:t>
            </a:r>
            <a:r>
              <a:rPr lang="en-US" sz="2000" dirty="0">
                <a:solidFill>
                  <a:srgbClr val="FF0000"/>
                </a:solidFill>
              </a:rPr>
              <a:t>lock</a:t>
            </a:r>
            <a:r>
              <a:rPr lang="en-US" sz="2000" dirty="0"/>
              <a:t> that has thread affinity, such as a Win32 CRITICAL_SECTION, you must call </a:t>
            </a:r>
            <a:r>
              <a:rPr lang="en-US" sz="2000" dirty="0">
                <a:solidFill>
                  <a:srgbClr val="FF0000"/>
                </a:solidFill>
              </a:rPr>
              <a:t>BeginThreadAffinity</a:t>
            </a:r>
            <a:r>
              <a:rPr lang="en-US" sz="2000" dirty="0"/>
              <a:t> before </a:t>
            </a:r>
            <a:r>
              <a:rPr lang="en-US" sz="2000" dirty="0">
                <a:solidFill>
                  <a:srgbClr val="FF0000"/>
                </a:solidFill>
              </a:rPr>
              <a:t>acquiring</a:t>
            </a:r>
            <a:r>
              <a:rPr lang="en-US" sz="2000" dirty="0"/>
              <a:t> </a:t>
            </a:r>
            <a:r>
              <a:rPr lang="en-US" sz="2000" dirty="0">
                <a:solidFill>
                  <a:srgbClr val="0070C0"/>
                </a:solidFill>
              </a:rPr>
              <a:t>the lock</a:t>
            </a:r>
            <a:r>
              <a:rPr lang="en-US" sz="2000" dirty="0"/>
              <a:t>, and </a:t>
            </a:r>
            <a:r>
              <a:rPr lang="en-US" sz="2000" dirty="0">
                <a:solidFill>
                  <a:srgbClr val="FF0000"/>
                </a:solidFill>
              </a:rPr>
              <a:t>EndThreadAffinity</a:t>
            </a:r>
            <a:r>
              <a:rPr lang="en-US" sz="2000" dirty="0"/>
              <a:t> after </a:t>
            </a:r>
            <a:r>
              <a:rPr lang="en-US" sz="2000" dirty="0">
                <a:solidFill>
                  <a:srgbClr val="FF0000"/>
                </a:solidFill>
              </a:rPr>
              <a:t>releasing</a:t>
            </a:r>
            <a:r>
              <a:rPr lang="en-US" sz="2000" dirty="0"/>
              <a:t> </a:t>
            </a:r>
            <a:r>
              <a:rPr lang="en-US" sz="2000" dirty="0">
                <a:solidFill>
                  <a:srgbClr val="0070C0"/>
                </a:solidFill>
              </a:rPr>
              <a:t>the </a:t>
            </a:r>
            <a:r>
              <a:rPr lang="en-US" sz="2000" dirty="0" smtClean="0">
                <a:solidFill>
                  <a:srgbClr val="0070C0"/>
                </a:solidFill>
              </a:rPr>
              <a:t>lock</a:t>
            </a:r>
            <a:r>
              <a:rPr lang="en-US" sz="2000" dirty="0" smtClean="0"/>
              <a:t>.</a:t>
            </a:r>
          </a:p>
          <a:p>
            <a:pPr marL="457200">
              <a:buFont typeface="Wingdings" panose="05000000000000000000" pitchFamily="2" charset="2"/>
              <a:buChar char="§"/>
            </a:pPr>
            <a:r>
              <a:rPr lang="en-US" sz="2000" dirty="0" smtClean="0"/>
              <a:t>Using </a:t>
            </a:r>
            <a:r>
              <a:rPr lang="en-US" sz="2000" dirty="0"/>
              <a:t>this method in code that runs under SQL Server 2005 requires the code to be run at the </a:t>
            </a:r>
            <a:r>
              <a:rPr lang="en-US" sz="2000" dirty="0">
                <a:solidFill>
                  <a:srgbClr val="0070C0"/>
                </a:solidFill>
              </a:rPr>
              <a:t>highest host </a:t>
            </a:r>
            <a:r>
              <a:rPr lang="en-US" sz="2000" dirty="0">
                <a:solidFill>
                  <a:srgbClr val="FF0000"/>
                </a:solidFill>
              </a:rPr>
              <a:t>protection</a:t>
            </a:r>
            <a:r>
              <a:rPr lang="en-US" sz="2000" dirty="0">
                <a:solidFill>
                  <a:srgbClr val="0070C0"/>
                </a:solidFill>
              </a:rPr>
              <a:t> level</a:t>
            </a:r>
            <a:r>
              <a:rPr lang="en-US" sz="2000" dirty="0"/>
              <a:t>.</a:t>
            </a:r>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176</a:t>
            </a:fld>
            <a:endParaRPr lang="en-US" dirty="0"/>
          </a:p>
        </p:txBody>
      </p:sp>
    </p:spTree>
    <p:extLst>
      <p:ext uri="{BB962C8B-B14F-4D97-AF65-F5344CB8AC3E}">
        <p14:creationId xmlns:p14="http://schemas.microsoft.com/office/powerpoint/2010/main" val="221277243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a:solidFill>
                  <a:schemeClr val="bg1"/>
                </a:solidFill>
              </a:rPr>
              <a:t>Process and Thread Priority</a:t>
            </a: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Different processes can run with different priorities (there are </a:t>
            </a:r>
            <a:r>
              <a:rPr lang="en-US" sz="2000" dirty="0">
                <a:solidFill>
                  <a:srgbClr val="FF0000"/>
                </a:solidFill>
              </a:rPr>
              <a:t>six priorities</a:t>
            </a:r>
            <a:r>
              <a:rPr lang="en-US" sz="2000" dirty="0"/>
              <a:t> ranging from </a:t>
            </a:r>
            <a:r>
              <a:rPr lang="en-US" sz="2000" dirty="0">
                <a:solidFill>
                  <a:srgbClr val="FF0000"/>
                </a:solidFill>
              </a:rPr>
              <a:t>idle </a:t>
            </a:r>
            <a:r>
              <a:rPr lang="en-US" sz="2000" dirty="0">
                <a:solidFill>
                  <a:srgbClr val="0070C0"/>
                </a:solidFill>
              </a:rPr>
              <a:t>to</a:t>
            </a:r>
            <a:r>
              <a:rPr lang="en-US" sz="2000" dirty="0">
                <a:solidFill>
                  <a:srgbClr val="FF0000"/>
                </a:solidFill>
              </a:rPr>
              <a:t> real time</a:t>
            </a:r>
            <a:r>
              <a:rPr lang="en-US" sz="2000" dirty="0"/>
              <a:t>).</a:t>
            </a:r>
            <a:endParaRPr lang="en-US" sz="2000" dirty="0" smtClean="0"/>
          </a:p>
          <a:p>
            <a:pPr marL="687388" indent="-225425">
              <a:buFont typeface="Wingdings" panose="05000000000000000000" pitchFamily="2" charset="2"/>
              <a:buChar char="ü"/>
            </a:pPr>
            <a:r>
              <a:rPr lang="en-US" sz="2000" dirty="0" smtClean="0"/>
              <a:t>Within </a:t>
            </a:r>
            <a:r>
              <a:rPr lang="en-US" sz="2000" dirty="0"/>
              <a:t>a process a </a:t>
            </a:r>
            <a:r>
              <a:rPr lang="en-US" sz="2000" dirty="0">
                <a:solidFill>
                  <a:srgbClr val="FF0000"/>
                </a:solidFill>
              </a:rPr>
              <a:t>thread</a:t>
            </a:r>
            <a:r>
              <a:rPr lang="en-US" sz="2000" dirty="0"/>
              <a:t> also has a </a:t>
            </a:r>
            <a:r>
              <a:rPr lang="en-US" sz="2000" dirty="0">
                <a:solidFill>
                  <a:srgbClr val="FF0000"/>
                </a:solidFill>
              </a:rPr>
              <a:t>priority</a:t>
            </a:r>
            <a:r>
              <a:rPr lang="en-US" sz="2000" dirty="0"/>
              <a:t>; there are </a:t>
            </a:r>
            <a:r>
              <a:rPr lang="en-US" sz="2000" dirty="0">
                <a:solidFill>
                  <a:srgbClr val="FF0000"/>
                </a:solidFill>
              </a:rPr>
              <a:t>seven</a:t>
            </a:r>
            <a:r>
              <a:rPr lang="en-US" sz="2000" dirty="0"/>
              <a:t> ranging from </a:t>
            </a:r>
            <a:r>
              <a:rPr lang="en-US" sz="2000" dirty="0">
                <a:solidFill>
                  <a:srgbClr val="FF0000"/>
                </a:solidFill>
              </a:rPr>
              <a:t>idle </a:t>
            </a:r>
            <a:r>
              <a:rPr lang="en-US" sz="2000" dirty="0">
                <a:solidFill>
                  <a:srgbClr val="0070C0"/>
                </a:solidFill>
              </a:rPr>
              <a:t>to</a:t>
            </a:r>
            <a:r>
              <a:rPr lang="en-US" sz="2000" dirty="0">
                <a:solidFill>
                  <a:srgbClr val="FF0000"/>
                </a:solidFill>
              </a:rPr>
              <a:t> time critical</a:t>
            </a:r>
            <a:r>
              <a:rPr lang="en-US" sz="2000" dirty="0" smtClean="0"/>
              <a:t>.</a:t>
            </a:r>
          </a:p>
          <a:p>
            <a:pPr marL="461963" indent="-234950">
              <a:buFont typeface="Wingdings" panose="05000000000000000000" pitchFamily="2" charset="2"/>
              <a:buChar char="§"/>
            </a:pPr>
            <a:r>
              <a:rPr lang="en-US" sz="2000" dirty="0">
                <a:solidFill>
                  <a:srgbClr val="FF0000"/>
                </a:solidFill>
              </a:rPr>
              <a:t>Process.PriorityClass</a:t>
            </a:r>
            <a:r>
              <a:rPr lang="en-US" sz="2000" dirty="0"/>
              <a:t> </a:t>
            </a:r>
            <a:r>
              <a:rPr lang="en-US" sz="2000" dirty="0">
                <a:solidFill>
                  <a:srgbClr val="0070C0"/>
                </a:solidFill>
              </a:rPr>
              <a:t>Property</a:t>
            </a:r>
            <a:r>
              <a:rPr lang="en-US" sz="2000" dirty="0"/>
              <a:t> Gets or sets the </a:t>
            </a:r>
            <a:r>
              <a:rPr lang="en-US" sz="2000" dirty="0">
                <a:solidFill>
                  <a:srgbClr val="0070C0"/>
                </a:solidFill>
              </a:rPr>
              <a:t>overall</a:t>
            </a:r>
            <a:r>
              <a:rPr lang="en-US" sz="2000" dirty="0"/>
              <a:t> </a:t>
            </a:r>
            <a:r>
              <a:rPr lang="en-US" sz="2000" dirty="0">
                <a:solidFill>
                  <a:srgbClr val="FF0000"/>
                </a:solidFill>
              </a:rPr>
              <a:t>priority category</a:t>
            </a:r>
            <a:r>
              <a:rPr lang="en-US" sz="2000" dirty="0"/>
              <a:t> for the </a:t>
            </a:r>
            <a:r>
              <a:rPr lang="en-US" sz="2000" dirty="0">
                <a:solidFill>
                  <a:srgbClr val="0070C0"/>
                </a:solidFill>
              </a:rPr>
              <a:t>associated</a:t>
            </a:r>
            <a:r>
              <a:rPr lang="en-US" sz="2000" dirty="0"/>
              <a:t> </a:t>
            </a:r>
            <a:r>
              <a:rPr lang="en-US" sz="2000" dirty="0">
                <a:solidFill>
                  <a:srgbClr val="FF0000"/>
                </a:solidFill>
              </a:rPr>
              <a:t>process</a:t>
            </a:r>
            <a:r>
              <a:rPr lang="en-US" sz="2000" dirty="0"/>
              <a:t>.</a:t>
            </a:r>
          </a:p>
          <a:p>
            <a:pPr marL="687388" indent="-225425">
              <a:buFont typeface="Wingdings" panose="05000000000000000000" pitchFamily="2" charset="2"/>
              <a:buChar char="ü"/>
            </a:pPr>
            <a:r>
              <a:rPr lang="en-US" sz="2000" dirty="0">
                <a:solidFill>
                  <a:srgbClr val="FF0000"/>
                </a:solidFill>
              </a:rPr>
              <a:t>ProcessPriorityClass</a:t>
            </a:r>
            <a:r>
              <a:rPr lang="en-US" sz="2000" dirty="0"/>
              <a:t> </a:t>
            </a:r>
            <a:r>
              <a:rPr lang="en-US" sz="2000" dirty="0">
                <a:solidFill>
                  <a:srgbClr val="0070C0"/>
                </a:solidFill>
              </a:rPr>
              <a:t>Enumeration</a:t>
            </a:r>
            <a:r>
              <a:rPr lang="en-US" sz="2000" dirty="0"/>
              <a:t> </a:t>
            </a:r>
            <a:r>
              <a:rPr lang="en-US" sz="2000" dirty="0" smtClean="0"/>
              <a:t>indicates </a:t>
            </a:r>
            <a:r>
              <a:rPr lang="en-US" sz="2000" dirty="0"/>
              <a:t>the priority that the system associates with a </a:t>
            </a:r>
            <a:r>
              <a:rPr lang="en-US" sz="2000" dirty="0" smtClean="0">
                <a:solidFill>
                  <a:srgbClr val="FF0000"/>
                </a:solidFill>
              </a:rPr>
              <a:t>process </a:t>
            </a:r>
            <a:r>
              <a:rPr lang="en-US" sz="2000" dirty="0" smtClean="0"/>
              <a:t>as shown in </a:t>
            </a:r>
            <a:r>
              <a:rPr lang="en-US" sz="2000" dirty="0" smtClean="0">
                <a:solidFill>
                  <a:srgbClr val="FF0000"/>
                </a:solidFill>
              </a:rPr>
              <a:t>Figure P-1</a:t>
            </a:r>
            <a:r>
              <a:rPr lang="en-US" sz="2000" dirty="0" smtClean="0"/>
              <a:t>.</a:t>
            </a:r>
          </a:p>
          <a:p>
            <a:pPr marL="687388" indent="-225425">
              <a:buFont typeface="Wingdings" panose="05000000000000000000" pitchFamily="2" charset="2"/>
              <a:buChar char="ü"/>
            </a:pPr>
            <a:r>
              <a:rPr lang="en-US" sz="2000" dirty="0" smtClean="0"/>
              <a:t>This </a:t>
            </a:r>
            <a:r>
              <a:rPr lang="en-US" sz="2000" dirty="0"/>
              <a:t>value, together with the priority value of each thread of the process, determines each thread's base priority level.</a:t>
            </a:r>
          </a:p>
          <a:p>
            <a:pPr marL="461963" indent="-234950">
              <a:buFont typeface="Wingdings" panose="05000000000000000000" pitchFamily="2" charset="2"/>
              <a:buChar char="§"/>
            </a:pPr>
            <a:r>
              <a:rPr lang="en-US" sz="2000" dirty="0">
                <a:solidFill>
                  <a:srgbClr val="FF0000"/>
                </a:solidFill>
              </a:rPr>
              <a:t>Thread.Priority</a:t>
            </a:r>
            <a:r>
              <a:rPr lang="en-US" sz="2000" dirty="0"/>
              <a:t> </a:t>
            </a:r>
            <a:r>
              <a:rPr lang="en-US" sz="2000" dirty="0">
                <a:solidFill>
                  <a:srgbClr val="0070C0"/>
                </a:solidFill>
              </a:rPr>
              <a:t>Property</a:t>
            </a:r>
            <a:r>
              <a:rPr lang="en-US" sz="2000" dirty="0"/>
              <a:t> Gets or sets a value indicating the scheduling priority of a </a:t>
            </a:r>
            <a:r>
              <a:rPr lang="en-US" sz="2000" dirty="0" smtClean="0"/>
              <a:t>thread </a:t>
            </a:r>
            <a:r>
              <a:rPr lang="en-US" sz="2000" dirty="0">
                <a:solidFill>
                  <a:srgbClr val="FF0000"/>
                </a:solidFill>
              </a:rPr>
              <a:t>Figure </a:t>
            </a:r>
            <a:r>
              <a:rPr lang="en-US" sz="2000" dirty="0" smtClean="0">
                <a:solidFill>
                  <a:srgbClr val="FF0000"/>
                </a:solidFill>
              </a:rPr>
              <a:t>P-2</a:t>
            </a:r>
            <a:r>
              <a:rPr lang="en-US" sz="2000" dirty="0" smtClean="0"/>
              <a:t>.</a:t>
            </a:r>
            <a:endParaRPr lang="en-US" sz="2000" dirty="0"/>
          </a:p>
          <a:p>
            <a:pPr marL="687388" indent="-225425">
              <a:buFont typeface="Wingdings" panose="05000000000000000000" pitchFamily="2" charset="2"/>
              <a:buChar char="ü"/>
            </a:pPr>
            <a:r>
              <a:rPr lang="en-US" sz="2000" dirty="0">
                <a:solidFill>
                  <a:srgbClr val="FF0000"/>
                </a:solidFill>
              </a:rPr>
              <a:t>ThreadPriority</a:t>
            </a:r>
            <a:r>
              <a:rPr lang="en-US" sz="2000" dirty="0"/>
              <a:t> </a:t>
            </a:r>
            <a:r>
              <a:rPr lang="en-US" sz="2000" dirty="0">
                <a:solidFill>
                  <a:srgbClr val="0070C0"/>
                </a:solidFill>
              </a:rPr>
              <a:t>Enumeration</a:t>
            </a:r>
            <a:r>
              <a:rPr lang="en-US" sz="2000" dirty="0"/>
              <a:t> </a:t>
            </a:r>
            <a:r>
              <a:rPr lang="en-US" sz="2000" dirty="0" smtClean="0"/>
              <a:t>specifies </a:t>
            </a:r>
            <a:r>
              <a:rPr lang="en-US" sz="2000" dirty="0"/>
              <a:t>the scheduling priority of a Thread</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177</a:t>
            </a:fld>
            <a:endParaRPr lang="en-US" dirty="0"/>
          </a:p>
        </p:txBody>
      </p:sp>
    </p:spTree>
    <p:extLst>
      <p:ext uri="{BB962C8B-B14F-4D97-AF65-F5344CB8AC3E}">
        <p14:creationId xmlns:p14="http://schemas.microsoft.com/office/powerpoint/2010/main" val="114026685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Figure P1 || P2</a:t>
            </a:r>
            <a:endParaRPr lang="en-US" dirty="0"/>
          </a:p>
        </p:txBody>
      </p:sp>
      <p:pic>
        <p:nvPicPr>
          <p:cNvPr id="3" name="Picture 2"/>
          <p:cNvPicPr>
            <a:picLocks noChangeAspect="1"/>
          </p:cNvPicPr>
          <p:nvPr/>
        </p:nvPicPr>
        <p:blipFill>
          <a:blip r:embed="rId2"/>
          <a:stretch>
            <a:fillRect/>
          </a:stretch>
        </p:blipFill>
        <p:spPr>
          <a:xfrm>
            <a:off x="152400" y="4036562"/>
            <a:ext cx="6139527" cy="2412246"/>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152400" y="1277611"/>
            <a:ext cx="5115886" cy="2500651"/>
          </a:xfrm>
          <a:prstGeom prst="rect">
            <a:avLst/>
          </a:prstGeom>
          <a:ln>
            <a:solidFill>
              <a:schemeClr val="accent1"/>
            </a:solidFill>
          </a:ln>
        </p:spPr>
      </p:pic>
      <p:sp>
        <p:nvSpPr>
          <p:cNvPr id="4" name="Date Placeholder 3"/>
          <p:cNvSpPr>
            <a:spLocks noGrp="1"/>
          </p:cNvSpPr>
          <p:nvPr>
            <p:ph type="dt" sz="half" idx="2"/>
          </p:nvPr>
        </p:nvSpPr>
        <p:spPr/>
        <p:txBody>
          <a:bodyPr/>
          <a:lstStyle/>
          <a:p>
            <a:r>
              <a:rPr lang="en-US" smtClean="0"/>
              <a:t>12 Mar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178</a:t>
            </a:fld>
            <a:endParaRPr lang="en-US" dirty="0"/>
          </a:p>
        </p:txBody>
      </p:sp>
    </p:spTree>
    <p:extLst>
      <p:ext uri="{BB962C8B-B14F-4D97-AF65-F5344CB8AC3E}">
        <p14:creationId xmlns:p14="http://schemas.microsoft.com/office/powerpoint/2010/main" val="3381588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Thread-Specific </a:t>
            </a:r>
            <a:r>
              <a:rPr lang="en-US" dirty="0" smtClean="0"/>
              <a:t>Resources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There are a number of resources to which a thread has </a:t>
            </a:r>
            <a:r>
              <a:rPr lang="en-US" sz="2000" dirty="0">
                <a:solidFill>
                  <a:srgbClr val="FF0000"/>
                </a:solidFill>
              </a:rPr>
              <a:t>exclusive </a:t>
            </a:r>
            <a:r>
              <a:rPr lang="en-US" sz="2000" dirty="0" smtClean="0">
                <a:solidFill>
                  <a:srgbClr val="FF0000"/>
                </a:solidFill>
              </a:rPr>
              <a:t>access</a:t>
            </a:r>
            <a:r>
              <a:rPr lang="en-US" sz="2000" dirty="0" smtClean="0"/>
              <a:t>.</a:t>
            </a:r>
          </a:p>
          <a:p>
            <a:pPr marL="457200">
              <a:buFont typeface="Wingdings" panose="05000000000000000000" pitchFamily="2" charset="2"/>
              <a:buChar char="§"/>
            </a:pPr>
            <a:r>
              <a:rPr lang="en-US" sz="2000" dirty="0" smtClean="0"/>
              <a:t>When </a:t>
            </a:r>
            <a:r>
              <a:rPr lang="en-US" sz="2000" dirty="0"/>
              <a:t>the thread uses these resources it is </a:t>
            </a:r>
            <a:r>
              <a:rPr lang="en-US" sz="2000" dirty="0">
                <a:solidFill>
                  <a:srgbClr val="0070C0"/>
                </a:solidFill>
              </a:rPr>
              <a:t>guaranteed to not be in </a:t>
            </a:r>
            <a:r>
              <a:rPr lang="en-US" sz="2000" dirty="0">
                <a:solidFill>
                  <a:srgbClr val="FF0000"/>
                </a:solidFill>
              </a:rPr>
              <a:t>contention with other </a:t>
            </a:r>
            <a:r>
              <a:rPr lang="en-US" sz="2000" dirty="0" smtClean="0">
                <a:solidFill>
                  <a:srgbClr val="FF0000"/>
                </a:solidFill>
              </a:rPr>
              <a:t>threads</a:t>
            </a:r>
            <a:r>
              <a:rPr lang="en-US" sz="2000" dirty="0" smtClean="0"/>
              <a:t>.</a:t>
            </a:r>
          </a:p>
          <a:p>
            <a:pPr marL="685800">
              <a:buFont typeface="Wingdings" panose="05000000000000000000" pitchFamily="2" charset="2"/>
              <a:buChar char="ü"/>
            </a:pPr>
            <a:r>
              <a:rPr lang="en-US" sz="2000" dirty="0" smtClean="0">
                <a:solidFill>
                  <a:srgbClr val="0070C0"/>
                </a:solidFill>
              </a:rPr>
              <a:t>The Stack:</a:t>
            </a:r>
            <a:r>
              <a:rPr lang="en-US" sz="2000" dirty="0" smtClean="0"/>
              <a:t> </a:t>
            </a:r>
            <a:r>
              <a:rPr lang="en-US" sz="2000" dirty="0"/>
              <a:t>Each thread gets its </a:t>
            </a:r>
            <a:r>
              <a:rPr lang="en-US" sz="2000" dirty="0">
                <a:solidFill>
                  <a:srgbClr val="FF0000"/>
                </a:solidFill>
              </a:rPr>
              <a:t>own </a:t>
            </a:r>
            <a:r>
              <a:rPr lang="en-US" sz="2000" dirty="0" smtClean="0">
                <a:solidFill>
                  <a:srgbClr val="FF0000"/>
                </a:solidFill>
              </a:rPr>
              <a:t>stack</a:t>
            </a:r>
            <a:r>
              <a:rPr lang="en-US" sz="2000" dirty="0" smtClean="0"/>
              <a:t>. This means that </a:t>
            </a:r>
            <a:r>
              <a:rPr lang="en-US" sz="2000" dirty="0" smtClean="0">
                <a:solidFill>
                  <a:srgbClr val="FF0000"/>
                </a:solidFill>
              </a:rPr>
              <a:t>local variables and parameters</a:t>
            </a:r>
            <a:r>
              <a:rPr lang="en-US" sz="2000" dirty="0" smtClean="0"/>
              <a:t> </a:t>
            </a:r>
            <a:r>
              <a:rPr lang="en-US" sz="2000" dirty="0" smtClean="0">
                <a:solidFill>
                  <a:srgbClr val="0070C0"/>
                </a:solidFill>
              </a:rPr>
              <a:t>in methods</a:t>
            </a:r>
            <a:r>
              <a:rPr lang="en-US" sz="2000" dirty="0" smtClean="0"/>
              <a:t>, which are </a:t>
            </a:r>
            <a:r>
              <a:rPr lang="en-US" sz="2000" dirty="0" smtClean="0">
                <a:solidFill>
                  <a:srgbClr val="0070C0"/>
                </a:solidFill>
              </a:rPr>
              <a:t>stored on the </a:t>
            </a:r>
            <a:r>
              <a:rPr lang="en-US" sz="2000" dirty="0" smtClean="0">
                <a:solidFill>
                  <a:srgbClr val="FF0000"/>
                </a:solidFill>
              </a:rPr>
              <a:t>stack</a:t>
            </a:r>
            <a:r>
              <a:rPr lang="en-US" sz="2000" dirty="0" smtClean="0"/>
              <a:t>, are never shared between threads.</a:t>
            </a:r>
          </a:p>
          <a:p>
            <a:pPr marL="685800" indent="0">
              <a:buNone/>
            </a:pPr>
            <a:r>
              <a:rPr lang="en-US" sz="2000" dirty="0" smtClean="0"/>
              <a:t>The default stack size is </a:t>
            </a:r>
            <a:r>
              <a:rPr lang="en-US" sz="2000" dirty="0" smtClean="0">
                <a:solidFill>
                  <a:srgbClr val="FF0000"/>
                </a:solidFill>
              </a:rPr>
              <a:t>1MB</a:t>
            </a:r>
            <a:r>
              <a:rPr lang="en-US" sz="2000" dirty="0" smtClean="0"/>
              <a:t>, so a thread consumes a nontrivial amount of resource in just its allocated stack.</a:t>
            </a:r>
          </a:p>
          <a:p>
            <a:pPr marL="685800">
              <a:buFont typeface="Wingdings" panose="05000000000000000000" pitchFamily="2" charset="2"/>
              <a:buChar char="ü"/>
            </a:pPr>
            <a:r>
              <a:rPr lang="en-US" sz="2000" dirty="0" smtClean="0">
                <a:solidFill>
                  <a:srgbClr val="0070C0"/>
                </a:solidFill>
              </a:rPr>
              <a:t>Thread </a:t>
            </a:r>
            <a:r>
              <a:rPr lang="en-US" sz="2000" dirty="0">
                <a:solidFill>
                  <a:srgbClr val="0070C0"/>
                </a:solidFill>
              </a:rPr>
              <a:t>Local </a:t>
            </a:r>
            <a:r>
              <a:rPr lang="en-US" sz="2000" dirty="0" smtClean="0">
                <a:solidFill>
                  <a:srgbClr val="0070C0"/>
                </a:solidFill>
              </a:rPr>
              <a:t>Storage:</a:t>
            </a:r>
            <a:r>
              <a:rPr lang="en-US" sz="2000" dirty="0" smtClean="0"/>
              <a:t> </a:t>
            </a:r>
            <a:r>
              <a:rPr lang="en-US" sz="2000" dirty="0"/>
              <a:t>On Windows we can define </a:t>
            </a:r>
            <a:r>
              <a:rPr lang="en-US" sz="2000" dirty="0">
                <a:solidFill>
                  <a:srgbClr val="FF0000"/>
                </a:solidFill>
              </a:rPr>
              <a:t>storage slots</a:t>
            </a:r>
            <a:r>
              <a:rPr lang="en-US" sz="2000" dirty="0"/>
              <a:t> in an area called thread local storage (</a:t>
            </a:r>
            <a:r>
              <a:rPr lang="en-US" sz="2000" dirty="0">
                <a:solidFill>
                  <a:srgbClr val="FF0000"/>
                </a:solidFill>
              </a:rPr>
              <a:t>TLS</a:t>
            </a:r>
            <a:r>
              <a:rPr lang="en-US" sz="2000" dirty="0"/>
              <a:t>). </a:t>
            </a:r>
            <a:endParaRPr lang="en-US" sz="2000" dirty="0" smtClean="0"/>
          </a:p>
          <a:p>
            <a:pPr marL="685800" indent="0">
              <a:buNone/>
            </a:pPr>
            <a:r>
              <a:rPr lang="en-US" sz="2000" dirty="0" smtClean="0"/>
              <a:t>Each </a:t>
            </a:r>
            <a:r>
              <a:rPr lang="en-US" sz="2000" dirty="0"/>
              <a:t>thread has an entry for each slot in which it can store a </a:t>
            </a:r>
            <a:r>
              <a:rPr lang="en-US" sz="2000" dirty="0" smtClean="0"/>
              <a:t>value. This </a:t>
            </a:r>
            <a:r>
              <a:rPr lang="en-US" sz="2000" dirty="0"/>
              <a:t>value is specific to the thread and cannot be accessed by other </a:t>
            </a:r>
            <a:r>
              <a:rPr lang="en-US" sz="2000" dirty="0" smtClean="0"/>
              <a:t>threads.</a:t>
            </a:r>
          </a:p>
          <a:p>
            <a:pPr marL="685800" indent="0">
              <a:buNone/>
            </a:pPr>
            <a:r>
              <a:rPr lang="en-US" sz="2000" dirty="0" smtClean="0"/>
              <a:t>TLS </a:t>
            </a:r>
            <a:r>
              <a:rPr lang="en-US" sz="2000" dirty="0"/>
              <a:t>slots are limited in number, which at the time of writing is guaranteed to be at least </a:t>
            </a:r>
            <a:r>
              <a:rPr lang="en-US" sz="2000" dirty="0">
                <a:solidFill>
                  <a:srgbClr val="FF0000"/>
                </a:solidFill>
              </a:rPr>
              <a:t>64 per process</a:t>
            </a:r>
            <a:r>
              <a:rPr lang="en-US" sz="2000" dirty="0"/>
              <a:t> but may be as high as </a:t>
            </a:r>
            <a:r>
              <a:rPr lang="en-US" sz="2000" dirty="0" smtClean="0">
                <a:solidFill>
                  <a:srgbClr val="FF0000"/>
                </a:solidFill>
              </a:rPr>
              <a:t>1,088</a:t>
            </a:r>
            <a:r>
              <a:rPr lang="en-US" sz="2000" dirty="0" smtClean="0"/>
              <a:t>.</a:t>
            </a:r>
          </a:p>
          <a:p>
            <a:pPr marL="685800">
              <a:buFont typeface="Wingdings" panose="05000000000000000000" pitchFamily="2" charset="2"/>
              <a:buChar char="ü"/>
            </a:pPr>
            <a:r>
              <a:rPr lang="en-US" sz="2000" dirty="0" smtClean="0">
                <a:solidFill>
                  <a:srgbClr val="0070C0"/>
                </a:solidFill>
              </a:rPr>
              <a:t>Registers:</a:t>
            </a:r>
            <a:r>
              <a:rPr lang="en-US" sz="2000" dirty="0" smtClean="0"/>
              <a:t> </a:t>
            </a:r>
            <a:r>
              <a:rPr lang="en-US" sz="2000" dirty="0"/>
              <a:t>A thread has its own copy of the </a:t>
            </a:r>
            <a:r>
              <a:rPr lang="en-US" sz="2000" dirty="0">
                <a:solidFill>
                  <a:srgbClr val="FF0000"/>
                </a:solidFill>
              </a:rPr>
              <a:t>register </a:t>
            </a:r>
            <a:r>
              <a:rPr lang="en-US" sz="2000" dirty="0" smtClean="0">
                <a:solidFill>
                  <a:srgbClr val="FF0000"/>
                </a:solidFill>
              </a:rPr>
              <a:t>values</a:t>
            </a:r>
            <a:r>
              <a:rPr lang="en-US" sz="2000" dirty="0" smtClean="0"/>
              <a:t>. When </a:t>
            </a:r>
            <a:r>
              <a:rPr lang="en-US" sz="2000" dirty="0"/>
              <a:t>a thread is scheduled on a </a:t>
            </a:r>
            <a:r>
              <a:rPr lang="en-US" sz="2000" dirty="0">
                <a:solidFill>
                  <a:srgbClr val="FF0000"/>
                </a:solidFill>
              </a:rPr>
              <a:t>processing core</a:t>
            </a:r>
            <a:r>
              <a:rPr lang="en-US" sz="2000" dirty="0"/>
              <a:t>, its </a:t>
            </a:r>
            <a:r>
              <a:rPr lang="en-US" sz="2000" dirty="0">
                <a:solidFill>
                  <a:srgbClr val="0070C0"/>
                </a:solidFill>
              </a:rPr>
              <a:t>copy of the register value is restored</a:t>
            </a:r>
            <a:r>
              <a:rPr lang="en-US" sz="2000" dirty="0"/>
              <a:t> on to the </a:t>
            </a:r>
            <a:r>
              <a:rPr lang="en-US" sz="2000" dirty="0">
                <a:solidFill>
                  <a:srgbClr val="FF0000"/>
                </a:solidFill>
              </a:rPr>
              <a:t>core’s </a:t>
            </a:r>
            <a:r>
              <a:rPr lang="en-US" sz="2000" dirty="0" smtClean="0">
                <a:solidFill>
                  <a:srgbClr val="FF0000"/>
                </a:solidFill>
              </a:rPr>
              <a:t>registers</a:t>
            </a:r>
            <a:r>
              <a:rPr lang="en-US" sz="2000" dirty="0" smtClean="0"/>
              <a:t>.</a:t>
            </a:r>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18</a:t>
            </a:fld>
            <a:endParaRPr lang="en-US" dirty="0"/>
          </a:p>
        </p:txBody>
      </p:sp>
    </p:spTree>
    <p:extLst>
      <p:ext uri="{BB962C8B-B14F-4D97-AF65-F5344CB8AC3E}">
        <p14:creationId xmlns:p14="http://schemas.microsoft.com/office/powerpoint/2010/main" val="2116524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Thread-Specific </a:t>
            </a:r>
            <a:r>
              <a:rPr lang="en-US" dirty="0" smtClean="0"/>
              <a:t>Resources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685800" indent="0">
              <a:buNone/>
            </a:pPr>
            <a:r>
              <a:rPr lang="en-US" sz="2000" dirty="0" smtClean="0"/>
              <a:t>This allows the thread to continue processing at the point when it was preempted (its instruction pointer is restored) with the </a:t>
            </a:r>
            <a:r>
              <a:rPr lang="en-US" sz="2000" dirty="0" smtClean="0">
                <a:solidFill>
                  <a:srgbClr val="FF0000"/>
                </a:solidFill>
              </a:rPr>
              <a:t>register state </a:t>
            </a:r>
            <a:r>
              <a:rPr lang="en-US" sz="2000" dirty="0" smtClean="0"/>
              <a:t>identical to when it was last running.</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19</a:t>
            </a:fld>
            <a:endParaRPr lang="en-US" dirty="0"/>
          </a:p>
        </p:txBody>
      </p:sp>
    </p:spTree>
    <p:extLst>
      <p:ext uri="{BB962C8B-B14F-4D97-AF65-F5344CB8AC3E}">
        <p14:creationId xmlns:p14="http://schemas.microsoft.com/office/powerpoint/2010/main" val="3451632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152525" y="1104900"/>
            <a:ext cx="9353136" cy="1371600"/>
          </a:xfrm>
        </p:spPr>
        <p:txBody>
          <a:bodyPr/>
          <a:lstStyle/>
          <a:p>
            <a:r>
              <a:rPr lang="en-US" dirty="0" smtClean="0"/>
              <a:t>Async Programming</a:t>
            </a:r>
            <a:endParaRPr lang="en-US" dirty="0"/>
          </a:p>
        </p:txBody>
      </p:sp>
      <p:sp>
        <p:nvSpPr>
          <p:cNvPr id="3" name="Text Placeholder 2"/>
          <p:cNvSpPr>
            <a:spLocks noGrp="1"/>
          </p:cNvSpPr>
          <p:nvPr>
            <p:ph type="body" sz="quarter" idx="14"/>
          </p:nvPr>
        </p:nvSpPr>
        <p:spPr>
          <a:xfrm>
            <a:off x="2762250" y="2556686"/>
            <a:ext cx="4642402" cy="365760"/>
          </a:xfrm>
        </p:spPr>
        <p:txBody>
          <a:bodyPr/>
          <a:lstStyle/>
          <a:p>
            <a:r>
              <a:rPr lang="en-US" dirty="0">
                <a:latin typeface="Gill Sans MT" panose="020B0502020104020203" pitchFamily="34" charset="0"/>
              </a:rPr>
              <a:t>Pro Asynchronous Programming with 2013</a:t>
            </a:r>
          </a:p>
        </p:txBody>
      </p:sp>
      <p:sp>
        <p:nvSpPr>
          <p:cNvPr id="4" name="Text Placeholder 3"/>
          <p:cNvSpPr>
            <a:spLocks noGrp="1"/>
          </p:cNvSpPr>
          <p:nvPr>
            <p:ph type="body" sz="quarter" idx="15"/>
          </p:nvPr>
        </p:nvSpPr>
        <p:spPr>
          <a:xfrm>
            <a:off x="2762250" y="2925811"/>
            <a:ext cx="4642402" cy="365760"/>
          </a:xfrm>
        </p:spPr>
        <p:txBody>
          <a:bodyPr/>
          <a:lstStyle/>
          <a:p>
            <a:endParaRPr lang="en-US" dirty="0">
              <a:latin typeface="Gill Sans MT" panose="020B0502020104020203" pitchFamily="34" charset="0"/>
            </a:endParaRPr>
          </a:p>
        </p:txBody>
      </p:sp>
      <p:sp>
        <p:nvSpPr>
          <p:cNvPr id="5" name="Date Placeholder 4"/>
          <p:cNvSpPr>
            <a:spLocks noGrp="1"/>
          </p:cNvSpPr>
          <p:nvPr>
            <p:ph type="dt" sz="half" idx="2"/>
          </p:nvPr>
        </p:nvSpPr>
        <p:spPr/>
        <p:txBody>
          <a:bodyPr/>
          <a:lstStyle/>
          <a:p>
            <a:r>
              <a:rPr lang="en-US" smtClean="0"/>
              <a:t>12 Mar 2018</a:t>
            </a:r>
            <a:endParaRPr lang="en-US" dirty="0"/>
          </a:p>
        </p:txBody>
      </p:sp>
      <p:sp>
        <p:nvSpPr>
          <p:cNvPr id="7" name="Slide Number Placeholder 6"/>
          <p:cNvSpPr>
            <a:spLocks noGrp="1"/>
          </p:cNvSpPr>
          <p:nvPr>
            <p:ph type="sldNum" sz="quarter" idx="4"/>
          </p:nvPr>
        </p:nvSpPr>
        <p:spPr/>
        <p:txBody>
          <a:bodyPr/>
          <a:lstStyle/>
          <a:p>
            <a:fld id="{F1012999-1CD9-4014-B1C6-70315F8BBED0}" type="slidenum">
              <a:rPr lang="en-US" smtClean="0"/>
              <a:pPr/>
              <a:t>2</a:t>
            </a:fld>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1888058179"/>
              </p:ext>
            </p:extLst>
          </p:nvPr>
        </p:nvGraphicFramePr>
        <p:xfrm>
          <a:off x="10785021" y="1104900"/>
          <a:ext cx="1292952" cy="2711052"/>
        </p:xfrm>
        <a:graphic>
          <a:graphicData uri="http://schemas.openxmlformats.org/drawingml/2006/table">
            <a:tbl>
              <a:tblPr firstRow="1">
                <a:tableStyleId>{5C22544A-7EE6-4342-B048-85BDC9FD1C3A}</a:tableStyleId>
              </a:tblPr>
              <a:tblGrid>
                <a:gridCol w="448065">
                  <a:extLst>
                    <a:ext uri="{9D8B030D-6E8A-4147-A177-3AD203B41FA5}">
                      <a16:colId xmlns:a16="http://schemas.microsoft.com/office/drawing/2014/main" val="1331477486"/>
                    </a:ext>
                  </a:extLst>
                </a:gridCol>
                <a:gridCol w="844887">
                  <a:extLst>
                    <a:ext uri="{9D8B030D-6E8A-4147-A177-3AD203B41FA5}">
                      <a16:colId xmlns:a16="http://schemas.microsoft.com/office/drawing/2014/main" val="508486208"/>
                    </a:ext>
                  </a:extLst>
                </a:gridCol>
              </a:tblGrid>
              <a:tr h="301228">
                <a:tc>
                  <a:txBody>
                    <a:bodyPr/>
                    <a:lstStyle/>
                    <a:p>
                      <a:r>
                        <a:rPr lang="en-US" sz="1200" dirty="0" smtClean="0">
                          <a:latin typeface="Gill Sans MT" panose="020B0502020104020203" pitchFamily="34" charset="0"/>
                        </a:rPr>
                        <a:t>Ch</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Date</a:t>
                      </a:r>
                      <a:endParaRPr lang="en-US" sz="1200" dirty="0">
                        <a:latin typeface="Gill Sans MT" panose="020B0502020104020203" pitchFamily="34" charset="0"/>
                      </a:endParaRPr>
                    </a:p>
                  </a:txBody>
                  <a:tcPr/>
                </a:tc>
                <a:extLst>
                  <a:ext uri="{0D108BD9-81ED-4DB2-BD59-A6C34878D82A}">
                    <a16:rowId xmlns:a16="http://schemas.microsoft.com/office/drawing/2014/main" val="1061832011"/>
                  </a:ext>
                </a:extLst>
              </a:tr>
              <a:tr h="301228">
                <a:tc>
                  <a:txBody>
                    <a:bodyPr/>
                    <a:lstStyle/>
                    <a:p>
                      <a:r>
                        <a:rPr lang="en-US" sz="1200" dirty="0" smtClean="0">
                          <a:latin typeface="Gill Sans MT" panose="020B0502020104020203" pitchFamily="34" charset="0"/>
                        </a:rPr>
                        <a:t>1</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10 Apr 18</a:t>
                      </a:r>
                      <a:endParaRPr lang="en-US" sz="1200" dirty="0">
                        <a:latin typeface="Gill Sans MT" panose="020B0502020104020203" pitchFamily="34" charset="0"/>
                      </a:endParaRPr>
                    </a:p>
                  </a:txBody>
                  <a:tcPr/>
                </a:tc>
                <a:extLst>
                  <a:ext uri="{0D108BD9-81ED-4DB2-BD59-A6C34878D82A}">
                    <a16:rowId xmlns:a16="http://schemas.microsoft.com/office/drawing/2014/main" val="3915895731"/>
                  </a:ext>
                </a:extLst>
              </a:tr>
              <a:tr h="301228">
                <a:tc>
                  <a:txBody>
                    <a:bodyPr/>
                    <a:lstStyle/>
                    <a:p>
                      <a:r>
                        <a:rPr lang="en-US" sz="1200" dirty="0" smtClean="0">
                          <a:latin typeface="Gill Sans MT" panose="020B0502020104020203" pitchFamily="34" charset="0"/>
                        </a:rPr>
                        <a:t>2</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13</a:t>
                      </a:r>
                      <a:r>
                        <a:rPr lang="en-US" sz="1200" baseline="0" dirty="0" smtClean="0">
                          <a:latin typeface="Gill Sans MT" panose="020B0502020104020203" pitchFamily="34" charset="0"/>
                        </a:rPr>
                        <a:t> </a:t>
                      </a:r>
                      <a:r>
                        <a:rPr lang="en-US" sz="1200" dirty="0" smtClean="0">
                          <a:latin typeface="Gill Sans MT" panose="020B0502020104020203" pitchFamily="34" charset="0"/>
                        </a:rPr>
                        <a:t>Apr</a:t>
                      </a:r>
                      <a:r>
                        <a:rPr lang="en-US" sz="1200" baseline="0" dirty="0" smtClean="0">
                          <a:latin typeface="Gill Sans MT" panose="020B0502020104020203" pitchFamily="34" charset="0"/>
                        </a:rPr>
                        <a:t> </a:t>
                      </a:r>
                      <a:r>
                        <a:rPr lang="en-US" sz="1200" dirty="0" smtClean="0">
                          <a:latin typeface="Gill Sans MT" panose="020B0502020104020203" pitchFamily="34" charset="0"/>
                        </a:rPr>
                        <a:t>18</a:t>
                      </a:r>
                      <a:endParaRPr lang="en-US" sz="1200" dirty="0">
                        <a:latin typeface="Gill Sans MT" panose="020B0502020104020203" pitchFamily="34" charset="0"/>
                      </a:endParaRPr>
                    </a:p>
                  </a:txBody>
                  <a:tcPr/>
                </a:tc>
                <a:extLst>
                  <a:ext uri="{0D108BD9-81ED-4DB2-BD59-A6C34878D82A}">
                    <a16:rowId xmlns:a16="http://schemas.microsoft.com/office/drawing/2014/main" val="1126986426"/>
                  </a:ext>
                </a:extLst>
              </a:tr>
              <a:tr h="301228">
                <a:tc>
                  <a:txBody>
                    <a:bodyPr/>
                    <a:lstStyle/>
                    <a:p>
                      <a:r>
                        <a:rPr lang="en-US" sz="1200" dirty="0" smtClean="0">
                          <a:latin typeface="Gill Sans MT" panose="020B0502020104020203" pitchFamily="34" charset="0"/>
                        </a:rPr>
                        <a:t>3</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283472548"/>
                  </a:ext>
                </a:extLst>
              </a:tr>
              <a:tr h="301228">
                <a:tc>
                  <a:txBody>
                    <a:bodyPr/>
                    <a:lstStyle/>
                    <a:p>
                      <a:r>
                        <a:rPr lang="en-US" sz="1200" dirty="0" smtClean="0">
                          <a:latin typeface="Gill Sans MT" panose="020B0502020104020203" pitchFamily="34" charset="0"/>
                        </a:rPr>
                        <a:t>4</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703458135"/>
                  </a:ext>
                </a:extLst>
              </a:tr>
              <a:tr h="301228">
                <a:tc>
                  <a:txBody>
                    <a:bodyPr/>
                    <a:lstStyle/>
                    <a:p>
                      <a:r>
                        <a:rPr lang="en-US" sz="1200" dirty="0" smtClean="0">
                          <a:latin typeface="Gill Sans MT" panose="020B0502020104020203" pitchFamily="34" charset="0"/>
                        </a:rPr>
                        <a:t>5</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733363448"/>
                  </a:ext>
                </a:extLst>
              </a:tr>
              <a:tr h="301228">
                <a:tc>
                  <a:txBody>
                    <a:bodyPr/>
                    <a:lstStyle/>
                    <a:p>
                      <a:r>
                        <a:rPr lang="en-US" sz="1200" dirty="0" smtClean="0">
                          <a:latin typeface="Gill Sans MT" panose="020B0502020104020203" pitchFamily="34" charset="0"/>
                        </a:rPr>
                        <a:t>6</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274355365"/>
                  </a:ext>
                </a:extLst>
              </a:tr>
              <a:tr h="301228">
                <a:tc>
                  <a:txBody>
                    <a:bodyPr/>
                    <a:lstStyle/>
                    <a:p>
                      <a:r>
                        <a:rPr lang="en-US" sz="1200" dirty="0" smtClean="0">
                          <a:latin typeface="Gill Sans MT" panose="020B0502020104020203" pitchFamily="34" charset="0"/>
                        </a:rPr>
                        <a:t>7</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587235144"/>
                  </a:ext>
                </a:extLst>
              </a:tr>
              <a:tr h="301228">
                <a:tc>
                  <a:txBody>
                    <a:bodyPr/>
                    <a:lstStyle/>
                    <a:p>
                      <a:r>
                        <a:rPr lang="en-US" sz="1200" dirty="0" smtClean="0">
                          <a:latin typeface="Gill Sans MT" panose="020B0502020104020203" pitchFamily="34" charset="0"/>
                        </a:rPr>
                        <a:t>8</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656554897"/>
                  </a:ext>
                </a:extLst>
              </a:tr>
            </a:tbl>
          </a:graphicData>
        </a:graphic>
      </p:graphicFrame>
    </p:spTree>
    <p:extLst>
      <p:ext uri="{BB962C8B-B14F-4D97-AF65-F5344CB8AC3E}">
        <p14:creationId xmlns:p14="http://schemas.microsoft.com/office/powerpoint/2010/main" val="5200860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Resources Shared by </a:t>
            </a:r>
            <a:r>
              <a:rPr lang="en-US" dirty="0" smtClean="0"/>
              <a:t>Threads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There is one critical resource that is shared by all threads in a process: </a:t>
            </a:r>
            <a:r>
              <a:rPr lang="en-US" sz="2000" dirty="0">
                <a:solidFill>
                  <a:srgbClr val="FF0000"/>
                </a:solidFill>
              </a:rPr>
              <a:t>heap </a:t>
            </a:r>
            <a:r>
              <a:rPr lang="en-US" sz="2000" dirty="0" smtClean="0">
                <a:solidFill>
                  <a:srgbClr val="FF0000"/>
                </a:solidFill>
              </a:rPr>
              <a:t>memory</a:t>
            </a:r>
            <a:r>
              <a:rPr lang="en-US" sz="2000" dirty="0" smtClean="0"/>
              <a:t>.</a:t>
            </a:r>
          </a:p>
          <a:p>
            <a:pPr marL="457200">
              <a:buFont typeface="Wingdings" panose="05000000000000000000" pitchFamily="2" charset="2"/>
              <a:buChar char="§"/>
            </a:pPr>
            <a:r>
              <a:rPr lang="en-US" sz="2000" dirty="0" smtClean="0"/>
              <a:t>In </a:t>
            </a:r>
            <a:r>
              <a:rPr lang="en-US" sz="2000" dirty="0"/>
              <a:t>.NET all </a:t>
            </a:r>
            <a:r>
              <a:rPr lang="en-US" sz="2000" dirty="0">
                <a:solidFill>
                  <a:srgbClr val="FF0000"/>
                </a:solidFill>
              </a:rPr>
              <a:t>reference types</a:t>
            </a:r>
            <a:r>
              <a:rPr lang="en-US" sz="2000" dirty="0"/>
              <a:t> are </a:t>
            </a:r>
            <a:r>
              <a:rPr lang="en-US" sz="2000" dirty="0">
                <a:solidFill>
                  <a:srgbClr val="0070C0"/>
                </a:solidFill>
              </a:rPr>
              <a:t>allocated on the </a:t>
            </a:r>
            <a:r>
              <a:rPr lang="en-US" sz="2000" dirty="0">
                <a:solidFill>
                  <a:srgbClr val="FF0000"/>
                </a:solidFill>
              </a:rPr>
              <a:t>heap</a:t>
            </a:r>
            <a:r>
              <a:rPr lang="en-US" sz="2000" dirty="0"/>
              <a:t> and therefore multiple threads can, if they have a reference to the same object, access the </a:t>
            </a:r>
            <a:r>
              <a:rPr lang="en-US" sz="2000" dirty="0">
                <a:solidFill>
                  <a:srgbClr val="FF0000"/>
                </a:solidFill>
              </a:rPr>
              <a:t>same heap memory</a:t>
            </a:r>
            <a:r>
              <a:rPr lang="en-US" sz="2000" dirty="0"/>
              <a:t> at the </a:t>
            </a:r>
            <a:r>
              <a:rPr lang="en-US" sz="2000" dirty="0">
                <a:solidFill>
                  <a:srgbClr val="FF0000"/>
                </a:solidFill>
              </a:rPr>
              <a:t>same </a:t>
            </a:r>
            <a:r>
              <a:rPr lang="en-US" sz="2000" dirty="0" smtClean="0">
                <a:solidFill>
                  <a:srgbClr val="FF0000"/>
                </a:solidFill>
              </a:rPr>
              <a:t>time</a:t>
            </a:r>
            <a:r>
              <a:rPr lang="en-US" sz="2000" dirty="0" smtClean="0"/>
              <a:t>.</a:t>
            </a:r>
          </a:p>
          <a:p>
            <a:pPr marL="457200">
              <a:buFont typeface="Wingdings" panose="05000000000000000000" pitchFamily="2" charset="2"/>
              <a:buChar char="§"/>
            </a:pPr>
            <a:r>
              <a:rPr lang="en-US" sz="2000" dirty="0" smtClean="0"/>
              <a:t>This </a:t>
            </a:r>
            <a:r>
              <a:rPr lang="en-US" sz="2000" dirty="0"/>
              <a:t>can be very efficient but is also the </a:t>
            </a:r>
            <a:r>
              <a:rPr lang="en-US" sz="2000" dirty="0">
                <a:solidFill>
                  <a:srgbClr val="FF0000"/>
                </a:solidFill>
              </a:rPr>
              <a:t>source of potential bugs</a:t>
            </a:r>
            <a:r>
              <a:rPr lang="en-US" sz="2000" dirty="0"/>
              <a:t>, as we shall see in Chapter </a:t>
            </a:r>
            <a:r>
              <a:rPr lang="en-US" sz="2000" dirty="0" smtClean="0"/>
              <a:t>4.</a:t>
            </a:r>
          </a:p>
          <a:p>
            <a:pPr marL="457200">
              <a:buFont typeface="Wingdings" panose="05000000000000000000" pitchFamily="2" charset="2"/>
              <a:buChar char="§"/>
            </a:pPr>
            <a:r>
              <a:rPr lang="en-US" sz="2000" dirty="0" smtClean="0"/>
              <a:t>For </a:t>
            </a:r>
            <a:r>
              <a:rPr lang="en-US" sz="2000" dirty="0"/>
              <a:t>completeness we should also note that threads, in effect, share </a:t>
            </a:r>
            <a:r>
              <a:rPr lang="en-US" sz="2000" dirty="0">
                <a:solidFill>
                  <a:srgbClr val="0070C0"/>
                </a:solidFill>
              </a:rPr>
              <a:t>operating system</a:t>
            </a:r>
            <a:r>
              <a:rPr lang="en-US" sz="2000" dirty="0">
                <a:solidFill>
                  <a:srgbClr val="FF0000"/>
                </a:solidFill>
              </a:rPr>
              <a:t> </a:t>
            </a:r>
            <a:r>
              <a:rPr lang="en-US" sz="2000" dirty="0" smtClean="0">
                <a:solidFill>
                  <a:srgbClr val="FF0000"/>
                </a:solidFill>
              </a:rPr>
              <a:t>handles</a:t>
            </a:r>
            <a:r>
              <a:rPr lang="en-US" sz="2000" dirty="0" smtClean="0"/>
              <a:t>.</a:t>
            </a:r>
          </a:p>
          <a:p>
            <a:pPr marL="457200">
              <a:buFont typeface="Wingdings" panose="05000000000000000000" pitchFamily="2" charset="2"/>
              <a:buChar char="§"/>
            </a:pPr>
            <a:r>
              <a:rPr lang="en-US" sz="2000" dirty="0" smtClean="0"/>
              <a:t>In </a:t>
            </a:r>
            <a:r>
              <a:rPr lang="en-US" sz="2000" dirty="0"/>
              <a:t>other words, if a thread performs an operation that produces an operating system handle under the covers (e.g., accesses a file, creates a window, loads a DLL), then the thread ending will not automatically return that </a:t>
            </a:r>
            <a:r>
              <a:rPr lang="en-US" sz="2000" dirty="0" smtClean="0"/>
              <a:t>handle.</a:t>
            </a:r>
          </a:p>
          <a:p>
            <a:pPr marL="457200">
              <a:buFont typeface="Wingdings" panose="05000000000000000000" pitchFamily="2" charset="2"/>
              <a:buChar char="§"/>
            </a:pPr>
            <a:r>
              <a:rPr lang="en-US" sz="2000" dirty="0" smtClean="0"/>
              <a:t>If </a:t>
            </a:r>
            <a:r>
              <a:rPr lang="en-US" sz="2000" dirty="0"/>
              <a:t>no other thread in the process takes action to close the handle, then </a:t>
            </a:r>
            <a:r>
              <a:rPr lang="en-US" sz="2000" dirty="0">
                <a:solidFill>
                  <a:srgbClr val="0070C0"/>
                </a:solidFill>
              </a:rPr>
              <a:t>it will not be returned</a:t>
            </a:r>
            <a:r>
              <a:rPr lang="en-US" sz="2000" dirty="0"/>
              <a:t> until the </a:t>
            </a:r>
            <a:r>
              <a:rPr lang="en-US" sz="2000" dirty="0">
                <a:solidFill>
                  <a:srgbClr val="FF0000"/>
                </a:solidFill>
              </a:rPr>
              <a:t>process exits</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20</a:t>
            </a:fld>
            <a:endParaRPr lang="en-US" dirty="0"/>
          </a:p>
        </p:txBody>
      </p:sp>
    </p:spTree>
    <p:extLst>
      <p:ext uri="{BB962C8B-B14F-4D97-AF65-F5344CB8AC3E}">
        <p14:creationId xmlns:p14="http://schemas.microsoft.com/office/powerpoint/2010/main" val="1876207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US" dirty="0"/>
              <a:t>The Evolution of the .NET Asynchronous API</a:t>
            </a:r>
          </a:p>
        </p:txBody>
      </p:sp>
      <p:sp>
        <p:nvSpPr>
          <p:cNvPr id="7" name="Text Placeholder 6"/>
          <p:cNvSpPr>
            <a:spLocks noGrp="1"/>
          </p:cNvSpPr>
          <p:nvPr>
            <p:ph type="body" sz="quarter" idx="16"/>
          </p:nvPr>
        </p:nvSpPr>
        <p:spPr/>
        <p:txBody>
          <a:bodyPr/>
          <a:lstStyle/>
          <a:p>
            <a:r>
              <a:rPr lang="en-US" dirty="0" smtClean="0"/>
              <a:t>2</a:t>
            </a:r>
            <a:endParaRPr lang="en-US" dirty="0"/>
          </a:p>
        </p:txBody>
      </p:sp>
      <p:pic>
        <p:nvPicPr>
          <p:cNvPr id="3" name="Picture 2"/>
          <p:cNvPicPr>
            <a:picLocks noChangeAspect="1"/>
          </p:cNvPicPr>
          <p:nvPr/>
        </p:nvPicPr>
        <p:blipFill>
          <a:blip r:embed="rId2"/>
          <a:stretch>
            <a:fillRect/>
          </a:stretch>
        </p:blipFill>
        <p:spPr>
          <a:xfrm>
            <a:off x="7905750" y="4717046"/>
            <a:ext cx="3952875" cy="1790700"/>
          </a:xfrm>
          <a:prstGeom prst="rect">
            <a:avLst/>
          </a:prstGeom>
          <a:ln>
            <a:solidFill>
              <a:schemeClr val="accent1"/>
            </a:solidFill>
          </a:ln>
        </p:spPr>
      </p:pic>
      <p:sp>
        <p:nvSpPr>
          <p:cNvPr id="2" name="Date Placeholder 1"/>
          <p:cNvSpPr>
            <a:spLocks noGrp="1"/>
          </p:cNvSpPr>
          <p:nvPr>
            <p:ph type="dt" sz="half" idx="2"/>
          </p:nvPr>
        </p:nvSpPr>
        <p:spPr/>
        <p:txBody>
          <a:bodyPr/>
          <a:lstStyle/>
          <a:p>
            <a:r>
              <a:rPr lang="en-US" smtClean="0"/>
              <a:t>12 Mar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21</a:t>
            </a:fld>
            <a:endParaRPr lang="en-US" dirty="0"/>
          </a:p>
        </p:txBody>
      </p:sp>
    </p:spTree>
    <p:extLst>
      <p:ext uri="{BB962C8B-B14F-4D97-AF65-F5344CB8AC3E}">
        <p14:creationId xmlns:p14="http://schemas.microsoft.com/office/powerpoint/2010/main" val="24270219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In </a:t>
            </a:r>
            <a:r>
              <a:rPr lang="en-US" sz="2000" dirty="0">
                <a:solidFill>
                  <a:srgbClr val="FF0000"/>
                </a:solidFill>
              </a:rPr>
              <a:t>February 2002</a:t>
            </a:r>
            <a:r>
              <a:rPr lang="en-US" sz="2000" dirty="0"/>
              <a:t>, .NET version 1.0 was </a:t>
            </a:r>
            <a:r>
              <a:rPr lang="en-US" sz="2000" dirty="0" smtClean="0"/>
              <a:t>released.</a:t>
            </a:r>
          </a:p>
          <a:p>
            <a:pPr marL="457200">
              <a:buFont typeface="Wingdings" panose="05000000000000000000" pitchFamily="2" charset="2"/>
              <a:buChar char="§"/>
            </a:pPr>
            <a:r>
              <a:rPr lang="en-US" sz="2000" dirty="0" smtClean="0"/>
              <a:t>From </a:t>
            </a:r>
            <a:r>
              <a:rPr lang="en-US" sz="2000" dirty="0"/>
              <a:t>this very first release it was possible to build parts of your application that ran </a:t>
            </a:r>
            <a:r>
              <a:rPr lang="en-US" sz="2000" dirty="0" smtClean="0"/>
              <a:t>asynchronously.</a:t>
            </a:r>
          </a:p>
          <a:p>
            <a:pPr marL="457200">
              <a:buFont typeface="Wingdings" panose="05000000000000000000" pitchFamily="2" charset="2"/>
              <a:buChar char="§"/>
            </a:pPr>
            <a:r>
              <a:rPr lang="en-US" sz="2000" dirty="0" smtClean="0"/>
              <a:t>The </a:t>
            </a:r>
            <a:r>
              <a:rPr lang="en-US" sz="2000" dirty="0"/>
              <a:t>APIs, patterns, underlying infrastructure, or all three have changed, to some degree, with almost every subsequent release, each attempting to make life easier or richer for the .NET </a:t>
            </a:r>
            <a:r>
              <a:rPr lang="en-US" sz="2000" dirty="0" smtClean="0"/>
              <a:t>developer.</a:t>
            </a:r>
          </a:p>
          <a:p>
            <a:pPr marL="457200">
              <a:buFont typeface="Wingdings" panose="05000000000000000000" pitchFamily="2" charset="2"/>
              <a:buChar char="§"/>
            </a:pPr>
            <a:r>
              <a:rPr lang="en-US" sz="2000" dirty="0"/>
              <a:t>To understand why the </a:t>
            </a:r>
            <a:r>
              <a:rPr lang="en-US" sz="2000" dirty="0">
                <a:solidFill>
                  <a:srgbClr val="FF0000"/>
                </a:solidFill>
              </a:rPr>
              <a:t>.NET async world</a:t>
            </a:r>
            <a:r>
              <a:rPr lang="en-US" sz="2000" dirty="0"/>
              <a:t> looks the way it does, and why certain design decisions were made, it is necessary to take a tour through its </a:t>
            </a:r>
            <a:r>
              <a:rPr lang="en-US" sz="2000" dirty="0" smtClean="0"/>
              <a:t>history.</a:t>
            </a:r>
          </a:p>
          <a:p>
            <a:pPr marL="457200">
              <a:buFont typeface="Wingdings" panose="05000000000000000000" pitchFamily="2" charset="2"/>
              <a:buChar char="§"/>
            </a:pPr>
            <a:r>
              <a:rPr lang="en-US" sz="2000" dirty="0" smtClean="0"/>
              <a:t>We </a:t>
            </a:r>
            <a:r>
              <a:rPr lang="en-US" sz="2000" dirty="0"/>
              <a:t>will then build on this in future chapters as we describe how to build async code today, and which pieces of the async legacy still merit a place in your new </a:t>
            </a:r>
            <a:r>
              <a:rPr lang="en-US" sz="2000" dirty="0" smtClean="0"/>
              <a:t>applications.</a:t>
            </a:r>
          </a:p>
          <a:p>
            <a:pPr marL="457200">
              <a:buFont typeface="Wingdings" panose="05000000000000000000" pitchFamily="2" charset="2"/>
              <a:buChar char="§"/>
            </a:pPr>
            <a:r>
              <a:rPr lang="en-US" sz="2000" dirty="0" smtClean="0"/>
              <a:t>Some </a:t>
            </a:r>
            <a:r>
              <a:rPr lang="en-US" sz="2000" dirty="0"/>
              <a:t>of the information here can be considered purely as background to show why the API has developed as it </a:t>
            </a:r>
            <a:r>
              <a:rPr lang="en-US" sz="2000" dirty="0" smtClean="0"/>
              <a:t>has.</a:t>
            </a:r>
          </a:p>
          <a:p>
            <a:pPr marL="457200">
              <a:buFont typeface="Wingdings" panose="05000000000000000000" pitchFamily="2" charset="2"/>
              <a:buChar char="§"/>
            </a:pPr>
            <a:r>
              <a:rPr lang="en-US" sz="2000" dirty="0" smtClean="0"/>
              <a:t>However</a:t>
            </a:r>
            <a:r>
              <a:rPr lang="en-US" sz="2000" dirty="0"/>
              <a:t>, some sections have important </a:t>
            </a:r>
            <a:r>
              <a:rPr lang="en-US" sz="2000" dirty="0">
                <a:solidFill>
                  <a:srgbClr val="FF0000"/>
                </a:solidFill>
              </a:rPr>
              <a:t>use cases</a:t>
            </a:r>
            <a:r>
              <a:rPr lang="en-US" sz="2000" dirty="0"/>
              <a:t> when building systems with .</a:t>
            </a:r>
            <a:r>
              <a:rPr lang="en-US" sz="2000" dirty="0">
                <a:solidFill>
                  <a:srgbClr val="FF0000"/>
                </a:solidFill>
              </a:rPr>
              <a:t>NET 4.0 and </a:t>
            </a:r>
            <a:r>
              <a:rPr lang="en-US" sz="2000" dirty="0" smtClean="0">
                <a:solidFill>
                  <a:srgbClr val="FF0000"/>
                </a:solidFill>
              </a:rPr>
              <a:t>4.5</a:t>
            </a:r>
            <a:r>
              <a:rPr lang="en-US" sz="2000" dirty="0" smtClean="0"/>
              <a:t>.</a:t>
            </a:r>
          </a:p>
          <a:p>
            <a:pPr marL="457200">
              <a:buFont typeface="Wingdings" panose="05000000000000000000" pitchFamily="2" charset="2"/>
              <a:buChar char="§"/>
            </a:pPr>
            <a:r>
              <a:rPr lang="en-US" sz="2000" dirty="0" smtClean="0"/>
              <a:t>In </a:t>
            </a:r>
            <a:r>
              <a:rPr lang="en-US" sz="2000" dirty="0"/>
              <a:t>particular, using the </a:t>
            </a:r>
            <a:r>
              <a:rPr lang="en-US" sz="2000" dirty="0">
                <a:solidFill>
                  <a:srgbClr val="FF0000"/>
                </a:solidFill>
              </a:rPr>
              <a:t>Thread </a:t>
            </a:r>
            <a:r>
              <a:rPr lang="en-US" sz="2000" dirty="0">
                <a:solidFill>
                  <a:srgbClr val="0070C0"/>
                </a:solidFill>
              </a:rPr>
              <a:t>class</a:t>
            </a:r>
            <a:r>
              <a:rPr lang="en-US" sz="2000" dirty="0"/>
              <a:t> to tune how COM Interop is performed is essential when using </a:t>
            </a:r>
            <a:r>
              <a:rPr lang="en-US" sz="2000" dirty="0" smtClean="0"/>
              <a:t>COM components in your application.</a:t>
            </a:r>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22</a:t>
            </a:fld>
            <a:endParaRPr lang="en-US" dirty="0"/>
          </a:p>
        </p:txBody>
      </p:sp>
    </p:spTree>
    <p:extLst>
      <p:ext uri="{BB962C8B-B14F-4D97-AF65-F5344CB8AC3E}">
        <p14:creationId xmlns:p14="http://schemas.microsoft.com/office/powerpoint/2010/main" val="2354975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smtClean="0"/>
              <a:t>Also</a:t>
            </a:r>
            <a:r>
              <a:rPr lang="en-US" sz="2000" dirty="0"/>
              <a:t>, if you are using </a:t>
            </a:r>
            <a:r>
              <a:rPr lang="en-US" sz="2000" dirty="0">
                <a:solidFill>
                  <a:srgbClr val="FF0000"/>
                </a:solidFill>
              </a:rPr>
              <a:t>.NET 4.0</a:t>
            </a:r>
            <a:r>
              <a:rPr lang="en-US" sz="2000" dirty="0"/>
              <a:t>, understanding how work can be placed on </a:t>
            </a:r>
            <a:r>
              <a:rPr lang="en-US" sz="2000" dirty="0">
                <a:solidFill>
                  <a:srgbClr val="FF0000"/>
                </a:solidFill>
              </a:rPr>
              <a:t>I/O threads</a:t>
            </a:r>
            <a:r>
              <a:rPr lang="en-US" sz="2000" dirty="0"/>
              <a:t> in the </a:t>
            </a:r>
            <a:r>
              <a:rPr lang="en-US" sz="2000" dirty="0">
                <a:solidFill>
                  <a:srgbClr val="FF0000"/>
                </a:solidFill>
              </a:rPr>
              <a:t>thread pool</a:t>
            </a:r>
            <a:r>
              <a:rPr lang="en-US" sz="2000" dirty="0"/>
              <a:t> using the </a:t>
            </a:r>
            <a:r>
              <a:rPr lang="en-US" sz="2000" dirty="0">
                <a:solidFill>
                  <a:srgbClr val="FF0000"/>
                </a:solidFill>
              </a:rPr>
              <a:t>Asynchronous Programming Model</a:t>
            </a:r>
            <a:r>
              <a:rPr lang="en-US" sz="2000" dirty="0"/>
              <a:t> is critical for </a:t>
            </a:r>
            <a:r>
              <a:rPr lang="en-US" sz="2000" dirty="0">
                <a:solidFill>
                  <a:srgbClr val="0070C0"/>
                </a:solidFill>
              </a:rPr>
              <a:t>scalable server based code</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23</a:t>
            </a:fld>
            <a:endParaRPr lang="en-US" dirty="0"/>
          </a:p>
        </p:txBody>
      </p:sp>
    </p:spTree>
    <p:extLst>
      <p:ext uri="{BB962C8B-B14F-4D97-AF65-F5344CB8AC3E}">
        <p14:creationId xmlns:p14="http://schemas.microsoft.com/office/powerpoint/2010/main" val="34222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Asynchrony in the World of .NET </a:t>
            </a:r>
            <a:r>
              <a:rPr lang="en-US" dirty="0" smtClean="0">
                <a:solidFill>
                  <a:schemeClr val="bg1"/>
                </a:solidFill>
              </a:rPr>
              <a:t>1.0</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Even back in 2002, being able to run code asynchronously was </a:t>
            </a:r>
            <a:r>
              <a:rPr lang="en-US" sz="2000" dirty="0" smtClean="0"/>
              <a:t>important:</a:t>
            </a:r>
          </a:p>
          <a:p>
            <a:pPr marL="685800">
              <a:buFont typeface="Wingdings" panose="05000000000000000000" pitchFamily="2" charset="2"/>
              <a:buChar char="ü"/>
            </a:pPr>
            <a:r>
              <a:rPr lang="en-US" sz="2000" dirty="0" smtClean="0"/>
              <a:t>UIs </a:t>
            </a:r>
            <a:r>
              <a:rPr lang="en-US" sz="2000" dirty="0"/>
              <a:t>still had to remain </a:t>
            </a:r>
            <a:r>
              <a:rPr lang="en-US" sz="2000" dirty="0" smtClean="0"/>
              <a:t>responsive</a:t>
            </a:r>
          </a:p>
          <a:p>
            <a:pPr marL="685800">
              <a:buFont typeface="Wingdings" panose="05000000000000000000" pitchFamily="2" charset="2"/>
              <a:buChar char="ü"/>
            </a:pPr>
            <a:r>
              <a:rPr lang="en-US" sz="2000" dirty="0" smtClean="0"/>
              <a:t>background </a:t>
            </a:r>
            <a:r>
              <a:rPr lang="en-US" sz="2000" dirty="0"/>
              <a:t>things still needed to be </a:t>
            </a:r>
            <a:r>
              <a:rPr lang="en-US" sz="2000" dirty="0" smtClean="0"/>
              <a:t>monitored</a:t>
            </a:r>
          </a:p>
          <a:p>
            <a:pPr marL="685800">
              <a:buFont typeface="Wingdings" panose="05000000000000000000" pitchFamily="2" charset="2"/>
              <a:buChar char="ü"/>
            </a:pPr>
            <a:r>
              <a:rPr lang="en-US" sz="2000" dirty="0" smtClean="0"/>
              <a:t>complex </a:t>
            </a:r>
            <a:r>
              <a:rPr lang="en-US" sz="2000" dirty="0"/>
              <a:t>jobs needed to be split up and run </a:t>
            </a:r>
            <a:r>
              <a:rPr lang="en-US" sz="2000" dirty="0" smtClean="0"/>
              <a:t>concurrently.</a:t>
            </a:r>
          </a:p>
          <a:p>
            <a:pPr marL="457200">
              <a:buFont typeface="Wingdings" panose="05000000000000000000" pitchFamily="2" charset="2"/>
              <a:buChar char="§"/>
            </a:pPr>
            <a:r>
              <a:rPr lang="en-US" sz="2000" dirty="0"/>
              <a:t>The release of the </a:t>
            </a:r>
            <a:r>
              <a:rPr lang="en-US" sz="2000" dirty="0">
                <a:solidFill>
                  <a:srgbClr val="FF0000"/>
                </a:solidFill>
              </a:rPr>
              <a:t>first version of .NET</a:t>
            </a:r>
            <a:r>
              <a:rPr lang="en-US" sz="2000" dirty="0"/>
              <a:t>, therefore, had to support </a:t>
            </a:r>
            <a:r>
              <a:rPr lang="en-US" sz="2000" dirty="0">
                <a:solidFill>
                  <a:srgbClr val="FF0000"/>
                </a:solidFill>
              </a:rPr>
              <a:t>async </a:t>
            </a:r>
            <a:r>
              <a:rPr lang="en-US" sz="2000" dirty="0">
                <a:solidFill>
                  <a:srgbClr val="0070C0"/>
                </a:solidFill>
              </a:rPr>
              <a:t>from the start</a:t>
            </a:r>
            <a:r>
              <a:rPr lang="en-US" sz="2000" dirty="0"/>
              <a:t>.</a:t>
            </a:r>
          </a:p>
          <a:p>
            <a:pPr marL="457200">
              <a:buFont typeface="Wingdings" panose="05000000000000000000" pitchFamily="2" charset="2"/>
              <a:buChar char="§"/>
            </a:pPr>
            <a:r>
              <a:rPr lang="en-US" sz="2000" dirty="0" smtClean="0"/>
              <a:t>There </a:t>
            </a:r>
            <a:r>
              <a:rPr lang="en-US" sz="2000" dirty="0"/>
              <a:t>were </a:t>
            </a:r>
            <a:r>
              <a:rPr lang="en-US" sz="2000" dirty="0">
                <a:solidFill>
                  <a:srgbClr val="0070C0"/>
                </a:solidFill>
              </a:rPr>
              <a:t>two </a:t>
            </a:r>
            <a:r>
              <a:rPr lang="en-US" sz="2000" dirty="0">
                <a:solidFill>
                  <a:srgbClr val="FF0000"/>
                </a:solidFill>
              </a:rPr>
              <a:t>models</a:t>
            </a:r>
            <a:r>
              <a:rPr lang="en-US" sz="2000" dirty="0">
                <a:solidFill>
                  <a:srgbClr val="0070C0"/>
                </a:solidFill>
              </a:rPr>
              <a:t> for </a:t>
            </a:r>
            <a:r>
              <a:rPr lang="en-US" sz="2000" dirty="0">
                <a:solidFill>
                  <a:srgbClr val="FF0000"/>
                </a:solidFill>
              </a:rPr>
              <a:t>asynchrony</a:t>
            </a:r>
            <a:r>
              <a:rPr lang="en-US" sz="2000" dirty="0"/>
              <a:t> introduced with 1.0, and which you used depended on whether you needed a high degree of control over the </a:t>
            </a:r>
            <a:r>
              <a:rPr lang="en-US" sz="2000" dirty="0" smtClean="0"/>
              <a:t>execution.</a:t>
            </a:r>
          </a:p>
          <a:p>
            <a:pPr marL="685800">
              <a:buFont typeface="Wingdings" panose="05000000000000000000" pitchFamily="2" charset="2"/>
              <a:buChar char="ü"/>
            </a:pPr>
            <a:r>
              <a:rPr lang="en-US" sz="2000" dirty="0" smtClean="0"/>
              <a:t>The </a:t>
            </a:r>
            <a:r>
              <a:rPr lang="en-US" sz="2000" dirty="0">
                <a:solidFill>
                  <a:srgbClr val="FF0000"/>
                </a:solidFill>
              </a:rPr>
              <a:t>Thread</a:t>
            </a:r>
            <a:r>
              <a:rPr lang="en-US" sz="2000" dirty="0"/>
              <a:t> </a:t>
            </a:r>
            <a:r>
              <a:rPr lang="en-US" sz="2000" dirty="0">
                <a:solidFill>
                  <a:srgbClr val="0070C0"/>
                </a:solidFill>
              </a:rPr>
              <a:t>class</a:t>
            </a:r>
            <a:r>
              <a:rPr lang="en-US" sz="2000" dirty="0"/>
              <a:t> gave you a </a:t>
            </a:r>
            <a:r>
              <a:rPr lang="en-US" sz="2000" dirty="0">
                <a:solidFill>
                  <a:srgbClr val="FF0000"/>
                </a:solidFill>
              </a:rPr>
              <a:t>dedicated</a:t>
            </a:r>
            <a:r>
              <a:rPr lang="en-US" sz="2000" dirty="0">
                <a:solidFill>
                  <a:srgbClr val="0070C0"/>
                </a:solidFill>
              </a:rPr>
              <a:t> thread</a:t>
            </a:r>
            <a:r>
              <a:rPr lang="en-US" sz="2000" dirty="0"/>
              <a:t> on which to perform your </a:t>
            </a:r>
            <a:r>
              <a:rPr lang="en-US" sz="2000" dirty="0" smtClean="0"/>
              <a:t>work</a:t>
            </a:r>
          </a:p>
          <a:p>
            <a:pPr marL="685800">
              <a:buFont typeface="Wingdings" panose="05000000000000000000" pitchFamily="2" charset="2"/>
              <a:buChar char="ü"/>
            </a:pPr>
            <a:r>
              <a:rPr lang="en-US" sz="2000" dirty="0" smtClean="0"/>
              <a:t>The </a:t>
            </a:r>
            <a:r>
              <a:rPr lang="en-US" sz="2000" dirty="0">
                <a:solidFill>
                  <a:srgbClr val="FF0000"/>
                </a:solidFill>
              </a:rPr>
              <a:t>ThreadPool</a:t>
            </a:r>
            <a:r>
              <a:rPr lang="en-US" sz="2000" dirty="0"/>
              <a:t> was a </a:t>
            </a:r>
            <a:r>
              <a:rPr lang="en-US" sz="2000" dirty="0">
                <a:solidFill>
                  <a:srgbClr val="FF0000"/>
                </a:solidFill>
              </a:rPr>
              <a:t>shared resource</a:t>
            </a:r>
            <a:r>
              <a:rPr lang="en-US" sz="2000" dirty="0"/>
              <a:t> that potentially could </a:t>
            </a:r>
            <a:r>
              <a:rPr lang="en-US" sz="2000" dirty="0">
                <a:solidFill>
                  <a:srgbClr val="0070C0"/>
                </a:solidFill>
              </a:rPr>
              <a:t>run your work</a:t>
            </a:r>
            <a:r>
              <a:rPr lang="en-US" sz="2000" dirty="0"/>
              <a:t> on </a:t>
            </a:r>
            <a:r>
              <a:rPr lang="en-US" sz="2000" dirty="0">
                <a:solidFill>
                  <a:srgbClr val="0070C0"/>
                </a:solidFill>
              </a:rPr>
              <a:t>already created </a:t>
            </a:r>
            <a:r>
              <a:rPr lang="en-US" sz="2000" dirty="0" smtClean="0">
                <a:solidFill>
                  <a:srgbClr val="0070C0"/>
                </a:solidFill>
              </a:rPr>
              <a:t>threads</a:t>
            </a:r>
            <a:r>
              <a:rPr lang="en-US" sz="2000" dirty="0" smtClean="0"/>
              <a:t>.</a:t>
            </a:r>
          </a:p>
          <a:p>
            <a:pPr marL="457200">
              <a:buFont typeface="Wingdings" panose="05000000000000000000" pitchFamily="2" charset="2"/>
              <a:buChar char="§"/>
            </a:pPr>
            <a:r>
              <a:rPr lang="en-US" sz="2000" dirty="0" smtClean="0"/>
              <a:t>Each </a:t>
            </a:r>
            <a:r>
              <a:rPr lang="en-US" sz="2000" dirty="0"/>
              <a:t>of these models had a different </a:t>
            </a:r>
            <a:r>
              <a:rPr lang="en-US" sz="2000" dirty="0" smtClean="0"/>
              <a:t>API.</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24</a:t>
            </a:fld>
            <a:endParaRPr lang="en-US" dirty="0"/>
          </a:p>
        </p:txBody>
      </p:sp>
    </p:spTree>
    <p:extLst>
      <p:ext uri="{BB962C8B-B14F-4D97-AF65-F5344CB8AC3E}">
        <p14:creationId xmlns:p14="http://schemas.microsoft.com/office/powerpoint/2010/main" val="3701013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System.Threading.Thread</a:t>
            </a:r>
            <a:endParaRPr lang="en-US" dirty="0"/>
          </a:p>
        </p:txBody>
      </p:sp>
      <p:sp>
        <p:nvSpPr>
          <p:cNvPr id="5"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 Thread class was, originally, a </a:t>
            </a:r>
            <a:r>
              <a:rPr lang="en-US" sz="2000" dirty="0">
                <a:solidFill>
                  <a:srgbClr val="FF0000"/>
                </a:solidFill>
              </a:rPr>
              <a:t>1:1 mapping</a:t>
            </a:r>
            <a:r>
              <a:rPr lang="en-US" sz="2000" dirty="0"/>
              <a:t> to an </a:t>
            </a:r>
            <a:r>
              <a:rPr lang="en-US" sz="2000" dirty="0">
                <a:solidFill>
                  <a:srgbClr val="0070C0"/>
                </a:solidFill>
              </a:rPr>
              <a:t>operating system</a:t>
            </a:r>
            <a:r>
              <a:rPr lang="en-US" sz="2000" dirty="0">
                <a:solidFill>
                  <a:srgbClr val="FF0000"/>
                </a:solidFill>
              </a:rPr>
              <a:t> </a:t>
            </a:r>
            <a:r>
              <a:rPr lang="en-US" sz="2000" dirty="0" smtClean="0">
                <a:solidFill>
                  <a:srgbClr val="FF0000"/>
                </a:solidFill>
              </a:rPr>
              <a:t>thread</a:t>
            </a:r>
            <a:r>
              <a:rPr lang="en-US" sz="2000" dirty="0" smtClean="0"/>
              <a:t>.</a:t>
            </a:r>
          </a:p>
          <a:p>
            <a:pPr marL="457200">
              <a:buFont typeface="Wingdings" panose="05000000000000000000" pitchFamily="2" charset="2"/>
              <a:buChar char="§"/>
            </a:pPr>
            <a:r>
              <a:rPr lang="en-US" sz="2000" dirty="0" smtClean="0"/>
              <a:t>It </a:t>
            </a:r>
            <a:r>
              <a:rPr lang="en-US" sz="2000" dirty="0"/>
              <a:t>is typically used for </a:t>
            </a:r>
            <a:r>
              <a:rPr lang="en-US" sz="2000" dirty="0">
                <a:solidFill>
                  <a:srgbClr val="FF0000"/>
                </a:solidFill>
              </a:rPr>
              <a:t>long-running </a:t>
            </a:r>
            <a:r>
              <a:rPr lang="en-US" sz="2000" dirty="0">
                <a:solidFill>
                  <a:srgbClr val="0070C0"/>
                </a:solidFill>
              </a:rPr>
              <a:t>or</a:t>
            </a:r>
            <a:r>
              <a:rPr lang="en-US" sz="2000" dirty="0">
                <a:solidFill>
                  <a:srgbClr val="FF0000"/>
                </a:solidFill>
              </a:rPr>
              <a:t> specialized work</a:t>
            </a:r>
            <a:r>
              <a:rPr lang="en-US" sz="2000" dirty="0"/>
              <a:t> such </a:t>
            </a:r>
            <a:r>
              <a:rPr lang="en-US" sz="2000" dirty="0" smtClean="0"/>
              <a:t>as</a:t>
            </a:r>
          </a:p>
          <a:p>
            <a:pPr marL="685800">
              <a:buFont typeface="Wingdings" panose="05000000000000000000" pitchFamily="2" charset="2"/>
              <a:buChar char="ü"/>
            </a:pPr>
            <a:r>
              <a:rPr lang="en-US" sz="2000" dirty="0" smtClean="0"/>
              <a:t>monitoring </a:t>
            </a:r>
            <a:r>
              <a:rPr lang="en-US" sz="2000" dirty="0"/>
              <a:t>a device </a:t>
            </a:r>
            <a:r>
              <a:rPr lang="en-US" sz="2000" dirty="0" smtClean="0"/>
              <a:t>or</a:t>
            </a:r>
          </a:p>
          <a:p>
            <a:pPr marL="685800">
              <a:buFont typeface="Wingdings" panose="05000000000000000000" pitchFamily="2" charset="2"/>
              <a:buChar char="ü"/>
            </a:pPr>
            <a:r>
              <a:rPr lang="en-US" sz="2000" dirty="0" smtClean="0"/>
              <a:t>executing </a:t>
            </a:r>
            <a:r>
              <a:rPr lang="en-US" sz="2000" dirty="0"/>
              <a:t>code with a low </a:t>
            </a:r>
            <a:r>
              <a:rPr lang="en-US" sz="2000" dirty="0" smtClean="0"/>
              <a:t>priority</a:t>
            </a:r>
          </a:p>
          <a:p>
            <a:pPr marL="457200">
              <a:buFont typeface="Wingdings" panose="05000000000000000000" pitchFamily="2" charset="2"/>
              <a:buChar char="§"/>
            </a:pPr>
            <a:r>
              <a:rPr lang="en-US" sz="2000" dirty="0" smtClean="0"/>
              <a:t>Using </a:t>
            </a:r>
            <a:r>
              <a:rPr lang="en-US" sz="2000" dirty="0"/>
              <a:t>the </a:t>
            </a:r>
            <a:r>
              <a:rPr lang="en-US" sz="2000" dirty="0">
                <a:solidFill>
                  <a:srgbClr val="FF0000"/>
                </a:solidFill>
              </a:rPr>
              <a:t>Thread</a:t>
            </a:r>
            <a:r>
              <a:rPr lang="en-US" sz="2000" dirty="0"/>
              <a:t> </a:t>
            </a:r>
            <a:r>
              <a:rPr lang="en-US" sz="2000" dirty="0">
                <a:solidFill>
                  <a:srgbClr val="0070C0"/>
                </a:solidFill>
              </a:rPr>
              <a:t>class</a:t>
            </a:r>
            <a:r>
              <a:rPr lang="en-US" sz="2000" dirty="0"/>
              <a:t> leaves us with a </a:t>
            </a:r>
            <a:r>
              <a:rPr lang="en-US" sz="2000" dirty="0">
                <a:solidFill>
                  <a:srgbClr val="0070C0"/>
                </a:solidFill>
              </a:rPr>
              <a:t>lot of </a:t>
            </a:r>
            <a:r>
              <a:rPr lang="en-US" sz="2000" dirty="0">
                <a:solidFill>
                  <a:srgbClr val="FF0000"/>
                </a:solidFill>
              </a:rPr>
              <a:t>control</a:t>
            </a:r>
            <a:r>
              <a:rPr lang="en-US" sz="2000" dirty="0">
                <a:solidFill>
                  <a:srgbClr val="0070C0"/>
                </a:solidFill>
              </a:rPr>
              <a:t> over the</a:t>
            </a:r>
            <a:r>
              <a:rPr lang="en-US" sz="2000" dirty="0"/>
              <a:t> </a:t>
            </a:r>
            <a:r>
              <a:rPr lang="en-US" sz="2000" dirty="0">
                <a:solidFill>
                  <a:srgbClr val="FF0000"/>
                </a:solidFill>
              </a:rPr>
              <a:t>thread</a:t>
            </a:r>
            <a:r>
              <a:rPr lang="en-US" sz="2000" dirty="0"/>
              <a:t>, so let’s see how the API works</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25</a:t>
            </a:fld>
            <a:endParaRPr lang="en-US" dirty="0"/>
          </a:p>
        </p:txBody>
      </p:sp>
    </p:spTree>
    <p:extLst>
      <p:ext uri="{BB962C8B-B14F-4D97-AF65-F5344CB8AC3E}">
        <p14:creationId xmlns:p14="http://schemas.microsoft.com/office/powerpoint/2010/main" val="3607876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The Start Method</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To run work using the </a:t>
            </a:r>
            <a:r>
              <a:rPr lang="en-US" sz="2000" dirty="0">
                <a:solidFill>
                  <a:srgbClr val="FF0000"/>
                </a:solidFill>
              </a:rPr>
              <a:t>Thread</a:t>
            </a:r>
            <a:r>
              <a:rPr lang="en-US" sz="2000" dirty="0"/>
              <a:t> class you create an instance, passing a </a:t>
            </a:r>
            <a:r>
              <a:rPr lang="en-US" sz="2000" dirty="0">
                <a:solidFill>
                  <a:srgbClr val="FF0000"/>
                </a:solidFill>
              </a:rPr>
              <a:t>ThreadStart</a:t>
            </a:r>
            <a:r>
              <a:rPr lang="en-US" sz="2000" dirty="0"/>
              <a:t> </a:t>
            </a:r>
            <a:r>
              <a:rPr lang="en-US" sz="2000" dirty="0">
                <a:solidFill>
                  <a:srgbClr val="0070C0"/>
                </a:solidFill>
              </a:rPr>
              <a:t>delegate</a:t>
            </a:r>
            <a:r>
              <a:rPr lang="en-US" sz="2000" dirty="0"/>
              <a:t> and calling Start (see </a:t>
            </a:r>
            <a:r>
              <a:rPr lang="en-US" sz="2000" dirty="0">
                <a:solidFill>
                  <a:srgbClr val="FF0000"/>
                </a:solidFill>
              </a:rPr>
              <a:t>Listing 2-1</a:t>
            </a:r>
            <a:r>
              <a:rPr lang="en-US" sz="2000" dirty="0"/>
              <a:t>).</a:t>
            </a:r>
          </a:p>
          <a:p>
            <a:pPr marL="457200">
              <a:buFont typeface="Wingdings" panose="05000000000000000000" pitchFamily="2" charset="2"/>
              <a:buChar char="§"/>
            </a:pPr>
            <a:r>
              <a:rPr lang="en-US" sz="2000" dirty="0" smtClean="0"/>
              <a:t>The </a:t>
            </a:r>
            <a:r>
              <a:rPr lang="en-US" sz="2000" dirty="0">
                <a:solidFill>
                  <a:srgbClr val="FF0000"/>
                </a:solidFill>
              </a:rPr>
              <a:t>ThreadStart</a:t>
            </a:r>
            <a:r>
              <a:rPr lang="en-US" sz="2000" dirty="0"/>
              <a:t> </a:t>
            </a:r>
            <a:r>
              <a:rPr lang="en-US" sz="2000" dirty="0">
                <a:solidFill>
                  <a:srgbClr val="0070C0"/>
                </a:solidFill>
              </a:rPr>
              <a:t>delegate</a:t>
            </a:r>
            <a:r>
              <a:rPr lang="en-US" sz="2000" dirty="0"/>
              <a:t> takes </a:t>
            </a:r>
            <a:r>
              <a:rPr lang="en-US" sz="2000" dirty="0">
                <a:solidFill>
                  <a:srgbClr val="FF0000"/>
                </a:solidFill>
              </a:rPr>
              <a:t>no parameters</a:t>
            </a:r>
            <a:r>
              <a:rPr lang="en-US" sz="2000" dirty="0"/>
              <a:t> and </a:t>
            </a:r>
            <a:r>
              <a:rPr lang="en-US" sz="2000" dirty="0">
                <a:solidFill>
                  <a:srgbClr val="0070C0"/>
                </a:solidFill>
              </a:rPr>
              <a:t>returns</a:t>
            </a:r>
            <a:r>
              <a:rPr lang="en-US" sz="2000" dirty="0"/>
              <a:t> </a:t>
            </a:r>
            <a:r>
              <a:rPr lang="en-US" sz="2000" dirty="0" smtClean="0">
                <a:solidFill>
                  <a:srgbClr val="FF0000"/>
                </a:solidFill>
              </a:rPr>
              <a:t>void</a:t>
            </a:r>
            <a:r>
              <a:rPr lang="en-US" sz="2000" dirty="0" smtClean="0"/>
              <a:t>.</a:t>
            </a:r>
          </a:p>
          <a:p>
            <a:pPr marL="457200">
              <a:buFont typeface="Wingdings" panose="05000000000000000000" pitchFamily="2" charset="2"/>
              <a:buChar char="§"/>
            </a:pPr>
            <a:r>
              <a:rPr lang="en-US" sz="2000" dirty="0" smtClean="0"/>
              <a:t>So </a:t>
            </a:r>
            <a:r>
              <a:rPr lang="en-US" sz="2000" dirty="0"/>
              <a:t>that presents a question: how do we get data into the </a:t>
            </a:r>
            <a:r>
              <a:rPr lang="en-US" sz="2000" dirty="0" smtClean="0"/>
              <a:t>thread?</a:t>
            </a:r>
          </a:p>
          <a:p>
            <a:pPr marL="457200">
              <a:buFont typeface="Wingdings" panose="05000000000000000000" pitchFamily="2" charset="2"/>
              <a:buChar char="§"/>
            </a:pPr>
            <a:r>
              <a:rPr lang="en-US" sz="2000" dirty="0" smtClean="0"/>
              <a:t>This </a:t>
            </a:r>
            <a:r>
              <a:rPr lang="en-US" sz="2000" dirty="0"/>
              <a:t>was before the days of anonymous delegates and lambda expressions, and so our only option was to encapsulate the necessary data and the thread function in its own </a:t>
            </a:r>
            <a:r>
              <a:rPr lang="en-US" sz="2000" dirty="0" smtClean="0"/>
              <a:t>class.</a:t>
            </a:r>
          </a:p>
          <a:p>
            <a:pPr marL="457200">
              <a:buFont typeface="Wingdings" panose="05000000000000000000" pitchFamily="2" charset="2"/>
              <a:buChar char="§"/>
            </a:pPr>
            <a:r>
              <a:rPr lang="en-US" sz="2000" dirty="0" smtClean="0"/>
              <a:t>It’s </a:t>
            </a:r>
            <a:r>
              <a:rPr lang="en-US" sz="2000" dirty="0"/>
              <a:t>not that this is a hugely complex undertaking; it just gives us more code to maintain, purely to satisfy the mechanics of getting data into a thread</a:t>
            </a:r>
            <a:r>
              <a:rPr lang="en-US" sz="2000" dirty="0" smtClean="0"/>
              <a:t>. </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26</a:t>
            </a:fld>
            <a:endParaRPr lang="en-US" dirty="0"/>
          </a:p>
        </p:txBody>
      </p:sp>
    </p:spTree>
    <p:extLst>
      <p:ext uri="{BB962C8B-B14F-4D97-AF65-F5344CB8AC3E}">
        <p14:creationId xmlns:p14="http://schemas.microsoft.com/office/powerpoint/2010/main" val="7278239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2-1</a:t>
            </a:r>
            <a:endParaRPr lang="en-US" dirty="0"/>
          </a:p>
        </p:txBody>
      </p:sp>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00" y="1273566"/>
            <a:ext cx="6720895" cy="2918713"/>
          </a:xfrm>
          <a:prstGeom prst="rect">
            <a:avLst/>
          </a:prstGeom>
          <a:ln>
            <a:solidFill>
              <a:schemeClr val="accent1"/>
            </a:solidFill>
          </a:ln>
        </p:spPr>
      </p:pic>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27</a:t>
            </a:fld>
            <a:endParaRPr lang="en-US" dirty="0"/>
          </a:p>
        </p:txBody>
      </p:sp>
    </p:spTree>
    <p:extLst>
      <p:ext uri="{BB962C8B-B14F-4D97-AF65-F5344CB8AC3E}">
        <p14:creationId xmlns:p14="http://schemas.microsoft.com/office/powerpoint/2010/main" val="37959929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Stopping a Thread</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 thread is now running, so how does it </a:t>
            </a:r>
            <a:r>
              <a:rPr lang="en-US" sz="2000" dirty="0" smtClean="0"/>
              <a:t>stop?</a:t>
            </a:r>
          </a:p>
          <a:p>
            <a:pPr marL="457200">
              <a:buFont typeface="Wingdings" panose="05000000000000000000" pitchFamily="2" charset="2"/>
              <a:buChar char="§"/>
            </a:pPr>
            <a:r>
              <a:rPr lang="en-US" sz="2000" dirty="0" smtClean="0"/>
              <a:t>The </a:t>
            </a:r>
            <a:r>
              <a:rPr lang="en-US" sz="2000" dirty="0"/>
              <a:t>simplest way is that the </a:t>
            </a:r>
            <a:r>
              <a:rPr lang="en-US" sz="2000" dirty="0">
                <a:solidFill>
                  <a:srgbClr val="FF0000"/>
                </a:solidFill>
              </a:rPr>
              <a:t>method </a:t>
            </a:r>
            <a:r>
              <a:rPr lang="en-US" sz="2000" dirty="0">
                <a:solidFill>
                  <a:srgbClr val="0070C0"/>
                </a:solidFill>
              </a:rPr>
              <a:t>passed </a:t>
            </a:r>
            <a:r>
              <a:rPr lang="en-US" sz="2000" dirty="0"/>
              <a:t>as a</a:t>
            </a:r>
            <a:r>
              <a:rPr lang="en-US" sz="2000" dirty="0">
                <a:solidFill>
                  <a:srgbClr val="0070C0"/>
                </a:solidFill>
              </a:rPr>
              <a:t> </a:t>
            </a:r>
            <a:r>
              <a:rPr lang="en-US" sz="2000" dirty="0">
                <a:solidFill>
                  <a:srgbClr val="FF0000"/>
                </a:solidFill>
              </a:rPr>
              <a:t>delegate </a:t>
            </a:r>
            <a:r>
              <a:rPr lang="en-US" sz="2000" dirty="0" smtClean="0">
                <a:solidFill>
                  <a:srgbClr val="0070C0"/>
                </a:solidFill>
              </a:rPr>
              <a:t>ends</a:t>
            </a:r>
            <a:r>
              <a:rPr lang="en-US" sz="2000" dirty="0" smtClean="0"/>
              <a:t>.</a:t>
            </a:r>
          </a:p>
          <a:p>
            <a:pPr marL="457200">
              <a:buFont typeface="Wingdings" panose="05000000000000000000" pitchFamily="2" charset="2"/>
              <a:buChar char="§"/>
            </a:pPr>
            <a:r>
              <a:rPr lang="en-US" sz="2000" dirty="0" smtClean="0"/>
              <a:t>However</a:t>
            </a:r>
            <a:r>
              <a:rPr lang="en-US" sz="2000" dirty="0"/>
              <a:t>, often </a:t>
            </a:r>
            <a:r>
              <a:rPr lang="en-US" sz="2000" dirty="0">
                <a:solidFill>
                  <a:srgbClr val="FF0000"/>
                </a:solidFill>
              </a:rPr>
              <a:t>dedicated threads</a:t>
            </a:r>
            <a:r>
              <a:rPr lang="en-US" sz="2000" dirty="0"/>
              <a:t> are used for </a:t>
            </a:r>
            <a:r>
              <a:rPr lang="en-US" sz="2000" dirty="0" smtClean="0">
                <a:solidFill>
                  <a:srgbClr val="FF0000"/>
                </a:solidFill>
              </a:rPr>
              <a:t>long-running</a:t>
            </a:r>
            <a:r>
              <a:rPr lang="en-US" sz="2000" dirty="0" smtClean="0"/>
              <a:t> </a:t>
            </a:r>
            <a:r>
              <a:rPr lang="en-US" sz="2000" dirty="0"/>
              <a:t>or continuous work, and so the method, by design, </a:t>
            </a:r>
            <a:r>
              <a:rPr lang="en-US" sz="2000" dirty="0">
                <a:solidFill>
                  <a:srgbClr val="0070C0"/>
                </a:solidFill>
              </a:rPr>
              <a:t>will not </a:t>
            </a:r>
            <a:r>
              <a:rPr lang="en-US" sz="2000" dirty="0">
                <a:solidFill>
                  <a:srgbClr val="FF0000"/>
                </a:solidFill>
              </a:rPr>
              <a:t>end</a:t>
            </a:r>
            <a:r>
              <a:rPr lang="en-US" sz="2000" dirty="0">
                <a:solidFill>
                  <a:srgbClr val="0070C0"/>
                </a:solidFill>
              </a:rPr>
              <a:t> </a:t>
            </a:r>
            <a:r>
              <a:rPr lang="en-US" sz="2000" dirty="0" smtClean="0">
                <a:solidFill>
                  <a:srgbClr val="0070C0"/>
                </a:solidFill>
              </a:rPr>
              <a:t>quickly</a:t>
            </a:r>
            <a:r>
              <a:rPr lang="en-US" sz="2000" dirty="0" smtClean="0"/>
              <a:t>.</a:t>
            </a:r>
          </a:p>
          <a:p>
            <a:pPr marL="457200">
              <a:buFont typeface="Wingdings" panose="05000000000000000000" pitchFamily="2" charset="2"/>
              <a:buChar char="§"/>
            </a:pPr>
            <a:r>
              <a:rPr lang="en-US" sz="2000" dirty="0" smtClean="0"/>
              <a:t>If </a:t>
            </a:r>
            <a:r>
              <a:rPr lang="en-US" sz="2000" dirty="0"/>
              <a:t>that is the case, is there any way for the code that spawned the thread to get it to </a:t>
            </a:r>
            <a:r>
              <a:rPr lang="en-US" sz="2000" dirty="0" smtClean="0"/>
              <a:t>end?</a:t>
            </a:r>
          </a:p>
          <a:p>
            <a:pPr marL="457200">
              <a:buFont typeface="Wingdings" panose="05000000000000000000" pitchFamily="2" charset="2"/>
              <a:buChar char="§"/>
            </a:pPr>
            <a:r>
              <a:rPr lang="en-US" sz="2000" dirty="0" smtClean="0"/>
              <a:t>The </a:t>
            </a:r>
            <a:r>
              <a:rPr lang="en-US" sz="2000" dirty="0"/>
              <a:t>short answer is not without the cooperation of the thread—at least, there is </a:t>
            </a:r>
            <a:r>
              <a:rPr lang="en-US" sz="2000" dirty="0">
                <a:solidFill>
                  <a:srgbClr val="FF0000"/>
                </a:solidFill>
              </a:rPr>
              <a:t>no safe </a:t>
            </a:r>
            <a:r>
              <a:rPr lang="en-US" sz="2000" dirty="0" smtClean="0">
                <a:solidFill>
                  <a:srgbClr val="FF0000"/>
                </a:solidFill>
              </a:rPr>
              <a:t>way</a:t>
            </a:r>
            <a:r>
              <a:rPr lang="en-US" sz="2000" dirty="0" smtClean="0"/>
              <a:t>.</a:t>
            </a:r>
          </a:p>
          <a:p>
            <a:pPr marL="457200">
              <a:buFont typeface="Wingdings" panose="05000000000000000000" pitchFamily="2" charset="2"/>
              <a:buChar char="§"/>
            </a:pPr>
            <a:r>
              <a:rPr lang="en-US" sz="2000" dirty="0" smtClean="0"/>
              <a:t>The </a:t>
            </a:r>
            <a:r>
              <a:rPr lang="en-US" sz="2000" dirty="0"/>
              <a:t>frustrating thing is that the </a:t>
            </a:r>
            <a:r>
              <a:rPr lang="en-US" sz="2000" dirty="0">
                <a:solidFill>
                  <a:srgbClr val="FF0000"/>
                </a:solidFill>
              </a:rPr>
              <a:t>Thread API</a:t>
            </a:r>
            <a:r>
              <a:rPr lang="en-US" sz="2000" dirty="0"/>
              <a:t> would seem to present not one, but two ways: both </a:t>
            </a:r>
            <a:r>
              <a:rPr lang="en-US" sz="2000" dirty="0" smtClean="0"/>
              <a:t>the</a:t>
            </a:r>
          </a:p>
          <a:p>
            <a:pPr marL="685800">
              <a:buFont typeface="Wingdings" panose="05000000000000000000" pitchFamily="2" charset="2"/>
              <a:buChar char="ü"/>
            </a:pPr>
            <a:r>
              <a:rPr lang="en-US" sz="2000" dirty="0" smtClean="0"/>
              <a:t>Interrupt and</a:t>
            </a:r>
          </a:p>
          <a:p>
            <a:pPr marL="685800">
              <a:buFont typeface="Wingdings" panose="05000000000000000000" pitchFamily="2" charset="2"/>
              <a:buChar char="ü"/>
            </a:pPr>
            <a:r>
              <a:rPr lang="en-US" sz="2000" dirty="0" smtClean="0"/>
              <a:t>Abort </a:t>
            </a:r>
            <a:r>
              <a:rPr lang="en-US" sz="2000" dirty="0"/>
              <a:t>method </a:t>
            </a:r>
            <a:endParaRPr lang="en-US" sz="2000" dirty="0" smtClean="0"/>
          </a:p>
          <a:p>
            <a:pPr marL="398463" indent="0">
              <a:buNone/>
            </a:pPr>
            <a:r>
              <a:rPr lang="en-US" sz="2000" dirty="0" smtClean="0"/>
              <a:t>would </a:t>
            </a:r>
            <a:r>
              <a:rPr lang="en-US" sz="2000" dirty="0"/>
              <a:t>appear to offer a way to get the thread to end without the thread function itself being involved.</a:t>
            </a:r>
          </a:p>
          <a:p>
            <a:pPr>
              <a:buFont typeface="Wingdings" panose="05000000000000000000" pitchFamily="2" charset="2"/>
              <a:buChar char="v"/>
            </a:pP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28</a:t>
            </a:fld>
            <a:endParaRPr lang="en-US" dirty="0"/>
          </a:p>
        </p:txBody>
      </p:sp>
    </p:spTree>
    <p:extLst>
      <p:ext uri="{BB962C8B-B14F-4D97-AF65-F5344CB8AC3E}">
        <p14:creationId xmlns:p14="http://schemas.microsoft.com/office/powerpoint/2010/main" val="15964389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The Abort Method</a:t>
            </a:r>
            <a:endParaRPr lang="en-US" dirty="0"/>
          </a:p>
        </p:txBody>
      </p:sp>
      <p:sp>
        <p:nvSpPr>
          <p:cNvPr id="6" name="Content Placeholder 3"/>
          <p:cNvSpPr>
            <a:spLocks noGrp="1"/>
          </p:cNvSpPr>
          <p:nvPr>
            <p:ph idx="1"/>
          </p:nvPr>
        </p:nvSpPr>
        <p:spPr/>
        <p:txBody>
          <a:bodyPr>
            <a:normAutofit/>
          </a:bodyPr>
          <a:lstStyle/>
          <a:p>
            <a:pPr lvl="0">
              <a:buFont typeface="Wingdings" panose="05000000000000000000" pitchFamily="2" charset="2"/>
              <a:buChar char="v"/>
            </a:pPr>
            <a:r>
              <a:rPr lang="en-US" sz="2000" dirty="0"/>
              <a:t>The Abort method would seem to be the </a:t>
            </a:r>
            <a:r>
              <a:rPr lang="en-US" sz="2000" dirty="0">
                <a:solidFill>
                  <a:srgbClr val="0070C0"/>
                </a:solidFill>
              </a:rPr>
              <a:t>most</a:t>
            </a:r>
            <a:r>
              <a:rPr lang="en-US" sz="2000" dirty="0">
                <a:solidFill>
                  <a:srgbClr val="FF0000"/>
                </a:solidFill>
              </a:rPr>
              <a:t> direct method</a:t>
            </a:r>
            <a:r>
              <a:rPr lang="en-US" sz="2000" dirty="0"/>
              <a:t> of stopping the </a:t>
            </a:r>
            <a:r>
              <a:rPr lang="en-US" sz="2000" dirty="0" smtClean="0"/>
              <a:t>thread.</a:t>
            </a:r>
          </a:p>
          <a:p>
            <a:pPr marL="457200" lvl="0">
              <a:buFont typeface="Wingdings" panose="05000000000000000000" pitchFamily="2" charset="2"/>
              <a:buChar char="§"/>
            </a:pPr>
            <a:r>
              <a:rPr lang="en-US" sz="2000" dirty="0" smtClean="0"/>
              <a:t>After </a:t>
            </a:r>
            <a:r>
              <a:rPr lang="en-US" sz="2000" dirty="0"/>
              <a:t>all, the documentation says the following: </a:t>
            </a:r>
            <a:endParaRPr lang="en-US" sz="2000" dirty="0" smtClean="0"/>
          </a:p>
          <a:p>
            <a:pPr marL="457200" lvl="0" indent="0">
              <a:buNone/>
            </a:pPr>
            <a:r>
              <a:rPr lang="en-US" sz="2000" i="1" dirty="0" smtClean="0"/>
              <a:t>Raises </a:t>
            </a:r>
            <a:r>
              <a:rPr lang="en-US" sz="2000" i="1" dirty="0"/>
              <a:t>a </a:t>
            </a:r>
            <a:r>
              <a:rPr lang="en-US" sz="2000" i="1" dirty="0">
                <a:solidFill>
                  <a:srgbClr val="FF0000"/>
                </a:solidFill>
              </a:rPr>
              <a:t>ThreadAbortException</a:t>
            </a:r>
            <a:r>
              <a:rPr lang="en-US" sz="2000" i="1" dirty="0"/>
              <a:t> in the thread on which it is invoked, to begin the process of terminating the </a:t>
            </a:r>
            <a:r>
              <a:rPr lang="en-US" sz="2000" i="1" dirty="0" smtClean="0"/>
              <a:t>thread. Calling </a:t>
            </a:r>
            <a:r>
              <a:rPr lang="en-US" sz="2000" i="1" dirty="0"/>
              <a:t>this method usually terminates the thread. </a:t>
            </a:r>
            <a:endParaRPr lang="en-US" sz="2000" i="1" dirty="0" smtClean="0"/>
          </a:p>
          <a:p>
            <a:pPr marL="457200" lvl="0">
              <a:buFont typeface="Wingdings" panose="05000000000000000000" pitchFamily="2" charset="2"/>
              <a:buChar char="§"/>
            </a:pPr>
            <a:r>
              <a:rPr lang="en-US" sz="2000" dirty="0"/>
              <a:t>Well, that seems pretty straightforward.</a:t>
            </a:r>
          </a:p>
          <a:p>
            <a:pPr marL="457200" lvl="0">
              <a:buFont typeface="Wingdings" panose="05000000000000000000" pitchFamily="2" charset="2"/>
              <a:buChar char="§"/>
            </a:pPr>
            <a:r>
              <a:rPr lang="en-US" sz="2000" dirty="0" smtClean="0"/>
              <a:t>However</a:t>
            </a:r>
            <a:r>
              <a:rPr lang="en-US" sz="2000" dirty="0"/>
              <a:t>, as the documentation goes on to indicate, this raises a completely </a:t>
            </a:r>
            <a:r>
              <a:rPr lang="en-US" sz="2000" dirty="0">
                <a:solidFill>
                  <a:srgbClr val="FF0000"/>
                </a:solidFill>
              </a:rPr>
              <a:t>asynchronous exception</a:t>
            </a:r>
            <a:r>
              <a:rPr lang="en-US" sz="2000" dirty="0"/>
              <a:t> that can interrupt code during sensitive </a:t>
            </a:r>
            <a:r>
              <a:rPr lang="en-US" sz="2000" dirty="0" smtClean="0"/>
              <a:t>operations.</a:t>
            </a:r>
          </a:p>
          <a:p>
            <a:pPr marL="457200" lvl="0">
              <a:buFont typeface="Wingdings" panose="05000000000000000000" pitchFamily="2" charset="2"/>
              <a:buChar char="§"/>
            </a:pPr>
            <a:r>
              <a:rPr lang="en-US" sz="2000" dirty="0" smtClean="0"/>
              <a:t>The </a:t>
            </a:r>
            <a:r>
              <a:rPr lang="en-US" sz="2000" dirty="0"/>
              <a:t>only time an exception isn’t thrown is if the thread is in </a:t>
            </a:r>
            <a:r>
              <a:rPr lang="en-US" sz="2000" dirty="0">
                <a:solidFill>
                  <a:srgbClr val="FF0000"/>
                </a:solidFill>
              </a:rPr>
              <a:t>unmanaged code</a:t>
            </a:r>
            <a:r>
              <a:rPr lang="en-US" sz="2000" dirty="0"/>
              <a:t> having gone through the </a:t>
            </a:r>
            <a:r>
              <a:rPr lang="en-US" sz="2000" dirty="0">
                <a:solidFill>
                  <a:srgbClr val="FF0000"/>
                </a:solidFill>
              </a:rPr>
              <a:t>interop </a:t>
            </a:r>
            <a:r>
              <a:rPr lang="en-US" sz="2000" dirty="0" smtClean="0">
                <a:solidFill>
                  <a:srgbClr val="0070C0"/>
                </a:solidFill>
              </a:rPr>
              <a:t>layer</a:t>
            </a:r>
            <a:r>
              <a:rPr lang="en-US" sz="2000" dirty="0" smtClean="0"/>
              <a:t>.</a:t>
            </a:r>
          </a:p>
          <a:p>
            <a:pPr marL="457200" lvl="0">
              <a:buFont typeface="Wingdings" panose="05000000000000000000" pitchFamily="2" charset="2"/>
              <a:buChar char="§"/>
            </a:pPr>
            <a:r>
              <a:rPr lang="en-US" sz="2000" dirty="0" smtClean="0"/>
              <a:t>This </a:t>
            </a:r>
            <a:r>
              <a:rPr lang="en-US" sz="2000" dirty="0"/>
              <a:t>issue was alleviated a little in </a:t>
            </a:r>
            <a:r>
              <a:rPr lang="en-US" sz="2000" dirty="0">
                <a:solidFill>
                  <a:srgbClr val="FF0000"/>
                </a:solidFill>
              </a:rPr>
              <a:t>.NET 2.0</a:t>
            </a:r>
            <a:r>
              <a:rPr lang="en-US" sz="2000" dirty="0"/>
              <a:t>, but the fundamental issue of the exception being thrown at a </a:t>
            </a:r>
            <a:r>
              <a:rPr lang="en-US" sz="2000" dirty="0">
                <a:solidFill>
                  <a:srgbClr val="FF0000"/>
                </a:solidFill>
              </a:rPr>
              <a:t>nondeterministic</a:t>
            </a:r>
            <a:r>
              <a:rPr lang="en-US" sz="2000" dirty="0">
                <a:solidFill>
                  <a:srgbClr val="0070C0"/>
                </a:solidFill>
              </a:rPr>
              <a:t> point </a:t>
            </a:r>
            <a:r>
              <a:rPr lang="en-US" sz="2000" dirty="0" smtClean="0">
                <a:solidFill>
                  <a:srgbClr val="0070C0"/>
                </a:solidFill>
              </a:rPr>
              <a:t>remains</a:t>
            </a:r>
            <a:r>
              <a:rPr lang="en-US" sz="2000" dirty="0" smtClean="0"/>
              <a:t>.</a:t>
            </a:r>
          </a:p>
          <a:p>
            <a:pPr marL="457200" lvl="0">
              <a:buFont typeface="Wingdings" panose="05000000000000000000" pitchFamily="2" charset="2"/>
              <a:buChar char="§"/>
            </a:pPr>
            <a:r>
              <a:rPr lang="en-US" sz="2000" dirty="0"/>
              <a:t>So, in essence, this method </a:t>
            </a:r>
            <a:r>
              <a:rPr lang="en-US" sz="2000" dirty="0">
                <a:solidFill>
                  <a:srgbClr val="0070C0"/>
                </a:solidFill>
              </a:rPr>
              <a:t>should not be used</a:t>
            </a:r>
            <a:r>
              <a:rPr lang="en-US" sz="2000" dirty="0">
                <a:solidFill>
                  <a:srgbClr val="FF0000"/>
                </a:solidFill>
              </a:rPr>
              <a:t> to stop a thread</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29</a:t>
            </a:fld>
            <a:endParaRPr lang="en-US" dirty="0"/>
          </a:p>
        </p:txBody>
      </p:sp>
    </p:spTree>
    <p:extLst>
      <p:ext uri="{BB962C8B-B14F-4D97-AF65-F5344CB8AC3E}">
        <p14:creationId xmlns:p14="http://schemas.microsoft.com/office/powerpoint/2010/main" val="2398795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smtClean="0"/>
              <a:t>12 Mar 2018</a:t>
            </a:r>
            <a:endParaRPr lang="en-US" dirty="0"/>
          </a:p>
        </p:txBody>
      </p:sp>
      <p:sp>
        <p:nvSpPr>
          <p:cNvPr id="6" name="Slide Number Placeholder 5"/>
          <p:cNvSpPr>
            <a:spLocks noGrp="1"/>
          </p:cNvSpPr>
          <p:nvPr>
            <p:ph type="sldNum" sz="quarter" idx="11"/>
          </p:nvPr>
        </p:nvSpPr>
        <p:spPr/>
        <p:txBody>
          <a:bodyPr/>
          <a:lstStyle/>
          <a:p>
            <a:fld id="{F1012999-1CD9-4014-B1C6-70315F8BBED0}" type="slidenum">
              <a:rPr lang="en-US" smtClean="0"/>
              <a:pPr/>
              <a:t>3</a:t>
            </a:fld>
            <a:endParaRPr lang="en-US" dirty="0"/>
          </a:p>
        </p:txBody>
      </p:sp>
      <p:pic>
        <p:nvPicPr>
          <p:cNvPr id="4" name="Picture 3"/>
          <p:cNvPicPr>
            <a:picLocks noChangeAspect="1"/>
          </p:cNvPicPr>
          <p:nvPr/>
        </p:nvPicPr>
        <p:blipFill>
          <a:blip r:embed="rId2"/>
          <a:stretch>
            <a:fillRect/>
          </a:stretch>
        </p:blipFill>
        <p:spPr>
          <a:xfrm>
            <a:off x="1162252" y="1111049"/>
            <a:ext cx="8648700" cy="2228850"/>
          </a:xfrm>
          <a:prstGeom prst="rect">
            <a:avLst/>
          </a:prstGeom>
          <a:ln>
            <a:solidFill>
              <a:schemeClr val="accent1">
                <a:lumMod val="60000"/>
                <a:lumOff val="40000"/>
              </a:schemeClr>
            </a:solidFill>
          </a:ln>
        </p:spPr>
      </p:pic>
    </p:spTree>
    <p:extLst>
      <p:ext uri="{BB962C8B-B14F-4D97-AF65-F5344CB8AC3E}">
        <p14:creationId xmlns:p14="http://schemas.microsoft.com/office/powerpoint/2010/main" val="34187723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The Interrupt Method</a:t>
            </a:r>
            <a:endParaRPr lang="en-US" dirty="0"/>
          </a:p>
        </p:txBody>
      </p:sp>
      <p:sp>
        <p:nvSpPr>
          <p:cNvPr id="6" name="Content Placeholder 3"/>
          <p:cNvSpPr>
            <a:spLocks noGrp="1"/>
          </p:cNvSpPr>
          <p:nvPr>
            <p:ph idx="1"/>
          </p:nvPr>
        </p:nvSpPr>
        <p:spPr/>
        <p:txBody>
          <a:bodyPr>
            <a:normAutofit/>
          </a:bodyPr>
          <a:lstStyle/>
          <a:p>
            <a:pPr lvl="0">
              <a:buFont typeface="Wingdings" panose="05000000000000000000" pitchFamily="2" charset="2"/>
              <a:buChar char="v"/>
            </a:pPr>
            <a:r>
              <a:rPr lang="en-US" sz="2000" dirty="0"/>
              <a:t>The Interrupt method appears to offer more </a:t>
            </a:r>
            <a:r>
              <a:rPr lang="en-US" sz="2000" dirty="0" smtClean="0"/>
              <a:t>hope.</a:t>
            </a:r>
          </a:p>
          <a:p>
            <a:pPr marL="457200" lvl="0">
              <a:buFont typeface="Wingdings" panose="05000000000000000000" pitchFamily="2" charset="2"/>
              <a:buChar char="§"/>
            </a:pPr>
            <a:r>
              <a:rPr lang="en-US" sz="2000" dirty="0" smtClean="0"/>
              <a:t>The </a:t>
            </a:r>
            <a:r>
              <a:rPr lang="en-US" sz="2000" dirty="0"/>
              <a:t>documentation states that this will also throw an exception (a </a:t>
            </a:r>
            <a:r>
              <a:rPr lang="en-US" sz="2000" dirty="0">
                <a:solidFill>
                  <a:srgbClr val="FF0000"/>
                </a:solidFill>
              </a:rPr>
              <a:t>ThreadInterruptedException</a:t>
            </a:r>
            <a:r>
              <a:rPr lang="en-US" sz="2000" dirty="0"/>
              <a:t>), but this exception will only happen when the thread is in a </a:t>
            </a:r>
            <a:r>
              <a:rPr lang="en-US" sz="2000" dirty="0">
                <a:solidFill>
                  <a:srgbClr val="FF0000"/>
                </a:solidFill>
              </a:rPr>
              <a:t>known</a:t>
            </a:r>
            <a:r>
              <a:rPr lang="en-US" sz="2000" dirty="0">
                <a:solidFill>
                  <a:srgbClr val="0070C0"/>
                </a:solidFill>
              </a:rPr>
              <a:t> state</a:t>
            </a:r>
            <a:r>
              <a:rPr lang="en-US" sz="2000" dirty="0"/>
              <a:t> called </a:t>
            </a:r>
            <a:r>
              <a:rPr lang="en-US" sz="2000" dirty="0" smtClean="0">
                <a:solidFill>
                  <a:srgbClr val="FF0000"/>
                </a:solidFill>
              </a:rPr>
              <a:t>WaitSleepJoin</a:t>
            </a:r>
            <a:r>
              <a:rPr lang="en-US" sz="2000" dirty="0" smtClean="0"/>
              <a:t>.</a:t>
            </a:r>
          </a:p>
          <a:p>
            <a:pPr marL="457200" lvl="0">
              <a:buFont typeface="Wingdings" panose="05000000000000000000" pitchFamily="2" charset="2"/>
              <a:buChar char="§"/>
            </a:pPr>
            <a:r>
              <a:rPr lang="en-US" sz="2000" dirty="0" smtClean="0"/>
              <a:t>In </a:t>
            </a:r>
            <a:r>
              <a:rPr lang="en-US" sz="2000" dirty="0"/>
              <a:t>other words, the exception is thrown if the thread is in a </a:t>
            </a:r>
            <a:r>
              <a:rPr lang="en-US" sz="2000" dirty="0">
                <a:solidFill>
                  <a:srgbClr val="0070C0"/>
                </a:solidFill>
              </a:rPr>
              <a:t>known</a:t>
            </a:r>
            <a:r>
              <a:rPr lang="en-US" sz="2000" dirty="0">
                <a:solidFill>
                  <a:srgbClr val="FF0000"/>
                </a:solidFill>
              </a:rPr>
              <a:t> idle </a:t>
            </a:r>
            <a:r>
              <a:rPr lang="en-US" sz="2000" dirty="0" smtClean="0">
                <a:solidFill>
                  <a:srgbClr val="FF0000"/>
                </a:solidFill>
              </a:rPr>
              <a:t>situation</a:t>
            </a:r>
            <a:r>
              <a:rPr lang="en-US" sz="2000" dirty="0" smtClean="0"/>
              <a:t>.</a:t>
            </a:r>
          </a:p>
          <a:p>
            <a:pPr marL="457200" lvl="0">
              <a:buFont typeface="Wingdings" panose="05000000000000000000" pitchFamily="2" charset="2"/>
              <a:buChar char="§"/>
            </a:pPr>
            <a:r>
              <a:rPr lang="en-US" sz="2000" dirty="0" smtClean="0"/>
              <a:t>The </a:t>
            </a:r>
            <a:r>
              <a:rPr lang="en-US" sz="2000" dirty="0"/>
              <a:t>problem is that this wait state may not be in your code, but instead in some arbitrary framework or third-party </a:t>
            </a:r>
            <a:r>
              <a:rPr lang="en-US" sz="2000" dirty="0" smtClean="0"/>
              <a:t>code.</a:t>
            </a:r>
          </a:p>
          <a:p>
            <a:pPr marL="457200" lvl="0">
              <a:buFont typeface="Wingdings" panose="05000000000000000000" pitchFamily="2" charset="2"/>
              <a:buChar char="§"/>
            </a:pPr>
            <a:r>
              <a:rPr lang="en-US" sz="2000" dirty="0" smtClean="0"/>
              <a:t>Unless </a:t>
            </a:r>
            <a:r>
              <a:rPr lang="en-US" sz="2000" dirty="0"/>
              <a:t>we can guarantee that all other code has been written with the possibility of thread interruption in mind, we cannot safely use it (Microsoft has acknowledged that not all framework code is robust in the face of interruption).</a:t>
            </a:r>
          </a:p>
          <a:p>
            <a:pPr lvl="0">
              <a:buFont typeface="Wingdings" panose="05000000000000000000" pitchFamily="2" charset="2"/>
              <a:buChar char="v"/>
            </a:pP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30</a:t>
            </a:fld>
            <a:endParaRPr lang="en-US" dirty="0"/>
          </a:p>
        </p:txBody>
      </p:sp>
    </p:spTree>
    <p:extLst>
      <p:ext uri="{BB962C8B-B14F-4D97-AF65-F5344CB8AC3E}">
        <p14:creationId xmlns:p14="http://schemas.microsoft.com/office/powerpoint/2010/main" val="39594765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Solving Thread </a:t>
            </a:r>
            <a:r>
              <a:rPr lang="en-US" dirty="0" smtClean="0"/>
              <a:t>Teardown</a:t>
            </a:r>
            <a:endParaRPr lang="en-US" dirty="0"/>
          </a:p>
        </p:txBody>
      </p:sp>
      <p:sp>
        <p:nvSpPr>
          <p:cNvPr id="6" name="Content Placeholder 3"/>
          <p:cNvSpPr>
            <a:spLocks noGrp="1"/>
          </p:cNvSpPr>
          <p:nvPr>
            <p:ph idx="1"/>
          </p:nvPr>
        </p:nvSpPr>
        <p:spPr/>
        <p:txBody>
          <a:bodyPr>
            <a:normAutofit/>
          </a:bodyPr>
          <a:lstStyle/>
          <a:p>
            <a:pPr lvl="0">
              <a:buFont typeface="Wingdings" panose="05000000000000000000" pitchFamily="2" charset="2"/>
              <a:buChar char="v"/>
            </a:pPr>
            <a:r>
              <a:rPr lang="en-US" sz="2000" dirty="0"/>
              <a:t>We are therefore left with </a:t>
            </a:r>
            <a:r>
              <a:rPr lang="en-US" sz="2000" dirty="0">
                <a:solidFill>
                  <a:srgbClr val="FF0000"/>
                </a:solidFill>
              </a:rPr>
              <a:t>cooperation</a:t>
            </a:r>
            <a:r>
              <a:rPr lang="en-US" sz="2000" dirty="0"/>
              <a:t> as a mechanism to </a:t>
            </a:r>
            <a:r>
              <a:rPr lang="en-US" sz="2000" dirty="0">
                <a:solidFill>
                  <a:srgbClr val="FF0000"/>
                </a:solidFill>
              </a:rPr>
              <a:t>halt</a:t>
            </a:r>
            <a:r>
              <a:rPr lang="en-US" sz="2000" dirty="0"/>
              <a:t> an executing </a:t>
            </a:r>
            <a:r>
              <a:rPr lang="en-US" sz="2000" dirty="0" smtClean="0"/>
              <a:t>thread.</a:t>
            </a:r>
          </a:p>
          <a:p>
            <a:pPr marL="457200" lvl="0">
              <a:buFont typeface="Wingdings" panose="05000000000000000000" pitchFamily="2" charset="2"/>
              <a:buChar char="§"/>
            </a:pPr>
            <a:r>
              <a:rPr lang="en-US" sz="2000" dirty="0" smtClean="0"/>
              <a:t>It </a:t>
            </a:r>
            <a:r>
              <a:rPr lang="en-US" sz="2000" dirty="0"/>
              <a:t>can be achieved fairly straightforwardly using a </a:t>
            </a:r>
            <a:r>
              <a:rPr lang="en-US" sz="2000" dirty="0">
                <a:solidFill>
                  <a:srgbClr val="FF0000"/>
                </a:solidFill>
              </a:rPr>
              <a:t>Boolean flag</a:t>
            </a:r>
            <a:r>
              <a:rPr lang="en-US" sz="2000" dirty="0"/>
              <a:t> (although there are other ways as well</a:t>
            </a:r>
            <a:r>
              <a:rPr lang="en-US" sz="2000" dirty="0" smtClean="0"/>
              <a:t>).</a:t>
            </a:r>
          </a:p>
          <a:p>
            <a:pPr marL="457200" lvl="0">
              <a:buFont typeface="Wingdings" panose="05000000000000000000" pitchFamily="2" charset="2"/>
              <a:buChar char="§"/>
            </a:pPr>
            <a:r>
              <a:rPr lang="en-US" sz="2000" dirty="0" smtClean="0"/>
              <a:t>The </a:t>
            </a:r>
            <a:r>
              <a:rPr lang="en-US" sz="2000" dirty="0"/>
              <a:t>thread must </a:t>
            </a:r>
            <a:r>
              <a:rPr lang="en-US" sz="2000" dirty="0">
                <a:solidFill>
                  <a:srgbClr val="0070C0"/>
                </a:solidFill>
              </a:rPr>
              <a:t>periodically check the</a:t>
            </a:r>
            <a:r>
              <a:rPr lang="en-US" sz="2000" dirty="0"/>
              <a:t> </a:t>
            </a:r>
            <a:r>
              <a:rPr lang="en-US" sz="2000" dirty="0">
                <a:solidFill>
                  <a:srgbClr val="FF0000"/>
                </a:solidFill>
              </a:rPr>
              <a:t>flag</a:t>
            </a:r>
            <a:r>
              <a:rPr lang="en-US" sz="2000" dirty="0"/>
              <a:t> to find out whether it has been requested to </a:t>
            </a:r>
            <a:r>
              <a:rPr lang="en-US" sz="2000" dirty="0" smtClean="0"/>
              <a:t>stop.</a:t>
            </a:r>
          </a:p>
          <a:p>
            <a:pPr marL="457200" lvl="0">
              <a:buFont typeface="Wingdings" panose="05000000000000000000" pitchFamily="2" charset="2"/>
              <a:buChar char="§"/>
            </a:pPr>
            <a:r>
              <a:rPr lang="en-US" sz="2000" dirty="0" smtClean="0"/>
              <a:t>There </a:t>
            </a:r>
            <a:r>
              <a:rPr lang="en-US" sz="2000" dirty="0"/>
              <a:t>are two issues with this approach, one fairly obvious and the other quite </a:t>
            </a:r>
            <a:r>
              <a:rPr lang="en-US" sz="2000" dirty="0" smtClean="0"/>
              <a:t>subtle.</a:t>
            </a:r>
          </a:p>
          <a:p>
            <a:pPr marL="685800" lvl="0">
              <a:buFont typeface="Wingdings" panose="05000000000000000000" pitchFamily="2" charset="2"/>
              <a:buChar char="ü"/>
            </a:pPr>
            <a:r>
              <a:rPr lang="en-US" sz="2000" dirty="0" smtClean="0"/>
              <a:t>First</a:t>
            </a:r>
            <a:r>
              <a:rPr lang="en-US" sz="2000" dirty="0"/>
              <a:t>, it assumes that the code is able to check the flag. If the code running in the thread is performing a long blocking operation, it cannot look at a </a:t>
            </a:r>
            <a:r>
              <a:rPr lang="en-US" sz="2000" dirty="0" smtClean="0"/>
              <a:t>flag.</a:t>
            </a:r>
          </a:p>
          <a:p>
            <a:pPr marL="685800" lvl="0">
              <a:buFont typeface="Wingdings" panose="05000000000000000000" pitchFamily="2" charset="2"/>
              <a:buChar char="ü"/>
            </a:pPr>
            <a:r>
              <a:rPr lang="en-US" sz="2000" dirty="0" smtClean="0"/>
              <a:t>Second</a:t>
            </a:r>
            <a:r>
              <a:rPr lang="en-US" sz="2000" dirty="0"/>
              <a:t>, the </a:t>
            </a:r>
            <a:r>
              <a:rPr lang="en-US" sz="2000" dirty="0">
                <a:solidFill>
                  <a:srgbClr val="FF0000"/>
                </a:solidFill>
              </a:rPr>
              <a:t>JIT compiler</a:t>
            </a:r>
            <a:r>
              <a:rPr lang="en-US" sz="2000" dirty="0"/>
              <a:t> can </a:t>
            </a:r>
            <a:r>
              <a:rPr lang="en-US" sz="2000" dirty="0">
                <a:solidFill>
                  <a:srgbClr val="0070C0"/>
                </a:solidFill>
              </a:rPr>
              <a:t>perform</a:t>
            </a:r>
            <a:r>
              <a:rPr lang="en-US" sz="2000" dirty="0"/>
              <a:t> </a:t>
            </a:r>
            <a:r>
              <a:rPr lang="en-US" sz="2000" dirty="0">
                <a:solidFill>
                  <a:srgbClr val="FF0000"/>
                </a:solidFill>
              </a:rPr>
              <a:t>optimizations</a:t>
            </a:r>
            <a:r>
              <a:rPr lang="en-US" sz="2000" dirty="0"/>
              <a:t> that are perfectly valid for </a:t>
            </a:r>
            <a:r>
              <a:rPr lang="en-US" sz="2000" dirty="0">
                <a:solidFill>
                  <a:srgbClr val="FF0000"/>
                </a:solidFill>
              </a:rPr>
              <a:t>single-threaded</a:t>
            </a:r>
            <a:r>
              <a:rPr lang="en-US" sz="2000" dirty="0"/>
              <a:t> </a:t>
            </a:r>
            <a:r>
              <a:rPr lang="en-US" sz="2000" dirty="0">
                <a:solidFill>
                  <a:srgbClr val="0070C0"/>
                </a:solidFill>
              </a:rPr>
              <a:t>code</a:t>
            </a:r>
            <a:r>
              <a:rPr lang="en-US" sz="2000" dirty="0"/>
              <a:t> but will break with </a:t>
            </a:r>
            <a:r>
              <a:rPr lang="en-US" sz="2000" dirty="0">
                <a:solidFill>
                  <a:srgbClr val="FF0000"/>
                </a:solidFill>
              </a:rPr>
              <a:t>multithreaded</a:t>
            </a:r>
            <a:r>
              <a:rPr lang="en-US" sz="2000" dirty="0"/>
              <a:t> </a:t>
            </a:r>
            <a:r>
              <a:rPr lang="en-US" sz="2000" dirty="0" smtClean="0">
                <a:solidFill>
                  <a:srgbClr val="0070C0"/>
                </a:solidFill>
              </a:rPr>
              <a:t>code</a:t>
            </a:r>
            <a:r>
              <a:rPr lang="en-US" sz="2000" dirty="0" smtClean="0"/>
              <a:t>.</a:t>
            </a:r>
          </a:p>
          <a:p>
            <a:pPr lvl="3" indent="-227013"/>
            <a:r>
              <a:rPr lang="en-US" dirty="0" smtClean="0"/>
              <a:t>Consider </a:t>
            </a:r>
            <a:r>
              <a:rPr lang="en-US" dirty="0"/>
              <a:t>the code in </a:t>
            </a:r>
            <a:r>
              <a:rPr lang="en-US" dirty="0">
                <a:solidFill>
                  <a:srgbClr val="FF0000"/>
                </a:solidFill>
              </a:rPr>
              <a:t>Listing 2-2</a:t>
            </a:r>
            <a:r>
              <a:rPr lang="en-US" dirty="0"/>
              <a:t>: if it is run in a </a:t>
            </a:r>
            <a:r>
              <a:rPr lang="en-US" dirty="0">
                <a:solidFill>
                  <a:srgbClr val="FF0000"/>
                </a:solidFill>
              </a:rPr>
              <a:t>release build</a:t>
            </a:r>
            <a:r>
              <a:rPr lang="en-US" dirty="0"/>
              <a:t>, then the </a:t>
            </a:r>
            <a:r>
              <a:rPr lang="en-US" dirty="0">
                <a:solidFill>
                  <a:srgbClr val="FF0000"/>
                </a:solidFill>
              </a:rPr>
              <a:t>main thread</a:t>
            </a:r>
            <a:r>
              <a:rPr lang="en-US" dirty="0"/>
              <a:t> will </a:t>
            </a:r>
            <a:r>
              <a:rPr lang="en-US" dirty="0">
                <a:solidFill>
                  <a:srgbClr val="0070C0"/>
                </a:solidFill>
              </a:rPr>
              <a:t>never </a:t>
            </a:r>
            <a:r>
              <a:rPr lang="en-US" dirty="0">
                <a:solidFill>
                  <a:srgbClr val="FF0000"/>
                </a:solidFill>
              </a:rPr>
              <a:t>end</a:t>
            </a:r>
            <a:r>
              <a:rPr lang="en-US" dirty="0"/>
              <a:t>, as the JIT compiler can move the check outside of the </a:t>
            </a:r>
            <a:r>
              <a:rPr lang="en-US" dirty="0" smtClean="0"/>
              <a:t>loop.</a:t>
            </a:r>
          </a:p>
          <a:p>
            <a:pPr lvl="3" indent="-227013"/>
            <a:r>
              <a:rPr lang="en-US" dirty="0" smtClean="0"/>
              <a:t>This </a:t>
            </a:r>
            <a:r>
              <a:rPr lang="en-US" dirty="0"/>
              <a:t>change makes no difference in </a:t>
            </a:r>
            <a:r>
              <a:rPr lang="en-US" dirty="0" smtClean="0"/>
              <a:t>single-threaded </a:t>
            </a:r>
            <a:r>
              <a:rPr lang="en-US" dirty="0"/>
              <a:t>code, but it can introduce bugs into multithreaded code</a:t>
            </a:r>
            <a:r>
              <a:rPr lang="en-US" dirty="0" smtClean="0"/>
              <a:t>.</a:t>
            </a:r>
          </a:p>
          <a:p>
            <a:pPr marL="457200" lvl="0">
              <a:buFont typeface="Wingdings" panose="05000000000000000000" pitchFamily="2" charset="2"/>
              <a:buChar char="§"/>
            </a:pPr>
            <a:r>
              <a:rPr lang="en-US" sz="2000" dirty="0" smtClean="0"/>
              <a:t>Once you are aware of the potential problem, there is a very simple fix:</a:t>
            </a:r>
          </a:p>
          <a:p>
            <a:pPr marL="687388" lvl="2"/>
            <a:r>
              <a:rPr lang="en-US" dirty="0" smtClean="0"/>
              <a:t>to </a:t>
            </a:r>
            <a:r>
              <a:rPr lang="en-US" dirty="0" smtClean="0">
                <a:solidFill>
                  <a:srgbClr val="0070C0"/>
                </a:solidFill>
              </a:rPr>
              <a:t>mark the Terminate </a:t>
            </a:r>
            <a:r>
              <a:rPr lang="en-US" dirty="0" smtClean="0">
                <a:solidFill>
                  <a:srgbClr val="FF0000"/>
                </a:solidFill>
              </a:rPr>
              <a:t>flag</a:t>
            </a:r>
            <a:r>
              <a:rPr lang="en-US" dirty="0" smtClean="0"/>
              <a:t> as </a:t>
            </a:r>
            <a:r>
              <a:rPr lang="en-US" dirty="0" smtClean="0">
                <a:solidFill>
                  <a:srgbClr val="FF0000"/>
                </a:solidFill>
              </a:rPr>
              <a:t>volatile</a:t>
            </a:r>
            <a:r>
              <a:rPr lang="en-US" dirty="0" smtClean="0"/>
              <a:t>. </a:t>
            </a:r>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31</a:t>
            </a:fld>
            <a:endParaRPr lang="en-US" dirty="0"/>
          </a:p>
        </p:txBody>
      </p:sp>
    </p:spTree>
    <p:extLst>
      <p:ext uri="{BB962C8B-B14F-4D97-AF65-F5344CB8AC3E}">
        <p14:creationId xmlns:p14="http://schemas.microsoft.com/office/powerpoint/2010/main" val="41462591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Solving Thread </a:t>
            </a:r>
            <a:r>
              <a:rPr lang="en-US" dirty="0" smtClean="0"/>
              <a:t>Teardown						   </a:t>
            </a:r>
            <a:r>
              <a:rPr lang="en-US" dirty="0" smtClean="0">
                <a:solidFill>
                  <a:srgbClr val="C00000"/>
                </a:solidFill>
              </a:rPr>
              <a:t>|</a:t>
            </a:r>
            <a:endParaRPr lang="en-US" dirty="0">
              <a:solidFill>
                <a:srgbClr val="C00000"/>
              </a:solidFill>
            </a:endParaRPr>
          </a:p>
        </p:txBody>
      </p:sp>
      <p:sp>
        <p:nvSpPr>
          <p:cNvPr id="6" name="Content Placeholder 3"/>
          <p:cNvSpPr>
            <a:spLocks noGrp="1"/>
          </p:cNvSpPr>
          <p:nvPr>
            <p:ph idx="1"/>
          </p:nvPr>
        </p:nvSpPr>
        <p:spPr/>
        <p:txBody>
          <a:bodyPr>
            <a:normAutofit/>
          </a:bodyPr>
          <a:lstStyle/>
          <a:p>
            <a:pPr marL="685800">
              <a:buFont typeface="Wingdings" panose="05000000000000000000" pitchFamily="2" charset="2"/>
              <a:buChar char="ü"/>
            </a:pPr>
            <a:r>
              <a:rPr lang="en-US" dirty="0"/>
              <a:t>This has two effects: first, to </a:t>
            </a:r>
            <a:r>
              <a:rPr lang="en-US" dirty="0">
                <a:solidFill>
                  <a:srgbClr val="FF0000"/>
                </a:solidFill>
              </a:rPr>
              <a:t>turn off</a:t>
            </a:r>
            <a:r>
              <a:rPr lang="en-US" dirty="0"/>
              <a:t> thread-sensitive </a:t>
            </a:r>
            <a:r>
              <a:rPr lang="en-US" dirty="0">
                <a:solidFill>
                  <a:srgbClr val="FF0000"/>
                </a:solidFill>
              </a:rPr>
              <a:t>JIT compiler optimizations</a:t>
            </a:r>
            <a:r>
              <a:rPr lang="en-US" dirty="0"/>
              <a:t>; second, to prevent reordering of write operations.</a:t>
            </a:r>
          </a:p>
          <a:p>
            <a:pPr marL="461963" lvl="0" indent="-234950">
              <a:buFont typeface="Wingdings" panose="05000000000000000000" pitchFamily="2" charset="2"/>
              <a:buChar char="§"/>
            </a:pPr>
            <a:r>
              <a:rPr lang="en-US" sz="2000" dirty="0" smtClean="0"/>
              <a:t>The second of these was potentially an issue prior to version 2.0 of .NET, but in 2.0 the </a:t>
            </a:r>
            <a:r>
              <a:rPr lang="en-US" sz="2000" dirty="0" smtClean="0">
                <a:solidFill>
                  <a:srgbClr val="FF0000"/>
                </a:solidFill>
              </a:rPr>
              <a:t>memory model</a:t>
            </a:r>
            <a:r>
              <a:rPr lang="en-US" sz="2000" dirty="0" smtClean="0"/>
              <a:t> (see sidebar) was strengthened to remove the problem.</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32</a:t>
            </a:fld>
            <a:endParaRPr lang="en-US" dirty="0"/>
          </a:p>
        </p:txBody>
      </p:sp>
    </p:spTree>
    <p:extLst>
      <p:ext uri="{BB962C8B-B14F-4D97-AF65-F5344CB8AC3E}">
        <p14:creationId xmlns:p14="http://schemas.microsoft.com/office/powerpoint/2010/main" val="33249937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2-2</a:t>
            </a:r>
            <a:endParaRPr lang="en-US" dirty="0"/>
          </a:p>
        </p:txBody>
      </p:sp>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00" y="1268362"/>
            <a:ext cx="6532939" cy="5207253"/>
          </a:xfrm>
          <a:prstGeom prst="rect">
            <a:avLst/>
          </a:prstGeom>
          <a:ln>
            <a:solidFill>
              <a:schemeClr val="accent1"/>
            </a:solidFill>
          </a:ln>
        </p:spPr>
      </p:pic>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33</a:t>
            </a:fld>
            <a:endParaRPr lang="en-US" dirty="0"/>
          </a:p>
        </p:txBody>
      </p:sp>
    </p:spTree>
    <p:extLst>
      <p:ext uri="{BB962C8B-B14F-4D97-AF65-F5344CB8AC3E}">
        <p14:creationId xmlns:p14="http://schemas.microsoft.com/office/powerpoint/2010/main" val="7993951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MEMORY </a:t>
            </a:r>
            <a:r>
              <a:rPr lang="en-US" dirty="0" smtClean="0"/>
              <a:t>MODELS</a:t>
            </a:r>
            <a:endParaRPr lang="en-US" dirty="0"/>
          </a:p>
        </p:txBody>
      </p:sp>
      <p:sp>
        <p:nvSpPr>
          <p:cNvPr id="6" name="Content Placeholder 3"/>
          <p:cNvSpPr>
            <a:spLocks noGrp="1"/>
          </p:cNvSpPr>
          <p:nvPr>
            <p:ph idx="1"/>
          </p:nvPr>
        </p:nvSpPr>
        <p:spPr/>
        <p:txBody>
          <a:bodyPr>
            <a:normAutofit/>
          </a:bodyPr>
          <a:lstStyle/>
          <a:p>
            <a:pPr lvl="0">
              <a:buFont typeface="Wingdings" panose="05000000000000000000" pitchFamily="2" charset="2"/>
              <a:buChar char="v"/>
            </a:pPr>
            <a:r>
              <a:rPr lang="en-US" sz="2000" dirty="0"/>
              <a:t>A memory model defines </a:t>
            </a:r>
            <a:r>
              <a:rPr lang="en-US" sz="2000" dirty="0">
                <a:solidFill>
                  <a:srgbClr val="FF0000"/>
                </a:solidFill>
              </a:rPr>
              <a:t>rules</a:t>
            </a:r>
            <a:r>
              <a:rPr lang="en-US" sz="2000" dirty="0"/>
              <a:t> for how memory reads and writes can be performed in multithreaded systems. </a:t>
            </a:r>
            <a:endParaRPr lang="en-US" sz="2000" dirty="0" smtClean="0"/>
          </a:p>
          <a:p>
            <a:pPr marL="457200" lvl="0">
              <a:buFont typeface="Wingdings" panose="05000000000000000000" pitchFamily="2" charset="2"/>
              <a:buChar char="§"/>
            </a:pPr>
            <a:r>
              <a:rPr lang="en-US" sz="2000" dirty="0" smtClean="0"/>
              <a:t>They </a:t>
            </a:r>
            <a:r>
              <a:rPr lang="en-US" sz="2000" dirty="0"/>
              <a:t>are necessary because on multicore hardware, memory access is heavily optimized using </a:t>
            </a:r>
            <a:r>
              <a:rPr lang="en-US" sz="2000" dirty="0">
                <a:solidFill>
                  <a:srgbClr val="FF0000"/>
                </a:solidFill>
              </a:rPr>
              <a:t>caches </a:t>
            </a:r>
            <a:r>
              <a:rPr lang="en-US" sz="2000" dirty="0">
                <a:solidFill>
                  <a:srgbClr val="0070C0"/>
                </a:solidFill>
              </a:rPr>
              <a:t>and</a:t>
            </a:r>
            <a:r>
              <a:rPr lang="en-US" sz="2000" dirty="0">
                <a:solidFill>
                  <a:srgbClr val="FF0000"/>
                </a:solidFill>
              </a:rPr>
              <a:t> write </a:t>
            </a:r>
            <a:r>
              <a:rPr lang="en-US" sz="2000" dirty="0" smtClean="0">
                <a:solidFill>
                  <a:srgbClr val="FF0000"/>
                </a:solidFill>
              </a:rPr>
              <a:t>buffering</a:t>
            </a:r>
            <a:r>
              <a:rPr lang="en-US" sz="2000" dirty="0" smtClean="0"/>
              <a:t>.</a:t>
            </a:r>
          </a:p>
          <a:p>
            <a:pPr marL="687388" lvl="1" indent="-225425">
              <a:buFont typeface="Wingdings" panose="05000000000000000000" pitchFamily="2" charset="2"/>
              <a:buChar char="ü"/>
            </a:pPr>
            <a:r>
              <a:rPr lang="en-US" dirty="0" smtClean="0"/>
              <a:t>Therefore</a:t>
            </a:r>
            <a:r>
              <a:rPr lang="en-US" dirty="0"/>
              <a:t>, a developer needs to understand what guarantees are given by the </a:t>
            </a:r>
            <a:r>
              <a:rPr lang="en-US" dirty="0">
                <a:solidFill>
                  <a:srgbClr val="FF0000"/>
                </a:solidFill>
              </a:rPr>
              <a:t>memory model</a:t>
            </a:r>
            <a:r>
              <a:rPr lang="en-US" dirty="0"/>
              <a:t> of a platform and, therefore, to what they must pay </a:t>
            </a:r>
            <a:r>
              <a:rPr lang="en-US" dirty="0" smtClean="0"/>
              <a:t>attention.</a:t>
            </a:r>
          </a:p>
          <a:p>
            <a:pPr marL="457200" lvl="0">
              <a:buFont typeface="Wingdings" panose="05000000000000000000" pitchFamily="2" charset="2"/>
              <a:buChar char="§"/>
            </a:pPr>
            <a:r>
              <a:rPr lang="en-US" sz="2000" dirty="0" smtClean="0"/>
              <a:t>The </a:t>
            </a:r>
            <a:r>
              <a:rPr lang="en-US" sz="2000" dirty="0"/>
              <a:t>1.x release of .NET defined its memory model in the accompanying ECMA </a:t>
            </a:r>
            <a:r>
              <a:rPr lang="en-US" sz="2000" dirty="0" smtClean="0"/>
              <a:t>specification.</a:t>
            </a:r>
          </a:p>
          <a:p>
            <a:pPr marL="687388" lvl="0" indent="-225425">
              <a:buFont typeface="Wingdings" panose="05000000000000000000" pitchFamily="2" charset="2"/>
              <a:buChar char="ü"/>
            </a:pPr>
            <a:r>
              <a:rPr lang="en-US" sz="2000" dirty="0" smtClean="0"/>
              <a:t>This </a:t>
            </a:r>
            <a:r>
              <a:rPr lang="en-US" sz="2000" dirty="0"/>
              <a:t>was fairly relaxed in terms of the demands on compiler writers and left a lot of responsibility with developers to write code </a:t>
            </a:r>
            <a:r>
              <a:rPr lang="en-US" sz="2000" dirty="0" smtClean="0"/>
              <a:t>correctly.</a:t>
            </a:r>
          </a:p>
          <a:p>
            <a:pPr marL="687388" lvl="0" indent="-225425">
              <a:buFont typeface="Wingdings" panose="05000000000000000000" pitchFamily="2" charset="2"/>
              <a:buChar char="ü"/>
            </a:pPr>
            <a:r>
              <a:rPr lang="en-US" sz="2000" dirty="0" smtClean="0"/>
              <a:t>However</a:t>
            </a:r>
            <a:r>
              <a:rPr lang="en-US" sz="2000" dirty="0"/>
              <a:t>, it turned out that x86 processors gave stronger guarantees than the ECMA specification and, as the only implementation of .NET at the time was on x86, in reality applications were not actually subject to some of the theoretical issues</a:t>
            </a:r>
            <a:r>
              <a:rPr lang="en-US" sz="2000" dirty="0" smtClean="0"/>
              <a:t>.</a:t>
            </a:r>
          </a:p>
          <a:p>
            <a:pPr marL="457200" lvl="0">
              <a:buFont typeface="Wingdings" panose="05000000000000000000" pitchFamily="2" charset="2"/>
              <a:buChar char="§"/>
            </a:pPr>
            <a:r>
              <a:rPr lang="en-US" sz="2000" dirty="0" smtClean="0"/>
              <a:t>.</a:t>
            </a:r>
            <a:r>
              <a:rPr lang="en-US" sz="2000" dirty="0"/>
              <a:t>NET 2.0 introduced a </a:t>
            </a:r>
            <a:r>
              <a:rPr lang="en-US" sz="2000" dirty="0">
                <a:solidFill>
                  <a:srgbClr val="FF0000"/>
                </a:solidFill>
              </a:rPr>
              <a:t>stronger memory model</a:t>
            </a:r>
            <a:r>
              <a:rPr lang="en-US" sz="2000" dirty="0"/>
              <a:t>, and so even on non-x86 processor architectures, issues caused by read and write reordering will not affect .NET code</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34</a:t>
            </a:fld>
            <a:endParaRPr lang="en-US" dirty="0"/>
          </a:p>
        </p:txBody>
      </p:sp>
    </p:spTree>
    <p:extLst>
      <p:ext uri="{BB962C8B-B14F-4D97-AF65-F5344CB8AC3E}">
        <p14:creationId xmlns:p14="http://schemas.microsoft.com/office/powerpoint/2010/main" val="4461530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Another Approach: Background </a:t>
            </a:r>
            <a:r>
              <a:rPr lang="en-US" dirty="0" smtClean="0"/>
              <a:t>Threads</a:t>
            </a:r>
            <a:endParaRPr lang="en-US" dirty="0"/>
          </a:p>
        </p:txBody>
      </p:sp>
      <p:sp>
        <p:nvSpPr>
          <p:cNvPr id="6" name="Content Placeholder 3"/>
          <p:cNvSpPr>
            <a:spLocks noGrp="1"/>
          </p:cNvSpPr>
          <p:nvPr>
            <p:ph idx="1"/>
          </p:nvPr>
        </p:nvSpPr>
        <p:spPr/>
        <p:txBody>
          <a:bodyPr>
            <a:normAutofit/>
          </a:bodyPr>
          <a:lstStyle/>
          <a:p>
            <a:pPr lvl="0">
              <a:buFont typeface="Wingdings" panose="05000000000000000000" pitchFamily="2" charset="2"/>
              <a:buChar char="v"/>
            </a:pPr>
            <a:r>
              <a:rPr lang="en-US" sz="2000" dirty="0"/>
              <a:t>.NET has the notion </a:t>
            </a:r>
            <a:r>
              <a:rPr lang="en-US" sz="2000" dirty="0" smtClean="0"/>
              <a:t>of</a:t>
            </a:r>
          </a:p>
          <a:p>
            <a:pPr marL="687388" lvl="1">
              <a:buFont typeface="Wingdings" panose="05000000000000000000" pitchFamily="2" charset="2"/>
              <a:buChar char="ü"/>
            </a:pPr>
            <a:r>
              <a:rPr lang="en-US" dirty="0">
                <a:solidFill>
                  <a:srgbClr val="0070C0"/>
                </a:solidFill>
              </a:rPr>
              <a:t>Foreground threads</a:t>
            </a:r>
          </a:p>
          <a:p>
            <a:pPr marL="687388" lvl="1">
              <a:buFont typeface="Wingdings" panose="05000000000000000000" pitchFamily="2" charset="2"/>
              <a:buChar char="ü"/>
            </a:pPr>
            <a:r>
              <a:rPr lang="en-US" dirty="0" smtClean="0">
                <a:solidFill>
                  <a:srgbClr val="0070C0"/>
                </a:solidFill>
              </a:rPr>
              <a:t>background threads</a:t>
            </a:r>
          </a:p>
          <a:p>
            <a:pPr marL="457200" lvl="0">
              <a:buFont typeface="Wingdings" panose="05000000000000000000" pitchFamily="2" charset="2"/>
              <a:buChar char="§"/>
            </a:pPr>
            <a:r>
              <a:rPr lang="en-US" sz="2000" dirty="0" smtClean="0"/>
              <a:t>A </a:t>
            </a:r>
            <a:r>
              <a:rPr lang="en-US" sz="2000" dirty="0">
                <a:solidFill>
                  <a:srgbClr val="FF0000"/>
                </a:solidFill>
              </a:rPr>
              <a:t>process</a:t>
            </a:r>
            <a:r>
              <a:rPr lang="en-US" sz="2000" dirty="0"/>
              <a:t> is kept </a:t>
            </a:r>
            <a:r>
              <a:rPr lang="en-US" sz="2000" dirty="0">
                <a:solidFill>
                  <a:srgbClr val="FF0000"/>
                </a:solidFill>
              </a:rPr>
              <a:t>alive</a:t>
            </a:r>
            <a:r>
              <a:rPr lang="en-US" sz="2000" dirty="0"/>
              <a:t> as long as at least one </a:t>
            </a:r>
            <a:r>
              <a:rPr lang="en-US" sz="2000" dirty="0">
                <a:solidFill>
                  <a:srgbClr val="FF0000"/>
                </a:solidFill>
              </a:rPr>
              <a:t>foreground thread</a:t>
            </a:r>
            <a:r>
              <a:rPr lang="en-US" sz="2000" dirty="0"/>
              <a:t> is </a:t>
            </a:r>
            <a:r>
              <a:rPr lang="en-US" sz="2000" dirty="0" smtClean="0">
                <a:solidFill>
                  <a:srgbClr val="FF0000"/>
                </a:solidFill>
              </a:rPr>
              <a:t>running</a:t>
            </a:r>
            <a:r>
              <a:rPr lang="en-US" sz="2000" dirty="0" smtClean="0"/>
              <a:t>.</a:t>
            </a:r>
          </a:p>
          <a:p>
            <a:pPr marL="687388" lvl="1" indent="-225425">
              <a:buFont typeface="Wingdings" panose="05000000000000000000" pitchFamily="2" charset="2"/>
              <a:buChar char="ü"/>
            </a:pPr>
            <a:r>
              <a:rPr lang="en-US" dirty="0" smtClean="0"/>
              <a:t>Once </a:t>
            </a:r>
            <a:r>
              <a:rPr lang="en-US" dirty="0"/>
              <a:t>all foreground threads have finished, the </a:t>
            </a:r>
            <a:r>
              <a:rPr lang="en-US" dirty="0">
                <a:solidFill>
                  <a:srgbClr val="0070C0"/>
                </a:solidFill>
              </a:rPr>
              <a:t>process</a:t>
            </a:r>
            <a:r>
              <a:rPr lang="en-US" dirty="0"/>
              <a:t> is </a:t>
            </a:r>
            <a:r>
              <a:rPr lang="en-US" dirty="0" smtClean="0">
                <a:solidFill>
                  <a:srgbClr val="FF0000"/>
                </a:solidFill>
              </a:rPr>
              <a:t>terminated</a:t>
            </a:r>
            <a:r>
              <a:rPr lang="en-US" dirty="0" smtClean="0"/>
              <a:t>.</a:t>
            </a:r>
          </a:p>
          <a:p>
            <a:pPr marL="687388" lvl="1" indent="-225425">
              <a:buFont typeface="Wingdings" panose="05000000000000000000" pitchFamily="2" charset="2"/>
              <a:buChar char="ü"/>
            </a:pPr>
            <a:r>
              <a:rPr lang="en-US" dirty="0" smtClean="0"/>
              <a:t>Any </a:t>
            </a:r>
            <a:r>
              <a:rPr lang="en-US" dirty="0">
                <a:solidFill>
                  <a:srgbClr val="FF0000"/>
                </a:solidFill>
              </a:rPr>
              <a:t>background threads</a:t>
            </a:r>
            <a:r>
              <a:rPr lang="en-US" dirty="0"/>
              <a:t> that are still </a:t>
            </a:r>
            <a:r>
              <a:rPr lang="en-US" dirty="0">
                <a:solidFill>
                  <a:srgbClr val="FF0000"/>
                </a:solidFill>
              </a:rPr>
              <a:t>running</a:t>
            </a:r>
            <a:r>
              <a:rPr lang="en-US" dirty="0"/>
              <a:t> are simply </a:t>
            </a:r>
            <a:r>
              <a:rPr lang="en-US" dirty="0">
                <a:solidFill>
                  <a:srgbClr val="FF0000"/>
                </a:solidFill>
              </a:rPr>
              <a:t>torn </a:t>
            </a:r>
            <a:r>
              <a:rPr lang="en-US" dirty="0" smtClean="0">
                <a:solidFill>
                  <a:srgbClr val="FF0000"/>
                </a:solidFill>
              </a:rPr>
              <a:t>down</a:t>
            </a:r>
            <a:r>
              <a:rPr lang="en-US" dirty="0" smtClean="0"/>
              <a:t>.</a:t>
            </a:r>
          </a:p>
          <a:p>
            <a:pPr marL="457200" lvl="0">
              <a:buFont typeface="Wingdings" panose="05000000000000000000" pitchFamily="2" charset="2"/>
              <a:buChar char="§"/>
            </a:pPr>
            <a:r>
              <a:rPr lang="en-US" sz="2000" dirty="0" smtClean="0"/>
              <a:t>In </a:t>
            </a:r>
            <a:r>
              <a:rPr lang="en-US" sz="2000" dirty="0"/>
              <a:t>general this is safe, as resources being used by the background threads are freed by </a:t>
            </a:r>
            <a:r>
              <a:rPr lang="en-US" sz="2000" dirty="0">
                <a:solidFill>
                  <a:srgbClr val="FF0000"/>
                </a:solidFill>
              </a:rPr>
              <a:t>process termination</a:t>
            </a:r>
            <a:r>
              <a:rPr lang="en-US" sz="2000" dirty="0"/>
              <a:t>. </a:t>
            </a:r>
            <a:endParaRPr lang="en-US" sz="2000" dirty="0" smtClean="0"/>
          </a:p>
          <a:p>
            <a:pPr marL="457200" lvl="0">
              <a:buFont typeface="Wingdings" panose="05000000000000000000" pitchFamily="2" charset="2"/>
              <a:buChar char="§"/>
            </a:pPr>
            <a:r>
              <a:rPr lang="en-US" sz="2000" dirty="0" smtClean="0"/>
              <a:t>However</a:t>
            </a:r>
            <a:r>
              <a:rPr lang="en-US" sz="2000" dirty="0"/>
              <a:t>, as you can probably tell, the thread gets no chance to perform a controlled </a:t>
            </a:r>
            <a:r>
              <a:rPr lang="en-US" sz="2000" dirty="0" smtClean="0"/>
              <a:t>cleanup.</a:t>
            </a:r>
          </a:p>
          <a:p>
            <a:pPr marL="687388" lvl="0" indent="-225425">
              <a:buFont typeface="Wingdings" panose="05000000000000000000" pitchFamily="2" charset="2"/>
              <a:buChar char="ü"/>
            </a:pPr>
            <a:r>
              <a:rPr lang="en-US" sz="2000" dirty="0" smtClean="0"/>
              <a:t>If </a:t>
            </a:r>
            <a:r>
              <a:rPr lang="en-US" sz="2000" dirty="0"/>
              <a:t>we model our </a:t>
            </a:r>
            <a:r>
              <a:rPr lang="en-US" sz="2000" dirty="0">
                <a:solidFill>
                  <a:srgbClr val="FF0000"/>
                </a:solidFill>
              </a:rPr>
              <a:t>asynchronous work</a:t>
            </a:r>
            <a:r>
              <a:rPr lang="en-US" sz="2000" dirty="0"/>
              <a:t> as </a:t>
            </a:r>
            <a:r>
              <a:rPr lang="en-US" sz="2000" dirty="0">
                <a:solidFill>
                  <a:srgbClr val="FF0000"/>
                </a:solidFill>
              </a:rPr>
              <a:t>background threads</a:t>
            </a:r>
            <a:r>
              <a:rPr lang="en-US" sz="2000" dirty="0"/>
              <a:t>, we no longer need to be responsible for controlling the termination of a </a:t>
            </a:r>
            <a:r>
              <a:rPr lang="en-US" sz="2000" dirty="0" smtClean="0"/>
              <a:t>thread.</a:t>
            </a:r>
          </a:p>
          <a:p>
            <a:pPr marL="687388" lvl="0" indent="-225425">
              <a:buFont typeface="Wingdings" panose="05000000000000000000" pitchFamily="2" charset="2"/>
              <a:buChar char="ü"/>
            </a:pPr>
            <a:r>
              <a:rPr lang="en-US" sz="2000" dirty="0" smtClean="0"/>
              <a:t>If </a:t>
            </a:r>
            <a:r>
              <a:rPr lang="en-US" sz="2000" dirty="0"/>
              <a:t>the thread were simply waiting for a file to arrive in a directory and notifying the application when it did, then it doesn’t matter if this thread is torn down with no </a:t>
            </a:r>
            <a:r>
              <a:rPr lang="en-US" sz="2000" dirty="0" smtClean="0"/>
              <a:t>warning.</a:t>
            </a:r>
          </a:p>
          <a:p>
            <a:pPr marL="457200" lvl="0">
              <a:buFont typeface="Wingdings" panose="05000000000000000000" pitchFamily="2" charset="2"/>
              <a:buChar char="§"/>
            </a:pPr>
            <a:r>
              <a:rPr lang="en-US" sz="2000" dirty="0" smtClean="0"/>
              <a:t>However, as an example of a potential issue, consider a system where the first byte of a file indicates that the file is currently locked for processing.</a:t>
            </a:r>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35</a:t>
            </a:fld>
            <a:endParaRPr lang="en-US" dirty="0"/>
          </a:p>
        </p:txBody>
      </p:sp>
    </p:spTree>
    <p:extLst>
      <p:ext uri="{BB962C8B-B14F-4D97-AF65-F5344CB8AC3E}">
        <p14:creationId xmlns:p14="http://schemas.microsoft.com/office/powerpoint/2010/main" val="29822858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Another Approach: Background </a:t>
            </a:r>
            <a:r>
              <a:rPr lang="en-US" dirty="0" smtClean="0"/>
              <a:t>Threads		   </a:t>
            </a:r>
            <a:r>
              <a:rPr lang="en-US" dirty="0" smtClean="0">
                <a:solidFill>
                  <a:srgbClr val="C00000"/>
                </a:solidFill>
              </a:rPr>
              <a:t>|</a:t>
            </a:r>
            <a:endParaRPr lang="en-US" dirty="0">
              <a:solidFill>
                <a:srgbClr val="C00000"/>
              </a:solidFill>
            </a:endParaRPr>
          </a:p>
        </p:txBody>
      </p:sp>
      <p:sp>
        <p:nvSpPr>
          <p:cNvPr id="6" name="Content Placeholder 3"/>
          <p:cNvSpPr>
            <a:spLocks noGrp="1"/>
          </p:cNvSpPr>
          <p:nvPr>
            <p:ph idx="1"/>
          </p:nvPr>
        </p:nvSpPr>
        <p:spPr/>
        <p:txBody>
          <a:bodyPr>
            <a:normAutofit/>
          </a:bodyPr>
          <a:lstStyle/>
          <a:p>
            <a:pPr marL="687388" lvl="0" indent="-225425">
              <a:buFont typeface="Wingdings" panose="05000000000000000000" pitchFamily="2" charset="2"/>
              <a:buChar char="ü"/>
            </a:pPr>
            <a:r>
              <a:rPr lang="en-US" sz="2000" dirty="0" smtClean="0"/>
              <a:t>If the processing of the file is performed on a background thread, then there is a chance that the thread will be torn down before it can reset the lock byte.</a:t>
            </a:r>
          </a:p>
          <a:p>
            <a:pPr marL="457200" lvl="0">
              <a:buFont typeface="Wingdings" panose="05000000000000000000" pitchFamily="2" charset="2"/>
              <a:buChar char="§"/>
            </a:pPr>
            <a:r>
              <a:rPr lang="en-US" sz="2000" dirty="0" smtClean="0">
                <a:solidFill>
                  <a:srgbClr val="0070C0"/>
                </a:solidFill>
              </a:rPr>
              <a:t>Threads </a:t>
            </a:r>
            <a:r>
              <a:rPr lang="en-US" sz="2000" dirty="0">
                <a:solidFill>
                  <a:srgbClr val="0070C0"/>
                </a:solidFill>
              </a:rPr>
              <a:t>created using</a:t>
            </a:r>
            <a:r>
              <a:rPr lang="en-US" sz="2000" dirty="0"/>
              <a:t> the </a:t>
            </a:r>
            <a:r>
              <a:rPr lang="en-US" sz="2000" dirty="0">
                <a:solidFill>
                  <a:srgbClr val="FF0000"/>
                </a:solidFill>
              </a:rPr>
              <a:t>Thread</a:t>
            </a:r>
            <a:r>
              <a:rPr lang="en-US" sz="2000" dirty="0"/>
              <a:t> </a:t>
            </a:r>
            <a:r>
              <a:rPr lang="en-US" sz="2000" dirty="0">
                <a:solidFill>
                  <a:srgbClr val="0070C0"/>
                </a:solidFill>
              </a:rPr>
              <a:t>class</a:t>
            </a:r>
            <a:r>
              <a:rPr lang="en-US" sz="2000" dirty="0"/>
              <a:t> are, by default, </a:t>
            </a:r>
            <a:r>
              <a:rPr lang="en-US" sz="2000" dirty="0">
                <a:solidFill>
                  <a:srgbClr val="FF0000"/>
                </a:solidFill>
              </a:rPr>
              <a:t>foreground </a:t>
            </a:r>
            <a:r>
              <a:rPr lang="en-US" sz="2000" dirty="0" smtClean="0">
                <a:solidFill>
                  <a:srgbClr val="FF0000"/>
                </a:solidFill>
              </a:rPr>
              <a:t>threads</a:t>
            </a:r>
            <a:r>
              <a:rPr lang="en-US" sz="2000" dirty="0" smtClean="0"/>
              <a:t>.</a:t>
            </a:r>
          </a:p>
          <a:p>
            <a:pPr marL="457200" lvl="0">
              <a:buFont typeface="Wingdings" panose="05000000000000000000" pitchFamily="2" charset="2"/>
              <a:buChar char="§"/>
            </a:pPr>
            <a:r>
              <a:rPr lang="en-US" sz="2000" dirty="0" smtClean="0"/>
              <a:t>If </a:t>
            </a:r>
            <a:r>
              <a:rPr lang="en-US" sz="2000" dirty="0"/>
              <a:t>you want a background thread, then you must set the </a:t>
            </a:r>
            <a:r>
              <a:rPr lang="en-US" sz="2000" dirty="0">
                <a:solidFill>
                  <a:srgbClr val="FF0000"/>
                </a:solidFill>
              </a:rPr>
              <a:t>IsBackground</a:t>
            </a:r>
            <a:r>
              <a:rPr lang="en-US" sz="2000" dirty="0"/>
              <a:t> </a:t>
            </a:r>
            <a:r>
              <a:rPr lang="en-US" sz="2000" dirty="0">
                <a:solidFill>
                  <a:srgbClr val="0070C0"/>
                </a:solidFill>
              </a:rPr>
              <a:t>property </a:t>
            </a:r>
            <a:r>
              <a:rPr lang="en-US" sz="2000" dirty="0"/>
              <a:t>of the </a:t>
            </a:r>
            <a:r>
              <a:rPr lang="en-US" sz="2000" dirty="0">
                <a:solidFill>
                  <a:srgbClr val="FF0000"/>
                </a:solidFill>
              </a:rPr>
              <a:t>thread</a:t>
            </a:r>
            <a:r>
              <a:rPr lang="en-US" sz="2000" dirty="0"/>
              <a:t> </a:t>
            </a:r>
            <a:r>
              <a:rPr lang="en-US" sz="2000" dirty="0">
                <a:solidFill>
                  <a:srgbClr val="0070C0"/>
                </a:solidFill>
              </a:rPr>
              <a:t>object</a:t>
            </a:r>
            <a:r>
              <a:rPr lang="en-US" sz="2000" dirty="0"/>
              <a:t> to </a:t>
            </a:r>
            <a:r>
              <a:rPr lang="en-US" sz="2000" dirty="0">
                <a:solidFill>
                  <a:srgbClr val="FF0000"/>
                </a:solidFill>
              </a:rPr>
              <a:t>true</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36</a:t>
            </a:fld>
            <a:endParaRPr lang="en-US" dirty="0"/>
          </a:p>
        </p:txBody>
      </p:sp>
    </p:spTree>
    <p:extLst>
      <p:ext uri="{BB962C8B-B14F-4D97-AF65-F5344CB8AC3E}">
        <p14:creationId xmlns:p14="http://schemas.microsoft.com/office/powerpoint/2010/main" val="5216396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Coordinating Threads (Join</a:t>
            </a:r>
            <a:r>
              <a:rPr lang="en-US" dirty="0" smtClean="0"/>
              <a:t>)</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If code spawns a thread, it may well want to know </a:t>
            </a:r>
            <a:r>
              <a:rPr lang="en-US" sz="2000" dirty="0">
                <a:solidFill>
                  <a:srgbClr val="0070C0"/>
                </a:solidFill>
              </a:rPr>
              <a:t>when that thread </a:t>
            </a:r>
            <a:r>
              <a:rPr lang="en-US" sz="2000" dirty="0">
                <a:solidFill>
                  <a:srgbClr val="FF0000"/>
                </a:solidFill>
              </a:rPr>
              <a:t>finishes</a:t>
            </a:r>
            <a:r>
              <a:rPr lang="en-US" sz="2000" dirty="0"/>
              <a:t>; for example, to process the results of the thread’s </a:t>
            </a:r>
            <a:r>
              <a:rPr lang="en-US" sz="2000" dirty="0" smtClean="0"/>
              <a:t>work.</a:t>
            </a:r>
          </a:p>
          <a:p>
            <a:pPr marL="457200">
              <a:buFont typeface="Wingdings" panose="05000000000000000000" pitchFamily="2" charset="2"/>
              <a:buChar char="§"/>
            </a:pPr>
            <a:r>
              <a:rPr lang="en-US" sz="2000" dirty="0" smtClean="0"/>
              <a:t>The </a:t>
            </a:r>
            <a:r>
              <a:rPr lang="en-US" sz="2000" dirty="0"/>
              <a:t>Thread class’s </a:t>
            </a:r>
            <a:r>
              <a:rPr lang="en-US" sz="2000" dirty="0">
                <a:solidFill>
                  <a:srgbClr val="FF0000"/>
                </a:solidFill>
              </a:rPr>
              <a:t>Join </a:t>
            </a:r>
            <a:r>
              <a:rPr lang="en-US" sz="2000" dirty="0">
                <a:solidFill>
                  <a:srgbClr val="0070C0"/>
                </a:solidFill>
              </a:rPr>
              <a:t>method</a:t>
            </a:r>
            <a:r>
              <a:rPr lang="en-US" sz="2000" dirty="0">
                <a:solidFill>
                  <a:srgbClr val="FF0000"/>
                </a:solidFill>
              </a:rPr>
              <a:t> </a:t>
            </a:r>
            <a:r>
              <a:rPr lang="en-US" sz="2000" dirty="0"/>
              <a:t>allows an </a:t>
            </a:r>
            <a:r>
              <a:rPr lang="en-US" sz="2000" dirty="0">
                <a:solidFill>
                  <a:srgbClr val="FF0000"/>
                </a:solidFill>
              </a:rPr>
              <a:t>observer</a:t>
            </a:r>
            <a:r>
              <a:rPr lang="en-US" sz="2000" dirty="0"/>
              <a:t> to wait for the thread to </a:t>
            </a:r>
            <a:r>
              <a:rPr lang="en-US" sz="2000" dirty="0" smtClean="0"/>
              <a:t>end.</a:t>
            </a:r>
          </a:p>
          <a:p>
            <a:pPr marL="457200">
              <a:buFont typeface="Wingdings" panose="05000000000000000000" pitchFamily="2" charset="2"/>
              <a:buChar char="§"/>
            </a:pPr>
            <a:r>
              <a:rPr lang="en-US" sz="2000" dirty="0" smtClean="0"/>
              <a:t>There </a:t>
            </a:r>
            <a:r>
              <a:rPr lang="en-US" sz="2000" dirty="0"/>
              <a:t>are two forms of the Join </a:t>
            </a:r>
            <a:r>
              <a:rPr lang="en-US" sz="2000" dirty="0" smtClean="0"/>
              <a:t>method:</a:t>
            </a:r>
          </a:p>
          <a:p>
            <a:pPr marL="685800">
              <a:buFont typeface="Wingdings" panose="05000000000000000000" pitchFamily="2" charset="2"/>
              <a:buChar char="ü"/>
            </a:pPr>
            <a:r>
              <a:rPr lang="en-US" sz="2000" dirty="0" smtClean="0"/>
              <a:t>one </a:t>
            </a:r>
            <a:r>
              <a:rPr lang="en-US" sz="2000" dirty="0"/>
              <a:t>that </a:t>
            </a:r>
            <a:r>
              <a:rPr lang="en-US" sz="2000" dirty="0">
                <a:solidFill>
                  <a:srgbClr val="0070C0"/>
                </a:solidFill>
              </a:rPr>
              <a:t>takes</a:t>
            </a:r>
            <a:r>
              <a:rPr lang="en-US" sz="2000" dirty="0"/>
              <a:t> </a:t>
            </a:r>
            <a:r>
              <a:rPr lang="en-US" sz="2000" dirty="0">
                <a:solidFill>
                  <a:srgbClr val="FF0000"/>
                </a:solidFill>
              </a:rPr>
              <a:t>no parameters</a:t>
            </a:r>
            <a:r>
              <a:rPr lang="en-US" sz="2000" dirty="0"/>
              <a:t> and </a:t>
            </a:r>
            <a:r>
              <a:rPr lang="en-US" sz="2000" dirty="0">
                <a:solidFill>
                  <a:srgbClr val="0070C0"/>
                </a:solidFill>
              </a:rPr>
              <a:t>returns</a:t>
            </a:r>
            <a:r>
              <a:rPr lang="en-US" sz="2000" dirty="0"/>
              <a:t> </a:t>
            </a:r>
            <a:r>
              <a:rPr lang="en-US" sz="2000" dirty="0" smtClean="0">
                <a:solidFill>
                  <a:srgbClr val="FF0000"/>
                </a:solidFill>
              </a:rPr>
              <a:t>void</a:t>
            </a:r>
          </a:p>
          <a:p>
            <a:pPr marL="685800">
              <a:buFont typeface="Wingdings" panose="05000000000000000000" pitchFamily="2" charset="2"/>
              <a:buChar char="ü"/>
            </a:pPr>
            <a:r>
              <a:rPr lang="en-US" sz="2000" dirty="0" smtClean="0"/>
              <a:t>the </a:t>
            </a:r>
            <a:r>
              <a:rPr lang="en-US" sz="2000" dirty="0"/>
              <a:t>other that </a:t>
            </a:r>
            <a:r>
              <a:rPr lang="en-US" sz="2000" dirty="0">
                <a:solidFill>
                  <a:srgbClr val="0070C0"/>
                </a:solidFill>
              </a:rPr>
              <a:t>takes</a:t>
            </a:r>
            <a:r>
              <a:rPr lang="en-US" sz="2000" dirty="0"/>
              <a:t> a </a:t>
            </a:r>
            <a:r>
              <a:rPr lang="en-US" sz="2000" dirty="0">
                <a:solidFill>
                  <a:srgbClr val="FF0000"/>
                </a:solidFill>
              </a:rPr>
              <a:t>timeout</a:t>
            </a:r>
            <a:r>
              <a:rPr lang="en-US" sz="2000" dirty="0"/>
              <a:t> and </a:t>
            </a:r>
            <a:r>
              <a:rPr lang="en-US" sz="2000" dirty="0">
                <a:solidFill>
                  <a:srgbClr val="0070C0"/>
                </a:solidFill>
              </a:rPr>
              <a:t>returns</a:t>
            </a:r>
            <a:r>
              <a:rPr lang="en-US" sz="2000" dirty="0"/>
              <a:t> a </a:t>
            </a:r>
            <a:r>
              <a:rPr lang="en-US" sz="2000" dirty="0" smtClean="0">
                <a:solidFill>
                  <a:srgbClr val="FF0000"/>
                </a:solidFill>
              </a:rPr>
              <a:t>Boolean</a:t>
            </a:r>
          </a:p>
          <a:p>
            <a:pPr marL="457200">
              <a:buFont typeface="Wingdings" panose="05000000000000000000" pitchFamily="2" charset="2"/>
              <a:buChar char="§"/>
            </a:pPr>
            <a:r>
              <a:rPr lang="en-US" sz="2000" dirty="0" smtClean="0"/>
              <a:t>The </a:t>
            </a:r>
            <a:r>
              <a:rPr lang="en-US" sz="2000" dirty="0"/>
              <a:t>first form will block until the thread completes, regardless of how long that might </a:t>
            </a:r>
            <a:r>
              <a:rPr lang="en-US" sz="2000" dirty="0" smtClean="0"/>
              <a:t>be.</a:t>
            </a:r>
          </a:p>
          <a:p>
            <a:pPr marL="457200">
              <a:buFont typeface="Wingdings" panose="05000000000000000000" pitchFamily="2" charset="2"/>
              <a:buChar char="§"/>
            </a:pPr>
            <a:r>
              <a:rPr lang="en-US" sz="2000" dirty="0" smtClean="0"/>
              <a:t>The </a:t>
            </a:r>
            <a:r>
              <a:rPr lang="en-US" sz="2000" dirty="0"/>
              <a:t>second form will return true if the thread completes before the timeout or false if the timeout is reached </a:t>
            </a:r>
            <a:r>
              <a:rPr lang="en-US" sz="2000" dirty="0" smtClean="0"/>
              <a:t>first.</a:t>
            </a:r>
          </a:p>
          <a:p>
            <a:pPr marL="457200">
              <a:buFont typeface="Wingdings" panose="05000000000000000000" pitchFamily="2" charset="2"/>
              <a:buChar char="§"/>
            </a:pPr>
            <a:r>
              <a:rPr lang="en-US" sz="2000" dirty="0" smtClean="0"/>
              <a:t>You should always prefer waiting with a timeout, as it allows you to proactively detect when operations are taking longer than they should.</a:t>
            </a:r>
          </a:p>
          <a:p>
            <a:pPr marL="457200">
              <a:buFont typeface="Wingdings" panose="05000000000000000000" pitchFamily="2" charset="2"/>
              <a:buChar char="§"/>
            </a:pPr>
            <a:r>
              <a:rPr lang="en-US" sz="2000" dirty="0" smtClean="0">
                <a:solidFill>
                  <a:srgbClr val="FF0000"/>
                </a:solidFill>
              </a:rPr>
              <a:t>Listing 2-3</a:t>
            </a:r>
            <a:r>
              <a:rPr lang="en-US" sz="2000" dirty="0" smtClean="0"/>
              <a:t> shows how to use Join to wait for a thread to complete with a timeout.</a:t>
            </a:r>
          </a:p>
          <a:p>
            <a:pPr marL="457200">
              <a:buFont typeface="Wingdings" panose="05000000000000000000" pitchFamily="2" charset="2"/>
              <a:buChar char="§"/>
            </a:pPr>
            <a:r>
              <a:rPr lang="en-US" sz="2000" dirty="0" smtClean="0"/>
              <a:t>You should remember that when Join times out, the thread is still running; it is simply the wait that has finished.</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37</a:t>
            </a:fld>
            <a:endParaRPr lang="en-US" dirty="0"/>
          </a:p>
        </p:txBody>
      </p:sp>
    </p:spTree>
    <p:extLst>
      <p:ext uri="{BB962C8B-B14F-4D97-AF65-F5344CB8AC3E}">
        <p14:creationId xmlns:p14="http://schemas.microsoft.com/office/powerpoint/2010/main" val="31498798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2-3</a:t>
            </a:r>
            <a:endParaRPr lang="en-US" dirty="0"/>
          </a:p>
        </p:txBody>
      </p:sp>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00" y="1280556"/>
            <a:ext cx="4996588" cy="3659186"/>
          </a:xfrm>
          <a:prstGeom prst="rect">
            <a:avLst/>
          </a:prstGeom>
          <a:ln>
            <a:solidFill>
              <a:schemeClr val="accent1"/>
            </a:solidFill>
          </a:ln>
        </p:spPr>
      </p:pic>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38</a:t>
            </a:fld>
            <a:endParaRPr lang="en-US" dirty="0"/>
          </a:p>
        </p:txBody>
      </p:sp>
    </p:spTree>
    <p:extLst>
      <p:ext uri="{BB962C8B-B14F-4D97-AF65-F5344CB8AC3E}">
        <p14:creationId xmlns:p14="http://schemas.microsoft.com/office/powerpoint/2010/main" val="13559559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THREADING AND </a:t>
            </a:r>
            <a:r>
              <a:rPr lang="en-US" dirty="0" smtClean="0"/>
              <a:t>COM</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39</a:t>
            </a:fld>
            <a:endParaRPr lang="en-US" dirty="0"/>
          </a:p>
        </p:txBody>
      </p:sp>
    </p:spTree>
    <p:extLst>
      <p:ext uri="{BB962C8B-B14F-4D97-AF65-F5344CB8AC3E}">
        <p14:creationId xmlns:p14="http://schemas.microsoft.com/office/powerpoint/2010/main" val="2194754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US" dirty="0"/>
              <a:t>An Introduction to Asynchronous Programming</a:t>
            </a:r>
          </a:p>
        </p:txBody>
      </p:sp>
      <p:sp>
        <p:nvSpPr>
          <p:cNvPr id="7" name="Text Placeholder 6"/>
          <p:cNvSpPr>
            <a:spLocks noGrp="1"/>
          </p:cNvSpPr>
          <p:nvPr>
            <p:ph type="body" sz="quarter" idx="16"/>
          </p:nvPr>
        </p:nvSpPr>
        <p:spPr/>
        <p:txBody>
          <a:bodyPr/>
          <a:lstStyle/>
          <a:p>
            <a:r>
              <a:rPr lang="en-US" dirty="0" smtClean="0"/>
              <a:t>1</a:t>
            </a:r>
            <a:endParaRPr lang="en-US" dirty="0"/>
          </a:p>
        </p:txBody>
      </p:sp>
      <p:pic>
        <p:nvPicPr>
          <p:cNvPr id="3" name="Picture 2"/>
          <p:cNvPicPr>
            <a:picLocks noChangeAspect="1"/>
          </p:cNvPicPr>
          <p:nvPr/>
        </p:nvPicPr>
        <p:blipFill>
          <a:blip r:embed="rId2"/>
          <a:stretch>
            <a:fillRect/>
          </a:stretch>
        </p:blipFill>
        <p:spPr>
          <a:xfrm>
            <a:off x="7686675" y="4726571"/>
            <a:ext cx="4171950" cy="1781175"/>
          </a:xfrm>
          <a:prstGeom prst="rect">
            <a:avLst/>
          </a:prstGeom>
          <a:ln>
            <a:solidFill>
              <a:schemeClr val="accent1">
                <a:lumMod val="60000"/>
                <a:lumOff val="40000"/>
              </a:schemeClr>
            </a:solidFill>
          </a:ln>
        </p:spPr>
      </p:pic>
      <p:sp>
        <p:nvSpPr>
          <p:cNvPr id="2" name="Date Placeholder 1"/>
          <p:cNvSpPr>
            <a:spLocks noGrp="1"/>
          </p:cNvSpPr>
          <p:nvPr>
            <p:ph type="dt" sz="half" idx="2"/>
          </p:nvPr>
        </p:nvSpPr>
        <p:spPr/>
        <p:txBody>
          <a:bodyPr/>
          <a:lstStyle/>
          <a:p>
            <a:r>
              <a:rPr lang="en-US" smtClean="0"/>
              <a:t>12 Mar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4</a:t>
            </a:fld>
            <a:endParaRPr lang="en-US" dirty="0"/>
          </a:p>
        </p:txBody>
      </p:sp>
    </p:spTree>
    <p:extLst>
      <p:ext uri="{BB962C8B-B14F-4D97-AF65-F5344CB8AC3E}">
        <p14:creationId xmlns:p14="http://schemas.microsoft.com/office/powerpoint/2010/main" val="14245921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Controlling a Thread’s Interaction with </a:t>
            </a:r>
            <a:r>
              <a:rPr lang="en-US" dirty="0" smtClean="0"/>
              <a:t>COM</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One common use of the </a:t>
            </a:r>
            <a:r>
              <a:rPr lang="en-US" sz="2000" dirty="0">
                <a:solidFill>
                  <a:srgbClr val="FF0000"/>
                </a:solidFill>
              </a:rPr>
              <a:t>Thread</a:t>
            </a:r>
            <a:r>
              <a:rPr lang="en-US" sz="2000" dirty="0"/>
              <a:t> </a:t>
            </a:r>
            <a:r>
              <a:rPr lang="en-US" sz="2000" dirty="0">
                <a:solidFill>
                  <a:srgbClr val="0070C0"/>
                </a:solidFill>
              </a:rPr>
              <a:t>class</a:t>
            </a:r>
            <a:r>
              <a:rPr lang="en-US" sz="2000" dirty="0"/>
              <a:t> that is still important even in .NET 4.0 and 4.5 is to control how that thread behaves when it performs </a:t>
            </a:r>
            <a:r>
              <a:rPr lang="en-US" sz="2000" dirty="0">
                <a:solidFill>
                  <a:srgbClr val="FF0000"/>
                </a:solidFill>
              </a:rPr>
              <a:t>COM</a:t>
            </a:r>
            <a:r>
              <a:rPr lang="en-US" sz="2000" dirty="0"/>
              <a:t> </a:t>
            </a:r>
            <a:r>
              <a:rPr lang="en-US" sz="2000" dirty="0">
                <a:solidFill>
                  <a:srgbClr val="0070C0"/>
                </a:solidFill>
              </a:rPr>
              <a:t>work</a:t>
            </a:r>
            <a:r>
              <a:rPr lang="en-US" sz="2000" dirty="0"/>
              <a:t> (see the “Threading and COM” sidebar to understand the issues). </a:t>
            </a:r>
            <a:endParaRPr lang="en-US" sz="2000" dirty="0" smtClean="0"/>
          </a:p>
          <a:p>
            <a:pPr marL="457200">
              <a:buFont typeface="Wingdings" panose="05000000000000000000" pitchFamily="2" charset="2"/>
              <a:buChar char="§"/>
            </a:pPr>
            <a:r>
              <a:rPr lang="en-US" sz="2000" dirty="0" smtClean="0"/>
              <a:t>If </a:t>
            </a:r>
            <a:r>
              <a:rPr lang="en-US" sz="2000" dirty="0"/>
              <a:t>a thread is going to perform COM work, you should try to ensure it is in the same apartment as the </a:t>
            </a:r>
            <a:r>
              <a:rPr lang="en-US" sz="2000" dirty="0">
                <a:solidFill>
                  <a:srgbClr val="FF0000"/>
                </a:solidFill>
              </a:rPr>
              <a:t>COM</a:t>
            </a:r>
            <a:r>
              <a:rPr lang="en-US" sz="2000" dirty="0"/>
              <a:t> </a:t>
            </a:r>
            <a:r>
              <a:rPr lang="en-US" sz="2000" dirty="0">
                <a:solidFill>
                  <a:srgbClr val="0070C0"/>
                </a:solidFill>
              </a:rPr>
              <a:t>objects</a:t>
            </a:r>
            <a:r>
              <a:rPr lang="en-US" sz="2000" dirty="0"/>
              <a:t> it is going to be </a:t>
            </a:r>
            <a:r>
              <a:rPr lang="en-US" sz="2000" dirty="0" smtClean="0"/>
              <a:t>invoking.</a:t>
            </a:r>
          </a:p>
          <a:p>
            <a:pPr marL="457200">
              <a:buFont typeface="Wingdings" panose="05000000000000000000" pitchFamily="2" charset="2"/>
              <a:buChar char="§"/>
            </a:pPr>
            <a:r>
              <a:rPr lang="en-US" sz="2000" dirty="0" smtClean="0"/>
              <a:t>By </a:t>
            </a:r>
            <a:r>
              <a:rPr lang="en-US" sz="2000" dirty="0"/>
              <a:t>default, .NET threads will always enter the </a:t>
            </a:r>
            <a:r>
              <a:rPr lang="en-US" sz="2000" dirty="0" smtClean="0">
                <a:solidFill>
                  <a:srgbClr val="FF0000"/>
                </a:solidFill>
              </a:rPr>
              <a:t>MTA</a:t>
            </a:r>
            <a:r>
              <a:rPr lang="en-US" sz="2000" dirty="0" smtClean="0"/>
              <a:t>.</a:t>
            </a:r>
          </a:p>
          <a:p>
            <a:pPr marL="457200">
              <a:buFont typeface="Wingdings" panose="05000000000000000000" pitchFamily="2" charset="2"/>
              <a:buChar char="§"/>
            </a:pPr>
            <a:r>
              <a:rPr lang="en-US" sz="2000" dirty="0" smtClean="0"/>
              <a:t>To </a:t>
            </a:r>
            <a:r>
              <a:rPr lang="en-US" sz="2000" dirty="0"/>
              <a:t>change this behavior, you must change the </a:t>
            </a:r>
            <a:r>
              <a:rPr lang="en-US" sz="2000" dirty="0">
                <a:solidFill>
                  <a:srgbClr val="0070C0"/>
                </a:solidFill>
              </a:rPr>
              <a:t>thread’s</a:t>
            </a:r>
            <a:r>
              <a:rPr lang="en-US" sz="2000" dirty="0"/>
              <a:t> </a:t>
            </a:r>
            <a:r>
              <a:rPr lang="en-US" sz="2000" dirty="0" smtClean="0">
                <a:solidFill>
                  <a:srgbClr val="FF0000"/>
                </a:solidFill>
              </a:rPr>
              <a:t>ApartmentState</a:t>
            </a:r>
            <a:r>
              <a:rPr lang="en-US" sz="2000" dirty="0" smtClean="0"/>
              <a:t>.</a:t>
            </a:r>
          </a:p>
          <a:p>
            <a:pPr marL="457200">
              <a:buFont typeface="Wingdings" panose="05000000000000000000" pitchFamily="2" charset="2"/>
              <a:buChar char="§"/>
            </a:pPr>
            <a:r>
              <a:rPr lang="en-US" sz="2000" dirty="0" smtClean="0"/>
              <a:t>Originally</a:t>
            </a:r>
            <a:r>
              <a:rPr lang="en-US" sz="2000" dirty="0"/>
              <a:t>, this was done by setting the </a:t>
            </a:r>
            <a:r>
              <a:rPr lang="en-US" sz="2000" dirty="0">
                <a:solidFill>
                  <a:srgbClr val="FF0000"/>
                </a:solidFill>
              </a:rPr>
              <a:t>ApartmentState</a:t>
            </a:r>
            <a:r>
              <a:rPr lang="en-US" sz="2000" dirty="0"/>
              <a:t> </a:t>
            </a:r>
            <a:r>
              <a:rPr lang="en-US" sz="2000" dirty="0">
                <a:solidFill>
                  <a:srgbClr val="0070C0"/>
                </a:solidFill>
              </a:rPr>
              <a:t>property</a:t>
            </a:r>
            <a:r>
              <a:rPr lang="en-US" sz="2000" dirty="0"/>
              <a:t>, but this was deprecated in </a:t>
            </a:r>
            <a:r>
              <a:rPr lang="en-US" sz="2000" dirty="0">
                <a:solidFill>
                  <a:srgbClr val="FF0000"/>
                </a:solidFill>
              </a:rPr>
              <a:t>.NET </a:t>
            </a:r>
            <a:r>
              <a:rPr lang="en-US" sz="2000" dirty="0" smtClean="0">
                <a:solidFill>
                  <a:srgbClr val="FF0000"/>
                </a:solidFill>
              </a:rPr>
              <a:t>2.0</a:t>
            </a:r>
            <a:r>
              <a:rPr lang="en-US" sz="2000" dirty="0" smtClean="0"/>
              <a:t>.</a:t>
            </a:r>
          </a:p>
          <a:p>
            <a:pPr marL="457200">
              <a:buFont typeface="Wingdings" panose="05000000000000000000" pitchFamily="2" charset="2"/>
              <a:buChar char="§"/>
            </a:pPr>
            <a:r>
              <a:rPr lang="en-US" sz="2000" dirty="0" smtClean="0"/>
              <a:t>From </a:t>
            </a:r>
            <a:r>
              <a:rPr lang="en-US" sz="2000" dirty="0"/>
              <a:t>2.0 onward you need to use the </a:t>
            </a:r>
            <a:r>
              <a:rPr lang="en-US" sz="2000" dirty="0">
                <a:solidFill>
                  <a:srgbClr val="FF0000"/>
                </a:solidFill>
              </a:rPr>
              <a:t>SetApartmentState</a:t>
            </a:r>
            <a:r>
              <a:rPr lang="en-US" sz="2000" dirty="0"/>
              <a:t> </a:t>
            </a:r>
            <a:r>
              <a:rPr lang="en-US" sz="2000" dirty="0">
                <a:solidFill>
                  <a:srgbClr val="0070C0"/>
                </a:solidFill>
              </a:rPr>
              <a:t>method</a:t>
            </a:r>
            <a:r>
              <a:rPr lang="en-US" sz="2000" dirty="0"/>
              <a:t> on the thread</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40</a:t>
            </a:fld>
            <a:endParaRPr lang="en-US" dirty="0"/>
          </a:p>
        </p:txBody>
      </p:sp>
    </p:spTree>
    <p:extLst>
      <p:ext uri="{BB962C8B-B14F-4D97-AF65-F5344CB8AC3E}">
        <p14:creationId xmlns:p14="http://schemas.microsoft.com/office/powerpoint/2010/main" val="22073601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Issues with the Thread </a:t>
            </a:r>
            <a:r>
              <a:rPr lang="en-US" dirty="0" smtClean="0"/>
              <a:t>Class</a:t>
            </a:r>
            <a:endParaRPr lang="en-US" dirty="0"/>
          </a:p>
        </p:txBody>
      </p:sp>
      <p:sp>
        <p:nvSpPr>
          <p:cNvPr id="4" name="Content Placeholder 3"/>
          <p:cNvSpPr>
            <a:spLocks noGrp="1"/>
          </p:cNvSpPr>
          <p:nvPr>
            <p:ph idx="1"/>
          </p:nvPr>
        </p:nvSpPr>
        <p:spPr/>
        <p:txBody>
          <a:bodyPr>
            <a:normAutofit lnSpcReduction="10000"/>
          </a:bodyPr>
          <a:lstStyle/>
          <a:p>
            <a:pPr>
              <a:buFont typeface="Wingdings" panose="05000000000000000000" pitchFamily="2" charset="2"/>
              <a:buChar char="v"/>
            </a:pPr>
            <a:r>
              <a:rPr lang="en-US" sz="2000" dirty="0"/>
              <a:t>The API for the Thread class is fairly simple, so why not use it for all asynchronous </a:t>
            </a:r>
            <a:r>
              <a:rPr lang="en-US" sz="2000" dirty="0" smtClean="0"/>
              <a:t>work?</a:t>
            </a:r>
          </a:p>
          <a:p>
            <a:pPr marL="457200">
              <a:buFont typeface="Wingdings" panose="05000000000000000000" pitchFamily="2" charset="2"/>
              <a:buChar char="§"/>
            </a:pPr>
            <a:r>
              <a:rPr lang="en-US" sz="2000" dirty="0" smtClean="0"/>
              <a:t>As </a:t>
            </a:r>
            <a:r>
              <a:rPr lang="en-US" sz="2000" dirty="0"/>
              <a:t>discussed in Chapter 1, </a:t>
            </a:r>
            <a:r>
              <a:rPr lang="en-US" sz="2000" dirty="0">
                <a:solidFill>
                  <a:srgbClr val="FF0000"/>
                </a:solidFill>
              </a:rPr>
              <a:t>threads </a:t>
            </a:r>
            <a:r>
              <a:rPr lang="en-US" sz="2000" dirty="0">
                <a:solidFill>
                  <a:srgbClr val="0070C0"/>
                </a:solidFill>
              </a:rPr>
              <a:t>are not</a:t>
            </a:r>
            <a:r>
              <a:rPr lang="en-US" sz="2000" dirty="0">
                <a:solidFill>
                  <a:srgbClr val="FF0000"/>
                </a:solidFill>
              </a:rPr>
              <a:t> cheap </a:t>
            </a:r>
            <a:r>
              <a:rPr lang="en-US" sz="2000" dirty="0" smtClean="0">
                <a:solidFill>
                  <a:srgbClr val="FF0000"/>
                </a:solidFill>
              </a:rPr>
              <a:t>resources</a:t>
            </a:r>
            <a:r>
              <a:rPr lang="en-US" sz="2000" dirty="0" smtClean="0"/>
              <a:t>:</a:t>
            </a:r>
          </a:p>
          <a:p>
            <a:pPr marL="685800">
              <a:buFont typeface="Wingdings" panose="05000000000000000000" pitchFamily="2" charset="2"/>
              <a:buChar char="ü"/>
            </a:pPr>
            <a:r>
              <a:rPr lang="en-US" sz="2000" dirty="0" smtClean="0"/>
              <a:t>they </a:t>
            </a:r>
            <a:r>
              <a:rPr lang="en-US" sz="2000" dirty="0"/>
              <a:t>are </a:t>
            </a:r>
            <a:r>
              <a:rPr lang="en-US" sz="2000" dirty="0">
                <a:solidFill>
                  <a:srgbClr val="FF0000"/>
                </a:solidFill>
              </a:rPr>
              <a:t>expensive</a:t>
            </a:r>
            <a:r>
              <a:rPr lang="en-US" sz="2000" dirty="0"/>
              <a:t> to </a:t>
            </a:r>
            <a:r>
              <a:rPr lang="en-US" sz="2000" dirty="0" smtClean="0"/>
              <a:t>create, clean up</a:t>
            </a:r>
          </a:p>
          <a:p>
            <a:pPr marL="685800">
              <a:buFont typeface="Wingdings" panose="05000000000000000000" pitchFamily="2" charset="2"/>
              <a:buChar char="ü"/>
            </a:pPr>
            <a:r>
              <a:rPr lang="en-US" sz="2000" dirty="0" smtClean="0"/>
              <a:t>they </a:t>
            </a:r>
            <a:r>
              <a:rPr lang="en-US" sz="2000" dirty="0">
                <a:solidFill>
                  <a:srgbClr val="0070C0"/>
                </a:solidFill>
              </a:rPr>
              <a:t>consume</a:t>
            </a:r>
            <a:r>
              <a:rPr lang="en-US" sz="2000" dirty="0"/>
              <a:t> </a:t>
            </a:r>
            <a:r>
              <a:rPr lang="en-US" sz="2000" dirty="0">
                <a:solidFill>
                  <a:srgbClr val="FF0000"/>
                </a:solidFill>
              </a:rPr>
              <a:t>memory</a:t>
            </a:r>
            <a:r>
              <a:rPr lang="en-US" sz="2000" dirty="0"/>
              <a:t> for </a:t>
            </a:r>
            <a:r>
              <a:rPr lang="en-US" sz="2000" dirty="0">
                <a:solidFill>
                  <a:srgbClr val="FF0000"/>
                </a:solidFill>
              </a:rPr>
              <a:t>stack</a:t>
            </a:r>
            <a:r>
              <a:rPr lang="en-US" sz="2000" dirty="0"/>
              <a:t> </a:t>
            </a:r>
            <a:r>
              <a:rPr lang="en-US" sz="2000" dirty="0" smtClean="0"/>
              <a:t>space</a:t>
            </a:r>
          </a:p>
          <a:p>
            <a:pPr marL="685800">
              <a:buFont typeface="Wingdings" panose="05000000000000000000" pitchFamily="2" charset="2"/>
              <a:buChar char="ü"/>
            </a:pPr>
            <a:r>
              <a:rPr lang="en-US" sz="2000" dirty="0" smtClean="0"/>
              <a:t>require </a:t>
            </a:r>
            <a:r>
              <a:rPr lang="en-US" sz="2000" dirty="0"/>
              <a:t>attention from the </a:t>
            </a:r>
            <a:r>
              <a:rPr lang="en-US" sz="2000" dirty="0">
                <a:solidFill>
                  <a:srgbClr val="FF0000"/>
                </a:solidFill>
              </a:rPr>
              <a:t>thread </a:t>
            </a:r>
            <a:r>
              <a:rPr lang="en-US" sz="2000" dirty="0" smtClean="0">
                <a:solidFill>
                  <a:srgbClr val="FF0000"/>
                </a:solidFill>
              </a:rPr>
              <a:t>scheduler</a:t>
            </a:r>
          </a:p>
          <a:p>
            <a:pPr marL="457200">
              <a:buFont typeface="Wingdings" panose="05000000000000000000" pitchFamily="2" charset="2"/>
              <a:buChar char="§"/>
            </a:pPr>
            <a:r>
              <a:rPr lang="en-US" sz="2000" dirty="0" smtClean="0"/>
              <a:t>As </a:t>
            </a:r>
            <a:r>
              <a:rPr lang="en-US" sz="2000" dirty="0"/>
              <a:t>a result, if you have regular asynchronous work to do, continuously creating and destroying the threads is </a:t>
            </a:r>
            <a:r>
              <a:rPr lang="en-US" sz="2000" dirty="0" smtClean="0"/>
              <a:t>wasteful.</a:t>
            </a:r>
          </a:p>
          <a:p>
            <a:pPr marL="457200">
              <a:buFont typeface="Wingdings" panose="05000000000000000000" pitchFamily="2" charset="2"/>
              <a:buChar char="§"/>
            </a:pPr>
            <a:r>
              <a:rPr lang="en-US" sz="2000" dirty="0" smtClean="0"/>
              <a:t>Also</a:t>
            </a:r>
            <a:r>
              <a:rPr lang="en-US" sz="2000" dirty="0"/>
              <a:t>, uncontrolled creation of threads can end up consuming huge amounts of memory and causing the </a:t>
            </a:r>
            <a:r>
              <a:rPr lang="en-US" sz="2000" dirty="0">
                <a:solidFill>
                  <a:srgbClr val="FF0000"/>
                </a:solidFill>
              </a:rPr>
              <a:t>thread scheduler </a:t>
            </a:r>
            <a:r>
              <a:rPr lang="en-US" sz="2000" dirty="0">
                <a:solidFill>
                  <a:srgbClr val="0070C0"/>
                </a:solidFill>
              </a:rPr>
              <a:t>to thrash</a:t>
            </a:r>
            <a:r>
              <a:rPr lang="en-US" sz="2000" dirty="0"/>
              <a:t>—neither of which is healthy for your </a:t>
            </a:r>
            <a:r>
              <a:rPr lang="en-US" sz="2000" dirty="0" smtClean="0"/>
              <a:t>application.</a:t>
            </a:r>
          </a:p>
          <a:p>
            <a:pPr marL="457200">
              <a:buFont typeface="Wingdings" panose="05000000000000000000" pitchFamily="2" charset="2"/>
              <a:buChar char="§"/>
            </a:pPr>
            <a:r>
              <a:rPr lang="en-US" sz="2000" dirty="0" smtClean="0"/>
              <a:t>A </a:t>
            </a:r>
            <a:r>
              <a:rPr lang="en-US" sz="2000" dirty="0"/>
              <a:t>more efficient model would be to </a:t>
            </a:r>
            <a:r>
              <a:rPr lang="en-US" sz="2000" dirty="0">
                <a:solidFill>
                  <a:srgbClr val="FF0000"/>
                </a:solidFill>
              </a:rPr>
              <a:t>reuse threads </a:t>
            </a:r>
            <a:r>
              <a:rPr lang="en-US" sz="2000" dirty="0"/>
              <a:t>that have already been created, thus relieving the application code of control of thread </a:t>
            </a:r>
            <a:r>
              <a:rPr lang="en-US" sz="2000" dirty="0" smtClean="0"/>
              <a:t>creation.</a:t>
            </a:r>
          </a:p>
          <a:p>
            <a:pPr marL="457200">
              <a:buFont typeface="Wingdings" panose="05000000000000000000" pitchFamily="2" charset="2"/>
              <a:buChar char="§"/>
            </a:pPr>
            <a:r>
              <a:rPr lang="en-US" sz="2000" dirty="0" smtClean="0"/>
              <a:t>This </a:t>
            </a:r>
            <a:r>
              <a:rPr lang="en-US" sz="2000" dirty="0"/>
              <a:t>would then allow thread management to be regulated. This is potentially highly complex code for you to </a:t>
            </a:r>
            <a:r>
              <a:rPr lang="en-US" sz="2000" dirty="0" smtClean="0"/>
              <a:t>maintain.</a:t>
            </a:r>
          </a:p>
          <a:p>
            <a:pPr marL="457200">
              <a:buFont typeface="Wingdings" panose="05000000000000000000" pitchFamily="2" charset="2"/>
              <a:buChar char="§"/>
            </a:pPr>
            <a:r>
              <a:rPr lang="en-US" sz="2000" dirty="0" smtClean="0"/>
              <a:t>Fortunately</a:t>
            </a:r>
            <a:r>
              <a:rPr lang="en-US" sz="2000" dirty="0"/>
              <a:t>, .NET already comes with an implementation, out of the box, in the form of the </a:t>
            </a:r>
            <a:r>
              <a:rPr lang="en-US" sz="2000" dirty="0">
                <a:solidFill>
                  <a:srgbClr val="FF0000"/>
                </a:solidFill>
              </a:rPr>
              <a:t>system thread pool</a:t>
            </a:r>
            <a:r>
              <a:rPr lang="en-US" sz="2000" dirty="0" smtClean="0">
                <a:solidFill>
                  <a:srgbClr val="FF0000"/>
                </a:solidFill>
              </a:rPr>
              <a:t>.</a:t>
            </a:r>
            <a:endParaRPr lang="en-US" sz="2000" dirty="0">
              <a:solidFill>
                <a:srgbClr val="FF0000"/>
              </a:solidFill>
            </a:endParaRPr>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41</a:t>
            </a:fld>
            <a:endParaRPr lang="en-US" dirty="0"/>
          </a:p>
        </p:txBody>
      </p:sp>
    </p:spTree>
    <p:extLst>
      <p:ext uri="{BB962C8B-B14F-4D97-AF65-F5344CB8AC3E}">
        <p14:creationId xmlns:p14="http://schemas.microsoft.com/office/powerpoint/2010/main" val="24139050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Using the System Thread </a:t>
            </a:r>
            <a:r>
              <a:rPr lang="en-US" dirty="0" smtClean="0"/>
              <a:t>Pool</a:t>
            </a:r>
            <a:endParaRPr lang="en-US" dirty="0"/>
          </a:p>
        </p:txBody>
      </p:sp>
      <p:sp>
        <p:nvSpPr>
          <p:cNvPr id="5"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 </a:t>
            </a:r>
            <a:r>
              <a:rPr lang="en-US" sz="2000" dirty="0">
                <a:solidFill>
                  <a:srgbClr val="FF0000"/>
                </a:solidFill>
              </a:rPr>
              <a:t>system thread pool</a:t>
            </a:r>
            <a:r>
              <a:rPr lang="en-US" sz="2000" dirty="0"/>
              <a:t> is a </a:t>
            </a:r>
            <a:r>
              <a:rPr lang="en-US" sz="2000" dirty="0">
                <a:solidFill>
                  <a:srgbClr val="FF0000"/>
                </a:solidFill>
              </a:rPr>
              <a:t>process-wide</a:t>
            </a:r>
            <a:r>
              <a:rPr lang="en-US" sz="2000" dirty="0"/>
              <a:t> </a:t>
            </a:r>
            <a:r>
              <a:rPr lang="en-US" sz="2000" dirty="0">
                <a:solidFill>
                  <a:srgbClr val="0070C0"/>
                </a:solidFill>
              </a:rPr>
              <a:t>resource</a:t>
            </a:r>
            <a:r>
              <a:rPr lang="en-US" sz="2000" dirty="0"/>
              <a:t> providing more efficient use of threads for general asynchronous </a:t>
            </a:r>
            <a:r>
              <a:rPr lang="en-US" sz="2000" dirty="0" smtClean="0"/>
              <a:t>work.</a:t>
            </a:r>
          </a:p>
          <a:p>
            <a:pPr marL="457200">
              <a:buFont typeface="Wingdings" panose="05000000000000000000" pitchFamily="2" charset="2"/>
              <a:buChar char="§"/>
            </a:pPr>
            <a:r>
              <a:rPr lang="en-US" sz="2000" dirty="0" smtClean="0"/>
              <a:t>The </a:t>
            </a:r>
            <a:r>
              <a:rPr lang="en-US" sz="2000" dirty="0"/>
              <a:t>idea is </a:t>
            </a:r>
            <a:r>
              <a:rPr lang="en-US" sz="2000" dirty="0" smtClean="0"/>
              <a:t>this:</a:t>
            </a:r>
          </a:p>
          <a:p>
            <a:pPr marL="685800">
              <a:buFont typeface="Wingdings" panose="05000000000000000000" pitchFamily="2" charset="2"/>
              <a:buChar char="ü"/>
            </a:pPr>
            <a:r>
              <a:rPr lang="en-US" sz="2000" dirty="0" smtClean="0">
                <a:solidFill>
                  <a:srgbClr val="FF0000"/>
                </a:solidFill>
              </a:rPr>
              <a:t>Application </a:t>
            </a:r>
            <a:r>
              <a:rPr lang="en-US" sz="2000" dirty="0">
                <a:solidFill>
                  <a:srgbClr val="FF0000"/>
                </a:solidFill>
              </a:rPr>
              <a:t>code</a:t>
            </a:r>
            <a:r>
              <a:rPr lang="en-US" sz="2000" dirty="0"/>
              <a:t> passes work to the </a:t>
            </a:r>
            <a:r>
              <a:rPr lang="en-US" sz="2000" dirty="0">
                <a:solidFill>
                  <a:srgbClr val="FF0000"/>
                </a:solidFill>
              </a:rPr>
              <a:t>thread pool</a:t>
            </a:r>
            <a:r>
              <a:rPr lang="en-US" sz="2000" dirty="0"/>
              <a:t> (known as a </a:t>
            </a:r>
            <a:r>
              <a:rPr lang="en-US" sz="2000" dirty="0">
                <a:solidFill>
                  <a:srgbClr val="FF0000"/>
                </a:solidFill>
              </a:rPr>
              <a:t>work item</a:t>
            </a:r>
            <a:r>
              <a:rPr lang="en-US" sz="2000" dirty="0"/>
              <a:t>), which gets enqueued (see </a:t>
            </a:r>
            <a:r>
              <a:rPr lang="en-US" sz="2000" dirty="0">
                <a:solidFill>
                  <a:srgbClr val="FF0000"/>
                </a:solidFill>
              </a:rPr>
              <a:t>Figure 2-1</a:t>
            </a:r>
            <a:r>
              <a:rPr lang="en-US" sz="2000" dirty="0" smtClean="0"/>
              <a:t>).</a:t>
            </a:r>
          </a:p>
          <a:p>
            <a:pPr marL="685800">
              <a:buFont typeface="Wingdings" panose="05000000000000000000" pitchFamily="2" charset="2"/>
              <a:buChar char="ü"/>
            </a:pPr>
            <a:r>
              <a:rPr lang="en-US" sz="2000" dirty="0"/>
              <a:t>The </a:t>
            </a:r>
            <a:r>
              <a:rPr lang="en-US" sz="2000" dirty="0">
                <a:solidFill>
                  <a:srgbClr val="FF0000"/>
                </a:solidFill>
              </a:rPr>
              <a:t>thread pool manager</a:t>
            </a:r>
            <a:r>
              <a:rPr lang="en-US" sz="2000" dirty="0"/>
              <a:t> adds </a:t>
            </a:r>
            <a:r>
              <a:rPr lang="en-US" sz="2000" dirty="0">
                <a:solidFill>
                  <a:srgbClr val="FF0000"/>
                </a:solidFill>
              </a:rPr>
              <a:t>threads</a:t>
            </a:r>
            <a:r>
              <a:rPr lang="en-US" sz="2000" dirty="0"/>
              <a:t> into the pool to </a:t>
            </a:r>
            <a:r>
              <a:rPr lang="en-US" sz="2000" dirty="0">
                <a:solidFill>
                  <a:srgbClr val="FF0000"/>
                </a:solidFill>
              </a:rPr>
              <a:t>process the </a:t>
            </a:r>
            <a:r>
              <a:rPr lang="en-US" sz="2000" dirty="0" smtClean="0">
                <a:solidFill>
                  <a:srgbClr val="FF0000"/>
                </a:solidFill>
              </a:rPr>
              <a:t>work</a:t>
            </a:r>
            <a:r>
              <a:rPr lang="en-US" sz="2000" dirty="0" smtClean="0"/>
              <a:t>.</a:t>
            </a:r>
          </a:p>
          <a:p>
            <a:pPr marL="685800">
              <a:buFont typeface="Wingdings" panose="05000000000000000000" pitchFamily="2" charset="2"/>
              <a:buChar char="ü"/>
            </a:pPr>
            <a:r>
              <a:rPr lang="en-US" sz="2000" dirty="0" smtClean="0"/>
              <a:t>When </a:t>
            </a:r>
            <a:r>
              <a:rPr lang="en-US" sz="2000" dirty="0"/>
              <a:t>a </a:t>
            </a:r>
            <a:r>
              <a:rPr lang="en-US" sz="2000" dirty="0">
                <a:solidFill>
                  <a:srgbClr val="FF0000"/>
                </a:solidFill>
              </a:rPr>
              <a:t>thread pool thread</a:t>
            </a:r>
            <a:r>
              <a:rPr lang="en-US" sz="2000" dirty="0"/>
              <a:t> has completed its </a:t>
            </a:r>
            <a:r>
              <a:rPr lang="en-US" sz="2000" dirty="0">
                <a:solidFill>
                  <a:srgbClr val="0070C0"/>
                </a:solidFill>
              </a:rPr>
              <a:t>current </a:t>
            </a:r>
            <a:r>
              <a:rPr lang="en-US" sz="2000" dirty="0">
                <a:solidFill>
                  <a:srgbClr val="FF0000"/>
                </a:solidFill>
              </a:rPr>
              <a:t>work item</a:t>
            </a:r>
            <a:r>
              <a:rPr lang="en-US" sz="2000" dirty="0"/>
              <a:t>, it goes back to the </a:t>
            </a:r>
            <a:r>
              <a:rPr lang="en-US" sz="2000" dirty="0">
                <a:solidFill>
                  <a:srgbClr val="FF0000"/>
                </a:solidFill>
              </a:rPr>
              <a:t>queue</a:t>
            </a:r>
            <a:r>
              <a:rPr lang="en-US" sz="2000" dirty="0"/>
              <a:t> to get the next. </a:t>
            </a:r>
          </a:p>
          <a:p>
            <a:pPr marL="685800">
              <a:buFont typeface="Wingdings" panose="05000000000000000000" pitchFamily="2" charset="2"/>
              <a:buChar char="ü"/>
            </a:pPr>
            <a:r>
              <a:rPr lang="en-US" sz="2000" dirty="0" smtClean="0"/>
              <a:t>If </a:t>
            </a:r>
            <a:r>
              <a:rPr lang="en-US" sz="2000" dirty="0"/>
              <a:t>the rate of work arriving on the queue is greater than the current number of threads can keep up with, the thread pool manager uses </a:t>
            </a:r>
            <a:r>
              <a:rPr lang="en-US" sz="2000" dirty="0">
                <a:solidFill>
                  <a:srgbClr val="FF0000"/>
                </a:solidFill>
              </a:rPr>
              <a:t>heuristics</a:t>
            </a:r>
            <a:r>
              <a:rPr lang="en-US" sz="2000" dirty="0"/>
              <a:t> to decide whether to add more threads into the </a:t>
            </a:r>
            <a:r>
              <a:rPr lang="en-US" sz="2000" dirty="0" smtClean="0"/>
              <a:t>pool.</a:t>
            </a:r>
          </a:p>
          <a:p>
            <a:pPr marL="685800">
              <a:buFont typeface="Wingdings" panose="05000000000000000000" pitchFamily="2" charset="2"/>
              <a:buChar char="ü"/>
            </a:pPr>
            <a:r>
              <a:rPr lang="en-US" sz="2000" dirty="0" smtClean="0"/>
              <a:t>If </a:t>
            </a:r>
            <a:r>
              <a:rPr lang="en-US" sz="2000" dirty="0"/>
              <a:t>threads are idle (there are no more work items to execute), then the thread pool manager will eventually </a:t>
            </a:r>
            <a:r>
              <a:rPr lang="en-US" sz="2000" dirty="0">
                <a:solidFill>
                  <a:srgbClr val="FF0000"/>
                </a:solidFill>
              </a:rPr>
              <a:t>degrade threads</a:t>
            </a:r>
            <a:r>
              <a:rPr lang="en-US" sz="2000" dirty="0"/>
              <a:t> out of the thread pool</a:t>
            </a:r>
            <a:r>
              <a:rPr lang="en-US" sz="2000" dirty="0" smtClean="0"/>
              <a:t>.</a:t>
            </a:r>
          </a:p>
          <a:p>
            <a:pPr marL="457200">
              <a:buFont typeface="Wingdings" panose="05000000000000000000" pitchFamily="2" charset="2"/>
              <a:buChar char="§"/>
            </a:pPr>
            <a:r>
              <a:rPr lang="en-US" sz="2000" dirty="0"/>
              <a:t>As you can see, the thread pool manager attempts to balance the number of threads in the pool with the rate of work appearing on the </a:t>
            </a:r>
            <a:r>
              <a:rPr lang="en-US" sz="2000" dirty="0" smtClean="0"/>
              <a:t>queue.</a:t>
            </a:r>
          </a:p>
          <a:p>
            <a:pPr marL="457200">
              <a:buFont typeface="Wingdings" panose="05000000000000000000" pitchFamily="2" charset="2"/>
              <a:buChar char="§"/>
            </a:pPr>
            <a:r>
              <a:rPr lang="en-US" sz="2000" dirty="0" smtClean="0"/>
              <a:t>The </a:t>
            </a:r>
            <a:r>
              <a:rPr lang="en-US" sz="2000" dirty="0"/>
              <a:t>thread pool is </a:t>
            </a:r>
            <a:r>
              <a:rPr lang="en-US" sz="2000" dirty="0">
                <a:solidFill>
                  <a:srgbClr val="0070C0"/>
                </a:solidFill>
              </a:rPr>
              <a:t>capped</a:t>
            </a:r>
            <a:r>
              <a:rPr lang="en-US" sz="2000" dirty="0"/>
              <a:t> to ensure the </a:t>
            </a:r>
            <a:r>
              <a:rPr lang="en-US" sz="2000" dirty="0">
                <a:solidFill>
                  <a:srgbClr val="FF0000"/>
                </a:solidFill>
              </a:rPr>
              <a:t>maximum number of threads</a:t>
            </a:r>
            <a:r>
              <a:rPr lang="en-US" sz="2000" dirty="0"/>
              <a:t> is constrained</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42</a:t>
            </a:fld>
            <a:endParaRPr lang="en-US" dirty="0"/>
          </a:p>
        </p:txBody>
      </p:sp>
    </p:spTree>
    <p:extLst>
      <p:ext uri="{BB962C8B-B14F-4D97-AF65-F5344CB8AC3E}">
        <p14:creationId xmlns:p14="http://schemas.microsoft.com/office/powerpoint/2010/main" val="42059753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Using the System Thread </a:t>
            </a:r>
            <a:r>
              <a:rPr lang="en-US" dirty="0" smtClean="0"/>
              <a:t>Pool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 heuristics used to decide whether to add new threads into the pool, and the default maximum number of threads in the pool, have changed with almost every version of .NET, as you will see over the course of this </a:t>
            </a:r>
            <a:r>
              <a:rPr lang="en-US" sz="2000" dirty="0" smtClean="0"/>
              <a:t>chapter.</a:t>
            </a:r>
          </a:p>
          <a:p>
            <a:pPr marL="457200">
              <a:buFont typeface="Wingdings" panose="05000000000000000000" pitchFamily="2" charset="2"/>
              <a:buChar char="§"/>
            </a:pPr>
            <a:r>
              <a:rPr lang="en-US" sz="2000" dirty="0" smtClean="0"/>
              <a:t>In </a:t>
            </a:r>
            <a:r>
              <a:rPr lang="en-US" sz="2000" dirty="0"/>
              <a:t>.NET 1.0, however, they were as follows: </a:t>
            </a:r>
          </a:p>
          <a:p>
            <a:pPr marL="685800">
              <a:buFont typeface="Wingdings" panose="05000000000000000000" pitchFamily="2" charset="2"/>
              <a:buChar char="ü"/>
            </a:pPr>
            <a:r>
              <a:rPr lang="en-US" sz="2000" dirty="0" smtClean="0"/>
              <a:t>The </a:t>
            </a:r>
            <a:r>
              <a:rPr lang="en-US" sz="2000" dirty="0">
                <a:solidFill>
                  <a:srgbClr val="FF0000"/>
                </a:solidFill>
              </a:rPr>
              <a:t>default</a:t>
            </a:r>
            <a:r>
              <a:rPr lang="en-US" sz="2000" dirty="0"/>
              <a:t> </a:t>
            </a:r>
            <a:r>
              <a:rPr lang="en-US" sz="2000" dirty="0">
                <a:solidFill>
                  <a:srgbClr val="FF0000"/>
                </a:solidFill>
              </a:rPr>
              <a:t>maximum</a:t>
            </a:r>
            <a:r>
              <a:rPr lang="en-US" sz="2000" dirty="0"/>
              <a:t> </a:t>
            </a:r>
            <a:r>
              <a:rPr lang="en-US" sz="2000" dirty="0">
                <a:solidFill>
                  <a:srgbClr val="0070C0"/>
                </a:solidFill>
              </a:rPr>
              <a:t>number of worker threads</a:t>
            </a:r>
            <a:r>
              <a:rPr lang="en-US" sz="2000" dirty="0"/>
              <a:t> in the thread pool was </a:t>
            </a:r>
            <a:r>
              <a:rPr lang="en-US" sz="2000" dirty="0" smtClean="0">
                <a:solidFill>
                  <a:srgbClr val="FF0000"/>
                </a:solidFill>
              </a:rPr>
              <a:t>25</a:t>
            </a:r>
            <a:r>
              <a:rPr lang="en-US" sz="2000" dirty="0" smtClean="0"/>
              <a:t>.</a:t>
            </a:r>
          </a:p>
          <a:p>
            <a:pPr marL="685800" indent="0">
              <a:buNone/>
            </a:pPr>
            <a:r>
              <a:rPr lang="en-US" sz="2000" dirty="0" smtClean="0"/>
              <a:t>This </a:t>
            </a:r>
            <a:r>
              <a:rPr lang="en-US" sz="2000" dirty="0"/>
              <a:t>could only be changed by writing a custom Common Language Runtime (</a:t>
            </a:r>
            <a:r>
              <a:rPr lang="en-US" sz="2000" dirty="0">
                <a:solidFill>
                  <a:srgbClr val="FF0000"/>
                </a:solidFill>
              </a:rPr>
              <a:t>CLR)-unmanaged </a:t>
            </a:r>
            <a:r>
              <a:rPr lang="en-US" sz="2000" dirty="0" smtClean="0">
                <a:solidFill>
                  <a:srgbClr val="FF0000"/>
                </a:solidFill>
              </a:rPr>
              <a:t>host</a:t>
            </a:r>
            <a:r>
              <a:rPr lang="en-US" sz="2000" dirty="0" smtClean="0"/>
              <a:t>.</a:t>
            </a:r>
          </a:p>
          <a:p>
            <a:pPr marL="685800">
              <a:buFont typeface="Wingdings" panose="05000000000000000000" pitchFamily="2" charset="2"/>
              <a:buChar char="ü"/>
            </a:pPr>
            <a:r>
              <a:rPr lang="en-US" sz="2000" dirty="0" smtClean="0"/>
              <a:t>The </a:t>
            </a:r>
            <a:r>
              <a:rPr lang="en-US" sz="2000" dirty="0"/>
              <a:t>algorithm for adding new threads into the thread pool was based on allowing </a:t>
            </a:r>
            <a:r>
              <a:rPr lang="en-US" sz="2000" dirty="0">
                <a:solidFill>
                  <a:srgbClr val="FF0000"/>
                </a:solidFill>
              </a:rPr>
              <a:t>half a second</a:t>
            </a:r>
            <a:r>
              <a:rPr lang="en-US" sz="2000" dirty="0"/>
              <a:t> for a work item to be on the </a:t>
            </a:r>
            <a:r>
              <a:rPr lang="en-US" sz="2000" dirty="0">
                <a:solidFill>
                  <a:srgbClr val="FF0000"/>
                </a:solidFill>
              </a:rPr>
              <a:t>queue </a:t>
            </a:r>
            <a:r>
              <a:rPr lang="en-US" sz="2000" dirty="0" smtClean="0">
                <a:solidFill>
                  <a:srgbClr val="FF0000"/>
                </a:solidFill>
              </a:rPr>
              <a:t>unprocessed</a:t>
            </a:r>
          </a:p>
          <a:p>
            <a:pPr marL="685800" indent="0">
              <a:buNone/>
            </a:pPr>
            <a:r>
              <a:rPr lang="en-US" sz="2000" dirty="0" smtClean="0"/>
              <a:t>If </a:t>
            </a:r>
            <a:r>
              <a:rPr lang="en-US" sz="2000" dirty="0"/>
              <a:t>still waiting after this time, a new thread was added</a:t>
            </a:r>
            <a:r>
              <a:rPr lang="en-US" sz="2000" dirty="0" smtClean="0"/>
              <a:t>.</a:t>
            </a:r>
            <a:endParaRPr lang="en-US" sz="2000" dirty="0"/>
          </a:p>
        </p:txBody>
      </p:sp>
      <p:sp>
        <p:nvSpPr>
          <p:cNvPr id="2" name="Date Placeholder 1"/>
          <p:cNvSpPr>
            <a:spLocks noGrp="1"/>
          </p:cNvSpPr>
          <p:nvPr>
            <p:ph type="dt" sz="half" idx="2"/>
          </p:nvPr>
        </p:nvSpPr>
        <p:spPr/>
        <p:txBody>
          <a:bodyPr/>
          <a:lstStyle/>
          <a:p>
            <a:r>
              <a:rPr lang="en-US" smtClean="0"/>
              <a:t>12 Mar 2018</a:t>
            </a:r>
            <a:endParaRPr lang="en-US" dirty="0"/>
          </a:p>
        </p:txBody>
      </p:sp>
      <p:sp>
        <p:nvSpPr>
          <p:cNvPr id="3" name="Slide Number Placeholder 2"/>
          <p:cNvSpPr>
            <a:spLocks noGrp="1"/>
          </p:cNvSpPr>
          <p:nvPr>
            <p:ph type="sldNum" sz="quarter" idx="4"/>
          </p:nvPr>
        </p:nvSpPr>
        <p:spPr/>
        <p:txBody>
          <a:bodyPr/>
          <a:lstStyle/>
          <a:p>
            <a:fld id="{F1012999-1CD9-4014-B1C6-70315F8BBED0}" type="slidenum">
              <a:rPr lang="en-US" smtClean="0"/>
              <a:pPr/>
              <a:t>43</a:t>
            </a:fld>
            <a:endParaRPr lang="en-US" dirty="0"/>
          </a:p>
        </p:txBody>
      </p:sp>
    </p:spTree>
    <p:extLst>
      <p:ext uri="{BB962C8B-B14F-4D97-AF65-F5344CB8AC3E}">
        <p14:creationId xmlns:p14="http://schemas.microsoft.com/office/powerpoint/2010/main" val="8695627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Figure 2-1</a:t>
            </a:r>
            <a:endParaRPr lang="en-US" dirty="0"/>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00" y="1268362"/>
            <a:ext cx="7361767" cy="3749471"/>
          </a:xfrm>
          <a:prstGeom prst="rect">
            <a:avLst/>
          </a:prstGeom>
          <a:ln>
            <a:solidFill>
              <a:schemeClr val="accent1"/>
            </a:solidFill>
          </a:ln>
        </p:spPr>
      </p:pic>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44</a:t>
            </a:fld>
            <a:endParaRPr lang="en-US" dirty="0"/>
          </a:p>
        </p:txBody>
      </p:sp>
    </p:spTree>
    <p:extLst>
      <p:ext uri="{BB962C8B-B14F-4D97-AF65-F5344CB8AC3E}">
        <p14:creationId xmlns:p14="http://schemas.microsoft.com/office/powerpoint/2010/main" val="12064737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Worker and I/O </a:t>
            </a:r>
            <a:r>
              <a:rPr lang="en-US" dirty="0" smtClean="0"/>
              <a:t>Threads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It turns out there are two groups of threads in the thread </a:t>
            </a:r>
            <a:r>
              <a:rPr lang="en-US" sz="2000" dirty="0" smtClean="0"/>
              <a:t>pool</a:t>
            </a:r>
          </a:p>
          <a:p>
            <a:pPr marL="685800">
              <a:buFont typeface="Wingdings" panose="05000000000000000000" pitchFamily="2" charset="2"/>
              <a:buChar char="ü"/>
            </a:pPr>
            <a:r>
              <a:rPr lang="en-US" sz="2000" dirty="0" smtClean="0"/>
              <a:t>Worker</a:t>
            </a:r>
          </a:p>
          <a:p>
            <a:pPr marL="685800">
              <a:buFont typeface="Wingdings" panose="05000000000000000000" pitchFamily="2" charset="2"/>
              <a:buChar char="ü"/>
            </a:pPr>
            <a:r>
              <a:rPr lang="en-US" sz="2000" dirty="0" smtClean="0"/>
              <a:t>I/O threads</a:t>
            </a:r>
          </a:p>
          <a:p>
            <a:pPr marL="457200">
              <a:buFont typeface="Wingdings" panose="05000000000000000000" pitchFamily="2" charset="2"/>
              <a:buChar char="§"/>
            </a:pPr>
            <a:r>
              <a:rPr lang="en-US" sz="2000" dirty="0" smtClean="0"/>
              <a:t>Worker </a:t>
            </a:r>
            <a:r>
              <a:rPr lang="en-US" sz="2000" dirty="0"/>
              <a:t>threads are targeted at work that is generally </a:t>
            </a:r>
            <a:r>
              <a:rPr lang="en-US" sz="2000" dirty="0">
                <a:solidFill>
                  <a:srgbClr val="FF0000"/>
                </a:solidFill>
              </a:rPr>
              <a:t>CPU </a:t>
            </a:r>
            <a:r>
              <a:rPr lang="en-US" sz="2000" dirty="0" smtClean="0">
                <a:solidFill>
                  <a:srgbClr val="FF0000"/>
                </a:solidFill>
              </a:rPr>
              <a:t>based</a:t>
            </a:r>
            <a:r>
              <a:rPr lang="en-US" sz="2000" dirty="0" smtClean="0"/>
              <a:t>.</a:t>
            </a:r>
          </a:p>
          <a:p>
            <a:pPr marL="457200">
              <a:buFont typeface="Wingdings" panose="05000000000000000000" pitchFamily="2" charset="2"/>
              <a:buChar char="§"/>
            </a:pPr>
            <a:r>
              <a:rPr lang="en-US" sz="2000" dirty="0" smtClean="0"/>
              <a:t>If </a:t>
            </a:r>
            <a:r>
              <a:rPr lang="en-US" sz="2000" dirty="0"/>
              <a:t>you perform I/O on these threads it is really a </a:t>
            </a:r>
            <a:r>
              <a:rPr lang="en-US" sz="2000" dirty="0">
                <a:solidFill>
                  <a:srgbClr val="FF0000"/>
                </a:solidFill>
              </a:rPr>
              <a:t>waste of resources</a:t>
            </a:r>
            <a:r>
              <a:rPr lang="en-US" sz="2000" dirty="0"/>
              <a:t>, as the thread will sit idle while the I/O is </a:t>
            </a:r>
            <a:r>
              <a:rPr lang="en-US" sz="2000" dirty="0" smtClean="0"/>
              <a:t>performed.</a:t>
            </a:r>
          </a:p>
          <a:p>
            <a:pPr marL="457200">
              <a:buFont typeface="Wingdings" panose="05000000000000000000" pitchFamily="2" charset="2"/>
              <a:buChar char="§"/>
            </a:pPr>
            <a:r>
              <a:rPr lang="en-US" sz="2000" dirty="0" smtClean="0"/>
              <a:t>A </a:t>
            </a:r>
            <a:r>
              <a:rPr lang="en-US" sz="2000" dirty="0">
                <a:solidFill>
                  <a:srgbClr val="FF0000"/>
                </a:solidFill>
              </a:rPr>
              <a:t>more efficient model</a:t>
            </a:r>
            <a:r>
              <a:rPr lang="en-US" sz="2000" dirty="0"/>
              <a:t> would be to kick off the I/O (which is basically a hardware operation) and commit a thread only when the I/O is </a:t>
            </a:r>
            <a:r>
              <a:rPr lang="en-US" sz="2000" dirty="0" smtClean="0"/>
              <a:t>complete.</a:t>
            </a:r>
          </a:p>
          <a:p>
            <a:pPr marL="457200">
              <a:buFont typeface="Wingdings" panose="05000000000000000000" pitchFamily="2" charset="2"/>
              <a:buChar char="§"/>
            </a:pPr>
            <a:r>
              <a:rPr lang="en-US" sz="2000" dirty="0" smtClean="0"/>
              <a:t>This </a:t>
            </a:r>
            <a:r>
              <a:rPr lang="en-US" sz="2000" dirty="0"/>
              <a:t>is the concept of </a:t>
            </a:r>
            <a:r>
              <a:rPr lang="en-US" sz="2000" dirty="0">
                <a:solidFill>
                  <a:srgbClr val="FF0000"/>
                </a:solidFill>
              </a:rPr>
              <a:t>I/O completion ports</a:t>
            </a:r>
            <a:r>
              <a:rPr lang="en-US" sz="2000" dirty="0"/>
              <a:t>, and this is how the I/O threads in the thread pool work</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45</a:t>
            </a:fld>
            <a:endParaRPr lang="en-US" dirty="0"/>
          </a:p>
        </p:txBody>
      </p:sp>
    </p:spTree>
    <p:extLst>
      <p:ext uri="{BB962C8B-B14F-4D97-AF65-F5344CB8AC3E}">
        <p14:creationId xmlns:p14="http://schemas.microsoft.com/office/powerpoint/2010/main" val="11622166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Getting Work on to the Thread </a:t>
            </a:r>
            <a:r>
              <a:rPr lang="en-US" dirty="0" smtClean="0"/>
              <a:t>Pool</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We have seen the basic mechanics of how the thread pool works but how does </a:t>
            </a:r>
            <a:r>
              <a:rPr lang="en-US" sz="2000" dirty="0">
                <a:solidFill>
                  <a:srgbClr val="FF0000"/>
                </a:solidFill>
              </a:rPr>
              <a:t>work</a:t>
            </a:r>
            <a:r>
              <a:rPr lang="en-US" sz="2000" dirty="0"/>
              <a:t> get </a:t>
            </a:r>
            <a:r>
              <a:rPr lang="en-US" sz="2000" dirty="0" smtClean="0">
                <a:solidFill>
                  <a:srgbClr val="FF0000"/>
                </a:solidFill>
              </a:rPr>
              <a:t>enqueued</a:t>
            </a:r>
            <a:r>
              <a:rPr lang="en-US" sz="2000" dirty="0" smtClean="0"/>
              <a:t>?</a:t>
            </a:r>
          </a:p>
          <a:p>
            <a:pPr marL="457200">
              <a:buFont typeface="Wingdings" panose="05000000000000000000" pitchFamily="2" charset="2"/>
              <a:buChar char="§"/>
            </a:pPr>
            <a:r>
              <a:rPr lang="en-US" sz="2000" dirty="0" smtClean="0"/>
              <a:t>There </a:t>
            </a:r>
            <a:r>
              <a:rPr lang="en-US" sz="2000" dirty="0"/>
              <a:t>are </a:t>
            </a:r>
            <a:r>
              <a:rPr lang="en-US" sz="2000" dirty="0">
                <a:solidFill>
                  <a:srgbClr val="FF0000"/>
                </a:solidFill>
              </a:rPr>
              <a:t>three</a:t>
            </a:r>
            <a:r>
              <a:rPr lang="en-US" sz="2000" dirty="0"/>
              <a:t> mechanisms you can </a:t>
            </a:r>
            <a:r>
              <a:rPr lang="en-US" sz="2000" dirty="0" smtClean="0"/>
              <a:t>use:</a:t>
            </a:r>
          </a:p>
          <a:p>
            <a:pPr marL="685800">
              <a:buFont typeface="Wingdings" panose="05000000000000000000" pitchFamily="2" charset="2"/>
              <a:buChar char="ü"/>
            </a:pPr>
            <a:r>
              <a:rPr lang="en-US" sz="2000" dirty="0" smtClean="0"/>
              <a:t>ThreadPool.QueueUserWorkItem</a:t>
            </a:r>
          </a:p>
          <a:p>
            <a:pPr marL="685800">
              <a:buFont typeface="Wingdings" panose="05000000000000000000" pitchFamily="2" charset="2"/>
              <a:buChar char="ü"/>
            </a:pPr>
            <a:r>
              <a:rPr lang="en-US" sz="2000" dirty="0" smtClean="0"/>
              <a:t>Timers</a:t>
            </a:r>
          </a:p>
          <a:p>
            <a:pPr marL="685800">
              <a:buFont typeface="Wingdings" panose="05000000000000000000" pitchFamily="2" charset="2"/>
              <a:buChar char="ü"/>
            </a:pPr>
            <a:r>
              <a:rPr lang="en-US" sz="2000" dirty="0" smtClean="0"/>
              <a:t>The </a:t>
            </a:r>
            <a:r>
              <a:rPr lang="en-US" sz="2000" dirty="0"/>
              <a:t>Asynchronous Programming Model (APM</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46</a:t>
            </a:fld>
            <a:endParaRPr lang="en-US" dirty="0"/>
          </a:p>
        </p:txBody>
      </p:sp>
    </p:spTree>
    <p:extLst>
      <p:ext uri="{BB962C8B-B14F-4D97-AF65-F5344CB8AC3E}">
        <p14:creationId xmlns:p14="http://schemas.microsoft.com/office/powerpoint/2010/main" val="864945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ThreadPool.QueueUserWorkItem</a:t>
            </a:r>
            <a:endParaRPr lang="en-US" dirty="0"/>
          </a:p>
        </p:txBody>
      </p:sp>
      <p:sp>
        <p:nvSpPr>
          <p:cNvPr id="6" name="Content Placeholder 3"/>
          <p:cNvSpPr>
            <a:spLocks noGrp="1"/>
          </p:cNvSpPr>
          <p:nvPr>
            <p:ph idx="1"/>
          </p:nvPr>
        </p:nvSpPr>
        <p:spPr/>
        <p:txBody>
          <a:bodyPr>
            <a:normAutofit/>
          </a:bodyPr>
          <a:lstStyle/>
          <a:p>
            <a:pPr lvl="0">
              <a:buFont typeface="Wingdings" panose="05000000000000000000" pitchFamily="2" charset="2"/>
              <a:buChar char="v"/>
            </a:pPr>
            <a:r>
              <a:rPr lang="en-US" sz="2000" dirty="0"/>
              <a:t>The most direct way to get work on to the thread pool is to use the </a:t>
            </a:r>
            <a:r>
              <a:rPr lang="en-US" sz="2000" dirty="0">
                <a:solidFill>
                  <a:srgbClr val="0070C0"/>
                </a:solidFill>
              </a:rPr>
              <a:t>API</a:t>
            </a:r>
            <a:r>
              <a:rPr lang="en-US" sz="2000" dirty="0"/>
              <a:t> </a:t>
            </a:r>
            <a:r>
              <a:rPr lang="en-US" sz="2000" dirty="0" smtClean="0">
                <a:solidFill>
                  <a:srgbClr val="FF0000"/>
                </a:solidFill>
              </a:rPr>
              <a:t>ThreadPool.QueueUserWorkItem</a:t>
            </a:r>
            <a:r>
              <a:rPr lang="en-US" sz="2000" dirty="0" smtClean="0"/>
              <a:t>.</a:t>
            </a:r>
          </a:p>
          <a:p>
            <a:pPr marL="457200" lvl="0">
              <a:buFont typeface="Wingdings" panose="05000000000000000000" pitchFamily="2" charset="2"/>
              <a:buChar char="§"/>
            </a:pPr>
            <a:r>
              <a:rPr lang="en-US" sz="2000" dirty="0" smtClean="0"/>
              <a:t>This </a:t>
            </a:r>
            <a:r>
              <a:rPr lang="en-US" sz="2000" dirty="0">
                <a:solidFill>
                  <a:srgbClr val="0070C0"/>
                </a:solidFill>
              </a:rPr>
              <a:t>method</a:t>
            </a:r>
            <a:r>
              <a:rPr lang="en-US" sz="2000" dirty="0"/>
              <a:t> takes the passed </a:t>
            </a:r>
            <a:r>
              <a:rPr lang="en-US" sz="2000" dirty="0">
                <a:solidFill>
                  <a:srgbClr val="FF0000"/>
                </a:solidFill>
              </a:rPr>
              <a:t>WaitCallback</a:t>
            </a:r>
            <a:r>
              <a:rPr lang="en-US" sz="2000" dirty="0"/>
              <a:t> </a:t>
            </a:r>
            <a:r>
              <a:rPr lang="en-US" sz="2000" dirty="0">
                <a:solidFill>
                  <a:srgbClr val="0070C0"/>
                </a:solidFill>
              </a:rPr>
              <a:t>delegate</a:t>
            </a:r>
            <a:r>
              <a:rPr lang="en-US" sz="2000" dirty="0"/>
              <a:t> and, as the name suggests, wraps it in a work item and </a:t>
            </a:r>
            <a:r>
              <a:rPr lang="en-US" sz="2000" dirty="0">
                <a:solidFill>
                  <a:srgbClr val="FF0000"/>
                </a:solidFill>
              </a:rPr>
              <a:t>enqueues</a:t>
            </a:r>
            <a:r>
              <a:rPr lang="en-US" sz="2000" dirty="0"/>
              <a:t> </a:t>
            </a:r>
            <a:r>
              <a:rPr lang="en-US" sz="2000" dirty="0" smtClean="0"/>
              <a:t>it.</a:t>
            </a:r>
          </a:p>
          <a:p>
            <a:pPr marL="457200" lvl="0">
              <a:buFont typeface="Wingdings" panose="05000000000000000000" pitchFamily="2" charset="2"/>
              <a:buChar char="§"/>
            </a:pPr>
            <a:r>
              <a:rPr lang="en-US" sz="2000" dirty="0" smtClean="0"/>
              <a:t>The </a:t>
            </a:r>
            <a:r>
              <a:rPr lang="en-US" sz="2000" dirty="0"/>
              <a:t>work item is then picked up by a </a:t>
            </a:r>
            <a:r>
              <a:rPr lang="en-US" sz="2000" dirty="0">
                <a:solidFill>
                  <a:srgbClr val="FF0000"/>
                </a:solidFill>
              </a:rPr>
              <a:t>thread pool </a:t>
            </a:r>
            <a:r>
              <a:rPr lang="en-US" sz="2000" dirty="0">
                <a:solidFill>
                  <a:srgbClr val="0070C0"/>
                </a:solidFill>
              </a:rPr>
              <a:t>worker thread</a:t>
            </a:r>
            <a:r>
              <a:rPr lang="en-US" sz="2000" dirty="0"/>
              <a:t> when one becomes </a:t>
            </a:r>
            <a:r>
              <a:rPr lang="en-US" sz="2000" dirty="0" smtClean="0"/>
              <a:t>available.</a:t>
            </a:r>
          </a:p>
          <a:p>
            <a:pPr marL="457200" lvl="0">
              <a:buFont typeface="Wingdings" panose="05000000000000000000" pitchFamily="2" charset="2"/>
              <a:buChar char="§"/>
            </a:pPr>
            <a:r>
              <a:rPr lang="en-US" sz="2000" dirty="0" smtClean="0"/>
              <a:t>The </a:t>
            </a:r>
            <a:r>
              <a:rPr lang="en-US" sz="2000" dirty="0">
                <a:solidFill>
                  <a:srgbClr val="FF0000"/>
                </a:solidFill>
              </a:rPr>
              <a:t>WaitCallback</a:t>
            </a:r>
            <a:r>
              <a:rPr lang="en-US" sz="2000" dirty="0"/>
              <a:t> delegate takes an object as a parameter, which can be passed in an </a:t>
            </a:r>
            <a:r>
              <a:rPr lang="en-US" sz="2000" dirty="0">
                <a:solidFill>
                  <a:srgbClr val="0070C0"/>
                </a:solidFill>
              </a:rPr>
              <a:t>overload of </a:t>
            </a:r>
            <a:r>
              <a:rPr lang="en-US" sz="2000" dirty="0">
                <a:solidFill>
                  <a:srgbClr val="FF0000"/>
                </a:solidFill>
              </a:rPr>
              <a:t>ThreadPool.QueueUserWorkItem</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47</a:t>
            </a:fld>
            <a:endParaRPr lang="en-US" dirty="0"/>
          </a:p>
        </p:txBody>
      </p:sp>
    </p:spTree>
    <p:extLst>
      <p:ext uri="{BB962C8B-B14F-4D97-AF65-F5344CB8AC3E}">
        <p14:creationId xmlns:p14="http://schemas.microsoft.com/office/powerpoint/2010/main" val="32772163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Timers</a:t>
            </a:r>
            <a:endParaRPr lang="en-US" dirty="0"/>
          </a:p>
        </p:txBody>
      </p:sp>
      <p:sp>
        <p:nvSpPr>
          <p:cNvPr id="6" name="Content Placeholder 3"/>
          <p:cNvSpPr>
            <a:spLocks noGrp="1"/>
          </p:cNvSpPr>
          <p:nvPr>
            <p:ph idx="1"/>
          </p:nvPr>
        </p:nvSpPr>
        <p:spPr/>
        <p:txBody>
          <a:bodyPr>
            <a:normAutofit/>
          </a:bodyPr>
          <a:lstStyle/>
          <a:p>
            <a:pPr lvl="0">
              <a:buFont typeface="Wingdings" panose="05000000000000000000" pitchFamily="2" charset="2"/>
              <a:buChar char="v"/>
            </a:pPr>
            <a:r>
              <a:rPr lang="en-US" sz="2000" dirty="0"/>
              <a:t>If you have work that needs to be done asynchronously but </a:t>
            </a:r>
            <a:r>
              <a:rPr lang="en-US" sz="2000" dirty="0">
                <a:solidFill>
                  <a:srgbClr val="0070C0"/>
                </a:solidFill>
              </a:rPr>
              <a:t>on a regular basis</a:t>
            </a:r>
            <a:r>
              <a:rPr lang="en-US" sz="2000" dirty="0"/>
              <a:t> and at a </a:t>
            </a:r>
            <a:r>
              <a:rPr lang="en-US" sz="2000" dirty="0">
                <a:solidFill>
                  <a:srgbClr val="FF0000"/>
                </a:solidFill>
              </a:rPr>
              <a:t>specific interval</a:t>
            </a:r>
            <a:r>
              <a:rPr lang="en-US" sz="2000" dirty="0"/>
              <a:t>, you can use a </a:t>
            </a:r>
            <a:r>
              <a:rPr lang="en-US" sz="2000" dirty="0">
                <a:solidFill>
                  <a:srgbClr val="FF0000"/>
                </a:solidFill>
              </a:rPr>
              <a:t>thread pool </a:t>
            </a:r>
            <a:r>
              <a:rPr lang="en-US" sz="2000" dirty="0" smtClean="0">
                <a:solidFill>
                  <a:srgbClr val="FF0000"/>
                </a:solidFill>
              </a:rPr>
              <a:t>timer</a:t>
            </a:r>
            <a:r>
              <a:rPr lang="en-US" sz="2000" dirty="0" smtClean="0"/>
              <a:t>.</a:t>
            </a:r>
          </a:p>
          <a:p>
            <a:pPr marL="457200" lvl="0">
              <a:buFont typeface="Wingdings" panose="05000000000000000000" pitchFamily="2" charset="2"/>
              <a:buChar char="§"/>
            </a:pPr>
            <a:r>
              <a:rPr lang="en-US" sz="2000" dirty="0" smtClean="0"/>
              <a:t>This </a:t>
            </a:r>
            <a:r>
              <a:rPr lang="en-US" sz="2000" dirty="0"/>
              <a:t>is represented by the class </a:t>
            </a:r>
            <a:r>
              <a:rPr lang="en-US" sz="2000" dirty="0" smtClean="0">
                <a:solidFill>
                  <a:srgbClr val="FF0000"/>
                </a:solidFill>
              </a:rPr>
              <a:t>System.Threading.Timer</a:t>
            </a:r>
            <a:r>
              <a:rPr lang="en-US" sz="2000" dirty="0" smtClean="0"/>
              <a:t>.</a:t>
            </a:r>
          </a:p>
          <a:p>
            <a:pPr marL="457200" lvl="0">
              <a:buFont typeface="Wingdings" panose="05000000000000000000" pitchFamily="2" charset="2"/>
              <a:buChar char="§"/>
            </a:pPr>
            <a:r>
              <a:rPr lang="en-US" sz="2000" dirty="0" smtClean="0"/>
              <a:t>Creating </a:t>
            </a:r>
            <a:r>
              <a:rPr lang="en-US" sz="2000" dirty="0"/>
              <a:t>one of these will run a </a:t>
            </a:r>
            <a:r>
              <a:rPr lang="en-US" sz="2000" dirty="0">
                <a:solidFill>
                  <a:srgbClr val="0070C0"/>
                </a:solidFill>
              </a:rPr>
              <a:t>delegate</a:t>
            </a:r>
            <a:r>
              <a:rPr lang="en-US" sz="2000" dirty="0"/>
              <a:t>, on a thread pool worker thread, at the passed interval starting after the passed due </a:t>
            </a:r>
            <a:r>
              <a:rPr lang="en-US" sz="2000" dirty="0" smtClean="0"/>
              <a:t>time.</a:t>
            </a:r>
          </a:p>
          <a:p>
            <a:pPr marL="457200" lvl="0">
              <a:buFont typeface="Wingdings" panose="05000000000000000000" pitchFamily="2" charset="2"/>
              <a:buChar char="§"/>
            </a:pPr>
            <a:r>
              <a:rPr lang="en-US" sz="2000" dirty="0" smtClean="0"/>
              <a:t>The </a:t>
            </a:r>
            <a:r>
              <a:rPr lang="en-US" sz="2000" dirty="0"/>
              <a:t>API takes a </a:t>
            </a:r>
            <a:r>
              <a:rPr lang="en-US" sz="2000" dirty="0">
                <a:solidFill>
                  <a:srgbClr val="FF0000"/>
                </a:solidFill>
              </a:rPr>
              <a:t>state </a:t>
            </a:r>
            <a:r>
              <a:rPr lang="en-US" sz="2000" dirty="0">
                <a:solidFill>
                  <a:srgbClr val="0070C0"/>
                </a:solidFill>
              </a:rPr>
              <a:t>object</a:t>
            </a:r>
            <a:r>
              <a:rPr lang="en-US" sz="2000" dirty="0"/>
              <a:t> that is passed to the delegate on each </a:t>
            </a:r>
            <a:r>
              <a:rPr lang="en-US" sz="2000" dirty="0" smtClean="0"/>
              <a:t>invocation.</a:t>
            </a:r>
          </a:p>
          <a:p>
            <a:pPr marL="457200" lvl="0">
              <a:buFont typeface="Wingdings" panose="05000000000000000000" pitchFamily="2" charset="2"/>
              <a:buChar char="§"/>
            </a:pPr>
            <a:r>
              <a:rPr lang="en-US" sz="2000" dirty="0" smtClean="0"/>
              <a:t>The </a:t>
            </a:r>
            <a:r>
              <a:rPr lang="en-US" sz="2000" dirty="0"/>
              <a:t>timer stops when you dispose it</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48</a:t>
            </a:fld>
            <a:endParaRPr lang="en-US" dirty="0"/>
          </a:p>
        </p:txBody>
      </p:sp>
    </p:spTree>
    <p:extLst>
      <p:ext uri="{BB962C8B-B14F-4D97-AF65-F5344CB8AC3E}">
        <p14:creationId xmlns:p14="http://schemas.microsoft.com/office/powerpoint/2010/main" val="25166718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The APM</a:t>
            </a:r>
            <a:endParaRPr lang="en-US" dirty="0"/>
          </a:p>
        </p:txBody>
      </p:sp>
      <p:sp>
        <p:nvSpPr>
          <p:cNvPr id="6" name="Content Placeholder 3"/>
          <p:cNvSpPr>
            <a:spLocks noGrp="1"/>
          </p:cNvSpPr>
          <p:nvPr>
            <p:ph idx="1"/>
          </p:nvPr>
        </p:nvSpPr>
        <p:spPr/>
        <p:txBody>
          <a:bodyPr>
            <a:normAutofit lnSpcReduction="10000"/>
          </a:bodyPr>
          <a:lstStyle/>
          <a:p>
            <a:pPr lvl="0">
              <a:buFont typeface="Wingdings" panose="05000000000000000000" pitchFamily="2" charset="2"/>
              <a:buChar char="v"/>
            </a:pPr>
            <a:r>
              <a:rPr lang="en-US" sz="2000" dirty="0"/>
              <a:t>By far the most common way to </a:t>
            </a:r>
            <a:r>
              <a:rPr lang="en-US" sz="2000" dirty="0">
                <a:solidFill>
                  <a:srgbClr val="0070C0"/>
                </a:solidFill>
              </a:rPr>
              <a:t>run</a:t>
            </a:r>
            <a:r>
              <a:rPr lang="en-US" sz="2000" dirty="0"/>
              <a:t> </a:t>
            </a:r>
            <a:r>
              <a:rPr lang="en-US" sz="2000" dirty="0">
                <a:solidFill>
                  <a:srgbClr val="FF0000"/>
                </a:solidFill>
              </a:rPr>
              <a:t>work</a:t>
            </a:r>
            <a:r>
              <a:rPr lang="en-US" sz="2000" dirty="0"/>
              <a:t> on the thread pool, </a:t>
            </a:r>
            <a:r>
              <a:rPr lang="en-US" sz="2000" dirty="0">
                <a:solidFill>
                  <a:srgbClr val="0070C0"/>
                </a:solidFill>
              </a:rPr>
              <a:t>before</a:t>
            </a:r>
            <a:r>
              <a:rPr lang="en-US" sz="2000" dirty="0"/>
              <a:t> </a:t>
            </a:r>
            <a:r>
              <a:rPr lang="en-US" sz="2000" dirty="0">
                <a:solidFill>
                  <a:srgbClr val="FF0000"/>
                </a:solidFill>
              </a:rPr>
              <a:t>.</a:t>
            </a:r>
            <a:r>
              <a:rPr lang="en-US" sz="2000" dirty="0" smtClean="0">
                <a:solidFill>
                  <a:srgbClr val="FF0000"/>
                </a:solidFill>
              </a:rPr>
              <a:t>NET 4.0</a:t>
            </a:r>
            <a:r>
              <a:rPr lang="en-US" sz="2000" dirty="0"/>
              <a:t>, was to use APIs that use a </a:t>
            </a:r>
            <a:r>
              <a:rPr lang="en-US" sz="2000" dirty="0">
                <a:solidFill>
                  <a:srgbClr val="FF0000"/>
                </a:solidFill>
              </a:rPr>
              <a:t>pattern</a:t>
            </a:r>
            <a:r>
              <a:rPr lang="en-US" sz="2000" dirty="0"/>
              <a:t> called the Asynchronous Programming Model </a:t>
            </a:r>
            <a:r>
              <a:rPr lang="en-US" sz="2000" dirty="0" smtClean="0"/>
              <a:t>(</a:t>
            </a:r>
            <a:r>
              <a:rPr lang="en-US" sz="2000" dirty="0" smtClean="0">
                <a:solidFill>
                  <a:srgbClr val="FF0000"/>
                </a:solidFill>
              </a:rPr>
              <a:t>APM</a:t>
            </a:r>
            <a:r>
              <a:rPr lang="en-US" sz="2000" dirty="0" smtClean="0"/>
              <a:t>).</a:t>
            </a:r>
          </a:p>
          <a:p>
            <a:pPr marL="457200" lvl="0">
              <a:buFont typeface="Wingdings" panose="05000000000000000000" pitchFamily="2" charset="2"/>
              <a:buChar char="§"/>
            </a:pPr>
            <a:r>
              <a:rPr lang="en-US" sz="2000" dirty="0" smtClean="0"/>
              <a:t>APM </a:t>
            </a:r>
            <a:r>
              <a:rPr lang="en-US" sz="2000" dirty="0"/>
              <a:t>is modeled </a:t>
            </a:r>
            <a:r>
              <a:rPr lang="en-US" sz="2000" dirty="0" smtClean="0"/>
              <a:t>by</a:t>
            </a:r>
          </a:p>
          <a:p>
            <a:pPr marL="685800" lvl="0">
              <a:buFont typeface="Wingdings" panose="05000000000000000000" pitchFamily="2" charset="2"/>
              <a:buChar char="ü"/>
            </a:pPr>
            <a:r>
              <a:rPr lang="en-US" sz="2000" dirty="0" smtClean="0"/>
              <a:t>a </a:t>
            </a:r>
            <a:r>
              <a:rPr lang="en-US" sz="2000" dirty="0"/>
              <a:t>pair of </a:t>
            </a:r>
            <a:r>
              <a:rPr lang="en-US" sz="2000" dirty="0">
                <a:solidFill>
                  <a:srgbClr val="0070C0"/>
                </a:solidFill>
              </a:rPr>
              <a:t>methods</a:t>
            </a:r>
            <a:r>
              <a:rPr lang="en-US" sz="2000" dirty="0"/>
              <a:t> </a:t>
            </a:r>
            <a:r>
              <a:rPr lang="en-US" sz="2000" dirty="0" smtClean="0"/>
              <a:t>and</a:t>
            </a:r>
          </a:p>
          <a:p>
            <a:pPr marL="685800" lvl="0">
              <a:buFont typeface="Wingdings" panose="05000000000000000000" pitchFamily="2" charset="2"/>
              <a:buChar char="ü"/>
            </a:pPr>
            <a:r>
              <a:rPr lang="en-US" sz="2000" dirty="0" smtClean="0"/>
              <a:t>an </a:t>
            </a:r>
            <a:r>
              <a:rPr lang="en-US" sz="2000" dirty="0">
                <a:solidFill>
                  <a:srgbClr val="0070C0"/>
                </a:solidFill>
              </a:rPr>
              <a:t>object</a:t>
            </a:r>
            <a:r>
              <a:rPr lang="en-US" sz="2000" dirty="0"/>
              <a:t> that binds the two together, known as a </a:t>
            </a:r>
            <a:r>
              <a:rPr lang="en-US" sz="2000" dirty="0">
                <a:solidFill>
                  <a:srgbClr val="FF0000"/>
                </a:solidFill>
              </a:rPr>
              <a:t>call </a:t>
            </a:r>
            <a:r>
              <a:rPr lang="en-US" sz="2000" dirty="0" smtClean="0">
                <a:solidFill>
                  <a:srgbClr val="FF0000"/>
                </a:solidFill>
              </a:rPr>
              <a:t>object</a:t>
            </a:r>
            <a:endParaRPr lang="en-US" sz="2000" dirty="0" smtClean="0"/>
          </a:p>
          <a:p>
            <a:pPr marL="457200" lvl="0">
              <a:buFont typeface="Wingdings" panose="05000000000000000000" pitchFamily="2" charset="2"/>
              <a:buChar char="§"/>
            </a:pPr>
            <a:r>
              <a:rPr lang="en-US" sz="2000" dirty="0" smtClean="0"/>
              <a:t>To </a:t>
            </a:r>
            <a:r>
              <a:rPr lang="en-US" sz="2000" dirty="0"/>
              <a:t>explain the pattern, let’s take an API for obtaining search results that has a synchronous version that looks like </a:t>
            </a:r>
            <a:r>
              <a:rPr lang="en-US" sz="2000" dirty="0" smtClean="0">
                <a:solidFill>
                  <a:srgbClr val="FF0000"/>
                </a:solidFill>
              </a:rPr>
              <a:t>Listing 2A-1</a:t>
            </a:r>
            <a:r>
              <a:rPr lang="en-US" sz="2000" dirty="0"/>
              <a:t>.</a:t>
            </a:r>
            <a:endParaRPr lang="en-US" sz="2000" dirty="0" smtClean="0"/>
          </a:p>
          <a:p>
            <a:pPr marL="685800" lvl="0">
              <a:buFont typeface="Wingdings" panose="05000000000000000000" pitchFamily="2" charset="2"/>
              <a:buChar char="ü"/>
            </a:pPr>
            <a:r>
              <a:rPr lang="en-US" sz="2000" dirty="0"/>
              <a:t>The pattern has traditionally sat alongside a </a:t>
            </a:r>
            <a:r>
              <a:rPr lang="en-US" sz="2000" dirty="0">
                <a:solidFill>
                  <a:srgbClr val="FF0000"/>
                </a:solidFill>
              </a:rPr>
              <a:t>synchronous </a:t>
            </a:r>
            <a:r>
              <a:rPr lang="en-US" sz="2000" dirty="0">
                <a:solidFill>
                  <a:srgbClr val="0070C0"/>
                </a:solidFill>
              </a:rPr>
              <a:t>version</a:t>
            </a:r>
            <a:r>
              <a:rPr lang="en-US" sz="2000" dirty="0"/>
              <a:t>, although this is not a requirement, so with APM you get </a:t>
            </a:r>
            <a:r>
              <a:rPr lang="en-US" sz="2000" dirty="0">
                <a:solidFill>
                  <a:srgbClr val="FF0000"/>
                </a:solidFill>
              </a:rPr>
              <a:t>two</a:t>
            </a:r>
            <a:r>
              <a:rPr lang="en-US" sz="2000" dirty="0"/>
              <a:t> </a:t>
            </a:r>
            <a:r>
              <a:rPr lang="en-US" sz="2000" dirty="0">
                <a:solidFill>
                  <a:srgbClr val="0070C0"/>
                </a:solidFill>
              </a:rPr>
              <a:t>additional </a:t>
            </a:r>
            <a:r>
              <a:rPr lang="en-US" sz="2000" dirty="0" smtClean="0">
                <a:solidFill>
                  <a:srgbClr val="0070C0"/>
                </a:solidFill>
              </a:rPr>
              <a:t>methods</a:t>
            </a:r>
            <a:r>
              <a:rPr lang="en-US" sz="2000" dirty="0" smtClean="0"/>
              <a:t>.</a:t>
            </a:r>
          </a:p>
          <a:p>
            <a:pPr marL="685800" lvl="0">
              <a:buFont typeface="Wingdings" panose="05000000000000000000" pitchFamily="2" charset="2"/>
              <a:buChar char="ü"/>
            </a:pPr>
            <a:r>
              <a:rPr lang="en-US" sz="2000" dirty="0" smtClean="0"/>
              <a:t>These </a:t>
            </a:r>
            <a:r>
              <a:rPr lang="en-US" sz="2000" dirty="0"/>
              <a:t>methods are the synchronous name prefixed with </a:t>
            </a:r>
            <a:r>
              <a:rPr lang="en-US" sz="2000" dirty="0">
                <a:solidFill>
                  <a:srgbClr val="FF0000"/>
                </a:solidFill>
              </a:rPr>
              <a:t>Begin</a:t>
            </a:r>
            <a:r>
              <a:rPr lang="en-US" sz="2000" dirty="0"/>
              <a:t> and </a:t>
            </a:r>
            <a:r>
              <a:rPr lang="en-US" sz="2000" dirty="0">
                <a:solidFill>
                  <a:srgbClr val="FF0000"/>
                </a:solidFill>
              </a:rPr>
              <a:t>End</a:t>
            </a:r>
            <a:r>
              <a:rPr lang="en-US" sz="2000" dirty="0"/>
              <a:t>, </a:t>
            </a:r>
            <a:r>
              <a:rPr lang="en-US" sz="2000" dirty="0" smtClean="0"/>
              <a:t>respectively.</a:t>
            </a:r>
          </a:p>
          <a:p>
            <a:pPr marL="457200" lvl="0">
              <a:buFont typeface="Wingdings" panose="05000000000000000000" pitchFamily="2" charset="2"/>
              <a:buChar char="§"/>
            </a:pPr>
            <a:r>
              <a:rPr lang="en-US" sz="2000" dirty="0" smtClean="0"/>
              <a:t>The </a:t>
            </a:r>
            <a:r>
              <a:rPr lang="en-US" sz="2000" dirty="0"/>
              <a:t>signatures of these two methods are also very specific; for this example, </a:t>
            </a:r>
            <a:r>
              <a:rPr lang="en-US" sz="2000" dirty="0" smtClean="0"/>
              <a:t>they are shown in </a:t>
            </a:r>
            <a:r>
              <a:rPr lang="en-US" sz="2000" dirty="0">
                <a:solidFill>
                  <a:srgbClr val="FF0000"/>
                </a:solidFill>
              </a:rPr>
              <a:t>Listing </a:t>
            </a:r>
            <a:r>
              <a:rPr lang="en-US" sz="2000" dirty="0" smtClean="0">
                <a:solidFill>
                  <a:srgbClr val="FF0000"/>
                </a:solidFill>
              </a:rPr>
              <a:t>2A-2</a:t>
            </a:r>
            <a:r>
              <a:rPr lang="en-US" sz="2000" dirty="0" smtClean="0"/>
              <a:t>.</a:t>
            </a:r>
          </a:p>
          <a:p>
            <a:pPr marL="685800" lvl="0">
              <a:buFont typeface="Wingdings" panose="05000000000000000000" pitchFamily="2" charset="2"/>
              <a:buChar char="ü"/>
            </a:pPr>
            <a:r>
              <a:rPr lang="en-US" sz="2000" dirty="0">
                <a:solidFill>
                  <a:srgbClr val="FF0000"/>
                </a:solidFill>
              </a:rPr>
              <a:t>BeginGetResults</a:t>
            </a:r>
            <a:r>
              <a:rPr lang="en-US" sz="2000" dirty="0"/>
              <a:t> takes the same parameters as the synchronous version with an additional two (we’ll come to these shortly) and always </a:t>
            </a:r>
            <a:r>
              <a:rPr lang="en-US" sz="2000" dirty="0">
                <a:solidFill>
                  <a:srgbClr val="0070C0"/>
                </a:solidFill>
              </a:rPr>
              <a:t>return</a:t>
            </a:r>
            <a:r>
              <a:rPr lang="en-US" sz="2000" dirty="0"/>
              <a:t> an </a:t>
            </a:r>
            <a:r>
              <a:rPr lang="en-US" sz="2000" dirty="0" smtClean="0">
                <a:solidFill>
                  <a:srgbClr val="FF0000"/>
                </a:solidFill>
              </a:rPr>
              <a:t>IAsyncResult</a:t>
            </a:r>
            <a:r>
              <a:rPr lang="en-US" sz="2000" dirty="0" smtClean="0"/>
              <a:t>.</a:t>
            </a:r>
          </a:p>
          <a:p>
            <a:pPr marL="685800" lvl="0">
              <a:buFont typeface="Wingdings" panose="05000000000000000000" pitchFamily="2" charset="2"/>
              <a:buChar char="ü"/>
            </a:pPr>
            <a:r>
              <a:rPr lang="en-US" sz="2000" dirty="0" smtClean="0"/>
              <a:t>The </a:t>
            </a:r>
            <a:r>
              <a:rPr lang="en-US" sz="2000" dirty="0">
                <a:solidFill>
                  <a:srgbClr val="FF0000"/>
                </a:solidFill>
              </a:rPr>
              <a:t>object</a:t>
            </a:r>
            <a:r>
              <a:rPr lang="en-US" sz="2000" dirty="0"/>
              <a:t> that implements </a:t>
            </a:r>
            <a:r>
              <a:rPr lang="en-US" sz="2000" dirty="0">
                <a:solidFill>
                  <a:srgbClr val="0070C0"/>
                </a:solidFill>
              </a:rPr>
              <a:t>IAsyncResult</a:t>
            </a:r>
            <a:r>
              <a:rPr lang="en-US" sz="2000" dirty="0"/>
              <a:t> is known as the </a:t>
            </a:r>
            <a:r>
              <a:rPr lang="en-US" sz="2000" dirty="0">
                <a:solidFill>
                  <a:srgbClr val="FF0000"/>
                </a:solidFill>
              </a:rPr>
              <a:t>call object</a:t>
            </a:r>
            <a:r>
              <a:rPr lang="en-US" sz="2000" dirty="0"/>
              <a:t> and is used to identify the asynchronous call in </a:t>
            </a:r>
            <a:r>
              <a:rPr lang="en-US" sz="2000" dirty="0" smtClean="0"/>
              <a:t>progress.</a:t>
            </a:r>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49</a:t>
            </a:fld>
            <a:endParaRPr lang="en-US" dirty="0"/>
          </a:p>
        </p:txBody>
      </p:sp>
    </p:spTree>
    <p:extLst>
      <p:ext uri="{BB962C8B-B14F-4D97-AF65-F5344CB8AC3E}">
        <p14:creationId xmlns:p14="http://schemas.microsoft.com/office/powerpoint/2010/main" val="3528343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There are many </a:t>
            </a:r>
            <a:r>
              <a:rPr lang="en-US" sz="2000" dirty="0">
                <a:solidFill>
                  <a:srgbClr val="FF0000"/>
                </a:solidFill>
              </a:rPr>
              <a:t>holy grails</a:t>
            </a:r>
            <a:r>
              <a:rPr lang="en-US" sz="2000" dirty="0"/>
              <a:t> in software development, but probably none so eagerly sought, and yet so woefully unachieved, as making </a:t>
            </a:r>
            <a:r>
              <a:rPr lang="en-US" sz="2000" dirty="0">
                <a:solidFill>
                  <a:srgbClr val="FF0000"/>
                </a:solidFill>
              </a:rPr>
              <a:t>asynchronous programming</a:t>
            </a:r>
            <a:r>
              <a:rPr lang="en-US" sz="2000" dirty="0"/>
              <a:t> </a:t>
            </a:r>
            <a:r>
              <a:rPr lang="en-US" sz="2000" dirty="0" smtClean="0"/>
              <a:t>simple.</a:t>
            </a:r>
          </a:p>
          <a:p>
            <a:pPr marL="398463">
              <a:buFont typeface="Wingdings" panose="05000000000000000000" pitchFamily="2" charset="2"/>
              <a:buChar char="§"/>
            </a:pPr>
            <a:r>
              <a:rPr lang="en-US" sz="2000" dirty="0" smtClean="0"/>
              <a:t>This </a:t>
            </a:r>
            <a:r>
              <a:rPr lang="en-US" sz="2000" dirty="0"/>
              <a:t>isn’t because the issues are currently unknown; rather, they are very well known, but just </a:t>
            </a:r>
            <a:r>
              <a:rPr lang="en-US" sz="2000" dirty="0">
                <a:solidFill>
                  <a:srgbClr val="0070C0"/>
                </a:solidFill>
              </a:rPr>
              <a:t>very hard to </a:t>
            </a:r>
            <a:r>
              <a:rPr lang="en-US" sz="2000" dirty="0">
                <a:solidFill>
                  <a:srgbClr val="FF0000"/>
                </a:solidFill>
              </a:rPr>
              <a:t>solve</a:t>
            </a:r>
            <a:r>
              <a:rPr lang="en-US" sz="2000" dirty="0"/>
              <a:t> in an </a:t>
            </a:r>
            <a:r>
              <a:rPr lang="en-US" sz="2000" dirty="0">
                <a:solidFill>
                  <a:srgbClr val="FF0000"/>
                </a:solidFill>
              </a:rPr>
              <a:t>automated </a:t>
            </a:r>
            <a:r>
              <a:rPr lang="en-US" sz="2000" dirty="0" smtClean="0">
                <a:solidFill>
                  <a:srgbClr val="FF0000"/>
                </a:solidFill>
              </a:rPr>
              <a:t>way</a:t>
            </a:r>
            <a:r>
              <a:rPr lang="en-US" sz="2000" dirty="0" smtClean="0"/>
              <a:t>.</a:t>
            </a:r>
          </a:p>
          <a:p>
            <a:pPr marL="398463">
              <a:buFont typeface="Wingdings" panose="05000000000000000000" pitchFamily="2" charset="2"/>
              <a:buChar char="§"/>
            </a:pPr>
            <a:r>
              <a:rPr lang="en-US" sz="2000" dirty="0" smtClean="0"/>
              <a:t>The </a:t>
            </a:r>
            <a:r>
              <a:rPr lang="en-US" sz="2000" dirty="0"/>
              <a:t>goal of this book is to help you understand why asynchronous programming is important, what issues make it hard, and how to be successful </a:t>
            </a:r>
            <a:r>
              <a:rPr lang="en-US" sz="2000" dirty="0" smtClean="0"/>
              <a:t>in writing </a:t>
            </a:r>
            <a:r>
              <a:rPr lang="en-US" sz="2000" dirty="0"/>
              <a:t>asynchronous code on the .NET platform</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a:t>
            </a:fld>
            <a:endParaRPr lang="en-US" dirty="0"/>
          </a:p>
        </p:txBody>
      </p:sp>
    </p:spTree>
    <p:extLst>
      <p:ext uri="{BB962C8B-B14F-4D97-AF65-F5344CB8AC3E}">
        <p14:creationId xmlns:p14="http://schemas.microsoft.com/office/powerpoint/2010/main" val="25089362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The APM										   </a:t>
            </a:r>
            <a:r>
              <a:rPr lang="en-US" dirty="0" smtClean="0">
                <a:solidFill>
                  <a:srgbClr val="C00000"/>
                </a:solidFill>
              </a:rPr>
              <a:t>|</a:t>
            </a:r>
            <a:endParaRPr lang="en-US" dirty="0">
              <a:solidFill>
                <a:srgbClr val="C00000"/>
              </a:solidFill>
            </a:endParaRPr>
          </a:p>
        </p:txBody>
      </p:sp>
      <p:sp>
        <p:nvSpPr>
          <p:cNvPr id="6" name="Content Placeholder 3"/>
          <p:cNvSpPr>
            <a:spLocks noGrp="1"/>
          </p:cNvSpPr>
          <p:nvPr>
            <p:ph idx="1"/>
          </p:nvPr>
        </p:nvSpPr>
        <p:spPr/>
        <p:txBody>
          <a:bodyPr>
            <a:normAutofit/>
          </a:bodyPr>
          <a:lstStyle/>
          <a:p>
            <a:pPr marL="685800">
              <a:buFont typeface="Wingdings" panose="05000000000000000000" pitchFamily="2" charset="2"/>
              <a:buChar char="ü"/>
            </a:pPr>
            <a:r>
              <a:rPr lang="en-US" sz="2000" dirty="0"/>
              <a:t>The </a:t>
            </a:r>
            <a:r>
              <a:rPr lang="en-US" sz="2000" dirty="0">
                <a:solidFill>
                  <a:srgbClr val="FF0000"/>
                </a:solidFill>
              </a:rPr>
              <a:t>EndGetResults</a:t>
            </a:r>
            <a:r>
              <a:rPr lang="en-US" sz="2000" dirty="0"/>
              <a:t> method takes the output (and any ref) parameters of the synchronous version, as well as the call object (in the form of IAsyncResult) and returns the same thing as the synchronous version.</a:t>
            </a:r>
          </a:p>
          <a:p>
            <a:pPr marL="685800" lvl="0">
              <a:buFont typeface="Wingdings" panose="05000000000000000000" pitchFamily="2" charset="2"/>
              <a:buChar char="ü"/>
            </a:pPr>
            <a:r>
              <a:rPr lang="en-US" sz="2000" dirty="0" smtClean="0"/>
              <a:t>If </a:t>
            </a:r>
            <a:r>
              <a:rPr lang="en-US" sz="2000" dirty="0"/>
              <a:t>the EndGetResults method is called before the work is completed, then the method </a:t>
            </a:r>
            <a:r>
              <a:rPr lang="en-US" sz="2000" dirty="0">
                <a:solidFill>
                  <a:srgbClr val="FF0000"/>
                </a:solidFill>
              </a:rPr>
              <a:t>blocks</a:t>
            </a:r>
            <a:r>
              <a:rPr lang="en-US" sz="2000" dirty="0"/>
              <a:t> until the results are </a:t>
            </a:r>
            <a:r>
              <a:rPr lang="en-US" sz="2000" dirty="0" smtClean="0"/>
              <a:t>available.</a:t>
            </a:r>
          </a:p>
          <a:p>
            <a:pPr marL="685800" lvl="0">
              <a:buFont typeface="Wingdings" panose="05000000000000000000" pitchFamily="2" charset="2"/>
              <a:buChar char="ü"/>
            </a:pPr>
            <a:r>
              <a:rPr lang="en-US" sz="2000" dirty="0" smtClean="0"/>
              <a:t>The </a:t>
            </a:r>
            <a:r>
              <a:rPr lang="en-US" sz="2000" dirty="0"/>
              <a:t>idea is that the BeginGetResults method </a:t>
            </a:r>
            <a:r>
              <a:rPr lang="en-US" sz="2000" dirty="0">
                <a:solidFill>
                  <a:srgbClr val="FF0000"/>
                </a:solidFill>
              </a:rPr>
              <a:t>enqueues</a:t>
            </a:r>
            <a:r>
              <a:rPr lang="en-US" sz="2000" dirty="0"/>
              <a:t> the work and returns immediately, and the caller can now get on with other </a:t>
            </a:r>
            <a:r>
              <a:rPr lang="en-US" sz="2000" dirty="0" smtClean="0"/>
              <a:t>work.</a:t>
            </a:r>
          </a:p>
          <a:p>
            <a:pPr marL="685800" lvl="0">
              <a:buFont typeface="Wingdings" panose="05000000000000000000" pitchFamily="2" charset="2"/>
              <a:buChar char="ü"/>
            </a:pPr>
            <a:r>
              <a:rPr lang="en-US" sz="2000" dirty="0" smtClean="0"/>
              <a:t>In </a:t>
            </a:r>
            <a:r>
              <a:rPr lang="en-US" sz="2000" dirty="0"/>
              <a:t>most cases the work will occur asynchronously </a:t>
            </a:r>
            <a:r>
              <a:rPr lang="en-US" sz="2000" dirty="0">
                <a:solidFill>
                  <a:srgbClr val="0070C0"/>
                </a:solidFill>
              </a:rPr>
              <a:t>on the </a:t>
            </a:r>
            <a:r>
              <a:rPr lang="en-US" sz="2000" dirty="0">
                <a:solidFill>
                  <a:srgbClr val="FF0000"/>
                </a:solidFill>
              </a:rPr>
              <a:t>thread </a:t>
            </a:r>
            <a:r>
              <a:rPr lang="en-US" sz="2000" dirty="0" smtClean="0">
                <a:solidFill>
                  <a:srgbClr val="FF0000"/>
                </a:solidFill>
              </a:rPr>
              <a:t>pool</a:t>
            </a:r>
            <a:r>
              <a:rPr lang="en-US" sz="2000" dirty="0" smtClean="0"/>
              <a:t>.</a:t>
            </a:r>
          </a:p>
          <a:p>
            <a:pPr marL="685800" lvl="0">
              <a:buFont typeface="Wingdings" panose="05000000000000000000" pitchFamily="2" charset="2"/>
              <a:buChar char="ü"/>
            </a:pPr>
            <a:r>
              <a:rPr lang="en-US" sz="2000" dirty="0" smtClean="0"/>
              <a:t>The </a:t>
            </a:r>
            <a:r>
              <a:rPr lang="en-US" sz="2000" dirty="0"/>
              <a:t>EndGetResults method is used to </a:t>
            </a:r>
            <a:r>
              <a:rPr lang="en-US" sz="2000" dirty="0">
                <a:solidFill>
                  <a:srgbClr val="0070C0"/>
                </a:solidFill>
              </a:rPr>
              <a:t>retrieve the </a:t>
            </a:r>
            <a:r>
              <a:rPr lang="en-US" sz="2000" dirty="0">
                <a:solidFill>
                  <a:srgbClr val="FF0000"/>
                </a:solidFill>
              </a:rPr>
              <a:t>results</a:t>
            </a:r>
            <a:r>
              <a:rPr lang="en-US" sz="2000" dirty="0"/>
              <a:t> of the completed asynchronous operation</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50</a:t>
            </a:fld>
            <a:endParaRPr lang="en-US" dirty="0"/>
          </a:p>
        </p:txBody>
      </p:sp>
    </p:spTree>
    <p:extLst>
      <p:ext uri="{BB962C8B-B14F-4D97-AF65-F5344CB8AC3E}">
        <p14:creationId xmlns:p14="http://schemas.microsoft.com/office/powerpoint/2010/main" val="1404732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2A-1 || 2A-2</a:t>
            </a:r>
            <a:endParaRPr lang="en-US" dirty="0"/>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00" y="1268362"/>
            <a:ext cx="8397301" cy="566738"/>
          </a:xfrm>
          <a:prstGeom prst="rect">
            <a:avLst/>
          </a:prstGeom>
          <a:ln>
            <a:solidFill>
              <a:schemeClr val="accent1"/>
            </a:solidFill>
          </a:ln>
        </p:spPr>
      </p:pic>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52400" y="2230891"/>
            <a:ext cx="7334250" cy="2091292"/>
          </a:xfrm>
          <a:prstGeom prst="rect">
            <a:avLst/>
          </a:prstGeom>
          <a:ln>
            <a:solidFill>
              <a:schemeClr val="accent1"/>
            </a:solidFill>
          </a:ln>
        </p:spPr>
      </p:pic>
      <p:sp>
        <p:nvSpPr>
          <p:cNvPr id="5" name="Date Placeholder 4"/>
          <p:cNvSpPr>
            <a:spLocks noGrp="1"/>
          </p:cNvSpPr>
          <p:nvPr>
            <p:ph type="dt" sz="half" idx="2"/>
          </p:nvPr>
        </p:nvSpPr>
        <p:spPr/>
        <p:txBody>
          <a:bodyPr/>
          <a:lstStyle/>
          <a:p>
            <a:r>
              <a:rPr lang="en-US" smtClean="0"/>
              <a:t>12 Mar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51</a:t>
            </a:fld>
            <a:endParaRPr lang="en-US" dirty="0"/>
          </a:p>
        </p:txBody>
      </p:sp>
    </p:spTree>
    <p:extLst>
      <p:ext uri="{BB962C8B-B14F-4D97-AF65-F5344CB8AC3E}">
        <p14:creationId xmlns:p14="http://schemas.microsoft.com/office/powerpoint/2010/main" val="26518171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p>
            <a:r>
              <a:rPr lang="en-US" sz="3200" dirty="0"/>
              <a:t>WHY DOES THE BEGIN METHOD TAKE </a:t>
            </a:r>
            <a:r>
              <a:rPr lang="en-US" sz="3200" dirty="0" smtClean="0"/>
              <a:t>OUT PARAMETERS?</a:t>
            </a:r>
            <a:endParaRPr lang="en-US" sz="3200" dirty="0"/>
          </a:p>
        </p:txBody>
      </p:sp>
      <p:sp>
        <p:nvSpPr>
          <p:cNvPr id="6" name="Content Placeholder 3"/>
          <p:cNvSpPr>
            <a:spLocks noGrp="1"/>
          </p:cNvSpPr>
          <p:nvPr>
            <p:ph idx="1"/>
          </p:nvPr>
        </p:nvSpPr>
        <p:spPr/>
        <p:txBody>
          <a:bodyPr>
            <a:normAutofit/>
          </a:bodyPr>
          <a:lstStyle/>
          <a:p>
            <a:pPr lvl="0">
              <a:buFont typeface="Wingdings" panose="05000000000000000000" pitchFamily="2" charset="2"/>
              <a:buChar char="v"/>
            </a:pPr>
            <a:r>
              <a:rPr lang="en-US" sz="2000" dirty="0"/>
              <a:t>Something that might strike you as odd is that the </a:t>
            </a:r>
            <a:r>
              <a:rPr lang="en-US" sz="2000" dirty="0">
                <a:solidFill>
                  <a:srgbClr val="FF0000"/>
                </a:solidFill>
              </a:rPr>
              <a:t>Begin</a:t>
            </a:r>
            <a:r>
              <a:rPr lang="en-US" sz="2000" dirty="0"/>
              <a:t> </a:t>
            </a:r>
            <a:r>
              <a:rPr lang="en-US" sz="2000" dirty="0">
                <a:solidFill>
                  <a:srgbClr val="0070C0"/>
                </a:solidFill>
              </a:rPr>
              <a:t>method</a:t>
            </a:r>
            <a:r>
              <a:rPr lang="en-US" sz="2000" dirty="0"/>
              <a:t> takes </a:t>
            </a:r>
            <a:r>
              <a:rPr lang="en-US" sz="2000" dirty="0">
                <a:solidFill>
                  <a:srgbClr val="FF0000"/>
                </a:solidFill>
              </a:rPr>
              <a:t>out</a:t>
            </a:r>
            <a:r>
              <a:rPr lang="en-US" sz="2000" dirty="0"/>
              <a:t> </a:t>
            </a:r>
            <a:r>
              <a:rPr lang="en-US" sz="2000" dirty="0">
                <a:solidFill>
                  <a:srgbClr val="0070C0"/>
                </a:solidFill>
              </a:rPr>
              <a:t>parameters</a:t>
            </a:r>
            <a:r>
              <a:rPr lang="en-US" sz="2000" dirty="0"/>
              <a:t> as well as </a:t>
            </a:r>
            <a:r>
              <a:rPr lang="en-US" sz="2000" dirty="0">
                <a:solidFill>
                  <a:srgbClr val="FF0000"/>
                </a:solidFill>
              </a:rPr>
              <a:t>standard</a:t>
            </a:r>
            <a:r>
              <a:rPr lang="en-US" sz="2000" dirty="0"/>
              <a:t> and </a:t>
            </a:r>
            <a:r>
              <a:rPr lang="en-US" sz="2000" dirty="0">
                <a:solidFill>
                  <a:srgbClr val="FF0000"/>
                </a:solidFill>
              </a:rPr>
              <a:t>ref</a:t>
            </a:r>
            <a:r>
              <a:rPr lang="en-US" sz="2000" dirty="0"/>
              <a:t> </a:t>
            </a:r>
            <a:r>
              <a:rPr lang="en-US" sz="2000" dirty="0" smtClean="0"/>
              <a:t>ones.</a:t>
            </a:r>
          </a:p>
          <a:p>
            <a:pPr marL="457200" lvl="0">
              <a:buFont typeface="Wingdings" panose="05000000000000000000" pitchFamily="2" charset="2"/>
              <a:buChar char="§"/>
            </a:pPr>
            <a:r>
              <a:rPr lang="en-US" sz="2000" dirty="0" smtClean="0"/>
              <a:t>Normally </a:t>
            </a:r>
            <a:r>
              <a:rPr lang="en-US" sz="2000" dirty="0"/>
              <a:t>out parameters come into play only when the operation is complete, so why are they on the Begin method? It turns out this is the </a:t>
            </a:r>
            <a:r>
              <a:rPr lang="en-US" sz="2000" dirty="0">
                <a:solidFill>
                  <a:srgbClr val="FF0000"/>
                </a:solidFill>
              </a:rPr>
              <a:t>abstraction </a:t>
            </a:r>
            <a:r>
              <a:rPr lang="en-US" sz="2000" dirty="0" smtClean="0">
                <a:solidFill>
                  <a:srgbClr val="FF0000"/>
                </a:solidFill>
              </a:rPr>
              <a:t>leaking</a:t>
            </a:r>
            <a:r>
              <a:rPr lang="en-US" sz="2000" dirty="0" smtClean="0"/>
              <a:t>.</a:t>
            </a:r>
          </a:p>
          <a:p>
            <a:pPr marL="457200" lvl="0">
              <a:buFont typeface="Wingdings" panose="05000000000000000000" pitchFamily="2" charset="2"/>
              <a:buChar char="§"/>
            </a:pPr>
            <a:r>
              <a:rPr lang="en-US" sz="2000" dirty="0" smtClean="0"/>
              <a:t>The </a:t>
            </a:r>
            <a:r>
              <a:rPr lang="en-US" sz="2000" dirty="0"/>
              <a:t>CLR has no notion of out parameters; it is a </a:t>
            </a:r>
            <a:r>
              <a:rPr lang="en-US" sz="2000" dirty="0">
                <a:solidFill>
                  <a:srgbClr val="FF0000"/>
                </a:solidFill>
              </a:rPr>
              <a:t>C# </a:t>
            </a:r>
            <a:r>
              <a:rPr lang="en-US" sz="2000" dirty="0">
                <a:solidFill>
                  <a:srgbClr val="0070C0"/>
                </a:solidFill>
              </a:rPr>
              <a:t>language </a:t>
            </a:r>
            <a:r>
              <a:rPr lang="en-US" sz="2000" dirty="0" smtClean="0">
                <a:solidFill>
                  <a:srgbClr val="FF0000"/>
                </a:solidFill>
              </a:rPr>
              <a:t>idiom</a:t>
            </a:r>
            <a:r>
              <a:rPr lang="en-US" sz="2000" dirty="0" smtClean="0"/>
              <a:t>.</a:t>
            </a:r>
          </a:p>
          <a:p>
            <a:pPr marL="685800" lvl="0">
              <a:buFont typeface="Wingdings" panose="05000000000000000000" pitchFamily="2" charset="2"/>
              <a:buChar char="ü"/>
            </a:pPr>
            <a:r>
              <a:rPr lang="en-US" sz="2000" dirty="0" smtClean="0"/>
              <a:t>At </a:t>
            </a:r>
            <a:r>
              <a:rPr lang="en-US" sz="2000" dirty="0"/>
              <a:t>the </a:t>
            </a:r>
            <a:r>
              <a:rPr lang="en-US" sz="2000" dirty="0">
                <a:solidFill>
                  <a:srgbClr val="FF0000"/>
                </a:solidFill>
              </a:rPr>
              <a:t>CLR level</a:t>
            </a:r>
            <a:r>
              <a:rPr lang="en-US" sz="2000" dirty="0"/>
              <a:t>, </a:t>
            </a:r>
            <a:r>
              <a:rPr lang="en-US" sz="2000" dirty="0">
                <a:solidFill>
                  <a:srgbClr val="FF0000"/>
                </a:solidFill>
              </a:rPr>
              <a:t>out</a:t>
            </a:r>
            <a:r>
              <a:rPr lang="en-US" sz="2000" dirty="0"/>
              <a:t> </a:t>
            </a:r>
            <a:r>
              <a:rPr lang="en-US" sz="2000" dirty="0">
                <a:solidFill>
                  <a:srgbClr val="0070C0"/>
                </a:solidFill>
              </a:rPr>
              <a:t>parameters</a:t>
            </a:r>
            <a:r>
              <a:rPr lang="en-US" sz="2000" dirty="0"/>
              <a:t> are </a:t>
            </a:r>
            <a:r>
              <a:rPr lang="en-US" sz="2000" dirty="0">
                <a:solidFill>
                  <a:srgbClr val="0070C0"/>
                </a:solidFill>
              </a:rPr>
              <a:t>simply </a:t>
            </a:r>
            <a:r>
              <a:rPr lang="en-US" sz="2000" dirty="0">
                <a:solidFill>
                  <a:srgbClr val="FF0000"/>
                </a:solidFill>
              </a:rPr>
              <a:t>ref</a:t>
            </a:r>
            <a:r>
              <a:rPr lang="en-US" sz="2000" dirty="0">
                <a:solidFill>
                  <a:srgbClr val="0070C0"/>
                </a:solidFill>
              </a:rPr>
              <a:t> parameters</a:t>
            </a:r>
            <a:r>
              <a:rPr lang="en-US" sz="2000" dirty="0"/>
              <a:t>, and it is the C# compiler that enforces a </a:t>
            </a:r>
            <a:r>
              <a:rPr lang="en-US" sz="2000" dirty="0">
                <a:solidFill>
                  <a:srgbClr val="FF0000"/>
                </a:solidFill>
              </a:rPr>
              <a:t>specific usage </a:t>
            </a:r>
            <a:r>
              <a:rPr lang="en-US" sz="2000" dirty="0" smtClean="0">
                <a:solidFill>
                  <a:srgbClr val="FF0000"/>
                </a:solidFill>
              </a:rPr>
              <a:t>pattern</a:t>
            </a:r>
            <a:r>
              <a:rPr lang="en-US" sz="2000" dirty="0" smtClean="0"/>
              <a:t>.</a:t>
            </a:r>
          </a:p>
          <a:p>
            <a:pPr marL="457200" lvl="0">
              <a:buFont typeface="Wingdings" panose="05000000000000000000" pitchFamily="2" charset="2"/>
              <a:buChar char="§"/>
            </a:pPr>
            <a:r>
              <a:rPr lang="en-US" sz="2000" dirty="0" smtClean="0"/>
              <a:t>Because </a:t>
            </a:r>
            <a:r>
              <a:rPr lang="en-US" sz="2000" dirty="0"/>
              <a:t>APM is </a:t>
            </a:r>
            <a:r>
              <a:rPr lang="en-US" sz="2000" dirty="0">
                <a:solidFill>
                  <a:srgbClr val="0070C0"/>
                </a:solidFill>
              </a:rPr>
              <a:t>not a</a:t>
            </a:r>
            <a:r>
              <a:rPr lang="en-US" sz="2000" dirty="0"/>
              <a:t> </a:t>
            </a:r>
            <a:r>
              <a:rPr lang="en-US" sz="2000" dirty="0">
                <a:solidFill>
                  <a:srgbClr val="FF0000"/>
                </a:solidFill>
              </a:rPr>
              <a:t>language-specific feature</a:t>
            </a:r>
            <a:r>
              <a:rPr lang="en-US" sz="2000" dirty="0"/>
              <a:t>, it must conform to the needs of the </a:t>
            </a:r>
            <a:r>
              <a:rPr lang="en-US" sz="2000" dirty="0" smtClean="0"/>
              <a:t>CLR.</a:t>
            </a:r>
          </a:p>
          <a:p>
            <a:pPr marL="457200" lvl="0">
              <a:buFont typeface="Wingdings" panose="05000000000000000000" pitchFamily="2" charset="2"/>
              <a:buChar char="§"/>
            </a:pPr>
            <a:r>
              <a:rPr lang="en-US" sz="2000" dirty="0" smtClean="0"/>
              <a:t>Now </a:t>
            </a:r>
            <a:r>
              <a:rPr lang="en-US" sz="2000" dirty="0"/>
              <a:t>ref parameters can be both inputs and outputs; therefore, the CLR does not know that these out parameters are only used for output and so they must be placed on the Begin method as well as the End method</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52</a:t>
            </a:fld>
            <a:endParaRPr lang="en-US" dirty="0"/>
          </a:p>
        </p:txBody>
      </p:sp>
    </p:spTree>
    <p:extLst>
      <p:ext uri="{BB962C8B-B14F-4D97-AF65-F5344CB8AC3E}">
        <p14:creationId xmlns:p14="http://schemas.microsoft.com/office/powerpoint/2010/main" val="34246251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IAsyncResult</a:t>
            </a:r>
            <a:endParaRPr lang="en-US" dirty="0"/>
          </a:p>
        </p:txBody>
      </p:sp>
      <p:sp>
        <p:nvSpPr>
          <p:cNvPr id="6" name="Content Placeholder 3"/>
          <p:cNvSpPr>
            <a:spLocks noGrp="1"/>
          </p:cNvSpPr>
          <p:nvPr>
            <p:ph idx="1"/>
          </p:nvPr>
        </p:nvSpPr>
        <p:spPr/>
        <p:txBody>
          <a:bodyPr>
            <a:normAutofit fontScale="92500" lnSpcReduction="10000"/>
          </a:bodyPr>
          <a:lstStyle/>
          <a:p>
            <a:pPr lvl="0">
              <a:buFont typeface="Wingdings" panose="05000000000000000000" pitchFamily="2" charset="2"/>
              <a:buChar char="v"/>
            </a:pPr>
            <a:r>
              <a:rPr lang="en-US" sz="2000" dirty="0"/>
              <a:t>Why does the </a:t>
            </a:r>
            <a:r>
              <a:rPr lang="en-US" sz="2000" dirty="0">
                <a:solidFill>
                  <a:srgbClr val="FF0000"/>
                </a:solidFill>
              </a:rPr>
              <a:t>call object</a:t>
            </a:r>
            <a:r>
              <a:rPr lang="en-US" sz="2000" dirty="0"/>
              <a:t> implement an interface at </a:t>
            </a:r>
            <a:r>
              <a:rPr lang="en-US" sz="2000" dirty="0" smtClean="0"/>
              <a:t>all?</a:t>
            </a:r>
          </a:p>
          <a:p>
            <a:pPr marL="457200" lvl="0">
              <a:buFont typeface="Wingdings" panose="05000000000000000000" pitchFamily="2" charset="2"/>
              <a:buChar char="§"/>
            </a:pPr>
            <a:r>
              <a:rPr lang="en-US" sz="2000" dirty="0" smtClean="0"/>
              <a:t>Why </a:t>
            </a:r>
            <a:r>
              <a:rPr lang="en-US" sz="2000" dirty="0"/>
              <a:t>not just use it as an opaque </a:t>
            </a:r>
            <a:r>
              <a:rPr lang="en-US" sz="2000" dirty="0" smtClean="0"/>
              <a:t>token?</a:t>
            </a:r>
          </a:p>
          <a:p>
            <a:pPr marL="457200" lvl="0">
              <a:buFont typeface="Wingdings" panose="05000000000000000000" pitchFamily="2" charset="2"/>
              <a:buChar char="§"/>
            </a:pPr>
            <a:r>
              <a:rPr lang="en-US" sz="2000" dirty="0" smtClean="0"/>
              <a:t>It </a:t>
            </a:r>
            <a:r>
              <a:rPr lang="en-US" sz="2000" dirty="0"/>
              <a:t>turns out that most of the members of the interface can be </a:t>
            </a:r>
            <a:r>
              <a:rPr lang="en-US" sz="2000" dirty="0" smtClean="0"/>
              <a:t>useful.</a:t>
            </a:r>
          </a:p>
          <a:p>
            <a:pPr marL="457200" lvl="0">
              <a:buFont typeface="Wingdings" panose="05000000000000000000" pitchFamily="2" charset="2"/>
              <a:buChar char="§"/>
            </a:pPr>
            <a:r>
              <a:rPr lang="en-US" sz="2000" dirty="0" smtClean="0"/>
              <a:t>There </a:t>
            </a:r>
            <a:r>
              <a:rPr lang="en-US" sz="2000" dirty="0"/>
              <a:t>are four members on the interface, as described in </a:t>
            </a:r>
            <a:r>
              <a:rPr lang="en-US" sz="2000" dirty="0">
                <a:solidFill>
                  <a:srgbClr val="FF0000"/>
                </a:solidFill>
              </a:rPr>
              <a:t>Table 2-1</a:t>
            </a:r>
            <a:r>
              <a:rPr lang="en-US" sz="2000" dirty="0" smtClean="0"/>
              <a:t>.</a:t>
            </a:r>
          </a:p>
          <a:p>
            <a:pPr lvl="0" indent="0">
              <a:buNone/>
            </a:pPr>
            <a:endParaRPr lang="en-US" sz="2000" dirty="0"/>
          </a:p>
          <a:p>
            <a:pPr lvl="0" indent="0">
              <a:buNone/>
            </a:pPr>
            <a:endParaRPr lang="en-US" sz="2000" dirty="0" smtClean="0"/>
          </a:p>
          <a:p>
            <a:pPr lvl="0" indent="0">
              <a:buNone/>
            </a:pPr>
            <a:endParaRPr lang="en-US" sz="2000" dirty="0"/>
          </a:p>
          <a:p>
            <a:pPr lvl="0" indent="0">
              <a:buNone/>
            </a:pPr>
            <a:endParaRPr lang="en-US" sz="2000" dirty="0" smtClean="0"/>
          </a:p>
          <a:p>
            <a:pPr lvl="0" indent="0">
              <a:buNone/>
            </a:pPr>
            <a:endParaRPr lang="en-US" sz="2000" dirty="0"/>
          </a:p>
          <a:p>
            <a:pPr lvl="0" indent="0">
              <a:buNone/>
            </a:pPr>
            <a:endParaRPr lang="en-US" sz="2000" dirty="0" smtClean="0"/>
          </a:p>
          <a:p>
            <a:pPr marL="457200" lvl="0">
              <a:buFont typeface="Wingdings" panose="05000000000000000000" pitchFamily="2" charset="2"/>
              <a:buChar char="§"/>
            </a:pPr>
            <a:r>
              <a:rPr lang="en-US" sz="2000" dirty="0"/>
              <a:t>As we shall see, IsCompleted, AsyncWaitHandle, and AsyncState all have their </a:t>
            </a:r>
            <a:r>
              <a:rPr lang="en-US" sz="2000" dirty="0" smtClean="0"/>
              <a:t>uses.</a:t>
            </a:r>
          </a:p>
          <a:p>
            <a:pPr marL="457200" lvl="0">
              <a:buFont typeface="Wingdings" panose="05000000000000000000" pitchFamily="2" charset="2"/>
              <a:buChar char="§"/>
            </a:pPr>
            <a:r>
              <a:rPr lang="en-US" sz="2000" dirty="0" smtClean="0"/>
              <a:t>CompletedSynchronously</a:t>
            </a:r>
            <a:r>
              <a:rPr lang="en-US" sz="2000" dirty="0"/>
              <a:t>, on the other hand, turns out to be of little practical use and is there purely to indicate that the requested work was, in fact, performed on the thread that called the Begin </a:t>
            </a:r>
            <a:r>
              <a:rPr lang="en-US" sz="2000" dirty="0" smtClean="0"/>
              <a:t>method.</a:t>
            </a:r>
          </a:p>
          <a:p>
            <a:pPr marL="685800" lvl="0">
              <a:buFont typeface="Wingdings" panose="05000000000000000000" pitchFamily="2" charset="2"/>
              <a:buChar char="ü"/>
            </a:pPr>
            <a:r>
              <a:rPr lang="en-US" sz="2000" dirty="0" smtClean="0"/>
              <a:t>An </a:t>
            </a:r>
            <a:r>
              <a:rPr lang="en-US" sz="2000" dirty="0"/>
              <a:t>example where this might happen is on a </a:t>
            </a:r>
            <a:r>
              <a:rPr lang="en-US" sz="2000" dirty="0">
                <a:solidFill>
                  <a:srgbClr val="FF0000"/>
                </a:solidFill>
              </a:rPr>
              <a:t>socket</a:t>
            </a:r>
            <a:r>
              <a:rPr lang="en-US" sz="2000" dirty="0"/>
              <a:t> where the data to be read has already </a:t>
            </a:r>
            <a:r>
              <a:rPr lang="en-US" sz="2000" dirty="0">
                <a:solidFill>
                  <a:srgbClr val="0070C0"/>
                </a:solidFill>
              </a:rPr>
              <a:t>arrived across </a:t>
            </a:r>
            <a:r>
              <a:rPr lang="en-US" sz="2000" dirty="0"/>
              <a:t>the </a:t>
            </a:r>
            <a:r>
              <a:rPr lang="en-US" sz="2000" dirty="0">
                <a:solidFill>
                  <a:srgbClr val="FF0000"/>
                </a:solidFill>
              </a:rPr>
              <a:t>network</a:t>
            </a:r>
            <a:r>
              <a:rPr lang="en-US" sz="2000" dirty="0" smtClean="0"/>
              <a:t>.</a:t>
            </a:r>
            <a:endParaRPr lang="en-US" sz="2000" dirty="0"/>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26533" y="2826473"/>
            <a:ext cx="7788238" cy="1931794"/>
          </a:xfrm>
          <a:prstGeom prst="rect">
            <a:avLst/>
          </a:prstGeom>
          <a:ln>
            <a:solidFill>
              <a:schemeClr val="accent1"/>
            </a:solidFill>
          </a:ln>
        </p:spPr>
      </p:pic>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53</a:t>
            </a:fld>
            <a:endParaRPr lang="en-US" dirty="0"/>
          </a:p>
        </p:txBody>
      </p:sp>
    </p:spTree>
    <p:extLst>
      <p:ext uri="{BB962C8B-B14F-4D97-AF65-F5344CB8AC3E}">
        <p14:creationId xmlns:p14="http://schemas.microsoft.com/office/powerpoint/2010/main" val="41633128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Dealing with </a:t>
            </a:r>
            <a:r>
              <a:rPr lang="en-US" dirty="0" smtClean="0"/>
              <a:t>Errors</a:t>
            </a:r>
            <a:endParaRPr lang="en-US" dirty="0"/>
          </a:p>
        </p:txBody>
      </p:sp>
      <p:sp>
        <p:nvSpPr>
          <p:cNvPr id="6" name="Content Placeholder 3"/>
          <p:cNvSpPr>
            <a:spLocks noGrp="1"/>
          </p:cNvSpPr>
          <p:nvPr>
            <p:ph idx="1"/>
          </p:nvPr>
        </p:nvSpPr>
        <p:spPr/>
        <p:txBody>
          <a:bodyPr>
            <a:normAutofit/>
          </a:bodyPr>
          <a:lstStyle/>
          <a:p>
            <a:pPr lvl="0">
              <a:buFont typeface="Wingdings" panose="05000000000000000000" pitchFamily="2" charset="2"/>
              <a:buChar char="v"/>
            </a:pPr>
            <a:r>
              <a:rPr lang="en-US" sz="2000" dirty="0"/>
              <a:t>Things don’t always go </a:t>
            </a:r>
            <a:r>
              <a:rPr lang="en-US" sz="2000" dirty="0" smtClean="0"/>
              <a:t>to as planned.</a:t>
            </a:r>
          </a:p>
          <a:p>
            <a:pPr marL="457200" lvl="0">
              <a:buFont typeface="Wingdings" panose="05000000000000000000" pitchFamily="2" charset="2"/>
              <a:buChar char="§"/>
            </a:pPr>
            <a:r>
              <a:rPr lang="en-US" sz="2000" dirty="0" smtClean="0"/>
              <a:t>It </a:t>
            </a:r>
            <a:r>
              <a:rPr lang="en-US" sz="2000" dirty="0"/>
              <a:t>is quite possible that the async operation might fail in some </a:t>
            </a:r>
            <a:r>
              <a:rPr lang="en-US" sz="2000" dirty="0" smtClean="0"/>
              <a:t>way. The </a:t>
            </a:r>
            <a:r>
              <a:rPr lang="en-US" sz="2000" dirty="0"/>
              <a:t>question is, what happens </a:t>
            </a:r>
            <a:r>
              <a:rPr lang="en-US" sz="2000" dirty="0" smtClean="0"/>
              <a:t>then?</a:t>
            </a:r>
          </a:p>
          <a:p>
            <a:pPr marL="457200" lvl="0">
              <a:buFont typeface="Wingdings" panose="05000000000000000000" pitchFamily="2" charset="2"/>
              <a:buChar char="§"/>
            </a:pPr>
            <a:r>
              <a:rPr lang="en-US" sz="2000" dirty="0" smtClean="0"/>
              <a:t>In </a:t>
            </a:r>
            <a:r>
              <a:rPr lang="en-US" sz="2000" dirty="0"/>
              <a:t>.</a:t>
            </a:r>
            <a:r>
              <a:rPr lang="en-US" sz="2000" dirty="0">
                <a:solidFill>
                  <a:srgbClr val="FF0000"/>
                </a:solidFill>
              </a:rPr>
              <a:t>NET 1.0 and 1.1</a:t>
            </a:r>
            <a:r>
              <a:rPr lang="en-US" sz="2000" dirty="0"/>
              <a:t> </a:t>
            </a:r>
            <a:r>
              <a:rPr lang="en-US" sz="2000" dirty="0">
                <a:solidFill>
                  <a:srgbClr val="0070C0"/>
                </a:solidFill>
              </a:rPr>
              <a:t>unhandled exceptions on </a:t>
            </a:r>
            <a:r>
              <a:rPr lang="en-US" sz="2000" dirty="0">
                <a:solidFill>
                  <a:srgbClr val="FF0000"/>
                </a:solidFill>
              </a:rPr>
              <a:t>background</a:t>
            </a:r>
            <a:r>
              <a:rPr lang="en-US" sz="2000" dirty="0">
                <a:solidFill>
                  <a:srgbClr val="0070C0"/>
                </a:solidFill>
              </a:rPr>
              <a:t> threads</a:t>
            </a:r>
            <a:r>
              <a:rPr lang="en-US" sz="2000" dirty="0"/>
              <a:t> were </a:t>
            </a:r>
            <a:r>
              <a:rPr lang="en-US" sz="2000" dirty="0">
                <a:solidFill>
                  <a:srgbClr val="FF0000"/>
                </a:solidFill>
              </a:rPr>
              <a:t>silently </a:t>
            </a:r>
            <a:r>
              <a:rPr lang="en-US" sz="2000" dirty="0" smtClean="0">
                <a:solidFill>
                  <a:srgbClr val="FF0000"/>
                </a:solidFill>
              </a:rPr>
              <a:t>swallowed</a:t>
            </a:r>
            <a:r>
              <a:rPr lang="en-US" sz="2000" dirty="0" smtClean="0"/>
              <a:t>.</a:t>
            </a:r>
          </a:p>
          <a:p>
            <a:pPr marL="457200" lvl="0">
              <a:buFont typeface="Wingdings" panose="05000000000000000000" pitchFamily="2" charset="2"/>
              <a:buChar char="§"/>
            </a:pPr>
            <a:r>
              <a:rPr lang="en-US" sz="2000" dirty="0" smtClean="0"/>
              <a:t>From </a:t>
            </a:r>
            <a:r>
              <a:rPr lang="en-US" sz="2000" dirty="0">
                <a:solidFill>
                  <a:srgbClr val="FF0000"/>
                </a:solidFill>
              </a:rPr>
              <a:t>.NET 2.0</a:t>
            </a:r>
            <a:r>
              <a:rPr lang="en-US" sz="2000" dirty="0"/>
              <a:t> onwards an </a:t>
            </a:r>
            <a:r>
              <a:rPr lang="en-US" sz="2000" dirty="0">
                <a:solidFill>
                  <a:srgbClr val="0070C0"/>
                </a:solidFill>
              </a:rPr>
              <a:t>unhandled exception</a:t>
            </a:r>
            <a:r>
              <a:rPr lang="en-US" sz="2000" dirty="0"/>
              <a:t>, on any thread, will </a:t>
            </a:r>
            <a:r>
              <a:rPr lang="en-US" sz="2000" dirty="0">
                <a:solidFill>
                  <a:srgbClr val="FF0000"/>
                </a:solidFill>
              </a:rPr>
              <a:t>terminate</a:t>
            </a:r>
            <a:r>
              <a:rPr lang="en-US" sz="2000" dirty="0"/>
              <a:t> </a:t>
            </a:r>
            <a:r>
              <a:rPr lang="en-US" sz="2000" dirty="0">
                <a:solidFill>
                  <a:srgbClr val="0070C0"/>
                </a:solidFill>
              </a:rPr>
              <a:t>the </a:t>
            </a:r>
            <a:r>
              <a:rPr lang="en-US" sz="2000" dirty="0" smtClean="0">
                <a:solidFill>
                  <a:srgbClr val="0070C0"/>
                </a:solidFill>
              </a:rPr>
              <a:t>process</a:t>
            </a:r>
            <a:r>
              <a:rPr lang="en-US" sz="2000" dirty="0" smtClean="0"/>
              <a:t>.</a:t>
            </a:r>
          </a:p>
          <a:p>
            <a:pPr marL="457200" lvl="0">
              <a:buFont typeface="Wingdings" panose="05000000000000000000" pitchFamily="2" charset="2"/>
              <a:buChar char="§"/>
            </a:pPr>
            <a:r>
              <a:rPr lang="en-US" sz="2000" dirty="0" smtClean="0"/>
              <a:t>Because </a:t>
            </a:r>
            <a:r>
              <a:rPr lang="en-US" sz="2000" dirty="0"/>
              <a:t>you are not necessarily in </a:t>
            </a:r>
            <a:r>
              <a:rPr lang="en-US" sz="2000" dirty="0">
                <a:solidFill>
                  <a:srgbClr val="0070C0"/>
                </a:solidFill>
              </a:rPr>
              <a:t>control of the</a:t>
            </a:r>
            <a:r>
              <a:rPr lang="en-US" sz="2000" dirty="0">
                <a:solidFill>
                  <a:srgbClr val="FF0000"/>
                </a:solidFill>
              </a:rPr>
              <a:t> code</a:t>
            </a:r>
            <a:r>
              <a:rPr lang="en-US" sz="2000" dirty="0"/>
              <a:t> that is executing asynchronously (e.g., an asynchronous database query), the process arbitrarily terminating would be an impossible programming model to work with. </a:t>
            </a:r>
            <a:endParaRPr lang="en-US" sz="2000" dirty="0" smtClean="0"/>
          </a:p>
          <a:p>
            <a:pPr marL="457200" lvl="0">
              <a:buFont typeface="Wingdings" panose="05000000000000000000" pitchFamily="2" charset="2"/>
              <a:buChar char="§"/>
            </a:pPr>
            <a:r>
              <a:rPr lang="en-US" sz="2000" dirty="0" smtClean="0"/>
              <a:t>Therefore</a:t>
            </a:r>
            <a:r>
              <a:rPr lang="en-US" sz="2000" dirty="0"/>
              <a:t>, in APM, exceptions are </a:t>
            </a:r>
            <a:r>
              <a:rPr lang="en-US" sz="2000" dirty="0">
                <a:solidFill>
                  <a:srgbClr val="0070C0"/>
                </a:solidFill>
              </a:rPr>
              <a:t>handled internally </a:t>
            </a:r>
            <a:r>
              <a:rPr lang="en-US" sz="2000" dirty="0"/>
              <a:t>and then </a:t>
            </a:r>
            <a:r>
              <a:rPr lang="en-US" sz="2000" dirty="0">
                <a:solidFill>
                  <a:srgbClr val="FF0000"/>
                </a:solidFill>
              </a:rPr>
              <a:t>rethrown</a:t>
            </a:r>
            <a:r>
              <a:rPr lang="en-US" sz="2000" dirty="0"/>
              <a:t> when you call the End </a:t>
            </a:r>
            <a:r>
              <a:rPr lang="en-US" sz="2000" dirty="0" smtClean="0"/>
              <a:t>method.</a:t>
            </a:r>
          </a:p>
          <a:p>
            <a:pPr marL="457200" lvl="0">
              <a:buFont typeface="Wingdings" panose="05000000000000000000" pitchFamily="2" charset="2"/>
              <a:buChar char="§"/>
            </a:pPr>
            <a:r>
              <a:rPr lang="en-US" sz="2000" dirty="0" smtClean="0"/>
              <a:t>This </a:t>
            </a:r>
            <a:r>
              <a:rPr lang="en-US" sz="2000" dirty="0"/>
              <a:t>means you should always be prepared for exceptions to calling the End method</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54</a:t>
            </a:fld>
            <a:endParaRPr lang="en-US" dirty="0"/>
          </a:p>
        </p:txBody>
      </p:sp>
    </p:spTree>
    <p:extLst>
      <p:ext uri="{BB962C8B-B14F-4D97-AF65-F5344CB8AC3E}">
        <p14:creationId xmlns:p14="http://schemas.microsoft.com/office/powerpoint/2010/main" val="38959318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Accessing Results</a:t>
            </a:r>
            <a:endParaRPr lang="en-US" dirty="0"/>
          </a:p>
        </p:txBody>
      </p:sp>
      <p:sp>
        <p:nvSpPr>
          <p:cNvPr id="6" name="Content Placeholder 3"/>
          <p:cNvSpPr>
            <a:spLocks noGrp="1"/>
          </p:cNvSpPr>
          <p:nvPr>
            <p:ph idx="1"/>
          </p:nvPr>
        </p:nvSpPr>
        <p:spPr/>
        <p:txBody>
          <a:bodyPr>
            <a:normAutofit/>
          </a:bodyPr>
          <a:lstStyle/>
          <a:p>
            <a:pPr lvl="0">
              <a:buFont typeface="Wingdings" panose="05000000000000000000" pitchFamily="2" charset="2"/>
              <a:buChar char="v"/>
            </a:pPr>
            <a:r>
              <a:rPr lang="en-US" sz="2000" dirty="0"/>
              <a:t>One of the powerful things about </a:t>
            </a:r>
            <a:r>
              <a:rPr lang="en-US" sz="2000" dirty="0">
                <a:solidFill>
                  <a:srgbClr val="FF0000"/>
                </a:solidFill>
              </a:rPr>
              <a:t>APM</a:t>
            </a:r>
            <a:r>
              <a:rPr lang="en-US" sz="2000" dirty="0"/>
              <a:t>, when compared with using the </a:t>
            </a:r>
            <a:r>
              <a:rPr lang="en-US" sz="2000" dirty="0">
                <a:solidFill>
                  <a:srgbClr val="FF0000"/>
                </a:solidFill>
              </a:rPr>
              <a:t>Thread API</a:t>
            </a:r>
            <a:r>
              <a:rPr lang="en-US" sz="2000" dirty="0"/>
              <a:t>, is the simplicity of </a:t>
            </a:r>
            <a:r>
              <a:rPr lang="en-US" sz="2000" dirty="0">
                <a:solidFill>
                  <a:srgbClr val="FF0000"/>
                </a:solidFill>
              </a:rPr>
              <a:t>accessing </a:t>
            </a:r>
            <a:r>
              <a:rPr lang="en-US" sz="2000" dirty="0" smtClean="0">
                <a:solidFill>
                  <a:srgbClr val="FF0000"/>
                </a:solidFill>
              </a:rPr>
              <a:t>results</a:t>
            </a:r>
            <a:r>
              <a:rPr lang="en-US" sz="2000" dirty="0" smtClean="0"/>
              <a:t>.</a:t>
            </a:r>
          </a:p>
          <a:p>
            <a:pPr marL="457200" lvl="0">
              <a:buFont typeface="Wingdings" panose="05000000000000000000" pitchFamily="2" charset="2"/>
              <a:buChar char="§"/>
            </a:pPr>
            <a:r>
              <a:rPr lang="en-US" sz="2000" dirty="0" smtClean="0"/>
              <a:t>To </a:t>
            </a:r>
            <a:r>
              <a:rPr lang="en-US" sz="2000" dirty="0"/>
              <a:t>access results, for reasons we hope are obvious, the asynchronous call must have </a:t>
            </a:r>
            <a:r>
              <a:rPr lang="en-US" sz="2000" dirty="0" smtClean="0"/>
              <a:t>finished.</a:t>
            </a:r>
          </a:p>
          <a:p>
            <a:pPr marL="457200" lvl="0">
              <a:buFont typeface="Wingdings" panose="05000000000000000000" pitchFamily="2" charset="2"/>
              <a:buChar char="§"/>
            </a:pPr>
            <a:r>
              <a:rPr lang="en-US" sz="2000" dirty="0" smtClean="0"/>
              <a:t>There </a:t>
            </a:r>
            <a:r>
              <a:rPr lang="en-US" sz="2000" dirty="0"/>
              <a:t>are three models you can use to check for completion, and which you use depends on your requirements</a:t>
            </a:r>
            <a:r>
              <a:rPr lang="en-US" sz="2000" dirty="0" smtClean="0"/>
              <a:t>:</a:t>
            </a:r>
          </a:p>
          <a:p>
            <a:pPr marL="685800" lvl="0">
              <a:buFont typeface="Wingdings" panose="05000000000000000000" pitchFamily="2" charset="2"/>
              <a:buChar char="ü"/>
            </a:pPr>
            <a:r>
              <a:rPr lang="en-US" sz="2000" dirty="0"/>
              <a:t>Polling for </a:t>
            </a:r>
            <a:r>
              <a:rPr lang="en-US" sz="2000" dirty="0" smtClean="0"/>
              <a:t>completion</a:t>
            </a:r>
          </a:p>
          <a:p>
            <a:pPr marL="685800" lvl="0">
              <a:buFont typeface="Wingdings" panose="05000000000000000000" pitchFamily="2" charset="2"/>
              <a:buChar char="ü"/>
            </a:pPr>
            <a:r>
              <a:rPr lang="en-US" sz="2000" dirty="0" smtClean="0"/>
              <a:t>Waiting </a:t>
            </a:r>
            <a:r>
              <a:rPr lang="en-US" sz="2000" dirty="0"/>
              <a:t>for </a:t>
            </a:r>
            <a:r>
              <a:rPr lang="en-US" sz="2000" dirty="0" smtClean="0"/>
              <a:t>completion</a:t>
            </a:r>
          </a:p>
          <a:p>
            <a:pPr marL="685800" lvl="0">
              <a:buFont typeface="Wingdings" panose="05000000000000000000" pitchFamily="2" charset="2"/>
              <a:buChar char="ü"/>
            </a:pPr>
            <a:r>
              <a:rPr lang="en-US" sz="2000" dirty="0" smtClean="0"/>
              <a:t>Completion notification</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55</a:t>
            </a:fld>
            <a:endParaRPr lang="en-US" dirty="0"/>
          </a:p>
        </p:txBody>
      </p:sp>
    </p:spTree>
    <p:extLst>
      <p:ext uri="{BB962C8B-B14F-4D97-AF65-F5344CB8AC3E}">
        <p14:creationId xmlns:p14="http://schemas.microsoft.com/office/powerpoint/2010/main" val="23249106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Polling for </a:t>
            </a:r>
            <a:r>
              <a:rPr lang="en-US" dirty="0" smtClean="0"/>
              <a:t>Completion</a:t>
            </a:r>
            <a:endParaRPr lang="en-US" dirty="0"/>
          </a:p>
        </p:txBody>
      </p:sp>
      <p:sp>
        <p:nvSpPr>
          <p:cNvPr id="6" name="Content Placeholder 3"/>
          <p:cNvSpPr>
            <a:spLocks noGrp="1"/>
          </p:cNvSpPr>
          <p:nvPr>
            <p:ph idx="1"/>
          </p:nvPr>
        </p:nvSpPr>
        <p:spPr/>
        <p:txBody>
          <a:bodyPr>
            <a:normAutofit/>
          </a:bodyPr>
          <a:lstStyle/>
          <a:p>
            <a:pPr lvl="0">
              <a:buFont typeface="Wingdings" panose="05000000000000000000" pitchFamily="2" charset="2"/>
              <a:buChar char="v"/>
            </a:pPr>
            <a:r>
              <a:rPr lang="en-US" sz="2000" dirty="0"/>
              <a:t>Imagine you are building a UI and need to perform some long-running task (we talk about async and UI in much more detail in Chapter 6</a:t>
            </a:r>
            <a:r>
              <a:rPr lang="en-US" sz="2000" dirty="0" smtClean="0"/>
              <a:t>).</a:t>
            </a:r>
          </a:p>
          <a:p>
            <a:pPr marL="457200" lvl="0">
              <a:buFont typeface="Wingdings" panose="05000000000000000000" pitchFamily="2" charset="2"/>
              <a:buChar char="§"/>
            </a:pPr>
            <a:r>
              <a:rPr lang="en-US" sz="2000" dirty="0" smtClean="0"/>
              <a:t>You </a:t>
            </a:r>
            <a:r>
              <a:rPr lang="en-US" sz="2000" dirty="0"/>
              <a:t>should not perform this work on the </a:t>
            </a:r>
            <a:r>
              <a:rPr lang="en-US" sz="2000" dirty="0">
                <a:solidFill>
                  <a:srgbClr val="FF0000"/>
                </a:solidFill>
              </a:rPr>
              <a:t>UI thread</a:t>
            </a:r>
            <a:r>
              <a:rPr lang="en-US" sz="2000" dirty="0"/>
              <a:t>, as its job is to keep the </a:t>
            </a:r>
            <a:r>
              <a:rPr lang="en-US" sz="2000" dirty="0">
                <a:solidFill>
                  <a:srgbClr val="FF0000"/>
                </a:solidFill>
              </a:rPr>
              <a:t>UI </a:t>
            </a:r>
            <a:r>
              <a:rPr lang="en-US" sz="2000" dirty="0" smtClean="0">
                <a:solidFill>
                  <a:srgbClr val="FF0000"/>
                </a:solidFill>
              </a:rPr>
              <a:t>responsive</a:t>
            </a:r>
            <a:r>
              <a:rPr lang="en-US" sz="2000" dirty="0" smtClean="0"/>
              <a:t>.</a:t>
            </a:r>
          </a:p>
          <a:p>
            <a:pPr marL="457200" lvl="0">
              <a:buFont typeface="Wingdings" panose="05000000000000000000" pitchFamily="2" charset="2"/>
              <a:buChar char="§"/>
            </a:pPr>
            <a:r>
              <a:rPr lang="en-US" sz="2000" dirty="0" smtClean="0"/>
              <a:t>So </a:t>
            </a:r>
            <a:r>
              <a:rPr lang="en-US" sz="2000" dirty="0"/>
              <a:t>you use </a:t>
            </a:r>
            <a:r>
              <a:rPr lang="en-US" sz="2000" dirty="0">
                <a:solidFill>
                  <a:srgbClr val="FF0000"/>
                </a:solidFill>
              </a:rPr>
              <a:t>APM </a:t>
            </a:r>
            <a:r>
              <a:rPr lang="en-US" sz="2000" dirty="0">
                <a:solidFill>
                  <a:srgbClr val="0070C0"/>
                </a:solidFill>
              </a:rPr>
              <a:t>via a</a:t>
            </a:r>
            <a:r>
              <a:rPr lang="en-US" sz="2000" dirty="0">
                <a:solidFill>
                  <a:srgbClr val="FF0000"/>
                </a:solidFill>
              </a:rPr>
              <a:t> delegate </a:t>
            </a:r>
            <a:r>
              <a:rPr lang="en-US" sz="2000" dirty="0"/>
              <a:t>(more on this shortly) to </a:t>
            </a:r>
            <a:r>
              <a:rPr lang="en-US" sz="2000" dirty="0">
                <a:solidFill>
                  <a:srgbClr val="0070C0"/>
                </a:solidFill>
              </a:rPr>
              <a:t>put the </a:t>
            </a:r>
            <a:r>
              <a:rPr lang="en-US" sz="2000" dirty="0">
                <a:solidFill>
                  <a:srgbClr val="FF0000"/>
                </a:solidFill>
              </a:rPr>
              <a:t>task</a:t>
            </a:r>
            <a:r>
              <a:rPr lang="en-US" sz="2000" dirty="0">
                <a:solidFill>
                  <a:srgbClr val="0070C0"/>
                </a:solidFill>
              </a:rPr>
              <a:t> in the </a:t>
            </a:r>
            <a:r>
              <a:rPr lang="en-US" sz="2000" dirty="0">
                <a:solidFill>
                  <a:srgbClr val="FF0000"/>
                </a:solidFill>
              </a:rPr>
              <a:t>thread pool</a:t>
            </a:r>
            <a:r>
              <a:rPr lang="en-US" sz="2000" dirty="0"/>
              <a:t>, and then you need to display the results once </a:t>
            </a:r>
            <a:r>
              <a:rPr lang="en-US" sz="2000" dirty="0" smtClean="0"/>
              <a:t>available.</a:t>
            </a:r>
          </a:p>
          <a:p>
            <a:pPr marL="457200" lvl="0">
              <a:buFont typeface="Wingdings" panose="05000000000000000000" pitchFamily="2" charset="2"/>
              <a:buChar char="§"/>
            </a:pPr>
            <a:r>
              <a:rPr lang="en-US" sz="2000" dirty="0" smtClean="0"/>
              <a:t>The </a:t>
            </a:r>
            <a:r>
              <a:rPr lang="en-US" sz="2000" dirty="0"/>
              <a:t>question is how do you know when the results are available? You can’t simply call the </a:t>
            </a:r>
            <a:r>
              <a:rPr lang="en-US" sz="2000" dirty="0">
                <a:solidFill>
                  <a:srgbClr val="FF0000"/>
                </a:solidFill>
              </a:rPr>
              <a:t>End</a:t>
            </a:r>
            <a:r>
              <a:rPr lang="en-US" sz="2000" dirty="0"/>
              <a:t> </a:t>
            </a:r>
            <a:r>
              <a:rPr lang="en-US" sz="2000" dirty="0">
                <a:solidFill>
                  <a:srgbClr val="0070C0"/>
                </a:solidFill>
              </a:rPr>
              <a:t>method</a:t>
            </a:r>
            <a:r>
              <a:rPr lang="en-US" sz="2000" dirty="0"/>
              <a:t>, as it will block (because the task isn’t complete) and </a:t>
            </a:r>
            <a:r>
              <a:rPr lang="en-US" sz="2000" dirty="0">
                <a:solidFill>
                  <a:srgbClr val="0070C0"/>
                </a:solidFill>
              </a:rPr>
              <a:t>stop the </a:t>
            </a:r>
            <a:r>
              <a:rPr lang="en-US" sz="2000" dirty="0">
                <a:solidFill>
                  <a:srgbClr val="FF0000"/>
                </a:solidFill>
              </a:rPr>
              <a:t>UI</a:t>
            </a:r>
            <a:r>
              <a:rPr lang="en-US" sz="2000" dirty="0"/>
              <a:t>; you need to call it once you know the task is </a:t>
            </a:r>
            <a:r>
              <a:rPr lang="en-US" sz="2000" dirty="0" smtClean="0"/>
              <a:t>finished.</a:t>
            </a:r>
          </a:p>
          <a:p>
            <a:pPr marL="457200" lvl="0">
              <a:buFont typeface="Wingdings" panose="05000000000000000000" pitchFamily="2" charset="2"/>
              <a:buChar char="§"/>
            </a:pPr>
            <a:r>
              <a:rPr lang="en-US" sz="2000" dirty="0" smtClean="0"/>
              <a:t>This </a:t>
            </a:r>
            <a:r>
              <a:rPr lang="en-US" sz="2000" dirty="0"/>
              <a:t>is where the </a:t>
            </a:r>
            <a:r>
              <a:rPr lang="en-US" sz="2000" dirty="0">
                <a:solidFill>
                  <a:srgbClr val="FF0000"/>
                </a:solidFill>
              </a:rPr>
              <a:t>IsCompleted</a:t>
            </a:r>
            <a:r>
              <a:rPr lang="en-US" sz="2000" dirty="0"/>
              <a:t> </a:t>
            </a:r>
            <a:r>
              <a:rPr lang="en-US" sz="2000" dirty="0">
                <a:solidFill>
                  <a:srgbClr val="0070C0"/>
                </a:solidFill>
              </a:rPr>
              <a:t>property</a:t>
            </a:r>
            <a:r>
              <a:rPr lang="en-US" sz="2000" dirty="0"/>
              <a:t> on </a:t>
            </a:r>
            <a:r>
              <a:rPr lang="en-US" sz="2000" dirty="0">
                <a:solidFill>
                  <a:srgbClr val="FF0000"/>
                </a:solidFill>
              </a:rPr>
              <a:t>IAsyncResult</a:t>
            </a:r>
            <a:r>
              <a:rPr lang="en-US" sz="2000" dirty="0"/>
              <a:t> comes </a:t>
            </a:r>
            <a:r>
              <a:rPr lang="en-US" sz="2000" dirty="0" smtClean="0"/>
              <a:t>in.</a:t>
            </a:r>
          </a:p>
          <a:p>
            <a:pPr marL="457200" lvl="0">
              <a:buFont typeface="Wingdings" panose="05000000000000000000" pitchFamily="2" charset="2"/>
              <a:buChar char="§"/>
            </a:pPr>
            <a:r>
              <a:rPr lang="en-US" sz="2000" dirty="0" smtClean="0"/>
              <a:t>You </a:t>
            </a:r>
            <a:r>
              <a:rPr lang="en-US" sz="2000" dirty="0"/>
              <a:t>can call IsCompleted on, say, a </a:t>
            </a:r>
            <a:r>
              <a:rPr lang="en-US" sz="2000" dirty="0">
                <a:solidFill>
                  <a:srgbClr val="FF0000"/>
                </a:solidFill>
              </a:rPr>
              <a:t>timer</a:t>
            </a:r>
            <a:r>
              <a:rPr lang="en-US" sz="2000" dirty="0"/>
              <a:t> and call the End method when it returns </a:t>
            </a:r>
            <a:r>
              <a:rPr lang="en-US" sz="2000" dirty="0" smtClean="0"/>
              <a:t>true.</a:t>
            </a:r>
          </a:p>
          <a:p>
            <a:pPr marL="457200" lvl="0">
              <a:buFont typeface="Wingdings" panose="05000000000000000000" pitchFamily="2" charset="2"/>
              <a:buChar char="§"/>
            </a:pPr>
            <a:r>
              <a:rPr lang="en-US" sz="2000" dirty="0" smtClean="0">
                <a:solidFill>
                  <a:srgbClr val="FF0000"/>
                </a:solidFill>
              </a:rPr>
              <a:t>Listing </a:t>
            </a:r>
            <a:r>
              <a:rPr lang="en-US" sz="2000" dirty="0">
                <a:solidFill>
                  <a:srgbClr val="FF0000"/>
                </a:solidFill>
              </a:rPr>
              <a:t>2-4</a:t>
            </a:r>
            <a:r>
              <a:rPr lang="en-US" sz="2000" dirty="0"/>
              <a:t> shows an example of polling for completion</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56</a:t>
            </a:fld>
            <a:endParaRPr lang="en-US" dirty="0"/>
          </a:p>
        </p:txBody>
      </p:sp>
    </p:spTree>
    <p:extLst>
      <p:ext uri="{BB962C8B-B14F-4D97-AF65-F5344CB8AC3E}">
        <p14:creationId xmlns:p14="http://schemas.microsoft.com/office/powerpoint/2010/main" val="29466039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2-4</a:t>
            </a:r>
            <a:endParaRPr lang="en-US" dirty="0"/>
          </a:p>
        </p:txBody>
      </p:sp>
      <p:pic>
        <p:nvPicPr>
          <p:cNvPr id="3" name="Picture 2"/>
          <p:cNvPicPr>
            <a:picLocks noChangeAspect="1"/>
          </p:cNvPicPr>
          <p:nvPr/>
        </p:nvPicPr>
        <p:blipFill>
          <a:blip r:embed="rId2"/>
          <a:stretch>
            <a:fillRect/>
          </a:stretch>
        </p:blipFill>
        <p:spPr>
          <a:xfrm>
            <a:off x="152401" y="1268362"/>
            <a:ext cx="11887200" cy="4104592"/>
          </a:xfrm>
          <a:prstGeom prst="rect">
            <a:avLst/>
          </a:prstGeom>
          <a:ln>
            <a:solidFill>
              <a:schemeClr val="accent1"/>
            </a:solidFill>
          </a:ln>
        </p:spPr>
      </p:pic>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57</a:t>
            </a:fld>
            <a:endParaRPr lang="en-US" dirty="0"/>
          </a:p>
        </p:txBody>
      </p:sp>
    </p:spTree>
    <p:extLst>
      <p:ext uri="{BB962C8B-B14F-4D97-AF65-F5344CB8AC3E}">
        <p14:creationId xmlns:p14="http://schemas.microsoft.com/office/powerpoint/2010/main" val="16821868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Waiting </a:t>
            </a:r>
            <a:r>
              <a:rPr lang="en-US" dirty="0"/>
              <a:t>for </a:t>
            </a:r>
            <a:r>
              <a:rPr lang="en-US" dirty="0" smtClean="0"/>
              <a:t>Completion</a:t>
            </a:r>
            <a:endParaRPr lang="en-US" dirty="0"/>
          </a:p>
        </p:txBody>
      </p:sp>
      <p:sp>
        <p:nvSpPr>
          <p:cNvPr id="6" name="Content Placeholder 3"/>
          <p:cNvSpPr>
            <a:spLocks noGrp="1"/>
          </p:cNvSpPr>
          <p:nvPr>
            <p:ph idx="1"/>
          </p:nvPr>
        </p:nvSpPr>
        <p:spPr/>
        <p:txBody>
          <a:bodyPr>
            <a:normAutofit/>
          </a:bodyPr>
          <a:lstStyle/>
          <a:p>
            <a:pPr lvl="0">
              <a:buFont typeface="Wingdings" panose="05000000000000000000" pitchFamily="2" charset="2"/>
              <a:buChar char="v"/>
            </a:pPr>
            <a:r>
              <a:rPr lang="en-US" sz="2000" dirty="0"/>
              <a:t>Although polling fits some use cases, it is </a:t>
            </a:r>
            <a:r>
              <a:rPr lang="en-US" sz="2000" dirty="0">
                <a:solidFill>
                  <a:srgbClr val="0070C0"/>
                </a:solidFill>
              </a:rPr>
              <a:t>not the most</a:t>
            </a:r>
            <a:r>
              <a:rPr lang="en-US" sz="2000" dirty="0">
                <a:solidFill>
                  <a:srgbClr val="FF0000"/>
                </a:solidFill>
              </a:rPr>
              <a:t> efficient </a:t>
            </a:r>
            <a:r>
              <a:rPr lang="en-US" sz="2000" dirty="0" smtClean="0">
                <a:solidFill>
                  <a:srgbClr val="FF0000"/>
                </a:solidFill>
              </a:rPr>
              <a:t>model</a:t>
            </a:r>
            <a:r>
              <a:rPr lang="en-US" sz="2000" dirty="0" smtClean="0"/>
              <a:t>.</a:t>
            </a:r>
          </a:p>
          <a:p>
            <a:pPr marL="457200" lvl="0">
              <a:buFont typeface="Wingdings" panose="05000000000000000000" pitchFamily="2" charset="2"/>
              <a:buChar char="§"/>
            </a:pPr>
            <a:r>
              <a:rPr lang="en-US" sz="2000" dirty="0" smtClean="0"/>
              <a:t>If </a:t>
            </a:r>
            <a:r>
              <a:rPr lang="en-US" sz="2000" dirty="0"/>
              <a:t>you can do no further useful work until the results are available, and you are not running on a UI thread, it is better simply to wait for the async operation to </a:t>
            </a:r>
            <a:r>
              <a:rPr lang="en-US" sz="2000" dirty="0" smtClean="0"/>
              <a:t>complete.</a:t>
            </a:r>
          </a:p>
          <a:p>
            <a:pPr marL="457200" lvl="0">
              <a:buFont typeface="Wingdings" panose="05000000000000000000" pitchFamily="2" charset="2"/>
              <a:buChar char="§"/>
            </a:pPr>
            <a:r>
              <a:rPr lang="en-US" sz="2000" dirty="0" smtClean="0"/>
              <a:t>You </a:t>
            </a:r>
            <a:r>
              <a:rPr lang="en-US" sz="2000" dirty="0"/>
              <a:t>could just call the </a:t>
            </a:r>
            <a:r>
              <a:rPr lang="en-US" sz="2000" dirty="0">
                <a:solidFill>
                  <a:srgbClr val="FF0000"/>
                </a:solidFill>
              </a:rPr>
              <a:t>End method</a:t>
            </a:r>
            <a:r>
              <a:rPr lang="en-US" sz="2000" dirty="0"/>
              <a:t>, which achieves that </a:t>
            </a:r>
            <a:r>
              <a:rPr lang="en-US" sz="2000" dirty="0" smtClean="0"/>
              <a:t>effect.</a:t>
            </a:r>
          </a:p>
          <a:p>
            <a:pPr marL="457200" lvl="0">
              <a:buFont typeface="Wingdings" panose="05000000000000000000" pitchFamily="2" charset="2"/>
              <a:buChar char="§"/>
            </a:pPr>
            <a:r>
              <a:rPr lang="en-US" sz="2000" dirty="0" smtClean="0"/>
              <a:t>However</a:t>
            </a:r>
            <a:r>
              <a:rPr lang="en-US" sz="2000" dirty="0"/>
              <a:t>, if the async operation became stuck in an </a:t>
            </a:r>
            <a:r>
              <a:rPr lang="en-US" sz="2000" dirty="0">
                <a:solidFill>
                  <a:srgbClr val="FF0000"/>
                </a:solidFill>
              </a:rPr>
              <a:t>infinite loop </a:t>
            </a:r>
            <a:r>
              <a:rPr lang="en-US" sz="2000" dirty="0">
                <a:solidFill>
                  <a:srgbClr val="0070C0"/>
                </a:solidFill>
              </a:rPr>
              <a:t>or</a:t>
            </a:r>
            <a:r>
              <a:rPr lang="en-US" sz="2000" dirty="0">
                <a:solidFill>
                  <a:srgbClr val="FF0000"/>
                </a:solidFill>
              </a:rPr>
              <a:t> deadlocked</a:t>
            </a:r>
            <a:r>
              <a:rPr lang="en-US" sz="2000" dirty="0"/>
              <a:t>, then your waiting code would </a:t>
            </a:r>
            <a:r>
              <a:rPr lang="en-US" sz="2000" dirty="0">
                <a:solidFill>
                  <a:srgbClr val="FF0000"/>
                </a:solidFill>
              </a:rPr>
              <a:t>wait </a:t>
            </a:r>
            <a:r>
              <a:rPr lang="en-US" sz="2000" dirty="0" smtClean="0">
                <a:solidFill>
                  <a:srgbClr val="FF0000"/>
                </a:solidFill>
              </a:rPr>
              <a:t>forever</a:t>
            </a:r>
            <a:r>
              <a:rPr lang="en-US" sz="2000" dirty="0" smtClean="0"/>
              <a:t>.</a:t>
            </a:r>
          </a:p>
          <a:p>
            <a:pPr marL="457200" lvl="0">
              <a:buFont typeface="Wingdings" panose="05000000000000000000" pitchFamily="2" charset="2"/>
              <a:buChar char="§"/>
            </a:pPr>
            <a:r>
              <a:rPr lang="en-US" sz="2000" dirty="0" smtClean="0"/>
              <a:t>It </a:t>
            </a:r>
            <a:r>
              <a:rPr lang="en-US" sz="2000" dirty="0"/>
              <a:t>is rarely a good idea to perform waits without timeouts in </a:t>
            </a:r>
            <a:r>
              <a:rPr lang="en-US" sz="2000" dirty="0">
                <a:solidFill>
                  <a:srgbClr val="FF0000"/>
                </a:solidFill>
              </a:rPr>
              <a:t>multithreaded code</a:t>
            </a:r>
            <a:r>
              <a:rPr lang="en-US" sz="2000" dirty="0"/>
              <a:t>, so simply calling the End method should be </a:t>
            </a:r>
            <a:r>
              <a:rPr lang="en-US" sz="2000" dirty="0" smtClean="0"/>
              <a:t>avoided.</a:t>
            </a:r>
          </a:p>
          <a:p>
            <a:pPr marL="457200" lvl="0">
              <a:buFont typeface="Wingdings" panose="05000000000000000000" pitchFamily="2" charset="2"/>
              <a:buChar char="§"/>
            </a:pPr>
            <a:r>
              <a:rPr lang="en-US" sz="2000" dirty="0" smtClean="0"/>
              <a:t>Instead </a:t>
            </a:r>
            <a:r>
              <a:rPr lang="en-US" sz="2000" dirty="0"/>
              <a:t>you can use another feature of </a:t>
            </a:r>
            <a:r>
              <a:rPr lang="en-US" sz="2000" dirty="0">
                <a:solidFill>
                  <a:srgbClr val="FF0000"/>
                </a:solidFill>
              </a:rPr>
              <a:t>IAsyncResult</a:t>
            </a:r>
            <a:r>
              <a:rPr lang="en-US" sz="2000" dirty="0"/>
              <a:t>: the </a:t>
            </a:r>
            <a:r>
              <a:rPr lang="en-US" sz="2000" dirty="0" smtClean="0">
                <a:solidFill>
                  <a:srgbClr val="FF0000"/>
                </a:solidFill>
              </a:rPr>
              <a:t>AsyncWaitHandle</a:t>
            </a:r>
            <a:r>
              <a:rPr lang="en-US" sz="2000" dirty="0" smtClean="0"/>
              <a:t>.</a:t>
            </a:r>
          </a:p>
          <a:p>
            <a:pPr marL="457200" lvl="0">
              <a:buFont typeface="Wingdings" panose="05000000000000000000" pitchFamily="2" charset="2"/>
              <a:buChar char="§"/>
            </a:pPr>
            <a:r>
              <a:rPr lang="en-US" sz="2000" dirty="0" smtClean="0">
                <a:solidFill>
                  <a:srgbClr val="FF0000"/>
                </a:solidFill>
              </a:rPr>
              <a:t>WaitHandles</a:t>
            </a:r>
            <a:r>
              <a:rPr lang="en-US" sz="2000" dirty="0" smtClean="0"/>
              <a:t> </a:t>
            </a:r>
            <a:r>
              <a:rPr lang="en-US" sz="2000" dirty="0"/>
              <a:t>are </a:t>
            </a:r>
            <a:r>
              <a:rPr lang="en-US" sz="2000" dirty="0" smtClean="0">
                <a:solidFill>
                  <a:srgbClr val="0070C0"/>
                </a:solidFill>
              </a:rPr>
              <a:t>synchronization</a:t>
            </a:r>
            <a:r>
              <a:rPr lang="en-US" sz="2000" dirty="0" smtClean="0">
                <a:solidFill>
                  <a:srgbClr val="FF0000"/>
                </a:solidFill>
              </a:rPr>
              <a:t> </a:t>
            </a:r>
            <a:r>
              <a:rPr lang="en-US" sz="2000" dirty="0" smtClean="0">
                <a:solidFill>
                  <a:srgbClr val="0070C0"/>
                </a:solidFill>
              </a:rPr>
              <a:t>objects</a:t>
            </a:r>
            <a:r>
              <a:rPr lang="en-US" sz="2000" dirty="0" smtClean="0"/>
              <a:t> </a:t>
            </a:r>
            <a:r>
              <a:rPr lang="en-US" sz="2000" dirty="0"/>
              <a:t>that signal in some specific circumstance (we’ll talk more about them in Chapter 4</a:t>
            </a:r>
            <a:r>
              <a:rPr lang="en-US" sz="2000" dirty="0" smtClean="0"/>
              <a:t>).</a:t>
            </a:r>
          </a:p>
          <a:p>
            <a:pPr marL="457200" lvl="0">
              <a:buFont typeface="Wingdings" panose="05000000000000000000" pitchFamily="2" charset="2"/>
              <a:buChar char="§"/>
            </a:pPr>
            <a:r>
              <a:rPr lang="en-US" sz="2000" dirty="0" smtClean="0"/>
              <a:t>The </a:t>
            </a:r>
            <a:r>
              <a:rPr lang="en-US" sz="2000" dirty="0">
                <a:solidFill>
                  <a:srgbClr val="FF0000"/>
                </a:solidFill>
              </a:rPr>
              <a:t>AsyncWaitHandle</a:t>
            </a:r>
            <a:r>
              <a:rPr lang="en-US" sz="2000" dirty="0"/>
              <a:t> of IAsyncResult signals when the async operation has </a:t>
            </a:r>
            <a:r>
              <a:rPr lang="en-US" sz="2000" dirty="0" smtClean="0"/>
              <a:t>finished.</a:t>
            </a:r>
          </a:p>
          <a:p>
            <a:pPr marL="457200" lvl="0">
              <a:buFont typeface="Wingdings" panose="05000000000000000000" pitchFamily="2" charset="2"/>
              <a:buChar char="§"/>
            </a:pPr>
            <a:r>
              <a:rPr lang="en-US" sz="2000" dirty="0" smtClean="0"/>
              <a:t>The good thing about WaitHandles is that you can pass a timeout when you wait for them to signal.</a:t>
            </a:r>
          </a:p>
          <a:p>
            <a:pPr marL="457200" lvl="0">
              <a:buFont typeface="Wingdings" panose="05000000000000000000" pitchFamily="2" charset="2"/>
              <a:buChar char="§"/>
            </a:pPr>
            <a:r>
              <a:rPr lang="en-US" sz="2000" dirty="0" smtClean="0">
                <a:solidFill>
                  <a:srgbClr val="FF0000"/>
                </a:solidFill>
              </a:rPr>
              <a:t>Listing 2-5</a:t>
            </a:r>
            <a:r>
              <a:rPr lang="en-US" sz="2000" dirty="0" smtClean="0"/>
              <a:t> shows an example of using AsyncWaitHandle.</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58</a:t>
            </a:fld>
            <a:endParaRPr lang="en-US" dirty="0"/>
          </a:p>
        </p:txBody>
      </p:sp>
    </p:spTree>
    <p:extLst>
      <p:ext uri="{BB962C8B-B14F-4D97-AF65-F5344CB8AC3E}">
        <p14:creationId xmlns:p14="http://schemas.microsoft.com/office/powerpoint/2010/main" val="15636578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Waiting </a:t>
            </a:r>
            <a:r>
              <a:rPr lang="en-US" dirty="0"/>
              <a:t>for </a:t>
            </a:r>
            <a:r>
              <a:rPr lang="en-US" dirty="0" smtClean="0"/>
              <a:t>Completion						</a:t>
            </a:r>
            <a:r>
              <a:rPr lang="en-US" dirty="0"/>
              <a:t> </a:t>
            </a:r>
            <a:r>
              <a:rPr lang="en-US" dirty="0" smtClean="0"/>
              <a:t>  </a:t>
            </a:r>
            <a:r>
              <a:rPr lang="en-US" dirty="0" smtClean="0">
                <a:solidFill>
                  <a:srgbClr val="C00000"/>
                </a:solidFill>
              </a:rPr>
              <a:t>|</a:t>
            </a:r>
            <a:endParaRPr lang="en-US" dirty="0">
              <a:solidFill>
                <a:srgbClr val="C00000"/>
              </a:solidFill>
            </a:endParaRPr>
          </a:p>
        </p:txBody>
      </p:sp>
      <p:sp>
        <p:nvSpPr>
          <p:cNvPr id="6" name="Content Placeholder 3"/>
          <p:cNvSpPr>
            <a:spLocks noGrp="1"/>
          </p:cNvSpPr>
          <p:nvPr>
            <p:ph idx="1"/>
          </p:nvPr>
        </p:nvSpPr>
        <p:spPr/>
        <p:txBody>
          <a:bodyPr>
            <a:normAutofit/>
          </a:bodyPr>
          <a:lstStyle/>
          <a:p>
            <a:pPr marL="457200" lvl="0">
              <a:buFont typeface="Wingdings" panose="05000000000000000000" pitchFamily="2" charset="2"/>
              <a:buChar char="§"/>
            </a:pPr>
            <a:r>
              <a:rPr lang="en-US" sz="2000" dirty="0"/>
              <a:t>However, there is a problem in </a:t>
            </a:r>
            <a:r>
              <a:rPr lang="en-US" sz="2000" dirty="0">
                <a:solidFill>
                  <a:srgbClr val="FF0000"/>
                </a:solidFill>
              </a:rPr>
              <a:t>Listing </a:t>
            </a:r>
            <a:r>
              <a:rPr lang="en-US" sz="2000" dirty="0" smtClean="0">
                <a:solidFill>
                  <a:srgbClr val="FF0000"/>
                </a:solidFill>
              </a:rPr>
              <a:t>2-5</a:t>
            </a:r>
            <a:r>
              <a:rPr lang="en-US" sz="2000" dirty="0" smtClean="0"/>
              <a:t>.</a:t>
            </a:r>
          </a:p>
          <a:p>
            <a:pPr marL="457200" lvl="0">
              <a:buFont typeface="Wingdings" panose="05000000000000000000" pitchFamily="2" charset="2"/>
              <a:buChar char="§"/>
            </a:pPr>
            <a:r>
              <a:rPr lang="en-US" sz="2000" dirty="0" smtClean="0"/>
              <a:t>As </a:t>
            </a:r>
            <a:r>
              <a:rPr lang="en-US" sz="2000" dirty="0"/>
              <a:t>explained in the “Housekeeping Is Important” sidebar, in APM you need to call the End method if you call the Begin </a:t>
            </a:r>
            <a:r>
              <a:rPr lang="en-US" sz="2000" dirty="0" smtClean="0"/>
              <a:t>method.</a:t>
            </a:r>
          </a:p>
          <a:p>
            <a:pPr marL="457200" lvl="0">
              <a:buFont typeface="Wingdings" panose="05000000000000000000" pitchFamily="2" charset="2"/>
              <a:buChar char="§"/>
            </a:pPr>
            <a:r>
              <a:rPr lang="en-US" sz="2000" dirty="0" smtClean="0"/>
              <a:t>Notice </a:t>
            </a:r>
            <a:r>
              <a:rPr lang="en-US" sz="2000" dirty="0"/>
              <a:t>in the code in </a:t>
            </a:r>
            <a:r>
              <a:rPr lang="en-US" sz="2000" dirty="0">
                <a:solidFill>
                  <a:srgbClr val="FF0000"/>
                </a:solidFill>
              </a:rPr>
              <a:t>Listing 2-5</a:t>
            </a:r>
            <a:r>
              <a:rPr lang="en-US" sz="2000" dirty="0"/>
              <a:t> that in the event of a timeout, the End method isn’t </a:t>
            </a:r>
            <a:r>
              <a:rPr lang="en-US" sz="2000" dirty="0" smtClean="0"/>
              <a:t>called.</a:t>
            </a:r>
          </a:p>
          <a:p>
            <a:pPr marL="457200" lvl="0">
              <a:buFont typeface="Wingdings" panose="05000000000000000000" pitchFamily="2" charset="2"/>
              <a:buChar char="§"/>
            </a:pPr>
            <a:r>
              <a:rPr lang="en-US" sz="2000" dirty="0" smtClean="0"/>
              <a:t>There </a:t>
            </a:r>
            <a:r>
              <a:rPr lang="en-US" sz="2000" dirty="0"/>
              <a:t>is a fundamental problem: you’ve timed out, which suggests the async operation is somehow blocked, and so if we call the End method our code will block as </a:t>
            </a:r>
            <a:r>
              <a:rPr lang="en-US" sz="2000" dirty="0" smtClean="0"/>
              <a:t>well.</a:t>
            </a:r>
          </a:p>
          <a:p>
            <a:pPr marL="457200" lvl="0">
              <a:buFont typeface="Wingdings" panose="05000000000000000000" pitchFamily="2" charset="2"/>
              <a:buChar char="§"/>
            </a:pPr>
            <a:r>
              <a:rPr lang="en-US" sz="2000" dirty="0" smtClean="0"/>
              <a:t>There </a:t>
            </a:r>
            <a:r>
              <a:rPr lang="en-US" sz="2000" dirty="0"/>
              <a:t>isn’t really a solution to this issue, so although it appears to be an obvious use case, you should generally </a:t>
            </a:r>
            <a:r>
              <a:rPr lang="en-US" sz="2000" dirty="0">
                <a:solidFill>
                  <a:srgbClr val="0070C0"/>
                </a:solidFill>
              </a:rPr>
              <a:t>avoid</a:t>
            </a:r>
            <a:r>
              <a:rPr lang="en-US" sz="2000" dirty="0"/>
              <a:t> </a:t>
            </a:r>
            <a:r>
              <a:rPr lang="en-US" sz="2000" dirty="0">
                <a:solidFill>
                  <a:srgbClr val="FF0000"/>
                </a:solidFill>
              </a:rPr>
              <a:t>AsyncWaitHandle</a:t>
            </a:r>
            <a:r>
              <a:rPr lang="en-US" sz="2000" dirty="0" smtClean="0"/>
              <a:t>.</a:t>
            </a:r>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59</a:t>
            </a:fld>
            <a:endParaRPr lang="en-US" dirty="0"/>
          </a:p>
        </p:txBody>
      </p:sp>
    </p:spTree>
    <p:extLst>
      <p:ext uri="{BB962C8B-B14F-4D97-AF65-F5344CB8AC3E}">
        <p14:creationId xmlns:p14="http://schemas.microsoft.com/office/powerpoint/2010/main" val="300315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What is </a:t>
            </a:r>
            <a:r>
              <a:rPr lang="en-US" smtClean="0">
                <a:solidFill>
                  <a:schemeClr val="bg1"/>
                </a:solidFill>
              </a:rPr>
              <a:t>Asynchronous Programming?</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Most code that people write is </a:t>
            </a:r>
            <a:r>
              <a:rPr lang="en-US" sz="2000" dirty="0" smtClean="0">
                <a:solidFill>
                  <a:srgbClr val="FF0000"/>
                </a:solidFill>
              </a:rPr>
              <a:t>synchronous</a:t>
            </a:r>
            <a:r>
              <a:rPr lang="en-US" sz="2000" dirty="0" smtClean="0"/>
              <a:t>.</a:t>
            </a:r>
          </a:p>
          <a:p>
            <a:pPr marL="457200">
              <a:buFont typeface="Wingdings" panose="05000000000000000000" pitchFamily="2" charset="2"/>
              <a:buChar char="§"/>
            </a:pPr>
            <a:r>
              <a:rPr lang="en-US" sz="2000" dirty="0" smtClean="0"/>
              <a:t>In </a:t>
            </a:r>
            <a:r>
              <a:rPr lang="en-US" sz="2000" dirty="0"/>
              <a:t>other words, the code starts to execute, may loop, branch, pause, and resume, but given the same inputs, its instructions are executed in a </a:t>
            </a:r>
            <a:r>
              <a:rPr lang="en-US" sz="2000" dirty="0">
                <a:solidFill>
                  <a:srgbClr val="FF0000"/>
                </a:solidFill>
              </a:rPr>
              <a:t>deterministic </a:t>
            </a:r>
            <a:r>
              <a:rPr lang="en-US" sz="2000" dirty="0" smtClean="0">
                <a:solidFill>
                  <a:srgbClr val="0070C0"/>
                </a:solidFill>
              </a:rPr>
              <a:t>order</a:t>
            </a:r>
            <a:r>
              <a:rPr lang="en-US" sz="2000" dirty="0" smtClean="0"/>
              <a:t>.</a:t>
            </a:r>
          </a:p>
          <a:p>
            <a:pPr marL="685800">
              <a:buFont typeface="Wingdings" panose="05000000000000000000" pitchFamily="2" charset="2"/>
              <a:buChar char="ü"/>
            </a:pPr>
            <a:r>
              <a:rPr lang="en-US" sz="2000" dirty="0" smtClean="0"/>
              <a:t>Synchronous </a:t>
            </a:r>
            <a:r>
              <a:rPr lang="en-US" sz="2000" dirty="0"/>
              <a:t>code is, in theory, straightforward to understand, as you can follow the sequence in which code will </a:t>
            </a:r>
            <a:r>
              <a:rPr lang="en-US" sz="2000" dirty="0" smtClean="0"/>
              <a:t>execute.</a:t>
            </a:r>
          </a:p>
          <a:p>
            <a:pPr marL="685800">
              <a:buFont typeface="Wingdings" panose="05000000000000000000" pitchFamily="2" charset="2"/>
              <a:buChar char="ü"/>
            </a:pPr>
            <a:r>
              <a:rPr lang="en-US" sz="2000" dirty="0" smtClean="0"/>
              <a:t>It </a:t>
            </a:r>
            <a:r>
              <a:rPr lang="en-US" sz="2000" dirty="0"/>
              <a:t>is also generally straightforward to write as long as you understand the </a:t>
            </a:r>
            <a:r>
              <a:rPr lang="en-US" sz="2000" dirty="0">
                <a:solidFill>
                  <a:srgbClr val="FF0000"/>
                </a:solidFill>
              </a:rPr>
              <a:t>problem </a:t>
            </a:r>
            <a:r>
              <a:rPr lang="en-US" sz="2000" dirty="0" smtClean="0">
                <a:solidFill>
                  <a:srgbClr val="FF0000"/>
                </a:solidFill>
              </a:rPr>
              <a:t>domain</a:t>
            </a:r>
            <a:r>
              <a:rPr lang="en-US" sz="2000" dirty="0" smtClean="0"/>
              <a:t>.</a:t>
            </a:r>
          </a:p>
          <a:p>
            <a:pPr marL="685800">
              <a:buFont typeface="Wingdings" panose="05000000000000000000" pitchFamily="2" charset="2"/>
              <a:buChar char="ü"/>
            </a:pPr>
            <a:r>
              <a:rPr lang="en-US" sz="2000" dirty="0" smtClean="0"/>
              <a:t>The </a:t>
            </a:r>
            <a:r>
              <a:rPr lang="en-US" sz="2000" dirty="0"/>
              <a:t>problem is that an application that executes purely synchronously may </a:t>
            </a:r>
            <a:r>
              <a:rPr lang="en-US" sz="2000" dirty="0">
                <a:solidFill>
                  <a:srgbClr val="0070C0"/>
                </a:solidFill>
              </a:rPr>
              <a:t>generate results too slowly</a:t>
            </a:r>
            <a:r>
              <a:rPr lang="en-US" sz="2000" dirty="0"/>
              <a:t> or may </a:t>
            </a:r>
            <a:r>
              <a:rPr lang="en-US" sz="2000" dirty="0">
                <a:solidFill>
                  <a:srgbClr val="0070C0"/>
                </a:solidFill>
              </a:rPr>
              <a:t>perform </a:t>
            </a:r>
            <a:r>
              <a:rPr lang="en-US" sz="2000" dirty="0">
                <a:solidFill>
                  <a:srgbClr val="FF0000"/>
                </a:solidFill>
              </a:rPr>
              <a:t>long</a:t>
            </a:r>
            <a:r>
              <a:rPr lang="en-US" sz="2000" dirty="0">
                <a:solidFill>
                  <a:srgbClr val="0070C0"/>
                </a:solidFill>
              </a:rPr>
              <a:t> operations</a:t>
            </a:r>
            <a:r>
              <a:rPr lang="en-US" sz="2000" dirty="0"/>
              <a:t> that leave the </a:t>
            </a:r>
            <a:r>
              <a:rPr lang="en-US" sz="2000" dirty="0">
                <a:solidFill>
                  <a:srgbClr val="FF0000"/>
                </a:solidFill>
              </a:rPr>
              <a:t>program unresponsive</a:t>
            </a:r>
            <a:r>
              <a:rPr lang="en-US" sz="2000" dirty="0"/>
              <a:t> to further </a:t>
            </a:r>
            <a:r>
              <a:rPr lang="en-US" sz="2000" dirty="0" smtClean="0"/>
              <a:t>input.</a:t>
            </a:r>
          </a:p>
          <a:p>
            <a:pPr marL="457200">
              <a:buFont typeface="Wingdings" panose="05000000000000000000" pitchFamily="2" charset="2"/>
              <a:buChar char="§"/>
            </a:pPr>
            <a:r>
              <a:rPr lang="en-US" sz="2000" dirty="0" smtClean="0"/>
              <a:t>What </a:t>
            </a:r>
            <a:r>
              <a:rPr lang="en-US" sz="2000" dirty="0"/>
              <a:t>if we could calculate several results concurrently or take inputs while also performing those long </a:t>
            </a:r>
            <a:r>
              <a:rPr lang="en-US" sz="2000" dirty="0" smtClean="0"/>
              <a:t>operations?</a:t>
            </a:r>
          </a:p>
          <a:p>
            <a:pPr marL="457200">
              <a:buFont typeface="Wingdings" panose="05000000000000000000" pitchFamily="2" charset="2"/>
              <a:buChar char="§"/>
            </a:pPr>
            <a:r>
              <a:rPr lang="en-US" sz="2000" dirty="0" smtClean="0"/>
              <a:t>This </a:t>
            </a:r>
            <a:r>
              <a:rPr lang="en-US" sz="2000" dirty="0"/>
              <a:t>would solve the problems with our synchronous code, but now we would have more than one thing happening at the same time (at least logically if not physically</a:t>
            </a:r>
            <a:r>
              <a:rPr lang="en-US" sz="2000" dirty="0" smtClean="0"/>
              <a:t>).</a:t>
            </a:r>
          </a:p>
          <a:p>
            <a:pPr marL="457200">
              <a:buFont typeface="Wingdings" panose="05000000000000000000" pitchFamily="2" charset="2"/>
              <a:buChar char="§"/>
            </a:pPr>
            <a:r>
              <a:rPr lang="en-US" sz="2000" dirty="0" smtClean="0"/>
              <a:t>When </a:t>
            </a:r>
            <a:r>
              <a:rPr lang="en-US" sz="2000" dirty="0"/>
              <a:t>you write systems that are designed to do more than one thing at a time, it is called </a:t>
            </a:r>
            <a:r>
              <a:rPr lang="en-US" sz="2000" dirty="0">
                <a:solidFill>
                  <a:srgbClr val="FF0000"/>
                </a:solidFill>
              </a:rPr>
              <a:t>asynchronous programming</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a:t>
            </a:fld>
            <a:endParaRPr lang="en-US" dirty="0"/>
          </a:p>
        </p:txBody>
      </p:sp>
    </p:spTree>
    <p:extLst>
      <p:ext uri="{BB962C8B-B14F-4D97-AF65-F5344CB8AC3E}">
        <p14:creationId xmlns:p14="http://schemas.microsoft.com/office/powerpoint/2010/main" val="11731383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2-5</a:t>
            </a:r>
            <a:endParaRPr lang="en-US" dirty="0"/>
          </a:p>
        </p:txBody>
      </p:sp>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0642" y="1268362"/>
            <a:ext cx="5743597" cy="5108101"/>
          </a:xfrm>
          <a:prstGeom prst="rect">
            <a:avLst/>
          </a:prstGeom>
          <a:ln>
            <a:solidFill>
              <a:schemeClr val="accent1"/>
            </a:solidFill>
          </a:ln>
        </p:spPr>
      </p:pic>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60</a:t>
            </a:fld>
            <a:endParaRPr lang="en-US" dirty="0"/>
          </a:p>
        </p:txBody>
      </p:sp>
    </p:spTree>
    <p:extLst>
      <p:ext uri="{BB962C8B-B14F-4D97-AF65-F5344CB8AC3E}">
        <p14:creationId xmlns:p14="http://schemas.microsoft.com/office/powerpoint/2010/main" val="5364159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HOUSEKEEPING </a:t>
            </a:r>
            <a:r>
              <a:rPr lang="en-US"/>
              <a:t>IS </a:t>
            </a:r>
            <a:r>
              <a:rPr lang="en-US" smtClean="0"/>
              <a:t>IMPORTANT</a:t>
            </a:r>
            <a:endParaRPr lang="en-US" dirty="0"/>
          </a:p>
        </p:txBody>
      </p:sp>
      <p:sp>
        <p:nvSpPr>
          <p:cNvPr id="5" name="Content Placeholder 3"/>
          <p:cNvSpPr>
            <a:spLocks noGrp="1"/>
          </p:cNvSpPr>
          <p:nvPr>
            <p:ph idx="1"/>
          </p:nvPr>
        </p:nvSpPr>
        <p:spPr/>
        <p:txBody>
          <a:bodyPr>
            <a:normAutofit/>
          </a:bodyPr>
          <a:lstStyle/>
          <a:p>
            <a:pPr lvl="0">
              <a:buFont typeface="Wingdings" panose="05000000000000000000" pitchFamily="2" charset="2"/>
              <a:buChar char="v"/>
            </a:pPr>
            <a:r>
              <a:rPr lang="en-US" sz="2000" dirty="0"/>
              <a:t>The async operation may have to allocate resources to track completion; AsyncWaitHandle is an example of </a:t>
            </a:r>
            <a:r>
              <a:rPr lang="en-US" sz="2000" dirty="0" smtClean="0"/>
              <a:t>this.</a:t>
            </a:r>
          </a:p>
          <a:p>
            <a:pPr marL="457200" lvl="0">
              <a:buFont typeface="Wingdings" panose="05000000000000000000" pitchFamily="2" charset="2"/>
              <a:buChar char="§"/>
            </a:pPr>
            <a:r>
              <a:rPr lang="en-US" sz="2000" dirty="0" smtClean="0"/>
              <a:t>When </a:t>
            </a:r>
            <a:r>
              <a:rPr lang="en-US" sz="2000" dirty="0"/>
              <a:t>is it safe for these resources to be freed </a:t>
            </a:r>
            <a:r>
              <a:rPr lang="en-US" sz="2000" dirty="0" smtClean="0"/>
              <a:t>up?</a:t>
            </a:r>
          </a:p>
          <a:p>
            <a:pPr marL="457200" lvl="0">
              <a:buFont typeface="Wingdings" panose="05000000000000000000" pitchFamily="2" charset="2"/>
              <a:buChar char="§"/>
            </a:pPr>
            <a:r>
              <a:rPr lang="en-US" sz="2000" dirty="0" smtClean="0"/>
              <a:t>They </a:t>
            </a:r>
            <a:r>
              <a:rPr lang="en-US" sz="2000" dirty="0"/>
              <a:t>can only be safely cleaned up when it is known they are no longer required, and this is only known when the End method is </a:t>
            </a:r>
            <a:r>
              <a:rPr lang="en-US" sz="2000" dirty="0" smtClean="0"/>
              <a:t>called.</a:t>
            </a:r>
          </a:p>
          <a:p>
            <a:pPr marL="457200" lvl="0">
              <a:buFont typeface="Wingdings" panose="05000000000000000000" pitchFamily="2" charset="2"/>
              <a:buChar char="§"/>
            </a:pPr>
            <a:r>
              <a:rPr lang="en-US" sz="2000" dirty="0" smtClean="0"/>
              <a:t>It </a:t>
            </a:r>
            <a:r>
              <a:rPr lang="en-US" sz="2000" dirty="0"/>
              <a:t>has always been an issue—though one that wasn’t documented until .NET 1.1—that if you call the Begin method in APM, then you must call the End method to </a:t>
            </a:r>
            <a:r>
              <a:rPr lang="en-US" sz="2000" dirty="0">
                <a:solidFill>
                  <a:srgbClr val="0070C0"/>
                </a:solidFill>
              </a:rPr>
              <a:t>allow resources to be cleaned up</a:t>
            </a:r>
            <a:r>
              <a:rPr lang="en-US" sz="2000" dirty="0"/>
              <a:t>, even if you don’t care about the </a:t>
            </a:r>
            <a:r>
              <a:rPr lang="en-US" sz="2000" dirty="0" smtClean="0"/>
              <a:t>results.</a:t>
            </a:r>
          </a:p>
          <a:p>
            <a:pPr marL="457200" lvl="0">
              <a:buFont typeface="Wingdings" panose="05000000000000000000" pitchFamily="2" charset="2"/>
              <a:buChar char="§"/>
            </a:pPr>
            <a:r>
              <a:rPr lang="en-US" sz="2000" dirty="0" smtClean="0"/>
              <a:t>Failing </a:t>
            </a:r>
            <a:r>
              <a:rPr lang="en-US" sz="2000" dirty="0"/>
              <a:t>to do so means </a:t>
            </a:r>
            <a:r>
              <a:rPr lang="en-US" sz="2000" dirty="0">
                <a:solidFill>
                  <a:srgbClr val="0070C0"/>
                </a:solidFill>
              </a:rPr>
              <a:t>resources may be leaked</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61</a:t>
            </a:fld>
            <a:endParaRPr lang="en-US" dirty="0"/>
          </a:p>
        </p:txBody>
      </p:sp>
    </p:spTree>
    <p:extLst>
      <p:ext uri="{BB962C8B-B14F-4D97-AF65-F5344CB8AC3E}">
        <p14:creationId xmlns:p14="http://schemas.microsoft.com/office/powerpoint/2010/main" val="10665497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Completion Notification</a:t>
            </a:r>
            <a:endParaRPr lang="en-US" dirty="0"/>
          </a:p>
        </p:txBody>
      </p:sp>
      <p:sp>
        <p:nvSpPr>
          <p:cNvPr id="6" name="Content Placeholder 3"/>
          <p:cNvSpPr>
            <a:spLocks noGrp="1"/>
          </p:cNvSpPr>
          <p:nvPr>
            <p:ph idx="1"/>
          </p:nvPr>
        </p:nvSpPr>
        <p:spPr/>
        <p:txBody>
          <a:bodyPr>
            <a:normAutofit/>
          </a:bodyPr>
          <a:lstStyle/>
          <a:p>
            <a:pPr lvl="0">
              <a:buFont typeface="Wingdings" panose="05000000000000000000" pitchFamily="2" charset="2"/>
              <a:buChar char="v"/>
            </a:pPr>
            <a:r>
              <a:rPr lang="en-US" sz="2000" dirty="0"/>
              <a:t>Probably the </a:t>
            </a:r>
            <a:r>
              <a:rPr lang="en-US" sz="2000" dirty="0">
                <a:solidFill>
                  <a:srgbClr val="0070C0"/>
                </a:solidFill>
              </a:rPr>
              <a:t>most</a:t>
            </a:r>
            <a:r>
              <a:rPr lang="en-US" sz="2000" dirty="0"/>
              <a:t> </a:t>
            </a:r>
            <a:r>
              <a:rPr lang="en-US" sz="2000" dirty="0">
                <a:solidFill>
                  <a:srgbClr val="FF0000"/>
                </a:solidFill>
              </a:rPr>
              <a:t>flexible model</a:t>
            </a:r>
            <a:r>
              <a:rPr lang="en-US" sz="2000" dirty="0"/>
              <a:t> for knowing when the operation is complete is to </a:t>
            </a:r>
            <a:r>
              <a:rPr lang="en-US" sz="2000" dirty="0">
                <a:solidFill>
                  <a:srgbClr val="FF0000"/>
                </a:solidFill>
              </a:rPr>
              <a:t>register </a:t>
            </a:r>
            <a:r>
              <a:rPr lang="en-US" sz="2000" dirty="0">
                <a:solidFill>
                  <a:srgbClr val="0070C0"/>
                </a:solidFill>
              </a:rPr>
              <a:t>a completion </a:t>
            </a:r>
            <a:r>
              <a:rPr lang="en-US" sz="2000" dirty="0" smtClean="0">
                <a:solidFill>
                  <a:srgbClr val="FF0000"/>
                </a:solidFill>
              </a:rPr>
              <a:t>callback</a:t>
            </a:r>
            <a:r>
              <a:rPr lang="en-US" sz="2000" dirty="0" smtClean="0"/>
              <a:t>.</a:t>
            </a:r>
          </a:p>
          <a:p>
            <a:pPr marL="457200" lvl="0">
              <a:buFont typeface="Wingdings" panose="05000000000000000000" pitchFamily="2" charset="2"/>
              <a:buChar char="§"/>
            </a:pPr>
            <a:r>
              <a:rPr lang="en-US" sz="2000" dirty="0" smtClean="0"/>
              <a:t>One </a:t>
            </a:r>
            <a:r>
              <a:rPr lang="en-US" sz="2000" dirty="0"/>
              <a:t>note of caution, however, is that this flexibility comes at a cost in terms of complexity, particularly when working in </a:t>
            </a:r>
            <a:r>
              <a:rPr lang="en-US" sz="2000" dirty="0">
                <a:solidFill>
                  <a:srgbClr val="FF0000"/>
                </a:solidFill>
              </a:rPr>
              <a:t>GUI frameworks</a:t>
            </a:r>
            <a:r>
              <a:rPr lang="en-US" sz="2000" dirty="0"/>
              <a:t>, which have a high degree of thread </a:t>
            </a:r>
            <a:r>
              <a:rPr lang="en-US" sz="2000" dirty="0" smtClean="0"/>
              <a:t>affinity.</a:t>
            </a:r>
          </a:p>
          <a:p>
            <a:pPr marL="457200" lvl="0">
              <a:buFont typeface="Wingdings" panose="05000000000000000000" pitchFamily="2" charset="2"/>
              <a:buChar char="§"/>
            </a:pPr>
            <a:r>
              <a:rPr lang="en-US" sz="2000" dirty="0" smtClean="0"/>
              <a:t>Recall </a:t>
            </a:r>
            <a:r>
              <a:rPr lang="en-US" sz="2000" dirty="0"/>
              <a:t>the signature of BeginGetResults; there were two additional parameters when compared to the synchronous version: an </a:t>
            </a:r>
            <a:r>
              <a:rPr lang="en-US" sz="2000" dirty="0">
                <a:solidFill>
                  <a:srgbClr val="FF0000"/>
                </a:solidFill>
              </a:rPr>
              <a:t>AsyncCallback </a:t>
            </a:r>
            <a:r>
              <a:rPr lang="en-US" sz="2000" dirty="0">
                <a:solidFill>
                  <a:srgbClr val="0070C0"/>
                </a:solidFill>
              </a:rPr>
              <a:t>delegate</a:t>
            </a:r>
            <a:r>
              <a:rPr lang="en-US" sz="2000" dirty="0">
                <a:solidFill>
                  <a:srgbClr val="FF0000"/>
                </a:solidFill>
              </a:rPr>
              <a:t> </a:t>
            </a:r>
            <a:r>
              <a:rPr lang="en-US" sz="2000" dirty="0"/>
              <a:t>and an </a:t>
            </a:r>
            <a:r>
              <a:rPr lang="en-US" sz="2000" dirty="0" smtClean="0">
                <a:solidFill>
                  <a:srgbClr val="FF0000"/>
                </a:solidFill>
              </a:rPr>
              <a:t>object</a:t>
            </a:r>
            <a:r>
              <a:rPr lang="en-US" sz="2000" dirty="0" smtClean="0"/>
              <a:t>.</a:t>
            </a:r>
          </a:p>
          <a:p>
            <a:pPr marL="685800" lvl="0">
              <a:buFont typeface="Wingdings" panose="05000000000000000000" pitchFamily="2" charset="2"/>
              <a:buChar char="ü"/>
            </a:pPr>
            <a:r>
              <a:rPr lang="en-US" sz="2000" dirty="0" smtClean="0"/>
              <a:t>The </a:t>
            </a:r>
            <a:r>
              <a:rPr lang="en-US" sz="2000" dirty="0"/>
              <a:t>first of these is the </a:t>
            </a:r>
            <a:r>
              <a:rPr lang="en-US" sz="2000" dirty="0">
                <a:solidFill>
                  <a:srgbClr val="0070C0"/>
                </a:solidFill>
              </a:rPr>
              <a:t>completion</a:t>
            </a:r>
            <a:r>
              <a:rPr lang="en-US" sz="2000" dirty="0">
                <a:solidFill>
                  <a:srgbClr val="FF0000"/>
                </a:solidFill>
              </a:rPr>
              <a:t> callback</a:t>
            </a:r>
            <a:r>
              <a:rPr lang="en-US" sz="2000" dirty="0"/>
              <a:t> that gets invoked when the async operation </a:t>
            </a:r>
            <a:r>
              <a:rPr lang="en-US" sz="2000" dirty="0" smtClean="0"/>
              <a:t>completes.</a:t>
            </a:r>
          </a:p>
          <a:p>
            <a:pPr marL="685800" lvl="0">
              <a:buFont typeface="Wingdings" panose="05000000000000000000" pitchFamily="2" charset="2"/>
              <a:buChar char="ü"/>
            </a:pPr>
            <a:r>
              <a:rPr lang="en-US" sz="2000" dirty="0" smtClean="0"/>
              <a:t>As </a:t>
            </a:r>
            <a:r>
              <a:rPr lang="en-US" sz="2000" dirty="0"/>
              <a:t>you know the operation is complete, you can now safely call the EndGetResults, knowing that it will </a:t>
            </a:r>
            <a:r>
              <a:rPr lang="en-US" sz="2000" dirty="0" smtClean="0"/>
              <a:t>not block anymore.</a:t>
            </a:r>
          </a:p>
          <a:p>
            <a:pPr marL="457200" lvl="0">
              <a:buFont typeface="Wingdings" panose="05000000000000000000" pitchFamily="2" charset="2"/>
              <a:buChar char="§"/>
            </a:pPr>
            <a:r>
              <a:rPr lang="en-US" sz="2000" dirty="0" smtClean="0"/>
              <a:t>AsyncCallback </a:t>
            </a:r>
            <a:r>
              <a:rPr lang="en-US" sz="2000" dirty="0"/>
              <a:t>is defined as follows</a:t>
            </a:r>
            <a:r>
              <a:rPr lang="en-US" sz="2000" dirty="0" smtClean="0"/>
              <a:t>:</a:t>
            </a:r>
          </a:p>
          <a:p>
            <a:pPr lvl="0" indent="0">
              <a:buNone/>
            </a:pPr>
            <a:endParaRPr lang="en-US" sz="2000" dirty="0"/>
          </a:p>
          <a:p>
            <a:pPr lvl="0" indent="0">
              <a:buNone/>
            </a:pPr>
            <a:endParaRPr lang="en-US" sz="2000" dirty="0" smtClean="0"/>
          </a:p>
          <a:p>
            <a:pPr marL="457200" lvl="0">
              <a:buFont typeface="Wingdings" panose="05000000000000000000" pitchFamily="2" charset="2"/>
              <a:buChar char="§"/>
            </a:pPr>
            <a:r>
              <a:rPr lang="en-US" sz="2000" dirty="0">
                <a:solidFill>
                  <a:srgbClr val="FF0000"/>
                </a:solidFill>
              </a:rPr>
              <a:t>Listing 2-6</a:t>
            </a:r>
            <a:r>
              <a:rPr lang="en-US" sz="2000" dirty="0"/>
              <a:t> shows the callback mechanism in action</a:t>
            </a:r>
            <a:r>
              <a:rPr lang="en-US" sz="2000" dirty="0" smtClean="0"/>
              <a:t>.</a:t>
            </a:r>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75166" y="4976740"/>
            <a:ext cx="5812366" cy="393189"/>
          </a:xfrm>
          <a:prstGeom prst="rect">
            <a:avLst/>
          </a:prstGeom>
          <a:ln>
            <a:solidFill>
              <a:schemeClr val="accent1"/>
            </a:solidFill>
          </a:ln>
        </p:spPr>
      </p:pic>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62</a:t>
            </a:fld>
            <a:endParaRPr lang="en-US" dirty="0"/>
          </a:p>
        </p:txBody>
      </p:sp>
    </p:spTree>
    <p:extLst>
      <p:ext uri="{BB962C8B-B14F-4D97-AF65-F5344CB8AC3E}">
        <p14:creationId xmlns:p14="http://schemas.microsoft.com/office/powerpoint/2010/main" val="17909155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Completion Notification						   </a:t>
            </a:r>
            <a:r>
              <a:rPr lang="en-US" dirty="0" smtClean="0">
                <a:solidFill>
                  <a:srgbClr val="C00000"/>
                </a:solidFill>
              </a:rPr>
              <a:t>|</a:t>
            </a:r>
            <a:endParaRPr lang="en-US" dirty="0">
              <a:solidFill>
                <a:srgbClr val="C00000"/>
              </a:solidFill>
            </a:endParaRPr>
          </a:p>
        </p:txBody>
      </p:sp>
      <p:sp>
        <p:nvSpPr>
          <p:cNvPr id="6" name="Content Placeholder 3"/>
          <p:cNvSpPr>
            <a:spLocks noGrp="1"/>
          </p:cNvSpPr>
          <p:nvPr>
            <p:ph idx="1"/>
          </p:nvPr>
        </p:nvSpPr>
        <p:spPr/>
        <p:txBody>
          <a:bodyPr>
            <a:normAutofit/>
          </a:bodyPr>
          <a:lstStyle/>
          <a:p>
            <a:pPr marL="457200" lvl="0">
              <a:buFont typeface="Wingdings" panose="05000000000000000000" pitchFamily="2" charset="2"/>
              <a:buChar char="§"/>
            </a:pPr>
            <a:r>
              <a:rPr lang="en-US" sz="2000" dirty="0" smtClean="0"/>
              <a:t>This </a:t>
            </a:r>
            <a:r>
              <a:rPr lang="en-US" sz="2000" dirty="0"/>
              <a:t>all seems very straightforward but, critically, you must remember that the </a:t>
            </a:r>
            <a:r>
              <a:rPr lang="en-US" sz="2000" dirty="0">
                <a:solidFill>
                  <a:srgbClr val="FF0000"/>
                </a:solidFill>
              </a:rPr>
              <a:t>callback</a:t>
            </a:r>
            <a:r>
              <a:rPr lang="en-US" sz="2000" dirty="0"/>
              <a:t> </a:t>
            </a:r>
            <a:r>
              <a:rPr lang="en-US" sz="2000" dirty="0">
                <a:solidFill>
                  <a:srgbClr val="0070C0"/>
                </a:solidFill>
              </a:rPr>
              <a:t>will not be executing </a:t>
            </a:r>
            <a:r>
              <a:rPr lang="en-US" sz="2000" dirty="0"/>
              <a:t>on the </a:t>
            </a:r>
            <a:r>
              <a:rPr lang="en-US" sz="2000" dirty="0">
                <a:solidFill>
                  <a:srgbClr val="FF0000"/>
                </a:solidFill>
              </a:rPr>
              <a:t>main thread</a:t>
            </a:r>
            <a:r>
              <a:rPr lang="en-US" sz="2000" dirty="0"/>
              <a:t>; it will run on a </a:t>
            </a:r>
            <a:r>
              <a:rPr lang="en-US" sz="2000" dirty="0">
                <a:solidFill>
                  <a:srgbClr val="FF0000"/>
                </a:solidFill>
              </a:rPr>
              <a:t>thread pool </a:t>
            </a:r>
            <a:r>
              <a:rPr lang="en-US" sz="2000" dirty="0" smtClean="0">
                <a:solidFill>
                  <a:srgbClr val="0070C0"/>
                </a:solidFill>
              </a:rPr>
              <a:t>thread</a:t>
            </a:r>
            <a:r>
              <a:rPr lang="en-US" sz="2000" dirty="0" smtClean="0"/>
              <a:t>.</a:t>
            </a:r>
          </a:p>
          <a:p>
            <a:pPr marL="457200" lvl="0">
              <a:buFont typeface="Wingdings" panose="05000000000000000000" pitchFamily="2" charset="2"/>
              <a:buChar char="§"/>
            </a:pPr>
            <a:r>
              <a:rPr lang="en-US" sz="2000" dirty="0" smtClean="0"/>
              <a:t>As </a:t>
            </a:r>
            <a:r>
              <a:rPr lang="en-US" sz="2000" dirty="0"/>
              <a:t>a result, in GUI applications you will not be able to update the UI </a:t>
            </a:r>
            <a:r>
              <a:rPr lang="en-US" sz="2000" dirty="0" smtClean="0"/>
              <a:t>directly.</a:t>
            </a:r>
          </a:p>
          <a:p>
            <a:pPr marL="685800" lvl="0">
              <a:buFont typeface="Wingdings" panose="05000000000000000000" pitchFamily="2" charset="2"/>
              <a:buChar char="ü"/>
            </a:pPr>
            <a:r>
              <a:rPr lang="en-US" sz="2000" dirty="0" smtClean="0"/>
              <a:t>GUI </a:t>
            </a:r>
            <a:r>
              <a:rPr lang="en-US" sz="2000" dirty="0"/>
              <a:t>frameworks provide built-in mechanisms to move work back onto the UI </a:t>
            </a:r>
            <a:r>
              <a:rPr lang="en-US" sz="2000" dirty="0" smtClean="0"/>
              <a:t>thread.</a:t>
            </a:r>
          </a:p>
          <a:p>
            <a:pPr marL="685800" lvl="0">
              <a:buFont typeface="Wingdings" panose="05000000000000000000" pitchFamily="2" charset="2"/>
              <a:buChar char="ü"/>
            </a:pPr>
            <a:r>
              <a:rPr lang="en-US" sz="2000" dirty="0" smtClean="0"/>
              <a:t>We </a:t>
            </a:r>
            <a:r>
              <a:rPr lang="en-US" sz="2000" dirty="0"/>
              <a:t>will look at this very briefly, shortly and in much more detail in Chapter </a:t>
            </a:r>
            <a:r>
              <a:rPr lang="en-US" sz="2000" dirty="0" smtClean="0"/>
              <a:t>6.</a:t>
            </a:r>
          </a:p>
          <a:p>
            <a:pPr marL="457200" lvl="0">
              <a:buFont typeface="Wingdings" panose="05000000000000000000" pitchFamily="2" charset="2"/>
              <a:buChar char="§"/>
            </a:pPr>
            <a:r>
              <a:rPr lang="en-US" sz="2000" dirty="0" smtClean="0"/>
              <a:t>The </a:t>
            </a:r>
            <a:r>
              <a:rPr lang="en-US" sz="2000" dirty="0"/>
              <a:t>other issue to take note of is to remember that the </a:t>
            </a:r>
            <a:r>
              <a:rPr lang="en-US" sz="2000" dirty="0">
                <a:solidFill>
                  <a:srgbClr val="FF0000"/>
                </a:solidFill>
              </a:rPr>
              <a:t>End</a:t>
            </a:r>
            <a:r>
              <a:rPr lang="en-US" sz="2000" dirty="0"/>
              <a:t> </a:t>
            </a:r>
            <a:r>
              <a:rPr lang="en-US" sz="2000" dirty="0">
                <a:solidFill>
                  <a:srgbClr val="0070C0"/>
                </a:solidFill>
              </a:rPr>
              <a:t>method</a:t>
            </a:r>
            <a:r>
              <a:rPr lang="en-US" sz="2000" dirty="0"/>
              <a:t> may throw an </a:t>
            </a:r>
            <a:r>
              <a:rPr lang="en-US" sz="2000" dirty="0">
                <a:solidFill>
                  <a:srgbClr val="FF0000"/>
                </a:solidFill>
              </a:rPr>
              <a:t>exception</a:t>
            </a:r>
            <a:r>
              <a:rPr lang="en-US" sz="2000" dirty="0"/>
              <a:t> if the async work didn’t complete </a:t>
            </a:r>
            <a:r>
              <a:rPr lang="en-US" sz="2000" dirty="0" smtClean="0"/>
              <a:t>successfully.</a:t>
            </a:r>
          </a:p>
          <a:p>
            <a:pPr marL="457200" lvl="0">
              <a:buFont typeface="Wingdings" panose="05000000000000000000" pitchFamily="2" charset="2"/>
              <a:buChar char="§"/>
            </a:pPr>
            <a:r>
              <a:rPr lang="en-US" sz="2000" dirty="0" smtClean="0"/>
              <a:t>If </a:t>
            </a:r>
            <a:r>
              <a:rPr lang="en-US" sz="2000" dirty="0"/>
              <a:t>you do not put </a:t>
            </a:r>
            <a:r>
              <a:rPr lang="en-US" sz="2000" dirty="0">
                <a:solidFill>
                  <a:srgbClr val="FF0000"/>
                </a:solidFill>
              </a:rPr>
              <a:t>exception-handling</a:t>
            </a:r>
            <a:r>
              <a:rPr lang="en-US" sz="2000" dirty="0"/>
              <a:t> </a:t>
            </a:r>
            <a:r>
              <a:rPr lang="en-US" sz="2000" dirty="0">
                <a:solidFill>
                  <a:srgbClr val="0070C0"/>
                </a:solidFill>
              </a:rPr>
              <a:t>code</a:t>
            </a:r>
            <a:r>
              <a:rPr lang="en-US" sz="2000" dirty="0"/>
              <a:t> around this call, and an exception happens, then your process will terminate, as this is running on a background thread with no exception handlers higher up the stack</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63</a:t>
            </a:fld>
            <a:endParaRPr lang="en-US" dirty="0"/>
          </a:p>
        </p:txBody>
      </p:sp>
    </p:spTree>
    <p:extLst>
      <p:ext uri="{BB962C8B-B14F-4D97-AF65-F5344CB8AC3E}">
        <p14:creationId xmlns:p14="http://schemas.microsoft.com/office/powerpoint/2010/main" val="38422998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2-6</a:t>
            </a:r>
            <a:endParaRPr lang="en-US" dirty="0"/>
          </a:p>
        </p:txBody>
      </p:sp>
      <p:pic>
        <p:nvPicPr>
          <p:cNvPr id="3" name="Picture 2"/>
          <p:cNvPicPr>
            <a:picLocks noChangeAspect="1"/>
          </p:cNvPicPr>
          <p:nvPr/>
        </p:nvPicPr>
        <p:blipFill>
          <a:blip r:embed="rId2"/>
          <a:stretch>
            <a:fillRect/>
          </a:stretch>
        </p:blipFill>
        <p:spPr>
          <a:xfrm>
            <a:off x="152400" y="1268362"/>
            <a:ext cx="7200900" cy="5114925"/>
          </a:xfrm>
          <a:prstGeom prst="rect">
            <a:avLst/>
          </a:prstGeom>
          <a:ln>
            <a:solidFill>
              <a:schemeClr val="accent1"/>
            </a:solidFill>
          </a:ln>
        </p:spPr>
      </p:pic>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64</a:t>
            </a:fld>
            <a:endParaRPr lang="en-US" dirty="0"/>
          </a:p>
        </p:txBody>
      </p:sp>
    </p:spTree>
    <p:extLst>
      <p:ext uri="{BB962C8B-B14F-4D97-AF65-F5344CB8AC3E}">
        <p14:creationId xmlns:p14="http://schemas.microsoft.com/office/powerpoint/2010/main" val="4483434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APM in the </a:t>
            </a:r>
            <a:r>
              <a:rPr lang="en-US" dirty="0" smtClean="0"/>
              <a:t>Framework</a:t>
            </a:r>
            <a:endParaRPr lang="en-US" dirty="0"/>
          </a:p>
        </p:txBody>
      </p:sp>
      <p:sp>
        <p:nvSpPr>
          <p:cNvPr id="6" name="Content Placeholder 3"/>
          <p:cNvSpPr>
            <a:spLocks noGrp="1"/>
          </p:cNvSpPr>
          <p:nvPr>
            <p:ph idx="1"/>
          </p:nvPr>
        </p:nvSpPr>
        <p:spPr/>
        <p:txBody>
          <a:bodyPr>
            <a:normAutofit lnSpcReduction="10000"/>
          </a:bodyPr>
          <a:lstStyle/>
          <a:p>
            <a:pPr lvl="0">
              <a:buFont typeface="Wingdings" panose="05000000000000000000" pitchFamily="2" charset="2"/>
              <a:buChar char="v"/>
            </a:pPr>
            <a:r>
              <a:rPr lang="en-US" sz="2000" dirty="0"/>
              <a:t>APM appears in many APIs in the .NET </a:t>
            </a:r>
            <a:r>
              <a:rPr lang="en-US" sz="2000" dirty="0" smtClean="0"/>
              <a:t>Framework.</a:t>
            </a:r>
          </a:p>
          <a:p>
            <a:pPr marL="457200" lvl="0">
              <a:buFont typeface="Wingdings" panose="05000000000000000000" pitchFamily="2" charset="2"/>
              <a:buChar char="§"/>
            </a:pPr>
            <a:r>
              <a:rPr lang="en-US" sz="2000" dirty="0" smtClean="0"/>
              <a:t>Typically</a:t>
            </a:r>
            <a:r>
              <a:rPr lang="en-US" sz="2000" dirty="0"/>
              <a:t>, </a:t>
            </a:r>
            <a:r>
              <a:rPr lang="en-US" sz="2000" dirty="0">
                <a:solidFill>
                  <a:srgbClr val="0070C0"/>
                </a:solidFill>
              </a:rPr>
              <a:t>anywhere </a:t>
            </a:r>
            <a:r>
              <a:rPr lang="en-US" sz="2000" dirty="0">
                <a:solidFill>
                  <a:srgbClr val="FF0000"/>
                </a:solidFill>
              </a:rPr>
              <a:t>I/O</a:t>
            </a:r>
            <a:r>
              <a:rPr lang="en-US" sz="2000" dirty="0">
                <a:solidFill>
                  <a:srgbClr val="0070C0"/>
                </a:solidFill>
              </a:rPr>
              <a:t> takes place</a:t>
            </a:r>
            <a:r>
              <a:rPr lang="en-US" sz="2000" dirty="0"/>
              <a:t>, there is an associated APM pair of </a:t>
            </a:r>
            <a:r>
              <a:rPr lang="en-US" sz="2000" dirty="0" smtClean="0"/>
              <a:t>methods.</a:t>
            </a:r>
          </a:p>
          <a:p>
            <a:pPr marL="457200" lvl="0">
              <a:buFont typeface="Wingdings" panose="05000000000000000000" pitchFamily="2" charset="2"/>
              <a:buChar char="§"/>
            </a:pPr>
            <a:r>
              <a:rPr lang="en-US" sz="2000" dirty="0" smtClean="0"/>
              <a:t>For </a:t>
            </a:r>
            <a:r>
              <a:rPr lang="en-US" sz="2000" dirty="0"/>
              <a:t>example, on the </a:t>
            </a:r>
            <a:r>
              <a:rPr lang="en-US" sz="2000" dirty="0">
                <a:solidFill>
                  <a:srgbClr val="FF0000"/>
                </a:solidFill>
              </a:rPr>
              <a:t>WebRequest</a:t>
            </a:r>
            <a:r>
              <a:rPr lang="en-US" sz="2000" dirty="0"/>
              <a:t> </a:t>
            </a:r>
            <a:r>
              <a:rPr lang="en-US" sz="2000" dirty="0">
                <a:solidFill>
                  <a:srgbClr val="0070C0"/>
                </a:solidFill>
              </a:rPr>
              <a:t>class</a:t>
            </a:r>
            <a:r>
              <a:rPr lang="en-US" sz="2000" dirty="0"/>
              <a:t> we have the following three methods</a:t>
            </a:r>
            <a:r>
              <a:rPr lang="en-US" sz="2000" dirty="0" smtClean="0"/>
              <a:t>:</a:t>
            </a:r>
          </a:p>
          <a:p>
            <a:pPr marL="685800" lvl="0">
              <a:buFont typeface="Wingdings" panose="05000000000000000000" pitchFamily="2" charset="2"/>
              <a:buChar char="ü"/>
            </a:pPr>
            <a:r>
              <a:rPr lang="en-US" sz="2000" dirty="0"/>
              <a:t>WebResponse GetResponse</a:t>
            </a:r>
            <a:r>
              <a:rPr lang="en-US" sz="2000" dirty="0" smtClean="0"/>
              <a:t>( );</a:t>
            </a:r>
          </a:p>
          <a:p>
            <a:pPr marL="685800" lvl="0">
              <a:buFont typeface="Wingdings" panose="05000000000000000000" pitchFamily="2" charset="2"/>
              <a:buChar char="ü"/>
            </a:pPr>
            <a:r>
              <a:rPr lang="en-US" sz="2000" dirty="0" smtClean="0"/>
              <a:t>IAsyncResult </a:t>
            </a:r>
            <a:r>
              <a:rPr lang="en-US" sz="2000" dirty="0"/>
              <a:t>BeginGetResponse(AsyncCallback callback, object state</a:t>
            </a:r>
            <a:r>
              <a:rPr lang="en-US" sz="2000" dirty="0" smtClean="0"/>
              <a:t>);</a:t>
            </a:r>
          </a:p>
          <a:p>
            <a:pPr marL="685800" lvl="0">
              <a:buFont typeface="Wingdings" panose="05000000000000000000" pitchFamily="2" charset="2"/>
              <a:buChar char="ü"/>
            </a:pPr>
            <a:r>
              <a:rPr lang="en-US" sz="2000" dirty="0" smtClean="0"/>
              <a:t>WebResponse </a:t>
            </a:r>
            <a:r>
              <a:rPr lang="en-US" sz="2000" dirty="0"/>
              <a:t>EndGetResponse(IAsyncResult iar</a:t>
            </a:r>
            <a:r>
              <a:rPr lang="en-US" sz="2000" dirty="0" smtClean="0"/>
              <a:t>);</a:t>
            </a:r>
          </a:p>
          <a:p>
            <a:pPr marL="457200" lvl="0">
              <a:buFont typeface="Wingdings" panose="05000000000000000000" pitchFamily="2" charset="2"/>
              <a:buChar char="§"/>
            </a:pPr>
            <a:r>
              <a:rPr lang="en-US" sz="2000" dirty="0"/>
              <a:t>GetResponse is the synchronous </a:t>
            </a:r>
            <a:r>
              <a:rPr lang="en-US" sz="2000" dirty="0" smtClean="0"/>
              <a:t>version.</a:t>
            </a:r>
          </a:p>
          <a:p>
            <a:pPr marL="457200" lvl="0">
              <a:buFont typeface="Wingdings" panose="05000000000000000000" pitchFamily="2" charset="2"/>
              <a:buChar char="§"/>
            </a:pPr>
            <a:r>
              <a:rPr lang="en-US" sz="2000" dirty="0" smtClean="0"/>
              <a:t>This </a:t>
            </a:r>
            <a:r>
              <a:rPr lang="en-US" sz="2000" dirty="0"/>
              <a:t>performs an HTTP or FTP request, which therefore may take some </a:t>
            </a:r>
            <a:r>
              <a:rPr lang="en-US" sz="2000" dirty="0" smtClean="0"/>
              <a:t>time.</a:t>
            </a:r>
          </a:p>
          <a:p>
            <a:pPr marL="457200" lvl="0">
              <a:buFont typeface="Wingdings" panose="05000000000000000000" pitchFamily="2" charset="2"/>
              <a:buChar char="§"/>
            </a:pPr>
            <a:r>
              <a:rPr lang="en-US" sz="2000" dirty="0" smtClean="0"/>
              <a:t>Blocking </a:t>
            </a:r>
            <a:r>
              <a:rPr lang="en-US" sz="2000" dirty="0"/>
              <a:t>a thread while the </a:t>
            </a:r>
            <a:r>
              <a:rPr lang="en-US" sz="2000" dirty="0">
                <a:solidFill>
                  <a:srgbClr val="FF0000"/>
                </a:solidFill>
              </a:rPr>
              <a:t>network I/O</a:t>
            </a:r>
            <a:r>
              <a:rPr lang="en-US" sz="2000" dirty="0"/>
              <a:t> is taking place is wasteful, and so an APM pair of methods is also provided that use I/O threads in the thread pool to perform the </a:t>
            </a:r>
            <a:r>
              <a:rPr lang="en-US" sz="2000" dirty="0" smtClean="0"/>
              <a:t>request.</a:t>
            </a:r>
          </a:p>
          <a:p>
            <a:pPr marL="457200" lvl="0">
              <a:buFont typeface="Wingdings" panose="05000000000000000000" pitchFamily="2" charset="2"/>
              <a:buChar char="§"/>
            </a:pPr>
            <a:r>
              <a:rPr lang="en-US" sz="2000" dirty="0" smtClean="0"/>
              <a:t>As </a:t>
            </a:r>
            <a:r>
              <a:rPr lang="en-US" sz="2000" dirty="0"/>
              <a:t>we shall see in chapter 9, this idea is very important in building </a:t>
            </a:r>
            <a:r>
              <a:rPr lang="en-US" sz="2000" dirty="0">
                <a:solidFill>
                  <a:srgbClr val="0070C0"/>
                </a:solidFill>
              </a:rPr>
              <a:t>scalable</a:t>
            </a:r>
            <a:r>
              <a:rPr lang="en-US" sz="2000" dirty="0">
                <a:solidFill>
                  <a:srgbClr val="FF0000"/>
                </a:solidFill>
              </a:rPr>
              <a:t> server </a:t>
            </a:r>
            <a:r>
              <a:rPr lang="en-US" sz="2000" dirty="0" smtClean="0">
                <a:solidFill>
                  <a:srgbClr val="FF0000"/>
                </a:solidFill>
              </a:rPr>
              <a:t>solutions</a:t>
            </a:r>
            <a:r>
              <a:rPr lang="en-US" sz="2000" dirty="0" smtClean="0"/>
              <a:t>.</a:t>
            </a:r>
          </a:p>
          <a:p>
            <a:pPr marL="457200" lvl="0">
              <a:buFont typeface="Wingdings" panose="05000000000000000000" pitchFamily="2" charset="2"/>
              <a:buChar char="§"/>
            </a:pPr>
            <a:r>
              <a:rPr lang="en-US" sz="2000" dirty="0" smtClean="0"/>
              <a:t>Let's look at </a:t>
            </a:r>
            <a:r>
              <a:rPr lang="en-US" sz="2000" dirty="0" smtClean="0">
                <a:solidFill>
                  <a:srgbClr val="FF0000"/>
                </a:solidFill>
              </a:rPr>
              <a:t>Listing 2-7</a:t>
            </a:r>
            <a:r>
              <a:rPr lang="en-US" sz="2000" dirty="0" smtClean="0"/>
              <a:t>, an example of using this API, as this will draw out some more important issues with APM.</a:t>
            </a:r>
          </a:p>
          <a:p>
            <a:pPr marL="457200" lvl="0">
              <a:buFont typeface="Wingdings" panose="05000000000000000000" pitchFamily="2" charset="2"/>
              <a:buChar char="§"/>
            </a:pPr>
            <a:r>
              <a:rPr lang="en-US" sz="2000" dirty="0" smtClean="0"/>
              <a:t>As you can see in </a:t>
            </a:r>
            <a:r>
              <a:rPr lang="en-US" sz="2000" dirty="0" smtClean="0">
                <a:solidFill>
                  <a:srgbClr val="FF0000"/>
                </a:solidFill>
              </a:rPr>
              <a:t>Listing 2-7</a:t>
            </a:r>
            <a:r>
              <a:rPr lang="en-US" sz="2000" dirty="0" smtClean="0"/>
              <a:t>, the API is quite straightforward. However, one important rule is that you must call the End method on the same object on which you call the Begin method. </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65</a:t>
            </a:fld>
            <a:endParaRPr lang="en-US" dirty="0"/>
          </a:p>
        </p:txBody>
      </p:sp>
    </p:spTree>
    <p:extLst>
      <p:ext uri="{BB962C8B-B14F-4D97-AF65-F5344CB8AC3E}">
        <p14:creationId xmlns:p14="http://schemas.microsoft.com/office/powerpoint/2010/main" val="340883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APM in the </a:t>
            </a:r>
            <a:r>
              <a:rPr lang="en-US" dirty="0" smtClean="0"/>
              <a:t>Framework						</a:t>
            </a:r>
            <a:r>
              <a:rPr lang="en-US" dirty="0"/>
              <a:t> </a:t>
            </a:r>
            <a:r>
              <a:rPr lang="en-US" dirty="0" smtClean="0"/>
              <a:t>  </a:t>
            </a:r>
            <a:r>
              <a:rPr lang="en-US" dirty="0" smtClean="0">
                <a:solidFill>
                  <a:srgbClr val="C00000"/>
                </a:solidFill>
              </a:rPr>
              <a:t>|</a:t>
            </a:r>
            <a:endParaRPr lang="en-US" dirty="0">
              <a:solidFill>
                <a:srgbClr val="C00000"/>
              </a:solidFill>
            </a:endParaRPr>
          </a:p>
        </p:txBody>
      </p:sp>
      <p:sp>
        <p:nvSpPr>
          <p:cNvPr id="6" name="Content Placeholder 3"/>
          <p:cNvSpPr>
            <a:spLocks noGrp="1"/>
          </p:cNvSpPr>
          <p:nvPr>
            <p:ph idx="1"/>
          </p:nvPr>
        </p:nvSpPr>
        <p:spPr/>
        <p:txBody>
          <a:bodyPr>
            <a:normAutofit lnSpcReduction="10000"/>
          </a:bodyPr>
          <a:lstStyle/>
          <a:p>
            <a:pPr marL="457200" lvl="0">
              <a:buFont typeface="Wingdings" panose="05000000000000000000" pitchFamily="2" charset="2"/>
              <a:buChar char="§"/>
            </a:pPr>
            <a:r>
              <a:rPr lang="en-US" sz="2000" dirty="0" smtClean="0"/>
              <a:t>This presents a problem with the code in </a:t>
            </a:r>
            <a:r>
              <a:rPr lang="en-US" sz="2000" dirty="0" smtClean="0">
                <a:solidFill>
                  <a:srgbClr val="FF0000"/>
                </a:solidFill>
              </a:rPr>
              <a:t>Listing 2-7</a:t>
            </a:r>
            <a:r>
              <a:rPr lang="en-US" sz="2000" dirty="0" smtClean="0"/>
              <a:t> as the </a:t>
            </a:r>
            <a:r>
              <a:rPr lang="en-US" sz="2000" dirty="0" smtClean="0">
                <a:solidFill>
                  <a:srgbClr val="FF0000"/>
                </a:solidFill>
              </a:rPr>
              <a:t>Callback</a:t>
            </a:r>
            <a:r>
              <a:rPr lang="en-US" sz="2000" dirty="0" smtClean="0"/>
              <a:t> </a:t>
            </a:r>
            <a:r>
              <a:rPr lang="en-US" sz="2000" dirty="0" smtClean="0">
                <a:solidFill>
                  <a:srgbClr val="0070C0"/>
                </a:solidFill>
              </a:rPr>
              <a:t>method</a:t>
            </a:r>
            <a:r>
              <a:rPr lang="en-US" sz="2000" dirty="0" smtClean="0"/>
              <a:t> cannot see the </a:t>
            </a:r>
            <a:r>
              <a:rPr lang="en-US" sz="2000" dirty="0" smtClean="0">
                <a:solidFill>
                  <a:srgbClr val="FF0000"/>
                </a:solidFill>
              </a:rPr>
              <a:t>WebRequest</a:t>
            </a:r>
            <a:r>
              <a:rPr lang="en-US" sz="2000" dirty="0" smtClean="0"/>
              <a:t> </a:t>
            </a:r>
            <a:r>
              <a:rPr lang="en-US" sz="2000" dirty="0" smtClean="0">
                <a:solidFill>
                  <a:srgbClr val="0070C0"/>
                </a:solidFill>
              </a:rPr>
              <a:t>object</a:t>
            </a:r>
            <a:r>
              <a:rPr lang="en-US" sz="2000" dirty="0" smtClean="0"/>
              <a:t>.</a:t>
            </a:r>
          </a:p>
          <a:p>
            <a:pPr marL="457200" lvl="0">
              <a:buFont typeface="Wingdings" panose="05000000000000000000" pitchFamily="2" charset="2"/>
              <a:buChar char="§"/>
            </a:pPr>
            <a:r>
              <a:rPr lang="en-US" sz="2000" dirty="0" smtClean="0"/>
              <a:t>One obvious way around this is to make the WebRequest local variable into a member variable.</a:t>
            </a:r>
          </a:p>
          <a:p>
            <a:pPr marL="457200" lvl="0">
              <a:buFont typeface="Wingdings" panose="05000000000000000000" pitchFamily="2" charset="2"/>
              <a:buChar char="§"/>
            </a:pPr>
            <a:r>
              <a:rPr lang="en-US" sz="2000" dirty="0" smtClean="0"/>
              <a:t>This works fine in simple cases, but what if we wanted to fire off several of these async web requests at the same time?</a:t>
            </a:r>
          </a:p>
          <a:p>
            <a:pPr marL="457200" lvl="0">
              <a:buFont typeface="Wingdings" panose="05000000000000000000" pitchFamily="2" charset="2"/>
              <a:buChar char="§"/>
            </a:pPr>
            <a:r>
              <a:rPr lang="en-US" sz="2000" dirty="0" smtClean="0"/>
              <a:t>We would need separate fields for each request and some mechanism for the Callback method to call EndGetResponse on the correct one. This is obviously not a scalable solution.</a:t>
            </a:r>
          </a:p>
          <a:p>
            <a:pPr marL="457200" lvl="0">
              <a:buFont typeface="Wingdings" panose="05000000000000000000" pitchFamily="2" charset="2"/>
              <a:buChar char="§"/>
            </a:pPr>
            <a:r>
              <a:rPr lang="en-US" sz="2000" dirty="0"/>
              <a:t>Fortunately there is another parameter in APM that we have not yet discussed: the last one, of the </a:t>
            </a:r>
            <a:r>
              <a:rPr lang="en-US" sz="2000" dirty="0">
                <a:solidFill>
                  <a:srgbClr val="0070C0"/>
                </a:solidFill>
              </a:rPr>
              <a:t>type</a:t>
            </a:r>
            <a:r>
              <a:rPr lang="en-US" sz="2000" dirty="0"/>
              <a:t> </a:t>
            </a:r>
            <a:r>
              <a:rPr lang="en-US" sz="2000" dirty="0">
                <a:solidFill>
                  <a:srgbClr val="FF0000"/>
                </a:solidFill>
              </a:rPr>
              <a:t>object</a:t>
            </a:r>
            <a:r>
              <a:rPr lang="en-US" sz="2000" dirty="0"/>
              <a:t>, often </a:t>
            </a:r>
            <a:r>
              <a:rPr lang="en-US" sz="2000" dirty="0">
                <a:solidFill>
                  <a:srgbClr val="0070C0"/>
                </a:solidFill>
              </a:rPr>
              <a:t>named</a:t>
            </a:r>
            <a:r>
              <a:rPr lang="en-US" sz="2000" dirty="0"/>
              <a:t> </a:t>
            </a:r>
            <a:r>
              <a:rPr lang="en-US" sz="2000" dirty="0" smtClean="0">
                <a:solidFill>
                  <a:srgbClr val="FF0000"/>
                </a:solidFill>
              </a:rPr>
              <a:t>state</a:t>
            </a:r>
            <a:r>
              <a:rPr lang="en-US" sz="2000" dirty="0" smtClean="0"/>
              <a:t>.</a:t>
            </a:r>
          </a:p>
          <a:p>
            <a:pPr marL="457200" lvl="0">
              <a:buFont typeface="Wingdings" panose="05000000000000000000" pitchFamily="2" charset="2"/>
              <a:buChar char="§"/>
            </a:pPr>
            <a:r>
              <a:rPr lang="en-US" sz="2000" dirty="0" smtClean="0"/>
              <a:t>Whatever </a:t>
            </a:r>
            <a:r>
              <a:rPr lang="en-US" sz="2000" dirty="0"/>
              <a:t>we pass as this parameter is available via the </a:t>
            </a:r>
            <a:r>
              <a:rPr lang="en-US" sz="2000" dirty="0">
                <a:solidFill>
                  <a:srgbClr val="FF0000"/>
                </a:solidFill>
              </a:rPr>
              <a:t>AsyncState</a:t>
            </a:r>
            <a:r>
              <a:rPr lang="en-US" sz="2000" dirty="0"/>
              <a:t> </a:t>
            </a:r>
            <a:r>
              <a:rPr lang="en-US" sz="2000" dirty="0">
                <a:solidFill>
                  <a:srgbClr val="0070C0"/>
                </a:solidFill>
              </a:rPr>
              <a:t>property</a:t>
            </a:r>
            <a:r>
              <a:rPr lang="en-US" sz="2000" dirty="0"/>
              <a:t> on </a:t>
            </a:r>
            <a:r>
              <a:rPr lang="en-US" sz="2000" dirty="0" smtClean="0">
                <a:solidFill>
                  <a:srgbClr val="FF0000"/>
                </a:solidFill>
              </a:rPr>
              <a:t>IAsyncResult</a:t>
            </a:r>
            <a:r>
              <a:rPr lang="en-US" sz="2000" dirty="0" smtClean="0"/>
              <a:t>.</a:t>
            </a:r>
          </a:p>
          <a:p>
            <a:pPr marL="457200" lvl="0">
              <a:buFont typeface="Wingdings" panose="05000000000000000000" pitchFamily="2" charset="2"/>
              <a:buChar char="§"/>
            </a:pPr>
            <a:r>
              <a:rPr lang="en-US" sz="2000" dirty="0" smtClean="0"/>
              <a:t>Using </a:t>
            </a:r>
            <a:r>
              <a:rPr lang="en-US" sz="2000" dirty="0"/>
              <a:t>the async state object to pass the WebRequest gives us a far more encapsulated solution for calling the EndGetResponse method on the right instance in </a:t>
            </a:r>
            <a:r>
              <a:rPr lang="en-US" sz="2000" dirty="0" smtClean="0"/>
              <a:t>Callback. </a:t>
            </a:r>
            <a:r>
              <a:rPr lang="en-US" sz="2000" dirty="0" smtClean="0">
                <a:solidFill>
                  <a:srgbClr val="FF0000"/>
                </a:solidFill>
              </a:rPr>
              <a:t>Listing </a:t>
            </a:r>
            <a:r>
              <a:rPr lang="en-US" sz="2000" dirty="0">
                <a:solidFill>
                  <a:srgbClr val="FF0000"/>
                </a:solidFill>
              </a:rPr>
              <a:t>2-8</a:t>
            </a:r>
            <a:r>
              <a:rPr lang="en-US" sz="2000" dirty="0"/>
              <a:t> shows this pattern in action</a:t>
            </a:r>
            <a:r>
              <a:rPr lang="en-US" sz="2000" dirty="0" smtClean="0"/>
              <a:t>.</a:t>
            </a:r>
          </a:p>
          <a:p>
            <a:pPr marL="457200" lvl="0">
              <a:buFont typeface="Wingdings" panose="05000000000000000000" pitchFamily="2" charset="2"/>
              <a:buChar char="§"/>
            </a:pPr>
            <a:r>
              <a:rPr lang="en-US" sz="2000" dirty="0"/>
              <a:t>Of course I/O isn’t just about web requests. </a:t>
            </a:r>
            <a:r>
              <a:rPr lang="en-US" sz="2000" dirty="0">
                <a:solidFill>
                  <a:srgbClr val="FF0000"/>
                </a:solidFill>
              </a:rPr>
              <a:t>APM</a:t>
            </a:r>
            <a:r>
              <a:rPr lang="en-US" sz="2000" dirty="0"/>
              <a:t> is implemented on all of the main </a:t>
            </a:r>
            <a:r>
              <a:rPr lang="en-US" sz="2000" dirty="0">
                <a:solidFill>
                  <a:srgbClr val="FF0000"/>
                </a:solidFill>
              </a:rPr>
              <a:t>I/O-based </a:t>
            </a:r>
            <a:r>
              <a:rPr lang="en-US" sz="2000" dirty="0" smtClean="0">
                <a:solidFill>
                  <a:srgbClr val="0070C0"/>
                </a:solidFill>
              </a:rPr>
              <a:t>classes</a:t>
            </a:r>
            <a:r>
              <a:rPr lang="en-US" sz="2000" dirty="0" smtClean="0"/>
              <a:t>:</a:t>
            </a:r>
          </a:p>
          <a:p>
            <a:pPr lvl="0" indent="0">
              <a:buNone/>
            </a:pPr>
            <a:r>
              <a:rPr lang="en-US" sz="2000" dirty="0" smtClean="0"/>
              <a:t>	</a:t>
            </a:r>
          </a:p>
          <a:p>
            <a:pPr marL="457200" lvl="0">
              <a:buFont typeface="Wingdings" panose="05000000000000000000" pitchFamily="2" charset="2"/>
              <a:buChar char="§"/>
            </a:pPr>
            <a:r>
              <a:rPr lang="en-US" sz="2000" dirty="0" smtClean="0"/>
              <a:t>Of course, not all long-running code is I/O based; what about sections of my code that you want to run asynchronously? Can APM help you there?</a:t>
            </a:r>
            <a:endParaRPr lang="en-US" sz="2000" dirty="0"/>
          </a:p>
        </p:txBody>
      </p:sp>
      <p:pic>
        <p:nvPicPr>
          <p:cNvPr id="3" name="Picture 2"/>
          <p:cNvPicPr>
            <a:picLocks noChangeAspect="1"/>
          </p:cNvPicPr>
          <p:nvPr/>
        </p:nvPicPr>
        <p:blipFill>
          <a:blip r:embed="rId2"/>
          <a:stretch>
            <a:fillRect/>
          </a:stretch>
        </p:blipFill>
        <p:spPr>
          <a:xfrm>
            <a:off x="788565" y="5462400"/>
            <a:ext cx="8568267" cy="310291"/>
          </a:xfrm>
          <a:prstGeom prst="rect">
            <a:avLst/>
          </a:prstGeom>
          <a:ln>
            <a:solidFill>
              <a:schemeClr val="accent1"/>
            </a:solidFill>
          </a:ln>
        </p:spPr>
      </p:pic>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66</a:t>
            </a:fld>
            <a:endParaRPr lang="en-US" dirty="0"/>
          </a:p>
        </p:txBody>
      </p:sp>
    </p:spTree>
    <p:extLst>
      <p:ext uri="{BB962C8B-B14F-4D97-AF65-F5344CB8AC3E}">
        <p14:creationId xmlns:p14="http://schemas.microsoft.com/office/powerpoint/2010/main" val="19286434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2-7</a:t>
            </a:r>
            <a:endParaRPr lang="en-US" dirty="0">
              <a:solidFill>
                <a:srgbClr val="C00000"/>
              </a:solidFill>
            </a:endParaRPr>
          </a:p>
        </p:txBody>
      </p:sp>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00" y="1278299"/>
            <a:ext cx="7588647" cy="2808287"/>
          </a:xfrm>
          <a:prstGeom prst="rect">
            <a:avLst/>
          </a:prstGeom>
          <a:ln>
            <a:solidFill>
              <a:schemeClr val="accent1"/>
            </a:solidFill>
          </a:ln>
        </p:spPr>
      </p:pic>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67</a:t>
            </a:fld>
            <a:endParaRPr lang="en-US" dirty="0"/>
          </a:p>
        </p:txBody>
      </p:sp>
    </p:spTree>
    <p:extLst>
      <p:ext uri="{BB962C8B-B14F-4D97-AF65-F5344CB8AC3E}">
        <p14:creationId xmlns:p14="http://schemas.microsoft.com/office/powerpoint/2010/main" val="13299678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2-8</a:t>
            </a:r>
            <a:endParaRPr lang="en-US" dirty="0">
              <a:solidFill>
                <a:srgbClr val="C00000"/>
              </a:solidFill>
            </a:endParaRPr>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00" y="1285141"/>
            <a:ext cx="7161096" cy="5101696"/>
          </a:xfrm>
          <a:prstGeom prst="rect">
            <a:avLst/>
          </a:prstGeom>
          <a:ln>
            <a:solidFill>
              <a:schemeClr val="accent1"/>
            </a:solidFill>
          </a:ln>
        </p:spPr>
      </p:pic>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68</a:t>
            </a:fld>
            <a:endParaRPr lang="en-US" dirty="0"/>
          </a:p>
        </p:txBody>
      </p:sp>
    </p:spTree>
    <p:extLst>
      <p:ext uri="{BB962C8B-B14F-4D97-AF65-F5344CB8AC3E}">
        <p14:creationId xmlns:p14="http://schemas.microsoft.com/office/powerpoint/2010/main" val="23366353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APM </a:t>
            </a:r>
            <a:r>
              <a:rPr lang="en-US" dirty="0" smtClean="0"/>
              <a:t>and Delegates</a:t>
            </a:r>
            <a:endParaRPr lang="en-US" dirty="0"/>
          </a:p>
        </p:txBody>
      </p:sp>
      <p:sp>
        <p:nvSpPr>
          <p:cNvPr id="6" name="Content Placeholder 3"/>
          <p:cNvSpPr>
            <a:spLocks noGrp="1"/>
          </p:cNvSpPr>
          <p:nvPr>
            <p:ph idx="1"/>
          </p:nvPr>
        </p:nvSpPr>
        <p:spPr/>
        <p:txBody>
          <a:bodyPr>
            <a:normAutofit/>
          </a:bodyPr>
          <a:lstStyle/>
          <a:p>
            <a:pPr lvl="0">
              <a:buFont typeface="Wingdings" panose="05000000000000000000" pitchFamily="2" charset="2"/>
              <a:buChar char="v"/>
            </a:pPr>
            <a:r>
              <a:rPr lang="en-US" sz="2000" dirty="0"/>
              <a:t>You can use </a:t>
            </a:r>
            <a:r>
              <a:rPr lang="en-US" sz="2000" dirty="0">
                <a:solidFill>
                  <a:srgbClr val="FF0000"/>
                </a:solidFill>
              </a:rPr>
              <a:t>APM</a:t>
            </a:r>
            <a:r>
              <a:rPr lang="en-US" sz="2000" dirty="0"/>
              <a:t> with any </a:t>
            </a:r>
            <a:r>
              <a:rPr lang="en-US" sz="2000" dirty="0">
                <a:solidFill>
                  <a:srgbClr val="FF0000"/>
                </a:solidFill>
              </a:rPr>
              <a:t>arbitrary code</a:t>
            </a:r>
            <a:r>
              <a:rPr lang="en-US" sz="2000" dirty="0"/>
              <a:t> by wrapping the operation in a </a:t>
            </a:r>
            <a:r>
              <a:rPr lang="en-US" sz="2000" dirty="0" smtClean="0">
                <a:solidFill>
                  <a:srgbClr val="FF0000"/>
                </a:solidFill>
              </a:rPr>
              <a:t>delegate</a:t>
            </a:r>
            <a:r>
              <a:rPr lang="en-US" sz="2000" dirty="0" smtClean="0"/>
              <a:t>.</a:t>
            </a:r>
          </a:p>
          <a:p>
            <a:pPr marL="457200" lvl="0">
              <a:buFont typeface="Wingdings" panose="05000000000000000000" pitchFamily="2" charset="2"/>
              <a:buChar char="§"/>
            </a:pPr>
            <a:r>
              <a:rPr lang="en-US" sz="2000" dirty="0" smtClean="0">
                <a:solidFill>
                  <a:srgbClr val="FF0000"/>
                </a:solidFill>
              </a:rPr>
              <a:t>Delegates</a:t>
            </a:r>
            <a:r>
              <a:rPr lang="en-US" sz="2000" dirty="0" smtClean="0"/>
              <a:t> </a:t>
            </a:r>
            <a:r>
              <a:rPr lang="en-US" sz="2000" dirty="0"/>
              <a:t>have </a:t>
            </a:r>
            <a:r>
              <a:rPr lang="en-US" sz="2000" dirty="0">
                <a:solidFill>
                  <a:srgbClr val="FF0000"/>
                </a:solidFill>
              </a:rPr>
              <a:t>APM </a:t>
            </a:r>
            <a:r>
              <a:rPr lang="en-US" sz="2000" dirty="0">
                <a:solidFill>
                  <a:srgbClr val="0070C0"/>
                </a:solidFill>
              </a:rPr>
              <a:t>built in</a:t>
            </a:r>
            <a:r>
              <a:rPr lang="en-US" sz="2000" dirty="0"/>
              <a:t> to execute the code on a </a:t>
            </a:r>
            <a:r>
              <a:rPr lang="en-US" sz="2000" dirty="0">
                <a:solidFill>
                  <a:srgbClr val="FF0000"/>
                </a:solidFill>
              </a:rPr>
              <a:t>worker thread</a:t>
            </a:r>
            <a:r>
              <a:rPr lang="en-US" sz="2000" dirty="0"/>
              <a:t> in the </a:t>
            </a:r>
            <a:r>
              <a:rPr lang="en-US" sz="2000" dirty="0">
                <a:solidFill>
                  <a:srgbClr val="FF0000"/>
                </a:solidFill>
              </a:rPr>
              <a:t>thread </a:t>
            </a:r>
            <a:r>
              <a:rPr lang="en-US" sz="2000" dirty="0" smtClean="0">
                <a:solidFill>
                  <a:srgbClr val="FF0000"/>
                </a:solidFill>
              </a:rPr>
              <a:t>pool</a:t>
            </a:r>
            <a:r>
              <a:rPr lang="en-US" sz="2000" dirty="0" smtClean="0"/>
              <a:t>.</a:t>
            </a:r>
          </a:p>
          <a:p>
            <a:pPr marL="457200" lvl="0">
              <a:buFont typeface="Wingdings" panose="05000000000000000000" pitchFamily="2" charset="2"/>
              <a:buChar char="§"/>
            </a:pPr>
            <a:r>
              <a:rPr lang="en-US" sz="2000" dirty="0" smtClean="0"/>
              <a:t>Let’s </a:t>
            </a:r>
            <a:r>
              <a:rPr lang="en-US" sz="2000" dirty="0"/>
              <a:t>have a look at what the compiler does with a delegate using the following declaration</a:t>
            </a:r>
            <a:r>
              <a:rPr lang="en-US" sz="2000" dirty="0" smtClean="0"/>
              <a:t>:</a:t>
            </a:r>
          </a:p>
          <a:p>
            <a:pPr lvl="0" indent="0">
              <a:buNone/>
            </a:pPr>
            <a:endParaRPr lang="en-US" sz="2000" dirty="0" smtClean="0"/>
          </a:p>
          <a:p>
            <a:pPr lvl="0" indent="0">
              <a:buNone/>
            </a:pPr>
            <a:endParaRPr lang="en-US" sz="2000" dirty="0" smtClean="0"/>
          </a:p>
          <a:p>
            <a:pPr marL="457200" lvl="0">
              <a:buFont typeface="Wingdings" panose="05000000000000000000" pitchFamily="2" charset="2"/>
              <a:buChar char="§"/>
            </a:pPr>
            <a:r>
              <a:rPr lang="en-US" sz="2000" dirty="0">
                <a:solidFill>
                  <a:srgbClr val="FF0000"/>
                </a:solidFill>
              </a:rPr>
              <a:t>Figure 2-2</a:t>
            </a:r>
            <a:r>
              <a:rPr lang="en-US" sz="2000" dirty="0"/>
              <a:t> shows the </a:t>
            </a:r>
            <a:r>
              <a:rPr lang="en-US" sz="2000" dirty="0">
                <a:solidFill>
                  <a:srgbClr val="FF0000"/>
                </a:solidFill>
              </a:rPr>
              <a:t>ILDASM</a:t>
            </a:r>
            <a:r>
              <a:rPr lang="en-US" sz="2000" dirty="0"/>
              <a:t> </a:t>
            </a:r>
            <a:r>
              <a:rPr lang="en-US" sz="2000" dirty="0">
                <a:solidFill>
                  <a:srgbClr val="0070C0"/>
                </a:solidFill>
              </a:rPr>
              <a:t>output</a:t>
            </a:r>
            <a:r>
              <a:rPr lang="en-US" sz="2000" dirty="0"/>
              <a:t> after the compiler has compiled this </a:t>
            </a:r>
            <a:r>
              <a:rPr lang="en-US" sz="2000" dirty="0" smtClean="0"/>
              <a:t>delegate.</a:t>
            </a:r>
          </a:p>
          <a:p>
            <a:pPr marL="457200" lvl="0">
              <a:buFont typeface="Wingdings" panose="05000000000000000000" pitchFamily="2" charset="2"/>
              <a:buChar char="§"/>
            </a:pPr>
            <a:r>
              <a:rPr lang="en-US" sz="2000" dirty="0" smtClean="0"/>
              <a:t>As </a:t>
            </a:r>
            <a:r>
              <a:rPr lang="en-US" sz="2000" dirty="0"/>
              <a:t>you can see, the Invoke method has the same signature as the delegate and then the output has the corresponding pair of APM methods BeginInvoke and EndInvoke</a:t>
            </a:r>
            <a:r>
              <a:rPr lang="en-US" sz="2000" dirty="0" smtClean="0"/>
              <a:t>.</a:t>
            </a:r>
          </a:p>
          <a:p>
            <a:pPr marL="457200" lvl="0">
              <a:buFont typeface="Wingdings" panose="05000000000000000000" pitchFamily="2" charset="2"/>
              <a:buChar char="§"/>
            </a:pPr>
            <a:r>
              <a:rPr lang="en-US" sz="2000" dirty="0"/>
              <a:t>Because delegates support APM, you can run any piece of arbitrary code asynchronously on the thread pool fairly </a:t>
            </a:r>
            <a:r>
              <a:rPr lang="en-US" sz="2000" dirty="0" smtClean="0"/>
              <a:t>easily.</a:t>
            </a:r>
          </a:p>
          <a:p>
            <a:pPr marL="457200" lvl="0">
              <a:buFont typeface="Wingdings" panose="05000000000000000000" pitchFamily="2" charset="2"/>
              <a:buChar char="§"/>
            </a:pPr>
            <a:r>
              <a:rPr lang="en-US" sz="2000" dirty="0" smtClean="0"/>
              <a:t>However</a:t>
            </a:r>
            <a:r>
              <a:rPr lang="en-US" sz="2000" dirty="0"/>
              <a:t>, remember that your code becomes more complex as a result, because APM changes the structure of the synchronous code. Suppose you want to make the code in </a:t>
            </a:r>
            <a:r>
              <a:rPr lang="en-US" sz="2000" dirty="0">
                <a:solidFill>
                  <a:srgbClr val="FF0000"/>
                </a:solidFill>
              </a:rPr>
              <a:t>Listing 2-9 </a:t>
            </a:r>
            <a:r>
              <a:rPr lang="en-US" sz="2000" dirty="0" smtClean="0"/>
              <a:t>asynchronous.</a:t>
            </a:r>
          </a:p>
          <a:p>
            <a:pPr marL="457200" lvl="0">
              <a:buFont typeface="Wingdings" panose="05000000000000000000" pitchFamily="2" charset="2"/>
              <a:buChar char="§"/>
            </a:pPr>
            <a:r>
              <a:rPr lang="en-US" sz="2000" dirty="0" smtClean="0"/>
              <a:t>If you had a delegate that took a string and returned a string, then you could wrap the Decrypt method in a delegate instance and call BeginInvoke (see </a:t>
            </a:r>
            <a:r>
              <a:rPr lang="en-US" sz="2000" dirty="0" smtClean="0">
                <a:solidFill>
                  <a:srgbClr val="FF0000"/>
                </a:solidFill>
              </a:rPr>
              <a:t>Listing 2-10</a:t>
            </a:r>
            <a:r>
              <a:rPr lang="en-US" sz="2000" dirty="0" smtClean="0"/>
              <a:t>).</a:t>
            </a:r>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53766" y="2630786"/>
            <a:ext cx="7409920" cy="408485"/>
          </a:xfrm>
          <a:prstGeom prst="rect">
            <a:avLst/>
          </a:prstGeom>
          <a:ln>
            <a:solidFill>
              <a:schemeClr val="accent1"/>
            </a:solidFill>
          </a:ln>
        </p:spPr>
      </p:pic>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69</a:t>
            </a:fld>
            <a:endParaRPr lang="en-US" dirty="0"/>
          </a:p>
        </p:txBody>
      </p:sp>
    </p:spTree>
    <p:extLst>
      <p:ext uri="{BB962C8B-B14F-4D97-AF65-F5344CB8AC3E}">
        <p14:creationId xmlns:p14="http://schemas.microsoft.com/office/powerpoint/2010/main" val="2492072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The Drive to Asynchrony</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There are a number of trends in the world of IT that have highlighted the importance of </a:t>
            </a:r>
            <a:r>
              <a:rPr lang="en-US" sz="2000" dirty="0" smtClean="0"/>
              <a:t>asynchrony.</a:t>
            </a:r>
          </a:p>
          <a:p>
            <a:pPr marL="457200">
              <a:buFont typeface="Wingdings" panose="05000000000000000000" pitchFamily="2" charset="2"/>
              <a:buChar char="§"/>
            </a:pPr>
            <a:r>
              <a:rPr lang="en-US" sz="2000" dirty="0" smtClean="0">
                <a:solidFill>
                  <a:srgbClr val="0070C0"/>
                </a:solidFill>
              </a:rPr>
              <a:t>First</a:t>
            </a:r>
            <a:r>
              <a:rPr lang="en-US" sz="2000" dirty="0"/>
              <a:t>, users have become more discerning about the </a:t>
            </a:r>
            <a:r>
              <a:rPr lang="en-US" sz="2000" dirty="0">
                <a:solidFill>
                  <a:srgbClr val="FF0000"/>
                </a:solidFill>
              </a:rPr>
              <a:t>responsiveness </a:t>
            </a:r>
            <a:r>
              <a:rPr lang="en-US" sz="2000" dirty="0">
                <a:solidFill>
                  <a:srgbClr val="0070C0"/>
                </a:solidFill>
              </a:rPr>
              <a:t>of</a:t>
            </a:r>
            <a:r>
              <a:rPr lang="en-US" sz="2000" dirty="0">
                <a:solidFill>
                  <a:srgbClr val="FF0000"/>
                </a:solidFill>
              </a:rPr>
              <a:t> </a:t>
            </a:r>
            <a:r>
              <a:rPr lang="en-US" sz="2000" dirty="0" smtClean="0">
                <a:solidFill>
                  <a:srgbClr val="FF0000"/>
                </a:solidFill>
              </a:rPr>
              <a:t>applications</a:t>
            </a:r>
            <a:r>
              <a:rPr lang="en-US" sz="2000" dirty="0" smtClean="0"/>
              <a:t>.</a:t>
            </a:r>
          </a:p>
          <a:p>
            <a:pPr marL="685800">
              <a:buFont typeface="Wingdings" panose="05000000000000000000" pitchFamily="2" charset="2"/>
              <a:buChar char="ü"/>
            </a:pPr>
            <a:r>
              <a:rPr lang="en-US" sz="2000" dirty="0" smtClean="0"/>
              <a:t>In </a:t>
            </a:r>
            <a:r>
              <a:rPr lang="en-US" sz="2000" dirty="0"/>
              <a:t>times past, when a user clicked a button, they would be fairly forgiving if there was a slight delay before the </a:t>
            </a:r>
            <a:r>
              <a:rPr lang="en-US" sz="2000" dirty="0" smtClean="0"/>
              <a:t>application.</a:t>
            </a:r>
          </a:p>
          <a:p>
            <a:pPr marL="685800">
              <a:buFont typeface="Wingdings" panose="05000000000000000000" pitchFamily="2" charset="2"/>
              <a:buChar char="ü"/>
            </a:pPr>
            <a:r>
              <a:rPr lang="en-US" sz="2000" dirty="0" smtClean="0"/>
              <a:t>However</a:t>
            </a:r>
            <a:r>
              <a:rPr lang="en-US" sz="2000" dirty="0"/>
              <a:t>, </a:t>
            </a:r>
            <a:r>
              <a:rPr lang="en-US" sz="2000" dirty="0" smtClean="0"/>
              <a:t>with smartphones </a:t>
            </a:r>
            <a:r>
              <a:rPr lang="en-US" sz="2000" dirty="0"/>
              <a:t>and </a:t>
            </a:r>
            <a:r>
              <a:rPr lang="en-US" sz="2000" dirty="0" smtClean="0"/>
              <a:t>tablets, users </a:t>
            </a:r>
            <a:r>
              <a:rPr lang="en-US" sz="2000" dirty="0"/>
              <a:t>now expect it to respond to their actions instantaneously and fluidly. </a:t>
            </a:r>
            <a:endParaRPr lang="en-US" sz="2000" dirty="0" smtClean="0"/>
          </a:p>
          <a:p>
            <a:pPr marL="685800">
              <a:buFont typeface="Wingdings" panose="05000000000000000000" pitchFamily="2" charset="2"/>
              <a:buChar char="ü"/>
            </a:pPr>
            <a:r>
              <a:rPr lang="en-US" sz="2000" dirty="0" smtClean="0"/>
              <a:t>For </a:t>
            </a:r>
            <a:r>
              <a:rPr lang="en-US" sz="2000" dirty="0"/>
              <a:t>a developer to give the user the experience they want, they have to make sure that any operation that could prevent the application from responding is performed </a:t>
            </a:r>
            <a:r>
              <a:rPr lang="en-US" sz="2000" dirty="0" smtClean="0">
                <a:solidFill>
                  <a:srgbClr val="FF0000"/>
                </a:solidFill>
              </a:rPr>
              <a:t>asynchronously</a:t>
            </a:r>
            <a:r>
              <a:rPr lang="en-US" sz="2000" dirty="0" smtClean="0"/>
              <a:t>.</a:t>
            </a:r>
          </a:p>
          <a:p>
            <a:pPr marL="457200">
              <a:buFont typeface="Wingdings" panose="05000000000000000000" pitchFamily="2" charset="2"/>
              <a:buChar char="§"/>
            </a:pPr>
            <a:r>
              <a:rPr lang="en-US" sz="2000" dirty="0" smtClean="0">
                <a:solidFill>
                  <a:srgbClr val="0070C0"/>
                </a:solidFill>
              </a:rPr>
              <a:t>Second</a:t>
            </a:r>
            <a:r>
              <a:rPr lang="en-US" sz="2000" dirty="0"/>
              <a:t>, </a:t>
            </a:r>
            <a:r>
              <a:rPr lang="en-US" sz="2000" dirty="0">
                <a:solidFill>
                  <a:srgbClr val="FF0000"/>
                </a:solidFill>
              </a:rPr>
              <a:t>processor technology</a:t>
            </a:r>
            <a:r>
              <a:rPr lang="en-US" sz="2000" dirty="0"/>
              <a:t> has evolved to put </a:t>
            </a:r>
            <a:r>
              <a:rPr lang="en-US" sz="2000" dirty="0">
                <a:solidFill>
                  <a:srgbClr val="0070C0"/>
                </a:solidFill>
              </a:rPr>
              <a:t>multiple</a:t>
            </a:r>
            <a:r>
              <a:rPr lang="en-US" sz="2000" dirty="0"/>
              <a:t> </a:t>
            </a:r>
            <a:r>
              <a:rPr lang="en-US" sz="2000" dirty="0">
                <a:solidFill>
                  <a:srgbClr val="FF0000"/>
                </a:solidFill>
              </a:rPr>
              <a:t>processing cores</a:t>
            </a:r>
            <a:r>
              <a:rPr lang="en-US" sz="2000" dirty="0"/>
              <a:t> on a single processor package. </a:t>
            </a:r>
            <a:endParaRPr lang="en-US" sz="2000" dirty="0" smtClean="0"/>
          </a:p>
          <a:p>
            <a:pPr marL="685800">
              <a:buFont typeface="Wingdings" panose="05000000000000000000" pitchFamily="2" charset="2"/>
              <a:buChar char="ü"/>
            </a:pPr>
            <a:r>
              <a:rPr lang="en-US" sz="2000" dirty="0" smtClean="0"/>
              <a:t>Machines </a:t>
            </a:r>
            <a:r>
              <a:rPr lang="en-US" sz="2000" dirty="0"/>
              <a:t>now offer enormous processing </a:t>
            </a:r>
            <a:r>
              <a:rPr lang="en-US" sz="2000" dirty="0" smtClean="0"/>
              <a:t>power.</a:t>
            </a:r>
          </a:p>
          <a:p>
            <a:pPr marL="685800">
              <a:buFont typeface="Wingdings" panose="05000000000000000000" pitchFamily="2" charset="2"/>
              <a:buChar char="ü"/>
            </a:pPr>
            <a:r>
              <a:rPr lang="en-US" sz="2000" dirty="0" smtClean="0"/>
              <a:t>However</a:t>
            </a:r>
            <a:r>
              <a:rPr lang="en-US" sz="2000" dirty="0"/>
              <a:t>, because they have multiple cores rather than one incredibly fast core, we get no benefit unless our code performs multiple, concurrent, actions that can be mapped on to those multiple cores. </a:t>
            </a:r>
          </a:p>
          <a:p>
            <a:pPr marL="685800">
              <a:buFont typeface="Wingdings" panose="05000000000000000000" pitchFamily="2" charset="2"/>
              <a:buChar char="ü"/>
            </a:pPr>
            <a:r>
              <a:rPr lang="en-US" sz="2000" dirty="0" smtClean="0"/>
              <a:t>Therefore, taking advantage of </a:t>
            </a:r>
            <a:r>
              <a:rPr lang="en-US" sz="2000" dirty="0" smtClean="0">
                <a:solidFill>
                  <a:srgbClr val="0070C0"/>
                </a:solidFill>
              </a:rPr>
              <a:t>modern </a:t>
            </a:r>
            <a:r>
              <a:rPr lang="en-US" sz="2000" dirty="0" smtClean="0">
                <a:solidFill>
                  <a:srgbClr val="FF0000"/>
                </a:solidFill>
              </a:rPr>
              <a:t>chip architecture</a:t>
            </a:r>
            <a:r>
              <a:rPr lang="en-US" sz="2000" dirty="0" smtClean="0"/>
              <a:t> inevitably requires </a:t>
            </a:r>
            <a:r>
              <a:rPr lang="en-US" sz="2000" dirty="0" smtClean="0">
                <a:solidFill>
                  <a:srgbClr val="FF0000"/>
                </a:solidFill>
              </a:rPr>
              <a:t>asynchronous programming</a:t>
            </a:r>
            <a:r>
              <a:rPr lang="en-US" sz="2000" dirty="0" smtClean="0"/>
              <a:t>.</a:t>
            </a:r>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a:t>
            </a:fld>
            <a:endParaRPr lang="en-US" dirty="0"/>
          </a:p>
        </p:txBody>
      </p:sp>
    </p:spTree>
    <p:extLst>
      <p:ext uri="{BB962C8B-B14F-4D97-AF65-F5344CB8AC3E}">
        <p14:creationId xmlns:p14="http://schemas.microsoft.com/office/powerpoint/2010/main" val="22558677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APM </a:t>
            </a:r>
            <a:r>
              <a:rPr lang="en-US" dirty="0" smtClean="0"/>
              <a:t>and Delegates							   </a:t>
            </a:r>
            <a:r>
              <a:rPr lang="en-US" dirty="0" smtClean="0">
                <a:solidFill>
                  <a:srgbClr val="C00000"/>
                </a:solidFill>
              </a:rPr>
              <a:t>|</a:t>
            </a:r>
            <a:endParaRPr lang="en-US" dirty="0">
              <a:solidFill>
                <a:srgbClr val="C00000"/>
              </a:solidFill>
            </a:endParaRPr>
          </a:p>
        </p:txBody>
      </p:sp>
      <p:sp>
        <p:nvSpPr>
          <p:cNvPr id="6" name="Content Placeholder 3"/>
          <p:cNvSpPr>
            <a:spLocks noGrp="1"/>
          </p:cNvSpPr>
          <p:nvPr>
            <p:ph idx="1"/>
          </p:nvPr>
        </p:nvSpPr>
        <p:spPr/>
        <p:txBody>
          <a:bodyPr>
            <a:normAutofit/>
          </a:bodyPr>
          <a:lstStyle/>
          <a:p>
            <a:pPr marL="457200" lvl="0">
              <a:buFont typeface="Wingdings" panose="05000000000000000000" pitchFamily="2" charset="2"/>
              <a:buChar char="§"/>
            </a:pPr>
            <a:r>
              <a:rPr lang="en-US" sz="2000" dirty="0" smtClean="0"/>
              <a:t>As </a:t>
            </a:r>
            <a:r>
              <a:rPr lang="en-US" sz="2000" dirty="0"/>
              <a:t>you can see from </a:t>
            </a:r>
            <a:r>
              <a:rPr lang="en-US" sz="2000" dirty="0">
                <a:solidFill>
                  <a:srgbClr val="FF0000"/>
                </a:solidFill>
              </a:rPr>
              <a:t>Listing 2-10</a:t>
            </a:r>
            <a:r>
              <a:rPr lang="en-US" sz="2000" dirty="0"/>
              <a:t>, the </a:t>
            </a:r>
            <a:r>
              <a:rPr lang="en-US" sz="2000" dirty="0">
                <a:solidFill>
                  <a:srgbClr val="FF0000"/>
                </a:solidFill>
              </a:rPr>
              <a:t>asynchronous</a:t>
            </a:r>
            <a:r>
              <a:rPr lang="en-US" sz="2000" dirty="0"/>
              <a:t> </a:t>
            </a:r>
            <a:r>
              <a:rPr lang="en-US" sz="2000" dirty="0">
                <a:solidFill>
                  <a:srgbClr val="0070C0"/>
                </a:solidFill>
              </a:rPr>
              <a:t>version</a:t>
            </a:r>
            <a:r>
              <a:rPr lang="en-US" sz="2000" dirty="0"/>
              <a:t> of the code is structured very differently from the </a:t>
            </a:r>
            <a:r>
              <a:rPr lang="en-US" sz="2000" dirty="0">
                <a:solidFill>
                  <a:srgbClr val="FF0000"/>
                </a:solidFill>
              </a:rPr>
              <a:t>synchronous</a:t>
            </a:r>
            <a:r>
              <a:rPr lang="en-US" sz="2000" dirty="0"/>
              <a:t> </a:t>
            </a:r>
            <a:r>
              <a:rPr lang="en-US" sz="2000" dirty="0" smtClean="0">
                <a:solidFill>
                  <a:srgbClr val="0070C0"/>
                </a:solidFill>
              </a:rPr>
              <a:t>version</a:t>
            </a:r>
            <a:r>
              <a:rPr lang="en-US" sz="2000" dirty="0" smtClean="0"/>
              <a:t>.</a:t>
            </a:r>
          </a:p>
          <a:p>
            <a:pPr marL="457200" lvl="0">
              <a:buFont typeface="Wingdings" panose="05000000000000000000" pitchFamily="2" charset="2"/>
              <a:buChar char="§"/>
            </a:pPr>
            <a:r>
              <a:rPr lang="en-US" sz="2000" dirty="0" smtClean="0"/>
              <a:t>Synchronous </a:t>
            </a:r>
            <a:r>
              <a:rPr lang="en-US" sz="2000" dirty="0"/>
              <a:t>code is generally easier to understand than asynchronous code, so in an ideal world both versions would look very </a:t>
            </a:r>
            <a:r>
              <a:rPr lang="en-US" sz="2000" dirty="0" smtClean="0"/>
              <a:t>similar.</a:t>
            </a:r>
          </a:p>
          <a:p>
            <a:pPr marL="457200" lvl="0">
              <a:buFont typeface="Wingdings" panose="05000000000000000000" pitchFamily="2" charset="2"/>
              <a:buChar char="§"/>
            </a:pPr>
            <a:r>
              <a:rPr lang="en-US" sz="2000" dirty="0" smtClean="0"/>
              <a:t>However</a:t>
            </a:r>
            <a:r>
              <a:rPr lang="en-US" sz="2000" dirty="0"/>
              <a:t>, to get to that point we have to continue our journey</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70</a:t>
            </a:fld>
            <a:endParaRPr lang="en-US" dirty="0"/>
          </a:p>
        </p:txBody>
      </p:sp>
    </p:spTree>
    <p:extLst>
      <p:ext uri="{BB962C8B-B14F-4D97-AF65-F5344CB8AC3E}">
        <p14:creationId xmlns:p14="http://schemas.microsoft.com/office/powerpoint/2010/main" val="24104178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Figure 2-2</a:t>
            </a:r>
            <a:endParaRPr lang="en-US" dirty="0">
              <a:solidFill>
                <a:srgbClr val="C00000"/>
              </a:solidFill>
            </a:endParaRPr>
          </a:p>
        </p:txBody>
      </p:sp>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00" y="1271993"/>
            <a:ext cx="10022946" cy="2063750"/>
          </a:xfrm>
          <a:prstGeom prst="rect">
            <a:avLst/>
          </a:prstGeom>
          <a:ln>
            <a:solidFill>
              <a:schemeClr val="accent1"/>
            </a:solidFill>
          </a:ln>
        </p:spPr>
      </p:pic>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71</a:t>
            </a:fld>
            <a:endParaRPr lang="en-US" dirty="0"/>
          </a:p>
        </p:txBody>
      </p:sp>
    </p:spTree>
    <p:extLst>
      <p:ext uri="{BB962C8B-B14F-4D97-AF65-F5344CB8AC3E}">
        <p14:creationId xmlns:p14="http://schemas.microsoft.com/office/powerpoint/2010/main" val="34156791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2-9</a:t>
            </a:r>
            <a:endParaRPr lang="en-US" dirty="0">
              <a:solidFill>
                <a:srgbClr val="C00000"/>
              </a:solidFill>
            </a:endParaRPr>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00" y="1268362"/>
            <a:ext cx="5981903" cy="1464205"/>
          </a:xfrm>
          <a:prstGeom prst="rect">
            <a:avLst/>
          </a:prstGeom>
          <a:ln>
            <a:solidFill>
              <a:schemeClr val="accent1"/>
            </a:solidFill>
          </a:ln>
        </p:spPr>
      </p:pic>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72</a:t>
            </a:fld>
            <a:endParaRPr lang="en-US" dirty="0"/>
          </a:p>
        </p:txBody>
      </p:sp>
    </p:spTree>
    <p:extLst>
      <p:ext uri="{BB962C8B-B14F-4D97-AF65-F5344CB8AC3E}">
        <p14:creationId xmlns:p14="http://schemas.microsoft.com/office/powerpoint/2010/main" val="34432412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2-10</a:t>
            </a:r>
            <a:endParaRPr lang="en-US" dirty="0">
              <a:solidFill>
                <a:srgbClr val="C00000"/>
              </a:solidFill>
            </a:endParaRPr>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00" y="1268362"/>
            <a:ext cx="5996619" cy="4971254"/>
          </a:xfrm>
          <a:prstGeom prst="rect">
            <a:avLst/>
          </a:prstGeom>
          <a:ln>
            <a:solidFill>
              <a:schemeClr val="accent1"/>
            </a:solidFill>
          </a:ln>
        </p:spPr>
      </p:pic>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73</a:t>
            </a:fld>
            <a:endParaRPr lang="en-US" dirty="0"/>
          </a:p>
        </p:txBody>
      </p:sp>
    </p:spTree>
    <p:extLst>
      <p:ext uri="{BB962C8B-B14F-4D97-AF65-F5344CB8AC3E}">
        <p14:creationId xmlns:p14="http://schemas.microsoft.com/office/powerpoint/2010/main" val="291340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Changes to Async in .NET </a:t>
            </a:r>
            <a:r>
              <a:rPr lang="en-US" dirty="0" smtClean="0">
                <a:solidFill>
                  <a:schemeClr val="bg1"/>
                </a:solidFill>
              </a:rPr>
              <a:t>1.1</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 </a:t>
            </a:r>
            <a:r>
              <a:rPr lang="en-US" sz="2000" dirty="0" smtClean="0">
                <a:solidFill>
                  <a:srgbClr val="FF0000"/>
                </a:solidFill>
              </a:rPr>
              <a:t>.NET 1.1</a:t>
            </a:r>
            <a:r>
              <a:rPr lang="en-US" sz="2000" dirty="0" smtClean="0"/>
              <a:t> </a:t>
            </a:r>
            <a:r>
              <a:rPr lang="en-US" sz="2000" dirty="0"/>
              <a:t>release did not make any dramatic changes to the async world of .</a:t>
            </a:r>
            <a:r>
              <a:rPr lang="en-US" sz="2000" dirty="0" smtClean="0"/>
              <a:t>NET.</a:t>
            </a:r>
          </a:p>
          <a:p>
            <a:pPr marL="457200">
              <a:buFont typeface="Wingdings" panose="05000000000000000000" pitchFamily="2" charset="2"/>
              <a:buChar char="§"/>
            </a:pPr>
            <a:r>
              <a:rPr lang="en-US" sz="2000" dirty="0" smtClean="0"/>
              <a:t>One </a:t>
            </a:r>
            <a:r>
              <a:rPr lang="en-US" sz="2000" dirty="0"/>
              <a:t>change, already mentioned, was the fact that the documentation changed to explicitly state that in APM, the </a:t>
            </a:r>
            <a:r>
              <a:rPr lang="en-US" sz="2000" dirty="0">
                <a:solidFill>
                  <a:srgbClr val="FF0000"/>
                </a:solidFill>
              </a:rPr>
              <a:t>End </a:t>
            </a:r>
            <a:r>
              <a:rPr lang="en-US" sz="2000" dirty="0">
                <a:solidFill>
                  <a:srgbClr val="0070C0"/>
                </a:solidFill>
              </a:rPr>
              <a:t>method must be called if the </a:t>
            </a:r>
            <a:r>
              <a:rPr lang="en-US" sz="2000" dirty="0">
                <a:solidFill>
                  <a:srgbClr val="FF0000"/>
                </a:solidFill>
              </a:rPr>
              <a:t>Begin </a:t>
            </a:r>
            <a:r>
              <a:rPr lang="en-US" sz="2000" dirty="0">
                <a:solidFill>
                  <a:srgbClr val="0070C0"/>
                </a:solidFill>
              </a:rPr>
              <a:t>method</a:t>
            </a:r>
            <a:r>
              <a:rPr lang="en-US" sz="2000" dirty="0"/>
              <a:t> </a:t>
            </a:r>
            <a:r>
              <a:rPr lang="en-US" sz="2000" dirty="0" smtClean="0"/>
              <a:t>is.</a:t>
            </a:r>
          </a:p>
          <a:p>
            <a:pPr marL="457200">
              <a:buFont typeface="Wingdings" panose="05000000000000000000" pitchFamily="2" charset="2"/>
              <a:buChar char="§"/>
            </a:pPr>
            <a:r>
              <a:rPr lang="en-US" sz="2000" dirty="0" smtClean="0"/>
              <a:t>The </a:t>
            </a:r>
            <a:r>
              <a:rPr lang="en-US" sz="2000" dirty="0"/>
              <a:t>other change was in the </a:t>
            </a:r>
            <a:r>
              <a:rPr lang="en-US" sz="2000" dirty="0">
                <a:solidFill>
                  <a:srgbClr val="FF0000"/>
                </a:solidFill>
              </a:rPr>
              <a:t>thread pool</a:t>
            </a:r>
            <a:r>
              <a:rPr lang="en-US" sz="2000" dirty="0">
                <a:solidFill>
                  <a:srgbClr val="0070C0"/>
                </a:solidFill>
              </a:rPr>
              <a:t> </a:t>
            </a:r>
            <a:r>
              <a:rPr lang="en-US" sz="2000" dirty="0" smtClean="0">
                <a:solidFill>
                  <a:srgbClr val="0070C0"/>
                </a:solidFill>
              </a:rPr>
              <a:t>defaults</a:t>
            </a:r>
            <a:r>
              <a:rPr lang="en-US" sz="2000" dirty="0" smtClean="0"/>
              <a:t>.</a:t>
            </a:r>
          </a:p>
          <a:p>
            <a:pPr marL="685800">
              <a:buFont typeface="Wingdings" panose="05000000000000000000" pitchFamily="2" charset="2"/>
              <a:buChar char="ü"/>
            </a:pPr>
            <a:r>
              <a:rPr lang="en-US" sz="2000" dirty="0" smtClean="0"/>
              <a:t>Remember </a:t>
            </a:r>
            <a:r>
              <a:rPr lang="en-US" sz="2000" dirty="0"/>
              <a:t>that in 1.0 the default maximum size of the thread pool was </a:t>
            </a:r>
            <a:r>
              <a:rPr lang="en-US" sz="2000" dirty="0">
                <a:solidFill>
                  <a:srgbClr val="FF0000"/>
                </a:solidFill>
              </a:rPr>
              <a:t>25 </a:t>
            </a:r>
            <a:r>
              <a:rPr lang="en-US" sz="2000" dirty="0" smtClean="0">
                <a:solidFill>
                  <a:srgbClr val="FF0000"/>
                </a:solidFill>
              </a:rPr>
              <a:t>threads</a:t>
            </a:r>
            <a:r>
              <a:rPr lang="en-US" sz="2000" dirty="0" smtClean="0"/>
              <a:t>.</a:t>
            </a:r>
          </a:p>
          <a:p>
            <a:pPr marL="685800">
              <a:buFont typeface="Wingdings" panose="05000000000000000000" pitchFamily="2" charset="2"/>
              <a:buChar char="ü"/>
            </a:pPr>
            <a:r>
              <a:rPr lang="en-US" sz="2000" dirty="0" smtClean="0"/>
              <a:t>In </a:t>
            </a:r>
            <a:r>
              <a:rPr lang="en-US" sz="2000" dirty="0"/>
              <a:t>1.1 this became </a:t>
            </a:r>
            <a:r>
              <a:rPr lang="en-US" sz="2000" dirty="0">
                <a:solidFill>
                  <a:srgbClr val="FF0000"/>
                </a:solidFill>
              </a:rPr>
              <a:t>25 threads </a:t>
            </a:r>
            <a:r>
              <a:rPr lang="en-US" sz="2000" dirty="0">
                <a:solidFill>
                  <a:srgbClr val="0070C0"/>
                </a:solidFill>
              </a:rPr>
              <a:t>per</a:t>
            </a:r>
            <a:r>
              <a:rPr lang="en-US" sz="2000" dirty="0">
                <a:solidFill>
                  <a:srgbClr val="FF0000"/>
                </a:solidFill>
              </a:rPr>
              <a:t> </a:t>
            </a:r>
            <a:r>
              <a:rPr lang="en-US" sz="2000" dirty="0" smtClean="0">
                <a:solidFill>
                  <a:srgbClr val="FF0000"/>
                </a:solidFill>
              </a:rPr>
              <a:t>CPU</a:t>
            </a:r>
            <a:r>
              <a:rPr lang="en-US" sz="2000" dirty="0" smtClean="0"/>
              <a:t>.</a:t>
            </a:r>
          </a:p>
          <a:p>
            <a:pPr marL="685800">
              <a:buFont typeface="Wingdings" panose="05000000000000000000" pitchFamily="2" charset="2"/>
              <a:buChar char="ü"/>
            </a:pPr>
            <a:r>
              <a:rPr lang="en-US" sz="2000" dirty="0" smtClean="0"/>
              <a:t>So </a:t>
            </a:r>
            <a:r>
              <a:rPr lang="en-US" sz="2000" dirty="0"/>
              <a:t>on a </a:t>
            </a:r>
            <a:r>
              <a:rPr lang="en-US" sz="2000" dirty="0">
                <a:solidFill>
                  <a:srgbClr val="FF0000"/>
                </a:solidFill>
              </a:rPr>
              <a:t>four-core </a:t>
            </a:r>
            <a:r>
              <a:rPr lang="en-US" sz="2000" dirty="0">
                <a:solidFill>
                  <a:srgbClr val="0070C0"/>
                </a:solidFill>
              </a:rPr>
              <a:t>machine</a:t>
            </a:r>
            <a:r>
              <a:rPr lang="en-US" sz="2000" dirty="0"/>
              <a:t> the default maximum size was 4 × 25 = </a:t>
            </a:r>
            <a:r>
              <a:rPr lang="en-US" sz="2000" dirty="0">
                <a:solidFill>
                  <a:srgbClr val="FF0000"/>
                </a:solidFill>
              </a:rPr>
              <a:t>100 </a:t>
            </a:r>
            <a:r>
              <a:rPr lang="en-US" sz="2000" dirty="0" smtClean="0">
                <a:solidFill>
                  <a:srgbClr val="FF0000"/>
                </a:solidFill>
              </a:rPr>
              <a:t>threads</a:t>
            </a:r>
            <a:r>
              <a:rPr lang="en-US" sz="2000" dirty="0" smtClean="0"/>
              <a:t>.</a:t>
            </a:r>
          </a:p>
          <a:p>
            <a:pPr marL="457200">
              <a:buFont typeface="Wingdings" panose="05000000000000000000" pitchFamily="2" charset="2"/>
              <a:buChar char="§"/>
            </a:pPr>
            <a:r>
              <a:rPr lang="en-US" sz="2000" dirty="0" smtClean="0"/>
              <a:t>Before </a:t>
            </a:r>
            <a:r>
              <a:rPr lang="en-US" sz="2000" dirty="0"/>
              <a:t>.NET 2.0, then, we had two distinct mechanisms for performing asynchronous </a:t>
            </a:r>
            <a:r>
              <a:rPr lang="en-US" sz="2000" dirty="0" smtClean="0"/>
              <a:t>work:</a:t>
            </a:r>
          </a:p>
          <a:p>
            <a:pPr marL="685800">
              <a:buFont typeface="Wingdings" panose="05000000000000000000" pitchFamily="2" charset="2"/>
              <a:buChar char="ü"/>
            </a:pPr>
            <a:r>
              <a:rPr lang="en-US" sz="2000" dirty="0" smtClean="0"/>
              <a:t>the </a:t>
            </a:r>
            <a:r>
              <a:rPr lang="en-US" sz="2000" dirty="0"/>
              <a:t>Thread </a:t>
            </a:r>
            <a:r>
              <a:rPr lang="en-US" sz="2000" dirty="0" smtClean="0"/>
              <a:t>class</a:t>
            </a:r>
          </a:p>
          <a:p>
            <a:pPr marL="685800">
              <a:buFont typeface="Wingdings" panose="05000000000000000000" pitchFamily="2" charset="2"/>
              <a:buChar char="ü"/>
            </a:pPr>
            <a:r>
              <a:rPr lang="en-US" sz="2000" dirty="0" smtClean="0"/>
              <a:t>the Thread Pool</a:t>
            </a:r>
          </a:p>
          <a:p>
            <a:pPr marL="457200">
              <a:buFont typeface="Wingdings" panose="05000000000000000000" pitchFamily="2" charset="2"/>
              <a:buChar char="§"/>
            </a:pPr>
            <a:r>
              <a:rPr lang="en-US" sz="2000" dirty="0" smtClean="0"/>
              <a:t>The </a:t>
            </a:r>
            <a:r>
              <a:rPr lang="en-US" sz="2000" dirty="0"/>
              <a:t>Thread class gave you full control but forced you to </a:t>
            </a:r>
            <a:r>
              <a:rPr lang="en-US" sz="2000" dirty="0">
                <a:solidFill>
                  <a:srgbClr val="0070C0"/>
                </a:solidFill>
              </a:rPr>
              <a:t>manage the</a:t>
            </a:r>
            <a:r>
              <a:rPr lang="en-US" sz="2000" dirty="0">
                <a:solidFill>
                  <a:srgbClr val="FF0000"/>
                </a:solidFill>
              </a:rPr>
              <a:t> thread</a:t>
            </a:r>
            <a:r>
              <a:rPr lang="en-US" sz="2000" dirty="0"/>
              <a:t> very </a:t>
            </a:r>
            <a:r>
              <a:rPr lang="en-US" sz="2000" dirty="0" smtClean="0">
                <a:solidFill>
                  <a:srgbClr val="FF0000"/>
                </a:solidFill>
              </a:rPr>
              <a:t>explicitly</a:t>
            </a:r>
            <a:r>
              <a:rPr lang="en-US" sz="2000" dirty="0" smtClean="0"/>
              <a:t>.</a:t>
            </a:r>
          </a:p>
          <a:p>
            <a:pPr marL="685800">
              <a:buFont typeface="Wingdings" panose="05000000000000000000" pitchFamily="2" charset="2"/>
              <a:buChar char="ü"/>
            </a:pPr>
            <a:r>
              <a:rPr lang="en-US" sz="2000" dirty="0" smtClean="0"/>
              <a:t>Also, the Thread class, if used for more general purposes, asynchrony could lead to large numbers of threads being created, consuming a lot of resources.</a:t>
            </a:r>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74</a:t>
            </a:fld>
            <a:endParaRPr lang="en-US" dirty="0"/>
          </a:p>
        </p:txBody>
      </p:sp>
    </p:spTree>
    <p:extLst>
      <p:ext uri="{BB962C8B-B14F-4D97-AF65-F5344CB8AC3E}">
        <p14:creationId xmlns:p14="http://schemas.microsoft.com/office/powerpoint/2010/main" val="10440118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Changes to Async in .NET </a:t>
            </a:r>
            <a:r>
              <a:rPr lang="en-US" dirty="0" smtClean="0">
                <a:solidFill>
                  <a:schemeClr val="bg1"/>
                </a:solidFill>
              </a:rPr>
              <a:t>1.1				</a:t>
            </a:r>
            <a:r>
              <a:rPr lang="en-US" dirty="0">
                <a:solidFill>
                  <a:schemeClr val="bg1"/>
                </a:solidFill>
              </a:rPr>
              <a:t> </a:t>
            </a:r>
            <a:r>
              <a:rPr lang="en-US" dirty="0" smtClean="0">
                <a:solidFill>
                  <a:schemeClr val="bg1"/>
                </a:solidFill>
              </a:rPr>
              <a:t>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dirty="0"/>
              <a:t>The thread pool, on the other hand, allows you to use threads managed by a </a:t>
            </a:r>
            <a:r>
              <a:rPr lang="en-US" dirty="0">
                <a:solidFill>
                  <a:srgbClr val="FF0000"/>
                </a:solidFill>
              </a:rPr>
              <a:t>system component</a:t>
            </a:r>
            <a:r>
              <a:rPr lang="en-US" dirty="0"/>
              <a:t>.</a:t>
            </a:r>
          </a:p>
          <a:p>
            <a:pPr marL="457200">
              <a:buFont typeface="Wingdings" panose="05000000000000000000" pitchFamily="2" charset="2"/>
              <a:buChar char="§"/>
            </a:pPr>
            <a:r>
              <a:rPr lang="en-US" sz="2000" dirty="0" smtClean="0"/>
              <a:t>These threads, with APM, give a </a:t>
            </a:r>
            <a:r>
              <a:rPr lang="en-US" sz="2000" dirty="0" smtClean="0">
                <a:solidFill>
                  <a:srgbClr val="0070C0"/>
                </a:solidFill>
              </a:rPr>
              <a:t>good </a:t>
            </a:r>
            <a:r>
              <a:rPr lang="en-US" sz="2000" dirty="0" smtClean="0">
                <a:solidFill>
                  <a:srgbClr val="FF0000"/>
                </a:solidFill>
              </a:rPr>
              <a:t>general-purpose</a:t>
            </a:r>
            <a:r>
              <a:rPr lang="en-US" sz="2000" dirty="0" smtClean="0">
                <a:solidFill>
                  <a:srgbClr val="0070C0"/>
                </a:solidFill>
              </a:rPr>
              <a:t> programming model</a:t>
            </a:r>
            <a:r>
              <a:rPr lang="en-US" sz="2000" dirty="0" smtClean="0"/>
              <a:t>, but it is not without issues:</a:t>
            </a:r>
          </a:p>
          <a:p>
            <a:pPr marL="685800">
              <a:buFont typeface="Wingdings" panose="05000000000000000000" pitchFamily="2" charset="2"/>
              <a:buChar char="ü"/>
            </a:pPr>
            <a:r>
              <a:rPr lang="en-US" sz="2000" dirty="0"/>
              <a:t>APM makes your asynchronous code very different from the synchronous version, making it more complex to </a:t>
            </a:r>
            <a:r>
              <a:rPr lang="en-US" sz="2000" dirty="0" smtClean="0"/>
              <a:t>support.</a:t>
            </a:r>
          </a:p>
          <a:p>
            <a:pPr marL="685800">
              <a:buFont typeface="Wingdings" panose="05000000000000000000" pitchFamily="2" charset="2"/>
              <a:buChar char="ü"/>
            </a:pPr>
            <a:r>
              <a:rPr lang="en-US" sz="2000" dirty="0" smtClean="0"/>
              <a:t>Care </a:t>
            </a:r>
            <a:r>
              <a:rPr lang="en-US" sz="2000" dirty="0"/>
              <a:t>must be taken with GUI technologies when using </a:t>
            </a:r>
            <a:r>
              <a:rPr lang="en-US" sz="2000" dirty="0">
                <a:solidFill>
                  <a:srgbClr val="FF0000"/>
                </a:solidFill>
              </a:rPr>
              <a:t>callbacks</a:t>
            </a:r>
            <a:r>
              <a:rPr lang="en-US" sz="2000" dirty="0"/>
              <a:t> because the callback will generally be running on the wrong thread to interact with the </a:t>
            </a:r>
            <a:r>
              <a:rPr lang="en-US" sz="2000" dirty="0" smtClean="0"/>
              <a:t>UI.</a:t>
            </a:r>
          </a:p>
          <a:p>
            <a:pPr marL="685800">
              <a:buFont typeface="Wingdings" panose="05000000000000000000" pitchFamily="2" charset="2"/>
              <a:buChar char="ü"/>
            </a:pPr>
            <a:r>
              <a:rPr lang="en-US" sz="2000" dirty="0" smtClean="0"/>
              <a:t>You </a:t>
            </a:r>
            <a:r>
              <a:rPr lang="en-US" sz="2000" dirty="0"/>
              <a:t>must remember to call the </a:t>
            </a:r>
            <a:r>
              <a:rPr lang="en-US" sz="2000" dirty="0">
                <a:solidFill>
                  <a:srgbClr val="FF0000"/>
                </a:solidFill>
              </a:rPr>
              <a:t>EndXXX</a:t>
            </a:r>
            <a:r>
              <a:rPr lang="en-US" sz="2000" dirty="0"/>
              <a:t> </a:t>
            </a:r>
            <a:r>
              <a:rPr lang="en-US" sz="2000" dirty="0">
                <a:solidFill>
                  <a:srgbClr val="0070C0"/>
                </a:solidFill>
              </a:rPr>
              <a:t>method</a:t>
            </a:r>
            <a:r>
              <a:rPr lang="en-US" sz="2000" dirty="0"/>
              <a:t>, even when you don’t care about results, to allow the asynchronous code to clean up any resources it needs to allocate to perform the work</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75</a:t>
            </a:fld>
            <a:endParaRPr lang="en-US" dirty="0"/>
          </a:p>
        </p:txBody>
      </p:sp>
    </p:spTree>
    <p:extLst>
      <p:ext uri="{BB962C8B-B14F-4D97-AF65-F5344CB8AC3E}">
        <p14:creationId xmlns:p14="http://schemas.microsoft.com/office/powerpoint/2010/main" val="10289258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Asynchrony </a:t>
            </a:r>
            <a:r>
              <a:rPr lang="en-US" dirty="0">
                <a:solidFill>
                  <a:schemeClr val="bg1"/>
                </a:solidFill>
              </a:rPr>
              <a:t>in .NET </a:t>
            </a:r>
            <a:r>
              <a:rPr lang="en-US" dirty="0" smtClean="0">
                <a:solidFill>
                  <a:schemeClr val="bg1"/>
                </a:solidFill>
              </a:rPr>
              <a:t>2.0</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Version 2.0 of .NET introduced a </a:t>
            </a:r>
            <a:r>
              <a:rPr lang="en-US" sz="2000" dirty="0">
                <a:solidFill>
                  <a:srgbClr val="0070C0"/>
                </a:solidFill>
              </a:rPr>
              <a:t>number of important innovations</a:t>
            </a:r>
            <a:r>
              <a:rPr lang="en-US" sz="2000" dirty="0"/>
              <a:t> in the </a:t>
            </a:r>
            <a:r>
              <a:rPr lang="en-US" sz="2000" dirty="0">
                <a:solidFill>
                  <a:srgbClr val="FF0000"/>
                </a:solidFill>
              </a:rPr>
              <a:t>Async </a:t>
            </a:r>
            <a:r>
              <a:rPr lang="en-US" sz="2000" dirty="0" smtClean="0">
                <a:solidFill>
                  <a:srgbClr val="FF0000"/>
                </a:solidFill>
              </a:rPr>
              <a:t>API</a:t>
            </a:r>
            <a:r>
              <a:rPr lang="en-US" sz="2000" dirty="0" smtClean="0"/>
              <a:t>.</a:t>
            </a:r>
          </a:p>
          <a:p>
            <a:pPr marL="457200">
              <a:buFont typeface="Wingdings" panose="05000000000000000000" pitchFamily="2" charset="2"/>
              <a:buChar char="§"/>
            </a:pPr>
            <a:r>
              <a:rPr lang="en-US" sz="2000" dirty="0" smtClean="0"/>
              <a:t>One </a:t>
            </a:r>
            <a:r>
              <a:rPr lang="en-US" sz="2000" dirty="0"/>
              <a:t>goal was to try to </a:t>
            </a:r>
            <a:r>
              <a:rPr lang="en-US" sz="2000" dirty="0">
                <a:solidFill>
                  <a:srgbClr val="FF0000"/>
                </a:solidFill>
              </a:rPr>
              <a:t>simplify</a:t>
            </a:r>
            <a:r>
              <a:rPr lang="en-US" sz="2000" dirty="0"/>
              <a:t> </a:t>
            </a:r>
            <a:r>
              <a:rPr lang="en-US" sz="2000" dirty="0">
                <a:solidFill>
                  <a:srgbClr val="0070C0"/>
                </a:solidFill>
              </a:rPr>
              <a:t>common </a:t>
            </a:r>
            <a:r>
              <a:rPr lang="en-US" sz="2000" dirty="0">
                <a:solidFill>
                  <a:srgbClr val="FF0000"/>
                </a:solidFill>
              </a:rPr>
              <a:t>async</a:t>
            </a:r>
            <a:r>
              <a:rPr lang="en-US" sz="2000" dirty="0">
                <a:solidFill>
                  <a:srgbClr val="0070C0"/>
                </a:solidFill>
              </a:rPr>
              <a:t> tasks</a:t>
            </a:r>
            <a:r>
              <a:rPr lang="en-US" sz="2000" dirty="0"/>
              <a:t> that were causing people </a:t>
            </a:r>
            <a:r>
              <a:rPr lang="en-US" sz="2000" dirty="0" smtClean="0"/>
              <a:t>issues.</a:t>
            </a:r>
          </a:p>
          <a:p>
            <a:pPr marL="457200">
              <a:buFont typeface="Wingdings" panose="05000000000000000000" pitchFamily="2" charset="2"/>
              <a:buChar char="§"/>
            </a:pPr>
            <a:r>
              <a:rPr lang="en-US" sz="2000" dirty="0" smtClean="0"/>
              <a:t>Another </a:t>
            </a:r>
            <a:r>
              <a:rPr lang="en-US" sz="2000" dirty="0"/>
              <a:t>driver behind the changes was the ability of </a:t>
            </a:r>
            <a:r>
              <a:rPr lang="en-US" sz="2000" dirty="0">
                <a:solidFill>
                  <a:srgbClr val="FF0000"/>
                </a:solidFill>
              </a:rPr>
              <a:t>SQL Server </a:t>
            </a:r>
            <a:r>
              <a:rPr lang="en-US" sz="2000" dirty="0">
                <a:solidFill>
                  <a:srgbClr val="0070C0"/>
                </a:solidFill>
              </a:rPr>
              <a:t>to host</a:t>
            </a:r>
            <a:r>
              <a:rPr lang="en-US" sz="2000" dirty="0"/>
              <a:t> </a:t>
            </a:r>
            <a:r>
              <a:rPr lang="en-US" sz="2000" dirty="0">
                <a:solidFill>
                  <a:srgbClr val="FF0000"/>
                </a:solidFill>
              </a:rPr>
              <a:t>CLR-based code</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76</a:t>
            </a:fld>
            <a:endParaRPr lang="en-US" dirty="0"/>
          </a:p>
        </p:txBody>
      </p:sp>
    </p:spTree>
    <p:extLst>
      <p:ext uri="{BB962C8B-B14F-4D97-AF65-F5344CB8AC3E}">
        <p14:creationId xmlns:p14="http://schemas.microsoft.com/office/powerpoint/2010/main" val="22759402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Logical and Physical </a:t>
            </a:r>
            <a:r>
              <a:rPr lang="en-US" dirty="0" smtClean="0"/>
              <a:t>Separation</a:t>
            </a:r>
            <a:endParaRPr lang="en-US" dirty="0"/>
          </a:p>
        </p:txBody>
      </p:sp>
      <p:sp>
        <p:nvSpPr>
          <p:cNvPr id="5" name="Content Placeholder 3"/>
          <p:cNvSpPr>
            <a:spLocks noGrp="1"/>
          </p:cNvSpPr>
          <p:nvPr>
            <p:ph idx="1"/>
          </p:nvPr>
        </p:nvSpPr>
        <p:spPr/>
        <p:txBody>
          <a:bodyPr>
            <a:normAutofit/>
          </a:bodyPr>
          <a:lstStyle/>
          <a:p>
            <a:pPr>
              <a:buFont typeface="Wingdings" panose="05000000000000000000" pitchFamily="2" charset="2"/>
              <a:buChar char="v"/>
            </a:pPr>
            <a:r>
              <a:rPr lang="en-US" sz="2000" dirty="0">
                <a:solidFill>
                  <a:srgbClr val="FF0000"/>
                </a:solidFill>
              </a:rPr>
              <a:t>SQL Server</a:t>
            </a:r>
            <a:r>
              <a:rPr lang="en-US" sz="2000" dirty="0"/>
              <a:t> had very </a:t>
            </a:r>
            <a:r>
              <a:rPr lang="en-US" sz="2000" dirty="0">
                <a:solidFill>
                  <a:srgbClr val="0070C0"/>
                </a:solidFill>
              </a:rPr>
              <a:t>specific requirements of the </a:t>
            </a:r>
            <a:r>
              <a:rPr lang="en-US" sz="2000" dirty="0">
                <a:solidFill>
                  <a:srgbClr val="FF0000"/>
                </a:solidFill>
              </a:rPr>
              <a:t>CLR</a:t>
            </a:r>
            <a:r>
              <a:rPr lang="en-US" sz="2000" dirty="0"/>
              <a:t> to allow it to become a </a:t>
            </a:r>
            <a:r>
              <a:rPr lang="en-US" sz="2000" dirty="0">
                <a:solidFill>
                  <a:srgbClr val="FF0000"/>
                </a:solidFill>
              </a:rPr>
              <a:t>host</a:t>
            </a:r>
            <a:r>
              <a:rPr lang="en-US" sz="2000" dirty="0"/>
              <a:t> for </a:t>
            </a:r>
            <a:r>
              <a:rPr lang="en-US" sz="2000" dirty="0">
                <a:solidFill>
                  <a:srgbClr val="FF0000"/>
                </a:solidFill>
              </a:rPr>
              <a:t>managed </a:t>
            </a:r>
            <a:r>
              <a:rPr lang="en-US" sz="2000" dirty="0" smtClean="0">
                <a:solidFill>
                  <a:srgbClr val="FF0000"/>
                </a:solidFill>
              </a:rPr>
              <a:t>code</a:t>
            </a:r>
            <a:r>
              <a:rPr lang="en-US" sz="2000" dirty="0" smtClean="0"/>
              <a:t>.</a:t>
            </a:r>
          </a:p>
          <a:p>
            <a:pPr marL="457200">
              <a:buFont typeface="Wingdings" panose="05000000000000000000" pitchFamily="2" charset="2"/>
              <a:buChar char="§"/>
            </a:pPr>
            <a:r>
              <a:rPr lang="en-US" sz="2000" dirty="0" smtClean="0"/>
              <a:t>It </a:t>
            </a:r>
            <a:r>
              <a:rPr lang="en-US" sz="2000" dirty="0"/>
              <a:t>needed to be able </a:t>
            </a:r>
            <a:r>
              <a:rPr lang="en-US" sz="2000" dirty="0" smtClean="0"/>
              <a:t>to take </a:t>
            </a:r>
            <a:r>
              <a:rPr lang="en-US" sz="2000" dirty="0"/>
              <a:t>a lot of </a:t>
            </a:r>
            <a:r>
              <a:rPr lang="en-US" sz="2000" dirty="0">
                <a:solidFill>
                  <a:srgbClr val="0070C0"/>
                </a:solidFill>
              </a:rPr>
              <a:t>control</a:t>
            </a:r>
            <a:r>
              <a:rPr lang="en-US" sz="2000" dirty="0"/>
              <a:t> over the </a:t>
            </a:r>
            <a:r>
              <a:rPr lang="en-US" sz="2000" dirty="0">
                <a:solidFill>
                  <a:srgbClr val="FF0000"/>
                </a:solidFill>
              </a:rPr>
              <a:t>CLR </a:t>
            </a:r>
            <a:r>
              <a:rPr lang="en-US" sz="2000" dirty="0" smtClean="0">
                <a:solidFill>
                  <a:srgbClr val="FF0000"/>
                </a:solidFill>
              </a:rPr>
              <a:t>execution</a:t>
            </a:r>
            <a:r>
              <a:rPr lang="en-US" sz="2000" dirty="0" smtClean="0"/>
              <a:t>,</a:t>
            </a:r>
          </a:p>
          <a:p>
            <a:pPr marL="685800">
              <a:buFont typeface="Wingdings" panose="05000000000000000000" pitchFamily="2" charset="2"/>
              <a:buChar char="ü"/>
            </a:pPr>
            <a:r>
              <a:rPr lang="en-US" sz="2000" dirty="0" smtClean="0"/>
              <a:t>such </a:t>
            </a:r>
            <a:r>
              <a:rPr lang="en-US" sz="2000" dirty="0"/>
              <a:t>as memory </a:t>
            </a:r>
            <a:r>
              <a:rPr lang="en-US" sz="2000" dirty="0" smtClean="0"/>
              <a:t>allocation,</a:t>
            </a:r>
          </a:p>
          <a:p>
            <a:pPr marL="685800">
              <a:buFont typeface="Wingdings" panose="05000000000000000000" pitchFamily="2" charset="2"/>
              <a:buChar char="ü"/>
            </a:pPr>
            <a:r>
              <a:rPr lang="en-US" sz="2000" dirty="0" smtClean="0"/>
              <a:t>controlling </a:t>
            </a:r>
            <a:r>
              <a:rPr lang="en-US" sz="2000" dirty="0"/>
              <a:t>when and if garbage collection (GC) takes </a:t>
            </a:r>
            <a:r>
              <a:rPr lang="en-US" sz="2000" dirty="0" smtClean="0"/>
              <a:t>place,</a:t>
            </a:r>
          </a:p>
          <a:p>
            <a:pPr marL="685800">
              <a:buFont typeface="Wingdings" panose="05000000000000000000" pitchFamily="2" charset="2"/>
              <a:buChar char="ü"/>
            </a:pPr>
            <a:r>
              <a:rPr lang="en-US" sz="2000" dirty="0" smtClean="0"/>
              <a:t>what </a:t>
            </a:r>
            <a:r>
              <a:rPr lang="en-US" sz="2000" dirty="0"/>
              <a:t>code is and isn’t allowed to </a:t>
            </a:r>
            <a:r>
              <a:rPr lang="en-US" sz="2000" dirty="0" smtClean="0"/>
              <a:t>do,</a:t>
            </a:r>
          </a:p>
          <a:p>
            <a:pPr marL="685800">
              <a:buFont typeface="Wingdings" panose="05000000000000000000" pitchFamily="2" charset="2"/>
              <a:buChar char="ü"/>
            </a:pPr>
            <a:r>
              <a:rPr lang="en-US" sz="2000" dirty="0" smtClean="0"/>
              <a:t>how </a:t>
            </a:r>
            <a:r>
              <a:rPr lang="en-US" sz="2000" dirty="0"/>
              <a:t>execution is mapped on to threads, and much </a:t>
            </a:r>
            <a:r>
              <a:rPr lang="en-US" sz="2000" dirty="0" smtClean="0"/>
              <a:t>more</a:t>
            </a:r>
          </a:p>
          <a:p>
            <a:pPr marL="457200">
              <a:buFont typeface="Wingdings" panose="05000000000000000000" pitchFamily="2" charset="2"/>
              <a:buChar char="§"/>
            </a:pPr>
            <a:r>
              <a:rPr lang="en-US" sz="2000" dirty="0" smtClean="0"/>
              <a:t>For </a:t>
            </a:r>
            <a:r>
              <a:rPr lang="en-US" sz="2000" dirty="0"/>
              <a:t>SQL Server to </a:t>
            </a:r>
            <a:r>
              <a:rPr lang="en-US" sz="2000" dirty="0">
                <a:solidFill>
                  <a:srgbClr val="FF0000"/>
                </a:solidFill>
              </a:rPr>
              <a:t>control</a:t>
            </a:r>
            <a:r>
              <a:rPr lang="en-US" sz="2000" dirty="0"/>
              <a:t> the </a:t>
            </a:r>
            <a:r>
              <a:rPr lang="en-US" sz="2000" dirty="0">
                <a:solidFill>
                  <a:srgbClr val="0070C0"/>
                </a:solidFill>
              </a:rPr>
              <a:t>mapping of execution</a:t>
            </a:r>
            <a:r>
              <a:rPr lang="en-US" sz="2000" dirty="0"/>
              <a:t> to </a:t>
            </a:r>
            <a:r>
              <a:rPr lang="en-US" sz="2000" dirty="0">
                <a:solidFill>
                  <a:srgbClr val="FF0000"/>
                </a:solidFill>
              </a:rPr>
              <a:t>threads</a:t>
            </a:r>
            <a:r>
              <a:rPr lang="en-US" sz="2000" dirty="0"/>
              <a:t>, it has to control what the </a:t>
            </a:r>
            <a:r>
              <a:rPr lang="en-US" sz="2000" dirty="0">
                <a:solidFill>
                  <a:srgbClr val="FF0000"/>
                </a:solidFill>
              </a:rPr>
              <a:t>CLR </a:t>
            </a:r>
            <a:r>
              <a:rPr lang="en-US" sz="2000" dirty="0"/>
              <a:t>views as a thread, which in theory might not be a thread in the unmanaged </a:t>
            </a:r>
            <a:r>
              <a:rPr lang="en-US" sz="2000" dirty="0" smtClean="0"/>
              <a:t>sense.</a:t>
            </a:r>
          </a:p>
          <a:p>
            <a:pPr marL="685800">
              <a:buFont typeface="Wingdings" panose="05000000000000000000" pitchFamily="2" charset="2"/>
              <a:buChar char="ü"/>
            </a:pPr>
            <a:r>
              <a:rPr lang="en-US" sz="2000" dirty="0" smtClean="0"/>
              <a:t>To </a:t>
            </a:r>
            <a:r>
              <a:rPr lang="en-US" sz="2000" dirty="0"/>
              <a:t>make this happen, the </a:t>
            </a:r>
            <a:r>
              <a:rPr lang="en-US" sz="2000" dirty="0">
                <a:solidFill>
                  <a:srgbClr val="FF0000"/>
                </a:solidFill>
              </a:rPr>
              <a:t>CLR team</a:t>
            </a:r>
            <a:r>
              <a:rPr lang="en-US" sz="2000" dirty="0"/>
              <a:t> separated the notion of a </a:t>
            </a:r>
            <a:r>
              <a:rPr lang="en-US" sz="2000" dirty="0">
                <a:solidFill>
                  <a:srgbClr val="FF0000"/>
                </a:solidFill>
              </a:rPr>
              <a:t>managed </a:t>
            </a:r>
            <a:r>
              <a:rPr lang="en-US" sz="2000" dirty="0">
                <a:solidFill>
                  <a:srgbClr val="0070C0"/>
                </a:solidFill>
              </a:rPr>
              <a:t>thread</a:t>
            </a:r>
            <a:r>
              <a:rPr lang="en-US" sz="2000" dirty="0"/>
              <a:t> from a </a:t>
            </a:r>
            <a:r>
              <a:rPr lang="en-US" sz="2000" dirty="0">
                <a:solidFill>
                  <a:srgbClr val="FF0000"/>
                </a:solidFill>
              </a:rPr>
              <a:t>physical </a:t>
            </a:r>
            <a:r>
              <a:rPr lang="en-US" sz="2000" dirty="0" smtClean="0">
                <a:solidFill>
                  <a:srgbClr val="0070C0"/>
                </a:solidFill>
              </a:rPr>
              <a:t>thread</a:t>
            </a:r>
            <a:r>
              <a:rPr lang="en-US" sz="2000" dirty="0" smtClean="0"/>
              <a:t>.</a:t>
            </a:r>
          </a:p>
          <a:p>
            <a:pPr marL="685800">
              <a:buFont typeface="Wingdings" panose="05000000000000000000" pitchFamily="2" charset="2"/>
              <a:buChar char="ü"/>
            </a:pPr>
            <a:r>
              <a:rPr lang="en-US" sz="2000" dirty="0" smtClean="0"/>
              <a:t>The </a:t>
            </a:r>
            <a:r>
              <a:rPr lang="en-US" sz="2000" dirty="0"/>
              <a:t>method call that allowed you to get hold of the thread ID, (</a:t>
            </a:r>
            <a:r>
              <a:rPr lang="en-US" sz="2000" dirty="0">
                <a:solidFill>
                  <a:srgbClr val="FF0000"/>
                </a:solidFill>
              </a:rPr>
              <a:t>AppDomain.GetCurrentThreadId</a:t>
            </a:r>
            <a:r>
              <a:rPr lang="en-US" sz="2000" dirty="0" smtClean="0">
                <a:solidFill>
                  <a:srgbClr val="FF0000"/>
                </a:solidFill>
              </a:rPr>
              <a:t>( )</a:t>
            </a:r>
            <a:r>
              <a:rPr lang="en-US" sz="2000" dirty="0" smtClean="0"/>
              <a:t>), </a:t>
            </a:r>
            <a:r>
              <a:rPr lang="en-US" sz="2000" dirty="0"/>
              <a:t>was </a:t>
            </a:r>
            <a:r>
              <a:rPr lang="en-US" sz="2000" dirty="0">
                <a:solidFill>
                  <a:srgbClr val="0070C0"/>
                </a:solidFill>
              </a:rPr>
              <a:t>deprecated</a:t>
            </a:r>
            <a:r>
              <a:rPr lang="en-US" sz="2000" dirty="0"/>
              <a:t> and a new </a:t>
            </a:r>
            <a:r>
              <a:rPr lang="en-US" sz="2000" dirty="0">
                <a:solidFill>
                  <a:srgbClr val="0070C0"/>
                </a:solidFill>
              </a:rPr>
              <a:t>property</a:t>
            </a:r>
            <a:r>
              <a:rPr lang="en-US" sz="2000" dirty="0"/>
              <a:t> of the </a:t>
            </a:r>
            <a:r>
              <a:rPr lang="en-US" sz="2000" dirty="0">
                <a:solidFill>
                  <a:srgbClr val="FF0000"/>
                </a:solidFill>
              </a:rPr>
              <a:t>thread</a:t>
            </a:r>
            <a:r>
              <a:rPr lang="en-US" sz="2000" dirty="0"/>
              <a:t> </a:t>
            </a:r>
            <a:r>
              <a:rPr lang="en-US" sz="2000" dirty="0">
                <a:solidFill>
                  <a:srgbClr val="0070C0"/>
                </a:solidFill>
              </a:rPr>
              <a:t>class</a:t>
            </a:r>
            <a:r>
              <a:rPr lang="en-US" sz="2000" dirty="0"/>
              <a:t> was created, called </a:t>
            </a:r>
            <a:r>
              <a:rPr lang="en-US" sz="2000" dirty="0" smtClean="0">
                <a:solidFill>
                  <a:srgbClr val="FF0000"/>
                </a:solidFill>
              </a:rPr>
              <a:t>ManagedThreadId</a:t>
            </a:r>
            <a:r>
              <a:rPr lang="en-US" sz="2000" dirty="0" smtClean="0"/>
              <a:t>.</a:t>
            </a:r>
          </a:p>
          <a:p>
            <a:pPr marL="457200">
              <a:buFont typeface="Wingdings" panose="05000000000000000000" pitchFamily="2" charset="2"/>
              <a:buChar char="§"/>
            </a:pPr>
            <a:r>
              <a:rPr lang="en-US" sz="2000" dirty="0" smtClean="0"/>
              <a:t>Although </a:t>
            </a:r>
            <a:r>
              <a:rPr lang="en-US" sz="2000" dirty="0"/>
              <a:t>this separation is real in API terms, in reality, </a:t>
            </a:r>
            <a:r>
              <a:rPr lang="en-US" sz="2000" dirty="0">
                <a:solidFill>
                  <a:srgbClr val="0070C0"/>
                </a:solidFill>
              </a:rPr>
              <a:t>for all </a:t>
            </a:r>
            <a:r>
              <a:rPr lang="en-US" sz="2000" dirty="0">
                <a:solidFill>
                  <a:srgbClr val="FF0000"/>
                </a:solidFill>
              </a:rPr>
              <a:t>managed code</a:t>
            </a:r>
            <a:r>
              <a:rPr lang="en-US" sz="2000" dirty="0">
                <a:solidFill>
                  <a:srgbClr val="0070C0"/>
                </a:solidFill>
              </a:rPr>
              <a:t>, a </a:t>
            </a:r>
            <a:r>
              <a:rPr lang="en-US" sz="2000" dirty="0">
                <a:solidFill>
                  <a:srgbClr val="FF0000"/>
                </a:solidFill>
              </a:rPr>
              <a:t>managed thread</a:t>
            </a:r>
            <a:r>
              <a:rPr lang="en-US" sz="2000" dirty="0">
                <a:solidFill>
                  <a:srgbClr val="0070C0"/>
                </a:solidFill>
              </a:rPr>
              <a:t> still </a:t>
            </a:r>
            <a:r>
              <a:rPr lang="en-US" sz="2000" dirty="0">
                <a:solidFill>
                  <a:srgbClr val="FF0000"/>
                </a:solidFill>
              </a:rPr>
              <a:t>maps</a:t>
            </a:r>
            <a:r>
              <a:rPr lang="en-US" sz="2000" dirty="0">
                <a:solidFill>
                  <a:srgbClr val="0070C0"/>
                </a:solidFill>
              </a:rPr>
              <a:t> on to an </a:t>
            </a:r>
            <a:r>
              <a:rPr lang="en-US" sz="2000" dirty="0">
                <a:solidFill>
                  <a:srgbClr val="FF0000"/>
                </a:solidFill>
              </a:rPr>
              <a:t>unmanaged </a:t>
            </a:r>
            <a:r>
              <a:rPr lang="en-US" sz="2000" dirty="0" smtClean="0">
                <a:solidFill>
                  <a:srgbClr val="FF0000"/>
                </a:solidFill>
              </a:rPr>
              <a:t>thread</a:t>
            </a:r>
            <a:r>
              <a:rPr lang="en-US" sz="2000" dirty="0" smtClean="0"/>
              <a:t>.</a:t>
            </a:r>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77</a:t>
            </a:fld>
            <a:endParaRPr lang="en-US" dirty="0"/>
          </a:p>
        </p:txBody>
      </p:sp>
    </p:spTree>
    <p:extLst>
      <p:ext uri="{BB962C8B-B14F-4D97-AF65-F5344CB8AC3E}">
        <p14:creationId xmlns:p14="http://schemas.microsoft.com/office/powerpoint/2010/main" val="37181596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Logical and Physical </a:t>
            </a:r>
            <a:r>
              <a:rPr lang="en-US" dirty="0" smtClean="0"/>
              <a:t>Separation				</a:t>
            </a:r>
            <a:r>
              <a:rPr lang="en-US" dirty="0"/>
              <a:t> </a:t>
            </a:r>
            <a:r>
              <a:rPr lang="en-US" dirty="0" smtClean="0"/>
              <a:t>  </a:t>
            </a:r>
            <a:r>
              <a:rPr lang="en-US" dirty="0" smtClean="0">
                <a:solidFill>
                  <a:srgbClr val="C00000"/>
                </a:solidFill>
              </a:rPr>
              <a:t>|</a:t>
            </a:r>
            <a:endParaRPr lang="en-US" dirty="0">
              <a:solidFill>
                <a:srgbClr val="C00000"/>
              </a:solidFill>
            </a:endParaRPr>
          </a:p>
        </p:txBody>
      </p:sp>
      <p:sp>
        <p:nvSpPr>
          <p:cNvPr id="5" name="Content Placeholder 3"/>
          <p:cNvSpPr>
            <a:spLocks noGrp="1"/>
          </p:cNvSpPr>
          <p:nvPr>
            <p:ph idx="1"/>
          </p:nvPr>
        </p:nvSpPr>
        <p:spPr/>
        <p:txBody>
          <a:bodyPr>
            <a:normAutofit/>
          </a:bodyPr>
          <a:lstStyle/>
          <a:p>
            <a:pPr marL="457200">
              <a:buFont typeface="Wingdings" panose="05000000000000000000" pitchFamily="2" charset="2"/>
              <a:buChar char="§"/>
            </a:pPr>
            <a:r>
              <a:rPr lang="en-US" dirty="0"/>
              <a:t>However, in theory a </a:t>
            </a:r>
            <a:r>
              <a:rPr lang="en-US" dirty="0">
                <a:solidFill>
                  <a:srgbClr val="FF0000"/>
                </a:solidFill>
              </a:rPr>
              <a:t>hosting</a:t>
            </a:r>
            <a:r>
              <a:rPr lang="en-US" dirty="0"/>
              <a:t> </a:t>
            </a:r>
            <a:r>
              <a:rPr lang="en-US" dirty="0">
                <a:solidFill>
                  <a:srgbClr val="0070C0"/>
                </a:solidFill>
              </a:rPr>
              <a:t>process</a:t>
            </a:r>
            <a:r>
              <a:rPr lang="en-US" dirty="0"/>
              <a:t> could change that mapping, and so code should not rely on running on the same </a:t>
            </a:r>
            <a:r>
              <a:rPr lang="en-US" dirty="0">
                <a:solidFill>
                  <a:srgbClr val="FF0000"/>
                </a:solidFill>
              </a:rPr>
              <a:t>physical thread</a:t>
            </a:r>
            <a:r>
              <a:rPr lang="en-US" dirty="0"/>
              <a:t> over the lifetime of a managed thread.</a:t>
            </a:r>
          </a:p>
          <a:p>
            <a:pPr marL="457200">
              <a:buFont typeface="Wingdings" panose="05000000000000000000" pitchFamily="2" charset="2"/>
              <a:buChar char="§"/>
            </a:pPr>
            <a:r>
              <a:rPr lang="en-US" sz="2000" dirty="0" smtClean="0"/>
              <a:t>If </a:t>
            </a:r>
            <a:r>
              <a:rPr lang="en-US" sz="2000" dirty="0"/>
              <a:t>you call </a:t>
            </a:r>
            <a:r>
              <a:rPr lang="en-US" sz="2000" dirty="0">
                <a:solidFill>
                  <a:srgbClr val="FF0000"/>
                </a:solidFill>
              </a:rPr>
              <a:t>APIs</a:t>
            </a:r>
            <a:r>
              <a:rPr lang="en-US" sz="2000" dirty="0"/>
              <a:t> that have </a:t>
            </a:r>
            <a:r>
              <a:rPr lang="en-US" sz="2000" dirty="0">
                <a:solidFill>
                  <a:srgbClr val="FF0000"/>
                </a:solidFill>
              </a:rPr>
              <a:t>native thread affinity</a:t>
            </a:r>
            <a:r>
              <a:rPr lang="en-US" sz="2000" dirty="0"/>
              <a:t> (e.g., certain synchronization objects rely on being acquired and released on the same native thread), then the CLR needs to be forced to make the </a:t>
            </a:r>
            <a:r>
              <a:rPr lang="en-US" sz="2000" dirty="0">
                <a:solidFill>
                  <a:srgbClr val="FF0000"/>
                </a:solidFill>
              </a:rPr>
              <a:t>mapping</a:t>
            </a:r>
            <a:r>
              <a:rPr lang="en-US" sz="2000" dirty="0"/>
              <a:t> from managed thread to native thread fixed. </a:t>
            </a:r>
          </a:p>
          <a:p>
            <a:pPr marL="457200">
              <a:buFont typeface="Wingdings" panose="05000000000000000000" pitchFamily="2" charset="2"/>
              <a:buChar char="§"/>
            </a:pPr>
            <a:r>
              <a:rPr lang="en-US" sz="2000" dirty="0" smtClean="0"/>
              <a:t>There </a:t>
            </a:r>
            <a:r>
              <a:rPr lang="en-US" sz="2000" dirty="0"/>
              <a:t>are two </a:t>
            </a:r>
            <a:r>
              <a:rPr lang="en-US" sz="2000" dirty="0">
                <a:solidFill>
                  <a:srgbClr val="0070C0"/>
                </a:solidFill>
              </a:rPr>
              <a:t>methods</a:t>
            </a:r>
            <a:r>
              <a:rPr lang="en-US" sz="2000" dirty="0"/>
              <a:t> on the </a:t>
            </a:r>
            <a:r>
              <a:rPr lang="en-US" sz="2000" dirty="0">
                <a:solidFill>
                  <a:srgbClr val="FF0000"/>
                </a:solidFill>
              </a:rPr>
              <a:t>Thread</a:t>
            </a:r>
            <a:r>
              <a:rPr lang="en-US" sz="2000" dirty="0"/>
              <a:t> </a:t>
            </a:r>
            <a:r>
              <a:rPr lang="en-US" sz="2000" dirty="0">
                <a:solidFill>
                  <a:srgbClr val="0070C0"/>
                </a:solidFill>
              </a:rPr>
              <a:t>class</a:t>
            </a:r>
            <a:r>
              <a:rPr lang="en-US" sz="2000" dirty="0"/>
              <a:t> that control </a:t>
            </a:r>
            <a:r>
              <a:rPr lang="en-US" sz="2000" dirty="0" smtClean="0"/>
              <a:t>this:</a:t>
            </a:r>
          </a:p>
          <a:p>
            <a:pPr marL="685800">
              <a:buFont typeface="Wingdings" panose="05000000000000000000" pitchFamily="2" charset="2"/>
              <a:buChar char="ü"/>
            </a:pPr>
            <a:r>
              <a:rPr lang="en-US" sz="2000" dirty="0" smtClean="0"/>
              <a:t>BeginThreadAffinity and</a:t>
            </a:r>
          </a:p>
          <a:p>
            <a:pPr marL="685800">
              <a:buFont typeface="Wingdings" panose="05000000000000000000" pitchFamily="2" charset="2"/>
              <a:buChar char="ü"/>
            </a:pPr>
            <a:r>
              <a:rPr lang="en-US" sz="2000" dirty="0" smtClean="0"/>
              <a:t>EndThreadAffinity</a:t>
            </a:r>
          </a:p>
          <a:p>
            <a:pPr marL="457200">
              <a:buFont typeface="Wingdings" panose="05000000000000000000" pitchFamily="2" charset="2"/>
              <a:buChar char="§"/>
            </a:pPr>
            <a:r>
              <a:rPr lang="en-US" sz="2000" dirty="0" smtClean="0"/>
              <a:t>In </a:t>
            </a:r>
            <a:r>
              <a:rPr lang="en-US" sz="2000" dirty="0"/>
              <a:t>normal circumstances you should never need to call these methods; however, the APIs that rely on thread affinity already wrap these calls up internally</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78</a:t>
            </a:fld>
            <a:endParaRPr lang="en-US" dirty="0"/>
          </a:p>
        </p:txBody>
      </p:sp>
    </p:spTree>
    <p:extLst>
      <p:ext uri="{BB962C8B-B14F-4D97-AF65-F5344CB8AC3E}">
        <p14:creationId xmlns:p14="http://schemas.microsoft.com/office/powerpoint/2010/main" val="188551101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Passing Data into a </a:t>
            </a:r>
            <a:r>
              <a:rPr lang="en-US" dirty="0" smtClean="0"/>
              <a:t>Thread</a:t>
            </a:r>
            <a:endParaRPr lang="en-US" dirty="0"/>
          </a:p>
        </p:txBody>
      </p:sp>
      <p:sp>
        <p:nvSpPr>
          <p:cNvPr id="5" name="Content Placeholder 3"/>
          <p:cNvSpPr>
            <a:spLocks noGrp="1"/>
          </p:cNvSpPr>
          <p:nvPr>
            <p:ph idx="1"/>
          </p:nvPr>
        </p:nvSpPr>
        <p:spPr/>
        <p:txBody>
          <a:bodyPr>
            <a:normAutofit/>
          </a:bodyPr>
          <a:lstStyle/>
          <a:p>
            <a:pPr>
              <a:buFont typeface="Wingdings" panose="05000000000000000000" pitchFamily="2" charset="2"/>
              <a:buChar char="v"/>
            </a:pPr>
            <a:r>
              <a:rPr lang="en-US" sz="2000" dirty="0"/>
              <a:t>We saw that previously, getting data into a thread in an encapsulated way involved creating a class to wrap the thread function</a:t>
            </a:r>
            <a:r>
              <a:rPr lang="en-US" sz="2000" dirty="0" smtClean="0"/>
              <a:t>.</a:t>
            </a:r>
          </a:p>
          <a:p>
            <a:pPr marL="457200">
              <a:buFont typeface="Wingdings" panose="05000000000000000000" pitchFamily="2" charset="2"/>
              <a:buChar char="§"/>
            </a:pPr>
            <a:r>
              <a:rPr lang="en-US" sz="2000" dirty="0" smtClean="0">
                <a:solidFill>
                  <a:srgbClr val="FF0000"/>
                </a:solidFill>
              </a:rPr>
              <a:t>.</a:t>
            </a:r>
            <a:r>
              <a:rPr lang="en-US" sz="2000" dirty="0">
                <a:solidFill>
                  <a:srgbClr val="FF0000"/>
                </a:solidFill>
              </a:rPr>
              <a:t>NET 2.0</a:t>
            </a:r>
            <a:r>
              <a:rPr lang="en-US" sz="2000" dirty="0"/>
              <a:t> introduced a </a:t>
            </a:r>
            <a:r>
              <a:rPr lang="en-US" sz="2000" dirty="0">
                <a:solidFill>
                  <a:srgbClr val="0070C0"/>
                </a:solidFill>
              </a:rPr>
              <a:t>new </a:t>
            </a:r>
            <a:r>
              <a:rPr lang="en-US" sz="2000" dirty="0">
                <a:solidFill>
                  <a:srgbClr val="FF0000"/>
                </a:solidFill>
              </a:rPr>
              <a:t>constructor</a:t>
            </a:r>
            <a:r>
              <a:rPr lang="en-US" sz="2000" dirty="0"/>
              <a:t> on the </a:t>
            </a:r>
            <a:r>
              <a:rPr lang="en-US" sz="2000" dirty="0">
                <a:solidFill>
                  <a:srgbClr val="FF0000"/>
                </a:solidFill>
              </a:rPr>
              <a:t>Thread</a:t>
            </a:r>
            <a:r>
              <a:rPr lang="en-US" sz="2000" dirty="0"/>
              <a:t> </a:t>
            </a:r>
            <a:r>
              <a:rPr lang="en-US" sz="2000" dirty="0">
                <a:solidFill>
                  <a:srgbClr val="0070C0"/>
                </a:solidFill>
              </a:rPr>
              <a:t>class</a:t>
            </a:r>
            <a:r>
              <a:rPr lang="en-US" sz="2000" dirty="0"/>
              <a:t> that took a </a:t>
            </a:r>
            <a:r>
              <a:rPr lang="en-US" sz="2000" dirty="0">
                <a:solidFill>
                  <a:srgbClr val="FF0000"/>
                </a:solidFill>
              </a:rPr>
              <a:t>ParameterizedThreadStart</a:t>
            </a:r>
            <a:r>
              <a:rPr lang="en-US" sz="2000" dirty="0"/>
              <a:t> </a:t>
            </a:r>
            <a:r>
              <a:rPr lang="en-US" sz="2000" dirty="0">
                <a:solidFill>
                  <a:srgbClr val="0070C0"/>
                </a:solidFill>
              </a:rPr>
              <a:t>delegate</a:t>
            </a:r>
            <a:r>
              <a:rPr lang="en-US" sz="2000" dirty="0"/>
              <a:t> instead of a </a:t>
            </a:r>
            <a:r>
              <a:rPr lang="en-US" sz="2000" dirty="0">
                <a:solidFill>
                  <a:srgbClr val="FF0000"/>
                </a:solidFill>
              </a:rPr>
              <a:t>ThreadStart</a:t>
            </a:r>
            <a:r>
              <a:rPr lang="en-US" sz="2000" dirty="0"/>
              <a:t> </a:t>
            </a:r>
            <a:r>
              <a:rPr lang="en-US" sz="2000" dirty="0" smtClean="0">
                <a:solidFill>
                  <a:srgbClr val="0070C0"/>
                </a:solidFill>
              </a:rPr>
              <a:t>delegate</a:t>
            </a:r>
            <a:r>
              <a:rPr lang="en-US" sz="2000" dirty="0" smtClean="0"/>
              <a:t>.</a:t>
            </a:r>
          </a:p>
          <a:p>
            <a:pPr marL="457200">
              <a:buFont typeface="Wingdings" panose="05000000000000000000" pitchFamily="2" charset="2"/>
              <a:buChar char="§"/>
            </a:pPr>
            <a:r>
              <a:rPr lang="en-US" sz="2000" dirty="0" smtClean="0"/>
              <a:t>The </a:t>
            </a:r>
            <a:r>
              <a:rPr lang="en-US" sz="2000" dirty="0"/>
              <a:t>key difference is that the </a:t>
            </a:r>
            <a:r>
              <a:rPr lang="en-US" sz="2000" dirty="0">
                <a:solidFill>
                  <a:srgbClr val="FF0000"/>
                </a:solidFill>
              </a:rPr>
              <a:t>ParameterizedThreadStart</a:t>
            </a:r>
            <a:r>
              <a:rPr lang="en-US" sz="2000" dirty="0"/>
              <a:t> </a:t>
            </a:r>
            <a:r>
              <a:rPr lang="en-US" sz="2000" dirty="0">
                <a:solidFill>
                  <a:srgbClr val="0070C0"/>
                </a:solidFill>
              </a:rPr>
              <a:t>delegate</a:t>
            </a:r>
            <a:r>
              <a:rPr lang="en-US" sz="2000" dirty="0"/>
              <a:t> takes an </a:t>
            </a:r>
            <a:r>
              <a:rPr lang="en-US" sz="2000" dirty="0">
                <a:solidFill>
                  <a:srgbClr val="FF0000"/>
                </a:solidFill>
              </a:rPr>
              <a:t>object</a:t>
            </a:r>
            <a:r>
              <a:rPr lang="en-US" sz="2000" dirty="0"/>
              <a:t> as a </a:t>
            </a:r>
            <a:r>
              <a:rPr lang="en-US" sz="2000" dirty="0">
                <a:solidFill>
                  <a:srgbClr val="0070C0"/>
                </a:solidFill>
              </a:rPr>
              <a:t>parameter</a:t>
            </a:r>
            <a:r>
              <a:rPr lang="en-US" sz="2000" dirty="0"/>
              <a:t>: </a:t>
            </a:r>
            <a:endParaRPr lang="en-US" sz="2000" dirty="0" smtClean="0"/>
          </a:p>
          <a:p>
            <a:pPr indent="0">
              <a:buNone/>
            </a:pPr>
            <a:endParaRPr lang="en-US" sz="2000" dirty="0"/>
          </a:p>
          <a:p>
            <a:pPr indent="0">
              <a:buNone/>
            </a:pPr>
            <a:endParaRPr lang="en-US" sz="2000" dirty="0"/>
          </a:p>
          <a:p>
            <a:pPr marL="457200">
              <a:buFont typeface="Wingdings" panose="05000000000000000000" pitchFamily="2" charset="2"/>
              <a:buChar char="§"/>
            </a:pPr>
            <a:r>
              <a:rPr lang="en-US" sz="2000" dirty="0" smtClean="0"/>
              <a:t>Now </a:t>
            </a:r>
            <a:r>
              <a:rPr lang="en-US" sz="2000" dirty="0"/>
              <a:t>to get data into the thread you simply use a method with a matching signature (one that returns void and takes a single parameter of type object) and pass the data to the Thread's </a:t>
            </a:r>
            <a:r>
              <a:rPr lang="en-US" sz="2000" dirty="0">
                <a:solidFill>
                  <a:srgbClr val="FF0000"/>
                </a:solidFill>
              </a:rPr>
              <a:t>Start</a:t>
            </a:r>
            <a:r>
              <a:rPr lang="en-US" sz="2000" dirty="0"/>
              <a:t> </a:t>
            </a:r>
            <a:r>
              <a:rPr lang="en-US" sz="2000" dirty="0" smtClean="0">
                <a:solidFill>
                  <a:srgbClr val="0070C0"/>
                </a:solidFill>
              </a:rPr>
              <a:t>method</a:t>
            </a:r>
            <a:r>
              <a:rPr lang="en-US" sz="2000" dirty="0" smtClean="0"/>
              <a:t>.</a:t>
            </a:r>
          </a:p>
          <a:p>
            <a:pPr marL="457200">
              <a:buFont typeface="Wingdings" panose="05000000000000000000" pitchFamily="2" charset="2"/>
              <a:buChar char="§"/>
            </a:pPr>
            <a:r>
              <a:rPr lang="en-US" sz="2000" dirty="0" smtClean="0">
                <a:solidFill>
                  <a:srgbClr val="FF0000"/>
                </a:solidFill>
              </a:rPr>
              <a:t>Listing </a:t>
            </a:r>
            <a:r>
              <a:rPr lang="en-US" sz="2000" dirty="0">
                <a:solidFill>
                  <a:srgbClr val="FF0000"/>
                </a:solidFill>
              </a:rPr>
              <a:t>2-11 </a:t>
            </a:r>
            <a:r>
              <a:rPr lang="en-US" sz="2000" dirty="0"/>
              <a:t>shows an example of this. </a:t>
            </a:r>
            <a:endParaRPr lang="en-US" sz="2000" dirty="0" smtClean="0"/>
          </a:p>
          <a:p>
            <a:pPr marL="457200">
              <a:buFont typeface="Wingdings" panose="05000000000000000000" pitchFamily="2" charset="2"/>
              <a:buChar char="§"/>
            </a:pPr>
            <a:r>
              <a:rPr lang="en-US" sz="2000" dirty="0" smtClean="0"/>
              <a:t>Notice </a:t>
            </a:r>
            <a:r>
              <a:rPr lang="en-US" sz="2000" dirty="0"/>
              <a:t>that, in the thread function, the code needs to cast the passed parameter to the type it actually needs. </a:t>
            </a:r>
            <a:endParaRPr lang="en-US" sz="2000" dirty="0" smtClean="0"/>
          </a:p>
          <a:p>
            <a:pPr marL="457200">
              <a:buFont typeface="Wingdings" panose="05000000000000000000" pitchFamily="2" charset="2"/>
              <a:buChar char="§"/>
            </a:pPr>
            <a:r>
              <a:rPr lang="en-US" sz="2000" dirty="0" smtClean="0"/>
              <a:t>If </a:t>
            </a:r>
            <a:r>
              <a:rPr lang="en-US" sz="2000" dirty="0"/>
              <a:t>the code is refactored and the code creating the thread changes the type of the parameter object, the compiler will not catch that there is a problem, and the failure will occur at runtime</a:t>
            </a:r>
            <a:r>
              <a:rPr lang="en-US" sz="2000" dirty="0" smtClean="0"/>
              <a:t>.</a:t>
            </a:r>
            <a:endParaRPr lang="en-US" sz="2000" dirty="0"/>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79167" y="3232461"/>
            <a:ext cx="6146799" cy="337827"/>
          </a:xfrm>
          <a:prstGeom prst="rect">
            <a:avLst/>
          </a:prstGeom>
          <a:ln>
            <a:solidFill>
              <a:schemeClr val="accent1"/>
            </a:solidFill>
          </a:ln>
        </p:spPr>
      </p:pic>
      <p:sp>
        <p:nvSpPr>
          <p:cNvPr id="4" name="Date Placeholder 3"/>
          <p:cNvSpPr>
            <a:spLocks noGrp="1"/>
          </p:cNvSpPr>
          <p:nvPr>
            <p:ph type="dt" sz="half" idx="2"/>
          </p:nvPr>
        </p:nvSpPr>
        <p:spPr/>
        <p:txBody>
          <a:bodyPr/>
          <a:lstStyle/>
          <a:p>
            <a:r>
              <a:rPr lang="en-US" smtClean="0"/>
              <a:t>12 Mar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79</a:t>
            </a:fld>
            <a:endParaRPr lang="en-US" dirty="0"/>
          </a:p>
        </p:txBody>
      </p:sp>
    </p:spTree>
    <p:extLst>
      <p:ext uri="{BB962C8B-B14F-4D97-AF65-F5344CB8AC3E}">
        <p14:creationId xmlns:p14="http://schemas.microsoft.com/office/powerpoint/2010/main" val="4133929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The Drive to Asynchrony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a:solidFill>
                  <a:srgbClr val="0070C0"/>
                </a:solidFill>
              </a:rPr>
              <a:t>Last</a:t>
            </a:r>
            <a:r>
              <a:rPr lang="en-US" sz="2000" dirty="0"/>
              <a:t>, the push to move </a:t>
            </a:r>
            <a:r>
              <a:rPr lang="en-US" sz="2000" dirty="0">
                <a:solidFill>
                  <a:srgbClr val="FF0000"/>
                </a:solidFill>
              </a:rPr>
              <a:t>processing to the cloud</a:t>
            </a:r>
            <a:r>
              <a:rPr lang="en-US" sz="2000" dirty="0"/>
              <a:t> means applications need to access functionality that is potentially geographically </a:t>
            </a:r>
            <a:r>
              <a:rPr lang="en-US" sz="2000" dirty="0" smtClean="0"/>
              <a:t>remote.</a:t>
            </a:r>
          </a:p>
          <a:p>
            <a:pPr marL="685800">
              <a:buFont typeface="Wingdings" panose="05000000000000000000" pitchFamily="2" charset="2"/>
              <a:buChar char="ü"/>
            </a:pPr>
            <a:r>
              <a:rPr lang="en-US" sz="2000" dirty="0" smtClean="0"/>
              <a:t>The </a:t>
            </a:r>
            <a:r>
              <a:rPr lang="en-US" sz="2000" dirty="0"/>
              <a:t>resulting </a:t>
            </a:r>
            <a:r>
              <a:rPr lang="en-US" sz="2000" dirty="0">
                <a:solidFill>
                  <a:srgbClr val="FF0000"/>
                </a:solidFill>
              </a:rPr>
              <a:t>added latency</a:t>
            </a:r>
            <a:r>
              <a:rPr lang="en-US" sz="2000" dirty="0"/>
              <a:t> can cause operations that previously might have provided adequate performance when processed sequentially to miss performance </a:t>
            </a:r>
            <a:r>
              <a:rPr lang="en-US" sz="2000" dirty="0" smtClean="0"/>
              <a:t>targets.</a:t>
            </a:r>
          </a:p>
          <a:p>
            <a:pPr marL="685800">
              <a:buFont typeface="Wingdings" panose="05000000000000000000" pitchFamily="2" charset="2"/>
              <a:buChar char="ü"/>
            </a:pPr>
            <a:r>
              <a:rPr lang="en-US" sz="2000" dirty="0" smtClean="0"/>
              <a:t>Executing </a:t>
            </a:r>
            <a:r>
              <a:rPr lang="en-US" sz="2000" dirty="0"/>
              <a:t>two or more of these remote operations concurrently may well bring the application back into acceptable </a:t>
            </a:r>
            <a:r>
              <a:rPr lang="en-US" sz="2000" dirty="0" smtClean="0"/>
              <a:t>performance.</a:t>
            </a:r>
          </a:p>
          <a:p>
            <a:pPr marL="685800">
              <a:buFont typeface="Wingdings" panose="05000000000000000000" pitchFamily="2" charset="2"/>
              <a:buChar char="ü"/>
            </a:pPr>
            <a:r>
              <a:rPr lang="en-US" sz="2000" dirty="0" smtClean="0"/>
              <a:t>To </a:t>
            </a:r>
            <a:r>
              <a:rPr lang="en-US" sz="2000" dirty="0"/>
              <a:t>do so, however, requires </a:t>
            </a:r>
            <a:r>
              <a:rPr lang="en-US" sz="2000" dirty="0">
                <a:solidFill>
                  <a:srgbClr val="FF0000"/>
                </a:solidFill>
              </a:rPr>
              <a:t>asynchronous programming</a:t>
            </a:r>
            <a:r>
              <a:rPr lang="en-US" sz="2000" dirty="0"/>
              <a:t>.</a:t>
            </a:r>
          </a:p>
          <a:p>
            <a:pPr marL="0" indent="0">
              <a:buNone/>
            </a:pPr>
            <a:endParaRPr lang="en-US" sz="2000" dirty="0"/>
          </a:p>
        </p:txBody>
      </p:sp>
      <p:sp>
        <p:nvSpPr>
          <p:cNvPr id="2" name="Date Placeholder 1"/>
          <p:cNvSpPr>
            <a:spLocks noGrp="1"/>
          </p:cNvSpPr>
          <p:nvPr>
            <p:ph type="dt" sz="half" idx="2"/>
          </p:nvPr>
        </p:nvSpPr>
        <p:spPr/>
        <p:txBody>
          <a:bodyPr/>
          <a:lstStyle/>
          <a:p>
            <a:r>
              <a:rPr lang="en-US" smtClean="0"/>
              <a:t>12 Mar 2018</a:t>
            </a:r>
            <a:endParaRPr lang="en-US" dirty="0"/>
          </a:p>
        </p:txBody>
      </p:sp>
      <p:sp>
        <p:nvSpPr>
          <p:cNvPr id="3" name="Slide Number Placeholder 2"/>
          <p:cNvSpPr>
            <a:spLocks noGrp="1"/>
          </p:cNvSpPr>
          <p:nvPr>
            <p:ph type="sldNum" sz="quarter" idx="4"/>
          </p:nvPr>
        </p:nvSpPr>
        <p:spPr/>
        <p:txBody>
          <a:bodyPr/>
          <a:lstStyle/>
          <a:p>
            <a:fld id="{F1012999-1CD9-4014-B1C6-70315F8BBED0}" type="slidenum">
              <a:rPr lang="en-US" smtClean="0"/>
              <a:pPr/>
              <a:t>8</a:t>
            </a:fld>
            <a:endParaRPr lang="en-US" dirty="0"/>
          </a:p>
        </p:txBody>
      </p:sp>
    </p:spTree>
    <p:extLst>
      <p:ext uri="{BB962C8B-B14F-4D97-AF65-F5344CB8AC3E}">
        <p14:creationId xmlns:p14="http://schemas.microsoft.com/office/powerpoint/2010/main" val="72329465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2-11</a:t>
            </a:r>
            <a:endParaRPr lang="en-US" dirty="0"/>
          </a:p>
        </p:txBody>
      </p:sp>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00" y="1268362"/>
            <a:ext cx="6353175" cy="4613447"/>
          </a:xfrm>
          <a:prstGeom prst="rect">
            <a:avLst/>
          </a:prstGeom>
          <a:ln>
            <a:solidFill>
              <a:schemeClr val="accent1"/>
            </a:solidFill>
          </a:ln>
        </p:spPr>
      </p:pic>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80</a:t>
            </a:fld>
            <a:endParaRPr lang="en-US" dirty="0"/>
          </a:p>
        </p:txBody>
      </p:sp>
    </p:spTree>
    <p:extLst>
      <p:ext uri="{BB962C8B-B14F-4D97-AF65-F5344CB8AC3E}">
        <p14:creationId xmlns:p14="http://schemas.microsoft.com/office/powerpoint/2010/main" val="212641919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Closures</a:t>
            </a:r>
            <a:endParaRPr lang="en-US" dirty="0"/>
          </a:p>
        </p:txBody>
      </p:sp>
      <p:sp>
        <p:nvSpPr>
          <p:cNvPr id="5" name="Content Placeholder 3"/>
          <p:cNvSpPr>
            <a:spLocks noGrp="1"/>
          </p:cNvSpPr>
          <p:nvPr>
            <p:ph idx="1"/>
          </p:nvPr>
        </p:nvSpPr>
        <p:spPr/>
        <p:txBody>
          <a:bodyPr>
            <a:normAutofit/>
          </a:bodyPr>
          <a:lstStyle/>
          <a:p>
            <a:pPr>
              <a:buFont typeface="Wingdings" panose="05000000000000000000" pitchFamily="2" charset="2"/>
              <a:buChar char="v"/>
            </a:pPr>
            <a:r>
              <a:rPr lang="en-US" sz="2000" dirty="0"/>
              <a:t>For C# developers, </a:t>
            </a:r>
            <a:r>
              <a:rPr lang="en-US" sz="2000" dirty="0">
                <a:solidFill>
                  <a:srgbClr val="FF0000"/>
                </a:solidFill>
              </a:rPr>
              <a:t>.NET 2.0</a:t>
            </a:r>
            <a:r>
              <a:rPr lang="en-US" sz="2000" dirty="0"/>
              <a:t> saw the introduction of </a:t>
            </a:r>
            <a:r>
              <a:rPr lang="en-US" sz="2000" dirty="0">
                <a:solidFill>
                  <a:srgbClr val="0070C0"/>
                </a:solidFill>
              </a:rPr>
              <a:t>anonymous methods</a:t>
            </a:r>
            <a:r>
              <a:rPr lang="en-US" sz="2000" dirty="0"/>
              <a:t> with their associated feature of </a:t>
            </a:r>
            <a:r>
              <a:rPr lang="en-US" sz="2000" dirty="0">
                <a:solidFill>
                  <a:srgbClr val="FF0000"/>
                </a:solidFill>
              </a:rPr>
              <a:t>closure</a:t>
            </a:r>
            <a:r>
              <a:rPr lang="en-US" sz="2000" dirty="0"/>
              <a:t> (</a:t>
            </a:r>
            <a:r>
              <a:rPr lang="en-US" sz="2000" dirty="0">
                <a:solidFill>
                  <a:srgbClr val="0070C0"/>
                </a:solidFill>
              </a:rPr>
              <a:t>capturing</a:t>
            </a:r>
            <a:r>
              <a:rPr lang="en-US" sz="2000" dirty="0"/>
              <a:t> the </a:t>
            </a:r>
            <a:r>
              <a:rPr lang="en-US" sz="2000" dirty="0">
                <a:solidFill>
                  <a:srgbClr val="FF0000"/>
                </a:solidFill>
              </a:rPr>
              <a:t>state</a:t>
            </a:r>
            <a:r>
              <a:rPr lang="en-US" sz="2000" dirty="0"/>
              <a:t> </a:t>
            </a:r>
            <a:r>
              <a:rPr lang="en-US" sz="2000" dirty="0">
                <a:solidFill>
                  <a:srgbClr val="0070C0"/>
                </a:solidFill>
              </a:rPr>
              <a:t>of variables</a:t>
            </a:r>
            <a:r>
              <a:rPr lang="en-US" sz="2000" dirty="0"/>
              <a:t> that are in scope</a:t>
            </a:r>
            <a:r>
              <a:rPr lang="en-US" sz="2000" dirty="0" smtClean="0"/>
              <a:t>).</a:t>
            </a:r>
          </a:p>
          <a:p>
            <a:pPr marL="457200">
              <a:buFont typeface="Wingdings" panose="05000000000000000000" pitchFamily="2" charset="2"/>
              <a:buChar char="§"/>
            </a:pPr>
            <a:r>
              <a:rPr lang="en-US" sz="2000" dirty="0" smtClean="0"/>
              <a:t>In </a:t>
            </a:r>
            <a:r>
              <a:rPr lang="en-US" sz="2000" dirty="0"/>
              <a:t>many ways closures provided the most natural way for many </a:t>
            </a:r>
            <a:r>
              <a:rPr lang="en-US" sz="2000" dirty="0">
                <a:solidFill>
                  <a:srgbClr val="FF0000"/>
                </a:solidFill>
              </a:rPr>
              <a:t>async</a:t>
            </a:r>
            <a:r>
              <a:rPr lang="en-US" sz="2000" dirty="0"/>
              <a:t> </a:t>
            </a:r>
            <a:r>
              <a:rPr lang="en-US" sz="2000" dirty="0" smtClean="0">
                <a:solidFill>
                  <a:srgbClr val="0070C0"/>
                </a:solidFill>
              </a:rPr>
              <a:t>tasks</a:t>
            </a:r>
            <a:r>
              <a:rPr lang="en-US" sz="2000" dirty="0" smtClean="0"/>
              <a:t>.</a:t>
            </a:r>
          </a:p>
          <a:p>
            <a:pPr marL="457200">
              <a:buFont typeface="Wingdings" panose="05000000000000000000" pitchFamily="2" charset="2"/>
              <a:buChar char="§"/>
            </a:pPr>
            <a:r>
              <a:rPr lang="en-US" sz="2000" dirty="0" smtClean="0"/>
              <a:t>For </a:t>
            </a:r>
            <a:r>
              <a:rPr lang="en-US" sz="2000" dirty="0"/>
              <a:t>example, the code in </a:t>
            </a:r>
            <a:r>
              <a:rPr lang="en-US" sz="2000" dirty="0">
                <a:solidFill>
                  <a:srgbClr val="FF0000"/>
                </a:solidFill>
              </a:rPr>
              <a:t>Listing 2-11</a:t>
            </a:r>
            <a:r>
              <a:rPr lang="en-US" sz="2000" dirty="0"/>
              <a:t> becomes much simpler with closures, as can be seen in </a:t>
            </a:r>
            <a:r>
              <a:rPr lang="en-US" sz="2000" dirty="0">
                <a:solidFill>
                  <a:srgbClr val="FF0000"/>
                </a:solidFill>
              </a:rPr>
              <a:t>Listing 2-12</a:t>
            </a:r>
            <a:r>
              <a:rPr lang="en-US" sz="2000" dirty="0" smtClean="0"/>
              <a:t>.</a:t>
            </a:r>
          </a:p>
          <a:p>
            <a:pPr marL="457200">
              <a:buFont typeface="Wingdings" panose="05000000000000000000" pitchFamily="2" charset="2"/>
              <a:buChar char="§"/>
            </a:pPr>
            <a:r>
              <a:rPr lang="en-US" sz="2000" dirty="0"/>
              <a:t>Closures also make life simpler when working with </a:t>
            </a:r>
            <a:r>
              <a:rPr lang="en-US" sz="2000" dirty="0" smtClean="0"/>
              <a:t>APM.</a:t>
            </a:r>
          </a:p>
          <a:p>
            <a:pPr marL="685800">
              <a:buFont typeface="Wingdings" panose="05000000000000000000" pitchFamily="2" charset="2"/>
              <a:buChar char="ü"/>
            </a:pPr>
            <a:r>
              <a:rPr lang="en-US" sz="2000" dirty="0" smtClean="0"/>
              <a:t>As </a:t>
            </a:r>
            <a:r>
              <a:rPr lang="en-US" sz="2000" dirty="0"/>
              <a:t>shown in </a:t>
            </a:r>
            <a:r>
              <a:rPr lang="en-US" sz="2000" dirty="0">
                <a:solidFill>
                  <a:srgbClr val="FF0000"/>
                </a:solidFill>
              </a:rPr>
              <a:t>Listing 2-13</a:t>
            </a:r>
            <a:r>
              <a:rPr lang="en-US" sz="2000" dirty="0"/>
              <a:t>, it allows a simple model of accessing the </a:t>
            </a:r>
            <a:r>
              <a:rPr lang="en-US" sz="2000" dirty="0">
                <a:solidFill>
                  <a:srgbClr val="0070C0"/>
                </a:solidFill>
              </a:rPr>
              <a:t>right</a:t>
            </a:r>
            <a:r>
              <a:rPr lang="en-US" sz="2000" dirty="0"/>
              <a:t> </a:t>
            </a:r>
            <a:r>
              <a:rPr lang="en-US" sz="2000" dirty="0">
                <a:solidFill>
                  <a:srgbClr val="FF0000"/>
                </a:solidFill>
              </a:rPr>
              <a:t>object</a:t>
            </a:r>
            <a:r>
              <a:rPr lang="en-US" sz="2000" dirty="0"/>
              <a:t> to call the End method without having to smuggle it across in the async state</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81</a:t>
            </a:fld>
            <a:endParaRPr lang="en-US" dirty="0"/>
          </a:p>
        </p:txBody>
      </p:sp>
    </p:spTree>
    <p:extLst>
      <p:ext uri="{BB962C8B-B14F-4D97-AF65-F5344CB8AC3E}">
        <p14:creationId xmlns:p14="http://schemas.microsoft.com/office/powerpoint/2010/main" val="348689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2-12</a:t>
            </a:r>
            <a:endParaRPr lang="en-US" dirty="0"/>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00" y="1280426"/>
            <a:ext cx="7122583" cy="3137328"/>
          </a:xfrm>
          <a:prstGeom prst="rect">
            <a:avLst/>
          </a:prstGeom>
          <a:ln>
            <a:solidFill>
              <a:schemeClr val="accent1"/>
            </a:solidFill>
          </a:ln>
        </p:spPr>
      </p:pic>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82</a:t>
            </a:fld>
            <a:endParaRPr lang="en-US" dirty="0"/>
          </a:p>
        </p:txBody>
      </p:sp>
    </p:spTree>
    <p:extLst>
      <p:ext uri="{BB962C8B-B14F-4D97-AF65-F5344CB8AC3E}">
        <p14:creationId xmlns:p14="http://schemas.microsoft.com/office/powerpoint/2010/main" val="41358023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2-13</a:t>
            </a:r>
            <a:endParaRPr lang="en-US" dirty="0"/>
          </a:p>
        </p:txBody>
      </p:sp>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00" y="1268362"/>
            <a:ext cx="6982354" cy="2738047"/>
          </a:xfrm>
          <a:prstGeom prst="rect">
            <a:avLst/>
          </a:prstGeom>
          <a:ln>
            <a:solidFill>
              <a:schemeClr val="accent1"/>
            </a:solidFill>
          </a:ln>
        </p:spPr>
      </p:pic>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83</a:t>
            </a:fld>
            <a:endParaRPr lang="en-US" dirty="0"/>
          </a:p>
        </p:txBody>
      </p:sp>
    </p:spTree>
    <p:extLst>
      <p:ext uri="{BB962C8B-B14F-4D97-AF65-F5344CB8AC3E}">
        <p14:creationId xmlns:p14="http://schemas.microsoft.com/office/powerpoint/2010/main" val="372897271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SynchronizationContext</a:t>
            </a:r>
            <a:endParaRPr lang="en-US" dirty="0"/>
          </a:p>
        </p:txBody>
      </p:sp>
      <p:sp>
        <p:nvSpPr>
          <p:cNvPr id="5" name="Content Placeholder 3"/>
          <p:cNvSpPr>
            <a:spLocks noGrp="1"/>
          </p:cNvSpPr>
          <p:nvPr>
            <p:ph idx="1"/>
          </p:nvPr>
        </p:nvSpPr>
        <p:spPr/>
        <p:txBody>
          <a:bodyPr>
            <a:normAutofit/>
          </a:bodyPr>
          <a:lstStyle/>
          <a:p>
            <a:pPr>
              <a:buFont typeface="Wingdings" panose="05000000000000000000" pitchFamily="2" charset="2"/>
              <a:buChar char="v"/>
            </a:pPr>
            <a:r>
              <a:rPr lang="en-US" sz="2000" dirty="0"/>
              <a:t>As we saw earlier, there are special considerations when using </a:t>
            </a:r>
            <a:r>
              <a:rPr lang="en-US" sz="2000" dirty="0">
                <a:solidFill>
                  <a:srgbClr val="FF0000"/>
                </a:solidFill>
              </a:rPr>
              <a:t>async </a:t>
            </a:r>
            <a:r>
              <a:rPr lang="en-US" sz="2000" dirty="0">
                <a:solidFill>
                  <a:srgbClr val="0070C0"/>
                </a:solidFill>
              </a:rPr>
              <a:t>and</a:t>
            </a:r>
            <a:r>
              <a:rPr lang="en-US" sz="2000" dirty="0">
                <a:solidFill>
                  <a:srgbClr val="FF0000"/>
                </a:solidFill>
              </a:rPr>
              <a:t> UI</a:t>
            </a:r>
            <a:r>
              <a:rPr lang="en-US" sz="2000" dirty="0"/>
              <a:t> because </a:t>
            </a:r>
            <a:r>
              <a:rPr lang="en-US" sz="2000" dirty="0">
                <a:solidFill>
                  <a:srgbClr val="FF0000"/>
                </a:solidFill>
              </a:rPr>
              <a:t>UI objects</a:t>
            </a:r>
            <a:r>
              <a:rPr lang="en-US" sz="2000" dirty="0"/>
              <a:t> have </a:t>
            </a:r>
            <a:r>
              <a:rPr lang="en-US" sz="2000" dirty="0">
                <a:solidFill>
                  <a:srgbClr val="FF0000"/>
                </a:solidFill>
              </a:rPr>
              <a:t>thread affinity</a:t>
            </a:r>
            <a:r>
              <a:rPr lang="en-US" sz="2000" dirty="0"/>
              <a:t> (they must be manipulated on the thread that created them</a:t>
            </a:r>
            <a:r>
              <a:rPr lang="en-US" sz="2000" dirty="0" smtClean="0"/>
              <a:t>).</a:t>
            </a:r>
          </a:p>
          <a:p>
            <a:pPr marL="457200">
              <a:buFont typeface="Wingdings" panose="05000000000000000000" pitchFamily="2" charset="2"/>
              <a:buChar char="§"/>
            </a:pPr>
            <a:r>
              <a:rPr lang="en-US" sz="2000" dirty="0" smtClean="0"/>
              <a:t>Because </a:t>
            </a:r>
            <a:r>
              <a:rPr lang="en-US" sz="2000" dirty="0"/>
              <a:t>of this, UI frameworks provide mechanisms to specify work that needs to be carried out on the </a:t>
            </a:r>
            <a:r>
              <a:rPr lang="en-US" sz="2000" dirty="0">
                <a:solidFill>
                  <a:srgbClr val="FF0000"/>
                </a:solidFill>
              </a:rPr>
              <a:t>UI </a:t>
            </a:r>
            <a:r>
              <a:rPr lang="en-US" sz="2000" dirty="0" smtClean="0">
                <a:solidFill>
                  <a:srgbClr val="FF0000"/>
                </a:solidFill>
              </a:rPr>
              <a:t>thread</a:t>
            </a:r>
            <a:r>
              <a:rPr lang="en-US" sz="2000" dirty="0" smtClean="0"/>
              <a:t>:</a:t>
            </a:r>
          </a:p>
          <a:p>
            <a:pPr marL="685800">
              <a:buFont typeface="Wingdings" panose="05000000000000000000" pitchFamily="2" charset="2"/>
              <a:buChar char="ü"/>
            </a:pPr>
            <a:r>
              <a:rPr lang="en-US" sz="2000" dirty="0" smtClean="0"/>
              <a:t>Windows </a:t>
            </a:r>
            <a:r>
              <a:rPr lang="en-US" sz="2000" dirty="0"/>
              <a:t>Forms has the </a:t>
            </a:r>
            <a:r>
              <a:rPr lang="en-US" sz="2000" dirty="0">
                <a:solidFill>
                  <a:srgbClr val="FF0000"/>
                </a:solidFill>
              </a:rPr>
              <a:t>BeginInvoke</a:t>
            </a:r>
            <a:r>
              <a:rPr lang="en-US" sz="2000" dirty="0"/>
              <a:t> </a:t>
            </a:r>
            <a:r>
              <a:rPr lang="en-US" sz="2000" dirty="0">
                <a:solidFill>
                  <a:srgbClr val="0070C0"/>
                </a:solidFill>
              </a:rPr>
              <a:t>method</a:t>
            </a:r>
            <a:r>
              <a:rPr lang="en-US" sz="2000" dirty="0"/>
              <a:t> on the </a:t>
            </a:r>
            <a:r>
              <a:rPr lang="en-US" sz="2000" dirty="0">
                <a:solidFill>
                  <a:srgbClr val="FF0000"/>
                </a:solidFill>
              </a:rPr>
              <a:t>Control</a:t>
            </a:r>
            <a:r>
              <a:rPr lang="en-US" sz="2000" dirty="0"/>
              <a:t> </a:t>
            </a:r>
            <a:r>
              <a:rPr lang="en-US" sz="2000" dirty="0" smtClean="0">
                <a:solidFill>
                  <a:srgbClr val="0070C0"/>
                </a:solidFill>
              </a:rPr>
              <a:t>class</a:t>
            </a:r>
            <a:endParaRPr lang="en-US" sz="2000" dirty="0" smtClean="0"/>
          </a:p>
          <a:p>
            <a:pPr marL="685800">
              <a:buFont typeface="Wingdings" panose="05000000000000000000" pitchFamily="2" charset="2"/>
              <a:buChar char="ü"/>
            </a:pPr>
            <a:r>
              <a:rPr lang="en-US" sz="2000" dirty="0" smtClean="0"/>
              <a:t>WPF </a:t>
            </a:r>
            <a:r>
              <a:rPr lang="en-US" sz="2000" dirty="0"/>
              <a:t>and Silverlight have the </a:t>
            </a:r>
            <a:r>
              <a:rPr lang="en-US" sz="2000" dirty="0" smtClean="0">
                <a:solidFill>
                  <a:srgbClr val="FF0000"/>
                </a:solidFill>
              </a:rPr>
              <a:t>dispatcher</a:t>
            </a:r>
            <a:endParaRPr lang="en-US" sz="2000" dirty="0" smtClean="0"/>
          </a:p>
          <a:p>
            <a:pPr marL="457200">
              <a:buFont typeface="Wingdings" panose="05000000000000000000" pitchFamily="2" charset="2"/>
              <a:buChar char="§"/>
            </a:pPr>
            <a:r>
              <a:rPr lang="en-US" sz="2000" dirty="0" smtClean="0"/>
              <a:t>The </a:t>
            </a:r>
            <a:r>
              <a:rPr lang="en-US" sz="2000" dirty="0"/>
              <a:t>problem is that building a component that uses async internally becomes difficult because how </a:t>
            </a:r>
            <a:r>
              <a:rPr lang="en-US" sz="2000" dirty="0">
                <a:solidFill>
                  <a:srgbClr val="FF0000"/>
                </a:solidFill>
              </a:rPr>
              <a:t>marshalling code</a:t>
            </a:r>
            <a:r>
              <a:rPr lang="en-US" sz="2000" dirty="0"/>
              <a:t> on to the UI thread is done is dependent on the framework under which the component is </a:t>
            </a:r>
            <a:r>
              <a:rPr lang="en-US" sz="2000" dirty="0" smtClean="0"/>
              <a:t>running.</a:t>
            </a:r>
          </a:p>
          <a:p>
            <a:pPr marL="457200">
              <a:buFont typeface="Wingdings" panose="05000000000000000000" pitchFamily="2" charset="2"/>
              <a:buChar char="§"/>
            </a:pPr>
            <a:r>
              <a:rPr lang="en-US" sz="2000" dirty="0" smtClean="0"/>
              <a:t>The </a:t>
            </a:r>
            <a:r>
              <a:rPr lang="en-US" sz="2000" dirty="0"/>
              <a:t>solution to this is to provide a common abstraction over the different underlying mechanisms, and </a:t>
            </a:r>
            <a:r>
              <a:rPr lang="en-US" sz="2000" dirty="0">
                <a:solidFill>
                  <a:srgbClr val="FF0000"/>
                </a:solidFill>
              </a:rPr>
              <a:t>.NET 2.0</a:t>
            </a:r>
            <a:r>
              <a:rPr lang="en-US" sz="2000" dirty="0"/>
              <a:t> introduced one in the form of </a:t>
            </a:r>
            <a:r>
              <a:rPr lang="en-US" sz="2000" dirty="0">
                <a:solidFill>
                  <a:srgbClr val="FF0000"/>
                </a:solidFill>
              </a:rPr>
              <a:t>SynchronizationContext</a:t>
            </a:r>
            <a:r>
              <a:rPr lang="en-US" sz="2000" dirty="0"/>
              <a:t> (see </a:t>
            </a:r>
            <a:r>
              <a:rPr lang="en-US" sz="2000" dirty="0">
                <a:solidFill>
                  <a:srgbClr val="FF0000"/>
                </a:solidFill>
              </a:rPr>
              <a:t>Listing 2-14</a:t>
            </a:r>
            <a:r>
              <a:rPr lang="en-US" sz="2000" dirty="0" smtClean="0"/>
              <a:t>).</a:t>
            </a:r>
          </a:p>
          <a:p>
            <a:pPr marL="457200">
              <a:buFont typeface="Wingdings" panose="05000000000000000000" pitchFamily="2" charset="2"/>
              <a:buChar char="§"/>
            </a:pPr>
            <a:r>
              <a:rPr lang="en-US" sz="2000" dirty="0"/>
              <a:t>The programming model works as follows</a:t>
            </a:r>
            <a:r>
              <a:rPr lang="en-US" sz="2000" dirty="0" smtClean="0"/>
              <a:t>:</a:t>
            </a:r>
            <a:endParaRPr lang="en-US" sz="2000" dirty="0"/>
          </a:p>
          <a:p>
            <a:pPr marL="685800">
              <a:buFont typeface="Wingdings" panose="05000000000000000000" pitchFamily="2" charset="2"/>
              <a:buChar char="ü"/>
            </a:pPr>
            <a:r>
              <a:rPr lang="en-US" sz="2000" dirty="0" smtClean="0"/>
              <a:t>On </a:t>
            </a:r>
            <a:r>
              <a:rPr lang="en-US" sz="2000" dirty="0"/>
              <a:t>the </a:t>
            </a:r>
            <a:r>
              <a:rPr lang="en-US" sz="2000" dirty="0">
                <a:solidFill>
                  <a:srgbClr val="FF0000"/>
                </a:solidFill>
              </a:rPr>
              <a:t>UI </a:t>
            </a:r>
            <a:r>
              <a:rPr lang="en-US" sz="2000" dirty="0">
                <a:solidFill>
                  <a:srgbClr val="0070C0"/>
                </a:solidFill>
              </a:rPr>
              <a:t>thread</a:t>
            </a:r>
            <a:r>
              <a:rPr lang="en-US" sz="2000" dirty="0"/>
              <a:t>, get hold of the </a:t>
            </a:r>
            <a:r>
              <a:rPr lang="en-US" sz="2000" dirty="0">
                <a:solidFill>
                  <a:srgbClr val="FF0000"/>
                </a:solidFill>
              </a:rPr>
              <a:t>SynchronizationContext</a:t>
            </a:r>
            <a:r>
              <a:rPr lang="en-US" sz="2000" dirty="0"/>
              <a:t> using the </a:t>
            </a:r>
            <a:r>
              <a:rPr lang="en-US" sz="2000" dirty="0">
                <a:solidFill>
                  <a:srgbClr val="0070C0"/>
                </a:solidFill>
              </a:rPr>
              <a:t>static</a:t>
            </a:r>
            <a:r>
              <a:rPr lang="en-US" sz="2000" dirty="0"/>
              <a:t> </a:t>
            </a:r>
            <a:r>
              <a:rPr lang="en-US" sz="2000" dirty="0">
                <a:solidFill>
                  <a:srgbClr val="FF0000"/>
                </a:solidFill>
              </a:rPr>
              <a:t>Current</a:t>
            </a:r>
            <a:r>
              <a:rPr lang="en-US" sz="2000" dirty="0"/>
              <a:t> </a:t>
            </a:r>
            <a:r>
              <a:rPr lang="en-US" sz="2000" dirty="0" smtClean="0">
                <a:solidFill>
                  <a:srgbClr val="0070C0"/>
                </a:solidFill>
              </a:rPr>
              <a:t>property</a:t>
            </a:r>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84</a:t>
            </a:fld>
            <a:endParaRPr lang="en-US" dirty="0"/>
          </a:p>
        </p:txBody>
      </p:sp>
    </p:spTree>
    <p:extLst>
      <p:ext uri="{BB962C8B-B14F-4D97-AF65-F5344CB8AC3E}">
        <p14:creationId xmlns:p14="http://schemas.microsoft.com/office/powerpoint/2010/main" val="387494385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SynchronizationContext						   </a:t>
            </a:r>
            <a:r>
              <a:rPr lang="en-US" dirty="0" smtClean="0">
                <a:solidFill>
                  <a:srgbClr val="C00000"/>
                </a:solidFill>
              </a:rPr>
              <a:t>|</a:t>
            </a:r>
            <a:endParaRPr lang="en-US" dirty="0">
              <a:solidFill>
                <a:srgbClr val="C00000"/>
              </a:solidFill>
            </a:endParaRPr>
          </a:p>
        </p:txBody>
      </p:sp>
      <p:sp>
        <p:nvSpPr>
          <p:cNvPr id="5" name="Content Placeholder 3"/>
          <p:cNvSpPr>
            <a:spLocks noGrp="1"/>
          </p:cNvSpPr>
          <p:nvPr>
            <p:ph idx="1"/>
          </p:nvPr>
        </p:nvSpPr>
        <p:spPr/>
        <p:txBody>
          <a:bodyPr>
            <a:normAutofit/>
          </a:bodyPr>
          <a:lstStyle/>
          <a:p>
            <a:pPr marL="687388" indent="-225425">
              <a:buFont typeface="Wingdings" panose="05000000000000000000" pitchFamily="2" charset="2"/>
              <a:buChar char="ü"/>
            </a:pPr>
            <a:r>
              <a:rPr lang="en-US" dirty="0"/>
              <a:t>On the </a:t>
            </a:r>
            <a:r>
              <a:rPr lang="en-US" dirty="0">
                <a:solidFill>
                  <a:srgbClr val="FF0000"/>
                </a:solidFill>
              </a:rPr>
              <a:t>background </a:t>
            </a:r>
            <a:r>
              <a:rPr lang="en-US" dirty="0">
                <a:solidFill>
                  <a:srgbClr val="0070C0"/>
                </a:solidFill>
              </a:rPr>
              <a:t>thread</a:t>
            </a:r>
            <a:r>
              <a:rPr lang="en-US" dirty="0"/>
              <a:t>, use the </a:t>
            </a:r>
            <a:r>
              <a:rPr lang="en-US" dirty="0">
                <a:solidFill>
                  <a:srgbClr val="0070C0"/>
                </a:solidFill>
              </a:rPr>
              <a:t>SynchronizationContext</a:t>
            </a:r>
            <a:r>
              <a:rPr lang="en-US" dirty="0"/>
              <a:t> </a:t>
            </a:r>
            <a:r>
              <a:rPr lang="en-US" dirty="0">
                <a:solidFill>
                  <a:srgbClr val="FF0000"/>
                </a:solidFill>
              </a:rPr>
              <a:t>Send</a:t>
            </a:r>
            <a:r>
              <a:rPr lang="en-US" dirty="0"/>
              <a:t> or </a:t>
            </a:r>
            <a:r>
              <a:rPr lang="en-US" dirty="0">
                <a:solidFill>
                  <a:srgbClr val="FF0000"/>
                </a:solidFill>
              </a:rPr>
              <a:t>Post</a:t>
            </a:r>
            <a:r>
              <a:rPr lang="en-US" dirty="0"/>
              <a:t> to perform the work wrapped in the </a:t>
            </a:r>
            <a:r>
              <a:rPr lang="en-US" dirty="0">
                <a:solidFill>
                  <a:srgbClr val="FF0000"/>
                </a:solidFill>
              </a:rPr>
              <a:t>SendOrPostCallback</a:t>
            </a:r>
            <a:r>
              <a:rPr lang="en-US" dirty="0"/>
              <a:t> </a:t>
            </a:r>
            <a:r>
              <a:rPr lang="en-US" dirty="0">
                <a:solidFill>
                  <a:srgbClr val="0070C0"/>
                </a:solidFill>
              </a:rPr>
              <a:t>delegate</a:t>
            </a:r>
            <a:r>
              <a:rPr lang="en-US" dirty="0"/>
              <a:t> on the UI thread (see </a:t>
            </a:r>
            <a:r>
              <a:rPr lang="en-US" dirty="0">
                <a:solidFill>
                  <a:srgbClr val="FF0000"/>
                </a:solidFill>
              </a:rPr>
              <a:t>Listing 2-15</a:t>
            </a:r>
            <a:r>
              <a:rPr lang="en-US" dirty="0"/>
              <a:t>).</a:t>
            </a:r>
          </a:p>
          <a:p>
            <a:pPr marL="457200">
              <a:buFont typeface="Wingdings" panose="05000000000000000000" pitchFamily="2" charset="2"/>
              <a:buChar char="§"/>
            </a:pPr>
            <a:r>
              <a:rPr lang="en-US" sz="2000" dirty="0" smtClean="0">
                <a:solidFill>
                  <a:srgbClr val="FF0000"/>
                </a:solidFill>
              </a:rPr>
              <a:t>Post</a:t>
            </a:r>
            <a:r>
              <a:rPr lang="en-US" sz="2000" dirty="0" smtClean="0"/>
              <a:t> </a:t>
            </a:r>
            <a:r>
              <a:rPr lang="en-US" sz="2000" dirty="0"/>
              <a:t>is a “</a:t>
            </a:r>
            <a:r>
              <a:rPr lang="en-US" sz="2000" dirty="0">
                <a:solidFill>
                  <a:srgbClr val="FF0000"/>
                </a:solidFill>
              </a:rPr>
              <a:t>fire and forget</a:t>
            </a:r>
            <a:r>
              <a:rPr lang="en-US" sz="2000" dirty="0"/>
              <a:t>” where the UI thread work is performed </a:t>
            </a:r>
            <a:r>
              <a:rPr lang="en-US" sz="2000" dirty="0">
                <a:solidFill>
                  <a:srgbClr val="FF0000"/>
                </a:solidFill>
              </a:rPr>
              <a:t>asynchronously</a:t>
            </a:r>
            <a:r>
              <a:rPr lang="en-US" sz="2000" dirty="0"/>
              <a:t>; </a:t>
            </a:r>
            <a:r>
              <a:rPr lang="en-US" sz="2000" dirty="0">
                <a:solidFill>
                  <a:srgbClr val="FF0000"/>
                </a:solidFill>
              </a:rPr>
              <a:t>Send</a:t>
            </a:r>
            <a:r>
              <a:rPr lang="en-US" sz="2000" dirty="0"/>
              <a:t> is </a:t>
            </a:r>
            <a:r>
              <a:rPr lang="en-US" sz="2000" dirty="0">
                <a:solidFill>
                  <a:srgbClr val="FF0000"/>
                </a:solidFill>
              </a:rPr>
              <a:t>synchronous</a:t>
            </a:r>
            <a:r>
              <a:rPr lang="en-US" sz="2000" dirty="0"/>
              <a:t> in that the call blocks until the UI thread work has been </a:t>
            </a:r>
            <a:r>
              <a:rPr lang="en-US" sz="2000" dirty="0" smtClean="0"/>
              <a:t>performed.</a:t>
            </a:r>
          </a:p>
          <a:p>
            <a:pPr marL="457200">
              <a:buFont typeface="Wingdings" panose="05000000000000000000" pitchFamily="2" charset="2"/>
              <a:buChar char="§"/>
            </a:pPr>
            <a:r>
              <a:rPr lang="en-US" sz="2000" dirty="0" smtClean="0"/>
              <a:t>In </a:t>
            </a:r>
            <a:r>
              <a:rPr lang="en-US" sz="2000" dirty="0"/>
              <a:t>general you should </a:t>
            </a:r>
            <a:r>
              <a:rPr lang="en-US" sz="2000" dirty="0">
                <a:solidFill>
                  <a:srgbClr val="0070C0"/>
                </a:solidFill>
              </a:rPr>
              <a:t>prefer </a:t>
            </a:r>
            <a:r>
              <a:rPr lang="en-US" sz="2000" dirty="0">
                <a:solidFill>
                  <a:srgbClr val="FF0000"/>
                </a:solidFill>
              </a:rPr>
              <a:t>Post</a:t>
            </a:r>
            <a:r>
              <a:rPr lang="en-US" sz="2000" dirty="0"/>
              <a:t> as it is easier to end up in a </a:t>
            </a:r>
            <a:r>
              <a:rPr lang="en-US" sz="2000" dirty="0">
                <a:solidFill>
                  <a:srgbClr val="FF0000"/>
                </a:solidFill>
              </a:rPr>
              <a:t>deadlock</a:t>
            </a:r>
            <a:r>
              <a:rPr lang="en-US" sz="2000" dirty="0">
                <a:solidFill>
                  <a:srgbClr val="0070C0"/>
                </a:solidFill>
              </a:rPr>
              <a:t> with </a:t>
            </a:r>
            <a:r>
              <a:rPr lang="en-US" sz="2000" dirty="0">
                <a:solidFill>
                  <a:srgbClr val="FF0000"/>
                </a:solidFill>
              </a:rPr>
              <a:t>Send</a:t>
            </a:r>
            <a:r>
              <a:rPr lang="en-US" sz="2000" dirty="0"/>
              <a:t>; however, occasionally Post can lead to </a:t>
            </a:r>
            <a:r>
              <a:rPr lang="en-US" sz="2000" dirty="0">
                <a:solidFill>
                  <a:srgbClr val="FF0000"/>
                </a:solidFill>
              </a:rPr>
              <a:t>race conditions</a:t>
            </a:r>
            <a:r>
              <a:rPr lang="en-US" sz="2000" dirty="0">
                <a:solidFill>
                  <a:srgbClr val="0070C0"/>
                </a:solidFill>
              </a:rPr>
              <a:t> </a:t>
            </a:r>
            <a:r>
              <a:rPr lang="en-US" sz="2000" dirty="0"/>
              <a:t>if the background thread continues processing, having made assumptions about the state of the </a:t>
            </a:r>
            <a:r>
              <a:rPr lang="en-US" sz="2000" dirty="0" smtClean="0"/>
              <a:t>UI.</a:t>
            </a:r>
          </a:p>
          <a:p>
            <a:pPr marL="457200">
              <a:buFont typeface="Wingdings" panose="05000000000000000000" pitchFamily="2" charset="2"/>
              <a:buChar char="§"/>
            </a:pPr>
            <a:r>
              <a:rPr lang="en-US" sz="2000" dirty="0" smtClean="0"/>
              <a:t>SynchronizationContext </a:t>
            </a:r>
            <a:r>
              <a:rPr lang="en-US" sz="2000" dirty="0"/>
              <a:t>brings </a:t>
            </a:r>
            <a:r>
              <a:rPr lang="en-US" sz="2000" dirty="0">
                <a:solidFill>
                  <a:srgbClr val="FF0000"/>
                </a:solidFill>
              </a:rPr>
              <a:t>sanity</a:t>
            </a:r>
            <a:r>
              <a:rPr lang="en-US" sz="2000" dirty="0"/>
              <a:t> to </a:t>
            </a:r>
            <a:r>
              <a:rPr lang="en-US" sz="2000" dirty="0">
                <a:solidFill>
                  <a:srgbClr val="0070C0"/>
                </a:solidFill>
              </a:rPr>
              <a:t>performing </a:t>
            </a:r>
            <a:r>
              <a:rPr lang="en-US" sz="2000" dirty="0">
                <a:solidFill>
                  <a:srgbClr val="FF0000"/>
                </a:solidFill>
              </a:rPr>
              <a:t>async work </a:t>
            </a:r>
            <a:r>
              <a:rPr lang="en-US" sz="2000" dirty="0"/>
              <a:t>within </a:t>
            </a:r>
            <a:r>
              <a:rPr lang="en-US" sz="2000" dirty="0">
                <a:solidFill>
                  <a:srgbClr val="0070C0"/>
                </a:solidFill>
              </a:rPr>
              <a:t>different </a:t>
            </a:r>
            <a:r>
              <a:rPr lang="en-US" sz="2000" dirty="0" smtClean="0">
                <a:solidFill>
                  <a:srgbClr val="FF0000"/>
                </a:solidFill>
              </a:rPr>
              <a:t>frameworks</a:t>
            </a:r>
            <a:r>
              <a:rPr lang="en-US" sz="2000" dirty="0" smtClean="0"/>
              <a:t>.</a:t>
            </a:r>
          </a:p>
          <a:p>
            <a:pPr marL="457200">
              <a:buFont typeface="Wingdings" panose="05000000000000000000" pitchFamily="2" charset="2"/>
              <a:buChar char="§"/>
            </a:pPr>
            <a:r>
              <a:rPr lang="en-US" sz="2000" dirty="0" smtClean="0"/>
              <a:t>This </a:t>
            </a:r>
            <a:r>
              <a:rPr lang="en-US" sz="2000" dirty="0"/>
              <a:t>is especially important if you want to provide infrastructure that can automate some of the work</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85</a:t>
            </a:fld>
            <a:endParaRPr lang="en-US" dirty="0"/>
          </a:p>
        </p:txBody>
      </p:sp>
    </p:spTree>
    <p:extLst>
      <p:ext uri="{BB962C8B-B14F-4D97-AF65-F5344CB8AC3E}">
        <p14:creationId xmlns:p14="http://schemas.microsoft.com/office/powerpoint/2010/main" val="18258688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2-14</a:t>
            </a:r>
            <a:endParaRPr lang="en-US" dirty="0"/>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00" y="1268362"/>
            <a:ext cx="7106708" cy="2513530"/>
          </a:xfrm>
          <a:prstGeom prst="rect">
            <a:avLst/>
          </a:prstGeom>
          <a:ln>
            <a:solidFill>
              <a:schemeClr val="accent1"/>
            </a:solidFill>
          </a:ln>
        </p:spPr>
      </p:pic>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86</a:t>
            </a:fld>
            <a:endParaRPr lang="en-US" dirty="0"/>
          </a:p>
        </p:txBody>
      </p:sp>
    </p:spTree>
    <p:extLst>
      <p:ext uri="{BB962C8B-B14F-4D97-AF65-F5344CB8AC3E}">
        <p14:creationId xmlns:p14="http://schemas.microsoft.com/office/powerpoint/2010/main" val="428911739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2-15</a:t>
            </a:r>
            <a:endParaRPr lang="en-US" dirty="0"/>
          </a:p>
        </p:txBody>
      </p:sp>
      <p:pic>
        <p:nvPicPr>
          <p:cNvPr id="4" name="Picture 3"/>
          <p:cNvPicPr>
            <a:picLocks noChangeAspect="1"/>
          </p:cNvPicPr>
          <p:nvPr/>
        </p:nvPicPr>
        <p:blipFill>
          <a:blip r:embed="rId2"/>
          <a:stretch>
            <a:fillRect/>
          </a:stretch>
        </p:blipFill>
        <p:spPr>
          <a:xfrm>
            <a:off x="152400" y="1271444"/>
            <a:ext cx="11591925" cy="3190875"/>
          </a:xfrm>
          <a:prstGeom prst="rect">
            <a:avLst/>
          </a:prstGeom>
          <a:ln>
            <a:solidFill>
              <a:schemeClr val="accent1"/>
            </a:solidFill>
          </a:ln>
        </p:spPr>
      </p:pic>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87</a:t>
            </a:fld>
            <a:endParaRPr lang="en-US" dirty="0"/>
          </a:p>
        </p:txBody>
      </p:sp>
    </p:spTree>
    <p:extLst>
      <p:ext uri="{BB962C8B-B14F-4D97-AF65-F5344CB8AC3E}">
        <p14:creationId xmlns:p14="http://schemas.microsoft.com/office/powerpoint/2010/main" val="67621476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Event-Based Asynchronous </a:t>
            </a:r>
            <a:r>
              <a:rPr lang="en-US" dirty="0" smtClean="0"/>
              <a:t>Pattern</a:t>
            </a:r>
            <a:endParaRPr lang="en-US" dirty="0"/>
          </a:p>
        </p:txBody>
      </p:sp>
      <p:sp>
        <p:nvSpPr>
          <p:cNvPr id="5" name="Content Placeholder 3"/>
          <p:cNvSpPr>
            <a:spLocks noGrp="1"/>
          </p:cNvSpPr>
          <p:nvPr>
            <p:ph idx="1"/>
          </p:nvPr>
        </p:nvSpPr>
        <p:spPr/>
        <p:txBody>
          <a:bodyPr>
            <a:normAutofit/>
          </a:bodyPr>
          <a:lstStyle/>
          <a:p>
            <a:pPr>
              <a:buFont typeface="Wingdings" panose="05000000000000000000" pitchFamily="2" charset="2"/>
              <a:buChar char="v"/>
            </a:pPr>
            <a:r>
              <a:rPr lang="en-US" sz="2000" dirty="0"/>
              <a:t>APM has had some issues in terms </a:t>
            </a:r>
            <a:r>
              <a:rPr lang="en-US" sz="2000" dirty="0" smtClean="0"/>
              <a:t>of</a:t>
            </a:r>
          </a:p>
          <a:p>
            <a:pPr marL="457200" indent="0">
              <a:buNone/>
            </a:pPr>
            <a:endParaRPr lang="en-US" sz="2000" dirty="0" smtClean="0"/>
          </a:p>
          <a:p>
            <a:pPr marL="457200" indent="0">
              <a:buNone/>
            </a:pPr>
            <a:r>
              <a:rPr lang="en-US" sz="2000" dirty="0" smtClean="0"/>
              <a:t>	</a:t>
            </a:r>
          </a:p>
          <a:p>
            <a:pPr marL="457200">
              <a:buFont typeface="Wingdings" panose="05000000000000000000" pitchFamily="2" charset="2"/>
              <a:buChar char="§"/>
            </a:pPr>
            <a:r>
              <a:rPr lang="en-US" sz="2000" dirty="0" smtClean="0"/>
              <a:t>In </a:t>
            </a:r>
            <a:r>
              <a:rPr lang="en-US" sz="2000" dirty="0">
                <a:solidFill>
                  <a:srgbClr val="FF0000"/>
                </a:solidFill>
              </a:rPr>
              <a:t>.NET 2.0</a:t>
            </a:r>
            <a:r>
              <a:rPr lang="en-US" sz="2000" dirty="0"/>
              <a:t> Microsoft introduced another </a:t>
            </a:r>
            <a:r>
              <a:rPr lang="en-US" sz="2000" dirty="0">
                <a:solidFill>
                  <a:srgbClr val="FF0000"/>
                </a:solidFill>
              </a:rPr>
              <a:t>async </a:t>
            </a:r>
            <a:r>
              <a:rPr lang="en-US" sz="2000" dirty="0">
                <a:solidFill>
                  <a:srgbClr val="0070C0"/>
                </a:solidFill>
              </a:rPr>
              <a:t>pattern</a:t>
            </a:r>
            <a:r>
              <a:rPr lang="en-US" sz="2000" dirty="0"/>
              <a:t> called the </a:t>
            </a:r>
            <a:r>
              <a:rPr lang="en-US" sz="2000" dirty="0">
                <a:solidFill>
                  <a:srgbClr val="FF0000"/>
                </a:solidFill>
              </a:rPr>
              <a:t>Event-Based Asynchronous Pattern</a:t>
            </a:r>
            <a:r>
              <a:rPr lang="en-US" sz="2000" dirty="0"/>
              <a:t> (</a:t>
            </a:r>
            <a:r>
              <a:rPr lang="en-US" sz="2000" dirty="0">
                <a:solidFill>
                  <a:srgbClr val="FF0000"/>
                </a:solidFill>
              </a:rPr>
              <a:t>EAP</a:t>
            </a:r>
            <a:r>
              <a:rPr lang="en-US" sz="2000" dirty="0"/>
              <a:t>).</a:t>
            </a:r>
          </a:p>
          <a:p>
            <a:pPr marL="457200">
              <a:buFont typeface="Wingdings" panose="05000000000000000000" pitchFamily="2" charset="2"/>
              <a:buChar char="§"/>
            </a:pPr>
            <a:r>
              <a:rPr lang="en-US" sz="2000" dirty="0" smtClean="0"/>
              <a:t>The </a:t>
            </a:r>
            <a:r>
              <a:rPr lang="en-US" sz="2000" dirty="0"/>
              <a:t>idea is that each operation has a pair of </a:t>
            </a:r>
            <a:r>
              <a:rPr lang="en-US" sz="2000" dirty="0" smtClean="0"/>
              <a:t>members:</a:t>
            </a:r>
          </a:p>
          <a:p>
            <a:pPr marL="685800">
              <a:buFont typeface="Wingdings" panose="05000000000000000000" pitchFamily="2" charset="2"/>
              <a:buChar char="ü"/>
            </a:pPr>
            <a:r>
              <a:rPr lang="en-US" sz="2000" dirty="0" smtClean="0"/>
              <a:t>a </a:t>
            </a:r>
            <a:r>
              <a:rPr lang="en-US" sz="2000" dirty="0">
                <a:solidFill>
                  <a:srgbClr val="FF0000"/>
                </a:solidFill>
              </a:rPr>
              <a:t>method</a:t>
            </a:r>
            <a:r>
              <a:rPr lang="en-US" sz="2000" dirty="0"/>
              <a:t> to </a:t>
            </a:r>
            <a:r>
              <a:rPr lang="en-US" sz="2000" dirty="0">
                <a:solidFill>
                  <a:srgbClr val="0070C0"/>
                </a:solidFill>
              </a:rPr>
              <a:t>start the </a:t>
            </a:r>
            <a:r>
              <a:rPr lang="en-US" sz="2000" dirty="0">
                <a:solidFill>
                  <a:srgbClr val="FF0000"/>
                </a:solidFill>
              </a:rPr>
              <a:t>async </a:t>
            </a:r>
            <a:r>
              <a:rPr lang="en-US" sz="2000" dirty="0" smtClean="0">
                <a:solidFill>
                  <a:srgbClr val="FF0000"/>
                </a:solidFill>
              </a:rPr>
              <a:t>work</a:t>
            </a:r>
          </a:p>
          <a:p>
            <a:pPr marL="685800">
              <a:buFont typeface="Wingdings" panose="05000000000000000000" pitchFamily="2" charset="2"/>
              <a:buChar char="ü"/>
            </a:pPr>
            <a:r>
              <a:rPr lang="en-US" sz="2000" dirty="0" smtClean="0"/>
              <a:t>an </a:t>
            </a:r>
            <a:r>
              <a:rPr lang="en-US" sz="2000" dirty="0">
                <a:solidFill>
                  <a:srgbClr val="FF0000"/>
                </a:solidFill>
              </a:rPr>
              <a:t>event</a:t>
            </a:r>
            <a:r>
              <a:rPr lang="en-US" sz="2000" dirty="0"/>
              <a:t> that </a:t>
            </a:r>
            <a:r>
              <a:rPr lang="en-US" sz="2000" dirty="0">
                <a:solidFill>
                  <a:srgbClr val="FF0000"/>
                </a:solidFill>
              </a:rPr>
              <a:t>fires</a:t>
            </a:r>
            <a:r>
              <a:rPr lang="en-US" sz="2000" dirty="0"/>
              <a:t> when the </a:t>
            </a:r>
            <a:r>
              <a:rPr lang="en-US" sz="2000" dirty="0">
                <a:solidFill>
                  <a:srgbClr val="0070C0"/>
                </a:solidFill>
              </a:rPr>
              <a:t>operation</a:t>
            </a:r>
            <a:r>
              <a:rPr lang="en-US" sz="2000" dirty="0"/>
              <a:t> is </a:t>
            </a:r>
            <a:r>
              <a:rPr lang="en-US" sz="2000" dirty="0" smtClean="0">
                <a:solidFill>
                  <a:srgbClr val="FF0000"/>
                </a:solidFill>
              </a:rPr>
              <a:t>complete</a:t>
            </a:r>
          </a:p>
          <a:p>
            <a:pPr marL="457200">
              <a:buFont typeface="Wingdings" panose="05000000000000000000" pitchFamily="2" charset="2"/>
              <a:buChar char="§"/>
            </a:pPr>
            <a:r>
              <a:rPr lang="en-US" sz="2000" dirty="0" smtClean="0"/>
              <a:t>This </a:t>
            </a:r>
            <a:r>
              <a:rPr lang="en-US" sz="2000" dirty="0">
                <a:solidFill>
                  <a:srgbClr val="0070C0"/>
                </a:solidFill>
              </a:rPr>
              <a:t>pattern</a:t>
            </a:r>
            <a:r>
              <a:rPr lang="en-US" sz="2000" dirty="0"/>
              <a:t> was evident on the </a:t>
            </a:r>
            <a:r>
              <a:rPr lang="en-US" sz="2000" dirty="0">
                <a:solidFill>
                  <a:srgbClr val="FF0000"/>
                </a:solidFill>
              </a:rPr>
              <a:t>proxies</a:t>
            </a:r>
            <a:r>
              <a:rPr lang="en-US" sz="2000" dirty="0"/>
              <a:t> generated with </a:t>
            </a:r>
            <a:r>
              <a:rPr lang="en-US" sz="2000" dirty="0">
                <a:solidFill>
                  <a:srgbClr val="FF0000"/>
                </a:solidFill>
              </a:rPr>
              <a:t>Add Web Reference</a:t>
            </a:r>
            <a:r>
              <a:rPr lang="en-US" sz="2000" dirty="0"/>
              <a:t> in </a:t>
            </a:r>
            <a:r>
              <a:rPr lang="en-US" sz="2000" dirty="0">
                <a:solidFill>
                  <a:srgbClr val="0070C0"/>
                </a:solidFill>
              </a:rPr>
              <a:t>Visual Studio</a:t>
            </a:r>
            <a:r>
              <a:rPr lang="en-US" sz="2000" dirty="0"/>
              <a:t> and also on the </a:t>
            </a:r>
            <a:r>
              <a:rPr lang="en-US" sz="2000" dirty="0">
                <a:solidFill>
                  <a:srgbClr val="FF0000"/>
                </a:solidFill>
              </a:rPr>
              <a:t>WebClient</a:t>
            </a:r>
            <a:r>
              <a:rPr lang="en-US" sz="2000" dirty="0"/>
              <a:t> </a:t>
            </a:r>
            <a:r>
              <a:rPr lang="en-US" sz="2000" dirty="0" smtClean="0">
                <a:solidFill>
                  <a:srgbClr val="0070C0"/>
                </a:solidFill>
              </a:rPr>
              <a:t>class</a:t>
            </a:r>
            <a:r>
              <a:rPr lang="en-US" sz="2000" dirty="0" smtClean="0"/>
              <a:t>.</a:t>
            </a:r>
          </a:p>
          <a:p>
            <a:pPr marL="457200">
              <a:buFont typeface="Wingdings" panose="05000000000000000000" pitchFamily="2" charset="2"/>
              <a:buChar char="§"/>
            </a:pPr>
            <a:r>
              <a:rPr lang="en-US" sz="2000" dirty="0" smtClean="0"/>
              <a:t>As </a:t>
            </a:r>
            <a:r>
              <a:rPr lang="en-US" sz="2000" dirty="0"/>
              <a:t>an example, let’s have a look at </a:t>
            </a:r>
            <a:r>
              <a:rPr lang="en-US" sz="2000" dirty="0">
                <a:solidFill>
                  <a:srgbClr val="FF0000"/>
                </a:solidFill>
              </a:rPr>
              <a:t>WebClient</a:t>
            </a:r>
            <a:r>
              <a:rPr lang="en-US" sz="2000" dirty="0"/>
              <a:t> in </a:t>
            </a:r>
            <a:r>
              <a:rPr lang="en-US" sz="2000" dirty="0">
                <a:solidFill>
                  <a:srgbClr val="FF0000"/>
                </a:solidFill>
              </a:rPr>
              <a:t>Listing </a:t>
            </a:r>
            <a:r>
              <a:rPr lang="en-US" sz="2000" dirty="0" smtClean="0">
                <a:solidFill>
                  <a:srgbClr val="FF0000"/>
                </a:solidFill>
              </a:rPr>
              <a:t>2-16</a:t>
            </a:r>
            <a:r>
              <a:rPr lang="en-US" sz="2000" dirty="0" smtClean="0"/>
              <a:t>. </a:t>
            </a:r>
          </a:p>
          <a:p>
            <a:pPr marL="687388" indent="-225425">
              <a:buFont typeface="Wingdings" panose="05000000000000000000" pitchFamily="2" charset="2"/>
              <a:buChar char="ü"/>
            </a:pPr>
            <a:r>
              <a:rPr lang="en-US" sz="2000" dirty="0" smtClean="0"/>
              <a:t>As </a:t>
            </a:r>
            <a:r>
              <a:rPr lang="en-US" sz="2000" dirty="0">
                <a:solidFill>
                  <a:srgbClr val="FF0000"/>
                </a:solidFill>
              </a:rPr>
              <a:t>Listing 2-16</a:t>
            </a:r>
            <a:r>
              <a:rPr lang="en-US" sz="2000" dirty="0"/>
              <a:t> shows, with EAP, before calling the async method you wire up an event (</a:t>
            </a:r>
            <a:r>
              <a:rPr lang="en-US" sz="2000" dirty="0">
                <a:solidFill>
                  <a:srgbClr val="0070C0"/>
                </a:solidFill>
              </a:rPr>
              <a:t>if you </a:t>
            </a:r>
            <a:r>
              <a:rPr lang="en-US" sz="2000" dirty="0" smtClean="0">
                <a:solidFill>
                  <a:srgbClr val="FF0000"/>
                </a:solidFill>
              </a:rPr>
              <a:t>wire </a:t>
            </a:r>
            <a:r>
              <a:rPr lang="en-US" sz="2000" dirty="0">
                <a:solidFill>
                  <a:srgbClr val="FF0000"/>
                </a:solidFill>
              </a:rPr>
              <a:t>up</a:t>
            </a:r>
            <a:r>
              <a:rPr lang="en-US" sz="2000" dirty="0">
                <a:solidFill>
                  <a:srgbClr val="0070C0"/>
                </a:solidFill>
              </a:rPr>
              <a:t> the event afterward</a:t>
            </a:r>
            <a:r>
              <a:rPr lang="en-US" sz="2000" dirty="0"/>
              <a:t>, there would be a </a:t>
            </a:r>
            <a:r>
              <a:rPr lang="en-US" sz="2000" dirty="0">
                <a:solidFill>
                  <a:srgbClr val="FF0000"/>
                </a:solidFill>
              </a:rPr>
              <a:t>race condition</a:t>
            </a:r>
            <a:r>
              <a:rPr lang="en-US" sz="2000" dirty="0"/>
              <a:t> between the completion and the event wire-up</a:t>
            </a:r>
            <a:r>
              <a:rPr lang="en-US" sz="2000" dirty="0" smtClean="0"/>
              <a:t>).</a:t>
            </a:r>
          </a:p>
          <a:p>
            <a:pPr marL="687388" indent="-225425">
              <a:buFont typeface="Wingdings" panose="05000000000000000000" pitchFamily="2" charset="2"/>
              <a:buChar char="ü"/>
            </a:pPr>
            <a:r>
              <a:rPr lang="en-US" sz="2000" dirty="0" smtClean="0"/>
              <a:t>When </a:t>
            </a:r>
            <a:r>
              <a:rPr lang="en-US" sz="2000" dirty="0"/>
              <a:t>the async operation completes, the </a:t>
            </a:r>
            <a:r>
              <a:rPr lang="en-US" sz="2000" dirty="0">
                <a:solidFill>
                  <a:srgbClr val="FF0000"/>
                </a:solidFill>
              </a:rPr>
              <a:t>event</a:t>
            </a:r>
            <a:r>
              <a:rPr lang="en-US" sz="2000" dirty="0"/>
              <a:t> </a:t>
            </a:r>
            <a:r>
              <a:rPr lang="en-US" sz="2000" dirty="0">
                <a:solidFill>
                  <a:srgbClr val="0070C0"/>
                </a:solidFill>
              </a:rPr>
              <a:t>is </a:t>
            </a:r>
            <a:r>
              <a:rPr lang="en-US" sz="2000" dirty="0" smtClean="0">
                <a:solidFill>
                  <a:srgbClr val="0070C0"/>
                </a:solidFill>
              </a:rPr>
              <a:t>fired</a:t>
            </a:r>
            <a:r>
              <a:rPr lang="en-US" sz="2000" dirty="0" smtClean="0"/>
              <a:t>.</a:t>
            </a:r>
          </a:p>
        </p:txBody>
      </p:sp>
      <p:pic>
        <p:nvPicPr>
          <p:cNvPr id="3" name="Picture 2"/>
          <p:cNvPicPr>
            <a:picLocks noChangeAspect="1"/>
          </p:cNvPicPr>
          <p:nvPr/>
        </p:nvPicPr>
        <p:blipFill>
          <a:blip r:embed="rId2"/>
          <a:stretch>
            <a:fillRect/>
          </a:stretch>
        </p:blipFill>
        <p:spPr>
          <a:xfrm>
            <a:off x="753731" y="1879926"/>
            <a:ext cx="7666664" cy="356589"/>
          </a:xfrm>
          <a:prstGeom prst="rect">
            <a:avLst/>
          </a:prstGeom>
          <a:ln>
            <a:solidFill>
              <a:schemeClr val="accent1"/>
            </a:solidFill>
          </a:ln>
        </p:spPr>
      </p:pic>
      <p:sp>
        <p:nvSpPr>
          <p:cNvPr id="4" name="Date Placeholder 3"/>
          <p:cNvSpPr>
            <a:spLocks noGrp="1"/>
          </p:cNvSpPr>
          <p:nvPr>
            <p:ph type="dt" sz="half" idx="2"/>
          </p:nvPr>
        </p:nvSpPr>
        <p:spPr/>
        <p:txBody>
          <a:bodyPr/>
          <a:lstStyle/>
          <a:p>
            <a:r>
              <a:rPr lang="en-US" smtClean="0"/>
              <a:t>12 Mar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88</a:t>
            </a:fld>
            <a:endParaRPr lang="en-US" dirty="0"/>
          </a:p>
        </p:txBody>
      </p:sp>
    </p:spTree>
    <p:extLst>
      <p:ext uri="{BB962C8B-B14F-4D97-AF65-F5344CB8AC3E}">
        <p14:creationId xmlns:p14="http://schemas.microsoft.com/office/powerpoint/2010/main" val="133489567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Event-Based Asynchronous </a:t>
            </a:r>
            <a:r>
              <a:rPr lang="en-US" dirty="0" smtClean="0"/>
              <a:t>Pattern			   </a:t>
            </a:r>
            <a:r>
              <a:rPr lang="en-US" dirty="0" smtClean="0">
                <a:solidFill>
                  <a:srgbClr val="C00000"/>
                </a:solidFill>
              </a:rPr>
              <a:t>|</a:t>
            </a:r>
            <a:endParaRPr lang="en-US" dirty="0">
              <a:solidFill>
                <a:srgbClr val="C00000"/>
              </a:solidFill>
            </a:endParaRPr>
          </a:p>
        </p:txBody>
      </p:sp>
      <p:sp>
        <p:nvSpPr>
          <p:cNvPr id="5"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smtClean="0"/>
              <a:t>Notice </a:t>
            </a:r>
            <a:r>
              <a:rPr lang="en-US" sz="2000" dirty="0"/>
              <a:t>that we can </a:t>
            </a:r>
            <a:r>
              <a:rPr lang="en-US" sz="2000" dirty="0">
                <a:solidFill>
                  <a:srgbClr val="0070C0"/>
                </a:solidFill>
              </a:rPr>
              <a:t>update the </a:t>
            </a:r>
            <a:r>
              <a:rPr lang="en-US" sz="2000" dirty="0">
                <a:solidFill>
                  <a:srgbClr val="FF0000"/>
                </a:solidFill>
              </a:rPr>
              <a:t>UI</a:t>
            </a:r>
            <a:r>
              <a:rPr lang="en-US" sz="2000" dirty="0"/>
              <a:t> </a:t>
            </a:r>
            <a:r>
              <a:rPr lang="en-US" sz="2000" dirty="0">
                <a:solidFill>
                  <a:srgbClr val="0070C0"/>
                </a:solidFill>
              </a:rPr>
              <a:t>directly</a:t>
            </a:r>
            <a:r>
              <a:rPr lang="en-US" sz="2000" dirty="0"/>
              <a:t> from this </a:t>
            </a:r>
            <a:r>
              <a:rPr lang="en-US" sz="2000" dirty="0">
                <a:solidFill>
                  <a:srgbClr val="FF0000"/>
                </a:solidFill>
              </a:rPr>
              <a:t>event handler,</a:t>
            </a:r>
            <a:r>
              <a:rPr lang="en-US" sz="2000" dirty="0"/>
              <a:t> as it uses </a:t>
            </a:r>
            <a:r>
              <a:rPr lang="en-US" sz="2000" dirty="0">
                <a:solidFill>
                  <a:srgbClr val="FF0000"/>
                </a:solidFill>
              </a:rPr>
              <a:t>SynchronizationContext</a:t>
            </a:r>
            <a:r>
              <a:rPr lang="en-US" sz="2000" dirty="0"/>
              <a:t> under the covers to </a:t>
            </a:r>
            <a:r>
              <a:rPr lang="en-US" sz="2000" dirty="0">
                <a:solidFill>
                  <a:srgbClr val="0070C0"/>
                </a:solidFill>
              </a:rPr>
              <a:t>fire the </a:t>
            </a:r>
            <a:r>
              <a:rPr lang="en-US" sz="2000" dirty="0">
                <a:solidFill>
                  <a:srgbClr val="FF0000"/>
                </a:solidFill>
              </a:rPr>
              <a:t>event</a:t>
            </a:r>
            <a:r>
              <a:rPr lang="en-US" sz="2000" dirty="0"/>
              <a:t> on the </a:t>
            </a:r>
            <a:r>
              <a:rPr lang="en-US" sz="2000" dirty="0">
                <a:solidFill>
                  <a:srgbClr val="FF0000"/>
                </a:solidFill>
              </a:rPr>
              <a:t>UI</a:t>
            </a:r>
            <a:r>
              <a:rPr lang="en-US" sz="2000" dirty="0"/>
              <a:t> </a:t>
            </a:r>
            <a:r>
              <a:rPr lang="en-US" sz="2000" dirty="0" smtClean="0">
                <a:solidFill>
                  <a:srgbClr val="0070C0"/>
                </a:solidFill>
              </a:rPr>
              <a:t>thread</a:t>
            </a:r>
            <a:r>
              <a:rPr lang="en-US" sz="2000" dirty="0" smtClean="0"/>
              <a:t>.</a:t>
            </a:r>
          </a:p>
          <a:p>
            <a:pPr marL="457200">
              <a:buFont typeface="Wingdings" panose="05000000000000000000" pitchFamily="2" charset="2"/>
              <a:buChar char="§"/>
            </a:pPr>
            <a:r>
              <a:rPr lang="en-US" sz="2000" dirty="0" smtClean="0"/>
              <a:t>The result of the async operation is available as the </a:t>
            </a:r>
            <a:r>
              <a:rPr lang="en-US" sz="2000" dirty="0" smtClean="0">
                <a:solidFill>
                  <a:srgbClr val="FF0000"/>
                </a:solidFill>
              </a:rPr>
              <a:t>Result</a:t>
            </a:r>
            <a:r>
              <a:rPr lang="en-US" sz="2000" dirty="0" smtClean="0"/>
              <a:t> </a:t>
            </a:r>
            <a:r>
              <a:rPr lang="en-US" sz="2000" dirty="0" smtClean="0">
                <a:solidFill>
                  <a:srgbClr val="0070C0"/>
                </a:solidFill>
              </a:rPr>
              <a:t>property</a:t>
            </a:r>
            <a:r>
              <a:rPr lang="en-US" sz="2000" dirty="0" smtClean="0"/>
              <a:t> on the event’s </a:t>
            </a:r>
            <a:r>
              <a:rPr lang="en-US" sz="2000" dirty="0" smtClean="0">
                <a:solidFill>
                  <a:srgbClr val="FF0000"/>
                </a:solidFill>
              </a:rPr>
              <a:t>event</a:t>
            </a:r>
            <a:r>
              <a:rPr lang="en-US" sz="2000" dirty="0" smtClean="0"/>
              <a:t> </a:t>
            </a:r>
            <a:r>
              <a:rPr lang="en-US" sz="2000" dirty="0" smtClean="0">
                <a:solidFill>
                  <a:srgbClr val="0070C0"/>
                </a:solidFill>
              </a:rPr>
              <a:t>arguments</a:t>
            </a:r>
            <a:r>
              <a:rPr lang="en-US" sz="2000" dirty="0" smtClean="0"/>
              <a:t>.</a:t>
            </a:r>
            <a:endParaRPr lang="en-US" sz="2000" dirty="0"/>
          </a:p>
        </p:txBody>
      </p:sp>
      <p:sp>
        <p:nvSpPr>
          <p:cNvPr id="4" name="Date Placeholder 3"/>
          <p:cNvSpPr>
            <a:spLocks noGrp="1"/>
          </p:cNvSpPr>
          <p:nvPr>
            <p:ph type="dt" sz="half" idx="2"/>
          </p:nvPr>
        </p:nvSpPr>
        <p:spPr/>
        <p:txBody>
          <a:bodyPr/>
          <a:lstStyle/>
          <a:p>
            <a:r>
              <a:rPr lang="en-US" smtClean="0"/>
              <a:t>12 Mar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89</a:t>
            </a:fld>
            <a:endParaRPr lang="en-US" dirty="0"/>
          </a:p>
        </p:txBody>
      </p:sp>
    </p:spTree>
    <p:extLst>
      <p:ext uri="{BB962C8B-B14F-4D97-AF65-F5344CB8AC3E}">
        <p14:creationId xmlns:p14="http://schemas.microsoft.com/office/powerpoint/2010/main" val="461944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Mechanisms for </a:t>
            </a:r>
            <a:r>
              <a:rPr lang="en-US" dirty="0" smtClean="0">
                <a:solidFill>
                  <a:schemeClr val="bg1"/>
                </a:solidFill>
              </a:rPr>
              <a:t>Asynchrony</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There are typically </a:t>
            </a:r>
            <a:r>
              <a:rPr lang="en-US" sz="2000" dirty="0">
                <a:solidFill>
                  <a:srgbClr val="0070C0"/>
                </a:solidFill>
              </a:rPr>
              <a:t>three</a:t>
            </a:r>
            <a:r>
              <a:rPr lang="en-US" sz="2000" dirty="0">
                <a:solidFill>
                  <a:srgbClr val="FF0000"/>
                </a:solidFill>
              </a:rPr>
              <a:t> models</a:t>
            </a:r>
            <a:r>
              <a:rPr lang="en-US" sz="2000" dirty="0"/>
              <a:t> that we can use to </a:t>
            </a:r>
            <a:r>
              <a:rPr lang="en-US" sz="2000" dirty="0">
                <a:solidFill>
                  <a:srgbClr val="0070C0"/>
                </a:solidFill>
              </a:rPr>
              <a:t>introduce</a:t>
            </a:r>
            <a:r>
              <a:rPr lang="en-US" sz="2000" dirty="0"/>
              <a:t> </a:t>
            </a:r>
            <a:r>
              <a:rPr lang="en-US" sz="2000" dirty="0" smtClean="0">
                <a:solidFill>
                  <a:srgbClr val="FF0000"/>
                </a:solidFill>
              </a:rPr>
              <a:t>asynchrony</a:t>
            </a:r>
            <a:r>
              <a:rPr lang="en-US" sz="2000" dirty="0" smtClean="0"/>
              <a:t>:</a:t>
            </a:r>
          </a:p>
          <a:p>
            <a:pPr marL="685800">
              <a:buFont typeface="Wingdings" panose="05000000000000000000" pitchFamily="2" charset="2"/>
              <a:buChar char="ü"/>
            </a:pPr>
            <a:r>
              <a:rPr lang="en-US" sz="2000" dirty="0" smtClean="0"/>
              <a:t>Multiple machines</a:t>
            </a:r>
          </a:p>
          <a:p>
            <a:pPr marL="685800">
              <a:buFont typeface="Wingdings" panose="05000000000000000000" pitchFamily="2" charset="2"/>
              <a:buChar char="ü"/>
            </a:pPr>
            <a:r>
              <a:rPr lang="en-US" sz="2000" dirty="0" smtClean="0"/>
              <a:t>Multiple processes</a:t>
            </a:r>
          </a:p>
          <a:p>
            <a:pPr marL="685800">
              <a:buFont typeface="Wingdings" panose="05000000000000000000" pitchFamily="2" charset="2"/>
              <a:buChar char="ü"/>
            </a:pPr>
            <a:r>
              <a:rPr lang="en-US" sz="2000" dirty="0" smtClean="0"/>
              <a:t>Multiple threads</a:t>
            </a:r>
          </a:p>
          <a:p>
            <a:pPr marL="457200">
              <a:buFont typeface="Wingdings" panose="05000000000000000000" pitchFamily="2" charset="2"/>
              <a:buChar char="§"/>
            </a:pPr>
            <a:r>
              <a:rPr lang="en-US" sz="2000" dirty="0" smtClean="0"/>
              <a:t>All </a:t>
            </a:r>
            <a:r>
              <a:rPr lang="en-US" sz="2000" dirty="0"/>
              <a:t>of these have their place in complex systems, and different languages, platforms, and technologies tend to favor a particular model</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a:t>
            </a:fld>
            <a:endParaRPr lang="en-US" dirty="0"/>
          </a:p>
        </p:txBody>
      </p:sp>
    </p:spTree>
    <p:extLst>
      <p:ext uri="{BB962C8B-B14F-4D97-AF65-F5344CB8AC3E}">
        <p14:creationId xmlns:p14="http://schemas.microsoft.com/office/powerpoint/2010/main" val="87830763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2-16</a:t>
            </a:r>
            <a:endParaRPr lang="en-US" dirty="0"/>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00" y="1271003"/>
            <a:ext cx="9909385" cy="3539066"/>
          </a:xfrm>
          <a:prstGeom prst="rect">
            <a:avLst/>
          </a:prstGeom>
          <a:ln>
            <a:solidFill>
              <a:schemeClr val="accent1"/>
            </a:solidFill>
          </a:ln>
        </p:spPr>
      </p:pic>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90</a:t>
            </a:fld>
            <a:endParaRPr lang="en-US" dirty="0"/>
          </a:p>
        </p:txBody>
      </p:sp>
    </p:spTree>
    <p:extLst>
      <p:ext uri="{BB962C8B-B14F-4D97-AF65-F5344CB8AC3E}">
        <p14:creationId xmlns:p14="http://schemas.microsoft.com/office/powerpoint/2010/main" val="25304606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Error Handling in </a:t>
            </a:r>
            <a:r>
              <a:rPr lang="en-US" dirty="0" smtClean="0"/>
              <a:t>EAP</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Because completion is pushed in the form of an event rather than by making a call, error handling needs to work </a:t>
            </a:r>
            <a:r>
              <a:rPr lang="en-US" sz="2000" dirty="0" smtClean="0"/>
              <a:t>differently.</a:t>
            </a:r>
          </a:p>
          <a:p>
            <a:pPr marL="457200">
              <a:buFont typeface="Wingdings" panose="05000000000000000000" pitchFamily="2" charset="2"/>
              <a:buChar char="§"/>
            </a:pPr>
            <a:r>
              <a:rPr lang="en-US" sz="2000" dirty="0" smtClean="0"/>
              <a:t>EAP </a:t>
            </a:r>
            <a:r>
              <a:rPr lang="en-US" sz="2000" dirty="0">
                <a:solidFill>
                  <a:srgbClr val="FF0000"/>
                </a:solidFill>
              </a:rPr>
              <a:t>event</a:t>
            </a:r>
            <a:r>
              <a:rPr lang="en-US" sz="2000" dirty="0"/>
              <a:t> </a:t>
            </a:r>
            <a:r>
              <a:rPr lang="en-US" sz="2000" dirty="0">
                <a:solidFill>
                  <a:srgbClr val="0070C0"/>
                </a:solidFill>
              </a:rPr>
              <a:t>arguments</a:t>
            </a:r>
            <a:r>
              <a:rPr lang="en-US" sz="2000" dirty="0"/>
              <a:t> derive from </a:t>
            </a:r>
            <a:r>
              <a:rPr lang="en-US" sz="2000" dirty="0" smtClean="0">
                <a:solidFill>
                  <a:srgbClr val="FF0000"/>
                </a:solidFill>
              </a:rPr>
              <a:t>AsyncCompletedEventArgs</a:t>
            </a:r>
            <a:r>
              <a:rPr lang="en-US" sz="2000" dirty="0" smtClean="0"/>
              <a:t>.</a:t>
            </a:r>
          </a:p>
          <a:p>
            <a:pPr marL="457200">
              <a:buFont typeface="Wingdings" panose="05000000000000000000" pitchFamily="2" charset="2"/>
              <a:buChar char="§"/>
            </a:pPr>
            <a:r>
              <a:rPr lang="en-US" sz="2000" dirty="0" smtClean="0"/>
              <a:t>One </a:t>
            </a:r>
            <a:r>
              <a:rPr lang="en-US" sz="2000" dirty="0"/>
              <a:t>of the members of </a:t>
            </a:r>
            <a:r>
              <a:rPr lang="en-US" sz="2000" dirty="0">
                <a:solidFill>
                  <a:srgbClr val="FF0000"/>
                </a:solidFill>
              </a:rPr>
              <a:t>AsyncCompletedEventArgs</a:t>
            </a:r>
            <a:r>
              <a:rPr lang="en-US" sz="2000" dirty="0"/>
              <a:t> is an </a:t>
            </a:r>
            <a:r>
              <a:rPr lang="en-US" sz="2000" dirty="0">
                <a:solidFill>
                  <a:srgbClr val="FF0000"/>
                </a:solidFill>
              </a:rPr>
              <a:t>Error</a:t>
            </a:r>
            <a:r>
              <a:rPr lang="en-US" sz="2000" dirty="0"/>
              <a:t> </a:t>
            </a:r>
            <a:r>
              <a:rPr lang="en-US" sz="2000" dirty="0">
                <a:solidFill>
                  <a:srgbClr val="0070C0"/>
                </a:solidFill>
              </a:rPr>
              <a:t>property</a:t>
            </a:r>
            <a:r>
              <a:rPr lang="en-US" sz="2000" dirty="0"/>
              <a:t> that contains any </a:t>
            </a:r>
            <a:r>
              <a:rPr lang="en-US" sz="2000" dirty="0">
                <a:solidFill>
                  <a:srgbClr val="FF0000"/>
                </a:solidFill>
              </a:rPr>
              <a:t>exception</a:t>
            </a:r>
            <a:r>
              <a:rPr lang="en-US" sz="2000" dirty="0"/>
              <a:t> that occurred during the </a:t>
            </a:r>
            <a:r>
              <a:rPr lang="en-US" sz="2000" dirty="0">
                <a:solidFill>
                  <a:srgbClr val="FF0000"/>
                </a:solidFill>
              </a:rPr>
              <a:t>async</a:t>
            </a:r>
            <a:r>
              <a:rPr lang="en-US" sz="2000" dirty="0"/>
              <a:t> </a:t>
            </a:r>
            <a:r>
              <a:rPr lang="en-US" sz="2000" dirty="0" smtClean="0">
                <a:solidFill>
                  <a:srgbClr val="0070C0"/>
                </a:solidFill>
              </a:rPr>
              <a:t>processing</a:t>
            </a:r>
            <a:r>
              <a:rPr lang="en-US" sz="2000" dirty="0" smtClean="0"/>
              <a:t>.</a:t>
            </a:r>
          </a:p>
          <a:p>
            <a:pPr marL="457200">
              <a:buFont typeface="Wingdings" panose="05000000000000000000" pitchFamily="2" charset="2"/>
              <a:buChar char="§"/>
            </a:pPr>
            <a:r>
              <a:rPr lang="en-US" sz="2000" dirty="0" smtClean="0"/>
              <a:t>You </a:t>
            </a:r>
            <a:r>
              <a:rPr lang="en-US" sz="2000" dirty="0"/>
              <a:t>should check that this is null before accessing the Result (an exception will be thrown if you access the Result and there was an error</a:t>
            </a:r>
            <a:r>
              <a:rPr lang="en-US" sz="2000" dirty="0" smtClean="0"/>
              <a:t>).</a:t>
            </a:r>
          </a:p>
          <a:p>
            <a:pPr marL="457200">
              <a:buFont typeface="Wingdings" panose="05000000000000000000" pitchFamily="2" charset="2"/>
              <a:buChar char="§"/>
            </a:pPr>
            <a:r>
              <a:rPr lang="en-US" sz="2000" dirty="0" smtClean="0">
                <a:solidFill>
                  <a:srgbClr val="FF0000"/>
                </a:solidFill>
              </a:rPr>
              <a:t>Listing </a:t>
            </a:r>
            <a:r>
              <a:rPr lang="en-US" sz="2000" dirty="0">
                <a:solidFill>
                  <a:srgbClr val="FF0000"/>
                </a:solidFill>
              </a:rPr>
              <a:t>2-17</a:t>
            </a:r>
            <a:r>
              <a:rPr lang="en-US" sz="2000" dirty="0"/>
              <a:t> shows EAP error handling in </a:t>
            </a:r>
            <a:r>
              <a:rPr lang="en-US" sz="2000" dirty="0" smtClean="0"/>
              <a:t>action.</a:t>
            </a:r>
          </a:p>
          <a:p>
            <a:pPr marL="457200">
              <a:buFont typeface="Wingdings" panose="05000000000000000000" pitchFamily="2" charset="2"/>
              <a:buChar char="§"/>
            </a:pPr>
            <a:r>
              <a:rPr lang="en-US" sz="2000" dirty="0" smtClean="0"/>
              <a:t>However</a:t>
            </a:r>
            <a:r>
              <a:rPr lang="en-US" sz="2000" dirty="0"/>
              <a:t>, in some ways we’ve taken a step </a:t>
            </a:r>
            <a:r>
              <a:rPr lang="en-US" sz="2000" dirty="0" smtClean="0"/>
              <a:t>backwards.</a:t>
            </a:r>
          </a:p>
          <a:p>
            <a:pPr marL="457200">
              <a:buFont typeface="Wingdings" panose="05000000000000000000" pitchFamily="2" charset="2"/>
              <a:buChar char="§"/>
            </a:pPr>
            <a:r>
              <a:rPr lang="en-US" sz="2000" dirty="0" smtClean="0"/>
              <a:t>As </a:t>
            </a:r>
            <a:r>
              <a:rPr lang="en-US" sz="2000" dirty="0"/>
              <a:t>developers, we have moved away from using return codes to signify error because they were so easy to ignore; instead we moved to using exception </a:t>
            </a:r>
            <a:r>
              <a:rPr lang="en-US" sz="2000" dirty="0" smtClean="0"/>
              <a:t>handling.</a:t>
            </a:r>
          </a:p>
          <a:p>
            <a:pPr marL="457200">
              <a:buFont typeface="Wingdings" panose="05000000000000000000" pitchFamily="2" charset="2"/>
              <a:buChar char="§"/>
            </a:pPr>
            <a:r>
              <a:rPr lang="en-US" sz="2000" dirty="0" smtClean="0"/>
              <a:t>EAP </a:t>
            </a:r>
            <a:r>
              <a:rPr lang="en-US" sz="2000" dirty="0"/>
              <a:t>really takes us back to </a:t>
            </a:r>
            <a:r>
              <a:rPr lang="en-US" sz="2000" dirty="0">
                <a:solidFill>
                  <a:srgbClr val="FF0000"/>
                </a:solidFill>
              </a:rPr>
              <a:t>return codes</a:t>
            </a:r>
            <a:r>
              <a:rPr lang="en-US" sz="2000" dirty="0"/>
              <a:t>, in that if the async operation doesn’t produce any results, then it’s very easy to ignore that an error has occurred</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91</a:t>
            </a:fld>
            <a:endParaRPr lang="en-US" dirty="0"/>
          </a:p>
        </p:txBody>
      </p:sp>
    </p:spTree>
    <p:extLst>
      <p:ext uri="{BB962C8B-B14F-4D97-AF65-F5344CB8AC3E}">
        <p14:creationId xmlns:p14="http://schemas.microsoft.com/office/powerpoint/2010/main" val="30527425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2-17</a:t>
            </a:r>
            <a:endParaRPr lang="en-US" dirty="0"/>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00" y="1268362"/>
            <a:ext cx="9342606" cy="3107266"/>
          </a:xfrm>
          <a:prstGeom prst="rect">
            <a:avLst/>
          </a:prstGeom>
          <a:ln>
            <a:solidFill>
              <a:schemeClr val="accent1"/>
            </a:solidFill>
          </a:ln>
        </p:spPr>
      </p:pic>
      <p:sp>
        <p:nvSpPr>
          <p:cNvPr id="4" name="Date Placeholder 3"/>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92</a:t>
            </a:fld>
            <a:endParaRPr lang="en-US" dirty="0"/>
          </a:p>
        </p:txBody>
      </p:sp>
    </p:spTree>
    <p:extLst>
      <p:ext uri="{BB962C8B-B14F-4D97-AF65-F5344CB8AC3E}">
        <p14:creationId xmlns:p14="http://schemas.microsoft.com/office/powerpoint/2010/main" val="121761379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EAP and </a:t>
            </a:r>
            <a:r>
              <a:rPr lang="en-US" dirty="0" smtClean="0"/>
              <a:t>Cancellation</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In EAP, APIs are meant to support </a:t>
            </a:r>
            <a:r>
              <a:rPr lang="en-US" sz="2000" dirty="0">
                <a:solidFill>
                  <a:srgbClr val="FF0000"/>
                </a:solidFill>
              </a:rPr>
              <a:t>cancellation</a:t>
            </a:r>
            <a:r>
              <a:rPr lang="en-US" sz="2000" dirty="0"/>
              <a:t> via a single </a:t>
            </a:r>
            <a:r>
              <a:rPr lang="en-US" sz="2000" dirty="0">
                <a:solidFill>
                  <a:srgbClr val="FF0000"/>
                </a:solidFill>
              </a:rPr>
              <a:t>CancelAsync</a:t>
            </a:r>
            <a:r>
              <a:rPr lang="en-US" sz="2000" dirty="0"/>
              <a:t> </a:t>
            </a:r>
            <a:r>
              <a:rPr lang="en-US" sz="2000" dirty="0">
                <a:solidFill>
                  <a:srgbClr val="0070C0"/>
                </a:solidFill>
              </a:rPr>
              <a:t>method</a:t>
            </a:r>
            <a:r>
              <a:rPr lang="en-US" sz="2000" dirty="0"/>
              <a:t> or a </a:t>
            </a:r>
            <a:r>
              <a:rPr lang="en-US" sz="2000" dirty="0">
                <a:solidFill>
                  <a:srgbClr val="FF0000"/>
                </a:solidFill>
              </a:rPr>
              <a:t>cancel</a:t>
            </a:r>
            <a:r>
              <a:rPr lang="en-US" sz="2000" dirty="0"/>
              <a:t> </a:t>
            </a:r>
            <a:r>
              <a:rPr lang="en-US" sz="2000" dirty="0">
                <a:solidFill>
                  <a:srgbClr val="0070C0"/>
                </a:solidFill>
              </a:rPr>
              <a:t>method</a:t>
            </a:r>
            <a:r>
              <a:rPr lang="en-US" sz="2000" dirty="0"/>
              <a:t> associated with each async </a:t>
            </a:r>
            <a:r>
              <a:rPr lang="en-US" sz="2000" dirty="0" smtClean="0"/>
              <a:t>operation.</a:t>
            </a:r>
          </a:p>
          <a:p>
            <a:pPr marL="457200">
              <a:buFont typeface="Wingdings" panose="05000000000000000000" pitchFamily="2" charset="2"/>
              <a:buChar char="§"/>
            </a:pPr>
            <a:r>
              <a:rPr lang="en-US" sz="2000" dirty="0" smtClean="0"/>
              <a:t>There </a:t>
            </a:r>
            <a:r>
              <a:rPr lang="en-US" sz="2000" dirty="0"/>
              <a:t>is no magic here; however, it is purely a </a:t>
            </a:r>
            <a:r>
              <a:rPr lang="en-US" sz="2000" dirty="0">
                <a:solidFill>
                  <a:srgbClr val="FF0000"/>
                </a:solidFill>
              </a:rPr>
              <a:t>cooperative model</a:t>
            </a:r>
            <a:r>
              <a:rPr lang="en-US" sz="2000" dirty="0"/>
              <a:t> in that the API is meant to respond to a request to cancel in the implementation of the async </a:t>
            </a:r>
            <a:r>
              <a:rPr lang="en-US" sz="2000" dirty="0" smtClean="0"/>
              <a:t>operation.</a:t>
            </a:r>
          </a:p>
          <a:p>
            <a:pPr marL="457200">
              <a:buFont typeface="Wingdings" panose="05000000000000000000" pitchFamily="2" charset="2"/>
              <a:buChar char="§"/>
            </a:pPr>
            <a:r>
              <a:rPr lang="en-US" sz="2000" dirty="0" smtClean="0"/>
              <a:t>If </a:t>
            </a:r>
            <a:r>
              <a:rPr lang="en-US" sz="2000" dirty="0"/>
              <a:t>an operation was cancelled, then the event arguments of the completion event have the </a:t>
            </a:r>
            <a:r>
              <a:rPr lang="en-US" sz="2000" dirty="0">
                <a:solidFill>
                  <a:srgbClr val="0070C0"/>
                </a:solidFill>
              </a:rPr>
              <a:t>Boolean</a:t>
            </a:r>
            <a:r>
              <a:rPr lang="en-US" sz="2000" dirty="0"/>
              <a:t> </a:t>
            </a:r>
            <a:r>
              <a:rPr lang="en-US" sz="2000" dirty="0">
                <a:solidFill>
                  <a:srgbClr val="FF0000"/>
                </a:solidFill>
              </a:rPr>
              <a:t>Cancelled</a:t>
            </a:r>
            <a:r>
              <a:rPr lang="en-US" sz="2000" dirty="0"/>
              <a:t> </a:t>
            </a:r>
            <a:r>
              <a:rPr lang="en-US" sz="2000" dirty="0">
                <a:solidFill>
                  <a:srgbClr val="0070C0"/>
                </a:solidFill>
              </a:rPr>
              <a:t>property</a:t>
            </a:r>
            <a:r>
              <a:rPr lang="en-US" sz="2000" dirty="0"/>
              <a:t> (another member of AsyncCompletedEventArgs) set to </a:t>
            </a:r>
            <a:r>
              <a:rPr lang="en-US" sz="2000" dirty="0">
                <a:solidFill>
                  <a:srgbClr val="FF0000"/>
                </a:solidFill>
              </a:rPr>
              <a:t>true</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93</a:t>
            </a:fld>
            <a:endParaRPr lang="en-US" dirty="0"/>
          </a:p>
        </p:txBody>
      </p:sp>
    </p:spTree>
    <p:extLst>
      <p:ext uri="{BB962C8B-B14F-4D97-AF65-F5344CB8AC3E}">
        <p14:creationId xmlns:p14="http://schemas.microsoft.com/office/powerpoint/2010/main" val="246430527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Multiple Async </a:t>
            </a:r>
            <a:r>
              <a:rPr lang="en-US" dirty="0" smtClean="0"/>
              <a:t>Requests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There is a problem with EAP as so far </a:t>
            </a:r>
            <a:r>
              <a:rPr lang="en-US" sz="2000" dirty="0" smtClean="0"/>
              <a:t>described.</a:t>
            </a:r>
          </a:p>
          <a:p>
            <a:pPr marL="457200">
              <a:buFont typeface="Wingdings" panose="05000000000000000000" pitchFamily="2" charset="2"/>
              <a:buChar char="§"/>
            </a:pPr>
            <a:r>
              <a:rPr lang="en-US" sz="2000" dirty="0" smtClean="0"/>
              <a:t>What </a:t>
            </a:r>
            <a:r>
              <a:rPr lang="en-US" sz="2000" dirty="0"/>
              <a:t>would happen if the async operation were called a second time before the first async operation </a:t>
            </a:r>
            <a:r>
              <a:rPr lang="en-US" sz="2000" dirty="0" smtClean="0"/>
              <a:t>completes?</a:t>
            </a:r>
          </a:p>
          <a:p>
            <a:pPr marL="457200">
              <a:buFont typeface="Wingdings" panose="05000000000000000000" pitchFamily="2" charset="2"/>
              <a:buChar char="§"/>
            </a:pPr>
            <a:r>
              <a:rPr lang="en-US" sz="2000" dirty="0" smtClean="0"/>
              <a:t>When </a:t>
            </a:r>
            <a:r>
              <a:rPr lang="en-US" sz="2000" dirty="0"/>
              <a:t>the completion event fires, how do you know which operation the event relates </a:t>
            </a:r>
            <a:r>
              <a:rPr lang="en-US" sz="2000" dirty="0" smtClean="0"/>
              <a:t>to?</a:t>
            </a:r>
          </a:p>
          <a:p>
            <a:pPr marL="457200">
              <a:buFont typeface="Wingdings" panose="05000000000000000000" pitchFamily="2" charset="2"/>
              <a:buChar char="§"/>
            </a:pPr>
            <a:r>
              <a:rPr lang="en-US" sz="2000" dirty="0" smtClean="0"/>
              <a:t>If </a:t>
            </a:r>
            <a:r>
              <a:rPr lang="en-US" sz="2000" dirty="0"/>
              <a:t>an EAP API supports </a:t>
            </a:r>
            <a:r>
              <a:rPr lang="en-US" sz="2000" dirty="0">
                <a:solidFill>
                  <a:srgbClr val="FF0000"/>
                </a:solidFill>
              </a:rPr>
              <a:t>multiple invocations</a:t>
            </a:r>
            <a:r>
              <a:rPr lang="en-US" sz="2000" dirty="0"/>
              <a:t>, then it should have an overload of the async operation that takes an object that can be used for </a:t>
            </a:r>
            <a:r>
              <a:rPr lang="en-US" sz="2000" dirty="0">
                <a:solidFill>
                  <a:srgbClr val="FF0000"/>
                </a:solidFill>
              </a:rPr>
              <a:t>correlation</a:t>
            </a:r>
            <a:r>
              <a:rPr lang="en-US" sz="2000" dirty="0"/>
              <a:t> (matching requests and their results</a:t>
            </a:r>
            <a:r>
              <a:rPr lang="en-US" sz="2000" dirty="0" smtClean="0"/>
              <a:t>).</a:t>
            </a:r>
          </a:p>
          <a:p>
            <a:pPr marL="457200">
              <a:buFont typeface="Wingdings" panose="05000000000000000000" pitchFamily="2" charset="2"/>
              <a:buChar char="§"/>
            </a:pPr>
            <a:r>
              <a:rPr lang="en-US" sz="2000" dirty="0" smtClean="0"/>
              <a:t>So</a:t>
            </a:r>
            <a:r>
              <a:rPr lang="en-US" sz="2000" dirty="0"/>
              <a:t>, for example, WebClient has another version of </a:t>
            </a:r>
            <a:r>
              <a:rPr lang="en-US" sz="2000" dirty="0">
                <a:solidFill>
                  <a:srgbClr val="FF0000"/>
                </a:solidFill>
              </a:rPr>
              <a:t>DownloadStringAsync</a:t>
            </a:r>
            <a:r>
              <a:rPr lang="en-US" sz="2000" dirty="0"/>
              <a:t> with the following signature</a:t>
            </a:r>
            <a:r>
              <a:rPr lang="en-US" sz="2000" dirty="0" smtClean="0"/>
              <a:t>:</a:t>
            </a:r>
          </a:p>
          <a:p>
            <a:pPr indent="0">
              <a:buNone/>
            </a:pPr>
            <a:endParaRPr lang="en-US" sz="2000" dirty="0" smtClean="0"/>
          </a:p>
          <a:p>
            <a:pPr indent="0">
              <a:buNone/>
            </a:pPr>
            <a:endParaRPr lang="en-US" sz="2000" dirty="0"/>
          </a:p>
          <a:p>
            <a:pPr marL="457200">
              <a:buFont typeface="Wingdings" panose="05000000000000000000" pitchFamily="2" charset="2"/>
              <a:buChar char="§"/>
            </a:pPr>
            <a:r>
              <a:rPr lang="en-US" sz="2000" dirty="0"/>
              <a:t>Whatever gets passed as the </a:t>
            </a:r>
            <a:r>
              <a:rPr lang="en-US" sz="2000" dirty="0">
                <a:solidFill>
                  <a:srgbClr val="FF0000"/>
                </a:solidFill>
              </a:rPr>
              <a:t>userToken</a:t>
            </a:r>
            <a:r>
              <a:rPr lang="en-US" sz="2000" dirty="0"/>
              <a:t> gets set on the </a:t>
            </a:r>
            <a:r>
              <a:rPr lang="en-US" sz="2000" dirty="0">
                <a:solidFill>
                  <a:srgbClr val="FF0000"/>
                </a:solidFill>
              </a:rPr>
              <a:t>event</a:t>
            </a:r>
            <a:r>
              <a:rPr lang="en-US" sz="2000" dirty="0"/>
              <a:t> </a:t>
            </a:r>
            <a:r>
              <a:rPr lang="en-US" sz="2000" dirty="0">
                <a:solidFill>
                  <a:srgbClr val="0070C0"/>
                </a:solidFill>
              </a:rPr>
              <a:t>arguments</a:t>
            </a:r>
            <a:r>
              <a:rPr lang="en-US" sz="2000" dirty="0"/>
              <a:t> as the </a:t>
            </a:r>
            <a:r>
              <a:rPr lang="en-US" sz="2000" dirty="0">
                <a:solidFill>
                  <a:srgbClr val="FF0000"/>
                </a:solidFill>
              </a:rPr>
              <a:t>UserState</a:t>
            </a:r>
            <a:r>
              <a:rPr lang="en-US" sz="2000" dirty="0"/>
              <a:t> </a:t>
            </a:r>
            <a:r>
              <a:rPr lang="en-US" sz="2000" dirty="0">
                <a:solidFill>
                  <a:srgbClr val="0070C0"/>
                </a:solidFill>
              </a:rPr>
              <a:t>property</a:t>
            </a:r>
            <a:r>
              <a:rPr lang="en-US" sz="2000" dirty="0"/>
              <a:t> when the associated completion event </a:t>
            </a:r>
            <a:r>
              <a:rPr lang="en-US" sz="2000" dirty="0" smtClean="0"/>
              <a:t>fires.</a:t>
            </a:r>
          </a:p>
          <a:p>
            <a:pPr marL="457200">
              <a:buFont typeface="Wingdings" panose="05000000000000000000" pitchFamily="2" charset="2"/>
              <a:buChar char="§"/>
            </a:pPr>
            <a:r>
              <a:rPr lang="en-US" sz="2000" dirty="0" smtClean="0"/>
              <a:t>This </a:t>
            </a:r>
            <a:r>
              <a:rPr lang="en-US" sz="2000" dirty="0"/>
              <a:t>allows you to match the </a:t>
            </a:r>
            <a:r>
              <a:rPr lang="en-US" sz="2000" dirty="0">
                <a:solidFill>
                  <a:srgbClr val="FF0000"/>
                </a:solidFill>
              </a:rPr>
              <a:t>async</a:t>
            </a:r>
            <a:r>
              <a:rPr lang="en-US" sz="2000" dirty="0"/>
              <a:t> </a:t>
            </a:r>
            <a:r>
              <a:rPr lang="en-US" sz="2000" dirty="0">
                <a:solidFill>
                  <a:srgbClr val="0070C0"/>
                </a:solidFill>
              </a:rPr>
              <a:t>operation</a:t>
            </a:r>
            <a:r>
              <a:rPr lang="en-US" sz="2000" dirty="0"/>
              <a:t> to its </a:t>
            </a:r>
            <a:r>
              <a:rPr lang="en-US" sz="2000" dirty="0" smtClean="0">
                <a:solidFill>
                  <a:srgbClr val="FF0000"/>
                </a:solidFill>
              </a:rPr>
              <a:t>completion</a:t>
            </a:r>
            <a:r>
              <a:rPr lang="en-US" sz="2000" dirty="0" smtClean="0"/>
              <a:t>.</a:t>
            </a:r>
          </a:p>
          <a:p>
            <a:pPr marL="457200">
              <a:buFont typeface="Wingdings" panose="05000000000000000000" pitchFamily="2" charset="2"/>
              <a:buChar char="§"/>
            </a:pPr>
            <a:r>
              <a:rPr lang="en-US" sz="2000" dirty="0" smtClean="0"/>
              <a:t>If </a:t>
            </a:r>
            <a:r>
              <a:rPr lang="en-US" sz="2000" dirty="0"/>
              <a:t>an EAP API </a:t>
            </a:r>
            <a:r>
              <a:rPr lang="en-US" sz="2000" dirty="0">
                <a:solidFill>
                  <a:srgbClr val="0070C0"/>
                </a:solidFill>
              </a:rPr>
              <a:t>does not support</a:t>
            </a:r>
            <a:r>
              <a:rPr lang="en-US" sz="2000" dirty="0"/>
              <a:t> </a:t>
            </a:r>
            <a:r>
              <a:rPr lang="en-US" sz="2000" dirty="0">
                <a:solidFill>
                  <a:srgbClr val="FF0000"/>
                </a:solidFill>
              </a:rPr>
              <a:t>multiple concurrent invocations</a:t>
            </a:r>
            <a:r>
              <a:rPr lang="en-US" sz="2000" dirty="0"/>
              <a:t>, then it should </a:t>
            </a:r>
            <a:r>
              <a:rPr lang="en-US" sz="2000" dirty="0">
                <a:solidFill>
                  <a:srgbClr val="0070C0"/>
                </a:solidFill>
              </a:rPr>
              <a:t>throw an </a:t>
            </a:r>
            <a:r>
              <a:rPr lang="en-US" sz="2000" dirty="0">
                <a:solidFill>
                  <a:srgbClr val="FF0000"/>
                </a:solidFill>
              </a:rPr>
              <a:t>exception</a:t>
            </a:r>
            <a:r>
              <a:rPr lang="en-US" sz="2000" dirty="0"/>
              <a:t> if invoked again while an existing async operation is in </a:t>
            </a:r>
            <a:r>
              <a:rPr lang="en-US" sz="2000" dirty="0" smtClean="0"/>
              <a:t>progress.</a:t>
            </a:r>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7353" y="4005510"/>
            <a:ext cx="6617228" cy="371754"/>
          </a:xfrm>
          <a:prstGeom prst="rect">
            <a:avLst/>
          </a:prstGeom>
          <a:ln>
            <a:solidFill>
              <a:schemeClr val="accent1"/>
            </a:solidFill>
          </a:ln>
        </p:spPr>
      </p:pic>
      <p:sp>
        <p:nvSpPr>
          <p:cNvPr id="5" name="Date Placeholder 4"/>
          <p:cNvSpPr>
            <a:spLocks noGrp="1"/>
          </p:cNvSpPr>
          <p:nvPr>
            <p:ph type="dt" sz="half" idx="2"/>
          </p:nvPr>
        </p:nvSpPr>
        <p:spPr/>
        <p:txBody>
          <a:bodyPr/>
          <a:lstStyle/>
          <a:p>
            <a:r>
              <a:rPr lang="en-US" smtClean="0"/>
              <a:t>12 Mar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94</a:t>
            </a:fld>
            <a:endParaRPr lang="en-US" dirty="0"/>
          </a:p>
        </p:txBody>
      </p:sp>
    </p:spTree>
    <p:extLst>
      <p:ext uri="{BB962C8B-B14F-4D97-AF65-F5344CB8AC3E}">
        <p14:creationId xmlns:p14="http://schemas.microsoft.com/office/powerpoint/2010/main" val="91710315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Multiple Async </a:t>
            </a:r>
            <a:r>
              <a:rPr lang="en-US" dirty="0" smtClean="0"/>
              <a:t>Requests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smtClean="0"/>
              <a:t>EAP </a:t>
            </a:r>
            <a:r>
              <a:rPr lang="en-US" sz="2000" dirty="0"/>
              <a:t>fixes one of the issues with APM by </a:t>
            </a:r>
            <a:r>
              <a:rPr lang="en-US" sz="2000" dirty="0">
                <a:solidFill>
                  <a:srgbClr val="0070C0"/>
                </a:solidFill>
              </a:rPr>
              <a:t>automatically</a:t>
            </a:r>
            <a:r>
              <a:rPr lang="en-US" sz="2000" dirty="0">
                <a:solidFill>
                  <a:srgbClr val="FF0000"/>
                </a:solidFill>
              </a:rPr>
              <a:t> marshalling</a:t>
            </a:r>
            <a:r>
              <a:rPr lang="en-US" sz="2000" dirty="0"/>
              <a:t> the completion to the </a:t>
            </a:r>
            <a:r>
              <a:rPr lang="en-US" sz="2000" dirty="0">
                <a:solidFill>
                  <a:srgbClr val="FF0000"/>
                </a:solidFill>
              </a:rPr>
              <a:t>UI </a:t>
            </a:r>
            <a:r>
              <a:rPr lang="en-US" sz="2000" dirty="0">
                <a:solidFill>
                  <a:srgbClr val="0070C0"/>
                </a:solidFill>
              </a:rPr>
              <a:t>thread</a:t>
            </a:r>
            <a:r>
              <a:rPr lang="en-US" sz="2000" dirty="0"/>
              <a:t>, and now gives us a </a:t>
            </a:r>
            <a:r>
              <a:rPr lang="en-US" sz="2000" dirty="0">
                <a:solidFill>
                  <a:srgbClr val="FF0000"/>
                </a:solidFill>
              </a:rPr>
              <a:t>standard model </a:t>
            </a:r>
            <a:r>
              <a:rPr lang="en-US" sz="2000" dirty="0">
                <a:solidFill>
                  <a:srgbClr val="0070C0"/>
                </a:solidFill>
              </a:rPr>
              <a:t>for</a:t>
            </a:r>
            <a:r>
              <a:rPr lang="en-US" sz="2000" dirty="0"/>
              <a:t> </a:t>
            </a:r>
            <a:r>
              <a:rPr lang="en-US" sz="2000" dirty="0" smtClean="0">
                <a:solidFill>
                  <a:srgbClr val="FF0000"/>
                </a:solidFill>
              </a:rPr>
              <a:t>cancellation</a:t>
            </a:r>
            <a:r>
              <a:rPr lang="en-US" sz="2000" dirty="0" smtClean="0"/>
              <a:t>.</a:t>
            </a:r>
          </a:p>
          <a:p>
            <a:pPr marL="457200">
              <a:buFont typeface="Wingdings" panose="05000000000000000000" pitchFamily="2" charset="2"/>
              <a:buChar char="§"/>
            </a:pPr>
            <a:r>
              <a:rPr lang="en-US" sz="2000" dirty="0" smtClean="0"/>
              <a:t>However</a:t>
            </a:r>
            <a:r>
              <a:rPr lang="en-US" sz="2000" dirty="0"/>
              <a:t>, you still have very </a:t>
            </a:r>
            <a:r>
              <a:rPr lang="en-US" sz="2000" dirty="0">
                <a:solidFill>
                  <a:srgbClr val="0070C0"/>
                </a:solidFill>
              </a:rPr>
              <a:t>different </a:t>
            </a:r>
            <a:r>
              <a:rPr lang="en-US" sz="2000" dirty="0">
                <a:solidFill>
                  <a:srgbClr val="FF0000"/>
                </a:solidFill>
              </a:rPr>
              <a:t>code</a:t>
            </a:r>
            <a:r>
              <a:rPr lang="en-US" sz="2000" dirty="0"/>
              <a:t> in </a:t>
            </a:r>
            <a:r>
              <a:rPr lang="en-US" sz="2000" dirty="0">
                <a:solidFill>
                  <a:srgbClr val="FF0000"/>
                </a:solidFill>
              </a:rPr>
              <a:t>async</a:t>
            </a:r>
            <a:r>
              <a:rPr lang="en-US" sz="2000" dirty="0"/>
              <a:t> and </a:t>
            </a:r>
            <a:r>
              <a:rPr lang="en-US" sz="2000" dirty="0">
                <a:solidFill>
                  <a:srgbClr val="FF0000"/>
                </a:solidFill>
              </a:rPr>
              <a:t>synchronous</a:t>
            </a:r>
            <a:r>
              <a:rPr lang="en-US" sz="2000" dirty="0"/>
              <a:t> </a:t>
            </a:r>
            <a:r>
              <a:rPr lang="en-US" sz="2000" dirty="0">
                <a:solidFill>
                  <a:srgbClr val="0070C0"/>
                </a:solidFill>
              </a:rPr>
              <a:t>invocations</a:t>
            </a:r>
            <a:r>
              <a:rPr lang="en-US" sz="2000" dirty="0"/>
              <a:t>, and error handling is not ideal</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95</a:t>
            </a:fld>
            <a:endParaRPr lang="en-US" dirty="0"/>
          </a:p>
        </p:txBody>
      </p:sp>
    </p:spTree>
    <p:extLst>
      <p:ext uri="{BB962C8B-B14F-4D97-AF65-F5344CB8AC3E}">
        <p14:creationId xmlns:p14="http://schemas.microsoft.com/office/powerpoint/2010/main" val="169823228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Minor Changes in .NET </a:t>
            </a:r>
            <a:r>
              <a:rPr lang="en-US" dirty="0" smtClean="0">
                <a:solidFill>
                  <a:schemeClr val="bg1"/>
                </a:solidFill>
              </a:rPr>
              <a:t>3.5</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solidFill>
                  <a:srgbClr val="FF0000"/>
                </a:solidFill>
              </a:rPr>
              <a:t>.NET 3.0</a:t>
            </a:r>
            <a:r>
              <a:rPr lang="en-US" sz="2000" dirty="0"/>
              <a:t> was a release of libraries </a:t>
            </a:r>
            <a:endParaRPr lang="en-US" sz="2000" dirty="0" smtClean="0"/>
          </a:p>
          <a:p>
            <a:pPr marL="685800">
              <a:buFont typeface="Wingdings" panose="05000000000000000000" pitchFamily="2" charset="2"/>
              <a:buChar char="ü"/>
            </a:pPr>
            <a:r>
              <a:rPr lang="en-US" sz="2000" dirty="0" smtClean="0"/>
              <a:t>WCF</a:t>
            </a:r>
          </a:p>
          <a:p>
            <a:pPr marL="685800">
              <a:buFont typeface="Wingdings" panose="05000000000000000000" pitchFamily="2" charset="2"/>
              <a:buChar char="ü"/>
            </a:pPr>
            <a:r>
              <a:rPr lang="en-US" sz="2000" dirty="0" smtClean="0"/>
              <a:t>WPF</a:t>
            </a:r>
          </a:p>
          <a:p>
            <a:pPr marL="685800">
              <a:buFont typeface="Wingdings" panose="05000000000000000000" pitchFamily="2" charset="2"/>
              <a:buChar char="ü"/>
            </a:pPr>
            <a:r>
              <a:rPr lang="en-US" sz="2000" dirty="0" smtClean="0"/>
              <a:t>WF</a:t>
            </a:r>
          </a:p>
          <a:p>
            <a:pPr indent="0">
              <a:buNone/>
            </a:pPr>
            <a:r>
              <a:rPr lang="en-US" sz="2000" dirty="0" smtClean="0"/>
              <a:t>with </a:t>
            </a:r>
            <a:r>
              <a:rPr lang="en-US" sz="2000" dirty="0">
                <a:solidFill>
                  <a:srgbClr val="0070C0"/>
                </a:solidFill>
              </a:rPr>
              <a:t>no changes to the </a:t>
            </a:r>
            <a:r>
              <a:rPr lang="en-US" sz="2000" dirty="0">
                <a:solidFill>
                  <a:srgbClr val="FF0000"/>
                </a:solidFill>
              </a:rPr>
              <a:t>async API</a:t>
            </a:r>
            <a:r>
              <a:rPr lang="en-US" sz="2000" dirty="0"/>
              <a:t> or </a:t>
            </a:r>
            <a:r>
              <a:rPr lang="en-US" sz="2000" dirty="0">
                <a:solidFill>
                  <a:srgbClr val="FF0000"/>
                </a:solidFill>
              </a:rPr>
              <a:t>infrastructure</a:t>
            </a:r>
            <a:r>
              <a:rPr lang="en-US" sz="2000" dirty="0"/>
              <a:t>, so the next change in the .NET async world was </a:t>
            </a:r>
            <a:r>
              <a:rPr lang="en-US" sz="2000" dirty="0">
                <a:solidFill>
                  <a:srgbClr val="FF0000"/>
                </a:solidFill>
              </a:rPr>
              <a:t>.NET </a:t>
            </a:r>
            <a:r>
              <a:rPr lang="en-US" sz="2000" dirty="0" smtClean="0">
                <a:solidFill>
                  <a:srgbClr val="FF0000"/>
                </a:solidFill>
              </a:rPr>
              <a:t>3.5</a:t>
            </a:r>
            <a:r>
              <a:rPr lang="en-US" sz="2000" dirty="0" smtClean="0"/>
              <a:t>.</a:t>
            </a:r>
          </a:p>
          <a:p>
            <a:pPr marL="457200">
              <a:buFont typeface="Wingdings" panose="05000000000000000000" pitchFamily="2" charset="2"/>
              <a:buChar char="§"/>
            </a:pPr>
            <a:r>
              <a:rPr lang="en-US" sz="2000" dirty="0" smtClean="0"/>
              <a:t>This </a:t>
            </a:r>
            <a:r>
              <a:rPr lang="en-US" sz="2000" dirty="0"/>
              <a:t>shipped with a </a:t>
            </a:r>
            <a:r>
              <a:rPr lang="en-US" sz="2000" dirty="0">
                <a:solidFill>
                  <a:srgbClr val="FF0000"/>
                </a:solidFill>
              </a:rPr>
              <a:t>service pack </a:t>
            </a:r>
            <a:r>
              <a:rPr lang="en-US" sz="2000" dirty="0">
                <a:solidFill>
                  <a:srgbClr val="0070C0"/>
                </a:solidFill>
              </a:rPr>
              <a:t>for</a:t>
            </a:r>
            <a:r>
              <a:rPr lang="en-US" sz="2000" dirty="0">
                <a:solidFill>
                  <a:srgbClr val="FF0000"/>
                </a:solidFill>
              </a:rPr>
              <a:t> CLR 2.0</a:t>
            </a:r>
            <a:r>
              <a:rPr lang="en-US" sz="2000" dirty="0"/>
              <a:t> that, among other things, changed the </a:t>
            </a:r>
            <a:r>
              <a:rPr lang="en-US" sz="2000" dirty="0">
                <a:solidFill>
                  <a:srgbClr val="FF0000"/>
                </a:solidFill>
              </a:rPr>
              <a:t>thread pool </a:t>
            </a:r>
            <a:r>
              <a:rPr lang="en-US" sz="2000" dirty="0" smtClean="0">
                <a:solidFill>
                  <a:srgbClr val="0070C0"/>
                </a:solidFill>
              </a:rPr>
              <a:t>heuristics</a:t>
            </a:r>
            <a:r>
              <a:rPr lang="en-US" sz="2000" dirty="0" smtClean="0"/>
              <a:t>.</a:t>
            </a:r>
          </a:p>
          <a:p>
            <a:pPr marL="457200">
              <a:buFont typeface="Wingdings" panose="05000000000000000000" pitchFamily="2" charset="2"/>
              <a:buChar char="§"/>
            </a:pPr>
            <a:r>
              <a:rPr lang="en-US" sz="2000" dirty="0" smtClean="0"/>
              <a:t>In </a:t>
            </a:r>
            <a:r>
              <a:rPr lang="en-US" sz="2000" dirty="0"/>
              <a:t>terms of the framework class library, however, there were no significant changes to how the async API </a:t>
            </a:r>
            <a:r>
              <a:rPr lang="en-US" sz="2000" dirty="0" smtClean="0"/>
              <a:t>looked.</a:t>
            </a:r>
          </a:p>
          <a:p>
            <a:pPr marL="457200">
              <a:buFont typeface="Wingdings" panose="05000000000000000000" pitchFamily="2" charset="2"/>
              <a:buChar char="§"/>
            </a:pPr>
            <a:r>
              <a:rPr lang="en-US" sz="2000" dirty="0" smtClean="0"/>
              <a:t>There </a:t>
            </a:r>
            <a:r>
              <a:rPr lang="en-US" sz="2000" dirty="0"/>
              <a:t>was one .NET 3.5 feature that has changed the way async code is now commonly </a:t>
            </a:r>
            <a:r>
              <a:rPr lang="en-US" sz="2000" dirty="0" smtClean="0"/>
              <a:t>written.</a:t>
            </a:r>
          </a:p>
          <a:p>
            <a:pPr marL="457200">
              <a:buFont typeface="Wingdings" panose="05000000000000000000" pitchFamily="2" charset="2"/>
              <a:buChar char="§"/>
            </a:pPr>
            <a:r>
              <a:rPr lang="en-US" sz="2000" dirty="0" smtClean="0">
                <a:solidFill>
                  <a:srgbClr val="FF0000"/>
                </a:solidFill>
              </a:rPr>
              <a:t>Lambda </a:t>
            </a:r>
            <a:r>
              <a:rPr lang="en-US" sz="2000" dirty="0">
                <a:solidFill>
                  <a:srgbClr val="FF0000"/>
                </a:solidFill>
              </a:rPr>
              <a:t>expressions</a:t>
            </a:r>
            <a:r>
              <a:rPr lang="en-US" sz="2000" dirty="0"/>
              <a:t> are very often used to define </a:t>
            </a:r>
            <a:r>
              <a:rPr lang="en-US" sz="2000" dirty="0">
                <a:solidFill>
                  <a:srgbClr val="FF0000"/>
                </a:solidFill>
              </a:rPr>
              <a:t>delegates</a:t>
            </a:r>
            <a:r>
              <a:rPr lang="en-US" sz="2000" dirty="0"/>
              <a:t> used for async </a:t>
            </a:r>
            <a:r>
              <a:rPr lang="en-US" sz="2000" dirty="0" smtClean="0"/>
              <a:t>work.</a:t>
            </a:r>
          </a:p>
          <a:p>
            <a:pPr marL="457200">
              <a:buFont typeface="Wingdings" panose="05000000000000000000" pitchFamily="2" charset="2"/>
              <a:buChar char="§"/>
            </a:pPr>
            <a:r>
              <a:rPr lang="en-US" sz="2000" dirty="0" smtClean="0"/>
              <a:t>Also</a:t>
            </a:r>
            <a:r>
              <a:rPr lang="en-US" sz="2000" dirty="0"/>
              <a:t>, the introduction of a rich set of </a:t>
            </a:r>
            <a:r>
              <a:rPr lang="en-US" sz="2000" dirty="0">
                <a:solidFill>
                  <a:srgbClr val="FF0000"/>
                </a:solidFill>
              </a:rPr>
              <a:t>generic delegate </a:t>
            </a:r>
            <a:r>
              <a:rPr lang="en-US" sz="2000" dirty="0">
                <a:solidFill>
                  <a:srgbClr val="0070C0"/>
                </a:solidFill>
              </a:rPr>
              <a:t>types</a:t>
            </a:r>
            <a:r>
              <a:rPr lang="en-US" sz="2000" dirty="0"/>
              <a:t> generally removed the need to create your own delegate types to be invoked asynchronously</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96</a:t>
            </a:fld>
            <a:endParaRPr lang="en-US" dirty="0"/>
          </a:p>
        </p:txBody>
      </p:sp>
    </p:spTree>
    <p:extLst>
      <p:ext uri="{BB962C8B-B14F-4D97-AF65-F5344CB8AC3E}">
        <p14:creationId xmlns:p14="http://schemas.microsoft.com/office/powerpoint/2010/main" val="65778730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Lambda Expressions</a:t>
            </a:r>
            <a:endParaRPr lang="en-US" dirty="0"/>
          </a:p>
        </p:txBody>
      </p:sp>
      <p:sp>
        <p:nvSpPr>
          <p:cNvPr id="5" name="Content Placeholder 3"/>
          <p:cNvSpPr>
            <a:spLocks noGrp="1"/>
          </p:cNvSpPr>
          <p:nvPr>
            <p:ph idx="1"/>
          </p:nvPr>
        </p:nvSpPr>
        <p:spPr/>
        <p:txBody>
          <a:bodyPr>
            <a:normAutofit/>
          </a:bodyPr>
          <a:lstStyle/>
          <a:p>
            <a:pPr>
              <a:buFont typeface="Wingdings" panose="05000000000000000000" pitchFamily="2" charset="2"/>
              <a:buChar char="v"/>
            </a:pPr>
            <a:r>
              <a:rPr lang="en-US" sz="2000" dirty="0">
                <a:solidFill>
                  <a:srgbClr val="FF0000"/>
                </a:solidFill>
              </a:rPr>
              <a:t>.NET 2.0</a:t>
            </a:r>
            <a:r>
              <a:rPr lang="en-US" sz="2000" dirty="0"/>
              <a:t> introduced </a:t>
            </a:r>
            <a:r>
              <a:rPr lang="en-US" sz="2000" dirty="0">
                <a:solidFill>
                  <a:srgbClr val="FF0000"/>
                </a:solidFill>
              </a:rPr>
              <a:t>anonymous delegates</a:t>
            </a:r>
            <a:r>
              <a:rPr lang="en-US" sz="2000" dirty="0"/>
              <a:t> and </a:t>
            </a:r>
            <a:r>
              <a:rPr lang="en-US" sz="2000" dirty="0" smtClean="0">
                <a:solidFill>
                  <a:srgbClr val="FF0000"/>
                </a:solidFill>
              </a:rPr>
              <a:t>closure</a:t>
            </a:r>
            <a:r>
              <a:rPr lang="en-US" sz="2000" dirty="0" smtClean="0"/>
              <a:t>.</a:t>
            </a:r>
          </a:p>
          <a:p>
            <a:pPr marL="457200">
              <a:buFont typeface="Wingdings" panose="05000000000000000000" pitchFamily="2" charset="2"/>
              <a:buChar char="§"/>
            </a:pPr>
            <a:r>
              <a:rPr lang="en-US" sz="2000" dirty="0" smtClean="0"/>
              <a:t>However</a:t>
            </a:r>
            <a:r>
              <a:rPr lang="en-US" sz="2000" dirty="0"/>
              <a:t>, it turned out that we were commonly telling the compiler things it could already work out for itself. </a:t>
            </a:r>
            <a:endParaRPr lang="en-US" sz="2000" dirty="0" smtClean="0"/>
          </a:p>
          <a:p>
            <a:pPr marL="457200">
              <a:buFont typeface="Wingdings" panose="05000000000000000000" pitchFamily="2" charset="2"/>
              <a:buChar char="§"/>
            </a:pPr>
            <a:r>
              <a:rPr lang="en-US" sz="2000" dirty="0" smtClean="0"/>
              <a:t>Consider </a:t>
            </a:r>
            <a:r>
              <a:rPr lang="en-US" sz="2000" dirty="0"/>
              <a:t>the following anonymous delegate</a:t>
            </a:r>
            <a:r>
              <a:rPr lang="en-US" sz="2000" dirty="0" smtClean="0"/>
              <a:t>:</a:t>
            </a:r>
          </a:p>
          <a:p>
            <a:pPr indent="0">
              <a:buNone/>
            </a:pPr>
            <a:endParaRPr lang="en-US" sz="2000" dirty="0" smtClean="0"/>
          </a:p>
          <a:p>
            <a:pPr indent="0">
              <a:buNone/>
            </a:pPr>
            <a:endParaRPr lang="en-US" sz="2000" dirty="0" smtClean="0"/>
          </a:p>
          <a:p>
            <a:pPr marL="457200">
              <a:buFont typeface="Wingdings" panose="05000000000000000000" pitchFamily="2" charset="2"/>
              <a:buChar char="§"/>
            </a:pPr>
            <a:r>
              <a:rPr lang="en-US" sz="2000" dirty="0" smtClean="0"/>
              <a:t>Let’s </a:t>
            </a:r>
            <a:r>
              <a:rPr lang="en-US" sz="2000" dirty="0"/>
              <a:t>start removing the things the compiler could work out. To begin with, the </a:t>
            </a:r>
            <a:r>
              <a:rPr lang="en-US" sz="2000" dirty="0">
                <a:solidFill>
                  <a:srgbClr val="FF0000"/>
                </a:solidFill>
              </a:rPr>
              <a:t>delegate</a:t>
            </a:r>
            <a:r>
              <a:rPr lang="en-US" sz="2000" dirty="0"/>
              <a:t> </a:t>
            </a:r>
            <a:r>
              <a:rPr lang="en-US" sz="2000" dirty="0">
                <a:solidFill>
                  <a:srgbClr val="0070C0"/>
                </a:solidFill>
              </a:rPr>
              <a:t>keyword</a:t>
            </a:r>
            <a:r>
              <a:rPr lang="en-US" sz="2000" dirty="0"/>
              <a:t> is superfluous as the compiler knows Predicate&lt;T&gt; is a </a:t>
            </a:r>
            <a:r>
              <a:rPr lang="en-US" sz="2000" dirty="0" smtClean="0"/>
              <a:t>delegate </a:t>
            </a:r>
            <a:r>
              <a:rPr lang="en-US" sz="2000" dirty="0"/>
              <a:t>type</a:t>
            </a:r>
            <a:r>
              <a:rPr lang="en-US" sz="2000" dirty="0" smtClean="0"/>
              <a:t>:</a:t>
            </a:r>
          </a:p>
          <a:p>
            <a:pPr indent="0">
              <a:buNone/>
            </a:pPr>
            <a:endParaRPr lang="en-US" sz="2000" dirty="0"/>
          </a:p>
          <a:p>
            <a:pPr indent="0">
              <a:buNone/>
            </a:pPr>
            <a:endParaRPr lang="en-US" sz="2000" dirty="0" smtClean="0"/>
          </a:p>
          <a:p>
            <a:pPr marL="457200">
              <a:buFont typeface="Wingdings" panose="05000000000000000000" pitchFamily="2" charset="2"/>
              <a:buChar char="§"/>
            </a:pPr>
            <a:r>
              <a:rPr lang="en-US" sz="2000" dirty="0" smtClean="0"/>
              <a:t>We </a:t>
            </a:r>
            <a:r>
              <a:rPr lang="en-US" sz="2000" dirty="0"/>
              <a:t>don’t need to specify the type of p as the compiler knows that the parameter for Predicate&lt;Person&gt; is a Person</a:t>
            </a:r>
            <a:r>
              <a:rPr lang="en-US" sz="2000" dirty="0" smtClean="0"/>
              <a:t>:</a:t>
            </a:r>
            <a:endParaRPr lang="en-US" sz="2000" dirty="0"/>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366207" y="2410295"/>
            <a:ext cx="3749218" cy="750917"/>
          </a:xfrm>
          <a:prstGeom prst="rect">
            <a:avLst/>
          </a:prstGeom>
          <a:ln>
            <a:solidFill>
              <a:schemeClr val="accent1"/>
            </a:solidFill>
          </a:ln>
        </p:spPr>
      </p:pic>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24503" y="4028451"/>
            <a:ext cx="3437410" cy="710444"/>
          </a:xfrm>
          <a:prstGeom prst="rect">
            <a:avLst/>
          </a:prstGeom>
          <a:ln>
            <a:solidFill>
              <a:schemeClr val="accent1"/>
            </a:solidFill>
          </a:ln>
        </p:spPr>
      </p:pic>
      <p:pic>
        <p:nvPicPr>
          <p:cNvPr id="6" name="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624913" y="5476143"/>
            <a:ext cx="3741294" cy="787923"/>
          </a:xfrm>
          <a:prstGeom prst="rect">
            <a:avLst/>
          </a:prstGeom>
          <a:ln>
            <a:solidFill>
              <a:schemeClr val="accent1"/>
            </a:solidFill>
          </a:ln>
        </p:spPr>
      </p:pic>
      <p:sp>
        <p:nvSpPr>
          <p:cNvPr id="7" name="Date Placeholder 6"/>
          <p:cNvSpPr>
            <a:spLocks noGrp="1"/>
          </p:cNvSpPr>
          <p:nvPr>
            <p:ph type="dt" sz="half" idx="2"/>
          </p:nvPr>
        </p:nvSpPr>
        <p:spPr/>
        <p:txBody>
          <a:bodyPr/>
          <a:lstStyle/>
          <a:p>
            <a:r>
              <a:rPr lang="en-US" smtClean="0"/>
              <a:t>12 Mar 2018</a:t>
            </a:r>
            <a:endParaRPr lang="en-US" dirty="0"/>
          </a:p>
        </p:txBody>
      </p:sp>
      <p:sp>
        <p:nvSpPr>
          <p:cNvPr id="8" name="Slide Number Placeholder 7"/>
          <p:cNvSpPr>
            <a:spLocks noGrp="1"/>
          </p:cNvSpPr>
          <p:nvPr>
            <p:ph type="sldNum" sz="quarter" idx="4"/>
          </p:nvPr>
        </p:nvSpPr>
        <p:spPr/>
        <p:txBody>
          <a:bodyPr/>
          <a:lstStyle/>
          <a:p>
            <a:fld id="{F1012999-1CD9-4014-B1C6-70315F8BBED0}" type="slidenum">
              <a:rPr lang="en-US" smtClean="0"/>
              <a:pPr/>
              <a:t>97</a:t>
            </a:fld>
            <a:endParaRPr lang="en-US" dirty="0"/>
          </a:p>
        </p:txBody>
      </p:sp>
    </p:spTree>
    <p:extLst>
      <p:ext uri="{BB962C8B-B14F-4D97-AF65-F5344CB8AC3E}">
        <p14:creationId xmlns:p14="http://schemas.microsoft.com/office/powerpoint/2010/main" val="375116413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Lambda Expressions							   </a:t>
            </a:r>
            <a:r>
              <a:rPr lang="en-US" dirty="0" smtClean="0">
                <a:solidFill>
                  <a:srgbClr val="C00000"/>
                </a:solidFill>
              </a:rPr>
              <a:t>|</a:t>
            </a:r>
            <a:endParaRPr lang="en-US" dirty="0">
              <a:solidFill>
                <a:srgbClr val="C00000"/>
              </a:solidFill>
            </a:endParaRPr>
          </a:p>
        </p:txBody>
      </p:sp>
      <p:sp>
        <p:nvSpPr>
          <p:cNvPr id="5"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smtClean="0"/>
              <a:t>Predicate&lt;T</a:t>
            </a:r>
            <a:r>
              <a:rPr lang="en-US" sz="2000" dirty="0"/>
              <a:t>&gt; returns a Boolean and the return expression evaluates to a </a:t>
            </a:r>
            <a:r>
              <a:rPr lang="en-US" sz="2000" dirty="0" smtClean="0"/>
              <a:t>Boolean.</a:t>
            </a:r>
          </a:p>
          <a:p>
            <a:pPr marL="457200" indent="0">
              <a:buNone/>
            </a:pPr>
            <a:r>
              <a:rPr lang="en-US" sz="2000" dirty="0" smtClean="0"/>
              <a:t>There </a:t>
            </a:r>
            <a:r>
              <a:rPr lang="en-US" sz="2000" dirty="0"/>
              <a:t>is just one statement in the body, so it must be the return. So let's omit the </a:t>
            </a:r>
            <a:r>
              <a:rPr lang="en-US" sz="2000" dirty="0">
                <a:solidFill>
                  <a:srgbClr val="FF0000"/>
                </a:solidFill>
              </a:rPr>
              <a:t>return</a:t>
            </a:r>
            <a:r>
              <a:rPr lang="en-US" sz="2000" dirty="0"/>
              <a:t> </a:t>
            </a:r>
            <a:r>
              <a:rPr lang="en-US" sz="2000" dirty="0">
                <a:solidFill>
                  <a:srgbClr val="0070C0"/>
                </a:solidFill>
              </a:rPr>
              <a:t>keyword</a:t>
            </a:r>
            <a:r>
              <a:rPr lang="en-US" sz="2000" dirty="0" smtClean="0"/>
              <a:t>:</a:t>
            </a:r>
          </a:p>
          <a:p>
            <a:pPr indent="0">
              <a:buNone/>
            </a:pPr>
            <a:endParaRPr lang="en-US" sz="2000" dirty="0" smtClean="0"/>
          </a:p>
          <a:p>
            <a:pPr indent="0">
              <a:buNone/>
            </a:pPr>
            <a:endParaRPr lang="en-US" sz="2000" dirty="0" smtClean="0"/>
          </a:p>
          <a:p>
            <a:pPr marL="457200">
              <a:buFont typeface="Wingdings" panose="05000000000000000000" pitchFamily="2" charset="2"/>
              <a:buChar char="§"/>
            </a:pPr>
            <a:r>
              <a:rPr lang="en-US" sz="2000" dirty="0" smtClean="0"/>
              <a:t>We </a:t>
            </a:r>
            <a:r>
              <a:rPr lang="en-US" sz="2000" dirty="0"/>
              <a:t>only have one statement—we surely </a:t>
            </a:r>
            <a:r>
              <a:rPr lang="en-US" sz="2000" dirty="0">
                <a:solidFill>
                  <a:srgbClr val="0070C0"/>
                </a:solidFill>
              </a:rPr>
              <a:t>don’t need</a:t>
            </a:r>
            <a:r>
              <a:rPr lang="en-US" sz="2000" dirty="0"/>
              <a:t> </a:t>
            </a:r>
            <a:r>
              <a:rPr lang="en-US" sz="2000" dirty="0">
                <a:solidFill>
                  <a:srgbClr val="FF0000"/>
                </a:solidFill>
              </a:rPr>
              <a:t>braces</a:t>
            </a:r>
            <a:r>
              <a:rPr lang="en-US" sz="2000" dirty="0" smtClean="0"/>
              <a:t>:</a:t>
            </a:r>
          </a:p>
          <a:p>
            <a:pPr indent="0">
              <a:buNone/>
            </a:pPr>
            <a:endParaRPr lang="en-US" sz="2000" dirty="0"/>
          </a:p>
          <a:p>
            <a:pPr marL="457200">
              <a:buFont typeface="Wingdings" panose="05000000000000000000" pitchFamily="2" charset="2"/>
              <a:buChar char="§"/>
            </a:pPr>
            <a:r>
              <a:rPr lang="en-US" sz="2000" dirty="0" smtClean="0"/>
              <a:t>There </a:t>
            </a:r>
            <a:r>
              <a:rPr lang="en-US" sz="2000" dirty="0"/>
              <a:t>is only </a:t>
            </a:r>
            <a:r>
              <a:rPr lang="en-US" sz="2000" dirty="0">
                <a:solidFill>
                  <a:srgbClr val="0070C0"/>
                </a:solidFill>
              </a:rPr>
              <a:t>one parameter</a:t>
            </a:r>
            <a:r>
              <a:rPr lang="en-US" sz="2000" dirty="0"/>
              <a:t>, so we could </a:t>
            </a:r>
            <a:r>
              <a:rPr lang="en-US" sz="2000" dirty="0">
                <a:solidFill>
                  <a:srgbClr val="0070C0"/>
                </a:solidFill>
              </a:rPr>
              <a:t>omit the</a:t>
            </a:r>
            <a:r>
              <a:rPr lang="en-US" sz="2000" dirty="0"/>
              <a:t> </a:t>
            </a:r>
            <a:r>
              <a:rPr lang="en-US" sz="2000" dirty="0">
                <a:solidFill>
                  <a:srgbClr val="FF0000"/>
                </a:solidFill>
              </a:rPr>
              <a:t>parentheses</a:t>
            </a:r>
            <a:r>
              <a:rPr lang="en-US" sz="2000" dirty="0" smtClean="0"/>
              <a:t>:</a:t>
            </a:r>
          </a:p>
          <a:p>
            <a:pPr indent="0">
              <a:buNone/>
            </a:pPr>
            <a:endParaRPr lang="en-US" sz="2000" dirty="0" smtClean="0"/>
          </a:p>
          <a:p>
            <a:pPr indent="0">
              <a:buNone/>
            </a:pPr>
            <a:endParaRPr lang="en-US" sz="2000" dirty="0" smtClean="0"/>
          </a:p>
          <a:p>
            <a:pPr marL="457200">
              <a:buFont typeface="Wingdings" panose="05000000000000000000" pitchFamily="2" charset="2"/>
              <a:buChar char="§"/>
            </a:pPr>
            <a:r>
              <a:rPr lang="en-US" sz="2000" dirty="0" smtClean="0"/>
              <a:t>Last</a:t>
            </a:r>
            <a:r>
              <a:rPr lang="en-US" sz="2000" dirty="0"/>
              <a:t>, we do need to </a:t>
            </a:r>
            <a:r>
              <a:rPr lang="en-US" sz="2000" dirty="0">
                <a:solidFill>
                  <a:srgbClr val="0070C0"/>
                </a:solidFill>
              </a:rPr>
              <a:t>separate the</a:t>
            </a:r>
            <a:r>
              <a:rPr lang="en-US" sz="2000" dirty="0"/>
              <a:t> </a:t>
            </a:r>
            <a:r>
              <a:rPr lang="en-US" sz="2000" dirty="0">
                <a:solidFill>
                  <a:srgbClr val="FF0000"/>
                </a:solidFill>
              </a:rPr>
              <a:t>parameter</a:t>
            </a:r>
            <a:r>
              <a:rPr lang="en-US" sz="2000" dirty="0"/>
              <a:t> from the </a:t>
            </a:r>
            <a:r>
              <a:rPr lang="en-US" sz="2000" dirty="0">
                <a:solidFill>
                  <a:srgbClr val="FF0000"/>
                </a:solidFill>
              </a:rPr>
              <a:t>lambda body</a:t>
            </a:r>
            <a:r>
              <a:rPr lang="en-US" sz="2000" dirty="0"/>
              <a:t>, so we use the symbol </a:t>
            </a:r>
            <a:r>
              <a:rPr lang="en-US" sz="2000" dirty="0" smtClean="0">
                <a:solidFill>
                  <a:srgbClr val="FF0000"/>
                </a:solidFill>
              </a:rPr>
              <a:t>=&gt;</a:t>
            </a:r>
            <a:r>
              <a:rPr lang="en-US" sz="2000" dirty="0" smtClean="0"/>
              <a:t>:</a:t>
            </a:r>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21266" y="2046642"/>
            <a:ext cx="3001797" cy="756798"/>
          </a:xfrm>
          <a:prstGeom prst="rect">
            <a:avLst/>
          </a:prstGeom>
          <a:ln>
            <a:solidFill>
              <a:schemeClr val="accent1"/>
            </a:solidFill>
          </a:ln>
        </p:spPr>
      </p:pic>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968065" y="2906195"/>
            <a:ext cx="4555067" cy="381459"/>
          </a:xfrm>
          <a:prstGeom prst="rect">
            <a:avLst/>
          </a:prstGeom>
          <a:ln>
            <a:solidFill>
              <a:schemeClr val="accent1"/>
            </a:solidFill>
          </a:ln>
        </p:spPr>
      </p:pic>
      <p:pic>
        <p:nvPicPr>
          <p:cNvPr id="6" name="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968065" y="4273290"/>
            <a:ext cx="4487334" cy="341596"/>
          </a:xfrm>
          <a:prstGeom prst="rect">
            <a:avLst/>
          </a:prstGeom>
          <a:ln>
            <a:solidFill>
              <a:schemeClr val="accent1"/>
            </a:solidFill>
          </a:ln>
        </p:spPr>
      </p:pic>
      <p:pic>
        <p:nvPicPr>
          <p:cNvPr id="7" name="Picture 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968065" y="5708509"/>
            <a:ext cx="4766734" cy="373252"/>
          </a:xfrm>
          <a:prstGeom prst="rect">
            <a:avLst/>
          </a:prstGeom>
          <a:ln>
            <a:solidFill>
              <a:schemeClr val="accent1"/>
            </a:solidFill>
          </a:ln>
        </p:spPr>
      </p:pic>
      <p:sp>
        <p:nvSpPr>
          <p:cNvPr id="8" name="Date Placeholder 7"/>
          <p:cNvSpPr>
            <a:spLocks noGrp="1"/>
          </p:cNvSpPr>
          <p:nvPr>
            <p:ph type="dt" sz="half" idx="2"/>
          </p:nvPr>
        </p:nvSpPr>
        <p:spPr/>
        <p:txBody>
          <a:bodyPr/>
          <a:lstStyle/>
          <a:p>
            <a:r>
              <a:rPr lang="en-US" smtClean="0"/>
              <a:t>12 Mar 2018</a:t>
            </a:r>
            <a:endParaRPr lang="en-US" dirty="0"/>
          </a:p>
        </p:txBody>
      </p:sp>
      <p:sp>
        <p:nvSpPr>
          <p:cNvPr id="9" name="Slide Number Placeholder 8"/>
          <p:cNvSpPr>
            <a:spLocks noGrp="1"/>
          </p:cNvSpPr>
          <p:nvPr>
            <p:ph type="sldNum" sz="quarter" idx="4"/>
          </p:nvPr>
        </p:nvSpPr>
        <p:spPr/>
        <p:txBody>
          <a:bodyPr/>
          <a:lstStyle/>
          <a:p>
            <a:fld id="{F1012999-1CD9-4014-B1C6-70315F8BBED0}" type="slidenum">
              <a:rPr lang="en-US" smtClean="0"/>
              <a:pPr/>
              <a:t>98</a:t>
            </a:fld>
            <a:endParaRPr lang="en-US" dirty="0"/>
          </a:p>
        </p:txBody>
      </p:sp>
    </p:spTree>
    <p:extLst>
      <p:ext uri="{BB962C8B-B14F-4D97-AF65-F5344CB8AC3E}">
        <p14:creationId xmlns:p14="http://schemas.microsoft.com/office/powerpoint/2010/main" val="250398770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Lambda Expressions							  </a:t>
            </a:r>
            <a:r>
              <a:rPr lang="en-US" dirty="0" smtClean="0">
                <a:solidFill>
                  <a:srgbClr val="C00000"/>
                </a:solidFill>
              </a:rPr>
              <a:t>||</a:t>
            </a:r>
            <a:endParaRPr lang="en-US" dirty="0">
              <a:solidFill>
                <a:srgbClr val="C00000"/>
              </a:solidFill>
            </a:endParaRPr>
          </a:p>
        </p:txBody>
      </p:sp>
      <p:sp>
        <p:nvSpPr>
          <p:cNvPr id="5"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smtClean="0"/>
              <a:t>This </a:t>
            </a:r>
            <a:r>
              <a:rPr lang="en-US" sz="2000" dirty="0"/>
              <a:t>is a lambda </a:t>
            </a:r>
            <a:r>
              <a:rPr lang="en-US" sz="2000" dirty="0" smtClean="0"/>
              <a:t>expression.</a:t>
            </a:r>
          </a:p>
          <a:p>
            <a:pPr marL="457200">
              <a:buFont typeface="Wingdings" panose="05000000000000000000" pitchFamily="2" charset="2"/>
              <a:buChar char="§"/>
            </a:pPr>
            <a:r>
              <a:rPr lang="en-US" sz="2000" dirty="0" smtClean="0"/>
              <a:t>There </a:t>
            </a:r>
            <a:r>
              <a:rPr lang="en-US" sz="2000" dirty="0"/>
              <a:t>are other, more complex forms of lambda </a:t>
            </a:r>
            <a:r>
              <a:rPr lang="en-US" sz="2000" dirty="0" smtClean="0"/>
              <a:t>expression:</a:t>
            </a:r>
          </a:p>
          <a:p>
            <a:pPr marL="685800">
              <a:buFont typeface="Wingdings" panose="05000000000000000000" pitchFamily="2" charset="2"/>
              <a:buChar char="ü"/>
            </a:pPr>
            <a:r>
              <a:rPr lang="en-US" sz="2000" dirty="0" smtClean="0"/>
              <a:t>multiple or no </a:t>
            </a:r>
            <a:r>
              <a:rPr lang="en-US" sz="2000" dirty="0"/>
              <a:t>parameters require the use of parentheses </a:t>
            </a:r>
            <a:r>
              <a:rPr lang="en-US" sz="2000" dirty="0" smtClean="0"/>
              <a:t>and</a:t>
            </a:r>
          </a:p>
          <a:p>
            <a:pPr marL="685800">
              <a:buFont typeface="Wingdings" panose="05000000000000000000" pitchFamily="2" charset="2"/>
              <a:buChar char="ü"/>
            </a:pPr>
            <a:r>
              <a:rPr lang="en-US" sz="2000" dirty="0" smtClean="0"/>
              <a:t>multiple </a:t>
            </a:r>
            <a:r>
              <a:rPr lang="en-US" sz="2000" dirty="0"/>
              <a:t>statements in the body require the use of braces and an explicit </a:t>
            </a:r>
            <a:r>
              <a:rPr lang="en-US" sz="2000" dirty="0" smtClean="0"/>
              <a:t>return.</a:t>
            </a:r>
          </a:p>
          <a:p>
            <a:pPr marL="457200">
              <a:buFont typeface="Wingdings" panose="05000000000000000000" pitchFamily="2" charset="2"/>
              <a:buChar char="§"/>
            </a:pPr>
            <a:r>
              <a:rPr lang="en-US" sz="2000" dirty="0" smtClean="0"/>
              <a:t>Why </a:t>
            </a:r>
            <a:r>
              <a:rPr lang="en-US" sz="2000" dirty="0"/>
              <a:t>are lambda expressions often used to model asynchronous </a:t>
            </a:r>
            <a:r>
              <a:rPr lang="en-US" sz="2000" dirty="0" smtClean="0"/>
              <a:t>work?</a:t>
            </a:r>
          </a:p>
          <a:p>
            <a:pPr marL="457200">
              <a:buFont typeface="Wingdings" panose="05000000000000000000" pitchFamily="2" charset="2"/>
              <a:buChar char="§"/>
            </a:pPr>
            <a:r>
              <a:rPr lang="en-US" sz="2000" dirty="0" smtClean="0"/>
              <a:t>There </a:t>
            </a:r>
            <a:r>
              <a:rPr lang="en-US" sz="2000" dirty="0"/>
              <a:t>are two main </a:t>
            </a:r>
            <a:r>
              <a:rPr lang="en-US" sz="2000" dirty="0" smtClean="0"/>
              <a:t>reasons:</a:t>
            </a:r>
          </a:p>
          <a:p>
            <a:pPr marL="685800">
              <a:buFont typeface="Wingdings" panose="05000000000000000000" pitchFamily="2" charset="2"/>
              <a:buChar char="ü"/>
            </a:pPr>
            <a:r>
              <a:rPr lang="en-US" sz="2000" dirty="0" smtClean="0"/>
              <a:t>first</a:t>
            </a:r>
            <a:r>
              <a:rPr lang="en-US" sz="2000" dirty="0"/>
              <a:t>, </a:t>
            </a:r>
            <a:r>
              <a:rPr lang="en-US" sz="2000" dirty="0">
                <a:solidFill>
                  <a:srgbClr val="FF0000"/>
                </a:solidFill>
              </a:rPr>
              <a:t>closure</a:t>
            </a:r>
            <a:r>
              <a:rPr lang="en-US" sz="2000" dirty="0"/>
              <a:t> simplifies </a:t>
            </a:r>
            <a:r>
              <a:rPr lang="en-US" sz="2000" dirty="0">
                <a:solidFill>
                  <a:srgbClr val="0070C0"/>
                </a:solidFill>
              </a:rPr>
              <a:t>getting</a:t>
            </a:r>
            <a:r>
              <a:rPr lang="en-US" sz="2000" dirty="0"/>
              <a:t> </a:t>
            </a:r>
            <a:r>
              <a:rPr lang="en-US" sz="2000" dirty="0">
                <a:solidFill>
                  <a:srgbClr val="FF0000"/>
                </a:solidFill>
              </a:rPr>
              <a:t>data</a:t>
            </a:r>
            <a:r>
              <a:rPr lang="en-US" sz="2000" dirty="0"/>
              <a:t> into the </a:t>
            </a:r>
            <a:r>
              <a:rPr lang="en-US" sz="2000" dirty="0">
                <a:solidFill>
                  <a:srgbClr val="0070C0"/>
                </a:solidFill>
              </a:rPr>
              <a:t>asynchronous operation</a:t>
            </a:r>
            <a:r>
              <a:rPr lang="en-US" sz="2000" dirty="0"/>
              <a:t>; </a:t>
            </a:r>
            <a:r>
              <a:rPr lang="en-US" sz="2000" dirty="0" smtClean="0"/>
              <a:t>and</a:t>
            </a:r>
          </a:p>
          <a:p>
            <a:pPr marL="685800">
              <a:buFont typeface="Wingdings" panose="05000000000000000000" pitchFamily="2" charset="2"/>
              <a:buChar char="ü"/>
            </a:pPr>
            <a:r>
              <a:rPr lang="en-US" sz="2000" dirty="0" smtClean="0"/>
              <a:t>second</a:t>
            </a:r>
            <a:r>
              <a:rPr lang="en-US" sz="2000" dirty="0"/>
              <a:t>, quite often the </a:t>
            </a:r>
            <a:r>
              <a:rPr lang="en-US" sz="2000" dirty="0">
                <a:solidFill>
                  <a:srgbClr val="FF0000"/>
                </a:solidFill>
              </a:rPr>
              <a:t>actual code</a:t>
            </a:r>
            <a:r>
              <a:rPr lang="en-US" sz="2000" dirty="0"/>
              <a:t> that needs to run asynchronously is </a:t>
            </a:r>
            <a:r>
              <a:rPr lang="en-US" sz="2000" dirty="0">
                <a:solidFill>
                  <a:srgbClr val="FF0000"/>
                </a:solidFill>
              </a:rPr>
              <a:t>quite brief </a:t>
            </a:r>
            <a:r>
              <a:rPr lang="en-US" sz="2000" dirty="0"/>
              <a:t>(in terms of syntax</a:t>
            </a:r>
            <a:r>
              <a:rPr lang="en-US" sz="2000" dirty="0" smtClean="0"/>
              <a:t>)</a:t>
            </a:r>
          </a:p>
          <a:p>
            <a:pPr marL="457200" indent="0">
              <a:buNone/>
            </a:pPr>
            <a:r>
              <a:rPr lang="en-US" sz="2000" dirty="0" smtClean="0"/>
              <a:t>so </a:t>
            </a:r>
            <a:r>
              <a:rPr lang="en-US" sz="2000" dirty="0"/>
              <a:t>creating a whole new method for this clouds readability</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12 Mar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99</a:t>
            </a:fld>
            <a:endParaRPr lang="en-US" dirty="0"/>
          </a:p>
        </p:txBody>
      </p:sp>
    </p:spTree>
    <p:extLst>
      <p:ext uri="{BB962C8B-B14F-4D97-AF65-F5344CB8AC3E}">
        <p14:creationId xmlns:p14="http://schemas.microsoft.com/office/powerpoint/2010/main" val="250183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oyalSapphire PPT">
      <a:majorFont>
        <a:latin typeface="Gill Sans MT (Headings)"/>
        <a:ea typeface=""/>
        <a:cs typeface=""/>
      </a:majorFont>
      <a:minorFont>
        <a:latin typeface="Gill Sans MT (Bod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TotalTime>
  <Words>13636</Words>
  <Application>Microsoft Office PowerPoint</Application>
  <PresentationFormat>Widescreen</PresentationFormat>
  <Paragraphs>1230</Paragraphs>
  <Slides>178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178</vt:i4>
      </vt:variant>
    </vt:vector>
  </HeadingPairs>
  <TitlesOfParts>
    <vt:vector size="187" baseType="lpstr">
      <vt:lpstr>Arial</vt:lpstr>
      <vt:lpstr>Brush Script MT</vt:lpstr>
      <vt:lpstr>Calibri</vt:lpstr>
      <vt:lpstr>Courier New</vt:lpstr>
      <vt:lpstr>Gill Sans MT</vt:lpstr>
      <vt:lpstr>Gill Sans MT (Body)</vt:lpstr>
      <vt:lpstr>Gill Sans MT (Headings)</vt:lpstr>
      <vt:lpstr>Wingdings</vt:lpstr>
      <vt:lpstr>Office Theme</vt:lpstr>
      <vt:lpstr>PowerPoint Presentation</vt:lpstr>
      <vt:lpstr>PowerPoint Presentation</vt:lpstr>
      <vt:lpstr>PowerPoint Presentation</vt:lpstr>
      <vt:lpstr>PowerPoint Presentation</vt:lpstr>
      <vt:lpstr>Intro</vt:lpstr>
      <vt:lpstr>What is Asynchronous Programming?</vt:lpstr>
      <vt:lpstr>The Drive to Asynchrony</vt:lpstr>
      <vt:lpstr>The Drive to Asynchrony         |</vt:lpstr>
      <vt:lpstr>Mechanisms for Asynchrony</vt:lpstr>
      <vt:lpstr>Multiple Machines</vt:lpstr>
      <vt:lpstr>Figure 1-1</vt:lpstr>
      <vt:lpstr>Multiple Processes</vt:lpstr>
      <vt:lpstr>Multiple Threads</vt:lpstr>
      <vt:lpstr>Multiple Threads           |</vt:lpstr>
      <vt:lpstr>Thread Scheduling</vt:lpstr>
      <vt:lpstr>Thread Scheduling          |</vt:lpstr>
      <vt:lpstr>Threads and Resources</vt:lpstr>
      <vt:lpstr>Thread-Specific Resources</vt:lpstr>
      <vt:lpstr>Thread-Specific Resources        |</vt:lpstr>
      <vt:lpstr>Resources Shared by Threads</vt:lpstr>
      <vt:lpstr>PowerPoint Presentation</vt:lpstr>
      <vt:lpstr>Intro</vt:lpstr>
      <vt:lpstr>Intro              |</vt:lpstr>
      <vt:lpstr>Asynchrony in the World of .NET 1.0</vt:lpstr>
      <vt:lpstr>System.Threading.Thread</vt:lpstr>
      <vt:lpstr>The Start Method</vt:lpstr>
      <vt:lpstr>Listing 2-1</vt:lpstr>
      <vt:lpstr>Stopping a Thread</vt:lpstr>
      <vt:lpstr>The Abort Method</vt:lpstr>
      <vt:lpstr>The Interrupt Method</vt:lpstr>
      <vt:lpstr>Solving Thread Teardown</vt:lpstr>
      <vt:lpstr>Solving Thread Teardown         |</vt:lpstr>
      <vt:lpstr>Listing 2-2</vt:lpstr>
      <vt:lpstr>MEMORY MODELS</vt:lpstr>
      <vt:lpstr>Another Approach: Background Threads</vt:lpstr>
      <vt:lpstr>Another Approach: Background Threads     |</vt:lpstr>
      <vt:lpstr>Coordinating Threads (Join)</vt:lpstr>
      <vt:lpstr>Listing 2-3</vt:lpstr>
      <vt:lpstr>THREADING AND COM</vt:lpstr>
      <vt:lpstr>Controlling a Thread’s Interaction with COM</vt:lpstr>
      <vt:lpstr>Issues with the Thread Class</vt:lpstr>
      <vt:lpstr>Using the System Thread Pool</vt:lpstr>
      <vt:lpstr>Using the System Thread Pool       |</vt:lpstr>
      <vt:lpstr>Figure 2-1</vt:lpstr>
      <vt:lpstr>Worker and I/O Threads</vt:lpstr>
      <vt:lpstr>Getting Work on to the Thread Pool</vt:lpstr>
      <vt:lpstr>ThreadPool.QueueUserWorkItem</vt:lpstr>
      <vt:lpstr>Timers</vt:lpstr>
      <vt:lpstr>The APM</vt:lpstr>
      <vt:lpstr>The APM             |</vt:lpstr>
      <vt:lpstr>Listing 2A-1 || 2A-2</vt:lpstr>
      <vt:lpstr>WHY DOES THE BEGIN METHOD TAKE OUT PARAMETERS?</vt:lpstr>
      <vt:lpstr>IAsyncResult</vt:lpstr>
      <vt:lpstr>Dealing with Errors</vt:lpstr>
      <vt:lpstr>Accessing Results</vt:lpstr>
      <vt:lpstr>Polling for Completion</vt:lpstr>
      <vt:lpstr>Listing 2-4</vt:lpstr>
      <vt:lpstr>Waiting for Completion</vt:lpstr>
      <vt:lpstr>Waiting for Completion         |</vt:lpstr>
      <vt:lpstr>Listing 2-5</vt:lpstr>
      <vt:lpstr>HOUSEKEEPING IS IMPORTANT</vt:lpstr>
      <vt:lpstr>Completion Notification</vt:lpstr>
      <vt:lpstr>Completion Notification         |</vt:lpstr>
      <vt:lpstr>Listing 2-6</vt:lpstr>
      <vt:lpstr>APM in the Framework</vt:lpstr>
      <vt:lpstr>APM in the Framework         |</vt:lpstr>
      <vt:lpstr>Listing 2-7</vt:lpstr>
      <vt:lpstr>Listing 2-8</vt:lpstr>
      <vt:lpstr>APM and Delegates</vt:lpstr>
      <vt:lpstr>APM and Delegates          |</vt:lpstr>
      <vt:lpstr>Figure 2-2</vt:lpstr>
      <vt:lpstr>Listing 2-9</vt:lpstr>
      <vt:lpstr>Listing 2-10</vt:lpstr>
      <vt:lpstr>Changes to Async in .NET 1.1</vt:lpstr>
      <vt:lpstr>Changes to Async in .NET 1.1       |</vt:lpstr>
      <vt:lpstr>Asynchrony in .NET 2.0</vt:lpstr>
      <vt:lpstr>Logical and Physical Separation</vt:lpstr>
      <vt:lpstr>Logical and Physical Separation       |</vt:lpstr>
      <vt:lpstr>Passing Data into a Thread</vt:lpstr>
      <vt:lpstr>Listing 2-11</vt:lpstr>
      <vt:lpstr>Closures</vt:lpstr>
      <vt:lpstr>Listing 2-12</vt:lpstr>
      <vt:lpstr>Listing 2-13</vt:lpstr>
      <vt:lpstr>SynchronizationContext</vt:lpstr>
      <vt:lpstr>SynchronizationContext         |</vt:lpstr>
      <vt:lpstr>Listing 2-14</vt:lpstr>
      <vt:lpstr>Listing 2-15</vt:lpstr>
      <vt:lpstr>Event-Based Asynchronous Pattern</vt:lpstr>
      <vt:lpstr>Event-Based Asynchronous Pattern      |</vt:lpstr>
      <vt:lpstr>Listing 2-16</vt:lpstr>
      <vt:lpstr>Error Handling in EAP</vt:lpstr>
      <vt:lpstr>Listing 2-17</vt:lpstr>
      <vt:lpstr>EAP and Cancellation</vt:lpstr>
      <vt:lpstr>Multiple Async Requests</vt:lpstr>
      <vt:lpstr>Multiple Async Requests         |</vt:lpstr>
      <vt:lpstr>Minor Changes in .NET 3.5</vt:lpstr>
      <vt:lpstr>Lambda Expressions</vt:lpstr>
      <vt:lpstr>Lambda Expressions          |</vt:lpstr>
      <vt:lpstr>Lambda Expressions         ||</vt:lpstr>
      <vt:lpstr>Thread Pool Heuristics in .NET 3.5</vt:lpstr>
      <vt:lpstr>Thread Pool Heuristics in .NET 3.5      |</vt:lpstr>
      <vt:lpstr>Listing 2-18</vt:lpstr>
      <vt:lpstr>Big Changes in .NET 4.0</vt:lpstr>
      <vt:lpstr>Remodeling the Thread Pool Queue</vt:lpstr>
      <vt:lpstr>Figure 2-3 || 2-4</vt:lpstr>
      <vt:lpstr>Work-Stealing Queues</vt:lpstr>
      <vt:lpstr>Figure 2-5</vt:lpstr>
      <vt:lpstr>Thread Pool Heuristics in .NET 4.0</vt:lpstr>
      <vt:lpstr>PowerPoint Presentation</vt:lpstr>
      <vt:lpstr>Intro</vt:lpstr>
      <vt:lpstr>What Is a Task?</vt:lpstr>
      <vt:lpstr>Creating a Compute-Based Task</vt:lpstr>
      <vt:lpstr>Creating a Compute-Based Task       |</vt:lpstr>
      <vt:lpstr>Creating a Compute-Based Task      ||</vt:lpstr>
      <vt:lpstr>Long Running Tasks</vt:lpstr>
      <vt:lpstr>Listing 3-1  || 3-2</vt:lpstr>
      <vt:lpstr>Listing 3-3 || 3-4</vt:lpstr>
      <vt:lpstr>Passing Data into a Task</vt:lpstr>
      <vt:lpstr>Listing 3-5 || 3-6</vt:lpstr>
      <vt:lpstr>Alternative Approach</vt:lpstr>
      <vt:lpstr>Listing 3-7 || 3-8</vt:lpstr>
      <vt:lpstr>CLOSURES</vt:lpstr>
      <vt:lpstr>Listing C-1 || C-2</vt:lpstr>
      <vt:lpstr>Dangers of Closures</vt:lpstr>
      <vt:lpstr>Returning Data from a Task</vt:lpstr>
      <vt:lpstr>Creating I/O-Based Tasks</vt:lpstr>
      <vt:lpstr>Error Handling</vt:lpstr>
      <vt:lpstr>Ignoring Errors</vt:lpstr>
      <vt:lpstr>.NET 4.0</vt:lpstr>
      <vt:lpstr>.NET 4.5</vt:lpstr>
      <vt:lpstr>Designing Task-Based APIs</vt:lpstr>
      <vt:lpstr>Cancellation</vt:lpstr>
      <vt:lpstr>Progress</vt:lpstr>
      <vt:lpstr>Task Relationships</vt:lpstr>
      <vt:lpstr>Chaining Tasks (Continuations)</vt:lpstr>
      <vt:lpstr>Why Use Continuations?</vt:lpstr>
      <vt:lpstr>Nested and Child Tasks</vt:lpstr>
      <vt:lpstr>Why Use Child Tasks?</vt:lpstr>
      <vt:lpstr>PowerPoint Presentation</vt:lpstr>
      <vt:lpstr>Intro</vt:lpstr>
      <vt:lpstr>Asynchrony and Data</vt:lpstr>
      <vt:lpstr>The Interlocked Class</vt:lpstr>
      <vt:lpstr>Monitor: The Workhorse of .NET Synchronization</vt:lpstr>
      <vt:lpstr>Optimizing for Read</vt:lpstr>
      <vt:lpstr>A Semaphore Out of the Box</vt:lpstr>
      <vt:lpstr>Raising the Starting Gate: ManualResetEventSlim</vt:lpstr>
      <vt:lpstr>CountdownEvent: Simplifying Fork and Join</vt:lpstr>
      <vt:lpstr>Barrier: Rendezvous-Based Synchronization</vt:lpstr>
      <vt:lpstr>Crossing the AppDomain Boundary with WaitHandle</vt:lpstr>
      <vt:lpstr>Synchronization Is Not the Only Answer</vt:lpstr>
      <vt:lpstr>PowerPoint Presentation</vt:lpstr>
      <vt:lpstr>Intro</vt:lpstr>
      <vt:lpstr>Simplifying Thread Safety</vt:lpstr>
      <vt:lpstr>Lazy&lt;T&gt;</vt:lpstr>
      <vt:lpstr>Concurrent Collections</vt:lpstr>
      <vt:lpstr>ConcurrentDictionary&lt;K,V&gt;</vt:lpstr>
      <vt:lpstr>Locking Mechanics</vt:lpstr>
      <vt:lpstr>ConcurrentQueue&lt;T&gt; and ConcurrentStack&lt;T&gt;</vt:lpstr>
      <vt:lpstr>ConcurrentBag&lt;T&gt;</vt:lpstr>
      <vt:lpstr>Blocking Collections</vt:lpstr>
      <vt:lpstr>Graceful Shutdown</vt:lpstr>
      <vt:lpstr>Consuming Enumerable</vt:lpstr>
      <vt:lpstr>BlockingCollection of 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volatile Keyword</vt:lpstr>
      <vt:lpstr>volatile Keyword                |</vt:lpstr>
      <vt:lpstr>Host of CLR – SQL Server</vt:lpstr>
      <vt:lpstr>Process and Thread Priority</vt:lpstr>
      <vt:lpstr>Figure P1 || P2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Reddy</dc:creator>
  <cp:lastModifiedBy>Reddy</cp:lastModifiedBy>
  <cp:revision>125</cp:revision>
  <dcterms:created xsi:type="dcterms:W3CDTF">2018-04-26T03:21:35Z</dcterms:created>
  <dcterms:modified xsi:type="dcterms:W3CDTF">2018-06-29T06:33:37Z</dcterms:modified>
</cp:coreProperties>
</file>