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9" r:id="rId2"/>
    <p:sldId id="280" r:id="rId3"/>
    <p:sldId id="25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4794A5-88DE-416A-A00A-48209AC4B169}">
          <p14:sldIdLst>
            <p14:sldId id="279"/>
            <p14:sldId id="280"/>
          </p14:sldIdLst>
        </p14:section>
        <p14:section name="Intro" id="{F6352DA7-EFAD-41CD-ACB8-31C38C92162E}">
          <p14:sldIdLst>
            <p14:sldId id="25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59"/>
            <p14:sldId id="260"/>
            <p14:sldId id="261"/>
            <p14:sldId id="262"/>
            <p14:sldId id="263"/>
          </p14:sldIdLst>
        </p14:section>
        <p14:section name="Fundamentals" id="{A637D0CA-7514-47AC-9BC5-633A2FA12BED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Working with Data" id="{6F7EE7A4-EB04-44B1-B5FC-80639ABF7A02}">
          <p14:sldIdLst/>
        </p14:section>
        <p14:section name="Building Forms" id="{E9404015-C5A6-43A0-BF88-15522F75DF8A}">
          <p14:sldIdLst/>
        </p14:section>
        <p14:section name="Validation" id="{B735B846-DF1B-47F8-939C-0B9F2C488FDA}">
          <p14:sldIdLst/>
        </p14:section>
        <p14:section name="RESTful Serv - Web API" id="{7EDF7CCB-6F89-423B-BE29-7728C1A243C4}">
          <p14:sldIdLst/>
        </p14:section>
        <p14:section name="Client-side Dev" id="{DD7AEFF3-3524-4983-8F17-5FE191C5D680}">
          <p14:sldIdLst/>
        </p14:section>
        <p14:section name="Auth &amp; Autherization" id="{AFD33B53-22CD-4991-A75D-579AC186D1B1}">
          <p14:sldIdLst/>
        </p14:section>
        <p14:section name="Perf Optimization" id="{70E8D9F0-F470-4E92-99AD-85ED3AF654EC}">
          <p14:sldIdLst/>
        </p14:section>
        <p14:section name="Building Feature End-to-End" id="{4E0D2A98-5448-4C2A-B77C-2D7FFA33F746}">
          <p14:sldIdLst/>
        </p14:section>
        <p14:section name="Deployment" id="{BE94ADBF-9F8D-4F5A-B49E-3B256326580F}">
          <p14:sldIdLst/>
        </p14:section>
        <p14:section name="Appendix Section" id="{51A53A3B-3622-4A8D-A623-7CF203F3E1A4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02" autoAdjust="0"/>
    <p:restoredTop sz="96552" autoAdjust="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6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C4635-6F5E-4666-8F94-B9534AA1A9C7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E8E4F-ACCA-42C3-801C-D4FC6701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5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F9719-28BC-48F1-B370-6FDEB7699C57}" type="datetimeFigureOut">
              <a:rPr lang="en-US" smtClean="0"/>
              <a:t>5/25/2018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F1E86-D5E4-4C84-9639-61CB8D4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CF1E86-D5E4-4C84-9639-61CB8D4DBC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7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534" y="702614"/>
            <a:ext cx="11521440" cy="237744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7200">
                <a:latin typeface="Gill Sans MT (Headings)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334534" y="3252175"/>
            <a:ext cx="5486400" cy="109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Govardhan Reddy D 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1779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Royal Sapphire Edu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F1779"/>
              </a:solidFill>
              <a:effectLst/>
              <a:uLnTx/>
              <a:uFillTx/>
              <a:latin typeface="Brush Script MT" panose="03060802040406070304" pitchFamily="66" charset="0"/>
              <a:ea typeface="+mn-ea"/>
              <a:cs typeface="+mn-cs"/>
            </a:endParaRPr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887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52525" y="1101533"/>
            <a:ext cx="5469465" cy="13783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000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05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8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52525" y="1104900"/>
            <a:ext cx="767715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8000">
                <a:latin typeface="+mj-lt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847975" y="2556686"/>
            <a:ext cx="4029074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Video 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847975" y="2925811"/>
            <a:ext cx="4029074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Video Source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52524" y="2552907"/>
            <a:ext cx="1685926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Video Name: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52524" y="2922239"/>
            <a:ext cx="1685925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Video Source: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6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71575" y="2075163"/>
            <a:ext cx="10687050" cy="89535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24077" y="106946"/>
            <a:ext cx="914400" cy="64008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buFontTx/>
              <a:buNone/>
              <a:defRPr lang="en-US" sz="60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878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30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02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0" y="6538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469226" y="6569926"/>
            <a:ext cx="16110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915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2" r:id="rId3"/>
    <p:sldLayoutId id="2147483650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66" r:id="rId10"/>
    <p:sldLayoutId id="214748367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swatch.com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ASP .NET MVC 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62242"/>
              </p:ext>
            </p:extLst>
          </p:nvPr>
        </p:nvGraphicFramePr>
        <p:xfrm>
          <a:off x="6890265" y="3340665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22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Mar 18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Start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33832"/>
              </p:ext>
            </p:extLst>
          </p:nvPr>
        </p:nvGraphicFramePr>
        <p:xfrm>
          <a:off x="9350479" y="3340662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4534" y="5801605"/>
            <a:ext cx="1392573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10" name="Action Button: Forward or Next 9">
            <a:hlinkClick r:id="rId3" action="ppaction://hlinksldjump" highlightClick="1"/>
          </p:cNvPr>
          <p:cNvSpPr/>
          <p:nvPr/>
        </p:nvSpPr>
        <p:spPr>
          <a:xfrm>
            <a:off x="334534" y="4881943"/>
            <a:ext cx="2455333" cy="762000"/>
          </a:xfrm>
          <a:prstGeom prst="actionButtonForwardNex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47557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Responsible for handling an HTTP Request.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smtClean="0"/>
              <a:t>Suppose our application is hosted on Vidly.com, and a request to access Movies arrives as shown below:</a:t>
            </a:r>
          </a:p>
          <a:p>
            <a:pPr marL="233363" lvl="1" indent="0">
              <a:buNone/>
            </a:pPr>
            <a:endParaRPr lang="en-US" dirty="0" smtClean="0"/>
          </a:p>
          <a:p>
            <a:pPr marL="233363" lvl="1" indent="0">
              <a:buNone/>
            </a:pPr>
            <a:endParaRPr lang="en-US" dirty="0"/>
          </a:p>
          <a:p>
            <a:pPr marL="233363" lvl="1" indent="0">
              <a:buNone/>
            </a:pPr>
            <a:endParaRPr lang="en-US" dirty="0" smtClean="0"/>
          </a:p>
          <a:p>
            <a:pPr marL="233363" lvl="1" indent="0">
              <a:buNone/>
            </a:pPr>
            <a:endParaRPr lang="en-US" dirty="0"/>
          </a:p>
          <a:p>
            <a:pPr marL="233363" lvl="1" indent="0">
              <a:buNone/>
            </a:pPr>
            <a:endParaRPr lang="en-US" dirty="0" smtClean="0"/>
          </a:p>
          <a:p>
            <a:pPr marL="233363" lvl="1" indent="0">
              <a:buNone/>
            </a:pPr>
            <a:endParaRPr lang="en-US" dirty="0"/>
          </a:p>
          <a:p>
            <a:pPr lvl="1"/>
            <a:r>
              <a:rPr lang="en-US" dirty="0" smtClean="0"/>
              <a:t>A controller is selected to handle the request and it will fetch the data from the Model and present it to the user using View.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1767495"/>
            <a:ext cx="4707214" cy="12456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1" y="3763131"/>
            <a:ext cx="5487390" cy="15156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6618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 is one of the most important component of MVC pattern though not part of the acronym.</a:t>
            </a:r>
          </a:p>
          <a:p>
            <a:pPr lvl="1"/>
            <a:r>
              <a:rPr lang="en-US" dirty="0" smtClean="0"/>
              <a:t>When a request arrives at the URL, it is the job of the router to select the right controller to handle it.</a:t>
            </a:r>
          </a:p>
          <a:p>
            <a:pPr marL="233363" lvl="1" indent="0">
              <a:buNone/>
            </a:pPr>
            <a:endParaRPr lang="en-US" dirty="0" smtClean="0"/>
          </a:p>
          <a:p>
            <a:pPr marL="233363" lvl="1" indent="0">
              <a:buNone/>
            </a:pPr>
            <a:endParaRPr lang="en-US" dirty="0"/>
          </a:p>
          <a:p>
            <a:pPr marL="233363" lvl="1" indent="0">
              <a:buNone/>
            </a:pPr>
            <a:endParaRPr lang="en-US" dirty="0" smtClean="0"/>
          </a:p>
          <a:p>
            <a:pPr marL="233363" lvl="1" indent="0">
              <a:buNone/>
            </a:pPr>
            <a:endParaRPr lang="en-US" dirty="0"/>
          </a:p>
          <a:p>
            <a:pPr marL="233363" lvl="1" indent="0">
              <a:buNone/>
            </a:pPr>
            <a:endParaRPr lang="en-US" dirty="0"/>
          </a:p>
          <a:p>
            <a:pPr lvl="1"/>
            <a:r>
              <a:rPr lang="en-US" dirty="0" smtClean="0"/>
              <a:t>The router is responsible for mapping the HTTP Request in the  URL to an Action Method in the Controller class.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27" y="2074371"/>
            <a:ext cx="6666595" cy="13546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27" y="4317673"/>
            <a:ext cx="6193157" cy="16197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2162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Setting Up Development Environment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The list of Tools required for MVC 5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Visual Studio 2013 or higher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Tools </a:t>
            </a:r>
            <a:r>
              <a:rPr lang="en-US" sz="2000" dirty="0"/>
              <a:t>to increase productivity of software developed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Visual Studio Productivity Power Tools 2017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Web Essentials 2017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Resharper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Open </a:t>
            </a:r>
            <a:r>
              <a:rPr lang="en-US" sz="2000" dirty="0"/>
              <a:t>Tools &gt; Extensions and </a:t>
            </a:r>
            <a:r>
              <a:rPr lang="en-US" sz="2000" dirty="0" smtClean="0"/>
              <a:t>Updates (</a:t>
            </a:r>
            <a:r>
              <a:rPr lang="en-US" sz="2000" dirty="0" smtClean="0">
                <a:solidFill>
                  <a:srgbClr val="FF0000"/>
                </a:solidFill>
              </a:rPr>
              <a:t>Figure 1</a:t>
            </a:r>
            <a:r>
              <a:rPr lang="en-US" sz="2000" dirty="0" smtClean="0"/>
              <a:t>)</a:t>
            </a:r>
            <a:endParaRPr lang="en-US" sz="2000" dirty="0"/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/>
              <a:t>Select Online on the left pane (</a:t>
            </a:r>
            <a:r>
              <a:rPr lang="en-US" sz="2000" dirty="0">
                <a:solidFill>
                  <a:srgbClr val="FF0000"/>
                </a:solidFill>
              </a:rPr>
              <a:t>Figure </a:t>
            </a:r>
            <a:r>
              <a:rPr lang="en-US" sz="2000" dirty="0" smtClean="0">
                <a:solidFill>
                  <a:srgbClr val="FF0000"/>
                </a:solidFill>
              </a:rPr>
              <a:t>2</a:t>
            </a:r>
            <a:r>
              <a:rPr lang="en-US" sz="2000" dirty="0"/>
              <a:t>)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Key in the required </a:t>
            </a:r>
            <a:r>
              <a:rPr lang="en-US" sz="2000" dirty="0"/>
              <a:t>tools in Search bar and install (</a:t>
            </a:r>
            <a:r>
              <a:rPr lang="en-US" sz="2000" dirty="0">
                <a:solidFill>
                  <a:srgbClr val="FF0000"/>
                </a:solidFill>
              </a:rPr>
              <a:t>Figure 3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1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766641"/>
            <a:ext cx="5995851" cy="3619643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Figure 1 ||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56574"/>
            <a:ext cx="6143897" cy="1175634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31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2"/>
            <a:ext cx="4333875" cy="3533775"/>
          </a:xfrm>
          <a:prstGeom prst="rect">
            <a:avLst/>
          </a:prstGeom>
          <a:ln>
            <a:solidFill>
              <a:srgbClr val="5B9BD5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1447" y="1268362"/>
            <a:ext cx="3799885" cy="4377961"/>
          </a:xfrm>
          <a:prstGeom prst="rect">
            <a:avLst/>
          </a:prstGeom>
          <a:ln>
            <a:solidFill>
              <a:srgbClr val="5B9BD5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3749" y="1268362"/>
            <a:ext cx="2990850" cy="4162425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Adding a Theme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ASP.NET MVC application uses Bootstrap as its frontend CSS Framework.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Pick a theme from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://bootswatch.com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/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Copy css code and add to Application/Content/bootstrap-</a:t>
            </a:r>
            <a:r>
              <a:rPr lang="en-US" sz="2000" dirty="0" smtClean="0">
                <a:solidFill>
                  <a:srgbClr val="FF0000"/>
                </a:solidFill>
              </a:rPr>
              <a:t>&lt;NewTheme&gt;.</a:t>
            </a:r>
            <a:r>
              <a:rPr lang="en-US" sz="2000" dirty="0" smtClean="0"/>
              <a:t>css (Ex: bootstrap-Lumen.css)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Open </a:t>
            </a:r>
            <a:r>
              <a:rPr lang="en-US" sz="2000" dirty="0" smtClean="0">
                <a:solidFill>
                  <a:srgbClr val="FF0000"/>
                </a:solidFill>
              </a:rPr>
              <a:t>BundleConfig.cs</a:t>
            </a:r>
            <a:r>
              <a:rPr lang="en-US" sz="2000" dirty="0" smtClean="0"/>
              <a:t> under App_Start Folder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Modify the file to reflect </a:t>
            </a:r>
            <a:r>
              <a:rPr lang="en-US" sz="2000" dirty="0" smtClean="0">
                <a:solidFill>
                  <a:srgbClr val="FF0000"/>
                </a:solidFill>
              </a:rPr>
              <a:t>Figure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18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2"/>
            <a:ext cx="7918428" cy="5163249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ASP.NET MVC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84069"/>
              </p:ext>
            </p:extLst>
          </p:nvPr>
        </p:nvGraphicFramePr>
        <p:xfrm>
          <a:off x="9214878" y="4250575"/>
          <a:ext cx="2824722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824722">
                  <a:extLst>
                    <a:ext uri="{9D8B030D-6E8A-4147-A177-3AD203B41FA5}">
                      <a16:colId xmlns:a16="http://schemas.microsoft.com/office/drawing/2014/main" val="4199222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ll Sans MT" panose="020B0502020104020203" pitchFamily="34" charset="0"/>
                        </a:rPr>
                        <a:t>Action Results</a:t>
                      </a: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6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ll Sans MT" panose="020B0502020104020203" pitchFamily="34" charset="0"/>
                        </a:rPr>
                        <a:t>Action Parameters</a:t>
                      </a: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5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ll Sans MT" panose="020B0502020104020203" pitchFamily="34" charset="0"/>
                        </a:rPr>
                        <a:t>Convention-based</a:t>
                      </a:r>
                      <a:r>
                        <a:rPr lang="en-US" sz="1600" baseline="0" dirty="0" smtClean="0">
                          <a:latin typeface="Gill Sans MT" panose="020B0502020104020203" pitchFamily="34" charset="0"/>
                        </a:rPr>
                        <a:t> Routing</a:t>
                      </a: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6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ll Sans MT" panose="020B0502020104020203" pitchFamily="34" charset="0"/>
                        </a:rPr>
                        <a:t>Attribute-based Routing</a:t>
                      </a: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6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ll Sans MT" panose="020B0502020104020203" pitchFamily="34" charset="0"/>
                        </a:rPr>
                        <a:t>Passing Data to Views</a:t>
                      </a: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36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620170"/>
                  </a:ext>
                </a:extLst>
              </a:tr>
            </a:tbl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40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Action 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2"/>
            <a:ext cx="6251951" cy="3381157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2853134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Action Parameters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The various sources of Action Parameters are: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Embedded in the </a:t>
            </a:r>
            <a:r>
              <a:rPr lang="en-US" sz="2000" dirty="0" smtClean="0"/>
              <a:t>URL:</a:t>
            </a:r>
            <a:endParaRPr lang="en-US" sz="2000" dirty="0"/>
          </a:p>
          <a:p>
            <a:pPr marL="461963" indent="0">
              <a:buNone/>
            </a:pPr>
            <a:r>
              <a:rPr lang="en-US" sz="2000" dirty="0" smtClean="0"/>
              <a:t>	/movies/edit/1</a:t>
            </a:r>
            <a:endParaRPr lang="en-US" sz="2000" dirty="0"/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In </a:t>
            </a:r>
            <a:r>
              <a:rPr lang="en-US" sz="2000" dirty="0"/>
              <a:t>the query </a:t>
            </a:r>
            <a:r>
              <a:rPr lang="en-US" sz="2000" dirty="0" smtClean="0"/>
              <a:t>string:</a:t>
            </a:r>
            <a:endParaRPr lang="en-US" sz="2000" dirty="0"/>
          </a:p>
          <a:p>
            <a:pPr marL="461963" indent="0">
              <a:buNone/>
            </a:pPr>
            <a:r>
              <a:rPr lang="en-US" sz="2000" dirty="0" smtClean="0"/>
              <a:t>	/</a:t>
            </a:r>
            <a:r>
              <a:rPr lang="en-US" sz="2000" dirty="0"/>
              <a:t>movies/edit?id=1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In </a:t>
            </a:r>
            <a:r>
              <a:rPr lang="en-US" sz="2000" dirty="0"/>
              <a:t>the form data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4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152525" y="1104900"/>
            <a:ext cx="7962900" cy="1371600"/>
          </a:xfrm>
        </p:spPr>
        <p:txBody>
          <a:bodyPr/>
          <a:lstStyle/>
          <a:p>
            <a:r>
              <a:rPr lang="en-US" dirty="0" smtClean="0"/>
              <a:t>ASP.NET MVC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ASP.NET MVC 5 - Mosh Udemy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75188"/>
              </p:ext>
            </p:extLst>
          </p:nvPr>
        </p:nvGraphicFramePr>
        <p:xfrm>
          <a:off x="10785021" y="1104900"/>
          <a:ext cx="1292952" cy="36147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8065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844887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Ch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Date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201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>
                          <a:latin typeface="Gill Sans MT" panose="020B0502020104020203" pitchFamily="34" charset="0"/>
                        </a:rPr>
                        <a:t>00 May 18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5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6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7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8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9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8832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10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7041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11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3249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3392709"/>
            <a:ext cx="3367224" cy="30451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0100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Convention-based 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2"/>
            <a:ext cx="5583745" cy="3463218"/>
          </a:xfrm>
          <a:prstGeom prst="rect">
            <a:avLst/>
          </a:prstGeom>
          <a:ln>
            <a:solidFill>
              <a:srgbClr val="5B9BD5"/>
            </a:solidFill>
          </a:ln>
        </p:spPr>
      </p:pic>
    </p:spTree>
    <p:extLst>
      <p:ext uri="{BB962C8B-B14F-4D97-AF65-F5344CB8AC3E}">
        <p14:creationId xmlns:p14="http://schemas.microsoft.com/office/powerpoint/2010/main" val="62290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Attribute-based </a:t>
            </a:r>
            <a:r>
              <a:rPr lang="en-US" dirty="0">
                <a:solidFill>
                  <a:schemeClr val="bg1"/>
                </a:solidFill>
              </a:rPr>
              <a:t>Routing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268362"/>
            <a:ext cx="7476309" cy="25162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93690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Passing Data to Views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Avoid using </a:t>
            </a:r>
            <a:r>
              <a:rPr lang="en-US" sz="2000" dirty="0">
                <a:solidFill>
                  <a:srgbClr val="FF0000"/>
                </a:solidFill>
              </a:rPr>
              <a:t>ViewData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ViewBag</a:t>
            </a:r>
            <a:r>
              <a:rPr lang="en-US" sz="2000" dirty="0"/>
              <a:t> because they are </a:t>
            </a:r>
            <a:r>
              <a:rPr lang="en-US" sz="2000" dirty="0" smtClean="0"/>
              <a:t>fragile.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Plus</a:t>
            </a:r>
            <a:r>
              <a:rPr lang="en-US" sz="2000" dirty="0"/>
              <a:t>, you have to do </a:t>
            </a:r>
            <a:r>
              <a:rPr lang="en-US" sz="2000" dirty="0" smtClean="0">
                <a:solidFill>
                  <a:srgbClr val="FF0000"/>
                </a:solidFill>
              </a:rPr>
              <a:t>extra casting</a:t>
            </a:r>
            <a:r>
              <a:rPr lang="en-US" sz="2000" dirty="0"/>
              <a:t>, which makes your code </a:t>
            </a:r>
            <a:r>
              <a:rPr lang="en-US" sz="2000" dirty="0" smtClean="0"/>
              <a:t>ugly.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Pass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model</a:t>
            </a:r>
            <a:r>
              <a:rPr lang="en-US" sz="2000" dirty="0"/>
              <a:t> (or a </a:t>
            </a:r>
            <a:r>
              <a:rPr lang="en-US" sz="2000" dirty="0">
                <a:solidFill>
                  <a:srgbClr val="FF0000"/>
                </a:solidFill>
              </a:rPr>
              <a:t>view model</a:t>
            </a:r>
            <a:r>
              <a:rPr lang="en-US" sz="2000" dirty="0"/>
              <a:t>) directly to a view</a:t>
            </a:r>
            <a:r>
              <a:rPr lang="en-US" sz="2000" dirty="0" smtClean="0"/>
              <a:t>:</a:t>
            </a:r>
          </a:p>
          <a:p>
            <a:pPr marL="461963">
              <a:buFont typeface="Wingdings" panose="05000000000000000000" pitchFamily="2" charset="2"/>
              <a:buChar char="§"/>
            </a:pP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195" y="2471432"/>
            <a:ext cx="2767401" cy="5653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4484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29274"/>
              </p:ext>
            </p:extLst>
          </p:nvPr>
        </p:nvGraphicFramePr>
        <p:xfrm>
          <a:off x="1188133" y="2332802"/>
          <a:ext cx="3052983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052983">
                  <a:extLst>
                    <a:ext uri="{9D8B030D-6E8A-4147-A177-3AD203B41FA5}">
                      <a16:colId xmlns:a16="http://schemas.microsoft.com/office/drawing/2014/main" val="4199222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6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5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1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0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89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671391"/>
              </p:ext>
            </p:extLst>
          </p:nvPr>
        </p:nvGraphicFramePr>
        <p:xfrm>
          <a:off x="8403771" y="5766066"/>
          <a:ext cx="3454854" cy="74168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454854">
                  <a:extLst>
                    <a:ext uri="{9D8B030D-6E8A-4147-A177-3AD203B41FA5}">
                      <a16:colId xmlns:a16="http://schemas.microsoft.com/office/drawing/2014/main" val="4199222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ll Sans MT" panose="020B0502020104020203" pitchFamily="34" charset="0"/>
                        </a:rPr>
                        <a:t>Setting Up Development Environment</a:t>
                      </a: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6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Gill Sans MT" panose="020B0502020104020203" pitchFamily="34" charset="0"/>
                        </a:rPr>
                        <a:t>Adding a Theme</a:t>
                      </a:r>
                      <a:endParaRPr lang="en-US" sz="16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52280"/>
                  </a:ext>
                </a:extLst>
              </a:tr>
            </a:tbl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91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Vidly</a:t>
            </a:r>
          </a:p>
          <a:p>
            <a:pPr lvl="1"/>
            <a:r>
              <a:rPr lang="en-US" dirty="0" smtClean="0"/>
              <a:t>Video Rental application </a:t>
            </a:r>
            <a:r>
              <a:rPr lang="en-US" dirty="0" smtClean="0">
                <a:solidFill>
                  <a:srgbClr val="FF0000"/>
                </a:solidFill>
              </a:rPr>
              <a:t>Figure A0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Has 2 roles:</a:t>
            </a:r>
          </a:p>
          <a:p>
            <a:pPr lvl="2"/>
            <a:r>
              <a:rPr lang="en-US" dirty="0" smtClean="0"/>
              <a:t>Admin</a:t>
            </a:r>
          </a:p>
          <a:p>
            <a:pPr lvl="2"/>
            <a:r>
              <a:rPr lang="en-US" dirty="0" smtClean="0"/>
              <a:t>Guest / Staff Member</a:t>
            </a:r>
          </a:p>
          <a:p>
            <a:pPr lvl="1"/>
            <a:r>
              <a:rPr lang="en-US" dirty="0" smtClean="0"/>
              <a:t>It has three tabs:</a:t>
            </a:r>
          </a:p>
          <a:p>
            <a:pPr lvl="2"/>
            <a:r>
              <a:rPr lang="en-US" dirty="0" smtClean="0"/>
              <a:t>Customers</a:t>
            </a:r>
          </a:p>
          <a:p>
            <a:pPr lvl="2"/>
            <a:r>
              <a:rPr lang="en-US" dirty="0" smtClean="0"/>
              <a:t>Movies</a:t>
            </a:r>
          </a:p>
          <a:p>
            <a:pPr lvl="2"/>
            <a:r>
              <a:rPr lang="en-US" dirty="0" smtClean="0"/>
              <a:t>New Rental</a:t>
            </a:r>
          </a:p>
          <a:p>
            <a:pPr lvl="1"/>
            <a:r>
              <a:rPr lang="en-US" dirty="0" smtClean="0"/>
              <a:t>The application is more than CRUD operations. It has:</a:t>
            </a:r>
          </a:p>
          <a:p>
            <a:pPr lvl="2"/>
            <a:r>
              <a:rPr lang="en-US" dirty="0" smtClean="0"/>
              <a:t>Pagination</a:t>
            </a:r>
          </a:p>
          <a:p>
            <a:pPr lvl="2"/>
            <a:r>
              <a:rPr lang="en-US" dirty="0" smtClean="0"/>
              <a:t>Search utility</a:t>
            </a:r>
          </a:p>
          <a:p>
            <a:pPr lvl="2"/>
            <a:r>
              <a:rPr lang="en-US" dirty="0" smtClean="0"/>
              <a:t>Business Rules</a:t>
            </a:r>
          </a:p>
          <a:p>
            <a:pPr lvl="2"/>
            <a:r>
              <a:rPr lang="en-US" dirty="0" smtClean="0"/>
              <a:t>Validation Messages</a:t>
            </a:r>
          </a:p>
          <a:p>
            <a:pPr lvl="1"/>
            <a:r>
              <a:rPr lang="en-US" dirty="0" smtClean="0"/>
              <a:t>You can login with Facebook as well.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0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A0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7451"/>
            <a:ext cx="7149954" cy="39925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925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A1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507"/>
            <a:ext cx="9502018" cy="48207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39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Architectural Pattern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MVC Stands for Model-View-Controller. </a:t>
            </a:r>
            <a:endParaRPr lang="en-US" dirty="0"/>
          </a:p>
          <a:p>
            <a:pPr lvl="1"/>
            <a:r>
              <a:rPr lang="en-US" dirty="0" smtClean="0"/>
              <a:t>It is one of the architectural patterns for implementing UI.</a:t>
            </a:r>
          </a:p>
          <a:p>
            <a:pPr lvl="1"/>
            <a:r>
              <a:rPr lang="en-US" dirty="0" smtClean="0"/>
              <a:t>It was originally developed for Desktop applications around 1970s.</a:t>
            </a:r>
          </a:p>
          <a:p>
            <a:pPr lvl="1"/>
            <a:r>
              <a:rPr lang="en-US" dirty="0" smtClean="0"/>
              <a:t>However, its been widely adopted in Web Application development resulting in the birth of many modern platforms.</a:t>
            </a:r>
          </a:p>
          <a:p>
            <a:pPr lvl="1"/>
            <a:r>
              <a:rPr lang="en-US" dirty="0" smtClean="0"/>
              <a:t>Other popular frameworks include:</a:t>
            </a:r>
          </a:p>
          <a:p>
            <a:pPr lvl="2"/>
            <a:r>
              <a:rPr lang="en-US" dirty="0" smtClean="0"/>
              <a:t>Ruby on Rails</a:t>
            </a:r>
          </a:p>
          <a:p>
            <a:pPr lvl="2"/>
            <a:r>
              <a:rPr lang="en-US" dirty="0" smtClean="0"/>
              <a:t>Express for Node.js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represents the application data and behavior in terms of its problem domain, and independent of UI.</a:t>
            </a:r>
          </a:p>
          <a:p>
            <a:pPr lvl="1"/>
            <a:r>
              <a:rPr lang="en-US" dirty="0" smtClean="0"/>
              <a:t>In our example, we have separate classes for Customers, Movies, Rentals and Transactions.</a:t>
            </a:r>
          </a:p>
          <a:p>
            <a:pPr lvl="1"/>
            <a:r>
              <a:rPr lang="en-US" dirty="0" smtClean="0"/>
              <a:t>Each class is independent of business logic and represents the state of the application.</a:t>
            </a:r>
          </a:p>
          <a:p>
            <a:pPr lvl="1"/>
            <a:r>
              <a:rPr lang="en-US" dirty="0" smtClean="0"/>
              <a:t>These are not tied to the user interface.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63" y="2983330"/>
            <a:ext cx="3078162" cy="21968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904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represents the HTML markup displayed to the user.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22 Mar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251075"/>
            <a:ext cx="6248400" cy="1238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315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yalSapphire PPT">
      <a:majorFont>
        <a:latin typeface="Gill Sans MT (Headings)"/>
        <a:ea typeface=""/>
        <a:cs typeface=""/>
      </a:majorFont>
      <a:minorFont>
        <a:latin typeface="Gill Sans MT (Body)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650</Words>
  <Application>Microsoft Office PowerPoint</Application>
  <PresentationFormat>Widescreen</PresentationFormat>
  <Paragraphs>168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Brush Script MT</vt:lpstr>
      <vt:lpstr>Calibri</vt:lpstr>
      <vt:lpstr>Courier New</vt:lpstr>
      <vt:lpstr>Gill Sans MT</vt:lpstr>
      <vt:lpstr>Gill Sans MT (Body)</vt:lpstr>
      <vt:lpstr>Gill Sans MT (Headings)</vt:lpstr>
      <vt:lpstr>Wingdings</vt:lpstr>
      <vt:lpstr>Office Theme</vt:lpstr>
      <vt:lpstr>PowerPoint Presentation</vt:lpstr>
      <vt:lpstr>PowerPoint Presentation</vt:lpstr>
      <vt:lpstr>PowerPoint Presentation</vt:lpstr>
      <vt:lpstr>Sample Application</vt:lpstr>
      <vt:lpstr>Figure A0</vt:lpstr>
      <vt:lpstr>Figure A1</vt:lpstr>
      <vt:lpstr>MVC Architectural Pattern </vt:lpstr>
      <vt:lpstr>Model</vt:lpstr>
      <vt:lpstr>View</vt:lpstr>
      <vt:lpstr>Controller</vt:lpstr>
      <vt:lpstr>Router</vt:lpstr>
      <vt:lpstr>Setting Up Development Environment</vt:lpstr>
      <vt:lpstr>Figure 1 || 2</vt:lpstr>
      <vt:lpstr>Figure 3</vt:lpstr>
      <vt:lpstr>Adding a Theme</vt:lpstr>
      <vt:lpstr>Figure 4</vt:lpstr>
      <vt:lpstr>PowerPoint Presentation</vt:lpstr>
      <vt:lpstr>Action Results</vt:lpstr>
      <vt:lpstr>Action Parameters</vt:lpstr>
      <vt:lpstr>Convention-based Routing</vt:lpstr>
      <vt:lpstr>Attribute-based Routing</vt:lpstr>
      <vt:lpstr>Passing Data to Views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</dc:creator>
  <cp:lastModifiedBy>Reddy</cp:lastModifiedBy>
  <cp:revision>85</cp:revision>
  <dcterms:created xsi:type="dcterms:W3CDTF">2018-04-26T03:21:35Z</dcterms:created>
  <dcterms:modified xsi:type="dcterms:W3CDTF">2018-05-25T04:39:21Z</dcterms:modified>
</cp:coreProperties>
</file>