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352" r:id="rId2"/>
    <p:sldId id="353" r:id="rId3"/>
    <p:sldId id="357" r:id="rId4"/>
    <p:sldId id="358" r:id="rId5"/>
    <p:sldId id="259" r:id="rId6"/>
    <p:sldId id="260" r:id="rId7"/>
    <p:sldId id="261" r:id="rId8"/>
    <p:sldId id="262" r:id="rId9"/>
    <p:sldId id="355" r:id="rId10"/>
    <p:sldId id="263" r:id="rId11"/>
    <p:sldId id="264" r:id="rId12"/>
    <p:sldId id="35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51" r:id="rId97"/>
    <p:sldId id="349" r:id="rId98"/>
    <p:sldId id="350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BFFB5-34B1-487E-A7DD-C8D05D1F152E}">
          <p14:sldIdLst>
            <p14:sldId id="352"/>
            <p14:sldId id="353"/>
            <p14:sldId id="357"/>
            <p14:sldId id="358"/>
          </p14:sldIdLst>
        </p14:section>
        <p14:section name="Intro" id="{5C0724D4-CAD9-4B07-8C82-389E7615CAA8}">
          <p14:sldIdLst>
            <p14:sldId id="259"/>
            <p14:sldId id="260"/>
            <p14:sldId id="261"/>
            <p14:sldId id="262"/>
            <p14:sldId id="355"/>
            <p14:sldId id="263"/>
            <p14:sldId id="264"/>
            <p14:sldId id="356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Tutorial" id="{03AE3B49-0E0E-46B9-AB54-856AAAB11EB5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Fundamentals" id="{6DD44F98-5765-476F-9701-C6A2380DDD1C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Techniques" id="{B132AFD9-5C21-4B07-9F13-9C568546E8C8}">
          <p14:sldIdLst>
            <p14:sldId id="347"/>
          </p14:sldIdLst>
        </p14:section>
        <p14:section name="Untitled Section" id="{7EA372A6-73D2-4D81-9B05-ACBCFA865B35}">
          <p14:sldIdLst>
            <p14:sldId id="351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96552" autoAdjust="0"/>
  </p:normalViewPr>
  <p:slideViewPr>
    <p:cSldViewPr snapToGrid="0">
      <p:cViewPr varScale="1">
        <p:scale>
          <a:sx n="114" d="100"/>
          <a:sy n="114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F1E86-D5E4-4C84-9639-61CB8D4DBCA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50" y="2556686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URL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600201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URL: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469226" y="6569926"/>
            <a:ext cx="1611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Angular.IO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11675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26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Apr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17 May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3:53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83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085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Serve the application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Go to the project directory and </a:t>
            </a:r>
            <a:r>
              <a:rPr lang="en-US" sz="2000" dirty="0">
                <a:solidFill>
                  <a:srgbClr val="FF0000"/>
                </a:solidFill>
              </a:rPr>
              <a:t>launch</a:t>
            </a:r>
            <a:r>
              <a:rPr lang="en-US" sz="2000" dirty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server</a:t>
            </a:r>
            <a:r>
              <a:rPr lang="en-US" sz="2000" dirty="0" smtClean="0"/>
              <a:t>.</a:t>
            </a:r>
          </a:p>
          <a:p>
            <a:pPr marL="233363" indent="0">
              <a:buNone/>
            </a:pPr>
            <a:endParaRPr lang="en-US" sz="2000" dirty="0"/>
          </a:p>
          <a:p>
            <a:pPr marL="233363" indent="0">
              <a:buNone/>
            </a:pP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ng serve</a:t>
            </a:r>
            <a:r>
              <a:rPr lang="en-US" sz="2000" dirty="0"/>
              <a:t> </a:t>
            </a:r>
            <a:r>
              <a:rPr lang="en-US" sz="2000" dirty="0" smtClean="0"/>
              <a:t>command</a:t>
            </a:r>
          </a:p>
          <a:p>
            <a:pPr marL="687388" lvl="2"/>
            <a:r>
              <a:rPr lang="en-US" dirty="0" smtClean="0"/>
              <a:t>launches </a:t>
            </a:r>
            <a:r>
              <a:rPr lang="en-US" dirty="0"/>
              <a:t>the </a:t>
            </a:r>
            <a:r>
              <a:rPr lang="en-US" dirty="0" smtClean="0"/>
              <a:t>server,</a:t>
            </a:r>
          </a:p>
          <a:p>
            <a:pPr marL="687388" lvl="2"/>
            <a:r>
              <a:rPr lang="en-US" dirty="0" smtClean="0"/>
              <a:t>watches </a:t>
            </a:r>
            <a:r>
              <a:rPr lang="en-US" dirty="0"/>
              <a:t>your </a:t>
            </a:r>
            <a:r>
              <a:rPr lang="en-US" dirty="0" smtClean="0"/>
              <a:t>files</a:t>
            </a:r>
          </a:p>
          <a:p>
            <a:pPr marL="687388" lvl="2"/>
            <a:r>
              <a:rPr lang="en-US" dirty="0" smtClean="0"/>
              <a:t>rebuilds </a:t>
            </a:r>
            <a:r>
              <a:rPr lang="en-US" dirty="0"/>
              <a:t>the app as you make changes to those </a:t>
            </a:r>
            <a:r>
              <a:rPr lang="en-US" dirty="0" smtClean="0"/>
              <a:t>files.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Using the </a:t>
            </a:r>
            <a:r>
              <a:rPr lang="en-US" sz="2000" dirty="0" smtClean="0">
                <a:solidFill>
                  <a:srgbClr val="FF0000"/>
                </a:solidFill>
              </a:rPr>
              <a:t>--open</a:t>
            </a:r>
            <a:r>
              <a:rPr lang="en-US" sz="2000" dirty="0" smtClean="0"/>
              <a:t> (</a:t>
            </a:r>
            <a:r>
              <a:rPr lang="en-US" sz="2000" dirty="0"/>
              <a:t>or just </a:t>
            </a:r>
            <a:r>
              <a:rPr lang="en-US" sz="2000" dirty="0">
                <a:solidFill>
                  <a:srgbClr val="FF0000"/>
                </a:solidFill>
              </a:rPr>
              <a:t>-o</a:t>
            </a:r>
            <a:r>
              <a:rPr lang="en-US" sz="2000" dirty="0"/>
              <a:t>) option will automatically open your browser on </a:t>
            </a:r>
            <a:r>
              <a:rPr lang="en-US" sz="2000" dirty="0">
                <a:hlinkClick r:id="rId2"/>
              </a:rPr>
              <a:t>http://localhost:4200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Your </a:t>
            </a:r>
            <a:r>
              <a:rPr lang="en-US" sz="2000" dirty="0"/>
              <a:t>app greets </a:t>
            </a:r>
            <a:r>
              <a:rPr lang="en-US" sz="2000" dirty="0" smtClean="0"/>
              <a:t>you </a:t>
            </a:r>
            <a:r>
              <a:rPr lang="en-US" sz="2000" dirty="0"/>
              <a:t>with a message: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8" y="2074440"/>
            <a:ext cx="2038350" cy="628650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694" y="4807622"/>
            <a:ext cx="1382306" cy="15757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993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Edit your first Angular </a:t>
            </a:r>
            <a:r>
              <a:rPr lang="en-US" sz="2000" dirty="0" smtClean="0"/>
              <a:t>component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The CLI created the first Angular component for you. This is the </a:t>
            </a:r>
            <a:r>
              <a:rPr lang="en-US" sz="2000" dirty="0">
                <a:solidFill>
                  <a:srgbClr val="FF0000"/>
                </a:solidFill>
              </a:rPr>
              <a:t>root component</a:t>
            </a:r>
            <a:r>
              <a:rPr lang="en-US" sz="2000" dirty="0"/>
              <a:t> and it is named </a:t>
            </a:r>
            <a:r>
              <a:rPr lang="en-US" sz="2000" dirty="0">
                <a:solidFill>
                  <a:srgbClr val="FF0000"/>
                </a:solidFill>
              </a:rPr>
              <a:t>app-root</a:t>
            </a:r>
            <a:r>
              <a:rPr lang="en-US" sz="2000" dirty="0"/>
              <a:t>. 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Open </a:t>
            </a:r>
            <a:r>
              <a:rPr lang="en-US" sz="2000" dirty="0"/>
              <a:t>the component file and change the title property from Welcome to app!! to Welcome to My First Angular App!!:</a:t>
            </a:r>
          </a:p>
          <a:p>
            <a:pPr marL="233363" indent="0">
              <a:buNone/>
            </a:pPr>
            <a:endParaRPr lang="en-US" sz="2000" dirty="0" smtClean="0"/>
          </a:p>
          <a:p>
            <a:pPr marL="233363" indent="0">
              <a:buNone/>
            </a:pPr>
            <a:endParaRPr lang="en-US" sz="2000" dirty="0"/>
          </a:p>
          <a:p>
            <a:pPr marL="233363" indent="0">
              <a:buNone/>
            </a:pPr>
            <a:endParaRPr lang="en-US" sz="2000" dirty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browser reloads automatically with the revised title. That's nice, but it could look better.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Open </a:t>
            </a:r>
            <a:r>
              <a:rPr lang="en-US" sz="2000" dirty="0"/>
              <a:t>src/app/app.component.css and give the component some style.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18" y="2493376"/>
            <a:ext cx="2983305" cy="1231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63" y="4949726"/>
            <a:ext cx="2877510" cy="1273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36" y="4949726"/>
            <a:ext cx="6282480" cy="6355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185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That's </a:t>
            </a:r>
            <a:r>
              <a:rPr lang="en-US" dirty="0"/>
              <a:t>about all you'd expect to do in a "Hello, World" app.</a:t>
            </a:r>
          </a:p>
          <a:p>
            <a:pPr lvl="1"/>
            <a:r>
              <a:rPr lang="en-US" dirty="0" smtClean="0"/>
              <a:t>You're </a:t>
            </a:r>
            <a:r>
              <a:rPr lang="en-US" dirty="0"/>
              <a:t>ready to take the </a:t>
            </a:r>
            <a:r>
              <a:rPr lang="en-US" dirty="0">
                <a:solidFill>
                  <a:srgbClr val="FF0000"/>
                </a:solidFill>
              </a:rPr>
              <a:t>Tour of Heroes Tutorial</a:t>
            </a:r>
            <a:r>
              <a:rPr lang="en-US" dirty="0"/>
              <a:t> and build a small application that demonstrates the great things you can build with Angular.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you can stick around a bit longer to learn about the files in your brand new project.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7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File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Angular CLI project</a:t>
            </a:r>
            <a:r>
              <a:rPr lang="en-US" sz="2000" dirty="0"/>
              <a:t> is the </a:t>
            </a:r>
            <a:r>
              <a:rPr lang="en-US" sz="2000" dirty="0">
                <a:solidFill>
                  <a:srgbClr val="FF0000"/>
                </a:solidFill>
              </a:rPr>
              <a:t>foundation</a:t>
            </a:r>
            <a:r>
              <a:rPr lang="en-US" sz="2000" dirty="0"/>
              <a:t> for </a:t>
            </a:r>
            <a:r>
              <a:rPr lang="en-US" sz="2000" dirty="0" smtClean="0"/>
              <a:t>both</a:t>
            </a:r>
          </a:p>
          <a:p>
            <a:pPr lvl="2"/>
            <a:r>
              <a:rPr lang="en-US" dirty="0" smtClean="0"/>
              <a:t>quick experiments</a:t>
            </a:r>
          </a:p>
          <a:p>
            <a:pPr lvl="2"/>
            <a:r>
              <a:rPr lang="en-US" dirty="0" smtClean="0"/>
              <a:t>enterprise solutions</a:t>
            </a:r>
            <a:endParaRPr lang="en-US" dirty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first file you should check out is </a:t>
            </a:r>
            <a:r>
              <a:rPr lang="en-US" sz="2000" dirty="0" smtClean="0">
                <a:solidFill>
                  <a:srgbClr val="FF0000"/>
                </a:solidFill>
              </a:rPr>
              <a:t>README.md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has some basic information on how to use </a:t>
            </a:r>
            <a:r>
              <a:rPr lang="en-US" sz="2000" dirty="0">
                <a:solidFill>
                  <a:srgbClr val="FF0000"/>
                </a:solidFill>
              </a:rPr>
              <a:t>CLI </a:t>
            </a:r>
            <a:r>
              <a:rPr lang="en-US" sz="2000" dirty="0" smtClean="0">
                <a:solidFill>
                  <a:srgbClr val="FF0000"/>
                </a:solidFill>
              </a:rPr>
              <a:t>commands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Whenever </a:t>
            </a:r>
            <a:r>
              <a:rPr lang="en-US" sz="2000" dirty="0"/>
              <a:t>you want to know more about how Angular CLI works make sure to visit the </a:t>
            </a:r>
            <a:r>
              <a:rPr lang="en-US" sz="2000" dirty="0">
                <a:solidFill>
                  <a:srgbClr val="FF0000"/>
                </a:solidFill>
              </a:rPr>
              <a:t>Angular CLI repository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Wiki</a:t>
            </a:r>
            <a:r>
              <a:rPr lang="en-US" sz="20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0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The src Folder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Your app lives in the </a:t>
            </a:r>
            <a:r>
              <a:rPr lang="en-US" sz="2000" dirty="0">
                <a:solidFill>
                  <a:srgbClr val="FF0000"/>
                </a:solidFill>
              </a:rPr>
              <a:t>src</a:t>
            </a:r>
            <a:r>
              <a:rPr lang="en-US" sz="2000" dirty="0"/>
              <a:t> </a:t>
            </a:r>
            <a:r>
              <a:rPr lang="en-US" sz="2000" dirty="0" smtClean="0"/>
              <a:t>folder.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All Angular</a:t>
            </a:r>
          </a:p>
          <a:p>
            <a:pPr marL="687388" lvl="2" indent="-225425"/>
            <a:r>
              <a:rPr lang="en-US" dirty="0" smtClean="0"/>
              <a:t>Components</a:t>
            </a:r>
          </a:p>
          <a:p>
            <a:pPr marL="687388" lvl="2" indent="-225425"/>
            <a:r>
              <a:rPr lang="en-US" dirty="0" smtClean="0"/>
              <a:t>Templates</a:t>
            </a:r>
          </a:p>
          <a:p>
            <a:pPr marL="687388" lvl="2" indent="-225425"/>
            <a:r>
              <a:rPr lang="en-US" dirty="0" smtClean="0"/>
              <a:t>Styles</a:t>
            </a:r>
          </a:p>
          <a:p>
            <a:pPr marL="687388" lvl="2" indent="-225425"/>
            <a:r>
              <a:rPr lang="en-US" dirty="0" smtClean="0"/>
              <a:t>Images</a:t>
            </a:r>
          </a:p>
          <a:p>
            <a:pPr marL="687388" lvl="2" indent="-225425"/>
            <a:r>
              <a:rPr lang="en-US" dirty="0" smtClean="0"/>
              <a:t>anything </a:t>
            </a:r>
            <a:r>
              <a:rPr lang="en-US" dirty="0"/>
              <a:t>else your </a:t>
            </a:r>
            <a:r>
              <a:rPr lang="en-US" dirty="0">
                <a:solidFill>
                  <a:srgbClr val="FF0000"/>
                </a:solidFill>
              </a:rPr>
              <a:t>app needs</a:t>
            </a:r>
            <a:r>
              <a:rPr lang="en-US" dirty="0"/>
              <a:t> go </a:t>
            </a:r>
            <a:r>
              <a:rPr lang="en-US" dirty="0" smtClean="0"/>
              <a:t>here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Any </a:t>
            </a:r>
            <a:r>
              <a:rPr lang="en-US" sz="2000" dirty="0"/>
              <a:t>files outside of this folder are meant to </a:t>
            </a:r>
            <a:r>
              <a:rPr lang="en-US" sz="2000" dirty="0">
                <a:solidFill>
                  <a:srgbClr val="FF0000"/>
                </a:solidFill>
              </a:rPr>
              <a:t>support</a:t>
            </a:r>
            <a:r>
              <a:rPr lang="en-US" sz="2000" dirty="0"/>
              <a:t> building your app.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3484765"/>
            <a:ext cx="3476625" cy="2990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957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File &amp; Purpose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7003409" cy="5063099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3383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File &amp; Purpose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8177868" cy="5206193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703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The root Folder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src/ folder is just one of the items inside the project's root </a:t>
            </a:r>
            <a:r>
              <a:rPr lang="en-US" sz="2000" dirty="0" smtClean="0"/>
              <a:t>folder.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Other </a:t>
            </a:r>
            <a:r>
              <a:rPr lang="en-US" sz="2000" dirty="0"/>
              <a:t>files help you build, test, maintain, document, and deploy the </a:t>
            </a:r>
            <a:r>
              <a:rPr lang="en-US" sz="2000" dirty="0" smtClean="0"/>
              <a:t>app.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These </a:t>
            </a:r>
            <a:r>
              <a:rPr lang="en-US" sz="2000" dirty="0"/>
              <a:t>files go in the root folder next to src/.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01" y="1268362"/>
            <a:ext cx="1903476" cy="492775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3233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File &amp; Purpose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3"/>
            <a:ext cx="8001699" cy="51097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866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File &amp; Purpose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10063191" cy="4929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89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Angular.IO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https://angular.io/docs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18237"/>
              </p:ext>
            </p:extLst>
          </p:nvPr>
        </p:nvGraphicFramePr>
        <p:xfrm>
          <a:off x="10785021" y="1104900"/>
          <a:ext cx="1292952" cy="15061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05 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523643"/>
            <a:ext cx="2419350" cy="1304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29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20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3659771"/>
            <a:ext cx="2324100" cy="284797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30627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</a:rPr>
              <a:t>Tour of </a:t>
            </a:r>
            <a:r>
              <a:rPr lang="en-US" sz="2000" dirty="0" smtClean="0">
                <a:solidFill>
                  <a:srgbClr val="0070C0"/>
                </a:solidFill>
              </a:rPr>
              <a:t>Heroes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Tour of Heroes tutorial covers the fundamentals of </a:t>
            </a:r>
            <a:r>
              <a:rPr lang="en-US" sz="2000" dirty="0" smtClean="0"/>
              <a:t>Angular.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this tutorial you will build an app that helps a staffing agency manage its stable of </a:t>
            </a:r>
            <a:r>
              <a:rPr lang="en-US" sz="2000" dirty="0" smtClean="0"/>
              <a:t>heroes.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basic app has many of the features you'd expect to find in a </a:t>
            </a:r>
            <a:r>
              <a:rPr lang="en-US" sz="2000" dirty="0">
                <a:solidFill>
                  <a:srgbClr val="FF0000"/>
                </a:solidFill>
              </a:rPr>
              <a:t>data-driven </a:t>
            </a:r>
            <a:r>
              <a:rPr lang="en-US" sz="2000" dirty="0" smtClean="0">
                <a:solidFill>
                  <a:srgbClr val="FF0000"/>
                </a:solidFill>
              </a:rPr>
              <a:t>application</a:t>
            </a:r>
            <a:r>
              <a:rPr lang="en-US" sz="2000" dirty="0" smtClean="0"/>
              <a:t>.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acquires and displays a list of heroes, edits a selected hero's detail, and navigates among different views of heroic data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By the end of the tutorial you will be able to do the following: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built-in Angular directives</a:t>
            </a:r>
            <a:r>
              <a:rPr lang="en-US" sz="2000" dirty="0"/>
              <a:t> to show and hide elements and display lists of hero data.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Create Angular </a:t>
            </a:r>
            <a:r>
              <a:rPr lang="en-US" sz="2000" dirty="0">
                <a:solidFill>
                  <a:srgbClr val="FF0000"/>
                </a:solidFill>
              </a:rPr>
              <a:t>components</a:t>
            </a:r>
            <a:r>
              <a:rPr lang="en-US" sz="2000" dirty="0"/>
              <a:t> to display hero details and show an array of heroes.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one-way data binding</a:t>
            </a:r>
            <a:r>
              <a:rPr lang="en-US" sz="2000" dirty="0"/>
              <a:t> for read-only data.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Add </a:t>
            </a:r>
            <a:r>
              <a:rPr lang="en-US" sz="2000" dirty="0">
                <a:solidFill>
                  <a:srgbClr val="FF0000"/>
                </a:solidFill>
              </a:rPr>
              <a:t>editable fields</a:t>
            </a:r>
            <a:r>
              <a:rPr lang="en-US" sz="2000" dirty="0"/>
              <a:t> to update a model with </a:t>
            </a:r>
            <a:r>
              <a:rPr lang="en-US" sz="2000" dirty="0">
                <a:solidFill>
                  <a:srgbClr val="FF0000"/>
                </a:solidFill>
              </a:rPr>
              <a:t>two-way data binding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Bind component methods to user events, like keystrokes and clicks.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Enable users to select a hero from a master list and edit that hero in the details view.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Format data with </a:t>
            </a:r>
            <a:r>
              <a:rPr lang="en-US" sz="2000" dirty="0">
                <a:solidFill>
                  <a:srgbClr val="FF0000"/>
                </a:solidFill>
              </a:rPr>
              <a:t>pipes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Create a shared </a:t>
            </a:r>
            <a:r>
              <a:rPr lang="en-US" sz="2000" dirty="0">
                <a:solidFill>
                  <a:srgbClr val="FF0000"/>
                </a:solidFill>
              </a:rPr>
              <a:t>service</a:t>
            </a:r>
            <a:r>
              <a:rPr lang="en-US" sz="2000" dirty="0"/>
              <a:t> to assemble the heroes.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routing</a:t>
            </a:r>
            <a:r>
              <a:rPr lang="en-US" sz="2000" dirty="0"/>
              <a:t> to navigate among different views and their components.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What you’ll build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68362"/>
            <a:ext cx="8924925" cy="3867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04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What you’ll build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10810875" cy="4591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312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What you’ll build								  </a:t>
            </a:r>
            <a:r>
              <a:rPr lang="en-US" dirty="0" smtClean="0">
                <a:solidFill>
                  <a:srgbClr val="C00000"/>
                </a:solidFill>
              </a:rPr>
              <a:t>||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3"/>
            <a:ext cx="8035255" cy="47869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670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What you’ll build								 </a:t>
            </a:r>
            <a:r>
              <a:rPr lang="en-US" dirty="0" smtClean="0">
                <a:solidFill>
                  <a:srgbClr val="C00000"/>
                </a:solidFill>
              </a:rPr>
              <a:t>|||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5799"/>
            <a:ext cx="5803783" cy="50470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4318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Application Shell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23" y="1259602"/>
            <a:ext cx="8149105" cy="5207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2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Angular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page you see is the </a:t>
            </a:r>
            <a:r>
              <a:rPr lang="en-US" sz="2000" dirty="0">
                <a:solidFill>
                  <a:srgbClr val="FF0000"/>
                </a:solidFill>
              </a:rPr>
              <a:t>application </a:t>
            </a:r>
            <a:r>
              <a:rPr lang="en-US" sz="2000" dirty="0" smtClean="0">
                <a:solidFill>
                  <a:srgbClr val="FF0000"/>
                </a:solidFill>
              </a:rPr>
              <a:t>shell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shell is controlled by an Angular </a:t>
            </a:r>
            <a:r>
              <a:rPr lang="en-US" sz="2000" dirty="0">
                <a:solidFill>
                  <a:srgbClr val="FF0000"/>
                </a:solidFill>
              </a:rPr>
              <a:t>component</a:t>
            </a:r>
            <a:r>
              <a:rPr lang="en-US" sz="2000" dirty="0"/>
              <a:t> named </a:t>
            </a:r>
            <a:r>
              <a:rPr lang="en-US" sz="2000" dirty="0" smtClean="0">
                <a:solidFill>
                  <a:srgbClr val="FF0000"/>
                </a:solidFill>
              </a:rPr>
              <a:t>AppComponent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Components</a:t>
            </a:r>
            <a:r>
              <a:rPr lang="en-US" sz="2000" dirty="0" smtClean="0"/>
              <a:t> </a:t>
            </a:r>
            <a:r>
              <a:rPr lang="en-US" sz="2000" dirty="0"/>
              <a:t>are the fundamental </a:t>
            </a:r>
            <a:r>
              <a:rPr lang="en-US" sz="2000" dirty="0">
                <a:solidFill>
                  <a:srgbClr val="FF0000"/>
                </a:solidFill>
              </a:rPr>
              <a:t>building blocks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FF0000"/>
                </a:solidFill>
              </a:rPr>
              <a:t>Angular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applications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They</a:t>
            </a:r>
          </a:p>
          <a:p>
            <a:pPr marL="687388" lvl="2"/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 </a:t>
            </a:r>
            <a:r>
              <a:rPr lang="en-US" dirty="0"/>
              <a:t>data on the </a:t>
            </a:r>
            <a:r>
              <a:rPr lang="en-US" dirty="0" smtClean="0"/>
              <a:t>screen</a:t>
            </a:r>
          </a:p>
          <a:p>
            <a:pPr marL="687388" lvl="2"/>
            <a:r>
              <a:rPr lang="en-US" dirty="0" smtClean="0">
                <a:solidFill>
                  <a:srgbClr val="FF0000"/>
                </a:solidFill>
              </a:rPr>
              <a:t>listen</a:t>
            </a:r>
            <a:r>
              <a:rPr lang="en-US" dirty="0" smtClean="0"/>
              <a:t> </a:t>
            </a:r>
            <a:r>
              <a:rPr lang="en-US" dirty="0"/>
              <a:t>for user </a:t>
            </a:r>
            <a:r>
              <a:rPr lang="en-US" dirty="0" smtClean="0"/>
              <a:t>input</a:t>
            </a:r>
            <a:endParaRPr lang="en-US" dirty="0"/>
          </a:p>
          <a:p>
            <a:pPr marL="687388" lvl="2"/>
            <a:r>
              <a:rPr lang="en-US" dirty="0" smtClean="0">
                <a:solidFill>
                  <a:srgbClr val="FF0000"/>
                </a:solidFill>
              </a:rPr>
              <a:t>take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 based on that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8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Change Application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Open the </a:t>
            </a:r>
            <a:r>
              <a:rPr lang="en-US" sz="2000" dirty="0">
                <a:solidFill>
                  <a:srgbClr val="FF0000"/>
                </a:solidFill>
              </a:rPr>
              <a:t>project</a:t>
            </a:r>
            <a:r>
              <a:rPr lang="en-US" sz="2000" dirty="0"/>
              <a:t> in your favorite editor or </a:t>
            </a:r>
            <a:r>
              <a:rPr lang="en-US" sz="2000" dirty="0">
                <a:solidFill>
                  <a:srgbClr val="FF0000"/>
                </a:solidFill>
              </a:rPr>
              <a:t>IDE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navigate</a:t>
            </a:r>
            <a:r>
              <a:rPr lang="en-US" sz="2000" dirty="0"/>
              <a:t> to the </a:t>
            </a:r>
            <a:r>
              <a:rPr lang="en-US" sz="2000" dirty="0">
                <a:solidFill>
                  <a:srgbClr val="FF0000"/>
                </a:solidFill>
              </a:rPr>
              <a:t>src/app </a:t>
            </a:r>
            <a:r>
              <a:rPr lang="en-US" sz="2000" dirty="0">
                <a:solidFill>
                  <a:srgbClr val="0070C0"/>
                </a:solidFill>
              </a:rPr>
              <a:t>folder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You'll </a:t>
            </a:r>
            <a:r>
              <a:rPr lang="en-US" sz="2000" dirty="0"/>
              <a:t>find the implementation of the shell </a:t>
            </a:r>
            <a:r>
              <a:rPr lang="en-US" sz="2000" dirty="0">
                <a:solidFill>
                  <a:srgbClr val="FF0000"/>
                </a:solidFill>
              </a:rPr>
              <a:t>AppComponent</a:t>
            </a:r>
            <a:r>
              <a:rPr lang="en-US" sz="2000" dirty="0"/>
              <a:t> distributed over three files: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</a:rPr>
              <a:t>app.component.ts</a:t>
            </a:r>
            <a:r>
              <a:rPr lang="en-US" sz="2000" dirty="0"/>
              <a:t>— the component class code, written in </a:t>
            </a:r>
            <a:r>
              <a:rPr lang="en-US" sz="2000" dirty="0">
                <a:solidFill>
                  <a:srgbClr val="FF0000"/>
                </a:solidFill>
              </a:rPr>
              <a:t>TypeScript</a:t>
            </a:r>
            <a:r>
              <a:rPr lang="en-US" sz="2000" dirty="0"/>
              <a:t>.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app.component.html</a:t>
            </a:r>
            <a:r>
              <a:rPr lang="en-US" sz="2000" dirty="0"/>
              <a:t>— the component template, written in </a:t>
            </a:r>
            <a:r>
              <a:rPr lang="en-US" sz="2000" dirty="0">
                <a:solidFill>
                  <a:srgbClr val="FF0000"/>
                </a:solidFill>
              </a:rPr>
              <a:t>HTML</a:t>
            </a:r>
            <a:r>
              <a:rPr lang="en-US" sz="2000" dirty="0"/>
              <a:t>.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app.component.css</a:t>
            </a:r>
            <a:r>
              <a:rPr lang="en-US" sz="2000" dirty="0"/>
              <a:t>— the component's private </a:t>
            </a:r>
            <a:r>
              <a:rPr lang="en-US" sz="2000" dirty="0">
                <a:solidFill>
                  <a:srgbClr val="FF0000"/>
                </a:solidFill>
              </a:rPr>
              <a:t>CSS styles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Angular?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Angular is a platform that makes it easy to build </a:t>
            </a:r>
            <a:r>
              <a:rPr lang="en-US" sz="2000" dirty="0">
                <a:solidFill>
                  <a:srgbClr val="FF0000"/>
                </a:solidFill>
              </a:rPr>
              <a:t>applications</a:t>
            </a:r>
            <a:r>
              <a:rPr lang="en-US" sz="2000" dirty="0"/>
              <a:t> with the </a:t>
            </a:r>
            <a:r>
              <a:rPr lang="en-US" sz="2000" dirty="0" smtClean="0">
                <a:solidFill>
                  <a:srgbClr val="FF0000"/>
                </a:solidFill>
              </a:rPr>
              <a:t>web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combines </a:t>
            </a:r>
            <a:endParaRPr lang="en-US" sz="2000" dirty="0" smtClean="0"/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declarative templates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dependency injection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end </a:t>
            </a:r>
            <a:r>
              <a:rPr lang="en-US" sz="2000" dirty="0"/>
              <a:t>to end tooling, </a:t>
            </a:r>
            <a:r>
              <a:rPr lang="en-US" sz="2000" dirty="0" smtClean="0"/>
              <a:t>and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integrated </a:t>
            </a:r>
            <a:r>
              <a:rPr lang="en-US" sz="2000" dirty="0"/>
              <a:t>best </a:t>
            </a:r>
            <a:r>
              <a:rPr lang="en-US" sz="2000" dirty="0" smtClean="0"/>
              <a:t>practices</a:t>
            </a:r>
          </a:p>
          <a:p>
            <a:pPr marL="461963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solve development </a:t>
            </a:r>
            <a:r>
              <a:rPr lang="en-US" sz="2000" dirty="0" smtClean="0"/>
              <a:t>challenges.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>
                <a:solidFill>
                  <a:srgbClr val="FF0000"/>
                </a:solidFill>
              </a:rPr>
              <a:t>empowers</a:t>
            </a:r>
            <a:r>
              <a:rPr lang="en-US" sz="2000" dirty="0"/>
              <a:t> developers to </a:t>
            </a:r>
            <a:r>
              <a:rPr lang="en-US" sz="2000" dirty="0">
                <a:solidFill>
                  <a:srgbClr val="FF0000"/>
                </a:solidFill>
              </a:rPr>
              <a:t>build applications</a:t>
            </a:r>
            <a:r>
              <a:rPr lang="en-US" sz="2000" dirty="0"/>
              <a:t> that live on </a:t>
            </a:r>
            <a:r>
              <a:rPr lang="en-US" sz="2000" dirty="0" smtClean="0"/>
              <a:t>the</a:t>
            </a:r>
          </a:p>
          <a:p>
            <a:pPr marL="687388" lvl="1" indent="-220663">
              <a:buFont typeface="Wingdings" panose="05000000000000000000" pitchFamily="2" charset="2"/>
              <a:buChar char="ü"/>
            </a:pPr>
            <a:r>
              <a:rPr lang="en-US" dirty="0" smtClean="0"/>
              <a:t>Web</a:t>
            </a:r>
          </a:p>
          <a:p>
            <a:pPr marL="687388" lvl="1" indent="-220663">
              <a:buFont typeface="Wingdings" panose="05000000000000000000" pitchFamily="2" charset="2"/>
              <a:buChar char="ü"/>
            </a:pPr>
            <a:r>
              <a:rPr lang="en-US" dirty="0" smtClean="0"/>
              <a:t>Mobile</a:t>
            </a:r>
          </a:p>
          <a:p>
            <a:pPr marL="687388" lvl="1" indent="-220663">
              <a:buFont typeface="Wingdings" panose="05000000000000000000" pitchFamily="2" charset="2"/>
              <a:buChar char="ü"/>
            </a:pPr>
            <a:r>
              <a:rPr lang="en-US" dirty="0" smtClean="0"/>
              <a:t>the desktop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>Change Application Title							 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1584"/>
            <a:ext cx="10439400" cy="5000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107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Add Application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Most apps strive for a consistent look across the </a:t>
            </a:r>
            <a:r>
              <a:rPr lang="en-US" sz="2000" dirty="0" smtClean="0"/>
              <a:t>application.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CLI</a:t>
            </a:r>
            <a:r>
              <a:rPr lang="en-US" sz="2000" dirty="0"/>
              <a:t> generated an </a:t>
            </a:r>
            <a:r>
              <a:rPr lang="en-US" sz="2000" dirty="0">
                <a:solidFill>
                  <a:srgbClr val="0070C0"/>
                </a:solidFill>
              </a:rPr>
              <a:t>empty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styles.css</a:t>
            </a:r>
            <a:r>
              <a:rPr lang="en-US" sz="2000" dirty="0"/>
              <a:t> for this </a:t>
            </a:r>
            <a:r>
              <a:rPr lang="en-US" sz="2000" dirty="0" smtClean="0"/>
              <a:t>purpose.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Put </a:t>
            </a:r>
            <a:r>
              <a:rPr lang="en-US" sz="2000" dirty="0"/>
              <a:t>your </a:t>
            </a:r>
            <a:r>
              <a:rPr lang="en-US" sz="2000" dirty="0">
                <a:solidFill>
                  <a:srgbClr val="FF0000"/>
                </a:solidFill>
              </a:rPr>
              <a:t>application-wide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styles</a:t>
            </a:r>
            <a:r>
              <a:rPr lang="en-US" sz="2000" dirty="0"/>
              <a:t> </a:t>
            </a:r>
            <a:r>
              <a:rPr lang="en-US" sz="2000" dirty="0" smtClean="0"/>
              <a:t>there.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Here's </a:t>
            </a:r>
            <a:r>
              <a:rPr lang="en-US" sz="2000" dirty="0"/>
              <a:t>an excerpt from the styles.css for the Tour of Heroes sample app.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2982012"/>
            <a:ext cx="6719581" cy="3493603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924498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Hero Editor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application now has a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 smtClean="0">
                <a:solidFill>
                  <a:srgbClr val="FF0000"/>
                </a:solidFill>
              </a:rPr>
              <a:t>title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Next </a:t>
            </a:r>
            <a:r>
              <a:rPr lang="en-US" sz="2000" dirty="0"/>
              <a:t>you will create a new </a:t>
            </a:r>
            <a:r>
              <a:rPr lang="en-US" sz="2000" dirty="0">
                <a:solidFill>
                  <a:srgbClr val="FF0000"/>
                </a:solidFill>
              </a:rPr>
              <a:t>component</a:t>
            </a:r>
            <a:r>
              <a:rPr lang="en-US" sz="2000" dirty="0"/>
              <a:t> to display hero information and </a:t>
            </a:r>
            <a:r>
              <a:rPr lang="en-US" sz="2000" dirty="0">
                <a:solidFill>
                  <a:srgbClr val="FF0000"/>
                </a:solidFill>
              </a:rPr>
              <a:t>place</a:t>
            </a:r>
            <a:r>
              <a:rPr lang="en-US" sz="2000" dirty="0"/>
              <a:t> that component in the </a:t>
            </a:r>
            <a:r>
              <a:rPr lang="en-US" sz="2000" dirty="0">
                <a:solidFill>
                  <a:srgbClr val="FF0000"/>
                </a:solidFill>
              </a:rPr>
              <a:t>application shell</a:t>
            </a:r>
            <a:r>
              <a:rPr lang="en-US" sz="20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7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Create the heroes component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6684628" cy="51191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814984" y="1717538"/>
            <a:ext cx="3426264" cy="646331"/>
          </a:xfrm>
          <a:prstGeom prst="rect">
            <a:avLst/>
          </a:prstGeom>
          <a:solidFill>
            <a:srgbClr val="333333"/>
          </a:solidFill>
          <a:ln w="38100"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FF0B"/>
                </a:solidFill>
                <a:latin typeface="Droid Sans Mono"/>
              </a:rPr>
              <a:t>//Shortcut</a:t>
            </a:r>
          </a:p>
          <a:p>
            <a:r>
              <a:rPr lang="en-US" dirty="0" smtClean="0">
                <a:solidFill>
                  <a:srgbClr val="17FF0B"/>
                </a:solidFill>
                <a:latin typeface="Droid Sans Mono"/>
              </a:rPr>
              <a:t>ng g </a:t>
            </a:r>
            <a:r>
              <a:rPr lang="en-US" dirty="0">
                <a:solidFill>
                  <a:srgbClr val="17FF0B"/>
                </a:solidFill>
                <a:latin typeface="Droid Sans Mono"/>
              </a:rPr>
              <a:t>component heroes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04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the heroes </a:t>
            </a:r>
            <a:r>
              <a:rPr lang="en-US" dirty="0" smtClean="0"/>
              <a:t>component				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You always import the Component symbol from the </a:t>
            </a:r>
            <a:r>
              <a:rPr lang="en-US" sz="2000" dirty="0">
                <a:solidFill>
                  <a:srgbClr val="FF0000"/>
                </a:solidFill>
              </a:rPr>
              <a:t>Angular core library</a:t>
            </a:r>
            <a:r>
              <a:rPr lang="en-US" sz="2000" dirty="0"/>
              <a:t> and annotate the component class with </a:t>
            </a:r>
            <a:r>
              <a:rPr lang="en-US" sz="2000" dirty="0">
                <a:solidFill>
                  <a:srgbClr val="FF0000"/>
                </a:solidFill>
              </a:rPr>
              <a:t>@Component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@</a:t>
            </a:r>
            <a:r>
              <a:rPr lang="en-US" sz="2000" dirty="0"/>
              <a:t>Component is a decorator function that specifies the Angular metadata for the </a:t>
            </a:r>
            <a:r>
              <a:rPr lang="en-US" sz="2000" dirty="0" smtClean="0"/>
              <a:t>component.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CLI generated three metadata </a:t>
            </a:r>
            <a:r>
              <a:rPr lang="en-US" sz="2000" dirty="0" smtClean="0"/>
              <a:t>properties:</a:t>
            </a:r>
          </a:p>
          <a:p>
            <a:pPr marL="801688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</a:rPr>
              <a:t>selector</a:t>
            </a:r>
            <a:r>
              <a:rPr lang="en-US" sz="2000" dirty="0"/>
              <a:t>— the component's CSS element </a:t>
            </a:r>
            <a:r>
              <a:rPr lang="en-US" sz="2000" dirty="0" smtClean="0"/>
              <a:t>selector</a:t>
            </a:r>
          </a:p>
          <a:p>
            <a:pPr marL="801688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</a:rPr>
              <a:t>templateUrl</a:t>
            </a:r>
            <a:r>
              <a:rPr lang="en-US" sz="2000" dirty="0"/>
              <a:t>— the location of the component's template </a:t>
            </a:r>
            <a:r>
              <a:rPr lang="en-US" sz="2000" dirty="0" smtClean="0"/>
              <a:t>file.</a:t>
            </a:r>
          </a:p>
          <a:p>
            <a:pPr marL="801688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</a:rPr>
              <a:t>styleUrls</a:t>
            </a:r>
            <a:r>
              <a:rPr lang="en-US" sz="2000" dirty="0"/>
              <a:t>— the location of the component's private CSS </a:t>
            </a:r>
            <a:r>
              <a:rPr lang="en-US" sz="2000" dirty="0" smtClean="0"/>
              <a:t>styles.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CSS element selector, </a:t>
            </a:r>
            <a:r>
              <a:rPr lang="en-US" sz="2000" dirty="0">
                <a:solidFill>
                  <a:srgbClr val="FF0000"/>
                </a:solidFill>
              </a:rPr>
              <a:t>'app-heroes</a:t>
            </a:r>
            <a:r>
              <a:rPr lang="en-US" sz="2000" dirty="0"/>
              <a:t>', matches the name of the HTML element that identifies this component within a parent component's </a:t>
            </a:r>
            <a:r>
              <a:rPr lang="en-US" sz="2000" dirty="0" smtClean="0"/>
              <a:t>template.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ngOnInit</a:t>
            </a:r>
            <a:r>
              <a:rPr lang="en-US" sz="2000" dirty="0"/>
              <a:t> is a lifecycle hook Angular calls ngOnInit shortly after creating a </a:t>
            </a:r>
            <a:r>
              <a:rPr lang="en-US" sz="2000" dirty="0" smtClean="0"/>
              <a:t>component.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It's </a:t>
            </a:r>
            <a:r>
              <a:rPr lang="en-US" sz="2000" dirty="0"/>
              <a:t>a good place to put </a:t>
            </a:r>
            <a:r>
              <a:rPr lang="en-US" sz="2000" dirty="0">
                <a:solidFill>
                  <a:srgbClr val="FF0000"/>
                </a:solidFill>
              </a:rPr>
              <a:t>initialization </a:t>
            </a:r>
            <a:r>
              <a:rPr lang="en-US" sz="2000" dirty="0" smtClean="0">
                <a:solidFill>
                  <a:srgbClr val="FF0000"/>
                </a:solidFill>
              </a:rPr>
              <a:t>logic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Always </a:t>
            </a:r>
            <a:r>
              <a:rPr lang="en-US" sz="2000" dirty="0"/>
              <a:t>export the component class so you can import it elsewhere ... like in the </a:t>
            </a:r>
            <a:r>
              <a:rPr lang="en-US" sz="2000" dirty="0">
                <a:solidFill>
                  <a:srgbClr val="FF0000"/>
                </a:solidFill>
              </a:rPr>
              <a:t>AppModule</a:t>
            </a:r>
            <a:r>
              <a:rPr lang="en-US" sz="20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2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Add a hero property || Show the hero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Add a hero property to the HeroesComponent for a hero named "Windstorm</a:t>
            </a:r>
            <a:r>
              <a:rPr lang="en-US" sz="2000" dirty="0" smtClean="0"/>
              <a:t>.“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dirty="0"/>
              <a:t>Open the </a:t>
            </a:r>
            <a:r>
              <a:rPr lang="en-US" dirty="0">
                <a:solidFill>
                  <a:srgbClr val="FF0000"/>
                </a:solidFill>
              </a:rPr>
              <a:t>heroes.component.html</a:t>
            </a:r>
            <a:r>
              <a:rPr lang="en-US" dirty="0"/>
              <a:t> template </a:t>
            </a:r>
            <a:r>
              <a:rPr lang="en-US" dirty="0" smtClean="0"/>
              <a:t>file.</a:t>
            </a:r>
          </a:p>
          <a:p>
            <a:pPr marL="687388" lvl="1" indent="-220663">
              <a:buFont typeface="Wingdings" panose="05000000000000000000" pitchFamily="2" charset="2"/>
              <a:buChar char="ü"/>
            </a:pPr>
            <a:r>
              <a:rPr lang="en-US" dirty="0" smtClean="0"/>
              <a:t>Delete </a:t>
            </a:r>
            <a:r>
              <a:rPr lang="en-US" dirty="0"/>
              <a:t>the default text generated by the Angular CLI and replace it with a data binding to the new hero property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6" y="1876426"/>
            <a:ext cx="7337396" cy="920610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66" y="4328506"/>
            <a:ext cx="7773624" cy="979869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256634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Show the HeroesComponent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To display the </a:t>
            </a:r>
            <a:r>
              <a:rPr lang="en-US" sz="2000" dirty="0">
                <a:solidFill>
                  <a:srgbClr val="FF0000"/>
                </a:solidFill>
              </a:rPr>
              <a:t>HeroesComponent</a:t>
            </a:r>
            <a:r>
              <a:rPr lang="en-US" sz="2000" dirty="0"/>
              <a:t>, you must add it to the template of the </a:t>
            </a:r>
            <a:r>
              <a:rPr lang="en-US" sz="2000" dirty="0">
                <a:solidFill>
                  <a:srgbClr val="0070C0"/>
                </a:solidFill>
              </a:rPr>
              <a:t>shell</a:t>
            </a:r>
            <a:r>
              <a:rPr lang="en-US" sz="2000" dirty="0">
                <a:solidFill>
                  <a:srgbClr val="FF0000"/>
                </a:solidFill>
              </a:rPr>
              <a:t> AppComponent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Remember </a:t>
            </a:r>
            <a:r>
              <a:rPr lang="en-US" sz="2000" dirty="0"/>
              <a:t>that </a:t>
            </a:r>
            <a:r>
              <a:rPr lang="en-US" sz="2000" dirty="0">
                <a:solidFill>
                  <a:srgbClr val="FF0000"/>
                </a:solidFill>
              </a:rPr>
              <a:t>app-heroes</a:t>
            </a:r>
            <a:r>
              <a:rPr lang="en-US" sz="2000" dirty="0"/>
              <a:t> is the element </a:t>
            </a:r>
            <a:r>
              <a:rPr lang="en-US" sz="2000" dirty="0">
                <a:solidFill>
                  <a:srgbClr val="0070C0"/>
                </a:solidFill>
              </a:rPr>
              <a:t>selector</a:t>
            </a:r>
            <a:r>
              <a:rPr lang="en-US" sz="2000" dirty="0"/>
              <a:t> for the </a:t>
            </a:r>
            <a:r>
              <a:rPr lang="en-US" sz="2000" dirty="0" smtClean="0">
                <a:solidFill>
                  <a:srgbClr val="FF0000"/>
                </a:solidFill>
              </a:rPr>
              <a:t>HeroesComponent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So </a:t>
            </a:r>
            <a:r>
              <a:rPr lang="en-US" sz="2000" dirty="0"/>
              <a:t>add an </a:t>
            </a:r>
            <a:r>
              <a:rPr lang="en-US" sz="2000" dirty="0">
                <a:solidFill>
                  <a:srgbClr val="FF0000"/>
                </a:solidFill>
              </a:rPr>
              <a:t>&lt;app-heroes&gt;</a:t>
            </a:r>
            <a:r>
              <a:rPr lang="en-US" sz="2000" dirty="0"/>
              <a:t> </a:t>
            </a:r>
            <a:r>
              <a:rPr lang="en-US" sz="2000" dirty="0" smtClean="0"/>
              <a:t>element </a:t>
            </a:r>
            <a:r>
              <a:rPr lang="en-US" sz="2000" dirty="0"/>
              <a:t>to the </a:t>
            </a:r>
            <a:r>
              <a:rPr lang="en-US" sz="2000" dirty="0">
                <a:solidFill>
                  <a:srgbClr val="FF0000"/>
                </a:solidFill>
              </a:rPr>
              <a:t>AppComponent</a:t>
            </a:r>
            <a:r>
              <a:rPr lang="en-US" sz="2000" dirty="0"/>
              <a:t> template file, just below the title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Assuming that the CLI </a:t>
            </a:r>
            <a:r>
              <a:rPr lang="en-US" sz="2000" dirty="0">
                <a:solidFill>
                  <a:srgbClr val="FF0000"/>
                </a:solidFill>
              </a:rPr>
              <a:t>ng serve</a:t>
            </a:r>
            <a:r>
              <a:rPr lang="en-US" sz="2000" dirty="0"/>
              <a:t> command is still running, the browser should refresh and display both the application title and the hero name.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51" y="3270790"/>
            <a:ext cx="8376245" cy="119215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302735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Create a Hero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 real hero is more than a name.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a Hero class in its own file in the src/app folder. Give it id and name properties</a:t>
            </a:r>
            <a:r>
              <a:rPr lang="en-US" sz="2000" dirty="0" smtClean="0"/>
              <a:t>.</a:t>
            </a:r>
          </a:p>
          <a:p>
            <a:pPr marL="233363" indent="0">
              <a:buNone/>
            </a:pPr>
            <a:endParaRPr lang="en-US" sz="2000" dirty="0"/>
          </a:p>
          <a:p>
            <a:pPr marL="233363" indent="0">
              <a:buNone/>
            </a:pPr>
            <a:endParaRPr lang="en-US" sz="2000" dirty="0" smtClean="0"/>
          </a:p>
          <a:p>
            <a:pPr marL="233363" indent="0">
              <a:buNone/>
            </a:pPr>
            <a:endParaRPr lang="en-US" sz="2000" dirty="0" smtClean="0"/>
          </a:p>
          <a:p>
            <a:pPr marL="233363" indent="0">
              <a:buNone/>
            </a:pP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Return to the </a:t>
            </a:r>
            <a:r>
              <a:rPr lang="en-US" sz="2000" dirty="0">
                <a:solidFill>
                  <a:srgbClr val="FF0000"/>
                </a:solidFill>
              </a:rPr>
              <a:t>HeroesComponent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import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Hero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Refactor </a:t>
            </a:r>
            <a:r>
              <a:rPr lang="en-US" sz="2000" dirty="0"/>
              <a:t>the component's hero property to be of type </a:t>
            </a:r>
            <a:r>
              <a:rPr lang="en-US" sz="2000" dirty="0" smtClean="0"/>
              <a:t>Hero.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Initialize </a:t>
            </a:r>
            <a:r>
              <a:rPr lang="en-US" sz="2000" dirty="0"/>
              <a:t>it with an id of 1 and the name Windstorm.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revised HeroesComponent class file </a:t>
            </a:r>
            <a:r>
              <a:rPr lang="en-US" sz="2000" dirty="0" smtClean="0"/>
              <a:t>is shown in </a:t>
            </a:r>
            <a:r>
              <a:rPr lang="en-US" sz="2000" dirty="0" smtClean="0">
                <a:solidFill>
                  <a:srgbClr val="FF0000"/>
                </a:solidFill>
              </a:rPr>
              <a:t>Fig </a:t>
            </a:r>
            <a:r>
              <a:rPr lang="en-US" sz="2000" dirty="0" smtClean="0">
                <a:solidFill>
                  <a:srgbClr val="FF0000"/>
                </a:solidFill>
              </a:rPr>
              <a:t>H1</a:t>
            </a:r>
            <a:r>
              <a:rPr lang="en-US" dirty="0"/>
              <a:t>.</a:t>
            </a: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The page no longer displays properly because you changed the hero from a string to an object.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22" y="2132377"/>
            <a:ext cx="2895600" cy="14859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2690509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Fig H1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6276975" cy="500062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574995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Show the Hero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Update the </a:t>
            </a:r>
            <a:r>
              <a:rPr lang="en-US" sz="2000" dirty="0">
                <a:solidFill>
                  <a:srgbClr val="FF0000"/>
                </a:solidFill>
              </a:rPr>
              <a:t>binding</a:t>
            </a:r>
            <a:r>
              <a:rPr lang="en-US" sz="2000" dirty="0"/>
              <a:t> in the </a:t>
            </a:r>
            <a:r>
              <a:rPr lang="en-US" sz="2000" dirty="0">
                <a:solidFill>
                  <a:srgbClr val="FF0000"/>
                </a:solidFill>
              </a:rPr>
              <a:t>template</a:t>
            </a:r>
            <a:r>
              <a:rPr lang="en-US" sz="2000" dirty="0"/>
              <a:t> to announce the hero's name and show both id and name in a details layout like this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The browser refreshes and display's the hero's information.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93" y="2116953"/>
            <a:ext cx="6724650" cy="153352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39630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documentation assumes that you are already familiar with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/>
              <a:t>, and some of the tools from the latest standards such </a:t>
            </a:r>
            <a:r>
              <a:rPr lang="en-US" dirty="0" smtClean="0"/>
              <a:t>as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code samples are written using </a:t>
            </a:r>
            <a:r>
              <a:rPr lang="en-US" dirty="0" smtClean="0">
                <a:solidFill>
                  <a:srgbClr val="FF0000"/>
                </a:solidFill>
              </a:rPr>
              <a:t>TypeScript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Angular code can be written with just the </a:t>
            </a:r>
            <a:r>
              <a:rPr lang="en-US" dirty="0">
                <a:solidFill>
                  <a:srgbClr val="FF0000"/>
                </a:solidFill>
              </a:rPr>
              <a:t>latest </a:t>
            </a:r>
            <a:r>
              <a:rPr lang="en-US" dirty="0" smtClean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pPr lvl="2"/>
            <a:r>
              <a:rPr lang="en-US" dirty="0" smtClean="0"/>
              <a:t>using </a:t>
            </a:r>
            <a:r>
              <a:rPr lang="en-US" dirty="0"/>
              <a:t>types for </a:t>
            </a:r>
            <a:r>
              <a:rPr lang="en-US" dirty="0" smtClean="0"/>
              <a:t>dependency injection</a:t>
            </a:r>
          </a:p>
          <a:p>
            <a:pPr lvl="2"/>
            <a:r>
              <a:rPr lang="en-US" dirty="0" smtClean="0"/>
              <a:t>using </a:t>
            </a:r>
            <a:r>
              <a:rPr lang="en-US" dirty="0"/>
              <a:t>decorators for </a:t>
            </a: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36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Format with the UppercasePipe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Modify the hero.name binding like this.</a:t>
            </a:r>
          </a:p>
          <a:p>
            <a:pPr marL="0" indent="0">
              <a:buNone/>
            </a:pPr>
            <a:r>
              <a:rPr lang="en-US" sz="2000" dirty="0" smtClean="0"/>
              <a:t>	&lt;</a:t>
            </a:r>
            <a:r>
              <a:rPr lang="en-US" sz="2000" dirty="0"/>
              <a:t>h2&gt;{{ hero.name | uppercase }} Details&lt;/h2&gt;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browser refreshes and now the hero's name is displayed in capital letters.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word uppercase in the </a:t>
            </a:r>
            <a:r>
              <a:rPr lang="en-US" sz="2000" dirty="0">
                <a:solidFill>
                  <a:srgbClr val="FF0000"/>
                </a:solidFill>
              </a:rPr>
              <a:t>interpolation binding</a:t>
            </a:r>
            <a:r>
              <a:rPr lang="en-US" sz="2000" dirty="0"/>
              <a:t>, right after the pipe operator ( | ), activates the </a:t>
            </a:r>
            <a:r>
              <a:rPr lang="en-US" sz="2000" dirty="0">
                <a:solidFill>
                  <a:srgbClr val="0070C0"/>
                </a:solidFill>
              </a:rPr>
              <a:t>built-in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UppercasePipe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Pipes</a:t>
            </a:r>
            <a:r>
              <a:rPr lang="en-US" sz="2000" dirty="0" smtClean="0"/>
              <a:t> </a:t>
            </a:r>
            <a:r>
              <a:rPr lang="en-US" sz="2000" dirty="0"/>
              <a:t>are a good way </a:t>
            </a:r>
            <a:r>
              <a:rPr lang="en-US" sz="2000" dirty="0" smtClean="0"/>
              <a:t>to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format strings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currency amounts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dates and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other </a:t>
            </a:r>
            <a:r>
              <a:rPr lang="en-US" sz="2000" dirty="0"/>
              <a:t>display </a:t>
            </a:r>
            <a:r>
              <a:rPr lang="en-US" sz="2000" dirty="0" smtClean="0"/>
              <a:t>data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ships with several </a:t>
            </a:r>
            <a:r>
              <a:rPr lang="en-US" sz="2000" dirty="0">
                <a:solidFill>
                  <a:srgbClr val="0070C0"/>
                </a:solidFill>
              </a:rPr>
              <a:t>built-in </a:t>
            </a:r>
            <a:r>
              <a:rPr lang="en-US" sz="2000" dirty="0">
                <a:solidFill>
                  <a:srgbClr val="FF0000"/>
                </a:solidFill>
              </a:rPr>
              <a:t>pipes</a:t>
            </a:r>
            <a:r>
              <a:rPr lang="en-US" sz="2000" dirty="0"/>
              <a:t> and you can create your own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3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Edit the hero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Users should be able to edit the hero name in an &lt;input&gt; textbox.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textbox should both display the hero's name property and update that property as the user </a:t>
            </a:r>
            <a:r>
              <a:rPr lang="en-US" sz="2000" dirty="0" smtClean="0"/>
              <a:t>types.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That </a:t>
            </a:r>
            <a:r>
              <a:rPr lang="en-US" sz="2000" dirty="0"/>
              <a:t>means data flow from the component class out to the screen and from the screen back to the </a:t>
            </a:r>
            <a:r>
              <a:rPr lang="en-US" sz="2000" dirty="0" smtClean="0"/>
              <a:t>class.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automate that data flow, setup a </a:t>
            </a:r>
            <a:r>
              <a:rPr lang="en-US" sz="2000" dirty="0">
                <a:solidFill>
                  <a:srgbClr val="FF0000"/>
                </a:solidFill>
              </a:rPr>
              <a:t>two-way data binding</a:t>
            </a:r>
            <a:r>
              <a:rPr lang="en-US" sz="2000" dirty="0"/>
              <a:t> between the &lt;input&gt; form element and the hero.name property.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2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Two-way binding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Refactor the details area in the HeroesComponent template so it looks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[(ngModel)]</a:t>
            </a:r>
            <a:r>
              <a:rPr lang="en-US" sz="2000" dirty="0" smtClean="0"/>
              <a:t> is </a:t>
            </a:r>
            <a:r>
              <a:rPr lang="en-US" sz="2000" dirty="0"/>
              <a:t>Angular's </a:t>
            </a:r>
            <a:r>
              <a:rPr lang="en-US" sz="2000" dirty="0">
                <a:solidFill>
                  <a:srgbClr val="FF0000"/>
                </a:solidFill>
              </a:rPr>
              <a:t>two-way data binding </a:t>
            </a:r>
            <a:r>
              <a:rPr lang="en-US" sz="2000" dirty="0">
                <a:solidFill>
                  <a:srgbClr val="0070C0"/>
                </a:solidFill>
              </a:rPr>
              <a:t>syntax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Here </a:t>
            </a:r>
            <a:r>
              <a:rPr lang="en-US" sz="2000" dirty="0"/>
              <a:t>it binds the </a:t>
            </a:r>
            <a:r>
              <a:rPr lang="en-US" sz="2000" dirty="0">
                <a:solidFill>
                  <a:srgbClr val="FF0000"/>
                </a:solidFill>
              </a:rPr>
              <a:t>hero.name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property</a:t>
            </a:r>
            <a:r>
              <a:rPr lang="en-US" sz="2000" dirty="0"/>
              <a:t> to the HTML textbox so that data can flow in both </a:t>
            </a:r>
            <a:r>
              <a:rPr lang="en-US" sz="2000" dirty="0" smtClean="0"/>
              <a:t>directions:</a:t>
            </a:r>
          </a:p>
          <a:p>
            <a:pPr marL="687388" lvl="1" indent="-220663">
              <a:buFont typeface="Wingdings" panose="05000000000000000000" pitchFamily="2" charset="2"/>
              <a:buChar char="ü"/>
            </a:pP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hero.name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textbox</a:t>
            </a:r>
          </a:p>
          <a:p>
            <a:pPr marL="687388" lvl="1" indent="-220663">
              <a:buFont typeface="Wingdings" panose="05000000000000000000" pitchFamily="2" charset="2"/>
              <a:buChar char="ü"/>
            </a:pP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textbox</a:t>
            </a:r>
            <a:r>
              <a:rPr lang="en-US" dirty="0"/>
              <a:t> back to the </a:t>
            </a:r>
            <a:r>
              <a:rPr lang="en-US" dirty="0">
                <a:solidFill>
                  <a:srgbClr val="FF0000"/>
                </a:solidFill>
              </a:rPr>
              <a:t>hero.name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3" y="1933985"/>
            <a:ext cx="6441915" cy="2001106"/>
          </a:xfrm>
          <a:prstGeom prst="rect">
            <a:avLst/>
          </a:prstGeom>
          <a:ln w="9525"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67215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The missing FormsModule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Notice that the app stopped working when you added [(ngModel)].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see the error, open the browser development tools and look in the console for a message </a:t>
            </a:r>
            <a:r>
              <a:rPr lang="en-US" sz="2000" dirty="0" smtClean="0"/>
              <a:t>like</a:t>
            </a:r>
          </a:p>
          <a:p>
            <a:pPr marL="233363" indent="0">
              <a:buNone/>
            </a:pPr>
            <a:endParaRPr lang="en-US" sz="2000" dirty="0"/>
          </a:p>
          <a:p>
            <a:pPr marL="233363" indent="0">
              <a:buNone/>
            </a:pPr>
            <a:endParaRPr lang="en-US" sz="2000" dirty="0" smtClean="0"/>
          </a:p>
          <a:p>
            <a:pPr marL="233363" indent="0">
              <a:buNone/>
            </a:pPr>
            <a:endParaRPr lang="en-US" sz="2000" dirty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Although </a:t>
            </a:r>
            <a:r>
              <a:rPr lang="en-US" sz="2000" dirty="0">
                <a:solidFill>
                  <a:srgbClr val="FF0000"/>
                </a:solidFill>
              </a:rPr>
              <a:t>ngModel</a:t>
            </a:r>
            <a:r>
              <a:rPr lang="en-US" sz="2000" dirty="0"/>
              <a:t> is a valid Angular </a:t>
            </a:r>
            <a:r>
              <a:rPr lang="en-US" sz="2000" dirty="0">
                <a:solidFill>
                  <a:srgbClr val="0070C0"/>
                </a:solidFill>
              </a:rPr>
              <a:t>directive</a:t>
            </a:r>
            <a:r>
              <a:rPr lang="en-US" sz="2000" dirty="0"/>
              <a:t>, it </a:t>
            </a:r>
            <a:r>
              <a:rPr lang="en-US" sz="2000" dirty="0">
                <a:solidFill>
                  <a:srgbClr val="FF0000"/>
                </a:solidFill>
              </a:rPr>
              <a:t>isn't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available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belongs to the optional </a:t>
            </a:r>
            <a:r>
              <a:rPr lang="en-US" sz="2000" dirty="0">
                <a:solidFill>
                  <a:srgbClr val="FF0000"/>
                </a:solidFill>
              </a:rPr>
              <a:t>FormsModule</a:t>
            </a:r>
            <a:r>
              <a:rPr lang="en-US" sz="2000" dirty="0"/>
              <a:t> and you must </a:t>
            </a:r>
            <a:r>
              <a:rPr lang="en-US" sz="2000" dirty="0">
                <a:solidFill>
                  <a:srgbClr val="FF0000"/>
                </a:solidFill>
              </a:rPr>
              <a:t>opt-in</a:t>
            </a:r>
            <a:r>
              <a:rPr lang="en-US" sz="2000" dirty="0"/>
              <a:t> to using it.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254672"/>
            <a:ext cx="6638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15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AppModule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Angular needs to know how the pieces of your application fit together and what other files and libraries the app </a:t>
            </a:r>
            <a:r>
              <a:rPr lang="en-US" sz="2000" dirty="0" smtClean="0"/>
              <a:t>requires. This </a:t>
            </a:r>
            <a:r>
              <a:rPr lang="en-US" sz="2000" dirty="0"/>
              <a:t>information is called </a:t>
            </a:r>
            <a:r>
              <a:rPr lang="en-US" sz="2000" dirty="0" smtClean="0">
                <a:solidFill>
                  <a:srgbClr val="FF0000"/>
                </a:solidFill>
              </a:rPr>
              <a:t>metadata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Some </a:t>
            </a:r>
            <a:r>
              <a:rPr lang="en-US" sz="2000" dirty="0"/>
              <a:t>of the metadata is in the </a:t>
            </a:r>
            <a:r>
              <a:rPr lang="en-US" sz="2000" dirty="0">
                <a:solidFill>
                  <a:srgbClr val="FF0000"/>
                </a:solidFill>
              </a:rPr>
              <a:t>@Component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decorators</a:t>
            </a:r>
            <a:r>
              <a:rPr lang="en-US" sz="2000" dirty="0"/>
              <a:t> that you added to your component </a:t>
            </a:r>
            <a:r>
              <a:rPr lang="en-US" sz="2000" dirty="0" smtClean="0"/>
              <a:t>classes.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Other </a:t>
            </a:r>
            <a:r>
              <a:rPr lang="en-US" sz="2000" dirty="0"/>
              <a:t>critical metadata is in </a:t>
            </a:r>
            <a:r>
              <a:rPr lang="en-US" sz="2000" dirty="0">
                <a:solidFill>
                  <a:srgbClr val="FF0000"/>
                </a:solidFill>
              </a:rPr>
              <a:t>@NgModule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decorators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most important </a:t>
            </a: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 smtClean="0">
                <a:solidFill>
                  <a:srgbClr val="FF0000"/>
                </a:solidFill>
              </a:rPr>
              <a:t>NgModule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decorator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annotates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top-level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AppModule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class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Angular CLI generated an AppModule class in </a:t>
            </a:r>
            <a:r>
              <a:rPr lang="en-US" sz="2000" dirty="0" smtClean="0">
                <a:solidFill>
                  <a:srgbClr val="FF0000"/>
                </a:solidFill>
              </a:rPr>
              <a:t>src/app/app.module.ts</a:t>
            </a:r>
            <a:r>
              <a:rPr lang="en-US" sz="2000" dirty="0" smtClean="0"/>
              <a:t> when </a:t>
            </a:r>
            <a:r>
              <a:rPr lang="en-US" sz="2000" dirty="0"/>
              <a:t>it created the </a:t>
            </a:r>
            <a:r>
              <a:rPr lang="en-US" sz="2000" dirty="0" smtClean="0"/>
              <a:t>project.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is where you </a:t>
            </a:r>
            <a:r>
              <a:rPr lang="en-US" sz="2000" dirty="0">
                <a:solidFill>
                  <a:srgbClr val="FF0000"/>
                </a:solidFill>
              </a:rPr>
              <a:t>opt-in</a:t>
            </a:r>
            <a:r>
              <a:rPr lang="en-US" sz="2000" dirty="0"/>
              <a:t> to the </a:t>
            </a:r>
            <a:r>
              <a:rPr lang="en-US" sz="2000" dirty="0">
                <a:solidFill>
                  <a:srgbClr val="FF0000"/>
                </a:solidFill>
              </a:rPr>
              <a:t>FormsModule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6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Import FormsModule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Open AppModule (app.module.ts) and import the FormsModule symbol from the @angular/forms library</a:t>
            </a:r>
            <a:r>
              <a:rPr lang="en-US" sz="2000" dirty="0" smtClean="0"/>
              <a:t>.</a:t>
            </a:r>
          </a:p>
          <a:p>
            <a:pPr marL="227013" indent="0">
              <a:buNone/>
            </a:pPr>
            <a:endParaRPr lang="en-US" sz="2000" dirty="0" smtClean="0"/>
          </a:p>
          <a:p>
            <a:pPr marL="227013" indent="0">
              <a:buNone/>
            </a:pPr>
            <a:endParaRPr lang="en-US" sz="2000" dirty="0" smtClean="0"/>
          </a:p>
          <a:p>
            <a:pPr marL="227013" indent="0">
              <a:buNone/>
            </a:pPr>
            <a:endParaRPr lang="en-US" sz="2000" dirty="0" smtClean="0"/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Then </a:t>
            </a:r>
            <a:r>
              <a:rPr lang="en-US" sz="2000" dirty="0"/>
              <a:t>add </a:t>
            </a:r>
            <a:r>
              <a:rPr lang="en-US" sz="2000" dirty="0">
                <a:solidFill>
                  <a:srgbClr val="FF0000"/>
                </a:solidFill>
              </a:rPr>
              <a:t>FormsModule</a:t>
            </a:r>
            <a:r>
              <a:rPr lang="en-US" sz="2000" dirty="0"/>
              <a:t> to the @NgModule metadata's </a:t>
            </a:r>
            <a:r>
              <a:rPr lang="en-US" sz="2000" dirty="0">
                <a:solidFill>
                  <a:srgbClr val="FF0000"/>
                </a:solidFill>
              </a:rPr>
              <a:t>imports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array</a:t>
            </a:r>
            <a:r>
              <a:rPr lang="en-US" sz="2000" dirty="0"/>
              <a:t>, which contains a list of </a:t>
            </a:r>
            <a:r>
              <a:rPr lang="en-US" sz="2000" dirty="0">
                <a:solidFill>
                  <a:srgbClr val="FF0000"/>
                </a:solidFill>
              </a:rPr>
              <a:t>external modules</a:t>
            </a:r>
            <a:r>
              <a:rPr lang="en-US" sz="2000" dirty="0"/>
              <a:t> that the app needs</a:t>
            </a:r>
            <a:r>
              <a:rPr lang="en-US" sz="2000" dirty="0" smtClean="0"/>
              <a:t>.</a:t>
            </a:r>
          </a:p>
          <a:p>
            <a:pPr marL="227013" indent="0">
              <a:buNone/>
            </a:pPr>
            <a:endParaRPr lang="en-US" sz="2000" dirty="0" smtClean="0"/>
          </a:p>
          <a:p>
            <a:pPr marL="227013" indent="0">
              <a:buNone/>
            </a:pPr>
            <a:endParaRPr lang="en-US" sz="2000" dirty="0"/>
          </a:p>
          <a:p>
            <a:pPr marL="227013" indent="0">
              <a:buNone/>
            </a:pPr>
            <a:endParaRPr lang="en-US" sz="2000" dirty="0" smtClean="0"/>
          </a:p>
          <a:p>
            <a:pPr marL="227013" indent="0">
              <a:buNone/>
            </a:pPr>
            <a:endParaRPr lang="en-US" sz="2000" dirty="0" smtClean="0"/>
          </a:p>
          <a:p>
            <a:pPr marL="227013" indent="0">
              <a:buNone/>
            </a:pPr>
            <a:endParaRPr lang="en-US" sz="2000" dirty="0" smtClean="0"/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/>
              <a:t>When the browser refreshes, the app should work </a:t>
            </a:r>
            <a:r>
              <a:rPr lang="en-US" sz="2000" dirty="0" smtClean="0"/>
              <a:t>again.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can edit the hero's name and see the changes reflected immediately in the &lt;h2&gt; above the textbox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8" y="1741271"/>
            <a:ext cx="7229824" cy="1015836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8" y="3653874"/>
            <a:ext cx="5968790" cy="169012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630385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Declare HeroesComponent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Every </a:t>
            </a:r>
            <a:r>
              <a:rPr lang="en-US" sz="2000" dirty="0">
                <a:solidFill>
                  <a:srgbClr val="FF0000"/>
                </a:solidFill>
              </a:rPr>
              <a:t>component</a:t>
            </a:r>
            <a:r>
              <a:rPr lang="en-US" sz="2000" dirty="0"/>
              <a:t> must be </a:t>
            </a:r>
            <a:r>
              <a:rPr lang="en-US" sz="2000" dirty="0">
                <a:solidFill>
                  <a:srgbClr val="0070C0"/>
                </a:solidFill>
              </a:rPr>
              <a:t>declared</a:t>
            </a:r>
            <a:r>
              <a:rPr lang="en-US" sz="2000" dirty="0"/>
              <a:t> in exactly </a:t>
            </a:r>
            <a:r>
              <a:rPr lang="en-US" sz="2000" dirty="0">
                <a:solidFill>
                  <a:srgbClr val="0070C0"/>
                </a:solidFill>
              </a:rPr>
              <a:t>one</a:t>
            </a:r>
            <a:r>
              <a:rPr lang="en-US" sz="2000" dirty="0">
                <a:solidFill>
                  <a:srgbClr val="FF0000"/>
                </a:solidFill>
              </a:rPr>
              <a:t> NgModule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/>
              <a:t>You didn't declare the HeroesComponent. So why did the application work?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worked because the </a:t>
            </a:r>
            <a:r>
              <a:rPr lang="en-US" sz="2000" dirty="0">
                <a:solidFill>
                  <a:srgbClr val="FF0000"/>
                </a:solidFill>
              </a:rPr>
              <a:t>Angular CLI</a:t>
            </a:r>
            <a:r>
              <a:rPr lang="en-US" sz="2000" dirty="0"/>
              <a:t> declared HeroesComponent in the </a:t>
            </a:r>
            <a:r>
              <a:rPr lang="en-US" sz="2000" dirty="0">
                <a:solidFill>
                  <a:srgbClr val="FF0000"/>
                </a:solidFill>
              </a:rPr>
              <a:t>AppModule</a:t>
            </a:r>
            <a:r>
              <a:rPr lang="en-US" sz="2000" dirty="0"/>
              <a:t> when it generated that component.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Open </a:t>
            </a:r>
            <a:r>
              <a:rPr lang="en-US" sz="2000" dirty="0"/>
              <a:t>src/app/app.module.ts and find HeroesComponent imported near the top</a:t>
            </a:r>
            <a:endParaRPr lang="en-US" sz="2000" dirty="0" smtClean="0"/>
          </a:p>
          <a:p>
            <a:pPr marL="227013" indent="0">
              <a:buNone/>
            </a:pPr>
            <a:endParaRPr lang="en-US" sz="2000" dirty="0" smtClean="0"/>
          </a:p>
          <a:p>
            <a:pPr marL="227013" indent="0">
              <a:buNone/>
            </a:pPr>
            <a:endParaRPr lang="en-US" sz="2000" dirty="0"/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/>
              <a:t>The HeroesComponent is declared in the </a:t>
            </a:r>
            <a:r>
              <a:rPr lang="en-US" sz="2000" dirty="0">
                <a:solidFill>
                  <a:srgbClr val="FF0000"/>
                </a:solidFill>
              </a:rPr>
              <a:t>@NgModule.declarations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array</a:t>
            </a:r>
            <a:r>
              <a:rPr lang="en-US" sz="2000" dirty="0" smtClean="0"/>
              <a:t>.</a:t>
            </a:r>
          </a:p>
          <a:p>
            <a:pPr marL="227013" indent="0">
              <a:buNone/>
            </a:pPr>
            <a:endParaRPr lang="en-US" sz="2000" dirty="0"/>
          </a:p>
          <a:p>
            <a:pPr marL="227013" indent="0">
              <a:buNone/>
            </a:pPr>
            <a:endParaRPr lang="en-US" sz="2000" dirty="0" smtClean="0"/>
          </a:p>
          <a:p>
            <a:pPr marL="227013" indent="0">
              <a:buNone/>
            </a:pPr>
            <a:endParaRPr lang="en-US" sz="2000" dirty="0"/>
          </a:p>
          <a:p>
            <a:pPr marL="227013" indent="0">
              <a:buNone/>
            </a:pPr>
            <a:endParaRPr lang="en-US" sz="2000" dirty="0" smtClean="0"/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Note that AppModule declares both application components, AppComponent and HeroesComponent.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0" y="3186626"/>
            <a:ext cx="6000750" cy="523875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40" y="4438140"/>
            <a:ext cx="2305050" cy="119062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424263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Displaying a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 this </a:t>
            </a:r>
            <a:r>
              <a:rPr lang="en-US" sz="2000" dirty="0" smtClean="0"/>
              <a:t>section, </a:t>
            </a:r>
            <a:r>
              <a:rPr lang="en-US" sz="2000" dirty="0"/>
              <a:t>you'll expand the Tour of Heroes app to </a:t>
            </a:r>
            <a:endParaRPr lang="en-US" sz="2000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display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list of </a:t>
            </a:r>
            <a:r>
              <a:rPr lang="en-US" dirty="0" smtClean="0">
                <a:solidFill>
                  <a:srgbClr val="FF0000"/>
                </a:solidFill>
              </a:rPr>
              <a:t>heroes</a:t>
            </a:r>
          </a:p>
          <a:p>
            <a:pPr lvl="2"/>
            <a:r>
              <a:rPr lang="en-US" dirty="0" smtClean="0"/>
              <a:t>allow </a:t>
            </a:r>
            <a:r>
              <a:rPr lang="en-US" dirty="0"/>
              <a:t>users to select a </a:t>
            </a:r>
            <a:r>
              <a:rPr lang="en-US" dirty="0" smtClean="0"/>
              <a:t>hero</a:t>
            </a:r>
          </a:p>
          <a:p>
            <a:pPr lvl="2"/>
            <a:r>
              <a:rPr lang="en-US" dirty="0" smtClean="0"/>
              <a:t>display </a:t>
            </a:r>
            <a:r>
              <a:rPr lang="en-US" dirty="0"/>
              <a:t>the hero's </a:t>
            </a:r>
            <a:r>
              <a:rPr lang="en-US" dirty="0" smtClean="0"/>
              <a:t>details</a:t>
            </a:r>
            <a:endParaRPr lang="en-US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Create mock </a:t>
            </a:r>
            <a:r>
              <a:rPr lang="en-US" sz="2000" dirty="0" smtClean="0"/>
              <a:t>heroes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Displaying </a:t>
            </a:r>
            <a:r>
              <a:rPr lang="en-US" sz="2000" dirty="0" smtClean="0"/>
              <a:t>heroes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Master/Detail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8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Create Mock heroes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You'll </a:t>
            </a:r>
            <a:r>
              <a:rPr lang="en-US" sz="2000" dirty="0"/>
              <a:t>need some heroes to display.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Eventually </a:t>
            </a:r>
            <a:r>
              <a:rPr lang="en-US" sz="2000" dirty="0"/>
              <a:t>you'll get them from a </a:t>
            </a:r>
            <a:r>
              <a:rPr lang="en-US" sz="2000" dirty="0">
                <a:solidFill>
                  <a:srgbClr val="FF0000"/>
                </a:solidFill>
              </a:rPr>
              <a:t>remote data </a:t>
            </a:r>
            <a:r>
              <a:rPr lang="en-US" sz="2000" dirty="0" smtClean="0">
                <a:solidFill>
                  <a:srgbClr val="FF0000"/>
                </a:solidFill>
              </a:rPr>
              <a:t>server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now, you'll create some </a:t>
            </a:r>
            <a:r>
              <a:rPr lang="en-US" sz="2000" dirty="0">
                <a:solidFill>
                  <a:srgbClr val="FF0000"/>
                </a:solidFill>
              </a:rPr>
              <a:t>mock heroes</a:t>
            </a:r>
            <a:r>
              <a:rPr lang="en-US" sz="2000" dirty="0"/>
              <a:t> and pretend they came from the </a:t>
            </a:r>
            <a:r>
              <a:rPr lang="en-US" sz="2000" dirty="0" smtClean="0"/>
              <a:t>server.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C</a:t>
            </a:r>
            <a:r>
              <a:rPr lang="en-US" sz="2000" dirty="0" smtClean="0"/>
              <a:t>reate </a:t>
            </a:r>
            <a:r>
              <a:rPr lang="en-US" sz="2000" dirty="0"/>
              <a:t>a file called mock-heroes.ts in the src/app/ </a:t>
            </a:r>
            <a:r>
              <a:rPr lang="en-US" sz="2000" dirty="0" smtClean="0"/>
              <a:t>folder.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HEROES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constant</a:t>
            </a:r>
            <a:r>
              <a:rPr lang="en-US" sz="2000" dirty="0"/>
              <a:t> as an </a:t>
            </a:r>
            <a:r>
              <a:rPr lang="en-US" sz="2000" dirty="0">
                <a:solidFill>
                  <a:srgbClr val="FF0000"/>
                </a:solidFill>
              </a:rPr>
              <a:t>array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0070C0"/>
                </a:solidFill>
              </a:rPr>
              <a:t>ten heroes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export</a:t>
            </a:r>
            <a:r>
              <a:rPr lang="en-US" sz="2000" dirty="0"/>
              <a:t> it. The file should look </a:t>
            </a:r>
            <a:r>
              <a:rPr lang="en-US" sz="2000" dirty="0" smtClean="0"/>
              <a:t>like </a:t>
            </a:r>
            <a:r>
              <a:rPr lang="en-US" sz="2000" dirty="0" smtClean="0">
                <a:solidFill>
                  <a:srgbClr val="FF0000"/>
                </a:solidFill>
              </a:rPr>
              <a:t>Fig D1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4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 D1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3248363" cy="449418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413435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3037230"/>
            <a:ext cx="8170332" cy="783541"/>
          </a:xfrm>
        </p:spPr>
        <p:txBody>
          <a:bodyPr>
            <a:normAutofit fontScale="90000"/>
          </a:bodyPr>
          <a:lstStyle/>
          <a:p>
            <a:pPr algn="l"/>
            <a:r>
              <a:rPr lang="en-US" sz="5800" dirty="0" smtClean="0"/>
              <a:t>Getting Started</a:t>
            </a:r>
            <a:endParaRPr lang="en-US" sz="5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92433" y="3991373"/>
          <a:ext cx="2187662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87662">
                  <a:extLst>
                    <a:ext uri="{9D8B030D-6E8A-4147-A177-3AD203B41FA5}">
                      <a16:colId xmlns:a16="http://schemas.microsoft.com/office/drawing/2014/main" val="2794747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QuickStart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00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File Review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47840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Displaying heroes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You're about to display the list of heroes at the </a:t>
            </a:r>
            <a:r>
              <a:rPr lang="en-US" sz="2000" dirty="0">
                <a:solidFill>
                  <a:srgbClr val="FF0000"/>
                </a:solidFill>
              </a:rPr>
              <a:t>top</a:t>
            </a:r>
            <a:r>
              <a:rPr lang="en-US" sz="2000" dirty="0"/>
              <a:t> of the </a:t>
            </a:r>
            <a:r>
              <a:rPr lang="en-US" sz="2000" dirty="0">
                <a:solidFill>
                  <a:srgbClr val="FF0000"/>
                </a:solidFill>
              </a:rPr>
              <a:t>HeroesComponent</a:t>
            </a:r>
            <a:r>
              <a:rPr lang="en-US" sz="2000" dirty="0"/>
              <a:t>.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Open </a:t>
            </a:r>
            <a:r>
              <a:rPr lang="en-US" sz="2000" dirty="0"/>
              <a:t>the HeroesComponent class file and import the mock HEROES</a:t>
            </a:r>
            <a:r>
              <a:rPr lang="en-US" sz="2000" dirty="0" smtClean="0"/>
              <a:t>.</a:t>
            </a:r>
          </a:p>
          <a:p>
            <a:pPr marL="227013" indent="0">
              <a:buNone/>
            </a:pPr>
            <a:endParaRPr lang="en-US" sz="2000" dirty="0" smtClean="0"/>
          </a:p>
          <a:p>
            <a:pPr marL="227013" indent="0">
              <a:buNone/>
            </a:pPr>
            <a:endParaRPr lang="en-US" sz="2000" dirty="0"/>
          </a:p>
          <a:p>
            <a:pPr marL="461963" indent="-2349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/>
              <a:t>Add a heroes property to the class that exposes these heroes for binding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80" y="2246939"/>
            <a:ext cx="4632777" cy="903524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80" y="3871988"/>
            <a:ext cx="2162175" cy="50482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445482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List Heroes with *ngFor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Open the HeroesComponent template file and make the following changes: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Add </a:t>
            </a:r>
            <a:r>
              <a:rPr lang="en-US" sz="2000" dirty="0"/>
              <a:t>an &lt;h2&gt; at the </a:t>
            </a:r>
            <a:r>
              <a:rPr lang="en-US" sz="2000" dirty="0" smtClean="0"/>
              <a:t>top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Below </a:t>
            </a:r>
            <a:r>
              <a:rPr lang="en-US" sz="2000" dirty="0"/>
              <a:t>it add an HTML unordered list (&lt;ul</a:t>
            </a:r>
            <a:r>
              <a:rPr lang="en-US" sz="2000" dirty="0" smtClean="0"/>
              <a:t>&gt;)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Insert </a:t>
            </a:r>
            <a:r>
              <a:rPr lang="en-US" sz="2000" dirty="0"/>
              <a:t>an &lt;li&gt; within the &lt;ul&gt; that displays properties of a </a:t>
            </a:r>
            <a:r>
              <a:rPr lang="en-US" sz="2000" dirty="0" smtClean="0"/>
              <a:t>hero.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Sprinkle </a:t>
            </a:r>
            <a:r>
              <a:rPr lang="en-US" sz="2000" dirty="0"/>
              <a:t>some CSS classes for styling (you'll add the CSS styles shortly</a:t>
            </a:r>
            <a:r>
              <a:rPr lang="en-US" sz="2000" dirty="0" smtClean="0"/>
              <a:t>).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Make </a:t>
            </a:r>
            <a:r>
              <a:rPr lang="en-US" sz="2000" dirty="0"/>
              <a:t>it look like </a:t>
            </a:r>
            <a:r>
              <a:rPr lang="en-US" sz="2000" dirty="0">
                <a:solidFill>
                  <a:srgbClr val="FF0000"/>
                </a:solidFill>
              </a:rPr>
              <a:t>Fig </a:t>
            </a:r>
            <a:r>
              <a:rPr lang="en-US" sz="2000" dirty="0" smtClean="0">
                <a:solidFill>
                  <a:srgbClr val="FF0000"/>
                </a:solidFill>
              </a:rPr>
              <a:t>D2.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 Now change the &lt;li&gt; to this</a:t>
            </a:r>
            <a:r>
              <a:rPr lang="en-US" sz="2000" dirty="0" smtClean="0"/>
              <a:t>:</a:t>
            </a:r>
          </a:p>
          <a:p>
            <a:pPr marL="233363" indent="0">
              <a:buNone/>
            </a:pPr>
            <a:endParaRPr lang="en-US" sz="2000" dirty="0"/>
          </a:p>
          <a:p>
            <a:pPr marL="233363" indent="0">
              <a:buNone/>
            </a:pP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*ngFor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FF0000"/>
                </a:solidFill>
              </a:rPr>
              <a:t>Angular's repeater </a:t>
            </a:r>
            <a:r>
              <a:rPr lang="en-US" sz="2000" dirty="0" smtClean="0">
                <a:solidFill>
                  <a:srgbClr val="FF0000"/>
                </a:solidFill>
              </a:rPr>
              <a:t>directive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repeats the host element for each element in a list.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4260791"/>
            <a:ext cx="3143250" cy="40957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35636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 D2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5361611" cy="246833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976160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Style the heroes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The heroes list should be </a:t>
            </a:r>
            <a:r>
              <a:rPr lang="en-US" sz="2000" dirty="0" smtClean="0">
                <a:solidFill>
                  <a:srgbClr val="FF0000"/>
                </a:solidFill>
              </a:rPr>
              <a:t>attractive</a:t>
            </a:r>
            <a:r>
              <a:rPr lang="en-US" sz="2000" dirty="0" smtClean="0"/>
              <a:t> and should </a:t>
            </a:r>
            <a:r>
              <a:rPr lang="en-US" sz="2000" dirty="0" smtClean="0">
                <a:solidFill>
                  <a:srgbClr val="0070C0"/>
                </a:solidFill>
              </a:rPr>
              <a:t>respond</a:t>
            </a:r>
            <a:r>
              <a:rPr lang="en-US" sz="2000" dirty="0" smtClean="0">
                <a:solidFill>
                  <a:srgbClr val="FF0000"/>
                </a:solidFill>
              </a:rPr>
              <a:t> visually</a:t>
            </a:r>
            <a:r>
              <a:rPr lang="en-US" sz="2000" dirty="0" smtClean="0"/>
              <a:t> when users </a:t>
            </a:r>
            <a:r>
              <a:rPr lang="en-US" sz="2000" dirty="0" smtClean="0">
                <a:solidFill>
                  <a:srgbClr val="FF0000"/>
                </a:solidFill>
              </a:rPr>
              <a:t>hover</a:t>
            </a:r>
            <a:r>
              <a:rPr lang="en-US" sz="2000" dirty="0" smtClean="0"/>
              <a:t> over and select a hero from the list.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 the first tutorial, you set the basic styles for the entire application in styles.css. That stylesheet didn't include styles for this list of heroes.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 could add more styles to styles.css and keep growing that stylesheet as you add components.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 may prefer instead to </a:t>
            </a:r>
            <a:r>
              <a:rPr lang="en-US" sz="2000" dirty="0" smtClean="0">
                <a:solidFill>
                  <a:srgbClr val="0070C0"/>
                </a:solidFill>
              </a:rPr>
              <a:t>define</a:t>
            </a:r>
            <a:r>
              <a:rPr lang="en-US" sz="2000" dirty="0" smtClean="0">
                <a:solidFill>
                  <a:srgbClr val="FF0000"/>
                </a:solidFill>
              </a:rPr>
              <a:t> private styles</a:t>
            </a:r>
            <a:r>
              <a:rPr lang="en-US" sz="2000" dirty="0" smtClean="0"/>
              <a:t> for a </a:t>
            </a:r>
            <a:r>
              <a:rPr lang="en-US" sz="2000" dirty="0" smtClean="0">
                <a:solidFill>
                  <a:srgbClr val="FF0000"/>
                </a:solidFill>
              </a:rPr>
              <a:t>specific component</a:t>
            </a:r>
            <a:r>
              <a:rPr lang="en-US" sz="2000" dirty="0" smtClean="0"/>
              <a:t> and keep everything a component needs— the code, the HTML, and the CSS —together in one place.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This approach makes it easier to re-use the component somewhere else and deliver the component's intended appearance even if the global styles are different.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 define private styles either inline in the </a:t>
            </a:r>
            <a:r>
              <a:rPr lang="en-US" sz="2000" dirty="0" smtClean="0">
                <a:solidFill>
                  <a:srgbClr val="FF0000"/>
                </a:solidFill>
              </a:rPr>
              <a:t>@Component.styles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array</a:t>
            </a:r>
            <a:r>
              <a:rPr lang="en-US" sz="2000" dirty="0" smtClean="0"/>
              <a:t> or as stylesheet file(s) identified in the </a:t>
            </a:r>
            <a:r>
              <a:rPr lang="en-US" sz="2000" dirty="0" smtClean="0">
                <a:solidFill>
                  <a:srgbClr val="FF0000"/>
                </a:solidFill>
              </a:rPr>
              <a:t>@Component.styleUrls array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When the CLI generated the HeroesComponent, it created an empty heroes.component.css stylesheet for the HeroesComponent and pointed to it in @Component.styleUrls like </a:t>
            </a:r>
            <a:r>
              <a:rPr lang="en-US" sz="2000" dirty="0">
                <a:solidFill>
                  <a:srgbClr val="FF0000"/>
                </a:solidFill>
              </a:rPr>
              <a:t>Fig </a:t>
            </a:r>
            <a:r>
              <a:rPr lang="en-US" sz="2000" dirty="0" smtClean="0">
                <a:solidFill>
                  <a:srgbClr val="FF0000"/>
                </a:solidFill>
              </a:rPr>
              <a:t>D3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Open the </a:t>
            </a:r>
            <a:r>
              <a:rPr lang="en-US" sz="2000" dirty="0" smtClean="0">
                <a:solidFill>
                  <a:srgbClr val="FF0000"/>
                </a:solidFill>
              </a:rPr>
              <a:t>heroes.component.css</a:t>
            </a:r>
            <a:r>
              <a:rPr lang="en-US" sz="2000" dirty="0" smtClean="0"/>
              <a:t> file and paste in the private CSS styles for the HeroesComponent </a:t>
            </a:r>
            <a:r>
              <a:rPr lang="en-US" sz="2000" dirty="0" smtClean="0">
                <a:solidFill>
                  <a:srgbClr val="FF0000"/>
                </a:solidFill>
              </a:rPr>
              <a:t>Fig D4.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6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 D3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4638675" cy="197167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1586870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 D4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5553117" cy="473815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3982207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When the user clicks a hero in the </a:t>
            </a:r>
            <a:r>
              <a:rPr lang="en-US" sz="2000" dirty="0">
                <a:solidFill>
                  <a:srgbClr val="FF0000"/>
                </a:solidFill>
              </a:rPr>
              <a:t>master list</a:t>
            </a:r>
            <a:r>
              <a:rPr lang="en-US" sz="2000" dirty="0"/>
              <a:t>, the component should display the selected hero's details at the bottom of the page.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this section, you'll listen for the hero item click event and update the hero detail</a:t>
            </a:r>
            <a:r>
              <a:rPr lang="en-US" sz="2000" dirty="0" smtClean="0"/>
              <a:t>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/>
              <a:t>Add a click event </a:t>
            </a:r>
            <a:r>
              <a:rPr lang="en-US" sz="2000" dirty="0" smtClean="0"/>
              <a:t>binding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/>
              <a:t>Add the click event </a:t>
            </a:r>
            <a:r>
              <a:rPr lang="en-US" sz="2000" dirty="0" smtClean="0"/>
              <a:t>handler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/>
              <a:t>Update the details </a:t>
            </a:r>
            <a:r>
              <a:rPr lang="en-US" sz="2000" dirty="0" smtClean="0"/>
              <a:t>template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/>
              <a:t>Hide empty details with *</a:t>
            </a:r>
            <a:r>
              <a:rPr lang="en-US" sz="2000" dirty="0" smtClean="0"/>
              <a:t>ngIf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/>
              <a:t>Style the selected hero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4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a click event binding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Add a click event binding to the &lt;li&gt; like this</a:t>
            </a:r>
            <a:r>
              <a:rPr lang="en-US" sz="2000" dirty="0" smtClean="0"/>
              <a:t>:</a:t>
            </a:r>
          </a:p>
          <a:p>
            <a:pPr marL="233363" indent="0">
              <a:buNone/>
            </a:pPr>
            <a:endParaRPr lang="en-US" sz="2000" dirty="0" smtClean="0"/>
          </a:p>
          <a:p>
            <a:pPr marL="233363" indent="0">
              <a:buNone/>
            </a:pPr>
            <a:endParaRPr lang="en-US" sz="2000" dirty="0"/>
          </a:p>
          <a:p>
            <a:pPr marL="233363" indent="0">
              <a:buNone/>
            </a:pP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is an example of Angular's </a:t>
            </a:r>
            <a:r>
              <a:rPr lang="en-US" sz="2000" dirty="0">
                <a:solidFill>
                  <a:srgbClr val="FF0000"/>
                </a:solidFill>
              </a:rPr>
              <a:t>event binding syntax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parentheses around click tell Angular to listen for the &lt;li&gt; element's click </a:t>
            </a:r>
            <a:r>
              <a:rPr lang="en-US" sz="2000" dirty="0" smtClean="0"/>
              <a:t>event.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When </a:t>
            </a:r>
            <a:r>
              <a:rPr lang="en-US" sz="2000" dirty="0"/>
              <a:t>the user clicks in the &lt;li&gt;, Angular executes the onSelect(hero) expression.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onSelect( ) </a:t>
            </a:r>
            <a:r>
              <a:rPr lang="en-US" sz="2000" dirty="0"/>
              <a:t>is a HeroesComponent method that you're about to </a:t>
            </a:r>
            <a:r>
              <a:rPr lang="en-US" sz="2000" dirty="0" smtClean="0"/>
              <a:t>write.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calls it with the hero object displayed in the clicked &lt;li&gt;, the same hero defined previously in the </a:t>
            </a:r>
            <a:r>
              <a:rPr lang="en-US" sz="2000" dirty="0">
                <a:solidFill>
                  <a:srgbClr val="FF0000"/>
                </a:solidFill>
              </a:rPr>
              <a:t>*ngFor</a:t>
            </a:r>
            <a:r>
              <a:rPr lang="en-US" sz="2000" dirty="0"/>
              <a:t> expression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6" y="1817745"/>
            <a:ext cx="5218258" cy="874216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985864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Adding the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Rename the component's hero property to </a:t>
            </a:r>
            <a:r>
              <a:rPr lang="en-US" sz="2000" dirty="0">
                <a:solidFill>
                  <a:srgbClr val="FF0000"/>
                </a:solidFill>
              </a:rPr>
              <a:t>selectedHero</a:t>
            </a:r>
            <a:r>
              <a:rPr lang="en-US" sz="2000" dirty="0"/>
              <a:t> but don't assign </a:t>
            </a:r>
            <a:r>
              <a:rPr lang="en-US" sz="2000" dirty="0" smtClean="0"/>
              <a:t>it.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There </a:t>
            </a:r>
            <a:r>
              <a:rPr lang="en-US" sz="2000" dirty="0"/>
              <a:t>is no selected hero when the application starts.</a:t>
            </a:r>
          </a:p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Add </a:t>
            </a:r>
            <a:r>
              <a:rPr lang="en-US" sz="2000" dirty="0"/>
              <a:t>the following onSelect</a:t>
            </a:r>
            <a:r>
              <a:rPr lang="en-US" sz="2000" dirty="0" smtClean="0"/>
              <a:t>( ) </a:t>
            </a:r>
            <a:r>
              <a:rPr lang="en-US" sz="2000" dirty="0"/>
              <a:t>method, which assigns the clicked hero from the template to the component's selectedHero.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98" y="2824293"/>
            <a:ext cx="3849323" cy="183637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391232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Update the details template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template still refers to the component's old hero property which no longer exists. Rename hero to selectedHero.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1" y="2007547"/>
            <a:ext cx="5534593" cy="23694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29080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QuickStart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tools make application development quicker and easier to maintain than if you did everything by hand.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Angular </a:t>
            </a:r>
            <a:r>
              <a:rPr lang="en-US" dirty="0" smtClean="0">
                <a:solidFill>
                  <a:srgbClr val="FF0000"/>
                </a:solidFill>
              </a:rPr>
              <a:t>CLI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command line interface</a:t>
            </a:r>
            <a:r>
              <a:rPr lang="en-US" dirty="0"/>
              <a:t> tool that </a:t>
            </a:r>
            <a:r>
              <a:rPr lang="en-US" dirty="0" smtClean="0"/>
              <a:t>can</a:t>
            </a:r>
          </a:p>
          <a:p>
            <a:pPr lvl="2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project</a:t>
            </a:r>
          </a:p>
          <a:p>
            <a:pPr lvl="2"/>
            <a:r>
              <a:rPr lang="en-US" dirty="0" smtClean="0"/>
              <a:t>add files</a:t>
            </a:r>
            <a:endParaRPr lang="en-US" dirty="0"/>
          </a:p>
          <a:p>
            <a:pPr lvl="2"/>
            <a:r>
              <a:rPr lang="en-US" dirty="0" smtClean="0"/>
              <a:t>perform </a:t>
            </a:r>
            <a:r>
              <a:rPr lang="en-US" dirty="0"/>
              <a:t>a variety of ongoing development tasks such </a:t>
            </a:r>
            <a:r>
              <a:rPr lang="en-US" dirty="0" smtClean="0"/>
              <a:t>as</a:t>
            </a:r>
          </a:p>
          <a:p>
            <a:pPr lvl="3"/>
            <a:r>
              <a:rPr lang="en-US" dirty="0" smtClean="0"/>
              <a:t>Testing</a:t>
            </a:r>
          </a:p>
          <a:p>
            <a:pPr lvl="3"/>
            <a:r>
              <a:rPr lang="en-US" dirty="0" smtClean="0"/>
              <a:t>Bundling</a:t>
            </a:r>
          </a:p>
          <a:p>
            <a:pPr lvl="3"/>
            <a:r>
              <a:rPr lang="en-US" dirty="0" smtClean="0"/>
              <a:t>Deployment</a:t>
            </a:r>
            <a:endParaRPr lang="en-US" dirty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goal in this guide is to </a:t>
            </a:r>
            <a:r>
              <a:rPr lang="en-US" sz="2000" dirty="0">
                <a:solidFill>
                  <a:srgbClr val="FF0000"/>
                </a:solidFill>
              </a:rPr>
              <a:t>build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run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0070C0"/>
                </a:solidFill>
              </a:rPr>
              <a:t>simple</a:t>
            </a:r>
            <a:r>
              <a:rPr lang="en-US" sz="2000" dirty="0">
                <a:solidFill>
                  <a:srgbClr val="FF0000"/>
                </a:solidFill>
              </a:rPr>
              <a:t> Angular application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TypeScript</a:t>
            </a:r>
            <a:r>
              <a:rPr lang="en-US" sz="2000" dirty="0"/>
              <a:t>, using the </a:t>
            </a:r>
            <a:r>
              <a:rPr lang="en-US" sz="2000" dirty="0">
                <a:solidFill>
                  <a:srgbClr val="FF0000"/>
                </a:solidFill>
              </a:rPr>
              <a:t>Angular CLI</a:t>
            </a:r>
            <a:r>
              <a:rPr lang="en-US" sz="2000" dirty="0"/>
              <a:t> while adhering to the </a:t>
            </a:r>
            <a:r>
              <a:rPr lang="en-US" sz="2000" dirty="0">
                <a:solidFill>
                  <a:srgbClr val="FF0000"/>
                </a:solidFill>
              </a:rPr>
              <a:t>Style Guide </a:t>
            </a:r>
            <a:r>
              <a:rPr lang="en-US" sz="2000" dirty="0"/>
              <a:t>recommendations that benefit every Angular project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dirty="0"/>
              <a:t>By the end of the chapter, you'll have a basic understanding of development with the CLI and a foundation for both these documentation samples and for real world applications.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00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Hide empty details with *ngIf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After the browser refreshes, the application is </a:t>
            </a:r>
            <a:r>
              <a:rPr lang="en-US" sz="2000" dirty="0">
                <a:solidFill>
                  <a:srgbClr val="FF0000"/>
                </a:solidFill>
              </a:rPr>
              <a:t>broken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Open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browser developer tools</a:t>
            </a:r>
            <a:r>
              <a:rPr lang="en-US" sz="2000" dirty="0"/>
              <a:t> and look in the console for an error message like this</a:t>
            </a:r>
            <a:r>
              <a:rPr lang="en-US" sz="2000" dirty="0" smtClean="0"/>
              <a:t>:</a:t>
            </a:r>
          </a:p>
          <a:p>
            <a:pPr marL="233363" indent="0">
              <a:buNone/>
            </a:pPr>
            <a:endParaRPr lang="en-US" sz="2000" dirty="0"/>
          </a:p>
          <a:p>
            <a:pPr marL="233363" indent="0">
              <a:buNone/>
            </a:pP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Now click one of the list items. The app seems to be </a:t>
            </a:r>
            <a:r>
              <a:rPr lang="en-US" sz="2000" dirty="0">
                <a:solidFill>
                  <a:srgbClr val="FF0000"/>
                </a:solidFill>
              </a:rPr>
              <a:t>working </a:t>
            </a:r>
            <a:r>
              <a:rPr lang="en-US" sz="2000" dirty="0" smtClean="0">
                <a:solidFill>
                  <a:srgbClr val="FF0000"/>
                </a:solidFill>
              </a:rPr>
              <a:t>again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heroes appear in a list and details about the clicked hero appear at the bottom of the page.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86" y="2293952"/>
            <a:ext cx="7505700" cy="3238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4011797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When the app starts, the selectedHero is undefined by design.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Binding </a:t>
            </a:r>
            <a:r>
              <a:rPr lang="en-US" sz="2000" dirty="0"/>
              <a:t>expressions in the template that refer to properties of selectedHero — expressions like {{selectedHero.name}} — must fail because there is </a:t>
            </a:r>
            <a:r>
              <a:rPr lang="en-US" sz="2000" dirty="0">
                <a:solidFill>
                  <a:srgbClr val="FF0000"/>
                </a:solidFill>
              </a:rPr>
              <a:t>no selected hero</a:t>
            </a:r>
            <a:r>
              <a:rPr lang="en-US" sz="20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63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The Fix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component should only display the selected hero details if the selectedHero exists.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Wrap </a:t>
            </a:r>
            <a:r>
              <a:rPr lang="en-US" sz="2000" dirty="0"/>
              <a:t>the hero detail HTML in a &lt;div</a:t>
            </a:r>
            <a:r>
              <a:rPr lang="en-US" sz="2000" dirty="0" smtClean="0"/>
              <a:t>&gt;.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Add </a:t>
            </a:r>
            <a:r>
              <a:rPr lang="en-US" sz="2000" dirty="0"/>
              <a:t>Angular's </a:t>
            </a:r>
            <a:r>
              <a:rPr lang="en-US" sz="2000" dirty="0">
                <a:solidFill>
                  <a:srgbClr val="FF0000"/>
                </a:solidFill>
              </a:rPr>
              <a:t>*ngIf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directive</a:t>
            </a:r>
            <a:r>
              <a:rPr lang="en-US" sz="2000" dirty="0"/>
              <a:t> to the &lt;div&gt; and set it to selectedHero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After the browser refreshes, the list of names </a:t>
            </a:r>
            <a:r>
              <a:rPr lang="en-US" sz="2000" dirty="0" smtClean="0"/>
              <a:t>reappears.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details area is blank. Click a hero and its details appear.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3389926"/>
            <a:ext cx="5204582" cy="3085689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2699097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Why it works?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When selectedHero is undefined, the ngIf removes the hero detail from the </a:t>
            </a:r>
            <a:r>
              <a:rPr lang="en-US" sz="2000" dirty="0" smtClean="0"/>
              <a:t>DOM.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There </a:t>
            </a:r>
            <a:r>
              <a:rPr lang="en-US" sz="2000" dirty="0"/>
              <a:t>are no selectedHero bindings to worry about.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When </a:t>
            </a:r>
            <a:r>
              <a:rPr lang="en-US" sz="2000" dirty="0"/>
              <a:t>the user picks a hero, selectedHero has a value and ngIf puts the hero detail into the DOM.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98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Style the selected hero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It's difficult to identify the selected hero in the list when all &lt;li&gt; elements look alike.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If </a:t>
            </a:r>
            <a:r>
              <a:rPr lang="en-US" sz="2000" dirty="0"/>
              <a:t>the user clicks "Magneta", that hero should render with a distinctive but subtle background </a:t>
            </a:r>
            <a:r>
              <a:rPr lang="en-US" sz="2000" dirty="0" smtClean="0"/>
              <a:t>color.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That selected hero coloring is the work of the </a:t>
            </a:r>
            <a:r>
              <a:rPr lang="en-US" sz="2000" dirty="0">
                <a:solidFill>
                  <a:srgbClr val="FF0000"/>
                </a:solidFill>
              </a:rPr>
              <a:t>.selected CSS class</a:t>
            </a:r>
            <a:r>
              <a:rPr lang="en-US" sz="2000" dirty="0"/>
              <a:t> in the styles you added </a:t>
            </a:r>
            <a:r>
              <a:rPr lang="en-US" sz="2000" dirty="0" smtClean="0"/>
              <a:t>earlier.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just have to apply the .selected class to the &lt;li&gt; when the user clicks it.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Angular class binding</a:t>
            </a:r>
            <a:r>
              <a:rPr lang="en-US" sz="2000" dirty="0"/>
              <a:t> makes it easy to add and remove a CSS class </a:t>
            </a:r>
            <a:r>
              <a:rPr lang="en-US" sz="2000" dirty="0" smtClean="0"/>
              <a:t>conditionally.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Add </a:t>
            </a:r>
            <a:r>
              <a:rPr lang="en-US" sz="2000" dirty="0"/>
              <a:t>the following [class.selected] binding to the &lt;li&gt; in the HeroesComponent template: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94" y="3797619"/>
            <a:ext cx="4759248" cy="180643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577865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Master/Detail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998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89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545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109" y="3070370"/>
            <a:ext cx="2055516" cy="3437375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69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You need to set up your </a:t>
            </a:r>
            <a:r>
              <a:rPr lang="en-US" sz="2000" dirty="0">
                <a:solidFill>
                  <a:srgbClr val="FF0000"/>
                </a:solidFill>
              </a:rPr>
              <a:t>development environment</a:t>
            </a:r>
            <a:r>
              <a:rPr lang="en-US" sz="2000" dirty="0"/>
              <a:t> before you can do anything.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Install </a:t>
            </a:r>
            <a:r>
              <a:rPr lang="en-US" sz="2000" dirty="0" smtClean="0">
                <a:solidFill>
                  <a:srgbClr val="FF0000"/>
                </a:solidFill>
              </a:rPr>
              <a:t>Node.js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npm</a:t>
            </a:r>
            <a:r>
              <a:rPr lang="en-US" sz="2000" dirty="0"/>
              <a:t> if they are not already on your </a:t>
            </a:r>
            <a:r>
              <a:rPr lang="en-US" sz="2000" dirty="0" smtClean="0"/>
              <a:t>machine.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Verify </a:t>
            </a:r>
            <a:r>
              <a:rPr lang="en-US" sz="2000" dirty="0"/>
              <a:t>that you are running at least node 6.9.x and npm 3.x.x by running node -v and npm -v in a terminal/console </a:t>
            </a:r>
            <a:r>
              <a:rPr lang="en-US" sz="2000" dirty="0" smtClean="0"/>
              <a:t>window.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Older </a:t>
            </a:r>
            <a:r>
              <a:rPr lang="en-US" sz="2000" dirty="0"/>
              <a:t>versions produce errors, but newer versions are </a:t>
            </a:r>
            <a:r>
              <a:rPr lang="en-US" sz="2000" dirty="0" smtClean="0"/>
              <a:t>fine.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Then </a:t>
            </a:r>
            <a:r>
              <a:rPr lang="en-US" sz="2000" dirty="0"/>
              <a:t>install the Angular CLI globally.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03" y="3650554"/>
            <a:ext cx="3086100" cy="5905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9229996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In this section, we will dive into the following topics: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Architecture overview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Intro to Modules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Intro to Components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Intro to Services and DI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Next Steps: tools and techniques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9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Angular is a platform and framework for </a:t>
            </a:r>
            <a:r>
              <a:rPr lang="en-US" sz="2000" dirty="0">
                <a:solidFill>
                  <a:srgbClr val="FF0000"/>
                </a:solidFill>
              </a:rPr>
              <a:t>building client applications</a:t>
            </a:r>
            <a:r>
              <a:rPr lang="en-US" sz="2000" dirty="0"/>
              <a:t> in HTML and </a:t>
            </a:r>
            <a:r>
              <a:rPr lang="en-US" sz="2000" dirty="0" smtClean="0"/>
              <a:t>TypeScript.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is itself written in TypeScript. It implements </a:t>
            </a:r>
            <a:r>
              <a:rPr lang="en-US" sz="2000" dirty="0">
                <a:solidFill>
                  <a:srgbClr val="FF0000"/>
                </a:solidFill>
              </a:rPr>
              <a:t>core and optional functionality</a:t>
            </a:r>
            <a:r>
              <a:rPr lang="en-US" sz="2000" dirty="0"/>
              <a:t> as a set of </a:t>
            </a:r>
            <a:r>
              <a:rPr lang="en-US" sz="2000" dirty="0">
                <a:solidFill>
                  <a:srgbClr val="FF0000"/>
                </a:solidFill>
              </a:rPr>
              <a:t>TypeScript libraries </a:t>
            </a:r>
            <a:r>
              <a:rPr lang="en-US" sz="2000" dirty="0"/>
              <a:t>that you import into your apps.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basic building blocks of an Angular application are </a:t>
            </a:r>
            <a:r>
              <a:rPr lang="en-US" sz="2000" dirty="0">
                <a:solidFill>
                  <a:srgbClr val="FF0000"/>
                </a:solidFill>
              </a:rPr>
              <a:t>NgModules</a:t>
            </a:r>
            <a:r>
              <a:rPr lang="en-US" sz="2000" dirty="0"/>
              <a:t>, which provide a </a:t>
            </a:r>
            <a:r>
              <a:rPr lang="en-US" sz="2000" dirty="0">
                <a:solidFill>
                  <a:srgbClr val="FF0000"/>
                </a:solidFill>
              </a:rPr>
              <a:t>compilation context</a:t>
            </a:r>
            <a:r>
              <a:rPr lang="en-US" sz="2000" dirty="0"/>
              <a:t> for </a:t>
            </a:r>
            <a:r>
              <a:rPr lang="en-US" sz="2000" dirty="0" smtClean="0"/>
              <a:t>components.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NgModules </a:t>
            </a:r>
            <a:r>
              <a:rPr lang="en-US" sz="2000" dirty="0"/>
              <a:t>collect related code into functional sets; an </a:t>
            </a:r>
            <a:r>
              <a:rPr lang="en-US" sz="2000" dirty="0">
                <a:solidFill>
                  <a:srgbClr val="FF0000"/>
                </a:solidFill>
              </a:rPr>
              <a:t>Angular app</a:t>
            </a:r>
            <a:r>
              <a:rPr lang="en-US" sz="2000" dirty="0"/>
              <a:t> is defined by a </a:t>
            </a:r>
            <a:r>
              <a:rPr lang="en-US" sz="2000" dirty="0">
                <a:solidFill>
                  <a:srgbClr val="0070C0"/>
                </a:solidFill>
              </a:rPr>
              <a:t>set of </a:t>
            </a:r>
            <a:r>
              <a:rPr lang="en-US" sz="2000" dirty="0" smtClean="0">
                <a:solidFill>
                  <a:srgbClr val="0070C0"/>
                </a:solidFill>
              </a:rPr>
              <a:t>NgModules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/>
              <a:t>app always has at least a </a:t>
            </a:r>
            <a:r>
              <a:rPr lang="en-US" sz="2000" dirty="0">
                <a:solidFill>
                  <a:srgbClr val="FF0000"/>
                </a:solidFill>
              </a:rPr>
              <a:t>root module</a:t>
            </a:r>
            <a:r>
              <a:rPr lang="en-US" sz="2000" dirty="0"/>
              <a:t> that </a:t>
            </a:r>
            <a:r>
              <a:rPr lang="en-US" sz="2000" dirty="0">
                <a:solidFill>
                  <a:srgbClr val="0070C0"/>
                </a:solidFill>
              </a:rPr>
              <a:t>enables bootstrapping</a:t>
            </a:r>
            <a:r>
              <a:rPr lang="en-US" sz="2000" dirty="0"/>
              <a:t>, and typically has many more feature modules.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Components </a:t>
            </a:r>
            <a:r>
              <a:rPr lang="en-US" sz="2000" dirty="0"/>
              <a:t>define views, which are sets of screen elements that Angular can choose among and modify according to your program logic and </a:t>
            </a:r>
            <a:r>
              <a:rPr lang="en-US" sz="2000" dirty="0" smtClean="0"/>
              <a:t>data.</a:t>
            </a:r>
          </a:p>
          <a:p>
            <a:pPr marL="687388" indent="0">
              <a:buNone/>
            </a:pPr>
            <a:r>
              <a:rPr lang="en-US" sz="2000" dirty="0" smtClean="0"/>
              <a:t>Every </a:t>
            </a:r>
            <a:r>
              <a:rPr lang="en-US" sz="2000" dirty="0"/>
              <a:t>app has at least a root component.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Components </a:t>
            </a: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services</a:t>
            </a:r>
            <a:r>
              <a:rPr lang="en-US" sz="2000" dirty="0"/>
              <a:t>, which provide specific functionality not directly related to </a:t>
            </a:r>
            <a:r>
              <a:rPr lang="en-US" sz="2000" dirty="0" smtClean="0"/>
              <a:t>views.</a:t>
            </a:r>
          </a:p>
          <a:p>
            <a:pPr marL="687388" indent="0">
              <a:buNone/>
            </a:pPr>
            <a:r>
              <a:rPr lang="en-US" sz="2000" dirty="0" smtClean="0"/>
              <a:t>Service </a:t>
            </a:r>
            <a:r>
              <a:rPr lang="en-US" sz="2000" dirty="0"/>
              <a:t>providers can be injected into components as dependencies, making your code modular, reusable, and efficient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overview							 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Both components and services are </a:t>
            </a:r>
            <a:r>
              <a:rPr lang="en-US" sz="2000" dirty="0">
                <a:solidFill>
                  <a:srgbClr val="FF0000"/>
                </a:solidFill>
              </a:rPr>
              <a:t>simply classes</a:t>
            </a:r>
            <a:r>
              <a:rPr lang="en-US" sz="2000" dirty="0"/>
              <a:t>, with </a:t>
            </a:r>
            <a:r>
              <a:rPr lang="en-US" sz="2000" dirty="0">
                <a:solidFill>
                  <a:srgbClr val="FF0000"/>
                </a:solidFill>
              </a:rPr>
              <a:t>decorators</a:t>
            </a:r>
            <a:r>
              <a:rPr lang="en-US" sz="2000" dirty="0"/>
              <a:t> that mark their type and provide metadata that tells Angular how to use them.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metadata</a:t>
            </a:r>
            <a:r>
              <a:rPr lang="en-US" sz="2000" dirty="0"/>
              <a:t> for a component class associates it with a template that defines a </a:t>
            </a:r>
            <a:r>
              <a:rPr lang="en-US" sz="2000" dirty="0" smtClean="0"/>
              <a:t>view.</a:t>
            </a:r>
          </a:p>
          <a:p>
            <a:pPr marL="687388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template combines ordinary HTML with </a:t>
            </a:r>
            <a:r>
              <a:rPr lang="en-US" sz="2000" dirty="0">
                <a:solidFill>
                  <a:srgbClr val="FF0000"/>
                </a:solidFill>
              </a:rPr>
              <a:t>Angular directives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binding markup</a:t>
            </a:r>
            <a:r>
              <a:rPr lang="en-US" sz="2000" dirty="0"/>
              <a:t> that allow Angular to modify the HTML before rendering it for display.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metadata for a service class provides the information Angular needs to make it available to components through Dependency Injection (DI).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/>
              <a:t>app's components typically define many views, arranged </a:t>
            </a:r>
            <a:r>
              <a:rPr lang="en-US" sz="2000" dirty="0" smtClean="0"/>
              <a:t>hierarchically.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provides the </a:t>
            </a:r>
            <a:r>
              <a:rPr lang="en-US" sz="2000" dirty="0">
                <a:solidFill>
                  <a:srgbClr val="FF0000"/>
                </a:solidFill>
              </a:rPr>
              <a:t>Router service</a:t>
            </a:r>
            <a:r>
              <a:rPr lang="en-US" sz="2000" dirty="0"/>
              <a:t> to help you define navigation paths among </a:t>
            </a:r>
            <a:r>
              <a:rPr lang="en-US" sz="2000" dirty="0" smtClean="0"/>
              <a:t>views.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router provides sophisticated in-browser navigational capabilities.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2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Angular defines the </a:t>
            </a:r>
            <a:r>
              <a:rPr lang="en-US" sz="2000" dirty="0">
                <a:solidFill>
                  <a:srgbClr val="FF0000"/>
                </a:solidFill>
              </a:rPr>
              <a:t>NgModule</a:t>
            </a:r>
            <a:r>
              <a:rPr lang="en-US" sz="2000" dirty="0"/>
              <a:t>, which differs from and complements the </a:t>
            </a:r>
            <a:r>
              <a:rPr lang="en-US" sz="2000" dirty="0">
                <a:solidFill>
                  <a:srgbClr val="FF0000"/>
                </a:solidFill>
              </a:rPr>
              <a:t>JavaScript (ES2015) </a:t>
            </a:r>
            <a:r>
              <a:rPr lang="en-US" sz="2000" dirty="0" smtClean="0">
                <a:solidFill>
                  <a:srgbClr val="FF0000"/>
                </a:solidFill>
              </a:rPr>
              <a:t>module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/>
              <a:t>NgModule declares a </a:t>
            </a:r>
            <a:r>
              <a:rPr lang="en-US" sz="2000" dirty="0">
                <a:solidFill>
                  <a:srgbClr val="FF0000"/>
                </a:solidFill>
              </a:rPr>
              <a:t>compilation context</a:t>
            </a:r>
            <a:r>
              <a:rPr lang="en-US" sz="2000" dirty="0"/>
              <a:t> for a set of components that is dedicated to an application domain, a workflow, or a closely related set of </a:t>
            </a:r>
            <a:r>
              <a:rPr lang="en-US" sz="2000" dirty="0" smtClean="0"/>
              <a:t>capabilities.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/>
              <a:t>NgModule can associate its components with related code, such as services, to form functional units.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Every </a:t>
            </a:r>
            <a:r>
              <a:rPr lang="en-US" sz="2000" dirty="0"/>
              <a:t>Angular app has a root module, conventionally named </a:t>
            </a:r>
            <a:r>
              <a:rPr lang="en-US" sz="2000" dirty="0">
                <a:solidFill>
                  <a:srgbClr val="FF0000"/>
                </a:solidFill>
              </a:rPr>
              <a:t>AppModule</a:t>
            </a:r>
            <a:r>
              <a:rPr lang="en-US" sz="2000" dirty="0"/>
              <a:t>, which provides the </a:t>
            </a:r>
            <a:r>
              <a:rPr lang="en-US" sz="2000" dirty="0">
                <a:solidFill>
                  <a:srgbClr val="FF0000"/>
                </a:solidFill>
              </a:rPr>
              <a:t>bootstrap mechanism</a:t>
            </a:r>
            <a:r>
              <a:rPr lang="en-US" sz="2000" dirty="0"/>
              <a:t> that launches the </a:t>
            </a:r>
            <a:r>
              <a:rPr lang="en-US" sz="2000" dirty="0" smtClean="0"/>
              <a:t>application.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/>
              <a:t>app typically contains many functional modules.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Like </a:t>
            </a:r>
            <a:r>
              <a:rPr lang="en-US" sz="2000" dirty="0"/>
              <a:t>JavaScript modules, NgModules can import functionality from other NgModules, and allow their own functionality to be exported and used by other </a:t>
            </a:r>
            <a:r>
              <a:rPr lang="en-US" sz="2000" dirty="0" smtClean="0"/>
              <a:t>NgModules.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example, to use the router service in your app, you import the </a:t>
            </a:r>
            <a:r>
              <a:rPr lang="en-US" sz="2000" dirty="0">
                <a:solidFill>
                  <a:srgbClr val="FF0000"/>
                </a:solidFill>
              </a:rPr>
              <a:t>Router NgModule</a:t>
            </a:r>
            <a:r>
              <a:rPr lang="en-US" sz="2000" dirty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Organizing </a:t>
            </a:r>
            <a:r>
              <a:rPr lang="en-US" sz="2000" dirty="0"/>
              <a:t>your code into distinct functional modules helps in managing development of complex applications, and in designing for </a:t>
            </a:r>
            <a:r>
              <a:rPr lang="en-US" sz="2000" dirty="0" smtClean="0"/>
              <a:t>reusability.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addition, this technique lets you take advantage of </a:t>
            </a:r>
            <a:r>
              <a:rPr lang="en-US" sz="2000" dirty="0">
                <a:solidFill>
                  <a:srgbClr val="FF0000"/>
                </a:solidFill>
              </a:rPr>
              <a:t>lazy-loading</a:t>
            </a:r>
            <a:r>
              <a:rPr lang="en-US" sz="2000" dirty="0"/>
              <a:t>—that is, loading modules on demand—in order to minimize the amount of code that needs to be loaded at startup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Every Angular application has </a:t>
            </a:r>
            <a:r>
              <a:rPr lang="en-US" sz="2000" dirty="0">
                <a:solidFill>
                  <a:srgbClr val="FF0000"/>
                </a:solidFill>
              </a:rPr>
              <a:t>at least one component,</a:t>
            </a:r>
            <a:r>
              <a:rPr lang="en-US" sz="2000" dirty="0"/>
              <a:t> the root component that connects a component hierarchy with the page </a:t>
            </a:r>
            <a:r>
              <a:rPr lang="en-US" sz="2000" dirty="0" smtClean="0"/>
              <a:t>DOM.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dirty="0"/>
              <a:t>component defines a </a:t>
            </a:r>
            <a:r>
              <a:rPr lang="en-US" sz="2000" dirty="0">
                <a:solidFill>
                  <a:srgbClr val="FF0000"/>
                </a:solidFill>
              </a:rPr>
              <a:t>class</a:t>
            </a:r>
            <a:r>
              <a:rPr lang="en-US" sz="2000" dirty="0"/>
              <a:t> that contains </a:t>
            </a:r>
            <a:r>
              <a:rPr lang="en-US" sz="2000" dirty="0">
                <a:solidFill>
                  <a:srgbClr val="FF0000"/>
                </a:solidFill>
              </a:rPr>
              <a:t>application data and logic</a:t>
            </a:r>
            <a:r>
              <a:rPr lang="en-US" sz="2000" dirty="0"/>
              <a:t>, and is associated with an HTML template that </a:t>
            </a:r>
            <a:r>
              <a:rPr lang="en-US" sz="2000" dirty="0">
                <a:solidFill>
                  <a:srgbClr val="0070C0"/>
                </a:solidFill>
              </a:rPr>
              <a:t>defines a view</a:t>
            </a:r>
            <a:r>
              <a:rPr lang="en-US" sz="2000" dirty="0"/>
              <a:t> to be displayed in a target </a:t>
            </a:r>
            <a:r>
              <a:rPr lang="en-US" sz="2000" dirty="0" smtClean="0"/>
              <a:t>environment.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@Component </a:t>
            </a:r>
            <a:r>
              <a:rPr lang="en-US" sz="2000" dirty="0"/>
              <a:t>decorator identifies the class immediately below it as a component, and provides the template and related </a:t>
            </a:r>
            <a:r>
              <a:rPr lang="en-US" sz="2000" dirty="0">
                <a:solidFill>
                  <a:srgbClr val="0070C0"/>
                </a:solidFill>
              </a:rPr>
              <a:t>component-specific metadata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Decorators are functions that modify JavaScript </a:t>
            </a:r>
            <a:r>
              <a:rPr lang="en-US" sz="2000" dirty="0" smtClean="0"/>
              <a:t>classes.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defines a number of such decorators that attach specific kinds of metadata to classes, so that it knows what those classes mean and how they should work.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Templates, directives, and data binding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 template combines HTML with </a:t>
            </a:r>
            <a:r>
              <a:rPr lang="en-US" sz="2000" dirty="0">
                <a:solidFill>
                  <a:srgbClr val="FF0000"/>
                </a:solidFill>
              </a:rPr>
              <a:t>Angular markup</a:t>
            </a:r>
            <a:r>
              <a:rPr lang="en-US" sz="2000" dirty="0"/>
              <a:t> that can modify the HTML elements before they are </a:t>
            </a:r>
            <a:r>
              <a:rPr lang="en-US" sz="2000" dirty="0" smtClean="0"/>
              <a:t>displayed.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Template </a:t>
            </a:r>
            <a:r>
              <a:rPr lang="en-US" sz="2000" dirty="0"/>
              <a:t>directives provide program logic, and binding markup connects your application data and the document object model (DOM).</a:t>
            </a:r>
          </a:p>
          <a:p>
            <a:pPr marL="687388">
              <a:buFont typeface="Wingdings" panose="05000000000000000000" pitchFamily="2" charset="2"/>
              <a:buChar char="ü"/>
            </a:pPr>
            <a:r>
              <a:rPr lang="en-US" sz="2000" dirty="0" smtClean="0"/>
              <a:t>Event </a:t>
            </a:r>
            <a:r>
              <a:rPr lang="en-US" sz="2000" dirty="0"/>
              <a:t>binding lets your app respond to user input in the target environment by updating your application data.</a:t>
            </a:r>
          </a:p>
          <a:p>
            <a:pPr marL="687388">
              <a:buFont typeface="Wingdings" panose="05000000000000000000" pitchFamily="2" charset="2"/>
              <a:buChar char="ü"/>
            </a:pPr>
            <a:r>
              <a:rPr lang="en-US" sz="2000" dirty="0"/>
              <a:t>Property binding lets you interpolate values that are computed from your application data into the HTML.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Before a view is displayed, Angular evaluates the directives and resolves the binding syntax in the template to modify the HTML elements and the DOM, according to your program data and </a:t>
            </a:r>
            <a:r>
              <a:rPr lang="en-US" sz="2000" dirty="0" smtClean="0"/>
              <a:t>logic.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supports </a:t>
            </a:r>
            <a:r>
              <a:rPr lang="en-US" sz="2000" dirty="0">
                <a:solidFill>
                  <a:srgbClr val="FF0000"/>
                </a:solidFill>
              </a:rPr>
              <a:t>two-way data binding</a:t>
            </a:r>
            <a:r>
              <a:rPr lang="en-US" sz="2000" dirty="0"/>
              <a:t>, meaning that changes in the DOM, such as user choices, can also be reflected back into your program data.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Your </a:t>
            </a:r>
            <a:r>
              <a:rPr lang="en-US" sz="2000" dirty="0"/>
              <a:t>templates can also use </a:t>
            </a:r>
            <a:r>
              <a:rPr lang="en-US" sz="2000" dirty="0">
                <a:solidFill>
                  <a:srgbClr val="FF0000"/>
                </a:solidFill>
              </a:rPr>
              <a:t>pipes</a:t>
            </a:r>
            <a:r>
              <a:rPr lang="en-US" sz="2000" dirty="0"/>
              <a:t> to improve the user experience by transforming values for </a:t>
            </a:r>
            <a:r>
              <a:rPr lang="en-US" sz="2000" dirty="0" smtClean="0"/>
              <a:t>display.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Use </a:t>
            </a:r>
            <a:r>
              <a:rPr lang="en-US" sz="2000" dirty="0"/>
              <a:t>pipes to display, for example, dates and currency values in a way appropriate to the user's </a:t>
            </a:r>
            <a:r>
              <a:rPr lang="en-US" sz="2000" dirty="0" smtClean="0"/>
              <a:t>locale.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provides predefined pipes for common transformations, and you can also define your own.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Services and dependency injection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0070C0"/>
                </a:solidFill>
              </a:rPr>
              <a:t>data or logic that is not associated with a specific view</a:t>
            </a:r>
            <a:r>
              <a:rPr lang="en-US" sz="2000" dirty="0"/>
              <a:t>, and that you want to </a:t>
            </a:r>
            <a:r>
              <a:rPr lang="en-US" sz="2000" dirty="0">
                <a:solidFill>
                  <a:srgbClr val="0070C0"/>
                </a:solidFill>
              </a:rPr>
              <a:t>share across components</a:t>
            </a:r>
            <a:r>
              <a:rPr lang="en-US" sz="2000" dirty="0"/>
              <a:t>, you create a </a:t>
            </a:r>
            <a:r>
              <a:rPr lang="en-US" sz="2000" dirty="0">
                <a:solidFill>
                  <a:srgbClr val="FF0000"/>
                </a:solidFill>
              </a:rPr>
              <a:t>service </a:t>
            </a:r>
            <a:r>
              <a:rPr lang="en-US" sz="2000" dirty="0" smtClean="0">
                <a:solidFill>
                  <a:srgbClr val="FF0000"/>
                </a:solidFill>
              </a:rPr>
              <a:t>class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dirty="0"/>
              <a:t>service class definition is immediately preceded by the </a:t>
            </a:r>
            <a:r>
              <a:rPr lang="en-US" sz="2000" dirty="0">
                <a:solidFill>
                  <a:srgbClr val="FF0000"/>
                </a:solidFill>
              </a:rPr>
              <a:t>@Injectable</a:t>
            </a:r>
            <a:r>
              <a:rPr lang="en-US" sz="2000" dirty="0"/>
              <a:t> </a:t>
            </a:r>
            <a:r>
              <a:rPr lang="en-US" sz="2000" dirty="0" smtClean="0"/>
              <a:t>decorator.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decorator provides the metadata that allows your service to be injected into client components as a </a:t>
            </a:r>
            <a:r>
              <a:rPr lang="en-US" sz="2000" dirty="0" smtClean="0"/>
              <a:t>dependency.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Dependency </a:t>
            </a:r>
            <a:r>
              <a:rPr lang="en-US" sz="2000" dirty="0"/>
              <a:t>injection (or DI) lets you keep your component classes lean and </a:t>
            </a:r>
            <a:r>
              <a:rPr lang="en-US" sz="2000" dirty="0" smtClean="0"/>
              <a:t>efficient.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They </a:t>
            </a:r>
            <a:r>
              <a:rPr lang="en-US" sz="2000" dirty="0"/>
              <a:t>don't fetch data from the server, validate user input, or log directly to the console; they delegate such tasks to services.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Angular </a:t>
            </a:r>
            <a:r>
              <a:rPr lang="en-US" sz="2000" dirty="0">
                <a:solidFill>
                  <a:srgbClr val="FF0000"/>
                </a:solidFill>
              </a:rPr>
              <a:t>Router NgModule</a:t>
            </a:r>
            <a:r>
              <a:rPr lang="en-US" sz="2000" dirty="0"/>
              <a:t> provides a </a:t>
            </a:r>
            <a:r>
              <a:rPr lang="en-US" sz="2000" dirty="0">
                <a:solidFill>
                  <a:srgbClr val="FF0000"/>
                </a:solidFill>
              </a:rPr>
              <a:t>service</a:t>
            </a:r>
            <a:r>
              <a:rPr lang="en-US" sz="2000" dirty="0"/>
              <a:t> that lets you define a </a:t>
            </a:r>
            <a:r>
              <a:rPr lang="en-US" sz="2000" dirty="0">
                <a:solidFill>
                  <a:srgbClr val="FF0000"/>
                </a:solidFill>
              </a:rPr>
              <a:t>navigation path</a:t>
            </a:r>
            <a:r>
              <a:rPr lang="en-US" sz="2000" dirty="0"/>
              <a:t> among the different </a:t>
            </a:r>
            <a:r>
              <a:rPr lang="en-US" sz="2000" dirty="0">
                <a:solidFill>
                  <a:srgbClr val="0070C0"/>
                </a:solidFill>
              </a:rPr>
              <a:t>application states and view hierarchies</a:t>
            </a:r>
            <a:r>
              <a:rPr lang="en-US" sz="2000" dirty="0"/>
              <a:t> in your </a:t>
            </a:r>
            <a:r>
              <a:rPr lang="en-US" sz="2000" dirty="0" smtClean="0"/>
              <a:t>app.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is modeled on the familiar browser navigation conventions: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Enter </a:t>
            </a:r>
            <a:r>
              <a:rPr lang="en-US" sz="2000" dirty="0"/>
              <a:t>a </a:t>
            </a:r>
            <a:r>
              <a:rPr lang="en-US" sz="2000" dirty="0" smtClean="0"/>
              <a:t>URL in the address bar and the browser navigates to a corresponding page.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Click links on the page and the browser navigates to a new page.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Click the browser's back and forward buttons and the browser navigates backward and forward through the history of pages you've seen.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router maps URL-like paths to views instead of </a:t>
            </a:r>
            <a:r>
              <a:rPr lang="en-US" sz="2000" dirty="0" smtClean="0"/>
              <a:t>pages.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When </a:t>
            </a:r>
            <a:r>
              <a:rPr lang="en-US" sz="2000" dirty="0"/>
              <a:t>a user performs an action, such as clicking a link, that would load a new page in the browser, the router intercepts the browser's behavior, and shows or hides view hierarchies.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If </a:t>
            </a:r>
            <a:r>
              <a:rPr lang="en-US" sz="2000" dirty="0"/>
              <a:t>the router determines that the current application state requires particular functionality, and the module that defines it has not been loaded, the router can </a:t>
            </a:r>
            <a:r>
              <a:rPr lang="en-US" sz="2000" dirty="0">
                <a:solidFill>
                  <a:srgbClr val="FF0000"/>
                </a:solidFill>
              </a:rPr>
              <a:t>lazy-load</a:t>
            </a:r>
            <a:r>
              <a:rPr lang="en-US" sz="2000" dirty="0"/>
              <a:t> the module on demand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The router interprets a link URL according to your app's view navigation rules and data </a:t>
            </a:r>
            <a:r>
              <a:rPr lang="en-US" sz="2000" dirty="0" smtClean="0"/>
              <a:t>state.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can navigate to new views when the user clicks a button, selects from a drop box, or in response to some other stimulus from any </a:t>
            </a:r>
            <a:r>
              <a:rPr lang="en-US" sz="2000" dirty="0" smtClean="0"/>
              <a:t>source.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Router logs activity in the </a:t>
            </a:r>
            <a:r>
              <a:rPr lang="en-US" sz="2000" dirty="0">
                <a:solidFill>
                  <a:srgbClr val="FF0000"/>
                </a:solidFill>
              </a:rPr>
              <a:t>browser's history journal</a:t>
            </a:r>
            <a:r>
              <a:rPr lang="en-US" sz="2000" dirty="0"/>
              <a:t>, so the back and forward buttons work as well.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>Routing											 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To define </a:t>
            </a:r>
            <a:r>
              <a:rPr lang="en-US" sz="2000" dirty="0">
                <a:solidFill>
                  <a:srgbClr val="FF0000"/>
                </a:solidFill>
              </a:rPr>
              <a:t>navigation rules</a:t>
            </a:r>
            <a:r>
              <a:rPr lang="en-US" sz="2000" dirty="0"/>
              <a:t>, you associate navigation paths with your </a:t>
            </a:r>
            <a:r>
              <a:rPr lang="en-US" sz="2000" dirty="0" smtClean="0"/>
              <a:t>components.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dirty="0"/>
              <a:t>path uses a URL-like syntax that integrates your program data, in much the same way that template syntax integrates your views with your program </a:t>
            </a:r>
            <a:r>
              <a:rPr lang="en-US" sz="2000" dirty="0" smtClean="0"/>
              <a:t>data.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can then apply program logic to choose which views to show or to hide, in response to user input and your own access rules.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You've learned the basics about the main building blocks of an Angular </a:t>
            </a:r>
            <a:r>
              <a:rPr lang="en-US" sz="2000" dirty="0" smtClean="0"/>
              <a:t>application.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Figure A-1</a:t>
            </a:r>
            <a:r>
              <a:rPr lang="en-US" sz="2000" dirty="0" smtClean="0"/>
              <a:t> shows </a:t>
            </a:r>
            <a:r>
              <a:rPr lang="en-US" sz="2000" dirty="0"/>
              <a:t>how these basic pieces are related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Together, a </a:t>
            </a:r>
            <a:r>
              <a:rPr lang="en-US" sz="2000" dirty="0">
                <a:solidFill>
                  <a:srgbClr val="0070C0"/>
                </a:solidFill>
              </a:rPr>
              <a:t>component and template</a:t>
            </a:r>
            <a:r>
              <a:rPr lang="en-US" sz="2000" dirty="0"/>
              <a:t> define an </a:t>
            </a:r>
            <a:r>
              <a:rPr lang="en-US" sz="2000" dirty="0">
                <a:solidFill>
                  <a:srgbClr val="FF0000"/>
                </a:solidFill>
              </a:rPr>
              <a:t>Angular view</a:t>
            </a:r>
            <a:r>
              <a:rPr lang="en-US" sz="2000" dirty="0"/>
              <a:t>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A </a:t>
            </a:r>
            <a:r>
              <a:rPr lang="en-US" sz="2000" dirty="0"/>
              <a:t>decorator on a component class adds the metadata, including a pointer to the associated template.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/>
              <a:t>Directives and binding markup in a component's template modify views based on program data and logic.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The dependency injector provides services to a component, such as the router service that lets you define navigation among views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Open a terminal window.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Generate </a:t>
            </a:r>
            <a:r>
              <a:rPr lang="en-US" sz="2000" dirty="0"/>
              <a:t>a new project and skeleton application by running the following commands</a:t>
            </a:r>
            <a:r>
              <a:rPr lang="en-US" sz="2000" dirty="0" smtClean="0"/>
              <a:t>:</a:t>
            </a:r>
          </a:p>
          <a:p>
            <a:pPr marL="233363" indent="0">
              <a:buNone/>
            </a:pPr>
            <a:endParaRPr lang="en-US" sz="2000" dirty="0"/>
          </a:p>
          <a:p>
            <a:pPr marL="233363" indent="0">
              <a:buNone/>
            </a:pP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dirty="0"/>
              <a:t>The Angular CLI installs </a:t>
            </a:r>
            <a:r>
              <a:rPr lang="en-US" dirty="0" smtClean="0"/>
              <a:t>the</a:t>
            </a:r>
          </a:p>
          <a:p>
            <a:pPr marL="687388" lvl="1" indent="-225425">
              <a:buFont typeface="Wingdings" panose="05000000000000000000" pitchFamily="2" charset="2"/>
              <a:buChar char="ü"/>
            </a:pPr>
            <a:r>
              <a:rPr lang="en-US" dirty="0" smtClean="0"/>
              <a:t>necessary </a:t>
            </a:r>
            <a:r>
              <a:rPr lang="en-US" dirty="0"/>
              <a:t>npm </a:t>
            </a:r>
            <a:r>
              <a:rPr lang="en-US" dirty="0" smtClean="0"/>
              <a:t>packages</a:t>
            </a:r>
          </a:p>
          <a:p>
            <a:pPr marL="687388" lvl="1" indent="-225425">
              <a:buFont typeface="Wingdings" panose="05000000000000000000" pitchFamily="2" charset="2"/>
              <a:buChar char="ü"/>
            </a:pPr>
            <a:r>
              <a:rPr lang="en-US" dirty="0" smtClean="0"/>
              <a:t>creates </a:t>
            </a:r>
            <a:r>
              <a:rPr lang="en-US" dirty="0"/>
              <a:t>the project </a:t>
            </a:r>
            <a:r>
              <a:rPr lang="en-US" dirty="0" smtClean="0"/>
              <a:t>files</a:t>
            </a:r>
          </a:p>
          <a:p>
            <a:pPr marL="687388" lvl="1" indent="-225425">
              <a:buFont typeface="Wingdings" panose="05000000000000000000" pitchFamily="2" charset="2"/>
              <a:buChar char="ü"/>
            </a:pPr>
            <a:r>
              <a:rPr lang="en-US" dirty="0" smtClean="0"/>
              <a:t>populates </a:t>
            </a:r>
            <a:r>
              <a:rPr lang="en-US" dirty="0"/>
              <a:t>the project with a simple default </a:t>
            </a:r>
            <a:r>
              <a:rPr lang="en-US" dirty="0" smtClean="0"/>
              <a:t>app.</a:t>
            </a:r>
          </a:p>
          <a:p>
            <a:pPr marL="454025" indent="-225425">
              <a:buFont typeface="Wingdings" panose="05000000000000000000" pitchFamily="2" charset="2"/>
              <a:buChar char="ü"/>
            </a:pPr>
            <a:r>
              <a:rPr lang="en-US" dirty="0" smtClean="0"/>
              <a:t>This </a:t>
            </a:r>
            <a:r>
              <a:rPr lang="en-US" dirty="0"/>
              <a:t>can take some time.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Patience</a:t>
            </a:r>
            <a:r>
              <a:rPr lang="en-US" sz="2000" dirty="0">
                <a:solidFill>
                  <a:srgbClr val="FF0000"/>
                </a:solidFill>
              </a:rPr>
              <a:t>, please</a:t>
            </a:r>
            <a:r>
              <a:rPr lang="en-US" sz="2000" dirty="0"/>
              <a:t>. It takes time to set up a new project; most of it is spent installing npm packages.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41" y="2204599"/>
            <a:ext cx="1819275" cy="48577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0482705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Figure A-1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5" y="1272461"/>
            <a:ext cx="8715375" cy="4581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37554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 to Modules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Angular apps are </a:t>
            </a:r>
            <a:r>
              <a:rPr lang="en-US" sz="2000" dirty="0">
                <a:solidFill>
                  <a:srgbClr val="FF0000"/>
                </a:solidFill>
              </a:rPr>
              <a:t>modular</a:t>
            </a:r>
            <a:r>
              <a:rPr lang="en-US" sz="2000" dirty="0"/>
              <a:t> and Angular has its own modularity system called </a:t>
            </a:r>
            <a:r>
              <a:rPr lang="en-US" sz="2000" dirty="0" smtClean="0">
                <a:solidFill>
                  <a:srgbClr val="FF0000"/>
                </a:solidFill>
              </a:rPr>
              <a:t>NgModules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/>
              <a:t>NgModule is a container for a cohesive block of code dedicated to an application domain, a workflow, or a closely related set of </a:t>
            </a:r>
            <a:r>
              <a:rPr lang="en-US" sz="2000" dirty="0" smtClean="0"/>
              <a:t>capabilities.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can contain components, service providers, and other code files whose scope is defined by the containing </a:t>
            </a:r>
            <a:r>
              <a:rPr lang="en-US" sz="2000" dirty="0" smtClean="0"/>
              <a:t>NgModule.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can import functionality that is exported from other NgModules, and export selected functionality for use by other NgModules.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Every </a:t>
            </a:r>
            <a:r>
              <a:rPr lang="en-US" sz="2000" dirty="0"/>
              <a:t>Angular app has at least one </a:t>
            </a:r>
            <a:r>
              <a:rPr lang="en-US" sz="2000" dirty="0">
                <a:solidFill>
                  <a:srgbClr val="FF0000"/>
                </a:solidFill>
              </a:rPr>
              <a:t>NgModule class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the root module</a:t>
            </a:r>
            <a:r>
              <a:rPr lang="en-US" sz="2000" dirty="0"/>
              <a:t>, which is conventionally named </a:t>
            </a:r>
            <a:r>
              <a:rPr lang="en-US" sz="2000" dirty="0">
                <a:solidFill>
                  <a:srgbClr val="FF0000"/>
                </a:solidFill>
              </a:rPr>
              <a:t>AppModule</a:t>
            </a:r>
            <a:r>
              <a:rPr lang="en-US" sz="2000" dirty="0"/>
              <a:t> and resides in a file named </a:t>
            </a:r>
            <a:r>
              <a:rPr lang="en-US" sz="2000" dirty="0" smtClean="0"/>
              <a:t>app.module.ts.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launch your app by </a:t>
            </a:r>
            <a:r>
              <a:rPr lang="en-US" sz="2000" dirty="0">
                <a:solidFill>
                  <a:srgbClr val="FF0000"/>
                </a:solidFill>
              </a:rPr>
              <a:t>bootstrapping</a:t>
            </a:r>
            <a:r>
              <a:rPr lang="en-US" sz="2000" dirty="0"/>
              <a:t> the root NgModule.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While </a:t>
            </a:r>
            <a:r>
              <a:rPr lang="en-US" sz="2000" dirty="0"/>
              <a:t>a small application might have only one NgModule, most apps have many more feature </a:t>
            </a:r>
            <a:r>
              <a:rPr lang="en-US" sz="2000" dirty="0" smtClean="0"/>
              <a:t>modules.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root NgModule for an app is so named because it can include child NgModules in a hierarchy of any depth.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73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NgModule metadata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6194" y="2380268"/>
            <a:ext cx="432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https://angular.io/guide/architecture-modules</a:t>
            </a:r>
          </a:p>
        </p:txBody>
      </p:sp>
    </p:spTree>
    <p:extLst>
      <p:ext uri="{BB962C8B-B14F-4D97-AF65-F5344CB8AC3E}">
        <p14:creationId xmlns:p14="http://schemas.microsoft.com/office/powerpoint/2010/main" val="37707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 to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201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 to Services and DI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78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Next Steps: tools and techniques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59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Components &amp; Templates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78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88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Observables &amp; RxJS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90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Bootstrapping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</a:t>
            </a:r>
            <a:r>
              <a:rPr lang="en-US" dirty="0">
                <a:solidFill>
                  <a:srgbClr val="FF0000"/>
                </a:solidFill>
              </a:rPr>
              <a:t>pre-packaged functionality</a:t>
            </a:r>
            <a:r>
              <a:rPr lang="en-US" dirty="0"/>
              <a:t> to a new project by using the </a:t>
            </a:r>
            <a:r>
              <a:rPr lang="en-US" dirty="0">
                <a:solidFill>
                  <a:srgbClr val="FF0000"/>
                </a:solidFill>
              </a:rPr>
              <a:t>ng add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command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ng add command transforms a project by applying the schematics in the specified </a:t>
            </a:r>
            <a:r>
              <a:rPr lang="en-US" dirty="0" smtClean="0"/>
              <a:t>package.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more information, see the Angular CLI documentation.</a:t>
            </a:r>
          </a:p>
          <a:p>
            <a:pPr lvl="1"/>
            <a:r>
              <a:rPr lang="en-US" dirty="0" smtClean="0"/>
              <a:t>Angular </a:t>
            </a:r>
            <a:r>
              <a:rPr lang="en-US" dirty="0"/>
              <a:t>Material provides schematics for typical app </a:t>
            </a:r>
            <a:r>
              <a:rPr lang="en-US" dirty="0" smtClean="0"/>
              <a:t>layouts.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the Angular Material documentation for details.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3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NgModules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53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HttpClient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86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 &amp; Navigation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76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695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95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0" y="3307346"/>
            <a:ext cx="2295525" cy="32004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4536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83575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Angular Development History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Angular Development History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AngularJS was originally developed in </a:t>
            </a:r>
            <a:r>
              <a:rPr lang="en-US" sz="2000" dirty="0">
                <a:solidFill>
                  <a:srgbClr val="FF0000"/>
                </a:solidFill>
              </a:rPr>
              <a:t>2009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FF0000"/>
                </a:solidFill>
              </a:rPr>
              <a:t>Miško </a:t>
            </a:r>
            <a:r>
              <a:rPr lang="en-US" sz="2000" dirty="0" smtClean="0">
                <a:solidFill>
                  <a:srgbClr val="FF0000"/>
                </a:solidFill>
              </a:rPr>
              <a:t>Hevery</a:t>
            </a:r>
            <a:r>
              <a:rPr lang="en-US" sz="2000" dirty="0" smtClean="0"/>
              <a:t> </a:t>
            </a:r>
            <a:r>
              <a:rPr lang="en-US" sz="2000" dirty="0"/>
              <a:t>at Brat Tech </a:t>
            </a:r>
            <a:r>
              <a:rPr lang="en-US" sz="2000" dirty="0" smtClean="0"/>
              <a:t>LLC </a:t>
            </a:r>
            <a:r>
              <a:rPr lang="en-US" sz="2000" dirty="0"/>
              <a:t>as the software behind an </a:t>
            </a:r>
            <a:r>
              <a:rPr lang="en-US" sz="2000" dirty="0">
                <a:solidFill>
                  <a:srgbClr val="FF0000"/>
                </a:solidFill>
              </a:rPr>
              <a:t>online JSON </a:t>
            </a:r>
            <a:r>
              <a:rPr lang="en-US" sz="2000" dirty="0">
                <a:solidFill>
                  <a:srgbClr val="0070C0"/>
                </a:solidFill>
              </a:rPr>
              <a:t>storage service</a:t>
            </a:r>
            <a:r>
              <a:rPr lang="en-US" sz="2000" dirty="0"/>
              <a:t>, that would have been priced by the megabyte, for easy-to-make applications for the </a:t>
            </a:r>
            <a:r>
              <a:rPr lang="en-US" sz="2000" dirty="0" smtClean="0"/>
              <a:t>enterprise.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venture was located at the web domain "</a:t>
            </a:r>
            <a:r>
              <a:rPr lang="en-US" sz="2000" dirty="0">
                <a:solidFill>
                  <a:srgbClr val="FF0000"/>
                </a:solidFill>
              </a:rPr>
              <a:t>GetAngular.com</a:t>
            </a:r>
            <a:r>
              <a:rPr lang="en-US" sz="2000" dirty="0" smtClean="0"/>
              <a:t>", and </a:t>
            </a:r>
            <a:r>
              <a:rPr lang="en-US" sz="2000" dirty="0"/>
              <a:t>had a few subscribers, before the two decided to abandon the business idea and release Angular as an open-source </a:t>
            </a:r>
            <a:r>
              <a:rPr lang="en-US" sz="2000" dirty="0" smtClean="0"/>
              <a:t>library.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1.6 release added many of the concepts of Angular to AngularJS, including the concept of a </a:t>
            </a:r>
            <a:r>
              <a:rPr lang="en-US" sz="2000" dirty="0">
                <a:solidFill>
                  <a:srgbClr val="FF0000"/>
                </a:solidFill>
              </a:rPr>
              <a:t>component-based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application architecture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release among others removed the Sandbox, which many developers believed provided additional security, despite numerous vulnerabilities that had been discovered that bypassed the </a:t>
            </a:r>
            <a:r>
              <a:rPr lang="en-US" sz="2000" dirty="0" smtClean="0"/>
              <a:t>sandbox.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current (as of February 2018) stable release of AngularJS is </a:t>
            </a:r>
            <a:r>
              <a:rPr lang="en-US" sz="2000" dirty="0" smtClean="0"/>
              <a:t>1.6.9.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January 2018, a schedule was announced for phasing-out AngularJS: after releasing 1.7.0, the active development on AngularJS will continue till June 30, </a:t>
            </a:r>
            <a:r>
              <a:rPr lang="en-US" sz="2000" dirty="0" smtClean="0"/>
              <a:t>2018.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Afterwards</a:t>
            </a:r>
            <a:r>
              <a:rPr lang="en-US" sz="2000" dirty="0"/>
              <a:t>, 1.7 will be supported till  June 30, 2021 as long-term </a:t>
            </a:r>
            <a:r>
              <a:rPr lang="en-US" sz="2000" dirty="0" smtClean="0"/>
              <a:t>support.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211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Angular and AngularDart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Angular 2+ versions are simply called </a:t>
            </a:r>
            <a:r>
              <a:rPr lang="en-US" sz="2000" dirty="0" smtClean="0"/>
              <a:t>Angular.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is an incompatible rewrite of </a:t>
            </a:r>
            <a:r>
              <a:rPr lang="en-US" sz="2000" dirty="0" smtClean="0"/>
              <a:t>AngularJS.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is a TypeScript-based open-source front-end web application </a:t>
            </a:r>
            <a:r>
              <a:rPr lang="en-US" sz="2000" dirty="0" smtClean="0"/>
              <a:t>platform.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4 was announced on </a:t>
            </a:r>
            <a:r>
              <a:rPr lang="en-US" sz="2000" dirty="0">
                <a:solidFill>
                  <a:srgbClr val="FF0000"/>
                </a:solidFill>
              </a:rPr>
              <a:t>13 December 2016</a:t>
            </a:r>
            <a:r>
              <a:rPr lang="en-US" sz="2000" dirty="0"/>
              <a:t>, skipping 3 to avoid a confusion due to the misalignment of the router package's version which was already distributed as </a:t>
            </a:r>
            <a:r>
              <a:rPr lang="en-US" sz="2000" dirty="0" smtClean="0"/>
              <a:t>v3.3.0.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ngularDart</a:t>
            </a:r>
            <a:r>
              <a:rPr lang="en-US" sz="2000" dirty="0" smtClean="0"/>
              <a:t> </a:t>
            </a:r>
            <a:r>
              <a:rPr lang="en-US" sz="2000" dirty="0"/>
              <a:t>works on </a:t>
            </a:r>
            <a:r>
              <a:rPr lang="en-US" sz="2000" dirty="0">
                <a:solidFill>
                  <a:srgbClr val="FF0000"/>
                </a:solidFill>
              </a:rPr>
              <a:t>Dart</a:t>
            </a:r>
            <a:r>
              <a:rPr lang="en-US" sz="2000" dirty="0"/>
              <a:t>, which is an object-oriented, class defined, single inheritance using C# style syntax, that is different from Angular JS (which uses JavaScript) and Angular 2/ Angular 4 (which uses TypeScript</a:t>
            </a:r>
            <a:r>
              <a:rPr lang="en-US" sz="2000" dirty="0" smtClean="0"/>
              <a:t>).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4 released in </a:t>
            </a:r>
            <a:r>
              <a:rPr lang="en-US" sz="2000" dirty="0">
                <a:solidFill>
                  <a:srgbClr val="FF0000"/>
                </a:solidFill>
              </a:rPr>
              <a:t>March 2017,</a:t>
            </a:r>
            <a:r>
              <a:rPr lang="en-US" sz="2000" dirty="0"/>
              <a:t> with the framework's version aligned with the version number of the router it </a:t>
            </a:r>
            <a:r>
              <a:rPr lang="en-US" sz="2000" dirty="0" smtClean="0"/>
              <a:t>used.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5 was released on </a:t>
            </a:r>
            <a:r>
              <a:rPr lang="en-US" sz="2000" dirty="0">
                <a:solidFill>
                  <a:srgbClr val="FF0000"/>
                </a:solidFill>
              </a:rPr>
              <a:t>November 1, </a:t>
            </a:r>
            <a:r>
              <a:rPr lang="en-US" sz="2000" dirty="0" smtClean="0">
                <a:solidFill>
                  <a:srgbClr val="FF0000"/>
                </a:solidFill>
              </a:rPr>
              <a:t>2017</a:t>
            </a:r>
            <a:r>
              <a:rPr lang="en-US" sz="2000" dirty="0" smtClean="0"/>
              <a:t>. Key </a:t>
            </a:r>
            <a:r>
              <a:rPr lang="en-US" sz="2000" dirty="0"/>
              <a:t>improvements in Angular 5 include support for </a:t>
            </a:r>
            <a:r>
              <a:rPr lang="en-US" sz="2000" dirty="0">
                <a:solidFill>
                  <a:srgbClr val="FF0000"/>
                </a:solidFill>
              </a:rPr>
              <a:t>progressive Web apps</a:t>
            </a:r>
            <a:r>
              <a:rPr lang="en-US" sz="2000" dirty="0"/>
              <a:t>, a build optimizer and improvements related to Material </a:t>
            </a:r>
            <a:r>
              <a:rPr lang="en-US" sz="2000" dirty="0" smtClean="0"/>
              <a:t>Design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Angular </a:t>
            </a:r>
            <a:r>
              <a:rPr lang="en-US" sz="2000" dirty="0"/>
              <a:t>6 release will be pushed back to March or April 2018, with Angular 7 showing up in September/October </a:t>
            </a:r>
            <a:r>
              <a:rPr lang="en-US" sz="2000" dirty="0" smtClean="0"/>
              <a:t>2018.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dirty="0"/>
              <a:t>version is expected to be backward-compatible with the prior release. Google pledged to do twice-a-year upgrades.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50678" y="1278466"/>
            <a:ext cx="186169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As on:</a:t>
            </a:r>
            <a:r>
              <a:rPr lang="en-US" dirty="0" smtClean="0">
                <a:solidFill>
                  <a:srgbClr val="FF0000"/>
                </a:solidFill>
              </a:rPr>
              <a:t> 7 Apr 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26 Apr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5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5437</Words>
  <Application>Microsoft Office PowerPoint</Application>
  <PresentationFormat>Widescreen</PresentationFormat>
  <Paragraphs>713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Arial</vt:lpstr>
      <vt:lpstr>Brush Script MT</vt:lpstr>
      <vt:lpstr>Calibri</vt:lpstr>
      <vt:lpstr>Courier New</vt:lpstr>
      <vt:lpstr>Droid Sans Mono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What is Angular?</vt:lpstr>
      <vt:lpstr>Assumptions</vt:lpstr>
      <vt:lpstr>Getting Started</vt:lpstr>
      <vt:lpstr>QuickStart</vt:lpstr>
      <vt:lpstr>Step 1</vt:lpstr>
      <vt:lpstr>Step 2</vt:lpstr>
      <vt:lpstr>NOTE</vt:lpstr>
      <vt:lpstr>Step 3</vt:lpstr>
      <vt:lpstr>Step 4</vt:lpstr>
      <vt:lpstr>What's next?</vt:lpstr>
      <vt:lpstr>Project File Review</vt:lpstr>
      <vt:lpstr>The src Folder</vt:lpstr>
      <vt:lpstr>File &amp; Purpose</vt:lpstr>
      <vt:lpstr>File &amp; Purpose           |</vt:lpstr>
      <vt:lpstr>The root Folder</vt:lpstr>
      <vt:lpstr>File &amp; Purpose</vt:lpstr>
      <vt:lpstr>File &amp; Purpose           |</vt:lpstr>
      <vt:lpstr>PowerPoint Presentation</vt:lpstr>
      <vt:lpstr>Introduction</vt:lpstr>
      <vt:lpstr>Agenda</vt:lpstr>
      <vt:lpstr>What you’ll build</vt:lpstr>
      <vt:lpstr>What you’ll build           |</vt:lpstr>
      <vt:lpstr>What you’ll build          ||</vt:lpstr>
      <vt:lpstr>What you’ll build         |||</vt:lpstr>
      <vt:lpstr>The Application Shell</vt:lpstr>
      <vt:lpstr>Angular Components</vt:lpstr>
      <vt:lpstr>Change Application Title</vt:lpstr>
      <vt:lpstr>Change Application Title           |</vt:lpstr>
      <vt:lpstr>Add Application Styles</vt:lpstr>
      <vt:lpstr>The Hero Editor</vt:lpstr>
      <vt:lpstr>Create the heroes component</vt:lpstr>
      <vt:lpstr>Create the heroes component       |</vt:lpstr>
      <vt:lpstr>Add a hero property || Show the hero</vt:lpstr>
      <vt:lpstr>Show the HeroesComponent View</vt:lpstr>
      <vt:lpstr>Create a Hero class</vt:lpstr>
      <vt:lpstr>Fig H1</vt:lpstr>
      <vt:lpstr>Show the Hero object</vt:lpstr>
      <vt:lpstr>Format with the UppercasePipe</vt:lpstr>
      <vt:lpstr>Edit the hero</vt:lpstr>
      <vt:lpstr>Two-way binding</vt:lpstr>
      <vt:lpstr>The missing FormsModule</vt:lpstr>
      <vt:lpstr>AppModule</vt:lpstr>
      <vt:lpstr>Import FormsModule</vt:lpstr>
      <vt:lpstr>Declare HeroesComponent</vt:lpstr>
      <vt:lpstr>Displaying a List</vt:lpstr>
      <vt:lpstr>Create Mock heroes</vt:lpstr>
      <vt:lpstr>Fig D1</vt:lpstr>
      <vt:lpstr>Displaying heroes</vt:lpstr>
      <vt:lpstr>List Heroes with *ngFor</vt:lpstr>
      <vt:lpstr>Fig D2</vt:lpstr>
      <vt:lpstr>Style the heroes</vt:lpstr>
      <vt:lpstr>Fig D3</vt:lpstr>
      <vt:lpstr>Fig D4</vt:lpstr>
      <vt:lpstr>Master/Detail</vt:lpstr>
      <vt:lpstr>Add a click event binding</vt:lpstr>
      <vt:lpstr>Adding the event handler</vt:lpstr>
      <vt:lpstr>Update the details template</vt:lpstr>
      <vt:lpstr>Hide empty details with *ngIf</vt:lpstr>
      <vt:lpstr>What Happened?</vt:lpstr>
      <vt:lpstr>The Fix</vt:lpstr>
      <vt:lpstr>Why it works?</vt:lpstr>
      <vt:lpstr>Style the selected hero</vt:lpstr>
      <vt:lpstr>Master/Detail Components</vt:lpstr>
      <vt:lpstr>Services</vt:lpstr>
      <vt:lpstr>Routing</vt:lpstr>
      <vt:lpstr>HTTP</vt:lpstr>
      <vt:lpstr>PowerPoint Presentation</vt:lpstr>
      <vt:lpstr>Architecture</vt:lpstr>
      <vt:lpstr>Architecture overview</vt:lpstr>
      <vt:lpstr>Architecture overview           | </vt:lpstr>
      <vt:lpstr>Modules</vt:lpstr>
      <vt:lpstr>Components</vt:lpstr>
      <vt:lpstr>Templates, directives, and data binding</vt:lpstr>
      <vt:lpstr>Services and dependency injection</vt:lpstr>
      <vt:lpstr>Routing</vt:lpstr>
      <vt:lpstr>Routing               |</vt:lpstr>
      <vt:lpstr>What’s next</vt:lpstr>
      <vt:lpstr>Figure A-1</vt:lpstr>
      <vt:lpstr>Intro to Modules</vt:lpstr>
      <vt:lpstr>NgModule metadata</vt:lpstr>
      <vt:lpstr>Intro to Components</vt:lpstr>
      <vt:lpstr>Intro to Services and DI</vt:lpstr>
      <vt:lpstr>Next Steps: tools and techniques</vt:lpstr>
      <vt:lpstr>Components &amp; Templates</vt:lpstr>
      <vt:lpstr>Forms</vt:lpstr>
      <vt:lpstr>Observables &amp; RxJS</vt:lpstr>
      <vt:lpstr>Bootstrapping</vt:lpstr>
      <vt:lpstr>NgModules</vt:lpstr>
      <vt:lpstr>Dependency Injection</vt:lpstr>
      <vt:lpstr>HttpClient</vt:lpstr>
      <vt:lpstr>Routing &amp; Navigation</vt:lpstr>
      <vt:lpstr>Testing</vt:lpstr>
      <vt:lpstr>PowerPoint Presentation</vt:lpstr>
      <vt:lpstr>PowerPoint Presentation</vt:lpstr>
      <vt:lpstr>Angular Development History</vt:lpstr>
      <vt:lpstr>Angular and AngularDart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90</cp:revision>
  <dcterms:created xsi:type="dcterms:W3CDTF">2018-04-26T03:21:35Z</dcterms:created>
  <dcterms:modified xsi:type="dcterms:W3CDTF">2018-05-17T05:22:09Z</dcterms:modified>
</cp:coreProperties>
</file>