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2" r:id="rId2"/>
    <p:sldId id="263" r:id="rId3"/>
    <p:sldId id="264" r:id="rId4"/>
    <p:sldId id="265" r:id="rId5"/>
    <p:sldId id="285" r:id="rId6"/>
    <p:sldId id="284" r:id="rId7"/>
    <p:sldId id="286" r:id="rId8"/>
    <p:sldId id="287" r:id="rId9"/>
    <p:sldId id="288" r:id="rId10"/>
    <p:sldId id="289" r:id="rId11"/>
    <p:sldId id="266" r:id="rId12"/>
    <p:sldId id="267" r:id="rId13"/>
    <p:sldId id="291" r:id="rId14"/>
    <p:sldId id="293" r:id="rId15"/>
    <p:sldId id="292" r:id="rId16"/>
    <p:sldId id="295" r:id="rId17"/>
    <p:sldId id="296" r:id="rId18"/>
    <p:sldId id="294" r:id="rId19"/>
    <p:sldId id="298" r:id="rId20"/>
    <p:sldId id="297" r:id="rId21"/>
    <p:sldId id="299" r:id="rId22"/>
    <p:sldId id="300" r:id="rId23"/>
    <p:sldId id="301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6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1F8627-1FBD-45A9-882C-381C0E04CF3F}">
          <p14:sldIdLst>
            <p14:sldId id="262"/>
            <p14:sldId id="263"/>
          </p14:sldIdLst>
        </p14:section>
        <p14:section name="Intro" id="{9D3245C0-D897-4ACC-B9DC-BF12394DE00D}">
          <p14:sldIdLst>
            <p14:sldId id="264"/>
            <p14:sldId id="265"/>
            <p14:sldId id="285"/>
            <p14:sldId id="284"/>
            <p14:sldId id="286"/>
            <p14:sldId id="287"/>
            <p14:sldId id="288"/>
            <p14:sldId id="289"/>
          </p14:sldIdLst>
        </p14:section>
        <p14:section name="Execution Context, Lexical Env" id="{BE6F5DFE-C7EF-4DBF-BADB-6615BDE4BF42}">
          <p14:sldIdLst>
            <p14:sldId id="266"/>
            <p14:sldId id="267"/>
            <p14:sldId id="291"/>
            <p14:sldId id="293"/>
            <p14:sldId id="292"/>
            <p14:sldId id="295"/>
            <p14:sldId id="296"/>
            <p14:sldId id="294"/>
            <p14:sldId id="298"/>
            <p14:sldId id="297"/>
            <p14:sldId id="299"/>
            <p14:sldId id="300"/>
            <p14:sldId id="301"/>
          </p14:sldIdLst>
        </p14:section>
        <p14:section name="Untitled Section" id="{6FF99430-D6FA-4BA1-A30D-DAE458CDBC6B}">
          <p14:sldIdLst>
            <p14:sldId id="268"/>
            <p14:sldId id="269"/>
          </p14:sldIdLst>
        </p14:section>
        <p14:section name="Untitled Section" id="{3A03748B-A202-427E-8C28-235D68D15EB9}">
          <p14:sldIdLst>
            <p14:sldId id="270"/>
            <p14:sldId id="271"/>
          </p14:sldIdLst>
        </p14:section>
        <p14:section name="Untitled Section" id="{FFC916E2-5E63-4666-8972-BE03A36DE889}">
          <p14:sldIdLst>
            <p14:sldId id="272"/>
            <p14:sldId id="273"/>
          </p14:sldIdLst>
        </p14:section>
        <p14:section name="Untitled Section" id="{3E5E5E2E-26A3-4449-8540-4864E55FDC79}">
          <p14:sldIdLst>
            <p14:sldId id="274"/>
            <p14:sldId id="275"/>
          </p14:sldIdLst>
        </p14:section>
        <p14:section name="Untitled Section" id="{B719DB14-13C5-4607-A5F8-9BDC08683094}">
          <p14:sldIdLst>
            <p14:sldId id="276"/>
            <p14:sldId id="277"/>
          </p14:sldIdLst>
        </p14:section>
        <p14:section name="Untitled Section" id="{BEBE6A63-A870-4672-B0E0-3A2796681ACF}">
          <p14:sldIdLst>
            <p14:sldId id="278"/>
            <p14:sldId id="279"/>
          </p14:sldIdLst>
        </p14:section>
        <p14:section name="Untitled Section" id="{973A04B0-549F-4EC0-86D3-31F2B5EFB2E7}">
          <p14:sldIdLst>
            <p14:sldId id="280"/>
            <p14:sldId id="281"/>
          </p14:sldIdLst>
        </p14:section>
        <p14:section name="Untitled Section" id="{F530A891-526B-4C4B-9067-56B59BDCC686}">
          <p14:sldIdLst>
            <p14:sldId id="282"/>
            <p14:sldId id="283"/>
          </p14:sldIdLst>
        </p14:section>
        <p14:section name="Appendix Section" id="{56A73371-1071-4AA7-B301-CBFA7F65B87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6552" autoAdjust="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41142" y="2556686"/>
            <a:ext cx="4235907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Video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641144" y="2925811"/>
            <a:ext cx="4235905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Video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488619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Video </a:t>
            </a:r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Name: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488618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Video </a:t>
            </a:r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Source: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43425" y="3074534"/>
            <a:ext cx="4114800" cy="2547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JS Weird Parts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47294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May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19 May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1: 3-10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90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Weird Parts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weird parts of Javascript arise from the expectations of Programmers</a:t>
            </a:r>
          </a:p>
          <a:p>
            <a:pPr lvl="1"/>
            <a:r>
              <a:rPr lang="en-US" dirty="0" smtClean="0"/>
              <a:t>Having experience in different programming languages</a:t>
            </a:r>
          </a:p>
          <a:p>
            <a:pPr lvl="1"/>
            <a:r>
              <a:rPr lang="en-US" dirty="0" smtClean="0"/>
              <a:t>The weird parts are the most beautiful parts which make up the language – Javascript</a:t>
            </a:r>
          </a:p>
          <a:p>
            <a:pPr lvl="2"/>
            <a:r>
              <a:rPr lang="en-US" dirty="0" smtClean="0"/>
              <a:t>Understand how’s and why’s</a:t>
            </a:r>
          </a:p>
          <a:p>
            <a:pPr lvl="2"/>
            <a:r>
              <a:rPr lang="en-US" dirty="0" smtClean="0"/>
              <a:t>Understand the downside of certain programming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4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Execution Contexts and Lexical Environments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out the course, we will have Asides – the concepts that are essential to understand topics coming ahead.</a:t>
            </a:r>
          </a:p>
          <a:p>
            <a:pPr lvl="1"/>
            <a:r>
              <a:rPr lang="en-US" dirty="0" smtClean="0"/>
              <a:t>A conceptual aside is focused on a concept, an idea.</a:t>
            </a:r>
          </a:p>
          <a:p>
            <a:pPr lvl="1"/>
            <a:r>
              <a:rPr lang="en-US" dirty="0" smtClean="0"/>
              <a:t>Here we consider three ideas:</a:t>
            </a:r>
          </a:p>
          <a:p>
            <a:pPr lvl="2"/>
            <a:r>
              <a:rPr lang="en-US" dirty="0" smtClean="0"/>
              <a:t>Syntax Parsers</a:t>
            </a:r>
          </a:p>
          <a:p>
            <a:pPr lvl="2"/>
            <a:r>
              <a:rPr lang="en-US" dirty="0" smtClean="0"/>
              <a:t>Execution Contexts</a:t>
            </a:r>
          </a:p>
          <a:p>
            <a:pPr lvl="2"/>
            <a:r>
              <a:rPr lang="en-US" dirty="0" smtClean="0"/>
              <a:t>Lexical Environments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Parser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Parser is a program that reads your code and determines what it does and if its grammar is valid.</a:t>
            </a:r>
          </a:p>
          <a:p>
            <a:pPr lvl="1"/>
            <a:r>
              <a:rPr lang="en-US" dirty="0" smtClean="0"/>
              <a:t>Your code isn’t magic. You are abstracted from the low-level details.</a:t>
            </a:r>
          </a:p>
          <a:p>
            <a:pPr lvl="1"/>
            <a:r>
              <a:rPr lang="en-US" dirty="0" smtClean="0"/>
              <a:t>Someone else built programs to convert Javascript from the way its written to something the computer can understand.</a:t>
            </a:r>
          </a:p>
          <a:p>
            <a:pPr lvl="1"/>
            <a:r>
              <a:rPr lang="en-US" dirty="0" smtClean="0"/>
              <a:t>These include</a:t>
            </a:r>
          </a:p>
          <a:p>
            <a:pPr lvl="2"/>
            <a:r>
              <a:rPr lang="en-US" dirty="0" smtClean="0"/>
              <a:t>Compilers</a:t>
            </a:r>
          </a:p>
          <a:p>
            <a:pPr lvl="2"/>
            <a:r>
              <a:rPr lang="en-US" dirty="0" smtClean="0"/>
              <a:t>Interpreters</a:t>
            </a:r>
          </a:p>
          <a:p>
            <a:pPr lvl="1"/>
            <a:r>
              <a:rPr lang="en-US" dirty="0" smtClean="0"/>
              <a:t>Such programs are responsible for</a:t>
            </a:r>
          </a:p>
          <a:p>
            <a:pPr lvl="2"/>
            <a:r>
              <a:rPr lang="en-US" dirty="0" smtClean="0"/>
              <a:t>Reading the source code written by programmer – character by character</a:t>
            </a:r>
          </a:p>
          <a:p>
            <a:pPr lvl="2"/>
            <a:r>
              <a:rPr lang="en-US" dirty="0" smtClean="0"/>
              <a:t>Determine if the syntax is valid</a:t>
            </a:r>
          </a:p>
          <a:p>
            <a:pPr lvl="2"/>
            <a:r>
              <a:rPr lang="en-US" dirty="0" smtClean="0"/>
              <a:t>Implementing the syntax in a way the computer can understand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Figure 2-1</a:t>
            </a:r>
            <a:r>
              <a:rPr lang="en-US" dirty="0" smtClean="0"/>
              <a:t> shows the diagrammatic representation of processing the source code into computer instructions.</a:t>
            </a:r>
          </a:p>
          <a:p>
            <a:pPr lvl="2"/>
            <a:r>
              <a:rPr lang="en-US" dirty="0" smtClean="0"/>
              <a:t>Your code is in human readable format</a:t>
            </a:r>
          </a:p>
          <a:p>
            <a:pPr lvl="2"/>
            <a:r>
              <a:rPr lang="en-US" dirty="0" smtClean="0"/>
              <a:t>The interpreter, compilers convert your code into computer instructions which can be understood by the physical 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6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Parser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The compiler allocates memory to the functions and variables which are part of our source code</a:t>
            </a:r>
          </a:p>
          <a:p>
            <a:pPr lvl="3"/>
            <a:r>
              <a:rPr lang="en-US" dirty="0" smtClean="0"/>
              <a:t>Syntax parser is part of the compiler</a:t>
            </a:r>
          </a:p>
          <a:p>
            <a:pPr lvl="3"/>
            <a:r>
              <a:rPr lang="en-US" dirty="0" smtClean="0"/>
              <a:t>Reads the source code char-by-char and translates it to machine code. </a:t>
            </a:r>
            <a:r>
              <a:rPr lang="en-US" dirty="0" smtClean="0">
                <a:solidFill>
                  <a:srgbClr val="FF0000"/>
                </a:solidFill>
              </a:rPr>
              <a:t>Ex:</a:t>
            </a:r>
            <a:r>
              <a:rPr lang="en-US" dirty="0" smtClean="0"/>
              <a:t> f u n c t i o n and interprets it as keyword function</a:t>
            </a:r>
          </a:p>
          <a:p>
            <a:pPr lvl="3"/>
            <a:r>
              <a:rPr lang="en-US" dirty="0" smtClean="0"/>
              <a:t>During the translation process, the programmers if they choose, they can add “Extra stuff”.</a:t>
            </a:r>
          </a:p>
          <a:p>
            <a:pPr lvl="2"/>
            <a:r>
              <a:rPr lang="en-US" dirty="0" smtClean="0"/>
              <a:t>Along the way, the engine interpreting the code, can decide to do other things</a:t>
            </a:r>
          </a:p>
          <a:p>
            <a:pPr lvl="1"/>
            <a:r>
              <a:rPr lang="en-US" dirty="0" smtClean="0"/>
              <a:t>The understanding of such delicate intricacies lead to deeper understanding of 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3422"/>
            <a:ext cx="8079035" cy="32956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579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Environment is where something sits physically in the code you write.</a:t>
            </a:r>
          </a:p>
          <a:p>
            <a:pPr lvl="1"/>
            <a:r>
              <a:rPr lang="en-US" dirty="0" smtClean="0"/>
              <a:t>‘Lexical’ means having to do with words or grammar.</a:t>
            </a:r>
          </a:p>
          <a:p>
            <a:pPr lvl="1"/>
            <a:r>
              <a:rPr lang="en-US" dirty="0" smtClean="0"/>
              <a:t>A lexical environment exists in programming languages in which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you write something is important.</a:t>
            </a:r>
          </a:p>
          <a:p>
            <a:pPr lvl="1"/>
            <a:r>
              <a:rPr lang="en-US" dirty="0" smtClean="0"/>
              <a:t>Its the syntax of the code.</a:t>
            </a:r>
          </a:p>
          <a:p>
            <a:pPr lvl="1"/>
            <a:r>
              <a:rPr lang="en-US" dirty="0" smtClean="0"/>
              <a:t>Considering the code in </a:t>
            </a:r>
            <a:r>
              <a:rPr lang="en-US" dirty="0" smtClean="0">
                <a:solidFill>
                  <a:srgbClr val="FF0000"/>
                </a:solidFill>
              </a:rPr>
              <a:t>Figure 2-1</a:t>
            </a:r>
            <a:r>
              <a:rPr lang="en-US" dirty="0" smtClean="0"/>
              <a:t>, the variable a sits inside the function hello( ).</a:t>
            </a:r>
          </a:p>
          <a:p>
            <a:pPr lvl="2"/>
            <a:r>
              <a:rPr lang="en-US" dirty="0" smtClean="0"/>
              <a:t>That said, a sits lexically inside hello( ).</a:t>
            </a:r>
          </a:p>
          <a:p>
            <a:pPr lvl="2"/>
            <a:r>
              <a:rPr lang="en-US" dirty="0" smtClean="0"/>
              <a:t>However, the intermediaries processing the code can add extra stuff</a:t>
            </a:r>
          </a:p>
          <a:p>
            <a:pPr lvl="1"/>
            <a:r>
              <a:rPr lang="en-US" dirty="0" smtClean="0"/>
              <a:t>The lexical placement of code in source file gives an idea as to</a:t>
            </a:r>
          </a:p>
          <a:p>
            <a:pPr lvl="2"/>
            <a:r>
              <a:rPr lang="en-US" dirty="0" smtClean="0"/>
              <a:t>Where the code will sit in the computer’s memory</a:t>
            </a:r>
          </a:p>
          <a:p>
            <a:pPr lvl="2"/>
            <a:r>
              <a:rPr lang="en-US" dirty="0" smtClean="0"/>
              <a:t>How it will interact with other variables, functions, elements of the program</a:t>
            </a:r>
          </a:p>
          <a:p>
            <a:pPr lvl="1"/>
            <a:r>
              <a:rPr lang="en-US" dirty="0" smtClean="0"/>
              <a:t>Lexical placement of code influences the Program – the compiler in</a:t>
            </a:r>
          </a:p>
          <a:p>
            <a:pPr lvl="2"/>
            <a:r>
              <a:rPr lang="en-US" dirty="0" smtClean="0"/>
              <a:t>Cares where you place variables, function and other elements</a:t>
            </a:r>
            <a:endParaRPr lang="en-US" dirty="0"/>
          </a:p>
          <a:p>
            <a:pPr lvl="2"/>
            <a:r>
              <a:rPr lang="en-US" dirty="0" smtClean="0"/>
              <a:t>Makes decisions to allocate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7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Lexical Environment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Finally lexical environment boils down to 2 points:</a:t>
            </a:r>
          </a:p>
          <a:p>
            <a:pPr lvl="2"/>
            <a:r>
              <a:rPr lang="en-US" dirty="0" smtClean="0"/>
              <a:t>Where its written</a:t>
            </a:r>
          </a:p>
          <a:p>
            <a:pPr lvl="2"/>
            <a:r>
              <a:rPr lang="en-US" dirty="0" smtClean="0"/>
              <a:t>What surround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0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context is a wrapper to help manage the code that is running.</a:t>
            </a:r>
          </a:p>
          <a:p>
            <a:pPr lvl="1"/>
            <a:r>
              <a:rPr lang="en-US" dirty="0" smtClean="0"/>
              <a:t>There are lots of lexical environments.</a:t>
            </a:r>
          </a:p>
          <a:p>
            <a:pPr lvl="2"/>
            <a:r>
              <a:rPr lang="en-US" dirty="0" smtClean="0"/>
              <a:t>Areas of code that you are looking at physically</a:t>
            </a:r>
          </a:p>
          <a:p>
            <a:pPr lvl="2"/>
            <a:r>
              <a:rPr lang="en-US" dirty="0" smtClean="0"/>
              <a:t>Which is currently running is managed via execution contexts.</a:t>
            </a:r>
          </a:p>
          <a:p>
            <a:pPr lvl="1"/>
            <a:r>
              <a:rPr lang="en-US" dirty="0" smtClean="0"/>
              <a:t>Execution contexts contains the code that is being run.</a:t>
            </a:r>
          </a:p>
          <a:p>
            <a:pPr lvl="2"/>
            <a:r>
              <a:rPr lang="en-US" dirty="0" smtClean="0"/>
              <a:t>It can contain things beyond what you’ve written in your code.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Aside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consider three ideas:</a:t>
            </a:r>
          </a:p>
          <a:p>
            <a:pPr lvl="1"/>
            <a:r>
              <a:rPr lang="en-US" dirty="0" smtClean="0"/>
              <a:t>Name/Value pairs</a:t>
            </a:r>
          </a:p>
          <a:p>
            <a:pPr lvl="1"/>
            <a:r>
              <a:rPr lang="en-US" dirty="0" smtClean="0"/>
              <a:t>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9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JS Weird Parts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Udemy JavaScript, Weird Parts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4333"/>
              </p:ext>
            </p:extLst>
          </p:nvPr>
        </p:nvGraphicFramePr>
        <p:xfrm>
          <a:off x="10785021" y="1104900"/>
          <a:ext cx="1292952" cy="36147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19 </a:t>
                      </a:r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9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66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10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2151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283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405674"/>
            <a:ext cx="4441371" cy="30191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5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Global </a:t>
            </a:r>
            <a:r>
              <a:rPr lang="en-US" dirty="0" smtClean="0"/>
              <a:t>Environment, Global </a:t>
            </a:r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1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 - Creating and 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1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2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35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17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0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1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2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3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215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0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4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2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one of the most popular programming languages.</a:t>
            </a:r>
          </a:p>
          <a:p>
            <a:pPr lvl="1"/>
            <a:r>
              <a:rPr lang="en-US" dirty="0" smtClean="0"/>
              <a:t>Some of the most important and wide used softwares is written using it.</a:t>
            </a:r>
          </a:p>
          <a:p>
            <a:pPr lvl="1"/>
            <a:r>
              <a:rPr lang="en-US" dirty="0" smtClean="0"/>
              <a:t>It is</a:t>
            </a:r>
          </a:p>
          <a:p>
            <a:pPr lvl="2"/>
            <a:r>
              <a:rPr lang="en-US" dirty="0" smtClean="0"/>
              <a:t>Deceptively powerful</a:t>
            </a:r>
          </a:p>
          <a:p>
            <a:pPr lvl="2"/>
            <a:r>
              <a:rPr lang="en-US" dirty="0" smtClean="0"/>
              <a:t>Sometimes odd</a:t>
            </a:r>
          </a:p>
          <a:p>
            <a:pPr lvl="2"/>
            <a:r>
              <a:rPr lang="en-US" dirty="0" smtClean="0"/>
              <a:t>Beautiful programming language</a:t>
            </a:r>
          </a:p>
          <a:p>
            <a:pPr lvl="1"/>
            <a:r>
              <a:rPr lang="en-US" dirty="0" smtClean="0"/>
              <a:t>The goal of this course is to understand core Javascript – The Programming Language.</a:t>
            </a:r>
          </a:p>
          <a:p>
            <a:pPr lvl="1"/>
            <a:r>
              <a:rPr lang="en-US" dirty="0" smtClean="0"/>
              <a:t>Agenda:</a:t>
            </a:r>
          </a:p>
          <a:p>
            <a:pPr lvl="2"/>
            <a:r>
              <a:rPr lang="en-US" dirty="0" smtClean="0"/>
              <a:t>How Javascript works under the hood</a:t>
            </a:r>
          </a:p>
          <a:p>
            <a:pPr lvl="2"/>
            <a:r>
              <a:rPr lang="en-US" dirty="0" smtClean="0"/>
              <a:t>Delve into advance concepts</a:t>
            </a:r>
          </a:p>
          <a:p>
            <a:pPr lvl="2"/>
            <a:r>
              <a:rPr lang="en-US" dirty="0" smtClean="0"/>
              <a:t>Understand Javascript the way people who built jQuery understood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4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9274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Philosophy to learning code - Don’t imitate, Understand.</a:t>
            </a:r>
          </a:p>
          <a:p>
            <a:pPr lvl="1"/>
            <a:r>
              <a:rPr lang="en-US" dirty="0" smtClean="0"/>
              <a:t>Deep understanding of the programming language – the Tool</a:t>
            </a:r>
          </a:p>
          <a:p>
            <a:pPr lvl="1"/>
            <a:r>
              <a:rPr lang="en-US" dirty="0" smtClean="0"/>
              <a:t>Debug complex problems</a:t>
            </a:r>
          </a:p>
          <a:p>
            <a:pPr lvl="1"/>
            <a:r>
              <a:rPr lang="en-US" dirty="0" smtClean="0"/>
              <a:t>Come up with innovative solutions</a:t>
            </a:r>
          </a:p>
          <a:p>
            <a:pPr lvl="1"/>
            <a:r>
              <a:rPr lang="en-US" dirty="0" smtClean="0"/>
              <a:t>Read and understand code written by others</a:t>
            </a:r>
          </a:p>
          <a:p>
            <a:pPr lvl="1"/>
            <a:r>
              <a:rPr lang="en-US" dirty="0" smtClean="0"/>
              <a:t>Tackle real-world problems with confidence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Required</a:t>
            </a:r>
          </a:p>
          <a:p>
            <a:pPr lvl="2"/>
            <a:r>
              <a:rPr lang="en-US" dirty="0" smtClean="0"/>
              <a:t>Browser: Google Chrome</a:t>
            </a:r>
          </a:p>
          <a:p>
            <a:pPr lvl="2"/>
            <a:r>
              <a:rPr lang="en-US" dirty="0" smtClean="0"/>
              <a:t>Text Editor: Brackets.io</a:t>
            </a:r>
          </a:p>
          <a:p>
            <a:pPr lvl="1"/>
            <a:r>
              <a:rPr lang="en-US" dirty="0" smtClean="0"/>
              <a:t>Use Browser tools – F12 Tools to debug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Words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 Science and Programming world, we use a lot of world that sounds complicated.</a:t>
            </a:r>
          </a:p>
          <a:p>
            <a:pPr lvl="1"/>
            <a:r>
              <a:rPr lang="en-US" dirty="0" smtClean="0"/>
              <a:t>These actually describe some concepts not as scary as the term sounds.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Big Words</a:t>
            </a:r>
            <a:r>
              <a:rPr lang="en-US" dirty="0" smtClean="0"/>
              <a:t> refers to the Vocabulary of terms/concepts that needs special attention</a:t>
            </a:r>
          </a:p>
          <a:p>
            <a:pPr lvl="2"/>
            <a:r>
              <a:rPr lang="en-US" dirty="0" smtClean="0"/>
              <a:t>I provide the definition of the term/concept</a:t>
            </a:r>
          </a:p>
          <a:p>
            <a:pPr lvl="2"/>
            <a:r>
              <a:rPr lang="en-US" dirty="0" smtClean="0"/>
              <a:t>Explain the term</a:t>
            </a:r>
          </a:p>
          <a:p>
            <a:pPr lvl="1"/>
            <a:r>
              <a:rPr lang="en-US" dirty="0" smtClean="0"/>
              <a:t>It’s just Vocabulary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Understandings, Framework &amp; Weird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– the programming language abstracts us from</a:t>
            </a:r>
          </a:p>
          <a:p>
            <a:pPr lvl="2"/>
            <a:r>
              <a:rPr lang="en-US" dirty="0" smtClean="0"/>
              <a:t>How the computer works</a:t>
            </a:r>
          </a:p>
          <a:p>
            <a:pPr lvl="2"/>
            <a:r>
              <a:rPr lang="en-US" dirty="0" smtClean="0"/>
              <a:t>How the browser works</a:t>
            </a:r>
          </a:p>
          <a:p>
            <a:pPr lvl="2"/>
            <a:r>
              <a:rPr lang="en-US" dirty="0" smtClean="0"/>
              <a:t>How the server works</a:t>
            </a:r>
          </a:p>
          <a:p>
            <a:pPr lvl="1"/>
            <a:r>
              <a:rPr lang="en-US" dirty="0" smtClean="0"/>
              <a:t>We need to understand how the tool is functioning in order to</a:t>
            </a:r>
          </a:p>
          <a:p>
            <a:pPr lvl="2"/>
            <a:r>
              <a:rPr lang="en-US" dirty="0" smtClean="0"/>
              <a:t>Write advanced javascript code</a:t>
            </a:r>
          </a:p>
          <a:p>
            <a:pPr lvl="2"/>
            <a:r>
              <a:rPr lang="en-US" dirty="0" smtClean="0"/>
              <a:t>Fundamental foundation knowledge paving way to understand advanced topics</a:t>
            </a:r>
          </a:p>
          <a:p>
            <a:pPr lvl="1"/>
            <a:r>
              <a:rPr lang="en-US" dirty="0" smtClean="0"/>
              <a:t>The open-source community has developed a tremendous amount of frameworks and libraries such as:</a:t>
            </a:r>
          </a:p>
          <a:p>
            <a:pPr lvl="2"/>
            <a:r>
              <a:rPr lang="en-US" dirty="0" smtClean="0"/>
              <a:t>jQuery</a:t>
            </a:r>
          </a:p>
          <a:p>
            <a:pPr lvl="2"/>
            <a:r>
              <a:rPr lang="en-US" dirty="0" smtClean="0"/>
              <a:t>AngularJS</a:t>
            </a:r>
          </a:p>
          <a:p>
            <a:pPr marL="460375" lvl="2" indent="0">
              <a:buNone/>
            </a:pPr>
            <a:r>
              <a:rPr lang="en-US" dirty="0" smtClean="0"/>
              <a:t>which provide us a lot of features to create advanced web applications.</a:t>
            </a:r>
          </a:p>
          <a:p>
            <a:pPr lvl="1"/>
            <a:r>
              <a:rPr lang="en-US" dirty="0" smtClean="0"/>
              <a:t>However, a lot of people are introduced to Javascript via these frameworks rather than learn Javascript first.</a:t>
            </a:r>
          </a:p>
          <a:p>
            <a:pPr lvl="2"/>
            <a:r>
              <a:rPr lang="en-US" dirty="0" smtClean="0"/>
              <a:t>All the frameworks are based on Javascript code</a:t>
            </a:r>
          </a:p>
          <a:p>
            <a:pPr lvl="2"/>
            <a:r>
              <a:rPr lang="en-US" dirty="0" smtClean="0"/>
              <a:t>Included in applications</a:t>
            </a:r>
          </a:p>
          <a:p>
            <a:pPr lvl="2"/>
            <a:r>
              <a:rPr lang="en-US" dirty="0" smtClean="0"/>
              <a:t>Written by developers capable of such mammoth 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9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Understandings, Framework &amp; Weird Parts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 developer without sound Javascript knowledge</a:t>
            </a:r>
          </a:p>
          <a:p>
            <a:pPr lvl="2"/>
            <a:r>
              <a:rPr lang="en-US" dirty="0" smtClean="0"/>
              <a:t>Wouldn’t be able to understand the source code</a:t>
            </a:r>
          </a:p>
          <a:p>
            <a:pPr lvl="2"/>
            <a:r>
              <a:rPr lang="en-US" dirty="0" smtClean="0"/>
              <a:t>It is due to the lack of deeper understanding of the Foundational language- JS</a:t>
            </a:r>
          </a:p>
          <a:p>
            <a:pPr lvl="1"/>
            <a:r>
              <a:rPr lang="en-US" dirty="0" smtClean="0"/>
              <a:t>In order to build a robust, good Javascript application, one must be capable of</a:t>
            </a:r>
          </a:p>
          <a:p>
            <a:pPr lvl="2"/>
            <a:r>
              <a:rPr lang="en-US" dirty="0" smtClean="0"/>
              <a:t>Opening up source code of jQuery</a:t>
            </a:r>
          </a:p>
          <a:p>
            <a:pPr lvl="2"/>
            <a:r>
              <a:rPr lang="en-US" dirty="0" smtClean="0"/>
              <a:t>Understand the code</a:t>
            </a:r>
          </a:p>
          <a:p>
            <a:pPr lvl="2"/>
            <a:r>
              <a:rPr lang="en-US" dirty="0" smtClean="0"/>
              <a:t>Build custom frameworks</a:t>
            </a:r>
          </a:p>
          <a:p>
            <a:pPr lvl="2"/>
            <a:r>
              <a:rPr lang="en-US" dirty="0" smtClean="0"/>
              <a:t>Structure Javascript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4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1175</Words>
  <Application>Microsoft Office PowerPoint</Application>
  <PresentationFormat>Widescreen</PresentationFormat>
  <Paragraphs>245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Intro</vt:lpstr>
      <vt:lpstr>Javascript</vt:lpstr>
      <vt:lpstr>Setup</vt:lpstr>
      <vt:lpstr>Big Words and JS</vt:lpstr>
      <vt:lpstr>Understandings, Framework &amp; Weird Parts</vt:lpstr>
      <vt:lpstr>Understandings, Framework &amp; Weird Parts    |</vt:lpstr>
      <vt:lpstr>Weird Parts</vt:lpstr>
      <vt:lpstr>PowerPoint Presentation</vt:lpstr>
      <vt:lpstr>Conceptual Aside</vt:lpstr>
      <vt:lpstr>Syntax Parser</vt:lpstr>
      <vt:lpstr>Syntax Parser            |</vt:lpstr>
      <vt:lpstr>Figure 2-1</vt:lpstr>
      <vt:lpstr>Lexical Environment</vt:lpstr>
      <vt:lpstr>Lexical Environment          |</vt:lpstr>
      <vt:lpstr>Execution Context</vt:lpstr>
      <vt:lpstr>Conceptual Aside</vt:lpstr>
      <vt:lpstr>The Global Environment, Global Object</vt:lpstr>
      <vt:lpstr>Execution Context - Creating and Hoisting</vt:lpstr>
      <vt:lpstr>PowerPoint Presentation</vt:lpstr>
      <vt:lpstr>PowerPoint Presentation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104</cp:revision>
  <dcterms:created xsi:type="dcterms:W3CDTF">2018-04-26T03:21:35Z</dcterms:created>
  <dcterms:modified xsi:type="dcterms:W3CDTF">2018-05-19T04:06:28Z</dcterms:modified>
</cp:coreProperties>
</file>