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handoutMasterIdLst>
    <p:handoutMasterId r:id="rId106"/>
  </p:handoutMasterIdLst>
  <p:sldIdLst>
    <p:sldId id="262" r:id="rId2"/>
    <p:sldId id="263" r:id="rId3"/>
    <p:sldId id="363" r:id="rId4"/>
    <p:sldId id="264" r:id="rId5"/>
    <p:sldId id="265" r:id="rId6"/>
    <p:sldId id="293" r:id="rId7"/>
    <p:sldId id="305" r:id="rId8"/>
    <p:sldId id="306" r:id="rId9"/>
    <p:sldId id="307" r:id="rId10"/>
    <p:sldId id="308" r:id="rId11"/>
    <p:sldId id="294" r:id="rId12"/>
    <p:sldId id="309" r:id="rId13"/>
    <p:sldId id="310" r:id="rId14"/>
    <p:sldId id="313" r:id="rId15"/>
    <p:sldId id="311" r:id="rId16"/>
    <p:sldId id="312" r:id="rId17"/>
    <p:sldId id="295" r:id="rId18"/>
    <p:sldId id="314" r:id="rId19"/>
    <p:sldId id="315" r:id="rId20"/>
    <p:sldId id="316" r:id="rId21"/>
    <p:sldId id="317" r:id="rId22"/>
    <p:sldId id="318" r:id="rId23"/>
    <p:sldId id="296" r:id="rId24"/>
    <p:sldId id="319" r:id="rId25"/>
    <p:sldId id="320" r:id="rId26"/>
    <p:sldId id="297" r:id="rId27"/>
    <p:sldId id="321" r:id="rId28"/>
    <p:sldId id="298" r:id="rId29"/>
    <p:sldId id="322" r:id="rId30"/>
    <p:sldId id="323" r:id="rId31"/>
    <p:sldId id="324" r:id="rId32"/>
    <p:sldId id="327" r:id="rId33"/>
    <p:sldId id="328" r:id="rId34"/>
    <p:sldId id="325" r:id="rId35"/>
    <p:sldId id="329" r:id="rId36"/>
    <p:sldId id="330" r:id="rId37"/>
    <p:sldId id="326" r:id="rId38"/>
    <p:sldId id="331" r:id="rId39"/>
    <p:sldId id="299" r:id="rId40"/>
    <p:sldId id="332" r:id="rId41"/>
    <p:sldId id="337" r:id="rId42"/>
    <p:sldId id="339" r:id="rId43"/>
    <p:sldId id="338" r:id="rId44"/>
    <p:sldId id="340" r:id="rId45"/>
    <p:sldId id="341" r:id="rId46"/>
    <p:sldId id="300" r:id="rId47"/>
    <p:sldId id="333" r:id="rId48"/>
    <p:sldId id="334" r:id="rId49"/>
    <p:sldId id="335" r:id="rId50"/>
    <p:sldId id="342" r:id="rId51"/>
    <p:sldId id="343" r:id="rId52"/>
    <p:sldId id="336" r:id="rId53"/>
    <p:sldId id="346" r:id="rId54"/>
    <p:sldId id="345" r:id="rId55"/>
    <p:sldId id="347" r:id="rId56"/>
    <p:sldId id="349" r:id="rId57"/>
    <p:sldId id="348" r:id="rId58"/>
    <p:sldId id="350" r:id="rId59"/>
    <p:sldId id="344" r:id="rId60"/>
    <p:sldId id="351" r:id="rId61"/>
    <p:sldId id="301" r:id="rId62"/>
    <p:sldId id="352" r:id="rId63"/>
    <p:sldId id="353" r:id="rId64"/>
    <p:sldId id="359" r:id="rId65"/>
    <p:sldId id="362" r:id="rId66"/>
    <p:sldId id="354" r:id="rId67"/>
    <p:sldId id="361" r:id="rId68"/>
    <p:sldId id="360" r:id="rId69"/>
    <p:sldId id="355" r:id="rId70"/>
    <p:sldId id="356" r:id="rId71"/>
    <p:sldId id="357" r:id="rId72"/>
    <p:sldId id="358" r:id="rId73"/>
    <p:sldId id="302" r:id="rId74"/>
    <p:sldId id="303" r:id="rId75"/>
    <p:sldId id="304" r:id="rId76"/>
    <p:sldId id="266" r:id="rId77"/>
    <p:sldId id="267" r:id="rId78"/>
    <p:sldId id="268" r:id="rId79"/>
    <p:sldId id="269" r:id="rId80"/>
    <p:sldId id="284" r:id="rId81"/>
    <p:sldId id="289" r:id="rId82"/>
    <p:sldId id="288" r:id="rId83"/>
    <p:sldId id="285" r:id="rId84"/>
    <p:sldId id="290" r:id="rId85"/>
    <p:sldId id="286" r:id="rId86"/>
    <p:sldId id="291" r:id="rId87"/>
    <p:sldId id="292" r:id="rId88"/>
    <p:sldId id="287" r:id="rId89"/>
    <p:sldId id="270" r:id="rId90"/>
    <p:sldId id="271" r:id="rId91"/>
    <p:sldId id="272" r:id="rId92"/>
    <p:sldId id="273" r:id="rId93"/>
    <p:sldId id="274" r:id="rId94"/>
    <p:sldId id="275" r:id="rId95"/>
    <p:sldId id="276" r:id="rId96"/>
    <p:sldId id="277" r:id="rId97"/>
    <p:sldId id="278" r:id="rId98"/>
    <p:sldId id="279" r:id="rId99"/>
    <p:sldId id="280" r:id="rId100"/>
    <p:sldId id="281" r:id="rId101"/>
    <p:sldId id="282" r:id="rId102"/>
    <p:sldId id="283" r:id="rId103"/>
    <p:sldId id="261"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F8627-1FBD-45A9-882C-381C0E04CF3F}">
          <p14:sldIdLst>
            <p14:sldId id="262"/>
            <p14:sldId id="263"/>
            <p14:sldId id="363"/>
          </p14:sldIdLst>
        </p14:section>
        <p14:section name="Fundamentals of ASP.NET MVC" id="{9D3245C0-D897-4ACC-B9DC-BF12394DE00D}">
          <p14:sldIdLst>
            <p14:sldId id="264"/>
            <p14:sldId id="265"/>
            <p14:sldId id="293"/>
            <p14:sldId id="305"/>
            <p14:sldId id="306"/>
            <p14:sldId id="307"/>
            <p14:sldId id="308"/>
            <p14:sldId id="294"/>
            <p14:sldId id="309"/>
            <p14:sldId id="310"/>
            <p14:sldId id="313"/>
            <p14:sldId id="311"/>
            <p14:sldId id="312"/>
            <p14:sldId id="295"/>
            <p14:sldId id="314"/>
            <p14:sldId id="315"/>
            <p14:sldId id="316"/>
            <p14:sldId id="317"/>
            <p14:sldId id="318"/>
            <p14:sldId id="296"/>
            <p14:sldId id="319"/>
            <p14:sldId id="320"/>
            <p14:sldId id="297"/>
            <p14:sldId id="321"/>
            <p14:sldId id="298"/>
            <p14:sldId id="322"/>
            <p14:sldId id="323"/>
            <p14:sldId id="324"/>
            <p14:sldId id="327"/>
            <p14:sldId id="328"/>
            <p14:sldId id="325"/>
            <p14:sldId id="329"/>
            <p14:sldId id="330"/>
            <p14:sldId id="326"/>
            <p14:sldId id="331"/>
            <p14:sldId id="299"/>
            <p14:sldId id="332"/>
            <p14:sldId id="337"/>
            <p14:sldId id="339"/>
            <p14:sldId id="338"/>
            <p14:sldId id="340"/>
            <p14:sldId id="341"/>
            <p14:sldId id="300"/>
            <p14:sldId id="333"/>
            <p14:sldId id="334"/>
            <p14:sldId id="335"/>
            <p14:sldId id="342"/>
            <p14:sldId id="343"/>
            <p14:sldId id="336"/>
            <p14:sldId id="346"/>
            <p14:sldId id="345"/>
            <p14:sldId id="347"/>
            <p14:sldId id="349"/>
            <p14:sldId id="348"/>
            <p14:sldId id="350"/>
            <p14:sldId id="344"/>
            <p14:sldId id="351"/>
            <p14:sldId id="301"/>
            <p14:sldId id="352"/>
            <p14:sldId id="353"/>
            <p14:sldId id="359"/>
            <p14:sldId id="362"/>
            <p14:sldId id="354"/>
            <p14:sldId id="361"/>
            <p14:sldId id="360"/>
            <p14:sldId id="355"/>
            <p14:sldId id="356"/>
            <p14:sldId id="357"/>
            <p14:sldId id="358"/>
            <p14:sldId id="302"/>
            <p14:sldId id="303"/>
            <p14:sldId id="304"/>
          </p14:sldIdLst>
        </p14:section>
        <p14:section name="MVC for Web Forms Developers" id="{BE6F5DFE-C7EF-4DBF-BADB-6615BDE4BF42}">
          <p14:sldIdLst>
            <p14:sldId id="266"/>
            <p14:sldId id="267"/>
          </p14:sldIdLst>
        </p14:section>
        <p14:section name="Working with Data" id="{6FF99430-D6FA-4BA1-A30D-DAE458CDBC6B}">
          <p14:sldIdLst>
            <p14:sldId id="268"/>
            <p14:sldId id="269"/>
            <p14:sldId id="284"/>
            <p14:sldId id="289"/>
            <p14:sldId id="288"/>
            <p14:sldId id="285"/>
            <p14:sldId id="290"/>
            <p14:sldId id="286"/>
            <p14:sldId id="291"/>
            <p14:sldId id="292"/>
            <p14:sldId id="287"/>
          </p14:sldIdLst>
        </p14:section>
        <p14:section name="Client-Side Development" id="{3A03748B-A202-427E-8C28-235D68D15EB9}">
          <p14:sldIdLst>
            <p14:sldId id="270"/>
            <p14:sldId id="271"/>
          </p14:sldIdLst>
        </p14:section>
        <p14:section name="Web Application Architecture" id="{FFC916E2-5E63-4666-8972-BE03A36DE889}">
          <p14:sldIdLst>
            <p14:sldId id="272"/>
            <p14:sldId id="273"/>
          </p14:sldIdLst>
        </p14:section>
        <p14:section name="AJAX" id="{3E5E5E2E-26A3-4449-8540-4864E55FDC79}">
          <p14:sldIdLst>
            <p14:sldId id="274"/>
            <p14:sldId id="275"/>
          </p14:sldIdLst>
        </p14:section>
        <p14:section name="Untitled Section" id="{B719DB14-13C5-4607-A5F8-9BDC08683094}">
          <p14:sldIdLst>
            <p14:sldId id="276"/>
            <p14:sldId id="277"/>
          </p14:sldIdLst>
        </p14:section>
        <p14:section name="Untitled Section" id="{BEBE6A63-A870-4672-B0E0-3A2796681ACF}">
          <p14:sldIdLst>
            <p14:sldId id="278"/>
            <p14:sldId id="279"/>
          </p14:sldIdLst>
        </p14:section>
        <p14:section name="Untitled Section" id="{973A04B0-549F-4EC0-86D3-31F2B5EFB2E7}">
          <p14:sldIdLst>
            <p14:sldId id="280"/>
            <p14:sldId id="281"/>
          </p14:sldIdLst>
        </p14:section>
        <p14:section name="Untitled Section" id="{F530A891-526B-4C4B-9067-56B59BDCC686}">
          <p14:sldIdLst>
            <p14:sldId id="282"/>
            <p14:sldId id="283"/>
          </p14:sldIdLst>
        </p14:section>
        <p14:section name="Untitled Section" id="{75BBA3DE-DD4B-4ECF-820B-4D16DB55D844}">
          <p14:sldIdLst/>
        </p14:section>
        <p14:section name="Appendix Section" id="{56A73371-1071-4AA7-B301-CBFA7F65B87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5" autoAdjust="0"/>
    <p:restoredTop sz="96552" autoAdjust="0"/>
  </p:normalViewPr>
  <p:slideViewPr>
    <p:cSldViewPr snapToGrid="0">
      <p:cViewPr varScale="1">
        <p:scale>
          <a:sx n="99" d="100"/>
          <a:sy n="99" d="100"/>
        </p:scale>
        <p:origin x="84" y="480"/>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6/21/2018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6/21/2018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27 Apr 2018</a:t>
            </a:r>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27 Apr 2018</a:t>
            </a:r>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27 Apr 2018</a:t>
            </a:r>
            <a:endParaRPr lang="en-US" dirty="0"/>
          </a:p>
        </p:txBody>
      </p:sp>
      <p:sp>
        <p:nvSpPr>
          <p:cNvPr id="4" name="Slide Number Placeholder 3"/>
          <p:cNvSpPr>
            <a:spLocks noGrp="1"/>
          </p:cNvSpPr>
          <p:nvPr>
            <p:ph type="sldNum" sz="quarter" idx="11"/>
          </p:nvPr>
        </p:nvSpPr>
        <p:spPr/>
        <p:txBody>
          <a:bodyPr/>
          <a:lstStyle/>
          <a:p>
            <a:fld id="{F1012999-1CD9-4014-B1C6-70315F8BBED0}" type="slidenum">
              <a:rPr lang="en-US" smtClean="0"/>
              <a:pPr/>
              <a:t>‹#›</a:t>
            </a:fld>
            <a:endParaRPr lang="en-US" dirty="0"/>
          </a:p>
        </p:txBody>
      </p:sp>
      <p:sp>
        <p:nvSpPr>
          <p:cNvPr id="5"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6" name="Title 1"/>
          <p:cNvSpPr txBox="1">
            <a:spLocks/>
          </p:cNvSpPr>
          <p:nvPr userDrawn="1"/>
        </p:nvSpPr>
        <p:spPr>
          <a:xfrm rot="16200000">
            <a:off x="6163436" y="-4903966"/>
            <a:ext cx="914400" cy="10936224"/>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vert" lIns="91440" tIns="45720" rIns="91440" bIns="45720" rtlCol="0" anchor="ctr" anchorCtr="0">
            <a:normAutofit fontScale="92500" lnSpcReduction="10000"/>
          </a:bodyPr>
          <a:lstStyle>
            <a:defPPr>
              <a:defRPr lang="en-US"/>
            </a:defPPr>
            <a:lvl1pPr algn="ctr">
              <a:lnSpc>
                <a:spcPct val="90000"/>
              </a:lnSpc>
              <a:spcBef>
                <a:spcPct val="0"/>
              </a:spcBef>
              <a:buNone/>
              <a:defRPr sz="6000">
                <a:solidFill>
                  <a:schemeClr val="bg1"/>
                </a:solidFill>
                <a:latin typeface="+mj-lt"/>
                <a:ea typeface="+mj-ea"/>
                <a:cs typeface="+mj-cs"/>
              </a:defRPr>
            </a:lvl1pPr>
          </a:lstStyle>
          <a:p>
            <a:pPr algn="ctr"/>
            <a:r>
              <a:rPr lang="en-US" dirty="0" smtClean="0"/>
              <a:t>Contents</a:t>
            </a:r>
            <a:endParaRPr lang="en-US" dirty="0"/>
          </a:p>
        </p:txBody>
      </p:sp>
    </p:spTree>
    <p:extLst>
      <p:ext uri="{BB962C8B-B14F-4D97-AF65-F5344CB8AC3E}">
        <p14:creationId xmlns:p14="http://schemas.microsoft.com/office/powerpoint/2010/main" val="160922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27 Apr 2018</a:t>
            </a:r>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27 Apr 2018</a:t>
            </a:r>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27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27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27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27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27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27 Apr 2018</a:t>
            </a:r>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27 Apr 2018</a:t>
            </a:r>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03.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www.programmingaspnetmvc.com/"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ASP .NET MVC </a:t>
            </a:r>
            <a:r>
              <a:rPr lang="en-US" dirty="0" smtClean="0"/>
              <a:t>4</a:t>
            </a:r>
            <a:endParaRPr lang="en-US" dirty="0"/>
          </a:p>
        </p:txBody>
      </p:sp>
      <p:sp>
        <p:nvSpPr>
          <p:cNvPr id="3" name="Date Placeholder 2"/>
          <p:cNvSpPr>
            <a:spLocks noGrp="1"/>
          </p:cNvSpPr>
          <p:nvPr>
            <p:ph type="dt" sz="half" idx="2"/>
          </p:nvPr>
        </p:nvSpPr>
        <p:spPr/>
        <p:txBody>
          <a:bodyPr/>
          <a:lstStyle/>
          <a:p>
            <a:r>
              <a:rPr lang="en-US" smtClean="0"/>
              <a:t>27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graphicFrame>
        <p:nvGraphicFramePr>
          <p:cNvPr id="11" name="Table 10"/>
          <p:cNvGraphicFramePr>
            <a:graphicFrameLocks noGrp="1"/>
          </p:cNvGraphicFramePr>
          <p:nvPr>
            <p:extLst>
              <p:ext uri="{D42A27DB-BD31-4B8C-83A1-F6EECF244321}">
                <p14:modId xmlns:p14="http://schemas.microsoft.com/office/powerpoint/2010/main" val="867888188"/>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27</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Apr</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207057371"/>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Unlike ASP.NET Web Forms, which was introduced as a replacement to its predecessor, ASP, ASP.NET MVC does not in any way replace the existing Web Forms </a:t>
            </a:r>
            <a:r>
              <a:rPr lang="en-US" dirty="0" smtClean="0"/>
              <a:t>Framework.</a:t>
            </a:r>
          </a:p>
          <a:p>
            <a:pPr lvl="1"/>
            <a:r>
              <a:rPr lang="en-US" dirty="0" smtClean="0"/>
              <a:t>Quite </a:t>
            </a:r>
            <a:r>
              <a:rPr lang="en-US" dirty="0"/>
              <a:t>the contrary—both ASP.NET MVC and Web Forms applications are built on top of the common ASP.NET Framework, which provides a </a:t>
            </a:r>
            <a:r>
              <a:rPr lang="en-US" dirty="0">
                <a:solidFill>
                  <a:srgbClr val="FF0000"/>
                </a:solidFill>
              </a:rPr>
              <a:t>common web API</a:t>
            </a:r>
            <a:r>
              <a:rPr lang="en-US" dirty="0"/>
              <a:t> that </a:t>
            </a:r>
            <a:r>
              <a:rPr lang="en-US" dirty="0">
                <a:solidFill>
                  <a:srgbClr val="0070C0"/>
                </a:solidFill>
              </a:rPr>
              <a:t>both</a:t>
            </a:r>
            <a:r>
              <a:rPr lang="en-US" dirty="0"/>
              <a:t> </a:t>
            </a:r>
            <a:r>
              <a:rPr lang="en-US" dirty="0">
                <a:solidFill>
                  <a:srgbClr val="FF0000"/>
                </a:solidFill>
              </a:rPr>
              <a:t>frameworks</a:t>
            </a:r>
            <a:r>
              <a:rPr lang="en-US" dirty="0"/>
              <a:t> leverage quite </a:t>
            </a:r>
            <a:r>
              <a:rPr lang="en-US" dirty="0" smtClean="0"/>
              <a:t>heavily.</a:t>
            </a:r>
          </a:p>
          <a:p>
            <a:pPr lvl="1"/>
            <a:r>
              <a:rPr lang="en-US" dirty="0" smtClean="0"/>
              <a:t>The </a:t>
            </a:r>
            <a:r>
              <a:rPr lang="en-US" dirty="0"/>
              <a:t>idea that ASP.NET MVC and Web Forms are just different ways of making an ASP.NET website is a common theme throughout this book; in fact, both Chapter 2 and Appendix A explore this concept in depth</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5212753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100</a:t>
            </a:fld>
            <a:endParaRPr lang="en-US" dirty="0"/>
          </a:p>
        </p:txBody>
      </p:sp>
    </p:spTree>
    <p:extLst>
      <p:ext uri="{BB962C8B-B14F-4D97-AF65-F5344CB8AC3E}">
        <p14:creationId xmlns:p14="http://schemas.microsoft.com/office/powerpoint/2010/main" val="8990544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dirty="0"/>
          </a:p>
        </p:txBody>
      </p:sp>
      <p:sp>
        <p:nvSpPr>
          <p:cNvPr id="3" name="Date Placeholder 2"/>
          <p:cNvSpPr>
            <a:spLocks noGrp="1"/>
          </p:cNvSpPr>
          <p:nvPr>
            <p:ph type="dt" sz="half" idx="2"/>
          </p:nvPr>
        </p:nvSpPr>
        <p:spPr/>
        <p:txBody>
          <a:bodyPr/>
          <a:lstStyle/>
          <a:p>
            <a:r>
              <a:rPr lang="en-US" smtClean="0"/>
              <a:t>27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101</a:t>
            </a:fld>
            <a:endParaRPr lang="en-US" dirty="0"/>
          </a:p>
        </p:txBody>
      </p:sp>
      <p:sp>
        <p:nvSpPr>
          <p:cNvPr id="6" name="Text Placeholder 5"/>
          <p:cNvSpPr>
            <a:spLocks noGrp="1"/>
          </p:cNvSpPr>
          <p:nvPr>
            <p:ph type="body" sz="quarter" idx="16"/>
          </p:nvPr>
        </p:nvSpPr>
        <p:spPr/>
        <p:txBody>
          <a:bodyPr/>
          <a:lstStyle/>
          <a:p>
            <a:r>
              <a:rPr lang="en-US" dirty="0" smtClean="0"/>
              <a:t>11</a:t>
            </a:r>
            <a:endParaRPr lang="en-US" dirty="0"/>
          </a:p>
        </p:txBody>
      </p:sp>
    </p:spTree>
    <p:extLst>
      <p:ext uri="{BB962C8B-B14F-4D97-AF65-F5344CB8AC3E}">
        <p14:creationId xmlns:p14="http://schemas.microsoft.com/office/powerpoint/2010/main" val="12149022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102</a:t>
            </a:fld>
            <a:endParaRPr lang="en-US" dirty="0"/>
          </a:p>
        </p:txBody>
      </p:sp>
    </p:spTree>
    <p:extLst>
      <p:ext uri="{BB962C8B-B14F-4D97-AF65-F5344CB8AC3E}">
        <p14:creationId xmlns:p14="http://schemas.microsoft.com/office/powerpoint/2010/main" val="8795510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27 Apr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103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77768596"/>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181716194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Gill Sans MT" panose="020B0502020104020203" pitchFamily="34" charset="0"/>
                      </a:endParaRPr>
                    </a:p>
                  </a:txBody>
                  <a:tcPr/>
                </a:tc>
                <a:extLst>
                  <a:ext uri="{0D108BD9-81ED-4DB2-BD59-A6C34878D82A}">
                    <a16:rowId xmlns:a16="http://schemas.microsoft.com/office/drawing/2014/main" val="421139172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Gill Sans MT" panose="020B0502020104020203" pitchFamily="34" charset="0"/>
                      </a:endParaRPr>
                    </a:p>
                  </a:txBody>
                  <a:tcPr/>
                </a:tc>
                <a:extLst>
                  <a:ext uri="{0D108BD9-81ED-4DB2-BD59-A6C34878D82A}">
                    <a16:rowId xmlns:a16="http://schemas.microsoft.com/office/drawing/2014/main" val="485789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Model-View-Controller </a:t>
            </a:r>
            <a:r>
              <a:rPr lang="en-US" dirty="0" smtClean="0"/>
              <a:t>Architecture</a:t>
            </a:r>
            <a:endParaRPr lang="en-US" dirty="0"/>
          </a:p>
        </p:txBody>
      </p:sp>
      <p:sp>
        <p:nvSpPr>
          <p:cNvPr id="3" name="Content Placeholder 2"/>
          <p:cNvSpPr>
            <a:spLocks noGrp="1"/>
          </p:cNvSpPr>
          <p:nvPr>
            <p:ph idx="1"/>
          </p:nvPr>
        </p:nvSpPr>
        <p:spPr/>
        <p:txBody>
          <a:bodyPr/>
          <a:lstStyle/>
          <a:p>
            <a:r>
              <a:rPr lang="en-US" dirty="0"/>
              <a:t>The Model-View-Controller pattern is an architectural pattern that encourages strict isolation between the individual parts of an </a:t>
            </a:r>
            <a:r>
              <a:rPr lang="en-US" dirty="0" smtClean="0"/>
              <a:t>application.</a:t>
            </a:r>
          </a:p>
          <a:p>
            <a:pPr lvl="1"/>
            <a:r>
              <a:rPr lang="en-US" dirty="0" smtClean="0"/>
              <a:t>This </a:t>
            </a:r>
            <a:r>
              <a:rPr lang="en-US" dirty="0"/>
              <a:t>isolation is better known as </a:t>
            </a:r>
            <a:r>
              <a:rPr lang="en-US" dirty="0">
                <a:solidFill>
                  <a:srgbClr val="FF0000"/>
                </a:solidFill>
              </a:rPr>
              <a:t>separation of concerns</a:t>
            </a:r>
            <a:r>
              <a:rPr lang="en-US" dirty="0"/>
              <a:t>, or, in more general terms, “</a:t>
            </a:r>
            <a:r>
              <a:rPr lang="en-US" dirty="0">
                <a:solidFill>
                  <a:srgbClr val="FF0000"/>
                </a:solidFill>
              </a:rPr>
              <a:t>loose coupling</a:t>
            </a:r>
            <a:r>
              <a:rPr lang="en-US" dirty="0" smtClean="0"/>
              <a:t>.”</a:t>
            </a:r>
          </a:p>
          <a:p>
            <a:pPr lvl="1"/>
            <a:r>
              <a:rPr lang="en-US" dirty="0"/>
              <a:t>Virtually all aspects of MVC—and, consequently, the ASP.NET MVC Framework—are driven by this goal of keeping disparate parts of an application isolated from each </a:t>
            </a:r>
            <a:r>
              <a:rPr lang="en-US" dirty="0" smtClean="0"/>
              <a:t>other.</a:t>
            </a:r>
          </a:p>
          <a:p>
            <a:pPr lvl="1"/>
            <a:r>
              <a:rPr lang="en-US" dirty="0" smtClean="0"/>
              <a:t>Architecting </a:t>
            </a:r>
            <a:r>
              <a:rPr lang="en-US" dirty="0"/>
              <a:t>applications in a loosely coupled manner brings a number of both </a:t>
            </a:r>
            <a:r>
              <a:rPr lang="en-US" dirty="0" smtClean="0"/>
              <a:t>short and </a:t>
            </a:r>
            <a:r>
              <a:rPr lang="en-US" dirty="0"/>
              <a:t>long-term benefits:</a:t>
            </a:r>
          </a:p>
          <a:p>
            <a:pPr lvl="2"/>
            <a:r>
              <a:rPr lang="en-US" dirty="0" smtClean="0">
                <a:solidFill>
                  <a:srgbClr val="0070C0"/>
                </a:solidFill>
              </a:rPr>
              <a:t>Development:</a:t>
            </a:r>
            <a:r>
              <a:rPr lang="en-US" dirty="0" smtClean="0"/>
              <a:t> </a:t>
            </a:r>
            <a:r>
              <a:rPr lang="en-US" dirty="0"/>
              <a:t>Individual components do not directly depend on other components, which means that they can be more easily developed in </a:t>
            </a:r>
            <a:r>
              <a:rPr lang="en-US" dirty="0" smtClean="0"/>
              <a:t>isolation.</a:t>
            </a:r>
          </a:p>
          <a:p>
            <a:pPr marL="687388" lvl="2" indent="0">
              <a:buNone/>
            </a:pPr>
            <a:r>
              <a:rPr lang="en-US" dirty="0" smtClean="0"/>
              <a:t>Components </a:t>
            </a:r>
            <a:r>
              <a:rPr lang="en-US" dirty="0"/>
              <a:t>can also be readily replaced or substituted, preventing complications in one component from affecting the development of other components with which it may </a:t>
            </a:r>
            <a:r>
              <a:rPr lang="en-US" dirty="0" smtClean="0"/>
              <a:t>interact.</a:t>
            </a:r>
          </a:p>
          <a:p>
            <a:pPr lvl="2"/>
            <a:r>
              <a:rPr lang="en-US" dirty="0" smtClean="0">
                <a:solidFill>
                  <a:srgbClr val="0070C0"/>
                </a:solidFill>
              </a:rPr>
              <a:t>Testability</a:t>
            </a:r>
            <a:r>
              <a:rPr lang="en-US" dirty="0" smtClean="0"/>
              <a:t> </a:t>
            </a:r>
            <a:r>
              <a:rPr lang="en-US" dirty="0"/>
              <a:t>Loose coupling of components allows test implementations to stand in for “production” </a:t>
            </a:r>
            <a:r>
              <a:rPr lang="en-US" dirty="0" smtClean="0"/>
              <a:t>components.</a:t>
            </a:r>
          </a:p>
          <a:p>
            <a:pPr marL="687388" lvl="2" indent="0">
              <a:buNone/>
            </a:pPr>
            <a:r>
              <a:rPr lang="en-US" dirty="0" smtClean="0"/>
              <a:t>This </a:t>
            </a:r>
            <a:r>
              <a:rPr lang="en-US" dirty="0"/>
              <a:t>makes it easier to, say, avoid making calls to a database, by replacing the component that makes database calls with one that simply returns static </a:t>
            </a:r>
            <a:r>
              <a:rPr lang="en-US" dirty="0" smtClean="0"/>
              <a:t>data.</a:t>
            </a:r>
          </a:p>
          <a:p>
            <a:pPr marL="687388" lvl="2" indent="0">
              <a:buNone/>
            </a:pPr>
            <a:r>
              <a:rPr lang="en-US" dirty="0" smtClean="0"/>
              <a:t>The </a:t>
            </a:r>
            <a:r>
              <a:rPr lang="en-US" dirty="0"/>
              <a:t>ability for components to be easily swapped with </a:t>
            </a:r>
            <a:r>
              <a:rPr lang="en-US" dirty="0">
                <a:solidFill>
                  <a:srgbClr val="FF0000"/>
                </a:solidFill>
              </a:rPr>
              <a:t>mock</a:t>
            </a:r>
            <a:r>
              <a:rPr lang="en-US" dirty="0"/>
              <a:t> </a:t>
            </a:r>
            <a:r>
              <a:rPr lang="en-US" dirty="0">
                <a:solidFill>
                  <a:srgbClr val="0070C0"/>
                </a:solidFill>
              </a:rPr>
              <a:t>representations</a:t>
            </a:r>
            <a:r>
              <a:rPr lang="en-US" dirty="0"/>
              <a:t> greatly facilitates the testing process, which can drastically increase the reliability of the system over </a:t>
            </a:r>
            <a:r>
              <a:rPr lang="en-US" dirty="0" smtClean="0"/>
              <a:t>time.</a:t>
            </a:r>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1127057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Model-View-Controller </a:t>
            </a:r>
            <a:r>
              <a:rPr lang="en-US" dirty="0" smtClean="0"/>
              <a:t>Architecture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solidFill>
                  <a:srgbClr val="0070C0"/>
                </a:solidFill>
              </a:rPr>
              <a:t>Maintenance:</a:t>
            </a:r>
            <a:r>
              <a:rPr lang="en-US" dirty="0" smtClean="0"/>
              <a:t> </a:t>
            </a:r>
            <a:r>
              <a:rPr lang="en-US" dirty="0"/>
              <a:t>Isolated component logic means that changes are typically isolated to a small number of components—often just </a:t>
            </a:r>
            <a:r>
              <a:rPr lang="en-US" dirty="0" smtClean="0"/>
              <a:t>one.</a:t>
            </a:r>
          </a:p>
          <a:p>
            <a:pPr marL="687388" lvl="2" indent="0">
              <a:buNone/>
            </a:pPr>
            <a:r>
              <a:rPr lang="en-US" dirty="0" smtClean="0"/>
              <a:t>Since </a:t>
            </a:r>
            <a:r>
              <a:rPr lang="en-US" dirty="0"/>
              <a:t>the risk of change generally correlates to the scope of the change, modifying fewer components is a good thing</a:t>
            </a:r>
            <a:r>
              <a:rPr lang="en-US" dirty="0" smtClean="0"/>
              <a:t>!</a:t>
            </a:r>
          </a:p>
          <a:p>
            <a:pPr lvl="1"/>
            <a:r>
              <a:rPr lang="en-US" dirty="0"/>
              <a:t>The MVC pattern splits an application into three </a:t>
            </a:r>
            <a:r>
              <a:rPr lang="en-US" dirty="0" smtClean="0"/>
              <a:t>layers:</a:t>
            </a:r>
          </a:p>
          <a:p>
            <a:pPr lvl="2"/>
            <a:r>
              <a:rPr lang="en-US" dirty="0" smtClean="0"/>
              <a:t>the model</a:t>
            </a:r>
          </a:p>
          <a:p>
            <a:pPr lvl="2"/>
            <a:r>
              <a:rPr lang="en-US" dirty="0" smtClean="0"/>
              <a:t>the view</a:t>
            </a:r>
          </a:p>
          <a:p>
            <a:pPr lvl="2"/>
            <a:r>
              <a:rPr lang="en-US" dirty="0" smtClean="0"/>
              <a:t>the </a:t>
            </a:r>
            <a:r>
              <a:rPr lang="en-US" dirty="0"/>
              <a:t>controller (see </a:t>
            </a:r>
            <a:r>
              <a:rPr lang="en-US" dirty="0">
                <a:solidFill>
                  <a:srgbClr val="FF0000"/>
                </a:solidFill>
              </a:rPr>
              <a:t>Figure 1-1</a:t>
            </a:r>
            <a:r>
              <a:rPr lang="en-US" dirty="0" smtClean="0"/>
              <a:t>)</a:t>
            </a:r>
          </a:p>
          <a:p>
            <a:pPr lvl="1"/>
            <a:r>
              <a:rPr lang="en-US" dirty="0" smtClean="0"/>
              <a:t>Each </a:t>
            </a:r>
            <a:r>
              <a:rPr lang="en-US" dirty="0"/>
              <a:t>of these layers has a very specific job that it is responsible for and—most important—is not concerned with how the other layers do their jobs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84827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Figure 1-1</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13</a:t>
            </a:fld>
            <a:endParaRPr lang="en-US" dirty="0"/>
          </a:p>
        </p:txBody>
      </p:sp>
      <p:pic>
        <p:nvPicPr>
          <p:cNvPr id="9" name="Picture 8"/>
          <p:cNvPicPr>
            <a:picLocks noChangeAspect="1"/>
          </p:cNvPicPr>
          <p:nvPr/>
        </p:nvPicPr>
        <p:blipFill>
          <a:blip r:embed="rId2"/>
          <a:stretch>
            <a:fillRect/>
          </a:stretch>
        </p:blipFill>
        <p:spPr>
          <a:xfrm>
            <a:off x="152401" y="1270145"/>
            <a:ext cx="3573916" cy="2941128"/>
          </a:xfrm>
          <a:prstGeom prst="rect">
            <a:avLst/>
          </a:prstGeom>
          <a:ln>
            <a:solidFill>
              <a:schemeClr val="accent1"/>
            </a:solidFill>
          </a:ln>
        </p:spPr>
      </p:pic>
    </p:spTree>
    <p:extLst>
      <p:ext uri="{BB962C8B-B14F-4D97-AF65-F5344CB8AC3E}">
        <p14:creationId xmlns:p14="http://schemas.microsoft.com/office/powerpoint/2010/main" val="532329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a:t>
            </a:r>
            <a:endParaRPr lang="en-US" dirty="0"/>
          </a:p>
        </p:txBody>
      </p:sp>
      <p:sp>
        <p:nvSpPr>
          <p:cNvPr id="3" name="Content Placeholder 2"/>
          <p:cNvSpPr>
            <a:spLocks noGrp="1"/>
          </p:cNvSpPr>
          <p:nvPr>
            <p:ph idx="1"/>
          </p:nvPr>
        </p:nvSpPr>
        <p:spPr/>
        <p:txBody>
          <a:bodyPr/>
          <a:lstStyle/>
          <a:p>
            <a:r>
              <a:rPr lang="en-US" dirty="0"/>
              <a:t>The </a:t>
            </a:r>
            <a:r>
              <a:rPr lang="en-US" dirty="0">
                <a:solidFill>
                  <a:srgbClr val="FF0000"/>
                </a:solidFill>
              </a:rPr>
              <a:t>model</a:t>
            </a:r>
            <a:r>
              <a:rPr lang="en-US" dirty="0"/>
              <a:t> represents core business logic and </a:t>
            </a:r>
            <a:r>
              <a:rPr lang="en-US" dirty="0" smtClean="0"/>
              <a:t>data.</a:t>
            </a:r>
          </a:p>
          <a:p>
            <a:pPr lvl="1"/>
            <a:r>
              <a:rPr lang="en-US" dirty="0" smtClean="0"/>
              <a:t>Models </a:t>
            </a:r>
            <a:r>
              <a:rPr lang="en-US" dirty="0"/>
              <a:t>encapsulate the properties and behavior of a domain entity and expose properties that describe the </a:t>
            </a:r>
            <a:r>
              <a:rPr lang="en-US" dirty="0" smtClean="0"/>
              <a:t>entity.</a:t>
            </a:r>
          </a:p>
          <a:p>
            <a:pPr lvl="1"/>
            <a:r>
              <a:rPr lang="en-US" dirty="0" smtClean="0"/>
              <a:t>For </a:t>
            </a:r>
            <a:r>
              <a:rPr lang="en-US" dirty="0"/>
              <a:t>example, the </a:t>
            </a:r>
            <a:r>
              <a:rPr lang="en-US" dirty="0">
                <a:solidFill>
                  <a:srgbClr val="FF0000"/>
                </a:solidFill>
              </a:rPr>
              <a:t>Auction</a:t>
            </a:r>
            <a:r>
              <a:rPr lang="en-US" dirty="0"/>
              <a:t> class represents the concept of an “auction” in the application and may expose properties such as Title and CurrentBid, as well as exposing behavior in the form of methods such as </a:t>
            </a:r>
            <a:r>
              <a:rPr lang="en-US" dirty="0">
                <a:solidFill>
                  <a:srgbClr val="FF0000"/>
                </a:solidFill>
              </a:rPr>
              <a:t>Bid</a:t>
            </a:r>
            <a:r>
              <a:rPr lang="en-US" dirty="0" smtClean="0">
                <a:solidFill>
                  <a:srgbClr val="FF0000"/>
                </a:solidFill>
              </a:rPr>
              <a:t>( )</a:t>
            </a:r>
            <a:r>
              <a:rPr lang="en-US" dirty="0" smtClean="0"/>
              <a:t>.</a:t>
            </a:r>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2293701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View</a:t>
            </a:r>
            <a:endParaRPr lang="en-US" dirty="0"/>
          </a:p>
        </p:txBody>
      </p:sp>
      <p:sp>
        <p:nvSpPr>
          <p:cNvPr id="3" name="Content Placeholder 2"/>
          <p:cNvSpPr>
            <a:spLocks noGrp="1"/>
          </p:cNvSpPr>
          <p:nvPr>
            <p:ph idx="1"/>
          </p:nvPr>
        </p:nvSpPr>
        <p:spPr/>
        <p:txBody>
          <a:bodyPr/>
          <a:lstStyle/>
          <a:p>
            <a:r>
              <a:rPr lang="en-US" dirty="0"/>
              <a:t>The </a:t>
            </a:r>
            <a:r>
              <a:rPr lang="en-US" dirty="0">
                <a:solidFill>
                  <a:srgbClr val="FF0000"/>
                </a:solidFill>
              </a:rPr>
              <a:t>view</a:t>
            </a:r>
            <a:r>
              <a:rPr lang="en-US" dirty="0"/>
              <a:t> is responsible for transforming a model or models into a </a:t>
            </a:r>
            <a:r>
              <a:rPr lang="en-US" dirty="0">
                <a:solidFill>
                  <a:srgbClr val="FF0000"/>
                </a:solidFill>
              </a:rPr>
              <a:t>visual </a:t>
            </a:r>
            <a:r>
              <a:rPr lang="en-US" dirty="0" smtClean="0">
                <a:solidFill>
                  <a:srgbClr val="0070C0"/>
                </a:solidFill>
              </a:rPr>
              <a:t>representation</a:t>
            </a:r>
            <a:r>
              <a:rPr lang="en-US" dirty="0" smtClean="0"/>
              <a:t>.</a:t>
            </a:r>
          </a:p>
          <a:p>
            <a:pPr lvl="1"/>
            <a:r>
              <a:rPr lang="en-US" dirty="0" smtClean="0"/>
              <a:t>In </a:t>
            </a:r>
            <a:r>
              <a:rPr lang="en-US" dirty="0"/>
              <a:t>web applications, this most often means generating HTML to be rendered in the user’s browser, although views can manifest in many </a:t>
            </a:r>
            <a:r>
              <a:rPr lang="en-US" dirty="0" smtClean="0"/>
              <a:t>forms.</a:t>
            </a:r>
          </a:p>
          <a:p>
            <a:pPr lvl="1"/>
            <a:r>
              <a:rPr lang="en-US" dirty="0" smtClean="0"/>
              <a:t>For </a:t>
            </a:r>
            <a:r>
              <a:rPr lang="en-US" dirty="0"/>
              <a:t>instance, the same model might be visualized </a:t>
            </a:r>
            <a:r>
              <a:rPr lang="en-US" dirty="0" smtClean="0"/>
              <a:t>in</a:t>
            </a:r>
          </a:p>
          <a:p>
            <a:pPr lvl="2"/>
            <a:r>
              <a:rPr lang="en-US" dirty="0" smtClean="0"/>
              <a:t>HTML</a:t>
            </a:r>
          </a:p>
          <a:p>
            <a:pPr lvl="2"/>
            <a:r>
              <a:rPr lang="en-US" dirty="0" smtClean="0"/>
              <a:t>PDF</a:t>
            </a:r>
          </a:p>
          <a:p>
            <a:pPr lvl="2"/>
            <a:r>
              <a:rPr lang="en-US" dirty="0" smtClean="0"/>
              <a:t>XML</a:t>
            </a:r>
          </a:p>
          <a:p>
            <a:pPr lvl="2"/>
            <a:r>
              <a:rPr lang="en-US" dirty="0" smtClean="0"/>
              <a:t>perhaps </a:t>
            </a:r>
            <a:r>
              <a:rPr lang="en-US" dirty="0"/>
              <a:t>even in a </a:t>
            </a:r>
            <a:r>
              <a:rPr lang="en-US" dirty="0" smtClean="0">
                <a:solidFill>
                  <a:srgbClr val="FF0000"/>
                </a:solidFill>
              </a:rPr>
              <a:t>spreadsheet</a:t>
            </a:r>
            <a:endParaRPr lang="en-US" dirty="0" smtClean="0"/>
          </a:p>
          <a:p>
            <a:pPr lvl="1"/>
            <a:r>
              <a:rPr lang="en-US" dirty="0" smtClean="0"/>
              <a:t>Following </a:t>
            </a:r>
            <a:r>
              <a:rPr lang="en-US" dirty="0"/>
              <a:t>separation of concerns, views should concentrate only on displaying data and should not contain any business logic themselves—the business logic stays in the model, which should provide the view with everything it needs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1725134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Controller</a:t>
            </a:r>
            <a:endParaRPr lang="en-US" dirty="0"/>
          </a:p>
        </p:txBody>
      </p:sp>
      <p:sp>
        <p:nvSpPr>
          <p:cNvPr id="3" name="Content Placeholder 2"/>
          <p:cNvSpPr>
            <a:spLocks noGrp="1"/>
          </p:cNvSpPr>
          <p:nvPr>
            <p:ph idx="1"/>
          </p:nvPr>
        </p:nvSpPr>
        <p:spPr/>
        <p:txBody>
          <a:bodyPr/>
          <a:lstStyle/>
          <a:p>
            <a:r>
              <a:rPr lang="en-US" dirty="0"/>
              <a:t>The controller, as the name implies, controls the application logic and acts as the coordinator between the view and the </a:t>
            </a:r>
            <a:r>
              <a:rPr lang="en-US" dirty="0" smtClean="0"/>
              <a:t>model.</a:t>
            </a:r>
          </a:p>
          <a:p>
            <a:pPr lvl="1"/>
            <a:r>
              <a:rPr lang="en-US" dirty="0" smtClean="0"/>
              <a:t>Controllers </a:t>
            </a:r>
            <a:r>
              <a:rPr lang="en-US" dirty="0"/>
              <a:t>receive input from users via the view, then work with the model to perform specific actions, passing the results back to the view</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630619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What’s New in ASP.NET MVC 4</a:t>
            </a:r>
            <a:r>
              <a:rPr lang="en-US" dirty="0" smtClean="0"/>
              <a:t>?</a:t>
            </a:r>
            <a:endParaRPr lang="en-US" dirty="0"/>
          </a:p>
        </p:txBody>
      </p:sp>
      <p:sp>
        <p:nvSpPr>
          <p:cNvPr id="3" name="Content Placeholder 2"/>
          <p:cNvSpPr>
            <a:spLocks noGrp="1"/>
          </p:cNvSpPr>
          <p:nvPr>
            <p:ph idx="1"/>
          </p:nvPr>
        </p:nvSpPr>
        <p:spPr/>
        <p:txBody>
          <a:bodyPr/>
          <a:lstStyle/>
          <a:p>
            <a:r>
              <a:rPr lang="en-US" dirty="0"/>
              <a:t>This book explores the ASP.NET MVC Framework in depth, showing how to make the most of the features and functionality it </a:t>
            </a:r>
            <a:r>
              <a:rPr lang="en-US" dirty="0" smtClean="0"/>
              <a:t>offers.</a:t>
            </a:r>
          </a:p>
          <a:p>
            <a:pPr lvl="1"/>
            <a:r>
              <a:rPr lang="en-US" dirty="0" smtClean="0"/>
              <a:t>Since </a:t>
            </a:r>
            <a:r>
              <a:rPr lang="en-US" dirty="0"/>
              <a:t>we’re now up to the fourth version of the framework, however, much of what the book covers is functionality that existed prior to this latest </a:t>
            </a:r>
            <a:r>
              <a:rPr lang="en-US" dirty="0" smtClean="0"/>
              <a:t>version.</a:t>
            </a:r>
          </a:p>
          <a:p>
            <a:pPr lvl="1"/>
            <a:r>
              <a:rPr lang="en-US" dirty="0" smtClean="0"/>
              <a:t>If </a:t>
            </a:r>
            <a:r>
              <a:rPr lang="en-US" dirty="0"/>
              <a:t>you are already familiar with previous versions of the framework, you’re probably eager to skip over what you already know and begin learning all about the new </a:t>
            </a:r>
            <a:r>
              <a:rPr lang="en-US" dirty="0" smtClean="0"/>
              <a:t>additions.</a:t>
            </a:r>
          </a:p>
          <a:p>
            <a:pPr lvl="1"/>
            <a:r>
              <a:rPr lang="en-US" dirty="0" smtClean="0"/>
              <a:t>The </a:t>
            </a:r>
            <a:r>
              <a:rPr lang="en-US" dirty="0"/>
              <a:t>list below gives a brief description of each of the features new to version 4 of ASP.NET MVC, along with references pointing you to the sections of the book that show these features in action</a:t>
            </a:r>
            <a:r>
              <a:rPr lang="en-US" dirty="0" smtClean="0"/>
              <a:t>:</a:t>
            </a:r>
          </a:p>
          <a:p>
            <a:pPr lvl="2"/>
            <a:r>
              <a:rPr lang="en-US" dirty="0"/>
              <a:t>Asynchronous controllers</a:t>
            </a:r>
          </a:p>
          <a:p>
            <a:pPr lvl="2"/>
            <a:r>
              <a:rPr lang="en-US" dirty="0"/>
              <a:t>Display modes</a:t>
            </a:r>
          </a:p>
          <a:p>
            <a:pPr lvl="2"/>
            <a:r>
              <a:rPr lang="en-US" dirty="0"/>
              <a:t>Bundling and </a:t>
            </a:r>
            <a:r>
              <a:rPr lang="en-US" dirty="0" smtClean="0"/>
              <a:t>minification</a:t>
            </a:r>
          </a:p>
          <a:p>
            <a:pPr lvl="2"/>
            <a:r>
              <a:rPr lang="en-US" dirty="0" smtClean="0"/>
              <a:t>Web API</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2829725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Asynchronous controllers</a:t>
            </a:r>
          </a:p>
        </p:txBody>
      </p:sp>
      <p:sp>
        <p:nvSpPr>
          <p:cNvPr id="3" name="Content Placeholder 2"/>
          <p:cNvSpPr>
            <a:spLocks noGrp="1"/>
          </p:cNvSpPr>
          <p:nvPr>
            <p:ph idx="1"/>
          </p:nvPr>
        </p:nvSpPr>
        <p:spPr/>
        <p:txBody>
          <a:bodyPr/>
          <a:lstStyle/>
          <a:p>
            <a:r>
              <a:rPr lang="en-US" dirty="0"/>
              <a:t>Internet Information Server (</a:t>
            </a:r>
            <a:r>
              <a:rPr lang="en-US" dirty="0">
                <a:solidFill>
                  <a:srgbClr val="FF0000"/>
                </a:solidFill>
              </a:rPr>
              <a:t>IIS</a:t>
            </a:r>
            <a:r>
              <a:rPr lang="en-US" dirty="0"/>
              <a:t>) </a:t>
            </a:r>
            <a:r>
              <a:rPr lang="en-US" dirty="0">
                <a:solidFill>
                  <a:srgbClr val="FF0000"/>
                </a:solidFill>
              </a:rPr>
              <a:t>processes</a:t>
            </a:r>
            <a:r>
              <a:rPr lang="en-US" dirty="0"/>
              <a:t> each </a:t>
            </a:r>
            <a:r>
              <a:rPr lang="en-US" dirty="0">
                <a:solidFill>
                  <a:srgbClr val="FF0000"/>
                </a:solidFill>
              </a:rPr>
              <a:t>request</a:t>
            </a:r>
            <a:r>
              <a:rPr lang="en-US" dirty="0"/>
              <a:t> it receives on a </a:t>
            </a:r>
            <a:r>
              <a:rPr lang="en-US" dirty="0">
                <a:solidFill>
                  <a:srgbClr val="FF0000"/>
                </a:solidFill>
              </a:rPr>
              <a:t>new thread</a:t>
            </a:r>
            <a:r>
              <a:rPr lang="en-US" dirty="0"/>
              <a:t>, so each new request ties up one of the finite number of threads available to IIS, even if that thread is sitting idle (for example, waiting for a response from a database query or web service</a:t>
            </a:r>
            <a:r>
              <a:rPr lang="en-US" dirty="0" smtClean="0"/>
              <a:t>).</a:t>
            </a:r>
          </a:p>
          <a:p>
            <a:pPr lvl="1"/>
            <a:r>
              <a:rPr lang="en-US" dirty="0" smtClean="0"/>
              <a:t>And</a:t>
            </a:r>
            <a:r>
              <a:rPr lang="en-US" dirty="0"/>
              <a:t>, while recent updates in .NET Framework 4.0 and IIS 7 have drastically increased the default number of threads available to the </a:t>
            </a:r>
            <a:r>
              <a:rPr lang="en-US" dirty="0">
                <a:solidFill>
                  <a:srgbClr val="FF0000"/>
                </a:solidFill>
              </a:rPr>
              <a:t>IIS thread pool</a:t>
            </a:r>
            <a:r>
              <a:rPr lang="en-US" dirty="0"/>
              <a:t>, it’s still a good practice to avoid holding on to system resources for longer than you need </a:t>
            </a:r>
            <a:r>
              <a:rPr lang="en-US" dirty="0" smtClean="0"/>
              <a:t>to.</a:t>
            </a:r>
          </a:p>
          <a:p>
            <a:pPr lvl="1"/>
            <a:r>
              <a:rPr lang="en-US" dirty="0" smtClean="0"/>
              <a:t>Version </a:t>
            </a:r>
            <a:r>
              <a:rPr lang="en-US" dirty="0"/>
              <a:t>4 of the ASP.NET MVC Framework introduces </a:t>
            </a:r>
            <a:r>
              <a:rPr lang="en-US" dirty="0">
                <a:solidFill>
                  <a:srgbClr val="FF0000"/>
                </a:solidFill>
              </a:rPr>
              <a:t>asynchronous controllers</a:t>
            </a:r>
            <a:r>
              <a:rPr lang="en-US" dirty="0"/>
              <a:t> to better handle these types of </a:t>
            </a:r>
            <a:r>
              <a:rPr lang="en-US" dirty="0">
                <a:solidFill>
                  <a:srgbClr val="FF0000"/>
                </a:solidFill>
              </a:rPr>
              <a:t>long-running requests</a:t>
            </a:r>
            <a:r>
              <a:rPr lang="en-US" dirty="0"/>
              <a:t> in a more asynchronous </a:t>
            </a:r>
            <a:r>
              <a:rPr lang="en-US" dirty="0" smtClean="0"/>
              <a:t>fashion.</a:t>
            </a:r>
          </a:p>
          <a:p>
            <a:pPr lvl="1"/>
            <a:r>
              <a:rPr lang="en-US" dirty="0" smtClean="0"/>
              <a:t>Through </a:t>
            </a:r>
            <a:r>
              <a:rPr lang="en-US" dirty="0"/>
              <a:t>the use of asynchronous controllers, you can tell the framework to free up the thread that is processing your request, letting it perform other processing tasks while it waits for the various tasks in the request to </a:t>
            </a:r>
            <a:r>
              <a:rPr lang="en-US" dirty="0" smtClean="0"/>
              <a:t>finish.</a:t>
            </a:r>
          </a:p>
          <a:p>
            <a:pPr lvl="1"/>
            <a:r>
              <a:rPr lang="en-US" dirty="0" smtClean="0"/>
              <a:t>Once </a:t>
            </a:r>
            <a:r>
              <a:rPr lang="en-US" dirty="0"/>
              <a:t>they finish, the framework picks up where it left off, and returns the same response as if the request had gone through a normal synchronous controller —except now you can handle many more requests at </a:t>
            </a:r>
            <a:r>
              <a:rPr lang="en-US" dirty="0" smtClean="0"/>
              <a:t>once!</a:t>
            </a:r>
          </a:p>
          <a:p>
            <a:pPr lvl="1"/>
            <a:r>
              <a:rPr lang="en-US" dirty="0" smtClean="0"/>
              <a:t>If </a:t>
            </a:r>
            <a:r>
              <a:rPr lang="en-US" dirty="0"/>
              <a:t>you’re interested in learning more about asynchronous controllers, see Chapter 11, which explains them in depth</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912550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Display modes</a:t>
            </a:r>
          </a:p>
        </p:txBody>
      </p:sp>
      <p:sp>
        <p:nvSpPr>
          <p:cNvPr id="3" name="Content Placeholder 2"/>
          <p:cNvSpPr>
            <a:spLocks noGrp="1"/>
          </p:cNvSpPr>
          <p:nvPr>
            <p:ph idx="1"/>
          </p:nvPr>
        </p:nvSpPr>
        <p:spPr/>
        <p:txBody>
          <a:bodyPr/>
          <a:lstStyle/>
          <a:p>
            <a:r>
              <a:rPr lang="en-US" dirty="0"/>
              <a:t>A growing number of devices are Internet-connected and ready to surf your site, and you need to be ready for </a:t>
            </a:r>
            <a:r>
              <a:rPr lang="en-US" dirty="0" smtClean="0"/>
              <a:t>them.</a:t>
            </a:r>
          </a:p>
          <a:p>
            <a:pPr lvl="1"/>
            <a:r>
              <a:rPr lang="en-US" dirty="0" smtClean="0"/>
              <a:t>Many </a:t>
            </a:r>
            <a:r>
              <a:rPr lang="en-US" dirty="0"/>
              <a:t>times, the data displayed on these devices is the same as the data displayed on desktop devices, except the visual elements need to take into consideration the smaller form factor of mobile </a:t>
            </a:r>
            <a:r>
              <a:rPr lang="en-US" dirty="0" smtClean="0"/>
              <a:t>devices.</a:t>
            </a:r>
          </a:p>
          <a:p>
            <a:pPr lvl="1"/>
            <a:r>
              <a:rPr lang="en-US" dirty="0" smtClean="0"/>
              <a:t>ASP.NET </a:t>
            </a:r>
            <a:r>
              <a:rPr lang="en-US" dirty="0"/>
              <a:t>MVC </a:t>
            </a:r>
            <a:r>
              <a:rPr lang="en-US" dirty="0">
                <a:solidFill>
                  <a:srgbClr val="FF0000"/>
                </a:solidFill>
              </a:rPr>
              <a:t>display modes</a:t>
            </a:r>
            <a:r>
              <a:rPr lang="en-US" dirty="0"/>
              <a:t> provide an easy, convention-based approach for tailoring views and layouts to target different </a:t>
            </a:r>
            <a:r>
              <a:rPr lang="en-US" dirty="0" smtClean="0"/>
              <a:t>devices.</a:t>
            </a:r>
          </a:p>
          <a:p>
            <a:pPr lvl="1"/>
            <a:r>
              <a:rPr lang="en-US" dirty="0" smtClean="0"/>
              <a:t>Chapter </a:t>
            </a:r>
            <a:r>
              <a:rPr lang="en-US" dirty="0"/>
              <a:t>10 shows how to apply display modes to your site as part of a holistic approach to adding mobile device support to your sites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312480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52524" y="1104900"/>
            <a:ext cx="8200481" cy="1371600"/>
          </a:xfrm>
        </p:spPr>
        <p:txBody>
          <a:bodyPr/>
          <a:lstStyle/>
          <a:p>
            <a:r>
              <a:rPr lang="en-US" dirty="0" smtClean="0"/>
              <a:t>ASP.NET MVC  4</a:t>
            </a:r>
            <a:endParaRPr lang="en-US" dirty="0"/>
          </a:p>
        </p:txBody>
      </p:sp>
      <p:sp>
        <p:nvSpPr>
          <p:cNvPr id="3" name="Text Placeholder 2"/>
          <p:cNvSpPr>
            <a:spLocks noGrp="1"/>
          </p:cNvSpPr>
          <p:nvPr>
            <p:ph type="body" sz="quarter" idx="14"/>
          </p:nvPr>
        </p:nvSpPr>
        <p:spPr>
          <a:xfrm>
            <a:off x="2762250" y="2556686"/>
            <a:ext cx="4230733" cy="365760"/>
          </a:xfrm>
        </p:spPr>
        <p:txBody>
          <a:bodyPr/>
          <a:lstStyle/>
          <a:p>
            <a:r>
              <a:rPr lang="en-US" dirty="0">
                <a:latin typeface="Gill Sans MT" panose="020B0502020104020203" pitchFamily="34" charset="0"/>
              </a:rPr>
              <a:t>Programming ASP.NET MVC 4 10 2012</a:t>
            </a:r>
          </a:p>
        </p:txBody>
      </p:sp>
      <p:sp>
        <p:nvSpPr>
          <p:cNvPr id="4" name="Text Placeholder 3"/>
          <p:cNvSpPr>
            <a:spLocks noGrp="1"/>
          </p:cNvSpPr>
          <p:nvPr>
            <p:ph type="body" sz="quarter" idx="15"/>
          </p:nvPr>
        </p:nvSpPr>
        <p:spPr>
          <a:xfrm>
            <a:off x="2762250" y="2925811"/>
            <a:ext cx="4230733" cy="365760"/>
          </a:xfrm>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27 Apr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751323712"/>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err="1" smtClean="0">
                          <a:latin typeface="Gill Sans MT" panose="020B0502020104020203" pitchFamily="34" charset="0"/>
                        </a:rPr>
                        <a:t>ddmmmyy</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Bundling and minification</a:t>
            </a:r>
          </a:p>
        </p:txBody>
      </p:sp>
      <p:sp>
        <p:nvSpPr>
          <p:cNvPr id="3" name="Content Placeholder 2"/>
          <p:cNvSpPr>
            <a:spLocks noGrp="1"/>
          </p:cNvSpPr>
          <p:nvPr>
            <p:ph idx="1"/>
          </p:nvPr>
        </p:nvSpPr>
        <p:spPr/>
        <p:txBody>
          <a:bodyPr/>
          <a:lstStyle/>
          <a:p>
            <a:r>
              <a:rPr lang="en-US" dirty="0"/>
              <a:t>Even though it may seem like the only way to get on the Internet these days is through some sort of high-speed connection, that doesn’t mean you can treat the </a:t>
            </a:r>
            <a:r>
              <a:rPr lang="en-US" dirty="0">
                <a:solidFill>
                  <a:srgbClr val="FF0000"/>
                </a:solidFill>
              </a:rPr>
              <a:t>client-side </a:t>
            </a:r>
            <a:r>
              <a:rPr lang="en-US" dirty="0">
                <a:solidFill>
                  <a:srgbClr val="0070C0"/>
                </a:solidFill>
              </a:rPr>
              <a:t>resources</a:t>
            </a:r>
            <a:r>
              <a:rPr lang="en-US" dirty="0"/>
              <a:t> that your </a:t>
            </a:r>
            <a:r>
              <a:rPr lang="en-US" dirty="0">
                <a:solidFill>
                  <a:srgbClr val="FF0000"/>
                </a:solidFill>
              </a:rPr>
              <a:t>site</a:t>
            </a:r>
            <a:r>
              <a:rPr lang="en-US" dirty="0"/>
              <a:t> </a:t>
            </a:r>
            <a:r>
              <a:rPr lang="en-US" dirty="0">
                <a:solidFill>
                  <a:srgbClr val="FF0000"/>
                </a:solidFill>
              </a:rPr>
              <a:t>depends</a:t>
            </a:r>
            <a:r>
              <a:rPr lang="en-US" dirty="0"/>
              <a:t> on in a haphazard </a:t>
            </a:r>
            <a:r>
              <a:rPr lang="en-US" dirty="0" smtClean="0"/>
              <a:t>manner.</a:t>
            </a:r>
          </a:p>
          <a:p>
            <a:pPr lvl="1"/>
            <a:r>
              <a:rPr lang="en-US" dirty="0" smtClean="0"/>
              <a:t>In </a:t>
            </a:r>
            <a:r>
              <a:rPr lang="en-US" dirty="0"/>
              <a:t>fact, when you consider how the overall download times are increasing, wasting even fractions of a second in download times can really add up and begin to have a very negative effect on the perceived performance of your site</a:t>
            </a:r>
            <a:r>
              <a:rPr lang="en-US" dirty="0" smtClean="0"/>
              <a:t>.</a:t>
            </a:r>
          </a:p>
          <a:p>
            <a:pPr lvl="1"/>
            <a:r>
              <a:rPr lang="en-US" dirty="0" smtClean="0"/>
              <a:t>Concepts </a:t>
            </a:r>
            <a:r>
              <a:rPr lang="en-US" dirty="0"/>
              <a:t>such as script and stylesheet combining and </a:t>
            </a:r>
            <a:r>
              <a:rPr lang="en-US" dirty="0">
                <a:solidFill>
                  <a:srgbClr val="FF0000"/>
                </a:solidFill>
              </a:rPr>
              <a:t>minification</a:t>
            </a:r>
            <a:r>
              <a:rPr lang="en-US" dirty="0"/>
              <a:t> may not be anything new, but with the .NET Framework 4.5 release, they are now a fundamental part of the </a:t>
            </a:r>
            <a:r>
              <a:rPr lang="en-US" dirty="0" smtClean="0"/>
              <a:t>framework.</a:t>
            </a:r>
          </a:p>
          <a:p>
            <a:pPr lvl="1"/>
            <a:r>
              <a:rPr lang="en-US" dirty="0" smtClean="0"/>
              <a:t>What’s </a:t>
            </a:r>
            <a:r>
              <a:rPr lang="en-US" dirty="0"/>
              <a:t>more, ASP.NET MVC embraces and extends the core .NET Framework functionality to make this tooling even more usable in your ASP.NET MVC </a:t>
            </a:r>
            <a:r>
              <a:rPr lang="en-US" dirty="0" smtClean="0"/>
              <a:t>applications.</a:t>
            </a:r>
          </a:p>
          <a:p>
            <a:pPr lvl="1"/>
            <a:r>
              <a:rPr lang="en-US" dirty="0" smtClean="0"/>
              <a:t>Chapter </a:t>
            </a:r>
            <a:r>
              <a:rPr lang="en-US" dirty="0"/>
              <a:t>13 helps you tackle all of these concepts and also shows you how to use the new tooling offered in the core ASP.NET and ASP.NET MVC Frameworks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249773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API</a:t>
            </a:r>
          </a:p>
        </p:txBody>
      </p:sp>
      <p:sp>
        <p:nvSpPr>
          <p:cNvPr id="3" name="Content Placeholder 2"/>
          <p:cNvSpPr>
            <a:spLocks noGrp="1"/>
          </p:cNvSpPr>
          <p:nvPr>
            <p:ph idx="1"/>
          </p:nvPr>
        </p:nvSpPr>
        <p:spPr/>
        <p:txBody>
          <a:bodyPr/>
          <a:lstStyle/>
          <a:p>
            <a:r>
              <a:rPr lang="en-US" dirty="0">
                <a:solidFill>
                  <a:srgbClr val="0070C0"/>
                </a:solidFill>
              </a:rPr>
              <a:t>Simple</a:t>
            </a:r>
            <a:r>
              <a:rPr lang="en-US" dirty="0"/>
              <a:t> </a:t>
            </a:r>
            <a:r>
              <a:rPr lang="en-US" dirty="0">
                <a:solidFill>
                  <a:srgbClr val="FF0000"/>
                </a:solidFill>
              </a:rPr>
              <a:t>HTTP data services</a:t>
            </a:r>
            <a:r>
              <a:rPr lang="en-US" dirty="0"/>
              <a:t> are rapidly becoming the primary way to supply data to the ever-increasing variety of applications, devices, and </a:t>
            </a:r>
            <a:r>
              <a:rPr lang="en-US" dirty="0" smtClean="0"/>
              <a:t>platforms.</a:t>
            </a:r>
          </a:p>
          <a:p>
            <a:pPr lvl="1"/>
            <a:r>
              <a:rPr lang="en-US" dirty="0" smtClean="0"/>
              <a:t>ASP.NET </a:t>
            </a:r>
            <a:r>
              <a:rPr lang="en-US" dirty="0"/>
              <a:t>MVC has always provided the ability to return data in various formats, </a:t>
            </a:r>
            <a:r>
              <a:rPr lang="en-US" dirty="0" smtClean="0"/>
              <a:t>including</a:t>
            </a:r>
          </a:p>
          <a:p>
            <a:pPr lvl="2"/>
            <a:r>
              <a:rPr lang="en-US" dirty="0" smtClean="0"/>
              <a:t>JSON</a:t>
            </a:r>
          </a:p>
          <a:p>
            <a:pPr lvl="2"/>
            <a:r>
              <a:rPr lang="en-US" dirty="0" smtClean="0"/>
              <a:t>XML</a:t>
            </a:r>
          </a:p>
          <a:p>
            <a:pPr marL="460375" lvl="2" indent="0">
              <a:buNone/>
            </a:pPr>
            <a:r>
              <a:rPr lang="en-US" dirty="0" smtClean="0"/>
              <a:t>however</a:t>
            </a:r>
            <a:r>
              <a:rPr lang="en-US" dirty="0"/>
              <a:t>, the </a:t>
            </a:r>
            <a:r>
              <a:rPr lang="en-US" dirty="0">
                <a:solidFill>
                  <a:srgbClr val="FF0000"/>
                </a:solidFill>
              </a:rPr>
              <a:t>ASP.NET Web API</a:t>
            </a:r>
            <a:r>
              <a:rPr lang="en-US" dirty="0"/>
              <a:t> takes this interaction a step further, providing a more modern programming model that focuses on providing </a:t>
            </a:r>
            <a:r>
              <a:rPr lang="en-US" dirty="0">
                <a:solidFill>
                  <a:srgbClr val="0070C0"/>
                </a:solidFill>
              </a:rPr>
              <a:t>full-fledged</a:t>
            </a:r>
            <a:r>
              <a:rPr lang="en-US" dirty="0"/>
              <a:t> </a:t>
            </a:r>
            <a:r>
              <a:rPr lang="en-US" dirty="0">
                <a:solidFill>
                  <a:srgbClr val="FF0000"/>
                </a:solidFill>
              </a:rPr>
              <a:t>data services</a:t>
            </a:r>
            <a:r>
              <a:rPr lang="en-US" dirty="0"/>
              <a:t> rather than controller actions that happen to return </a:t>
            </a:r>
            <a:r>
              <a:rPr lang="en-US" dirty="0" smtClean="0"/>
              <a:t>data.</a:t>
            </a:r>
          </a:p>
          <a:p>
            <a:pPr lvl="1"/>
            <a:r>
              <a:rPr lang="en-US" dirty="0" smtClean="0"/>
              <a:t>In </a:t>
            </a:r>
            <a:r>
              <a:rPr lang="en-US" dirty="0"/>
              <a:t>Chapter 6, you’ll see how to really take advantage of AJAX on the client—and you’ll use ASP.NET Web API services to do it</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3547003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a:t>
            </a:r>
            <a:endParaRPr lang="en-US" dirty="0"/>
          </a:p>
        </p:txBody>
      </p:sp>
      <p:sp>
        <p:nvSpPr>
          <p:cNvPr id="3" name="Content Placeholder 2"/>
          <p:cNvSpPr>
            <a:spLocks noGrp="1"/>
          </p:cNvSpPr>
          <p:nvPr>
            <p:ph idx="1"/>
          </p:nvPr>
        </p:nvSpPr>
        <p:spPr/>
        <p:txBody>
          <a:bodyPr/>
          <a:lstStyle/>
          <a:p>
            <a:r>
              <a:rPr lang="en-US" dirty="0"/>
              <a:t>ASP.NET MVC is open source! That’s right—as of </a:t>
            </a:r>
            <a:r>
              <a:rPr lang="en-US" dirty="0">
                <a:solidFill>
                  <a:srgbClr val="FF0000"/>
                </a:solidFill>
              </a:rPr>
              <a:t>March 2012</a:t>
            </a:r>
            <a:r>
              <a:rPr lang="en-US" dirty="0"/>
              <a:t>, the entire source code for the ASP.NET MVC, Web API, and Web Pages Frameworks is available to browse and download on </a:t>
            </a:r>
            <a:r>
              <a:rPr lang="en-US" dirty="0" smtClean="0">
                <a:solidFill>
                  <a:srgbClr val="FF0000"/>
                </a:solidFill>
              </a:rPr>
              <a:t>CodePlex</a:t>
            </a:r>
            <a:r>
              <a:rPr lang="en-US" dirty="0" smtClean="0"/>
              <a:t>.</a:t>
            </a:r>
          </a:p>
          <a:p>
            <a:pPr lvl="1"/>
            <a:r>
              <a:rPr lang="en-US" dirty="0" smtClean="0"/>
              <a:t>What’s </a:t>
            </a:r>
            <a:r>
              <a:rPr lang="en-US" dirty="0"/>
              <a:t>more, developers are free to create their own forks and even submit patches to the core framework source code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22</a:t>
            </a:fld>
            <a:endParaRPr lang="en-US" dirty="0"/>
          </a:p>
        </p:txBody>
      </p:sp>
    </p:spTree>
    <p:extLst>
      <p:ext uri="{BB962C8B-B14F-4D97-AF65-F5344CB8AC3E}">
        <p14:creationId xmlns:p14="http://schemas.microsoft.com/office/powerpoint/2010/main" val="4192110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a:t>
            </a:r>
            <a:r>
              <a:rPr lang="en-US" dirty="0" smtClean="0"/>
              <a:t>EBuy</a:t>
            </a:r>
            <a:endParaRPr lang="en-US" dirty="0"/>
          </a:p>
        </p:txBody>
      </p:sp>
      <p:sp>
        <p:nvSpPr>
          <p:cNvPr id="3" name="Content Placeholder 2"/>
          <p:cNvSpPr>
            <a:spLocks noGrp="1"/>
          </p:cNvSpPr>
          <p:nvPr>
            <p:ph idx="1"/>
          </p:nvPr>
        </p:nvSpPr>
        <p:spPr/>
        <p:txBody>
          <a:bodyPr/>
          <a:lstStyle/>
          <a:p>
            <a:r>
              <a:rPr lang="en-US" dirty="0"/>
              <a:t>This book aims to show you not only the ins and outs of the ASP.NET MVC Framework, but also how to leverage the framework in real-world </a:t>
            </a:r>
            <a:r>
              <a:rPr lang="en-US" dirty="0" smtClean="0"/>
              <a:t>applications.</a:t>
            </a:r>
          </a:p>
          <a:p>
            <a:pPr lvl="1"/>
            <a:r>
              <a:rPr lang="en-US" dirty="0" smtClean="0"/>
              <a:t>The </a:t>
            </a:r>
            <a:r>
              <a:rPr lang="en-US" dirty="0"/>
              <a:t>problem with such applications is that the very meaning of “real-world” indicates a certain level of complexity and uniqueness that can’t be adequately represented in a single demo </a:t>
            </a:r>
            <a:r>
              <a:rPr lang="en-US" dirty="0" smtClean="0"/>
              <a:t>application.</a:t>
            </a:r>
          </a:p>
          <a:p>
            <a:pPr lvl="1"/>
            <a:r>
              <a:rPr lang="en-US" dirty="0" smtClean="0"/>
              <a:t>Instead </a:t>
            </a:r>
            <a:r>
              <a:rPr lang="en-US" dirty="0"/>
              <a:t>of attempting to demonstrate solutions to every problem you may face, we— the authors of this book—have assembled a list of the scenarios and issues that we have most frequently encountered and that we most frequently hear of others </a:t>
            </a:r>
            <a:r>
              <a:rPr lang="en-US" dirty="0" smtClean="0"/>
              <a:t>encountering.</a:t>
            </a:r>
          </a:p>
          <a:p>
            <a:pPr lvl="1"/>
            <a:r>
              <a:rPr lang="en-US" dirty="0" smtClean="0"/>
              <a:t>Though </a:t>
            </a:r>
            <a:r>
              <a:rPr lang="en-US" dirty="0"/>
              <a:t>this list of scenarios may not include every scenario you’ll face while developing your application, we believe it represents the majority of the real-world problems that most developers face over the course of creating their ASP.NET MVC </a:t>
            </a:r>
            <a:r>
              <a:rPr lang="en-US" dirty="0" smtClean="0"/>
              <a:t>applications.</a:t>
            </a:r>
          </a:p>
          <a:p>
            <a:pPr lvl="1"/>
            <a:r>
              <a:rPr lang="en-US" dirty="0"/>
              <a:t>In order to cover the scenarios on this list, we came up with a web application that combines them all into as close to a real-world application as we could get, while still limiting the scope to something everyone </a:t>
            </a:r>
            <a:r>
              <a:rPr lang="en-US" dirty="0" smtClean="0"/>
              <a:t>understands:</a:t>
            </a:r>
          </a:p>
          <a:p>
            <a:pPr lvl="2"/>
            <a:r>
              <a:rPr lang="en-US" dirty="0" smtClean="0"/>
              <a:t>an </a:t>
            </a:r>
            <a:r>
              <a:rPr lang="en-US" dirty="0"/>
              <a:t>online auction </a:t>
            </a:r>
            <a:r>
              <a:rPr lang="en-US" dirty="0" smtClean="0"/>
              <a:t>site</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281078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We’re not kidding, we actually wrote a list—and it’s in the back of this book! Appendix D has a cross-referenced list of all the features and scenarios we cover and the chapter(s) in which we cover them</a:t>
            </a:r>
            <a:r>
              <a:rPr lang="en-US" dirty="0" smtClean="0"/>
              <a:t>.</a:t>
            </a:r>
          </a:p>
          <a:p>
            <a:pPr lvl="1"/>
            <a:r>
              <a:rPr lang="en-US" dirty="0"/>
              <a:t>OK, we’ll admit that EBuy is also “just a bunch of code</a:t>
            </a:r>
            <a:r>
              <a:rPr lang="en-US" dirty="0" smtClean="0"/>
              <a:t>.”</a:t>
            </a:r>
          </a:p>
          <a:p>
            <a:pPr lvl="1"/>
            <a:r>
              <a:rPr lang="en-US" dirty="0" smtClean="0"/>
              <a:t>In </a:t>
            </a:r>
            <a:r>
              <a:rPr lang="en-US" dirty="0"/>
              <a:t>fact, you can download EBuy in its entirety from the book’s website: </a:t>
            </a:r>
            <a:r>
              <a:rPr lang="en-US" dirty="0">
                <a:hlinkClick r:id="rId2"/>
              </a:rPr>
              <a:t>http://</a:t>
            </a:r>
            <a:r>
              <a:rPr lang="en-US" dirty="0" smtClean="0">
                <a:hlinkClick r:id="rId2"/>
              </a:rPr>
              <a:t>www.programmingaspnetmvc.com</a:t>
            </a:r>
            <a:r>
              <a:rPr lang="en-US" dirty="0" smtClean="0"/>
              <a:t>.</a:t>
            </a:r>
          </a:p>
          <a:p>
            <a:pPr lvl="1"/>
            <a:r>
              <a:rPr lang="en-US" dirty="0" smtClean="0"/>
              <a:t>Now</a:t>
            </a:r>
            <a:r>
              <a:rPr lang="en-US" dirty="0"/>
              <a:t>, let’s stop talking about an application that doesn’t exist yet and start building it</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410370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Ebuy</a:t>
            </a:r>
            <a:endParaRPr lang="en-US" dirty="0"/>
          </a:p>
        </p:txBody>
      </p:sp>
      <p:sp>
        <p:nvSpPr>
          <p:cNvPr id="3" name="Content Placeholder 2"/>
          <p:cNvSpPr>
            <a:spLocks noGrp="1"/>
          </p:cNvSpPr>
          <p:nvPr>
            <p:ph idx="1"/>
          </p:nvPr>
        </p:nvSpPr>
        <p:spPr/>
        <p:txBody>
          <a:bodyPr/>
          <a:lstStyle/>
          <a:p>
            <a:r>
              <a:rPr lang="en-US" dirty="0"/>
              <a:t>Introducing EBuy, the online auction site powered by ASP.NET </a:t>
            </a:r>
            <a:r>
              <a:rPr lang="en-US" dirty="0" smtClean="0"/>
              <a:t>MVC!</a:t>
            </a:r>
          </a:p>
          <a:p>
            <a:pPr lvl="1"/>
            <a:r>
              <a:rPr lang="en-US" dirty="0" smtClean="0"/>
              <a:t>From </a:t>
            </a:r>
            <a:r>
              <a:rPr lang="en-US" dirty="0"/>
              <a:t>a high level, the goals of the site are pretty straightforward: allow users to list items they wish to sell, and bid on items they wish to </a:t>
            </a:r>
            <a:r>
              <a:rPr lang="en-US" dirty="0" smtClean="0"/>
              <a:t>buy.</a:t>
            </a:r>
          </a:p>
          <a:p>
            <a:pPr lvl="1"/>
            <a:r>
              <a:rPr lang="en-US" dirty="0" smtClean="0"/>
              <a:t>As </a:t>
            </a:r>
            <a:r>
              <a:rPr lang="en-US" dirty="0"/>
              <a:t>you take a deeper look, however, you’ll begin to see that the application is a bit more complex than it sounds, requiring not only everything ASP.NET MVC has to offer, but also integration with other technologies. </a:t>
            </a:r>
            <a:endParaRPr lang="en-US" dirty="0" smtClean="0"/>
          </a:p>
          <a:p>
            <a:pPr lvl="1"/>
            <a:r>
              <a:rPr lang="en-US" dirty="0" smtClean="0"/>
              <a:t>EBuy </a:t>
            </a:r>
            <a:r>
              <a:rPr lang="en-US" dirty="0"/>
              <a:t>is not just a bunch of code that we ship along with the book, </a:t>
            </a:r>
            <a:r>
              <a:rPr lang="en-US" dirty="0" smtClean="0"/>
              <a:t>though.</a:t>
            </a:r>
          </a:p>
          <a:p>
            <a:pPr lvl="1"/>
            <a:r>
              <a:rPr lang="en-US" dirty="0" smtClean="0"/>
              <a:t>Each </a:t>
            </a:r>
            <a:r>
              <a:rPr lang="en-US" dirty="0"/>
              <a:t>chapter of the book not only introduces more features and functionality, but uses them to build the </a:t>
            </a:r>
            <a:r>
              <a:rPr lang="en-US" dirty="0">
                <a:solidFill>
                  <a:srgbClr val="FF0000"/>
                </a:solidFill>
              </a:rPr>
              <a:t>EBuy application</a:t>
            </a:r>
            <a:r>
              <a:rPr lang="en-US" dirty="0"/>
              <a:t>—from new project to deployed application, preferably while you follow along and write the code, too</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689642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Installing ASP.NET </a:t>
            </a:r>
            <a:r>
              <a:rPr lang="en-US" dirty="0" smtClean="0"/>
              <a:t>MVC</a:t>
            </a:r>
            <a:endParaRPr lang="en-US" dirty="0"/>
          </a:p>
        </p:txBody>
      </p:sp>
      <p:sp>
        <p:nvSpPr>
          <p:cNvPr id="3" name="Content Placeholder 2"/>
          <p:cNvSpPr>
            <a:spLocks noGrp="1"/>
          </p:cNvSpPr>
          <p:nvPr>
            <p:ph idx="1"/>
          </p:nvPr>
        </p:nvSpPr>
        <p:spPr/>
        <p:txBody>
          <a:bodyPr/>
          <a:lstStyle/>
          <a:p>
            <a:r>
              <a:rPr lang="en-US" dirty="0"/>
              <a:t>In order to begin developing ASP.NET MVC applications, you’ll need to download and install the ASP.NET MVC 4 </a:t>
            </a:r>
            <a:r>
              <a:rPr lang="en-US" dirty="0" smtClean="0"/>
              <a:t>Framework.</a:t>
            </a:r>
          </a:p>
          <a:p>
            <a:pPr lvl="1"/>
            <a:r>
              <a:rPr lang="en-US" dirty="0" smtClean="0"/>
              <a:t>This </a:t>
            </a:r>
            <a:r>
              <a:rPr lang="en-US" dirty="0"/>
              <a:t>is as easy as visiting the ASP.NET MVC website and clicking the Install </a:t>
            </a:r>
            <a:r>
              <a:rPr lang="en-US" dirty="0" smtClean="0"/>
              <a:t>button.</a:t>
            </a:r>
          </a:p>
          <a:p>
            <a:pPr lvl="1"/>
            <a:r>
              <a:rPr lang="en-US" dirty="0" smtClean="0"/>
              <a:t>This </a:t>
            </a:r>
            <a:r>
              <a:rPr lang="en-US" dirty="0"/>
              <a:t>launches the Web Platform Installer, a free tool that simplifies the installation of many web tools and </a:t>
            </a:r>
            <a:r>
              <a:rPr lang="en-US" dirty="0" smtClean="0"/>
              <a:t>applications.</a:t>
            </a:r>
          </a:p>
          <a:p>
            <a:pPr lvl="1"/>
            <a:r>
              <a:rPr lang="en-US" dirty="0" smtClean="0"/>
              <a:t>Follow </a:t>
            </a:r>
            <a:r>
              <a:rPr lang="en-US" dirty="0"/>
              <a:t>the Web Platform Installer wizard to download and install ASP.NET MVC 4 and its dependencies to your </a:t>
            </a:r>
            <a:r>
              <a:rPr lang="en-US" dirty="0" smtClean="0"/>
              <a:t>machine.</a:t>
            </a:r>
          </a:p>
          <a:p>
            <a:pPr lvl="1"/>
            <a:r>
              <a:rPr lang="en-US" dirty="0" smtClean="0"/>
              <a:t>Note </a:t>
            </a:r>
            <a:r>
              <a:rPr lang="en-US" dirty="0"/>
              <a:t>that in order to install and use ASP.NET MVC 4, you must </a:t>
            </a:r>
            <a:r>
              <a:rPr lang="en-US" dirty="0" smtClean="0"/>
              <a:t>have</a:t>
            </a:r>
          </a:p>
          <a:p>
            <a:pPr lvl="2"/>
            <a:r>
              <a:rPr lang="en-US" dirty="0" smtClean="0"/>
              <a:t>at </a:t>
            </a:r>
            <a:r>
              <a:rPr lang="en-US" dirty="0"/>
              <a:t>least </a:t>
            </a:r>
            <a:r>
              <a:rPr lang="en-US" dirty="0">
                <a:solidFill>
                  <a:srgbClr val="FF0000"/>
                </a:solidFill>
              </a:rPr>
              <a:t>PowerShell 2.0</a:t>
            </a:r>
            <a:r>
              <a:rPr lang="en-US" dirty="0"/>
              <a:t> </a:t>
            </a:r>
            <a:r>
              <a:rPr lang="en-US" dirty="0" smtClean="0"/>
              <a:t>and</a:t>
            </a:r>
          </a:p>
          <a:p>
            <a:pPr lvl="2"/>
            <a:r>
              <a:rPr lang="en-US" dirty="0" smtClean="0"/>
              <a:t>Visual </a:t>
            </a:r>
            <a:r>
              <a:rPr lang="en-US" dirty="0"/>
              <a:t>Studio 2010 Service Pack 1 or Visual Web Developer Express 2010 Service Pack </a:t>
            </a:r>
            <a:endParaRPr lang="en-US" dirty="0" smtClean="0"/>
          </a:p>
          <a:p>
            <a:pPr lvl="1"/>
            <a:r>
              <a:rPr lang="en-US" dirty="0" smtClean="0"/>
              <a:t>Luckily</a:t>
            </a:r>
            <a:r>
              <a:rPr lang="en-US" dirty="0"/>
              <a:t>, if you do not already have them installed, the Web Platform Installer should figure it out and proceed to download and install the latest versions of PowerShell and Visual Studio for you</a:t>
            </a:r>
            <a:r>
              <a:rPr lang="en-US" dirty="0" smtClean="0"/>
              <a:t>!</a:t>
            </a:r>
          </a:p>
          <a:p>
            <a:pPr lvl="1"/>
            <a:r>
              <a:rPr lang="en-US" dirty="0"/>
              <a:t>Once you’ve gotten everything installed, it’s time to proceed to the next step: creating your first ASP.NET MVC 4 application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254213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If you are currently using the previous version of ASP.NET MVC and would like to both create ASP.NET MVC 4 applications and continue working with ASP.NET MVC 3 applications, fear not—ASP.NET MVC can be installed and run side by side with ASP.NET MVC 3 installations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1297312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an ASP.NET MVC </a:t>
            </a:r>
            <a:r>
              <a:rPr lang="en-US" dirty="0" smtClean="0"/>
              <a:t>Application</a:t>
            </a:r>
            <a:endParaRPr lang="en-US" dirty="0"/>
          </a:p>
        </p:txBody>
      </p:sp>
      <p:sp>
        <p:nvSpPr>
          <p:cNvPr id="3" name="Content Placeholder 2"/>
          <p:cNvSpPr>
            <a:spLocks noGrp="1"/>
          </p:cNvSpPr>
          <p:nvPr>
            <p:ph idx="1"/>
          </p:nvPr>
        </p:nvSpPr>
        <p:spPr/>
        <p:txBody>
          <a:bodyPr/>
          <a:lstStyle/>
          <a:p>
            <a:r>
              <a:rPr lang="en-US" dirty="0"/>
              <a:t>The ASP.NET MVC 4 installer adds a new Visual Studio project type named ASP.NET MVC 4 Web Application. </a:t>
            </a:r>
            <a:endParaRPr lang="en-US" dirty="0" smtClean="0"/>
          </a:p>
          <a:p>
            <a:pPr lvl="1"/>
            <a:r>
              <a:rPr lang="en-US" dirty="0" smtClean="0"/>
              <a:t>This </a:t>
            </a:r>
            <a:r>
              <a:rPr lang="en-US" dirty="0"/>
              <a:t>is your entry point to the world of ASP.NET MVC and is what you’ll use to create the new EBuy web application project that you’ll build on as you progress through this </a:t>
            </a:r>
            <a:r>
              <a:rPr lang="en-US" dirty="0" smtClean="0"/>
              <a:t>book.</a:t>
            </a:r>
          </a:p>
          <a:p>
            <a:pPr lvl="1"/>
            <a:r>
              <a:rPr lang="en-US" dirty="0" smtClean="0"/>
              <a:t>To </a:t>
            </a:r>
            <a:r>
              <a:rPr lang="en-US" dirty="0"/>
              <a:t>create a new project, select the Visual C# version of the ASP.NET MVC 4 Web Application template and enter </a:t>
            </a:r>
            <a:r>
              <a:rPr lang="en-US" dirty="0">
                <a:solidFill>
                  <a:srgbClr val="FF0000"/>
                </a:solidFill>
              </a:rPr>
              <a:t>Ebuy.Website</a:t>
            </a:r>
            <a:r>
              <a:rPr lang="en-US" dirty="0"/>
              <a:t> into the </a:t>
            </a:r>
            <a:r>
              <a:rPr lang="en-US" dirty="0">
                <a:solidFill>
                  <a:srgbClr val="FF0000"/>
                </a:solidFill>
              </a:rPr>
              <a:t>Name</a:t>
            </a:r>
            <a:r>
              <a:rPr lang="en-US" dirty="0"/>
              <a:t> field (see </a:t>
            </a:r>
            <a:r>
              <a:rPr lang="en-US" dirty="0">
                <a:solidFill>
                  <a:srgbClr val="FF0000"/>
                </a:solidFill>
              </a:rPr>
              <a:t>Figure 1-2</a:t>
            </a:r>
            <a:r>
              <a:rPr lang="en-US" dirty="0" smtClean="0"/>
              <a:t>).</a:t>
            </a:r>
          </a:p>
          <a:p>
            <a:pPr lvl="1"/>
            <a:r>
              <a:rPr lang="en-US" dirty="0"/>
              <a:t>When you click OK to continue, you’ll be presented with another dialog with more options (see </a:t>
            </a:r>
            <a:r>
              <a:rPr lang="en-US" dirty="0">
                <a:solidFill>
                  <a:srgbClr val="FF0000"/>
                </a:solidFill>
              </a:rPr>
              <a:t>Figure 1-3</a:t>
            </a:r>
            <a:r>
              <a:rPr lang="en-US" dirty="0"/>
              <a:t>). </a:t>
            </a:r>
            <a:endParaRPr lang="en-US" dirty="0" smtClean="0"/>
          </a:p>
          <a:p>
            <a:pPr lvl="1"/>
            <a:r>
              <a:rPr lang="en-US" dirty="0" smtClean="0"/>
              <a:t>This </a:t>
            </a:r>
            <a:r>
              <a:rPr lang="en-US" dirty="0"/>
              <a:t>dialog lets you customize the ASP.NET MVC 4 application that Visual Studio is going to generate for you by letting you specify what kind of ASP.NET MVC site you want to create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1671346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1-2</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29</a:t>
            </a:fld>
            <a:endParaRPr lang="en-US" dirty="0"/>
          </a:p>
        </p:txBody>
      </p:sp>
      <p:pic>
        <p:nvPicPr>
          <p:cNvPr id="7" name="Picture 6"/>
          <p:cNvPicPr>
            <a:picLocks noChangeAspect="1"/>
          </p:cNvPicPr>
          <p:nvPr/>
        </p:nvPicPr>
        <p:blipFill>
          <a:blip r:embed="rId2"/>
          <a:stretch>
            <a:fillRect/>
          </a:stretch>
        </p:blipFill>
        <p:spPr>
          <a:xfrm>
            <a:off x="167867" y="1277378"/>
            <a:ext cx="6432958" cy="4936021"/>
          </a:xfrm>
          <a:prstGeom prst="rect">
            <a:avLst/>
          </a:prstGeom>
          <a:ln>
            <a:solidFill>
              <a:schemeClr val="accent1"/>
            </a:solidFill>
          </a:ln>
        </p:spPr>
      </p:pic>
    </p:spTree>
    <p:extLst>
      <p:ext uri="{BB962C8B-B14F-4D97-AF65-F5344CB8AC3E}">
        <p14:creationId xmlns:p14="http://schemas.microsoft.com/office/powerpoint/2010/main" val="398205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27 Apr 2018</a:t>
            </a:r>
            <a:endParaRPr lang="en-US" dirty="0"/>
          </a:p>
        </p:txBody>
      </p:sp>
      <p:sp>
        <p:nvSpPr>
          <p:cNvPr id="6" name="Slide Number Placeholder 5"/>
          <p:cNvSpPr>
            <a:spLocks noGrp="1"/>
          </p:cNvSpPr>
          <p:nvPr>
            <p:ph type="sldNum" sz="quarter" idx="11"/>
          </p:nvPr>
        </p:nvSpPr>
        <p:spPr/>
        <p:txBody>
          <a:bodyPr/>
          <a:lstStyle/>
          <a:p>
            <a:fld id="{F1012999-1CD9-4014-B1C6-70315F8BBED0}" type="slidenum">
              <a:rPr lang="en-US" smtClean="0"/>
              <a:pPr/>
              <a:t>3</a:t>
            </a:fld>
            <a:endParaRPr lang="en-US" dirty="0"/>
          </a:p>
        </p:txBody>
      </p:sp>
      <p:pic>
        <p:nvPicPr>
          <p:cNvPr id="4" name="Picture 3"/>
          <p:cNvPicPr>
            <a:picLocks noChangeAspect="1"/>
          </p:cNvPicPr>
          <p:nvPr/>
        </p:nvPicPr>
        <p:blipFill>
          <a:blip r:embed="rId2"/>
          <a:stretch>
            <a:fillRect/>
          </a:stretch>
        </p:blipFill>
        <p:spPr>
          <a:xfrm>
            <a:off x="1162150" y="1094246"/>
            <a:ext cx="10917964" cy="2380474"/>
          </a:xfrm>
          <a:prstGeom prst="rect">
            <a:avLst/>
          </a:prstGeom>
          <a:ln>
            <a:solidFill>
              <a:schemeClr val="accent1"/>
            </a:solidFill>
          </a:ln>
        </p:spPr>
      </p:pic>
    </p:spTree>
    <p:extLst>
      <p:ext uri="{BB962C8B-B14F-4D97-AF65-F5344CB8AC3E}">
        <p14:creationId xmlns:p14="http://schemas.microsoft.com/office/powerpoint/2010/main" val="2067258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1-3</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30</a:t>
            </a:fld>
            <a:endParaRPr lang="en-US" dirty="0"/>
          </a:p>
        </p:txBody>
      </p:sp>
      <p:pic>
        <p:nvPicPr>
          <p:cNvPr id="3" name="Picture 2"/>
          <p:cNvPicPr>
            <a:picLocks noChangeAspect="1"/>
          </p:cNvPicPr>
          <p:nvPr/>
        </p:nvPicPr>
        <p:blipFill>
          <a:blip r:embed="rId2"/>
          <a:stretch>
            <a:fillRect/>
          </a:stretch>
        </p:blipFill>
        <p:spPr>
          <a:xfrm>
            <a:off x="152400" y="1270151"/>
            <a:ext cx="5260718" cy="4769922"/>
          </a:xfrm>
          <a:prstGeom prst="rect">
            <a:avLst/>
          </a:prstGeom>
          <a:ln>
            <a:solidFill>
              <a:schemeClr val="accent1"/>
            </a:solidFill>
          </a:ln>
        </p:spPr>
      </p:pic>
    </p:spTree>
    <p:extLst>
      <p:ext uri="{BB962C8B-B14F-4D97-AF65-F5344CB8AC3E}">
        <p14:creationId xmlns:p14="http://schemas.microsoft.com/office/powerpoint/2010/main" val="3621109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a:t>
            </a:r>
            <a:r>
              <a:rPr lang="en-US" dirty="0" smtClean="0"/>
              <a:t>Templates</a:t>
            </a:r>
            <a:endParaRPr lang="en-US" dirty="0"/>
          </a:p>
        </p:txBody>
      </p:sp>
      <p:sp>
        <p:nvSpPr>
          <p:cNvPr id="3" name="Content Placeholder 2"/>
          <p:cNvSpPr>
            <a:spLocks noGrp="1"/>
          </p:cNvSpPr>
          <p:nvPr>
            <p:ph idx="1"/>
          </p:nvPr>
        </p:nvSpPr>
        <p:spPr/>
        <p:txBody>
          <a:bodyPr/>
          <a:lstStyle/>
          <a:p>
            <a:r>
              <a:rPr lang="en-US" dirty="0"/>
              <a:t>To begin, ASP.NET MVC 4 offers several project templates, each of which targets a different scenario:</a:t>
            </a:r>
          </a:p>
          <a:p>
            <a:pPr lvl="2"/>
            <a:r>
              <a:rPr lang="en-US" dirty="0" smtClean="0"/>
              <a:t>Empty				Basic</a:t>
            </a:r>
          </a:p>
          <a:p>
            <a:pPr lvl="2"/>
            <a:r>
              <a:rPr lang="en-US" dirty="0"/>
              <a:t>Internet </a:t>
            </a:r>
            <a:r>
              <a:rPr lang="en-US" dirty="0" smtClean="0"/>
              <a:t>Application			Intranet </a:t>
            </a:r>
            <a:r>
              <a:rPr lang="en-US" dirty="0"/>
              <a:t>Application</a:t>
            </a:r>
          </a:p>
          <a:p>
            <a:pPr lvl="2"/>
            <a:r>
              <a:rPr lang="en-US" dirty="0" smtClean="0"/>
              <a:t>Mobile Application			Web API</a:t>
            </a:r>
            <a:endParaRPr lang="en-US" dirty="0"/>
          </a:p>
          <a:p>
            <a:pPr lvl="1"/>
            <a:r>
              <a:rPr lang="en-US" dirty="0"/>
              <a:t>The New ASP.NET MVC Project dialog also lets you </a:t>
            </a:r>
            <a:r>
              <a:rPr lang="en-US" dirty="0">
                <a:solidFill>
                  <a:srgbClr val="0070C0"/>
                </a:solidFill>
              </a:rPr>
              <a:t>select</a:t>
            </a:r>
            <a:r>
              <a:rPr lang="en-US" dirty="0"/>
              <a:t> a </a:t>
            </a:r>
            <a:r>
              <a:rPr lang="en-US" dirty="0">
                <a:solidFill>
                  <a:srgbClr val="FF0000"/>
                </a:solidFill>
              </a:rPr>
              <a:t>view engine</a:t>
            </a:r>
            <a:r>
              <a:rPr lang="en-US" dirty="0"/>
              <a:t>, or </a:t>
            </a:r>
            <a:r>
              <a:rPr lang="en-US" dirty="0">
                <a:solidFill>
                  <a:srgbClr val="FF0000"/>
                </a:solidFill>
              </a:rPr>
              <a:t>syntax</a:t>
            </a:r>
            <a:r>
              <a:rPr lang="en-US" dirty="0"/>
              <a:t> that your </a:t>
            </a:r>
            <a:r>
              <a:rPr lang="en-US" dirty="0">
                <a:solidFill>
                  <a:srgbClr val="FF0000"/>
                </a:solidFill>
              </a:rPr>
              <a:t>views</a:t>
            </a:r>
            <a:r>
              <a:rPr lang="en-US" dirty="0"/>
              <a:t> will be written </a:t>
            </a:r>
            <a:r>
              <a:rPr lang="en-US" dirty="0" smtClean="0"/>
              <a:t>in.</a:t>
            </a:r>
          </a:p>
          <a:p>
            <a:pPr lvl="1"/>
            <a:r>
              <a:rPr lang="en-US" dirty="0" smtClean="0"/>
              <a:t>We’ll </a:t>
            </a:r>
            <a:r>
              <a:rPr lang="en-US" dirty="0"/>
              <a:t>be using the new Razor syntax to build the EBuy reference application, so you can leave the default value (“Razor”) </a:t>
            </a:r>
            <a:r>
              <a:rPr lang="en-US" dirty="0" smtClean="0"/>
              <a:t>selected.</a:t>
            </a:r>
          </a:p>
          <a:p>
            <a:pPr lvl="1"/>
            <a:r>
              <a:rPr lang="en-US" dirty="0" smtClean="0"/>
              <a:t>Rest </a:t>
            </a:r>
            <a:r>
              <a:rPr lang="en-US" dirty="0"/>
              <a:t>assured that you can change the view engine your application uses at any time—this option exists only to inform the wizard of the kind of views it should generate for you, not to lock the application into a specific view engine </a:t>
            </a:r>
            <a:r>
              <a:rPr lang="en-US" dirty="0" smtClean="0"/>
              <a:t>forever.</a:t>
            </a:r>
          </a:p>
          <a:p>
            <a:pPr lvl="1"/>
            <a:r>
              <a:rPr lang="en-US" dirty="0" smtClean="0"/>
              <a:t>Finally</a:t>
            </a:r>
            <a:r>
              <a:rPr lang="en-US" dirty="0"/>
              <a:t>, choose whether or not you’d like the wizard to generate a unit test project for this </a:t>
            </a:r>
            <a:r>
              <a:rPr lang="en-US" dirty="0" smtClean="0"/>
              <a:t>solution.</a:t>
            </a:r>
          </a:p>
          <a:p>
            <a:pPr lvl="1"/>
            <a:r>
              <a:rPr lang="en-US" dirty="0" smtClean="0"/>
              <a:t>Once </a:t>
            </a:r>
            <a:r>
              <a:rPr lang="en-US" dirty="0"/>
              <a:t>again, you don’t have to worry about this decision too much—as with any other Visual Studio solution, you are able to add a unit test project to an ASP.NET MVC web application anytime you’d </a:t>
            </a:r>
            <a:r>
              <a:rPr lang="en-US" dirty="0" smtClean="0"/>
              <a:t>like.</a:t>
            </a:r>
          </a:p>
          <a:p>
            <a:pPr lvl="1"/>
            <a:r>
              <a:rPr lang="en-US" dirty="0" smtClean="0"/>
              <a:t>When </a:t>
            </a:r>
            <a:r>
              <a:rPr lang="en-US" dirty="0"/>
              <a:t>you’re happy with the options you’ve selected, click OK to have the wizard generate your new project</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3174169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Templates Explained</a:t>
            </a:r>
            <a:endParaRPr lang="en-US" dirty="0"/>
          </a:p>
        </p:txBody>
      </p:sp>
      <p:sp>
        <p:nvSpPr>
          <p:cNvPr id="8" name="Content Placeholder 7"/>
          <p:cNvSpPr>
            <a:spLocks noGrp="1"/>
          </p:cNvSpPr>
          <p:nvPr>
            <p:ph idx="1"/>
          </p:nvPr>
        </p:nvSpPr>
        <p:spPr/>
        <p:txBody>
          <a:bodyPr/>
          <a:lstStyle/>
          <a:p>
            <a:r>
              <a:rPr lang="en-US" dirty="0" smtClean="0"/>
              <a:t>The following explains each Template:</a:t>
            </a:r>
          </a:p>
          <a:p>
            <a:pPr lvl="1"/>
            <a:r>
              <a:rPr lang="en-US" dirty="0" smtClean="0">
                <a:solidFill>
                  <a:srgbClr val="0070C0"/>
                </a:solidFill>
              </a:rPr>
              <a:t>Empty:</a:t>
            </a:r>
            <a:r>
              <a:rPr lang="en-US" dirty="0" smtClean="0"/>
              <a:t> </a:t>
            </a:r>
            <a:r>
              <a:rPr lang="en-US" dirty="0"/>
              <a:t>The Empty template creates a bare-bones ASP.NET MVC 4 application with the appropriate folder structure that includes references to the ASP.NET MVC assemblies as well as some JavaScript libraries that you’ll probably use along the </a:t>
            </a:r>
            <a:r>
              <a:rPr lang="en-US" dirty="0" smtClean="0"/>
              <a:t>way.</a:t>
            </a:r>
          </a:p>
          <a:p>
            <a:pPr lvl="1" indent="0">
              <a:buNone/>
            </a:pPr>
            <a:r>
              <a:rPr lang="en-US" dirty="0" smtClean="0"/>
              <a:t>The </a:t>
            </a:r>
            <a:r>
              <a:rPr lang="en-US" dirty="0"/>
              <a:t>template also includes a default view layout and generates a Global.asax file that includes the standard configuration code that most ASP.NET MVC applications will need.</a:t>
            </a:r>
          </a:p>
          <a:p>
            <a:pPr lvl="1"/>
            <a:r>
              <a:rPr lang="en-US" dirty="0" smtClean="0">
                <a:solidFill>
                  <a:srgbClr val="0070C0"/>
                </a:solidFill>
              </a:rPr>
              <a:t>Basic:</a:t>
            </a:r>
            <a:r>
              <a:rPr lang="en-US" dirty="0" smtClean="0"/>
              <a:t> </a:t>
            </a:r>
            <a:r>
              <a:rPr lang="en-US" dirty="0"/>
              <a:t>The Basic template creates a </a:t>
            </a:r>
            <a:r>
              <a:rPr lang="en-US" dirty="0">
                <a:solidFill>
                  <a:srgbClr val="FF0000"/>
                </a:solidFill>
              </a:rPr>
              <a:t>folder structure</a:t>
            </a:r>
            <a:r>
              <a:rPr lang="en-US" dirty="0"/>
              <a:t> that follows ASP.NET MVC 4 conventions and includes references to the </a:t>
            </a:r>
            <a:r>
              <a:rPr lang="en-US" dirty="0">
                <a:solidFill>
                  <a:srgbClr val="FF0000"/>
                </a:solidFill>
              </a:rPr>
              <a:t>ASP.NET MVC </a:t>
            </a:r>
            <a:r>
              <a:rPr lang="en-US" dirty="0" smtClean="0">
                <a:solidFill>
                  <a:srgbClr val="0070C0"/>
                </a:solidFill>
              </a:rPr>
              <a:t>assemblies</a:t>
            </a:r>
            <a:r>
              <a:rPr lang="en-US" dirty="0" smtClean="0"/>
              <a:t>.</a:t>
            </a:r>
          </a:p>
          <a:p>
            <a:pPr lvl="1" indent="0">
              <a:buNone/>
            </a:pPr>
            <a:r>
              <a:rPr lang="en-US" dirty="0" smtClean="0"/>
              <a:t>This </a:t>
            </a:r>
            <a:r>
              <a:rPr lang="en-US" dirty="0"/>
              <a:t>template represents the bare minimum that you’ll need to begin creating an ASP.NET MVC 4 project, but no more—you’ll have to do all the work from </a:t>
            </a:r>
            <a:r>
              <a:rPr lang="en-US" dirty="0" smtClean="0"/>
              <a:t>here!</a:t>
            </a:r>
          </a:p>
          <a:p>
            <a:pPr lvl="1"/>
            <a:r>
              <a:rPr lang="en-US" dirty="0" smtClean="0">
                <a:solidFill>
                  <a:srgbClr val="0070C0"/>
                </a:solidFill>
              </a:rPr>
              <a:t>Internet Application:</a:t>
            </a:r>
            <a:r>
              <a:rPr lang="en-US" dirty="0" smtClean="0"/>
              <a:t> </a:t>
            </a:r>
            <a:r>
              <a:rPr lang="en-US" dirty="0"/>
              <a:t>The Internet Application template picks up where the Empty template leaves off, extending the Empty template to include a </a:t>
            </a:r>
            <a:r>
              <a:rPr lang="en-US" dirty="0">
                <a:solidFill>
                  <a:srgbClr val="0070C0"/>
                </a:solidFill>
              </a:rPr>
              <a:t>simple</a:t>
            </a:r>
            <a:r>
              <a:rPr lang="en-US" dirty="0"/>
              <a:t> </a:t>
            </a:r>
            <a:r>
              <a:rPr lang="en-US" dirty="0">
                <a:solidFill>
                  <a:srgbClr val="FF0000"/>
                </a:solidFill>
              </a:rPr>
              <a:t>default controller</a:t>
            </a:r>
            <a:r>
              <a:rPr lang="en-US" dirty="0"/>
              <a:t> (</a:t>
            </a:r>
            <a:r>
              <a:rPr lang="en-US" dirty="0">
                <a:solidFill>
                  <a:srgbClr val="FF0000"/>
                </a:solidFill>
              </a:rPr>
              <a:t>Home Controller</a:t>
            </a:r>
            <a:r>
              <a:rPr lang="en-US" dirty="0"/>
              <a:t>), an </a:t>
            </a:r>
            <a:r>
              <a:rPr lang="en-US" dirty="0">
                <a:solidFill>
                  <a:srgbClr val="FF0000"/>
                </a:solidFill>
              </a:rPr>
              <a:t>AccountController</a:t>
            </a:r>
            <a:r>
              <a:rPr lang="en-US" dirty="0"/>
              <a:t> with all the logic required for users to register and log in to the website, and default views for both of these </a:t>
            </a:r>
            <a:r>
              <a:rPr lang="en-US" dirty="0" smtClean="0"/>
              <a:t>controllers.</a:t>
            </a:r>
          </a:p>
          <a:p>
            <a:pPr lvl="1"/>
            <a:r>
              <a:rPr lang="en-US" dirty="0" smtClean="0">
                <a:solidFill>
                  <a:srgbClr val="0070C0"/>
                </a:solidFill>
              </a:rPr>
              <a:t>Intranet Application:</a:t>
            </a:r>
            <a:r>
              <a:rPr lang="en-US" dirty="0" smtClean="0"/>
              <a:t> </a:t>
            </a:r>
            <a:r>
              <a:rPr lang="en-US" dirty="0"/>
              <a:t>The Intranet Application template is much like the Internet Application template, except that it is preconfigured to use </a:t>
            </a:r>
            <a:r>
              <a:rPr lang="en-US" dirty="0">
                <a:solidFill>
                  <a:srgbClr val="FF0000"/>
                </a:solidFill>
              </a:rPr>
              <a:t>Windows-based</a:t>
            </a:r>
            <a:r>
              <a:rPr lang="en-US" dirty="0"/>
              <a:t> </a:t>
            </a:r>
            <a:r>
              <a:rPr lang="en-US" dirty="0">
                <a:solidFill>
                  <a:srgbClr val="0070C0"/>
                </a:solidFill>
              </a:rPr>
              <a:t>authentication</a:t>
            </a:r>
            <a:r>
              <a:rPr lang="en-US" dirty="0"/>
              <a:t>, which is desirable in </a:t>
            </a:r>
            <a:r>
              <a:rPr lang="en-US" dirty="0">
                <a:solidFill>
                  <a:srgbClr val="FF0000"/>
                </a:solidFill>
              </a:rPr>
              <a:t>intranet</a:t>
            </a:r>
            <a:r>
              <a:rPr lang="en-US" dirty="0"/>
              <a:t> </a:t>
            </a:r>
            <a:r>
              <a:rPr lang="en-US" dirty="0">
                <a:solidFill>
                  <a:srgbClr val="0070C0"/>
                </a:solidFill>
              </a:rPr>
              <a:t>scenarios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1447474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Templates Explained							   </a:t>
            </a:r>
            <a:r>
              <a:rPr lang="en-US" dirty="0" smtClean="0">
                <a:solidFill>
                  <a:srgbClr val="C00000"/>
                </a:solidFill>
              </a:rPr>
              <a:t>|</a:t>
            </a:r>
            <a:endParaRPr lang="en-US" dirty="0">
              <a:solidFill>
                <a:srgbClr val="C00000"/>
              </a:solidFill>
            </a:endParaRPr>
          </a:p>
        </p:txBody>
      </p:sp>
      <p:sp>
        <p:nvSpPr>
          <p:cNvPr id="8" name="Content Placeholder 7"/>
          <p:cNvSpPr>
            <a:spLocks noGrp="1"/>
          </p:cNvSpPr>
          <p:nvPr>
            <p:ph idx="1"/>
          </p:nvPr>
        </p:nvSpPr>
        <p:spPr/>
        <p:txBody>
          <a:bodyPr/>
          <a:lstStyle/>
          <a:p>
            <a:pPr lvl="1"/>
            <a:r>
              <a:rPr lang="en-US" dirty="0">
                <a:solidFill>
                  <a:srgbClr val="00B0F0"/>
                </a:solidFill>
              </a:rPr>
              <a:t>Mobile </a:t>
            </a:r>
            <a:r>
              <a:rPr lang="en-US" dirty="0" smtClean="0">
                <a:solidFill>
                  <a:srgbClr val="00B0F0"/>
                </a:solidFill>
              </a:rPr>
              <a:t>Application:</a:t>
            </a:r>
            <a:r>
              <a:rPr lang="en-US" dirty="0" smtClean="0"/>
              <a:t> </a:t>
            </a:r>
            <a:r>
              <a:rPr lang="en-US" dirty="0"/>
              <a:t>The Mobile Application template is another variation of the Internet Application template. </a:t>
            </a:r>
            <a:endParaRPr lang="en-US" dirty="0" smtClean="0"/>
          </a:p>
          <a:p>
            <a:pPr lvl="1" indent="0">
              <a:buNone/>
            </a:pPr>
            <a:r>
              <a:rPr lang="en-US" dirty="0" smtClean="0"/>
              <a:t>This </a:t>
            </a:r>
            <a:r>
              <a:rPr lang="en-US" dirty="0"/>
              <a:t>template, however, is optimized for mobile devices and includes the </a:t>
            </a:r>
            <a:r>
              <a:rPr lang="en-US" dirty="0">
                <a:solidFill>
                  <a:srgbClr val="FF0000"/>
                </a:solidFill>
              </a:rPr>
              <a:t>jQuery Mobile</a:t>
            </a:r>
            <a:r>
              <a:rPr lang="en-US" dirty="0"/>
              <a:t> JavaScript framework and views that apply the HTML that works best with jQuery </a:t>
            </a:r>
            <a:r>
              <a:rPr lang="en-US" dirty="0" smtClean="0"/>
              <a:t>Mobile.</a:t>
            </a:r>
          </a:p>
          <a:p>
            <a:pPr lvl="1"/>
            <a:r>
              <a:rPr lang="en-US" dirty="0" smtClean="0">
                <a:solidFill>
                  <a:srgbClr val="00B0F0"/>
                </a:solidFill>
              </a:rPr>
              <a:t>Web API:</a:t>
            </a:r>
            <a:r>
              <a:rPr lang="en-US" dirty="0" smtClean="0"/>
              <a:t> </a:t>
            </a:r>
            <a:r>
              <a:rPr lang="en-US" dirty="0"/>
              <a:t>The Web API template is yet another variation of the Internet Application template that includes a preconfigured Web API </a:t>
            </a:r>
            <a:r>
              <a:rPr lang="en-US" dirty="0" smtClean="0"/>
              <a:t>controller.</a:t>
            </a:r>
          </a:p>
          <a:p>
            <a:pPr lvl="1" indent="0">
              <a:buNone/>
            </a:pPr>
            <a:r>
              <a:rPr lang="en-US" dirty="0" smtClean="0"/>
              <a:t>Web </a:t>
            </a:r>
            <a:r>
              <a:rPr lang="en-US" dirty="0"/>
              <a:t>API is the new lightweight, RESTful HTTP web services framework that integrates quite nicely with ASP.NET </a:t>
            </a:r>
            <a:r>
              <a:rPr lang="en-US" dirty="0" smtClean="0"/>
              <a:t>MVC.</a:t>
            </a:r>
          </a:p>
          <a:p>
            <a:pPr lvl="1" indent="0">
              <a:buNone/>
            </a:pPr>
            <a:r>
              <a:rPr lang="en-US" dirty="0" smtClean="0"/>
              <a:t>Web </a:t>
            </a:r>
            <a:r>
              <a:rPr lang="en-US" dirty="0"/>
              <a:t>API is a great choice for quickly and easily creating data services that your AJAX-enabled applications can easily </a:t>
            </a:r>
            <a:r>
              <a:rPr lang="en-US" dirty="0" smtClean="0"/>
              <a:t>consume.</a:t>
            </a:r>
          </a:p>
          <a:p>
            <a:pPr lvl="1" indent="0">
              <a:buNone/>
            </a:pPr>
            <a:r>
              <a:rPr lang="en-US" dirty="0" smtClean="0"/>
              <a:t>Chapter </a:t>
            </a:r>
            <a:r>
              <a:rPr lang="en-US" dirty="0"/>
              <a:t>6 covers this new API in great detail</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33</a:t>
            </a:fld>
            <a:endParaRPr lang="en-US" dirty="0"/>
          </a:p>
        </p:txBody>
      </p:sp>
    </p:spTree>
    <p:extLst>
      <p:ext uri="{BB962C8B-B14F-4D97-AF65-F5344CB8AC3E}">
        <p14:creationId xmlns:p14="http://schemas.microsoft.com/office/powerpoint/2010/main" val="1328487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Convention over </a:t>
            </a:r>
            <a:r>
              <a:rPr lang="fr-FR" dirty="0" smtClean="0"/>
              <a:t>Configuration</a:t>
            </a:r>
            <a:endParaRPr lang="en-US" dirty="0"/>
          </a:p>
        </p:txBody>
      </p:sp>
      <p:sp>
        <p:nvSpPr>
          <p:cNvPr id="3" name="Content Placeholder 2"/>
          <p:cNvSpPr>
            <a:spLocks noGrp="1"/>
          </p:cNvSpPr>
          <p:nvPr>
            <p:ph idx="1"/>
          </p:nvPr>
        </p:nvSpPr>
        <p:spPr/>
        <p:txBody>
          <a:bodyPr/>
          <a:lstStyle/>
          <a:p>
            <a:r>
              <a:rPr lang="en-US" dirty="0"/>
              <a:t>To make website development easier and help developers be more productive, ASP.NET MVC relies on the concept of </a:t>
            </a:r>
            <a:r>
              <a:rPr lang="en-US" dirty="0">
                <a:solidFill>
                  <a:srgbClr val="FF0000"/>
                </a:solidFill>
              </a:rPr>
              <a:t>convention over configuration</a:t>
            </a:r>
            <a:r>
              <a:rPr lang="en-US" dirty="0"/>
              <a:t> whenever </a:t>
            </a:r>
            <a:r>
              <a:rPr lang="en-US" dirty="0" smtClean="0"/>
              <a:t>possible.</a:t>
            </a:r>
          </a:p>
          <a:p>
            <a:pPr lvl="1"/>
            <a:r>
              <a:rPr lang="en-US" dirty="0" smtClean="0"/>
              <a:t>This </a:t>
            </a:r>
            <a:r>
              <a:rPr lang="en-US" dirty="0"/>
              <a:t>means that, instead of relying on explicit configuration settings, ASP.NET MVC simply assumes that developers will follow certain conventions as they build their </a:t>
            </a:r>
            <a:r>
              <a:rPr lang="en-US" dirty="0" smtClean="0"/>
              <a:t>applications.</a:t>
            </a:r>
          </a:p>
          <a:p>
            <a:pPr lvl="1"/>
            <a:r>
              <a:rPr lang="en-US" dirty="0" smtClean="0"/>
              <a:t>The </a:t>
            </a:r>
            <a:r>
              <a:rPr lang="en-US" dirty="0"/>
              <a:t>ASP.NET MVC project folder structure (</a:t>
            </a:r>
            <a:r>
              <a:rPr lang="en-US" dirty="0">
                <a:solidFill>
                  <a:srgbClr val="FF0000"/>
                </a:solidFill>
              </a:rPr>
              <a:t>Figure 1-4</a:t>
            </a:r>
            <a:r>
              <a:rPr lang="en-US" dirty="0"/>
              <a:t>) is a great example of the framework’s use of convention over </a:t>
            </a:r>
            <a:r>
              <a:rPr lang="en-US" dirty="0" smtClean="0"/>
              <a:t>configuration.</a:t>
            </a:r>
          </a:p>
          <a:p>
            <a:pPr lvl="1"/>
            <a:r>
              <a:rPr lang="en-US" dirty="0" smtClean="0"/>
              <a:t>There </a:t>
            </a:r>
            <a:r>
              <a:rPr lang="en-US" dirty="0"/>
              <a:t>are three special folders in the project that correspond to the elements of the MVC </a:t>
            </a:r>
            <a:r>
              <a:rPr lang="en-US" dirty="0" smtClean="0"/>
              <a:t>pattern:</a:t>
            </a:r>
          </a:p>
          <a:p>
            <a:pPr lvl="2"/>
            <a:r>
              <a:rPr lang="en-US" dirty="0" smtClean="0"/>
              <a:t>Controllers</a:t>
            </a:r>
          </a:p>
          <a:p>
            <a:pPr lvl="2"/>
            <a:r>
              <a:rPr lang="en-US" dirty="0" smtClean="0"/>
              <a:t>Models</a:t>
            </a:r>
          </a:p>
          <a:p>
            <a:pPr lvl="2"/>
            <a:r>
              <a:rPr lang="en-US" dirty="0" smtClean="0"/>
              <a:t>Views</a:t>
            </a:r>
          </a:p>
          <a:p>
            <a:pPr lvl="1"/>
            <a:r>
              <a:rPr lang="en-US" dirty="0" smtClean="0"/>
              <a:t>It’s </a:t>
            </a:r>
            <a:r>
              <a:rPr lang="en-US" dirty="0"/>
              <a:t>pretty clear at a glance what each of these folders contains</a:t>
            </a:r>
            <a:r>
              <a:rPr lang="en-US" dirty="0" smtClean="0"/>
              <a:t>.</a:t>
            </a:r>
          </a:p>
          <a:p>
            <a:pPr lvl="1"/>
            <a:r>
              <a:rPr lang="en-US" dirty="0"/>
              <a:t>At first glance, the concept of convention over configuration may seem </a:t>
            </a:r>
            <a:r>
              <a:rPr lang="en-US" dirty="0" smtClean="0"/>
              <a:t>trivial.</a:t>
            </a:r>
          </a:p>
          <a:p>
            <a:pPr lvl="1"/>
            <a:r>
              <a:rPr lang="en-US" dirty="0" smtClean="0"/>
              <a:t>However</a:t>
            </a:r>
            <a:r>
              <a:rPr lang="en-US" dirty="0"/>
              <a:t>, these seemingly small or meaningless optimizations can really add up to significant time savings, improved code readability, and increased developer productivity</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34</a:t>
            </a:fld>
            <a:endParaRPr lang="en-US" dirty="0"/>
          </a:p>
        </p:txBody>
      </p:sp>
    </p:spTree>
    <p:extLst>
      <p:ext uri="{BB962C8B-B14F-4D97-AF65-F5344CB8AC3E}">
        <p14:creationId xmlns:p14="http://schemas.microsoft.com/office/powerpoint/2010/main" val="1201564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1-4</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35</a:t>
            </a:fld>
            <a:endParaRPr lang="en-US" dirty="0"/>
          </a:p>
        </p:txBody>
      </p:sp>
      <p:pic>
        <p:nvPicPr>
          <p:cNvPr id="7" name="Picture 6"/>
          <p:cNvPicPr>
            <a:picLocks noChangeAspect="1"/>
          </p:cNvPicPr>
          <p:nvPr/>
        </p:nvPicPr>
        <p:blipFill>
          <a:blip r:embed="rId2"/>
          <a:stretch>
            <a:fillRect/>
          </a:stretch>
        </p:blipFill>
        <p:spPr>
          <a:xfrm>
            <a:off x="152400" y="1249960"/>
            <a:ext cx="3219974" cy="5178938"/>
          </a:xfrm>
          <a:prstGeom prst="rect">
            <a:avLst/>
          </a:prstGeom>
          <a:ln>
            <a:solidFill>
              <a:schemeClr val="accent1"/>
            </a:solidFill>
          </a:ln>
        </p:spPr>
      </p:pic>
    </p:spTree>
    <p:extLst>
      <p:ext uri="{BB962C8B-B14F-4D97-AF65-F5344CB8AC3E}">
        <p14:creationId xmlns:p14="http://schemas.microsoft.com/office/powerpoint/2010/main" val="2626052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Folder Contents</a:t>
            </a:r>
            <a:endParaRPr lang="en-US" dirty="0"/>
          </a:p>
        </p:txBody>
      </p:sp>
      <p:sp>
        <p:nvSpPr>
          <p:cNvPr id="3" name="Content Placeholder 2"/>
          <p:cNvSpPr>
            <a:spLocks noGrp="1"/>
          </p:cNvSpPr>
          <p:nvPr>
            <p:ph idx="1"/>
          </p:nvPr>
        </p:nvSpPr>
        <p:spPr/>
        <p:txBody>
          <a:bodyPr/>
          <a:lstStyle/>
          <a:p>
            <a:r>
              <a:rPr lang="en-US" dirty="0"/>
              <a:t>When you look at the contents of these folders, you’ll find even more conventions at </a:t>
            </a:r>
            <a:r>
              <a:rPr lang="en-US" dirty="0" smtClean="0"/>
              <a:t>work.</a:t>
            </a:r>
          </a:p>
          <a:p>
            <a:pPr lvl="1"/>
            <a:r>
              <a:rPr lang="en-US" dirty="0" smtClean="0"/>
              <a:t>For </a:t>
            </a:r>
            <a:r>
              <a:rPr lang="en-US" dirty="0"/>
              <a:t>example, not only does the Controllers folder contain all of the application’s controller classes, but the controller classes all follow the convention of ending their names with the </a:t>
            </a:r>
            <a:r>
              <a:rPr lang="en-US" dirty="0">
                <a:solidFill>
                  <a:srgbClr val="FF0000"/>
                </a:solidFill>
              </a:rPr>
              <a:t>Controller</a:t>
            </a:r>
            <a:r>
              <a:rPr lang="en-US" dirty="0"/>
              <a:t> </a:t>
            </a:r>
            <a:r>
              <a:rPr lang="en-US" dirty="0" smtClean="0">
                <a:solidFill>
                  <a:srgbClr val="FF0000"/>
                </a:solidFill>
              </a:rPr>
              <a:t>suffix</a:t>
            </a:r>
            <a:r>
              <a:rPr lang="en-US" dirty="0" smtClean="0"/>
              <a:t>.</a:t>
            </a:r>
          </a:p>
          <a:p>
            <a:pPr lvl="2"/>
            <a:r>
              <a:rPr lang="en-US" dirty="0" smtClean="0"/>
              <a:t>The </a:t>
            </a:r>
            <a:r>
              <a:rPr lang="en-US" dirty="0"/>
              <a:t>framework uses this convention to register the application’s controllers when it starts up and associate controllers with their corresponding </a:t>
            </a:r>
            <a:r>
              <a:rPr lang="en-US" dirty="0" smtClean="0"/>
              <a:t>routes.</a:t>
            </a:r>
          </a:p>
          <a:p>
            <a:pPr lvl="1"/>
            <a:r>
              <a:rPr lang="en-US" dirty="0" smtClean="0"/>
              <a:t>Next</a:t>
            </a:r>
            <a:r>
              <a:rPr lang="en-US" dirty="0"/>
              <a:t>, take a look at the Views </a:t>
            </a:r>
            <a:r>
              <a:rPr lang="en-US" dirty="0" smtClean="0"/>
              <a:t>folder.</a:t>
            </a:r>
          </a:p>
          <a:p>
            <a:pPr lvl="2"/>
            <a:r>
              <a:rPr lang="en-US" dirty="0" smtClean="0"/>
              <a:t>Beyond </a:t>
            </a:r>
            <a:r>
              <a:rPr lang="en-US" dirty="0"/>
              <a:t>the obvious convention dictating that the application’s views should live under this folder, it is split into </a:t>
            </a:r>
            <a:r>
              <a:rPr lang="en-US" dirty="0" smtClean="0"/>
              <a:t>subfolders:</a:t>
            </a:r>
          </a:p>
          <a:p>
            <a:pPr lvl="3"/>
            <a:r>
              <a:rPr lang="en-US" dirty="0" smtClean="0"/>
              <a:t>a </a:t>
            </a:r>
            <a:r>
              <a:rPr lang="en-US" dirty="0"/>
              <a:t>Shared </a:t>
            </a:r>
            <a:r>
              <a:rPr lang="en-US" dirty="0" smtClean="0"/>
              <a:t>folder</a:t>
            </a:r>
            <a:endParaRPr lang="en-US" dirty="0"/>
          </a:p>
          <a:p>
            <a:pPr lvl="3"/>
            <a:r>
              <a:rPr lang="en-US" dirty="0" smtClean="0"/>
              <a:t>an </a:t>
            </a:r>
            <a:r>
              <a:rPr lang="en-US" dirty="0"/>
              <a:t>optional folder to contain the views for each </a:t>
            </a:r>
            <a:r>
              <a:rPr lang="en-US" dirty="0" smtClean="0"/>
              <a:t>controller</a:t>
            </a:r>
          </a:p>
          <a:p>
            <a:pPr lvl="2"/>
            <a:r>
              <a:rPr lang="en-US" dirty="0" smtClean="0"/>
              <a:t>This </a:t>
            </a:r>
            <a:r>
              <a:rPr lang="en-US" dirty="0"/>
              <a:t>convention helps save developers from providing explicit locations of the views they’d like to display to </a:t>
            </a:r>
            <a:r>
              <a:rPr lang="en-US" dirty="0" smtClean="0"/>
              <a:t>users.</a:t>
            </a:r>
          </a:p>
          <a:p>
            <a:pPr lvl="2"/>
            <a:r>
              <a:rPr lang="en-US" dirty="0" smtClean="0"/>
              <a:t>Instead</a:t>
            </a:r>
            <a:r>
              <a:rPr lang="en-US" dirty="0"/>
              <a:t>, developers can just provide the name of a view—say, “Index”— and the framework will try its best to find the view within the Views folder, first in the controller-specific folder and then, failing that, in the Shared views folder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159853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Running the </a:t>
            </a:r>
            <a:r>
              <a:rPr lang="en-US" dirty="0" smtClean="0"/>
              <a:t>Application</a:t>
            </a:r>
            <a:endParaRPr lang="en-US" dirty="0"/>
          </a:p>
        </p:txBody>
      </p:sp>
      <p:sp>
        <p:nvSpPr>
          <p:cNvPr id="3" name="Content Placeholder 2"/>
          <p:cNvSpPr>
            <a:spLocks noGrp="1"/>
          </p:cNvSpPr>
          <p:nvPr>
            <p:ph idx="1"/>
          </p:nvPr>
        </p:nvSpPr>
        <p:spPr/>
        <p:txBody>
          <a:bodyPr/>
          <a:lstStyle/>
          <a:p>
            <a:r>
              <a:rPr lang="en-US" dirty="0"/>
              <a:t>Once your project is created, feel free to hit F5 to execute your ASP.NET MVC website and watch it render in your </a:t>
            </a:r>
            <a:r>
              <a:rPr lang="en-US" dirty="0" smtClean="0"/>
              <a:t>browser.</a:t>
            </a:r>
          </a:p>
          <a:p>
            <a:pPr lvl="1"/>
            <a:r>
              <a:rPr lang="en-US" dirty="0" smtClean="0"/>
              <a:t>Congratulations</a:t>
            </a:r>
            <a:r>
              <a:rPr lang="en-US" dirty="0"/>
              <a:t>, you’ve just created your first ASP.NET MVC 4 </a:t>
            </a:r>
            <a:r>
              <a:rPr lang="en-US" dirty="0" smtClean="0"/>
              <a:t>application!</a:t>
            </a:r>
          </a:p>
          <a:p>
            <a:pPr lvl="1"/>
            <a:r>
              <a:rPr lang="en-US" dirty="0" smtClean="0"/>
              <a:t>After </a:t>
            </a:r>
            <a:r>
              <a:rPr lang="en-US" dirty="0"/>
              <a:t>you’ve calmed down from the immense excitement you experience as a result of making words show up in a web browser, you might be left wondering, “What just happened? How did it do that</a:t>
            </a:r>
            <a:r>
              <a:rPr lang="en-US" dirty="0" smtClean="0"/>
              <a:t>?”</a:t>
            </a:r>
          </a:p>
          <a:p>
            <a:pPr lvl="1"/>
            <a:r>
              <a:rPr lang="en-US" dirty="0" smtClean="0">
                <a:solidFill>
                  <a:srgbClr val="FF0000"/>
                </a:solidFill>
              </a:rPr>
              <a:t>Figure </a:t>
            </a:r>
            <a:r>
              <a:rPr lang="en-US" dirty="0">
                <a:solidFill>
                  <a:srgbClr val="FF0000"/>
                </a:solidFill>
              </a:rPr>
              <a:t>1-5</a:t>
            </a:r>
            <a:r>
              <a:rPr lang="en-US" dirty="0"/>
              <a:t> shows, from a high level, how ASP.NET MVC </a:t>
            </a:r>
            <a:r>
              <a:rPr lang="en-US" dirty="0">
                <a:solidFill>
                  <a:srgbClr val="0070C0"/>
                </a:solidFill>
              </a:rPr>
              <a:t>processes</a:t>
            </a:r>
            <a:r>
              <a:rPr lang="en-US" dirty="0"/>
              <a:t> a </a:t>
            </a:r>
            <a:r>
              <a:rPr lang="en-US" dirty="0">
                <a:solidFill>
                  <a:srgbClr val="FF0000"/>
                </a:solidFill>
              </a:rPr>
              <a:t>request</a:t>
            </a:r>
            <a:r>
              <a:rPr lang="en-US" dirty="0" smtClean="0"/>
              <a:t>.</a:t>
            </a:r>
          </a:p>
          <a:p>
            <a:pPr lvl="1"/>
            <a:r>
              <a:rPr lang="en-US" dirty="0"/>
              <a:t>Though we’ll spend the rest of this book diving deeper and deeper into the components of that diagram, the next few sections start out by explaining those fundamental building blocks of ASP.NET MVC</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1132328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1-5</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38</a:t>
            </a:fld>
            <a:endParaRPr lang="en-US" dirty="0"/>
          </a:p>
        </p:txBody>
      </p:sp>
      <p:pic>
        <p:nvPicPr>
          <p:cNvPr id="7" name="Picture 6"/>
          <p:cNvPicPr>
            <a:picLocks noChangeAspect="1"/>
          </p:cNvPicPr>
          <p:nvPr/>
        </p:nvPicPr>
        <p:blipFill>
          <a:blip r:embed="rId2"/>
          <a:stretch>
            <a:fillRect/>
          </a:stretch>
        </p:blipFill>
        <p:spPr>
          <a:xfrm>
            <a:off x="152400" y="1267202"/>
            <a:ext cx="4921978" cy="2881371"/>
          </a:xfrm>
          <a:prstGeom prst="rect">
            <a:avLst/>
          </a:prstGeom>
          <a:ln>
            <a:solidFill>
              <a:schemeClr val="accent1"/>
            </a:solidFill>
          </a:ln>
        </p:spPr>
      </p:pic>
    </p:spTree>
    <p:extLst>
      <p:ext uri="{BB962C8B-B14F-4D97-AF65-F5344CB8AC3E}">
        <p14:creationId xmlns:p14="http://schemas.microsoft.com/office/powerpoint/2010/main" val="1614108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a:t>All ASP.NET MVC traffic starts out like any other website </a:t>
            </a:r>
            <a:r>
              <a:rPr lang="en-US" dirty="0" smtClean="0"/>
              <a:t>traffic:</a:t>
            </a:r>
          </a:p>
          <a:p>
            <a:pPr lvl="2"/>
            <a:r>
              <a:rPr lang="en-US" dirty="0" smtClean="0"/>
              <a:t>with </a:t>
            </a:r>
            <a:r>
              <a:rPr lang="en-US" dirty="0"/>
              <a:t>a </a:t>
            </a:r>
            <a:r>
              <a:rPr lang="en-US" dirty="0">
                <a:solidFill>
                  <a:srgbClr val="FF0000"/>
                </a:solidFill>
              </a:rPr>
              <a:t>request</a:t>
            </a:r>
            <a:r>
              <a:rPr lang="en-US" dirty="0"/>
              <a:t> to a </a:t>
            </a:r>
            <a:r>
              <a:rPr lang="en-US" dirty="0" smtClean="0">
                <a:solidFill>
                  <a:srgbClr val="FF0000"/>
                </a:solidFill>
              </a:rPr>
              <a:t>URL</a:t>
            </a:r>
          </a:p>
          <a:p>
            <a:pPr lvl="1"/>
            <a:r>
              <a:rPr lang="en-US" dirty="0" smtClean="0"/>
              <a:t>This </a:t>
            </a:r>
            <a:r>
              <a:rPr lang="en-US" dirty="0"/>
              <a:t>means that, despite the fact that it is not mentioned anywhere in the name, the </a:t>
            </a:r>
            <a:r>
              <a:rPr lang="en-US" dirty="0">
                <a:solidFill>
                  <a:srgbClr val="FF0000"/>
                </a:solidFill>
              </a:rPr>
              <a:t>ASP.NET Routing framework</a:t>
            </a:r>
            <a:r>
              <a:rPr lang="en-US" dirty="0"/>
              <a:t> is at the core of every ASP.NET MVC </a:t>
            </a:r>
            <a:r>
              <a:rPr lang="en-US" dirty="0" smtClean="0"/>
              <a:t>request.</a:t>
            </a:r>
          </a:p>
          <a:p>
            <a:pPr lvl="1"/>
            <a:r>
              <a:rPr lang="en-US" dirty="0" smtClean="0"/>
              <a:t>In </a:t>
            </a:r>
            <a:r>
              <a:rPr lang="en-US" dirty="0"/>
              <a:t>simple terms, ASP.NET routing is just a </a:t>
            </a:r>
            <a:r>
              <a:rPr lang="en-US" dirty="0">
                <a:solidFill>
                  <a:srgbClr val="FF0000"/>
                </a:solidFill>
              </a:rPr>
              <a:t>pattern-matching</a:t>
            </a:r>
            <a:r>
              <a:rPr lang="en-US" dirty="0"/>
              <a:t> </a:t>
            </a:r>
            <a:r>
              <a:rPr lang="en-US" dirty="0" smtClean="0">
                <a:solidFill>
                  <a:srgbClr val="0070C0"/>
                </a:solidFill>
              </a:rPr>
              <a:t>system</a:t>
            </a:r>
            <a:r>
              <a:rPr lang="en-US" dirty="0" smtClean="0"/>
              <a:t>.</a:t>
            </a:r>
          </a:p>
          <a:p>
            <a:pPr lvl="1"/>
            <a:r>
              <a:rPr lang="en-US" dirty="0" smtClean="0"/>
              <a:t>At </a:t>
            </a:r>
            <a:r>
              <a:rPr lang="en-US" dirty="0"/>
              <a:t>startup, the application registers one or more patterns with the framework’s </a:t>
            </a:r>
            <a:r>
              <a:rPr lang="en-US" dirty="0">
                <a:solidFill>
                  <a:srgbClr val="FF0000"/>
                </a:solidFill>
              </a:rPr>
              <a:t>route table</a:t>
            </a:r>
            <a:r>
              <a:rPr lang="en-US" dirty="0"/>
              <a:t> to tell the routing system what to do with any requests that match those </a:t>
            </a:r>
            <a:r>
              <a:rPr lang="en-US" dirty="0" smtClean="0"/>
              <a:t>patterns.</a:t>
            </a:r>
          </a:p>
          <a:p>
            <a:pPr lvl="1"/>
            <a:r>
              <a:rPr lang="en-US" dirty="0" smtClean="0"/>
              <a:t>When </a:t>
            </a:r>
            <a:r>
              <a:rPr lang="en-US" dirty="0"/>
              <a:t>the </a:t>
            </a:r>
            <a:r>
              <a:rPr lang="en-US" dirty="0">
                <a:solidFill>
                  <a:srgbClr val="FF0000"/>
                </a:solidFill>
              </a:rPr>
              <a:t>routing engine</a:t>
            </a:r>
            <a:r>
              <a:rPr lang="en-US" dirty="0"/>
              <a:t> receives a request at runtime, it matches that request’s URL against the </a:t>
            </a:r>
            <a:r>
              <a:rPr lang="en-US" dirty="0">
                <a:solidFill>
                  <a:srgbClr val="FF0000"/>
                </a:solidFill>
              </a:rPr>
              <a:t>URL patterns</a:t>
            </a:r>
            <a:r>
              <a:rPr lang="en-US" dirty="0"/>
              <a:t> registered with it (</a:t>
            </a:r>
            <a:r>
              <a:rPr lang="en-US" dirty="0">
                <a:solidFill>
                  <a:srgbClr val="FF0000"/>
                </a:solidFill>
              </a:rPr>
              <a:t>Figure 1-6</a:t>
            </a:r>
            <a:r>
              <a:rPr lang="en-US" dirty="0" smtClean="0"/>
              <a:t>).</a:t>
            </a:r>
          </a:p>
          <a:p>
            <a:pPr lvl="1"/>
            <a:r>
              <a:rPr lang="en-US" dirty="0" smtClean="0"/>
              <a:t>When </a:t>
            </a:r>
            <a:r>
              <a:rPr lang="en-US" dirty="0"/>
              <a:t>the routing engine finds a matching pattern in its route table, it </a:t>
            </a:r>
            <a:r>
              <a:rPr lang="en-US" dirty="0">
                <a:solidFill>
                  <a:srgbClr val="FF0000"/>
                </a:solidFill>
              </a:rPr>
              <a:t>forwards</a:t>
            </a:r>
            <a:r>
              <a:rPr lang="en-US" dirty="0"/>
              <a:t> the </a:t>
            </a:r>
            <a:r>
              <a:rPr lang="en-US" dirty="0">
                <a:solidFill>
                  <a:srgbClr val="FF0000"/>
                </a:solidFill>
              </a:rPr>
              <a:t>request</a:t>
            </a:r>
            <a:r>
              <a:rPr lang="en-US" dirty="0"/>
              <a:t> to the appropriate </a:t>
            </a:r>
            <a:r>
              <a:rPr lang="en-US" dirty="0">
                <a:solidFill>
                  <a:srgbClr val="FF0000"/>
                </a:solidFill>
              </a:rPr>
              <a:t>handler</a:t>
            </a:r>
            <a:r>
              <a:rPr lang="en-US" dirty="0"/>
              <a:t> for that request</a:t>
            </a:r>
            <a:r>
              <a:rPr lang="en-US" dirty="0" smtClean="0"/>
              <a:t>.</a:t>
            </a:r>
          </a:p>
          <a:p>
            <a:pPr lvl="1"/>
            <a:r>
              <a:rPr lang="en-US" dirty="0"/>
              <a:t>Otherwise, when the request’s URL does not match any of the registered route patterns, the routing engine indicates that it could not figure out how to handle the request by returning a </a:t>
            </a:r>
            <a:r>
              <a:rPr lang="en-US" dirty="0">
                <a:solidFill>
                  <a:srgbClr val="FF0000"/>
                </a:solidFill>
              </a:rPr>
              <a:t>404</a:t>
            </a:r>
            <a:r>
              <a:rPr lang="en-US" dirty="0"/>
              <a:t> </a:t>
            </a:r>
            <a:r>
              <a:rPr lang="en-US" dirty="0">
                <a:solidFill>
                  <a:srgbClr val="FF0000"/>
                </a:solidFill>
              </a:rPr>
              <a:t>HTTP </a:t>
            </a:r>
            <a:r>
              <a:rPr lang="en-US" dirty="0">
                <a:solidFill>
                  <a:srgbClr val="0070C0"/>
                </a:solidFill>
              </a:rPr>
              <a:t>status code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39</a:t>
            </a:fld>
            <a:endParaRPr lang="en-US" dirty="0"/>
          </a:p>
        </p:txBody>
      </p:sp>
    </p:spTree>
    <p:extLst>
      <p:ext uri="{BB962C8B-B14F-4D97-AF65-F5344CB8AC3E}">
        <p14:creationId xmlns:p14="http://schemas.microsoft.com/office/powerpoint/2010/main" val="1074290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Fundamentals of ASP.NET MVC</a:t>
            </a:r>
            <a:endParaRPr lang="en-US" dirty="0"/>
          </a:p>
        </p:txBody>
      </p:sp>
      <p:sp>
        <p:nvSpPr>
          <p:cNvPr id="3" name="Date Placeholder 2"/>
          <p:cNvSpPr>
            <a:spLocks noGrp="1"/>
          </p:cNvSpPr>
          <p:nvPr>
            <p:ph type="dt" sz="half" idx="2"/>
          </p:nvPr>
        </p:nvSpPr>
        <p:spPr/>
        <p:txBody>
          <a:bodyPr/>
          <a:lstStyle/>
          <a:p>
            <a:r>
              <a:rPr lang="en-US" smtClean="0"/>
              <a:t>27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7" name="Picture 6"/>
          <p:cNvPicPr>
            <a:picLocks noChangeAspect="1"/>
          </p:cNvPicPr>
          <p:nvPr/>
        </p:nvPicPr>
        <p:blipFill>
          <a:blip r:embed="rId2"/>
          <a:stretch>
            <a:fillRect/>
          </a:stretch>
        </p:blipFill>
        <p:spPr>
          <a:xfrm>
            <a:off x="8975480" y="2970513"/>
            <a:ext cx="2883146" cy="3537233"/>
          </a:xfrm>
          <a:prstGeom prst="rect">
            <a:avLst/>
          </a:prstGeom>
          <a:ln>
            <a:solidFill>
              <a:schemeClr val="accent1"/>
            </a:solidFill>
          </a:ln>
        </p:spPr>
      </p:pic>
    </p:spTree>
    <p:extLst>
      <p:ext uri="{BB962C8B-B14F-4D97-AF65-F5344CB8AC3E}">
        <p14:creationId xmlns:p14="http://schemas.microsoft.com/office/powerpoint/2010/main" val="1938508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1-6</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40</a:t>
            </a:fld>
            <a:endParaRPr lang="en-US" dirty="0"/>
          </a:p>
        </p:txBody>
      </p:sp>
      <p:pic>
        <p:nvPicPr>
          <p:cNvPr id="7" name="Picture 6"/>
          <p:cNvPicPr>
            <a:picLocks noChangeAspect="1"/>
          </p:cNvPicPr>
          <p:nvPr/>
        </p:nvPicPr>
        <p:blipFill>
          <a:blip r:embed="rId2"/>
          <a:stretch>
            <a:fillRect/>
          </a:stretch>
        </p:blipFill>
        <p:spPr>
          <a:xfrm>
            <a:off x="152400" y="1275125"/>
            <a:ext cx="2661862" cy="4728719"/>
          </a:xfrm>
          <a:prstGeom prst="rect">
            <a:avLst/>
          </a:prstGeom>
          <a:ln>
            <a:solidFill>
              <a:schemeClr val="accent1"/>
            </a:solidFill>
          </a:ln>
        </p:spPr>
      </p:pic>
    </p:spTree>
    <p:extLst>
      <p:ext uri="{BB962C8B-B14F-4D97-AF65-F5344CB8AC3E}">
        <p14:creationId xmlns:p14="http://schemas.microsoft.com/office/powerpoint/2010/main" val="3922359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Routes</a:t>
            </a:r>
            <a:endParaRPr lang="en-US" dirty="0"/>
          </a:p>
        </p:txBody>
      </p:sp>
      <p:sp>
        <p:nvSpPr>
          <p:cNvPr id="3" name="Content Placeholder 2"/>
          <p:cNvSpPr>
            <a:spLocks noGrp="1"/>
          </p:cNvSpPr>
          <p:nvPr>
            <p:ph idx="1"/>
          </p:nvPr>
        </p:nvSpPr>
        <p:spPr/>
        <p:txBody>
          <a:bodyPr/>
          <a:lstStyle/>
          <a:p>
            <a:r>
              <a:rPr lang="en-US" dirty="0"/>
              <a:t>ASP.NET MVC routes are responsible for determining which controller method (otherwise known as a controller action) to execute for a given </a:t>
            </a:r>
            <a:r>
              <a:rPr lang="en-US" dirty="0" smtClean="0"/>
              <a:t>URL.</a:t>
            </a:r>
          </a:p>
          <a:p>
            <a:pPr lvl="1"/>
            <a:r>
              <a:rPr lang="en-US" dirty="0" smtClean="0"/>
              <a:t>They </a:t>
            </a:r>
            <a:r>
              <a:rPr lang="en-US" dirty="0"/>
              <a:t>consist of the following </a:t>
            </a:r>
            <a:r>
              <a:rPr lang="en-US" dirty="0" smtClean="0"/>
              <a:t>properties:</a:t>
            </a:r>
          </a:p>
          <a:p>
            <a:pPr lvl="2"/>
            <a:r>
              <a:rPr lang="en-US" dirty="0" smtClean="0"/>
              <a:t>Unique name: </a:t>
            </a:r>
            <a:r>
              <a:rPr lang="en-US" dirty="0"/>
              <a:t>A name may be used as a specific reference to a given </a:t>
            </a:r>
            <a:r>
              <a:rPr lang="en-US" dirty="0" smtClean="0"/>
              <a:t>route</a:t>
            </a:r>
          </a:p>
          <a:p>
            <a:pPr lvl="2"/>
            <a:r>
              <a:rPr lang="en-US" dirty="0" smtClean="0"/>
              <a:t>URL pattern: </a:t>
            </a:r>
            <a:r>
              <a:rPr lang="en-US" dirty="0"/>
              <a:t>A simple pattern syntax that parses matching URLs into meaningful </a:t>
            </a:r>
            <a:r>
              <a:rPr lang="en-US" dirty="0" smtClean="0"/>
              <a:t>segments</a:t>
            </a:r>
          </a:p>
          <a:p>
            <a:pPr lvl="2"/>
            <a:r>
              <a:rPr lang="en-US" dirty="0" smtClean="0"/>
              <a:t>Defaults: </a:t>
            </a:r>
            <a:r>
              <a:rPr lang="en-US" dirty="0"/>
              <a:t>An optional set of default values for the segments defined in the URL </a:t>
            </a:r>
            <a:r>
              <a:rPr lang="en-US" dirty="0" smtClean="0"/>
              <a:t>pattern</a:t>
            </a:r>
          </a:p>
          <a:p>
            <a:pPr lvl="2"/>
            <a:r>
              <a:rPr lang="en-US" dirty="0" smtClean="0"/>
              <a:t>Constraints: </a:t>
            </a:r>
            <a:r>
              <a:rPr lang="en-US" dirty="0"/>
              <a:t>A set of constraints to apply against the URL pattern to more narrowly define the URLs that it matches</a:t>
            </a:r>
          </a:p>
          <a:p>
            <a:pPr lvl="1"/>
            <a:r>
              <a:rPr lang="en-US" dirty="0"/>
              <a:t>The default ASP.NET MVC project templates add a generic route that uses the following URL convention to break the URL for a given request into three named segments, wrapped with brackets ({}): “controller”, “action”, and “id</a:t>
            </a:r>
            <a:r>
              <a:rPr lang="en-US" dirty="0" smtClean="0"/>
              <a:t>”:</a:t>
            </a:r>
          </a:p>
          <a:p>
            <a:pPr marL="233363" lvl="1" indent="0">
              <a:buNone/>
            </a:pPr>
            <a:endParaRPr lang="en-US" dirty="0" smtClean="0"/>
          </a:p>
          <a:p>
            <a:pPr marL="233363" lvl="1" indent="0">
              <a:buNone/>
            </a:pPr>
            <a:endParaRPr lang="en-US" dirty="0" smtClean="0"/>
          </a:p>
          <a:p>
            <a:pPr lvl="1"/>
            <a:r>
              <a:rPr lang="en-US" dirty="0"/>
              <a:t>This route pattern is registered via a call to the MapRoute</a:t>
            </a:r>
            <a:r>
              <a:rPr lang="en-US" dirty="0" smtClean="0"/>
              <a:t>( ) </a:t>
            </a:r>
            <a:r>
              <a:rPr lang="en-US" dirty="0"/>
              <a:t>extension method that runs during application startup (located in App_Start/RouteConfig.cs</a:t>
            </a:r>
            <a:r>
              <a:rPr lang="en-US" dirty="0" smtClean="0"/>
              <a:t>): </a:t>
            </a:r>
            <a:r>
              <a:rPr lang="en-US" dirty="0" smtClean="0">
                <a:solidFill>
                  <a:srgbClr val="FF0000"/>
                </a:solidFill>
              </a:rPr>
              <a:t>Code 1-1</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41</a:t>
            </a:fld>
            <a:endParaRPr lang="en-US" dirty="0"/>
          </a:p>
        </p:txBody>
      </p:sp>
      <p:pic>
        <p:nvPicPr>
          <p:cNvPr id="7" name="Picture 6"/>
          <p:cNvPicPr>
            <a:picLocks noChangeAspect="1"/>
          </p:cNvPicPr>
          <p:nvPr/>
        </p:nvPicPr>
        <p:blipFill>
          <a:blip r:embed="rId2"/>
          <a:stretch>
            <a:fillRect/>
          </a:stretch>
        </p:blipFill>
        <p:spPr>
          <a:xfrm>
            <a:off x="847289" y="4891092"/>
            <a:ext cx="2618806" cy="322315"/>
          </a:xfrm>
          <a:prstGeom prst="rect">
            <a:avLst/>
          </a:prstGeom>
          <a:ln>
            <a:solidFill>
              <a:schemeClr val="accent1"/>
            </a:solidFill>
          </a:ln>
        </p:spPr>
      </p:pic>
    </p:spTree>
    <p:extLst>
      <p:ext uri="{BB962C8B-B14F-4D97-AF65-F5344CB8AC3E}">
        <p14:creationId xmlns:p14="http://schemas.microsoft.com/office/powerpoint/2010/main" val="4131970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Routes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In addition to providing a name and URL pattern, this route also defines a set of </a:t>
            </a:r>
            <a:r>
              <a:rPr lang="en-US" dirty="0">
                <a:solidFill>
                  <a:srgbClr val="FF0000"/>
                </a:solidFill>
              </a:rPr>
              <a:t>default parameters</a:t>
            </a:r>
            <a:r>
              <a:rPr lang="en-US" dirty="0"/>
              <a:t> to be used in the event that the URL fits the route pattern, but doesn’t actually provide values for every segment. </a:t>
            </a:r>
            <a:endParaRPr lang="en-US" dirty="0" smtClean="0"/>
          </a:p>
          <a:p>
            <a:pPr lvl="1"/>
            <a:r>
              <a:rPr lang="en-US" dirty="0" smtClean="0"/>
              <a:t>For </a:t>
            </a:r>
            <a:r>
              <a:rPr lang="en-US" dirty="0"/>
              <a:t>instance, </a:t>
            </a:r>
            <a:r>
              <a:rPr lang="en-US" dirty="0">
                <a:solidFill>
                  <a:srgbClr val="FF0000"/>
                </a:solidFill>
              </a:rPr>
              <a:t>Table 1-1</a:t>
            </a:r>
            <a:r>
              <a:rPr lang="en-US" dirty="0"/>
              <a:t> contains a list of URLs that match this </a:t>
            </a:r>
            <a:r>
              <a:rPr lang="en-US" dirty="0">
                <a:solidFill>
                  <a:srgbClr val="FF0000"/>
                </a:solidFill>
              </a:rPr>
              <a:t>route pattern</a:t>
            </a:r>
            <a:r>
              <a:rPr lang="en-US" dirty="0"/>
              <a:t>, along with corresponding values that the routing framework will provide for each of them</a:t>
            </a:r>
            <a:r>
              <a:rPr lang="en-US" dirty="0" smtClean="0"/>
              <a:t>.</a:t>
            </a:r>
          </a:p>
          <a:p>
            <a:pPr lvl="2"/>
            <a:r>
              <a:rPr lang="en-US" dirty="0"/>
              <a:t>The first URL (/auctions/auction/1234) in the table is a perfect match because it satisfies every segment of the route pattern, but as you continue down the list and remove segments from the end of the URL, you begin to see </a:t>
            </a:r>
            <a:r>
              <a:rPr lang="en-US" dirty="0">
                <a:solidFill>
                  <a:srgbClr val="FF0000"/>
                </a:solidFill>
              </a:rPr>
              <a:t>defaults </a:t>
            </a:r>
            <a:r>
              <a:rPr lang="en-US" dirty="0">
                <a:solidFill>
                  <a:srgbClr val="0070C0"/>
                </a:solidFill>
              </a:rPr>
              <a:t>filling</a:t>
            </a:r>
            <a:r>
              <a:rPr lang="en-US" dirty="0"/>
              <a:t> in for </a:t>
            </a:r>
            <a:r>
              <a:rPr lang="en-US" dirty="0">
                <a:solidFill>
                  <a:srgbClr val="FF0000"/>
                </a:solidFill>
              </a:rPr>
              <a:t>values</a:t>
            </a:r>
            <a:r>
              <a:rPr lang="en-US" dirty="0"/>
              <a:t> that are not provided by the </a:t>
            </a:r>
            <a:r>
              <a:rPr lang="en-US" dirty="0" smtClean="0"/>
              <a:t>URL</a:t>
            </a:r>
          </a:p>
          <a:p>
            <a:pPr lvl="2"/>
            <a:r>
              <a:rPr lang="en-US" dirty="0" smtClean="0"/>
              <a:t>This </a:t>
            </a:r>
            <a:r>
              <a:rPr lang="en-US" dirty="0"/>
              <a:t>is a very important example of how ASP.NET MVC leverages the concept of </a:t>
            </a:r>
            <a:r>
              <a:rPr lang="en-US" dirty="0">
                <a:solidFill>
                  <a:srgbClr val="0070C0"/>
                </a:solidFill>
              </a:rPr>
              <a:t>convention over </a:t>
            </a:r>
            <a:r>
              <a:rPr lang="en-US" dirty="0" smtClean="0">
                <a:solidFill>
                  <a:srgbClr val="0070C0"/>
                </a:solidFill>
              </a:rPr>
              <a:t>configuration</a:t>
            </a:r>
            <a:r>
              <a:rPr lang="en-US" dirty="0" smtClean="0"/>
              <a:t>.</a:t>
            </a:r>
          </a:p>
          <a:p>
            <a:pPr lvl="1"/>
            <a:r>
              <a:rPr lang="en-US" dirty="0"/>
              <a:t>As you may have noticed, URL routes can contain a wealth of information that the routing engine is able to </a:t>
            </a:r>
            <a:r>
              <a:rPr lang="en-US" dirty="0" smtClean="0"/>
              <a:t>extract.</a:t>
            </a:r>
          </a:p>
          <a:p>
            <a:pPr lvl="1"/>
            <a:r>
              <a:rPr lang="en-US" dirty="0" smtClean="0"/>
              <a:t>In </a:t>
            </a:r>
            <a:r>
              <a:rPr lang="en-US" dirty="0"/>
              <a:t>order to process an ASP.NET MVC request, however, the routing engine must be able to determine two crucial pieces of information: the </a:t>
            </a:r>
            <a:r>
              <a:rPr lang="en-US" dirty="0">
                <a:solidFill>
                  <a:srgbClr val="FF0000"/>
                </a:solidFill>
              </a:rPr>
              <a:t>controller</a:t>
            </a:r>
            <a:r>
              <a:rPr lang="en-US" dirty="0"/>
              <a:t> and the </a:t>
            </a:r>
            <a:r>
              <a:rPr lang="en-US" dirty="0" smtClean="0">
                <a:solidFill>
                  <a:srgbClr val="FF0000"/>
                </a:solidFill>
              </a:rPr>
              <a:t>action</a:t>
            </a:r>
            <a:r>
              <a:rPr lang="en-US" dirty="0" smtClean="0"/>
              <a:t>.</a:t>
            </a:r>
          </a:p>
          <a:p>
            <a:pPr lvl="1"/>
            <a:r>
              <a:rPr lang="en-US" dirty="0" smtClean="0"/>
              <a:t>The </a:t>
            </a:r>
            <a:r>
              <a:rPr lang="en-US" dirty="0"/>
              <a:t>routing engine can then pass these values to the ASP.NET MVC runtime to create and execute the specified action of the appropriate controller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42</a:t>
            </a:fld>
            <a:endParaRPr lang="en-US" dirty="0"/>
          </a:p>
        </p:txBody>
      </p:sp>
    </p:spTree>
    <p:extLst>
      <p:ext uri="{BB962C8B-B14F-4D97-AF65-F5344CB8AC3E}">
        <p14:creationId xmlns:p14="http://schemas.microsoft.com/office/powerpoint/2010/main" val="177088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Code 1-1 || Table 1-1</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43</a:t>
            </a:fld>
            <a:endParaRPr lang="en-US" dirty="0"/>
          </a:p>
        </p:txBody>
      </p:sp>
      <p:pic>
        <p:nvPicPr>
          <p:cNvPr id="9" name="Picture 8"/>
          <p:cNvPicPr>
            <a:picLocks noChangeAspect="1"/>
          </p:cNvPicPr>
          <p:nvPr/>
        </p:nvPicPr>
        <p:blipFill>
          <a:blip r:embed="rId2"/>
          <a:stretch>
            <a:fillRect/>
          </a:stretch>
        </p:blipFill>
        <p:spPr>
          <a:xfrm>
            <a:off x="152400" y="1336324"/>
            <a:ext cx="5685642" cy="1425531"/>
          </a:xfrm>
          <a:prstGeom prst="rect">
            <a:avLst/>
          </a:prstGeom>
          <a:ln>
            <a:solidFill>
              <a:schemeClr val="accent1"/>
            </a:solidFill>
          </a:ln>
        </p:spPr>
      </p:pic>
      <p:pic>
        <p:nvPicPr>
          <p:cNvPr id="10" name="Picture 9"/>
          <p:cNvPicPr>
            <a:picLocks noChangeAspect="1"/>
          </p:cNvPicPr>
          <p:nvPr/>
        </p:nvPicPr>
        <p:blipFill>
          <a:blip r:embed="rId3"/>
          <a:stretch>
            <a:fillRect/>
          </a:stretch>
        </p:blipFill>
        <p:spPr>
          <a:xfrm>
            <a:off x="152400" y="3422615"/>
            <a:ext cx="8456495" cy="2259701"/>
          </a:xfrm>
          <a:prstGeom prst="rect">
            <a:avLst/>
          </a:prstGeom>
          <a:ln>
            <a:solidFill>
              <a:schemeClr val="accent1"/>
            </a:solidFill>
          </a:ln>
        </p:spPr>
      </p:pic>
    </p:spTree>
    <p:extLst>
      <p:ext uri="{BB962C8B-B14F-4D97-AF65-F5344CB8AC3E}">
        <p14:creationId xmlns:p14="http://schemas.microsoft.com/office/powerpoint/2010/main" val="664907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Conventions over Configuration</a:t>
            </a:r>
            <a:endParaRPr lang="en-US" dirty="0"/>
          </a:p>
        </p:txBody>
      </p:sp>
      <p:sp>
        <p:nvSpPr>
          <p:cNvPr id="3" name="Content Placeholder 2"/>
          <p:cNvSpPr>
            <a:spLocks noGrp="1"/>
          </p:cNvSpPr>
          <p:nvPr>
            <p:ph idx="1"/>
          </p:nvPr>
        </p:nvSpPr>
        <p:spPr/>
        <p:txBody>
          <a:bodyPr/>
          <a:lstStyle/>
          <a:p>
            <a:r>
              <a:rPr lang="en-US" dirty="0" smtClean="0"/>
              <a:t>In the </a:t>
            </a:r>
            <a:r>
              <a:rPr lang="en-US" dirty="0" smtClean="0">
                <a:solidFill>
                  <a:srgbClr val="FF0000"/>
                </a:solidFill>
              </a:rPr>
              <a:t>Table 1-1</a:t>
            </a:r>
            <a:r>
              <a:rPr lang="en-US" dirty="0" smtClean="0"/>
              <a:t>:</a:t>
            </a:r>
          </a:p>
          <a:p>
            <a:pPr lvl="1"/>
            <a:r>
              <a:rPr lang="en-US" dirty="0" smtClean="0"/>
              <a:t>When </a:t>
            </a:r>
            <a:r>
              <a:rPr lang="en-US" dirty="0"/>
              <a:t>the application starts up, ASP.NET MVC discovers all of the application’s controllers by searching through the available assemblies for classes that implement the </a:t>
            </a:r>
            <a:r>
              <a:rPr lang="en-US" dirty="0">
                <a:solidFill>
                  <a:srgbClr val="FF0000"/>
                </a:solidFill>
              </a:rPr>
              <a:t>System.Web.Mvc.IController</a:t>
            </a:r>
            <a:r>
              <a:rPr lang="en-US" dirty="0"/>
              <a:t> </a:t>
            </a:r>
            <a:r>
              <a:rPr lang="en-US" dirty="0">
                <a:solidFill>
                  <a:srgbClr val="0070C0"/>
                </a:solidFill>
              </a:rPr>
              <a:t>interface</a:t>
            </a:r>
            <a:r>
              <a:rPr lang="en-US" dirty="0"/>
              <a:t> (or derive from a class that implements this interface, such as System.Web.Mvc.Controller) and whose class names end with the suffix </a:t>
            </a:r>
            <a:r>
              <a:rPr lang="en-US" dirty="0" smtClean="0"/>
              <a:t>Controller.</a:t>
            </a:r>
          </a:p>
          <a:p>
            <a:pPr lvl="1"/>
            <a:r>
              <a:rPr lang="en-US" dirty="0" smtClean="0"/>
              <a:t>When </a:t>
            </a:r>
            <a:r>
              <a:rPr lang="en-US" dirty="0"/>
              <a:t>the routing framework uses this list to figure out which controllers it has access to, it chops off the Controller suffix from all of the controller class </a:t>
            </a:r>
            <a:r>
              <a:rPr lang="en-US" dirty="0" smtClean="0"/>
              <a:t>names.</a:t>
            </a:r>
          </a:p>
          <a:p>
            <a:pPr lvl="1"/>
            <a:r>
              <a:rPr lang="en-US" dirty="0" smtClean="0"/>
              <a:t>So</a:t>
            </a:r>
            <a:r>
              <a:rPr lang="en-US" dirty="0"/>
              <a:t>, whenever you need to refer to a controller, you do so by its shortened name, e.g., AuctionsController is referred to as Auctions, and Home Controller becomes Home</a:t>
            </a:r>
            <a:r>
              <a:rPr lang="en-US" dirty="0" smtClean="0"/>
              <a:t>.</a:t>
            </a:r>
          </a:p>
          <a:p>
            <a:pPr lvl="1"/>
            <a:r>
              <a:rPr lang="en-US" dirty="0"/>
              <a:t>What’s more, the controller and action values in a route are </a:t>
            </a:r>
            <a:r>
              <a:rPr lang="en-US" dirty="0">
                <a:solidFill>
                  <a:srgbClr val="FF0000"/>
                </a:solidFill>
              </a:rPr>
              <a:t>not</a:t>
            </a:r>
            <a:r>
              <a:rPr lang="en-US" dirty="0"/>
              <a:t> </a:t>
            </a:r>
            <a:r>
              <a:rPr lang="en-US" dirty="0" smtClean="0">
                <a:solidFill>
                  <a:srgbClr val="FF0000"/>
                </a:solidFill>
              </a:rPr>
              <a:t>case-sensitive</a:t>
            </a:r>
            <a:r>
              <a:rPr lang="en-US" dirty="0" smtClean="0"/>
              <a:t>.</a:t>
            </a:r>
          </a:p>
          <a:p>
            <a:pPr lvl="1"/>
            <a:r>
              <a:rPr lang="en-US" dirty="0" smtClean="0"/>
              <a:t>This </a:t>
            </a:r>
            <a:r>
              <a:rPr lang="en-US" dirty="0"/>
              <a:t>means that each of these requests—/Auctions/Recent, /auctions/Recent, /auctions/ recent, or even /aucTionS/rEceNt—will successfully resolve to the Recent action in the AuctionsController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44</a:t>
            </a:fld>
            <a:endParaRPr lang="en-US" dirty="0"/>
          </a:p>
        </p:txBody>
      </p:sp>
    </p:spTree>
    <p:extLst>
      <p:ext uri="{BB962C8B-B14F-4D97-AF65-F5344CB8AC3E}">
        <p14:creationId xmlns:p14="http://schemas.microsoft.com/office/powerpoint/2010/main" val="24812013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URL route patterns are </a:t>
            </a:r>
            <a:r>
              <a:rPr lang="en-US" dirty="0">
                <a:solidFill>
                  <a:srgbClr val="FF0000"/>
                </a:solidFill>
              </a:rPr>
              <a:t>relative</a:t>
            </a:r>
            <a:r>
              <a:rPr lang="en-US" dirty="0"/>
              <a:t> to the </a:t>
            </a:r>
            <a:r>
              <a:rPr lang="en-US" dirty="0">
                <a:solidFill>
                  <a:srgbClr val="FF0000"/>
                </a:solidFill>
              </a:rPr>
              <a:t>application root</a:t>
            </a:r>
            <a:r>
              <a:rPr lang="en-US" dirty="0"/>
              <a:t>, so they do not need to start with a forward slash (/) or a virtual path designator </a:t>
            </a:r>
            <a:r>
              <a:rPr lang="en-US" dirty="0" smtClean="0"/>
              <a:t>(~/).</a:t>
            </a:r>
          </a:p>
          <a:p>
            <a:pPr lvl="1"/>
            <a:r>
              <a:rPr lang="en-US" dirty="0" smtClean="0">
                <a:solidFill>
                  <a:srgbClr val="FF0000"/>
                </a:solidFill>
              </a:rPr>
              <a:t>Route </a:t>
            </a:r>
            <a:r>
              <a:rPr lang="en-US" dirty="0">
                <a:solidFill>
                  <a:srgbClr val="FF0000"/>
                </a:solidFill>
              </a:rPr>
              <a:t>patterns</a:t>
            </a:r>
            <a:r>
              <a:rPr lang="en-US" dirty="0"/>
              <a:t> that include these characters are invalid and will cause the routing system to throw an exception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45</a:t>
            </a:fld>
            <a:endParaRPr lang="en-US" dirty="0"/>
          </a:p>
        </p:txBody>
      </p:sp>
    </p:spTree>
    <p:extLst>
      <p:ext uri="{BB962C8B-B14F-4D97-AF65-F5344CB8AC3E}">
        <p14:creationId xmlns:p14="http://schemas.microsoft.com/office/powerpoint/2010/main" val="3593627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a:t>In the context of the MVC architectural pattern, a </a:t>
            </a:r>
            <a:r>
              <a:rPr lang="en-US" dirty="0">
                <a:solidFill>
                  <a:srgbClr val="FF0000"/>
                </a:solidFill>
              </a:rPr>
              <a:t>controller</a:t>
            </a:r>
            <a:r>
              <a:rPr lang="en-US" dirty="0"/>
              <a:t> </a:t>
            </a:r>
            <a:r>
              <a:rPr lang="en-US" dirty="0">
                <a:solidFill>
                  <a:srgbClr val="0070C0"/>
                </a:solidFill>
              </a:rPr>
              <a:t>responds</a:t>
            </a:r>
            <a:r>
              <a:rPr lang="en-US" dirty="0"/>
              <a:t> to </a:t>
            </a:r>
            <a:r>
              <a:rPr lang="en-US" dirty="0">
                <a:solidFill>
                  <a:srgbClr val="FF0000"/>
                </a:solidFill>
              </a:rPr>
              <a:t>user input </a:t>
            </a:r>
            <a:r>
              <a:rPr lang="en-US" dirty="0"/>
              <a:t>(e.g., a user clicking a Save button) and collaborates between the model, view, and (quite often) data access </a:t>
            </a:r>
            <a:r>
              <a:rPr lang="en-US" dirty="0" smtClean="0"/>
              <a:t>layers.</a:t>
            </a:r>
          </a:p>
          <a:p>
            <a:pPr lvl="1"/>
            <a:r>
              <a:rPr lang="en-US" dirty="0" smtClean="0"/>
              <a:t>In </a:t>
            </a:r>
            <a:r>
              <a:rPr lang="en-US" dirty="0"/>
              <a:t>an ASP.NET MVC application, </a:t>
            </a:r>
            <a:r>
              <a:rPr lang="en-US" dirty="0">
                <a:solidFill>
                  <a:srgbClr val="FF0000"/>
                </a:solidFill>
              </a:rPr>
              <a:t>controllers</a:t>
            </a:r>
            <a:r>
              <a:rPr lang="en-US" dirty="0"/>
              <a:t> are </a:t>
            </a:r>
            <a:r>
              <a:rPr lang="en-US" dirty="0">
                <a:solidFill>
                  <a:srgbClr val="FF0000"/>
                </a:solidFill>
              </a:rPr>
              <a:t>classes</a:t>
            </a:r>
            <a:r>
              <a:rPr lang="en-US" dirty="0"/>
              <a:t> that contain </a:t>
            </a:r>
            <a:r>
              <a:rPr lang="en-US" dirty="0">
                <a:solidFill>
                  <a:srgbClr val="FF0000"/>
                </a:solidFill>
              </a:rPr>
              <a:t>methods</a:t>
            </a:r>
            <a:r>
              <a:rPr lang="en-US" dirty="0"/>
              <a:t> that are called by the routing framework to process a </a:t>
            </a:r>
            <a:r>
              <a:rPr lang="en-US" dirty="0" smtClean="0"/>
              <a:t>request.</a:t>
            </a:r>
          </a:p>
          <a:p>
            <a:pPr lvl="1"/>
            <a:r>
              <a:rPr lang="en-US" dirty="0" smtClean="0"/>
              <a:t>To </a:t>
            </a:r>
            <a:r>
              <a:rPr lang="en-US" dirty="0"/>
              <a:t>see an example of an ASP.NET MVC controller, take a look at the HomeController class found in Controllers/HomeController.cs</a:t>
            </a:r>
            <a:r>
              <a:rPr lang="en-US" dirty="0" smtClean="0"/>
              <a:t>: </a:t>
            </a:r>
            <a:r>
              <a:rPr lang="en-US" dirty="0" smtClean="0">
                <a:solidFill>
                  <a:srgbClr val="FF0000"/>
                </a:solidFill>
              </a:rPr>
              <a:t>Code 1-2</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500298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1-2</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47</a:t>
            </a:fld>
            <a:endParaRPr lang="en-US" dirty="0"/>
          </a:p>
        </p:txBody>
      </p:sp>
      <p:pic>
        <p:nvPicPr>
          <p:cNvPr id="7" name="Picture 6"/>
          <p:cNvPicPr>
            <a:picLocks noChangeAspect="1"/>
          </p:cNvPicPr>
          <p:nvPr/>
        </p:nvPicPr>
        <p:blipFill>
          <a:blip r:embed="rId2"/>
          <a:stretch>
            <a:fillRect/>
          </a:stretch>
        </p:blipFill>
        <p:spPr>
          <a:xfrm>
            <a:off x="152400" y="1263630"/>
            <a:ext cx="5353050" cy="4918401"/>
          </a:xfrm>
          <a:prstGeom prst="rect">
            <a:avLst/>
          </a:prstGeom>
          <a:ln>
            <a:solidFill>
              <a:schemeClr val="accent1"/>
            </a:solidFill>
          </a:ln>
        </p:spPr>
      </p:pic>
    </p:spTree>
    <p:extLst>
      <p:ext uri="{BB962C8B-B14F-4D97-AF65-F5344CB8AC3E}">
        <p14:creationId xmlns:p14="http://schemas.microsoft.com/office/powerpoint/2010/main" val="3046064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Controller </a:t>
            </a:r>
            <a:r>
              <a:rPr lang="en-US" dirty="0" smtClean="0"/>
              <a:t>Actions</a:t>
            </a:r>
            <a:endParaRPr lang="en-US" dirty="0"/>
          </a:p>
        </p:txBody>
      </p:sp>
      <p:sp>
        <p:nvSpPr>
          <p:cNvPr id="3" name="Content Placeholder 2"/>
          <p:cNvSpPr>
            <a:spLocks noGrp="1"/>
          </p:cNvSpPr>
          <p:nvPr>
            <p:ph idx="1"/>
          </p:nvPr>
        </p:nvSpPr>
        <p:spPr/>
        <p:txBody>
          <a:bodyPr/>
          <a:lstStyle/>
          <a:p>
            <a:r>
              <a:rPr lang="en-US" dirty="0"/>
              <a:t>As you can see, controller classes themselves </a:t>
            </a:r>
            <a:r>
              <a:rPr lang="en-US" dirty="0">
                <a:solidFill>
                  <a:srgbClr val="0070C0"/>
                </a:solidFill>
              </a:rPr>
              <a:t>aren’t</a:t>
            </a:r>
            <a:r>
              <a:rPr lang="en-US" dirty="0">
                <a:solidFill>
                  <a:srgbClr val="FF0000"/>
                </a:solidFill>
              </a:rPr>
              <a:t> very special</a:t>
            </a:r>
            <a:r>
              <a:rPr lang="en-US" dirty="0"/>
              <a:t>; that is, they don’t look much different from any other .NET </a:t>
            </a:r>
            <a:r>
              <a:rPr lang="en-US" dirty="0" smtClean="0"/>
              <a:t>class.</a:t>
            </a:r>
          </a:p>
          <a:p>
            <a:pPr lvl="1"/>
            <a:r>
              <a:rPr lang="en-US" dirty="0" smtClean="0"/>
              <a:t>In </a:t>
            </a:r>
            <a:r>
              <a:rPr lang="en-US" dirty="0"/>
              <a:t>fact, it’s the </a:t>
            </a:r>
            <a:r>
              <a:rPr lang="en-US" dirty="0">
                <a:solidFill>
                  <a:srgbClr val="FF0000"/>
                </a:solidFill>
              </a:rPr>
              <a:t>methods</a:t>
            </a:r>
            <a:r>
              <a:rPr lang="en-US" dirty="0"/>
              <a:t> in controller classes—referred to as </a:t>
            </a:r>
            <a:r>
              <a:rPr lang="en-US" dirty="0">
                <a:solidFill>
                  <a:srgbClr val="FF0000"/>
                </a:solidFill>
              </a:rPr>
              <a:t>controller actions</a:t>
            </a:r>
            <a:r>
              <a:rPr lang="en-US" dirty="0"/>
              <a:t>—that do all the heavy lifting that’s involved in processing requests</a:t>
            </a:r>
            <a:r>
              <a:rPr lang="en-US" dirty="0" smtClean="0"/>
              <a:t>.</a:t>
            </a:r>
          </a:p>
          <a:p>
            <a:pPr lvl="1"/>
            <a:r>
              <a:rPr lang="en-US" dirty="0"/>
              <a:t>For instance, the HomeController class we just looked at contains three </a:t>
            </a:r>
            <a:r>
              <a:rPr lang="en-US" dirty="0" smtClean="0"/>
              <a:t>actions:</a:t>
            </a:r>
          </a:p>
          <a:p>
            <a:pPr lvl="2"/>
            <a:r>
              <a:rPr lang="en-US" dirty="0" smtClean="0"/>
              <a:t>Index</a:t>
            </a:r>
          </a:p>
          <a:p>
            <a:pPr lvl="2"/>
            <a:r>
              <a:rPr lang="en-US" dirty="0" smtClean="0"/>
              <a:t>About</a:t>
            </a:r>
          </a:p>
          <a:p>
            <a:pPr lvl="2"/>
            <a:r>
              <a:rPr lang="en-US" dirty="0" smtClean="0"/>
              <a:t>Contact</a:t>
            </a:r>
          </a:p>
          <a:p>
            <a:pPr lvl="1"/>
            <a:r>
              <a:rPr lang="en-US" dirty="0" smtClean="0"/>
              <a:t>Thus</a:t>
            </a:r>
            <a:r>
              <a:rPr lang="en-US" dirty="0"/>
              <a:t>, given the default route pattern {controller}/{action}/ {id}, when a request is made to the URL </a:t>
            </a:r>
            <a:r>
              <a:rPr lang="en-US" dirty="0">
                <a:solidFill>
                  <a:srgbClr val="FF0000"/>
                </a:solidFill>
              </a:rPr>
              <a:t>/Home/About</a:t>
            </a:r>
            <a:r>
              <a:rPr lang="en-US" dirty="0"/>
              <a:t>, the routing framework determines that it is the </a:t>
            </a:r>
            <a:r>
              <a:rPr lang="en-US" dirty="0">
                <a:solidFill>
                  <a:srgbClr val="FF0000"/>
                </a:solidFill>
              </a:rPr>
              <a:t>About</a:t>
            </a:r>
            <a:r>
              <a:rPr lang="en-US" dirty="0" smtClean="0">
                <a:solidFill>
                  <a:srgbClr val="FF0000"/>
                </a:solidFill>
              </a:rPr>
              <a:t>( )</a:t>
            </a:r>
            <a:r>
              <a:rPr lang="en-US" dirty="0" smtClean="0"/>
              <a:t> </a:t>
            </a:r>
            <a:r>
              <a:rPr lang="en-US" dirty="0"/>
              <a:t>method of the HomeController class that should process the </a:t>
            </a:r>
            <a:r>
              <a:rPr lang="en-US" dirty="0" smtClean="0"/>
              <a:t>request.</a:t>
            </a:r>
          </a:p>
          <a:p>
            <a:pPr lvl="1"/>
            <a:r>
              <a:rPr lang="en-US" dirty="0" smtClean="0"/>
              <a:t>The </a:t>
            </a:r>
            <a:r>
              <a:rPr lang="en-US" dirty="0"/>
              <a:t>ASP.NET MVC Framework then creates a new instance of the Home Controller class and executes its About</a:t>
            </a:r>
            <a:r>
              <a:rPr lang="en-US" dirty="0" smtClean="0"/>
              <a:t>( ) method.</a:t>
            </a:r>
          </a:p>
          <a:p>
            <a:pPr lvl="1"/>
            <a:r>
              <a:rPr lang="en-US" dirty="0" smtClean="0"/>
              <a:t>In </a:t>
            </a:r>
            <a:r>
              <a:rPr lang="en-US" dirty="0"/>
              <a:t>this case, the About</a:t>
            </a:r>
            <a:r>
              <a:rPr lang="en-US" dirty="0" smtClean="0"/>
              <a:t>( ) </a:t>
            </a:r>
            <a:r>
              <a:rPr lang="en-US" dirty="0"/>
              <a:t>method is pretty simple: it passes data to the view via the </a:t>
            </a:r>
            <a:r>
              <a:rPr lang="en-US" dirty="0">
                <a:solidFill>
                  <a:srgbClr val="FF0000"/>
                </a:solidFill>
              </a:rPr>
              <a:t>ViewBag</a:t>
            </a:r>
            <a:r>
              <a:rPr lang="en-US" dirty="0"/>
              <a:t> </a:t>
            </a:r>
            <a:r>
              <a:rPr lang="en-US" dirty="0">
                <a:solidFill>
                  <a:srgbClr val="0070C0"/>
                </a:solidFill>
              </a:rPr>
              <a:t>property</a:t>
            </a:r>
            <a:r>
              <a:rPr lang="en-US" dirty="0"/>
              <a:t> (more on that later), and then tells the ASP.NET MVC Framework to display the </a:t>
            </a:r>
            <a:r>
              <a:rPr lang="en-US" dirty="0">
                <a:solidFill>
                  <a:srgbClr val="0070C0"/>
                </a:solidFill>
              </a:rPr>
              <a:t>view named </a:t>
            </a:r>
            <a:r>
              <a:rPr lang="en-US" dirty="0"/>
              <a:t>“</a:t>
            </a:r>
            <a:r>
              <a:rPr lang="en-US" dirty="0">
                <a:solidFill>
                  <a:srgbClr val="FF0000"/>
                </a:solidFill>
              </a:rPr>
              <a:t>About</a:t>
            </a:r>
            <a:r>
              <a:rPr lang="en-US" dirty="0"/>
              <a:t>” by calling the </a:t>
            </a:r>
            <a:r>
              <a:rPr lang="en-US" dirty="0">
                <a:solidFill>
                  <a:srgbClr val="FF0000"/>
                </a:solidFill>
              </a:rPr>
              <a:t>View</a:t>
            </a:r>
            <a:r>
              <a:rPr lang="en-US" dirty="0" smtClean="0">
                <a:solidFill>
                  <a:srgbClr val="FF0000"/>
                </a:solidFill>
              </a:rPr>
              <a:t>( )</a:t>
            </a:r>
            <a:r>
              <a:rPr lang="en-US" dirty="0" smtClean="0"/>
              <a:t> </a:t>
            </a:r>
            <a:r>
              <a:rPr lang="en-US" dirty="0">
                <a:solidFill>
                  <a:srgbClr val="0070C0"/>
                </a:solidFill>
              </a:rPr>
              <a:t>method</a:t>
            </a:r>
            <a:r>
              <a:rPr lang="en-US" dirty="0"/>
              <a:t>, which returns an </a:t>
            </a:r>
            <a:r>
              <a:rPr lang="en-US" dirty="0">
                <a:solidFill>
                  <a:srgbClr val="FF0000"/>
                </a:solidFill>
              </a:rPr>
              <a:t>ActionResult</a:t>
            </a:r>
            <a:r>
              <a:rPr lang="en-US" dirty="0"/>
              <a:t> of type </a:t>
            </a:r>
            <a:r>
              <a:rPr lang="en-US" dirty="0">
                <a:solidFill>
                  <a:srgbClr val="FF0000"/>
                </a:solidFill>
              </a:rPr>
              <a:t>ViewResult</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2157477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Results</a:t>
            </a:r>
            <a:endParaRPr lang="en-US" dirty="0"/>
          </a:p>
        </p:txBody>
      </p:sp>
      <p:sp>
        <p:nvSpPr>
          <p:cNvPr id="3" name="Content Placeholder 2"/>
          <p:cNvSpPr>
            <a:spLocks noGrp="1"/>
          </p:cNvSpPr>
          <p:nvPr>
            <p:ph idx="1"/>
          </p:nvPr>
        </p:nvSpPr>
        <p:spPr/>
        <p:txBody>
          <a:bodyPr/>
          <a:lstStyle/>
          <a:p>
            <a:r>
              <a:rPr lang="en-US" dirty="0"/>
              <a:t>It is very important to note that it is the controller’s job to tell the ASP.NET MVC Framework what it </a:t>
            </a:r>
            <a:r>
              <a:rPr lang="en-US" dirty="0">
                <a:solidFill>
                  <a:srgbClr val="FF0000"/>
                </a:solidFill>
              </a:rPr>
              <a:t>should do next</a:t>
            </a:r>
            <a:r>
              <a:rPr lang="en-US" dirty="0"/>
              <a:t>, but </a:t>
            </a:r>
            <a:r>
              <a:rPr lang="en-US" dirty="0">
                <a:solidFill>
                  <a:srgbClr val="FF0000"/>
                </a:solidFill>
              </a:rPr>
              <a:t>not how</a:t>
            </a:r>
            <a:r>
              <a:rPr lang="en-US" dirty="0"/>
              <a:t> to do </a:t>
            </a:r>
            <a:r>
              <a:rPr lang="en-US" dirty="0" smtClean="0"/>
              <a:t>it.</a:t>
            </a:r>
          </a:p>
          <a:p>
            <a:pPr lvl="1"/>
            <a:r>
              <a:rPr lang="en-US" dirty="0" smtClean="0"/>
              <a:t>This </a:t>
            </a:r>
            <a:r>
              <a:rPr lang="en-US" dirty="0"/>
              <a:t>communication occurs through the use of +ActionResult+s, the return values which every controller action is expected to </a:t>
            </a:r>
            <a:r>
              <a:rPr lang="en-US" dirty="0" smtClean="0"/>
              <a:t>provide.</a:t>
            </a:r>
          </a:p>
          <a:p>
            <a:pPr lvl="1"/>
            <a:r>
              <a:rPr lang="en-US" dirty="0" smtClean="0"/>
              <a:t>For </a:t>
            </a:r>
            <a:r>
              <a:rPr lang="en-US" dirty="0"/>
              <a:t>example, when a controller decides to show a view, it tells the ASP.NET MVC Framework to show the view by returning a </a:t>
            </a:r>
            <a:r>
              <a:rPr lang="en-US" dirty="0" smtClean="0">
                <a:solidFill>
                  <a:srgbClr val="FF0000"/>
                </a:solidFill>
              </a:rPr>
              <a:t>ViewResult</a:t>
            </a:r>
            <a:r>
              <a:rPr lang="en-US" dirty="0" smtClean="0"/>
              <a:t>.</a:t>
            </a:r>
          </a:p>
          <a:p>
            <a:pPr lvl="2"/>
            <a:r>
              <a:rPr lang="en-US" dirty="0" smtClean="0"/>
              <a:t>It </a:t>
            </a:r>
            <a:r>
              <a:rPr lang="en-US" dirty="0"/>
              <a:t>does not render the view </a:t>
            </a:r>
            <a:r>
              <a:rPr lang="en-US" dirty="0" smtClean="0"/>
              <a:t>itself.</a:t>
            </a:r>
          </a:p>
          <a:p>
            <a:pPr lvl="2"/>
            <a:r>
              <a:rPr lang="en-US" dirty="0" smtClean="0"/>
              <a:t>This </a:t>
            </a:r>
            <a:r>
              <a:rPr lang="en-US" dirty="0">
                <a:solidFill>
                  <a:srgbClr val="FF0000"/>
                </a:solidFill>
              </a:rPr>
              <a:t>loose coupling</a:t>
            </a:r>
            <a:r>
              <a:rPr lang="en-US" dirty="0"/>
              <a:t> is another great example of </a:t>
            </a:r>
            <a:r>
              <a:rPr lang="en-US" dirty="0" smtClean="0">
                <a:solidFill>
                  <a:srgbClr val="FF0000"/>
                </a:solidFill>
              </a:rPr>
              <a:t>SoC</a:t>
            </a:r>
            <a:r>
              <a:rPr lang="en-US" dirty="0" smtClean="0"/>
              <a:t> </a:t>
            </a:r>
            <a:r>
              <a:rPr lang="en-US" dirty="0"/>
              <a:t>in action (what to do versus how it should be done</a:t>
            </a:r>
            <a:r>
              <a:rPr lang="en-US" dirty="0" smtClean="0"/>
              <a:t>).</a:t>
            </a:r>
          </a:p>
          <a:p>
            <a:pPr lvl="1"/>
            <a:r>
              <a:rPr lang="en-US" dirty="0"/>
              <a:t>Despite the fact that every controller action needs to return an </a:t>
            </a:r>
            <a:r>
              <a:rPr lang="en-US" dirty="0">
                <a:solidFill>
                  <a:srgbClr val="FF0000"/>
                </a:solidFill>
              </a:rPr>
              <a:t>ActionResult</a:t>
            </a:r>
            <a:r>
              <a:rPr lang="en-US" dirty="0"/>
              <a:t>, you will rarely be creating them </a:t>
            </a:r>
            <a:r>
              <a:rPr lang="en-US" dirty="0" smtClean="0"/>
              <a:t>manually.</a:t>
            </a:r>
          </a:p>
          <a:p>
            <a:pPr lvl="1"/>
            <a:r>
              <a:rPr lang="en-US" dirty="0" smtClean="0"/>
              <a:t>Instead</a:t>
            </a:r>
            <a:r>
              <a:rPr lang="en-US" dirty="0"/>
              <a:t>, you’ll usually rely on the </a:t>
            </a:r>
            <a:r>
              <a:rPr lang="en-US" dirty="0">
                <a:solidFill>
                  <a:srgbClr val="FF0000"/>
                </a:solidFill>
              </a:rPr>
              <a:t>helper methods</a:t>
            </a:r>
            <a:r>
              <a:rPr lang="en-US" dirty="0"/>
              <a:t> that the </a:t>
            </a:r>
            <a:r>
              <a:rPr lang="en-US" dirty="0">
                <a:solidFill>
                  <a:srgbClr val="FF0000"/>
                </a:solidFill>
              </a:rPr>
              <a:t>System.Web.Mvc.Controller</a:t>
            </a:r>
            <a:r>
              <a:rPr lang="en-US" dirty="0"/>
              <a:t> base class provides, such as</a:t>
            </a:r>
            <a:r>
              <a:rPr lang="en-US" dirty="0" smtClean="0"/>
              <a:t>: </a:t>
            </a:r>
            <a:r>
              <a:rPr lang="en-US" dirty="0" smtClean="0">
                <a:solidFill>
                  <a:srgbClr val="FF0000"/>
                </a:solidFill>
              </a:rPr>
              <a:t>List 1-1</a:t>
            </a:r>
            <a:r>
              <a:rPr lang="en-US" dirty="0" smtClean="0"/>
              <a:t>.</a:t>
            </a:r>
          </a:p>
          <a:p>
            <a:pPr lvl="1"/>
            <a:r>
              <a:rPr lang="en-US" dirty="0"/>
              <a:t>As you can tell from this list, the framework provides an action result for just about any situation you need to support, and, if it doesn’t, you are free to create your own</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49</a:t>
            </a:fld>
            <a:endParaRPr lang="en-US" dirty="0"/>
          </a:p>
        </p:txBody>
      </p:sp>
    </p:spTree>
    <p:extLst>
      <p:ext uri="{BB962C8B-B14F-4D97-AF65-F5344CB8AC3E}">
        <p14:creationId xmlns:p14="http://schemas.microsoft.com/office/powerpoint/2010/main" val="438591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Microsoft ASP.NET MVC is a web application development framework built on top of Microsoft’s popular and mature .NET </a:t>
            </a:r>
            <a:r>
              <a:rPr lang="en-US" dirty="0" smtClean="0"/>
              <a:t>Framework.</a:t>
            </a:r>
          </a:p>
          <a:p>
            <a:pPr lvl="1"/>
            <a:r>
              <a:rPr lang="en-US" dirty="0" smtClean="0"/>
              <a:t>The </a:t>
            </a:r>
            <a:r>
              <a:rPr lang="en-US" dirty="0"/>
              <a:t>ASP.NET MVC Framework leans heavily on proven developmental patterns and practices that place an emphasis on a loosely coupled application architecture and highly maintainable </a:t>
            </a:r>
            <a:r>
              <a:rPr lang="en-US" dirty="0" smtClean="0"/>
              <a:t>code.</a:t>
            </a:r>
          </a:p>
          <a:p>
            <a:pPr lvl="1"/>
            <a:r>
              <a:rPr lang="en-US" dirty="0" smtClean="0"/>
              <a:t>In </a:t>
            </a:r>
            <a:r>
              <a:rPr lang="en-US" dirty="0"/>
              <a:t>this chapter we’ll take a look at the fundamentals of what makes ASP.NET MVC tick—from its proud lineage and the architectural concepts on which it is built, to the use of Microsoft Visual Studio 2011 to create a fully functioning ASP.NET MVC web </a:t>
            </a:r>
            <a:r>
              <a:rPr lang="en-US" dirty="0" smtClean="0"/>
              <a:t>application.</a:t>
            </a:r>
          </a:p>
          <a:p>
            <a:pPr lvl="1"/>
            <a:r>
              <a:rPr lang="en-US" dirty="0" smtClean="0"/>
              <a:t>Then </a:t>
            </a:r>
            <a:r>
              <a:rPr lang="en-US" dirty="0"/>
              <a:t>we’ll dive into the ASP.NET MVC web application project and see just what ASP.NET MVC gives you right from the start, including a working web page and built-in forms authentication to allow users to register and log in to your </a:t>
            </a:r>
            <a:r>
              <a:rPr lang="en-US" dirty="0" smtClean="0"/>
              <a:t>site.</a:t>
            </a:r>
          </a:p>
          <a:p>
            <a:pPr lvl="1"/>
            <a:r>
              <a:rPr lang="en-US" dirty="0" smtClean="0"/>
              <a:t>By </a:t>
            </a:r>
            <a:r>
              <a:rPr lang="en-US" dirty="0"/>
              <a:t>the end of the chapter, you’ll have not only a working ASP.NET MVC web application, but also enough understanding of the fundamentals of ASP.NET MVC to begin building applications with it </a:t>
            </a:r>
            <a:r>
              <a:rPr lang="en-US" dirty="0" smtClean="0"/>
              <a:t>immediately.</a:t>
            </a:r>
          </a:p>
          <a:p>
            <a:pPr lvl="1"/>
            <a:r>
              <a:rPr lang="en-US" dirty="0" smtClean="0"/>
              <a:t>The </a:t>
            </a:r>
            <a:r>
              <a:rPr lang="en-US" dirty="0"/>
              <a:t>rest of this book simply builds on these fundamentals, showing you how to make the most of the ASP.NET MVC Framework in any web application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3133374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1-1</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50</a:t>
            </a:fld>
            <a:endParaRPr lang="en-US" dirty="0"/>
          </a:p>
        </p:txBody>
      </p:sp>
      <p:pic>
        <p:nvPicPr>
          <p:cNvPr id="7" name="Picture 6"/>
          <p:cNvPicPr>
            <a:picLocks noChangeAspect="1"/>
          </p:cNvPicPr>
          <p:nvPr/>
        </p:nvPicPr>
        <p:blipFill>
          <a:blip r:embed="rId2"/>
          <a:stretch>
            <a:fillRect/>
          </a:stretch>
        </p:blipFill>
        <p:spPr>
          <a:xfrm>
            <a:off x="152400" y="1296803"/>
            <a:ext cx="5248100" cy="5132598"/>
          </a:xfrm>
          <a:prstGeom prst="rect">
            <a:avLst/>
          </a:prstGeom>
          <a:ln>
            <a:solidFill>
              <a:schemeClr val="accent1"/>
            </a:solidFill>
          </a:ln>
        </p:spPr>
      </p:pic>
    </p:spTree>
    <p:extLst>
      <p:ext uri="{BB962C8B-B14F-4D97-AF65-F5344CB8AC3E}">
        <p14:creationId xmlns:p14="http://schemas.microsoft.com/office/powerpoint/2010/main" val="24975205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Though all controller actions are required to provide an ActionResult that indicates the next steps that should be taken to process the request, not all controller actions need to specify </a:t>
            </a:r>
            <a:r>
              <a:rPr lang="en-US" dirty="0">
                <a:solidFill>
                  <a:srgbClr val="FF0000"/>
                </a:solidFill>
              </a:rPr>
              <a:t>ActionResult</a:t>
            </a:r>
            <a:r>
              <a:rPr lang="en-US" dirty="0"/>
              <a:t> as their </a:t>
            </a:r>
            <a:r>
              <a:rPr lang="en-US" dirty="0">
                <a:solidFill>
                  <a:srgbClr val="FF0000"/>
                </a:solidFill>
              </a:rPr>
              <a:t>return type</a:t>
            </a:r>
            <a:r>
              <a:rPr lang="en-US" dirty="0"/>
              <a:t>. </a:t>
            </a:r>
            <a:endParaRPr lang="en-US" dirty="0" smtClean="0"/>
          </a:p>
          <a:p>
            <a:pPr lvl="1"/>
            <a:r>
              <a:rPr lang="en-US" dirty="0" smtClean="0"/>
              <a:t>Controller </a:t>
            </a:r>
            <a:r>
              <a:rPr lang="en-US" dirty="0"/>
              <a:t>actions can specify any return type that </a:t>
            </a:r>
            <a:r>
              <a:rPr lang="en-US" dirty="0">
                <a:solidFill>
                  <a:srgbClr val="FF0000"/>
                </a:solidFill>
              </a:rPr>
              <a:t>derives</a:t>
            </a:r>
            <a:r>
              <a:rPr lang="en-US" dirty="0"/>
              <a:t> from </a:t>
            </a:r>
            <a:r>
              <a:rPr lang="en-US" dirty="0">
                <a:solidFill>
                  <a:srgbClr val="FF0000"/>
                </a:solidFill>
              </a:rPr>
              <a:t>ActionResult</a:t>
            </a:r>
            <a:r>
              <a:rPr lang="en-US" dirty="0"/>
              <a:t>, or even any other </a:t>
            </a:r>
            <a:r>
              <a:rPr lang="en-US" dirty="0" smtClean="0"/>
              <a:t>type.</a:t>
            </a:r>
          </a:p>
          <a:p>
            <a:pPr lvl="1"/>
            <a:r>
              <a:rPr lang="en-US" dirty="0" smtClean="0"/>
              <a:t>When </a:t>
            </a:r>
            <a:r>
              <a:rPr lang="en-US" dirty="0"/>
              <a:t>the ASP.NET MVC Framework comes across a controller action that returns a non-ActionResult type, it automatically </a:t>
            </a:r>
            <a:r>
              <a:rPr lang="en-US" dirty="0">
                <a:solidFill>
                  <a:srgbClr val="FF0000"/>
                </a:solidFill>
              </a:rPr>
              <a:t>wraps</a:t>
            </a:r>
            <a:r>
              <a:rPr lang="en-US" dirty="0"/>
              <a:t> the </a:t>
            </a:r>
            <a:r>
              <a:rPr lang="en-US" dirty="0">
                <a:solidFill>
                  <a:srgbClr val="FF0000"/>
                </a:solidFill>
              </a:rPr>
              <a:t>value</a:t>
            </a:r>
            <a:r>
              <a:rPr lang="en-US" dirty="0"/>
              <a:t> in a </a:t>
            </a:r>
            <a:r>
              <a:rPr lang="en-US" dirty="0">
                <a:solidFill>
                  <a:srgbClr val="FF0000"/>
                </a:solidFill>
              </a:rPr>
              <a:t>ContentResult</a:t>
            </a:r>
            <a:r>
              <a:rPr lang="en-US" dirty="0"/>
              <a:t> and renders the </a:t>
            </a:r>
            <a:r>
              <a:rPr lang="en-US" dirty="0">
                <a:solidFill>
                  <a:srgbClr val="0070C0"/>
                </a:solidFill>
              </a:rPr>
              <a:t>value</a:t>
            </a:r>
            <a:r>
              <a:rPr lang="en-US" dirty="0"/>
              <a:t> as </a:t>
            </a:r>
            <a:r>
              <a:rPr lang="en-US" dirty="0">
                <a:solidFill>
                  <a:srgbClr val="FF0000"/>
                </a:solidFill>
              </a:rPr>
              <a:t>raw content</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51</a:t>
            </a:fld>
            <a:endParaRPr lang="en-US" dirty="0"/>
          </a:p>
        </p:txBody>
      </p:sp>
    </p:spTree>
    <p:extLst>
      <p:ext uri="{BB962C8B-B14F-4D97-AF65-F5344CB8AC3E}">
        <p14:creationId xmlns:p14="http://schemas.microsoft.com/office/powerpoint/2010/main" val="1027824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Parameters</a:t>
            </a:r>
            <a:endParaRPr lang="en-US" dirty="0"/>
          </a:p>
        </p:txBody>
      </p:sp>
      <p:sp>
        <p:nvSpPr>
          <p:cNvPr id="3" name="Content Placeholder 2"/>
          <p:cNvSpPr>
            <a:spLocks noGrp="1"/>
          </p:cNvSpPr>
          <p:nvPr>
            <p:ph idx="1"/>
          </p:nvPr>
        </p:nvSpPr>
        <p:spPr/>
        <p:txBody>
          <a:bodyPr/>
          <a:lstStyle/>
          <a:p>
            <a:r>
              <a:rPr lang="en-US" dirty="0"/>
              <a:t>Controller actions are—when it comes down to it—just like any other </a:t>
            </a:r>
            <a:r>
              <a:rPr lang="en-US" dirty="0" smtClean="0">
                <a:solidFill>
                  <a:srgbClr val="FF0000"/>
                </a:solidFill>
              </a:rPr>
              <a:t>method</a:t>
            </a:r>
            <a:r>
              <a:rPr lang="en-US" dirty="0" smtClean="0"/>
              <a:t>.</a:t>
            </a:r>
          </a:p>
          <a:p>
            <a:pPr lvl="1"/>
            <a:r>
              <a:rPr lang="en-US" dirty="0" smtClean="0"/>
              <a:t>In </a:t>
            </a:r>
            <a:r>
              <a:rPr lang="en-US" dirty="0"/>
              <a:t>fact, a controller action can even specify </a:t>
            </a:r>
            <a:r>
              <a:rPr lang="en-US" dirty="0">
                <a:solidFill>
                  <a:srgbClr val="FF0000"/>
                </a:solidFill>
              </a:rPr>
              <a:t>parameters</a:t>
            </a:r>
            <a:r>
              <a:rPr lang="en-US" dirty="0"/>
              <a:t> that ASP.NET MVC populates, using information from the request, when it </a:t>
            </a:r>
            <a:r>
              <a:rPr lang="en-US" dirty="0" smtClean="0"/>
              <a:t>executes.</a:t>
            </a:r>
          </a:p>
          <a:p>
            <a:pPr lvl="1"/>
            <a:r>
              <a:rPr lang="en-US" dirty="0" smtClean="0"/>
              <a:t>This </a:t>
            </a:r>
            <a:r>
              <a:rPr lang="en-US" dirty="0"/>
              <a:t>functionality is called </a:t>
            </a:r>
            <a:r>
              <a:rPr lang="en-US" dirty="0">
                <a:solidFill>
                  <a:srgbClr val="FF0000"/>
                </a:solidFill>
              </a:rPr>
              <a:t>model binding</a:t>
            </a:r>
            <a:r>
              <a:rPr lang="en-US" dirty="0"/>
              <a:t>, and it is one of ASP.NET MVC’s most powerful and useful features. </a:t>
            </a:r>
            <a:endParaRPr lang="en-US" dirty="0" smtClean="0"/>
          </a:p>
          <a:p>
            <a:pPr lvl="1"/>
            <a:r>
              <a:rPr lang="en-US" dirty="0" smtClean="0"/>
              <a:t>Before </a:t>
            </a:r>
            <a:r>
              <a:rPr lang="en-US" dirty="0"/>
              <a:t>diving into how model binding works, first take a step back and consider an example of the “traditional” way of interacting with request values</a:t>
            </a:r>
            <a:r>
              <a:rPr lang="en-US" dirty="0" smtClean="0"/>
              <a:t>: </a:t>
            </a:r>
            <a:r>
              <a:rPr lang="en-US" dirty="0" smtClean="0">
                <a:solidFill>
                  <a:srgbClr val="FF0000"/>
                </a:solidFill>
              </a:rPr>
              <a:t>List 1-2</a:t>
            </a:r>
            <a:r>
              <a:rPr lang="en-US" dirty="0" smtClean="0"/>
              <a:t>.</a:t>
            </a:r>
          </a:p>
          <a:p>
            <a:pPr lvl="2"/>
            <a:r>
              <a:rPr lang="en-US" dirty="0"/>
              <a:t>The controller action in this particular example creates and populates the properties of a new Auction object with values taken straight from the </a:t>
            </a:r>
            <a:r>
              <a:rPr lang="en-US" dirty="0" smtClean="0">
                <a:solidFill>
                  <a:srgbClr val="FF0000"/>
                </a:solidFill>
              </a:rPr>
              <a:t>request</a:t>
            </a:r>
            <a:r>
              <a:rPr lang="en-US" dirty="0" smtClean="0"/>
              <a:t>.</a:t>
            </a:r>
          </a:p>
          <a:p>
            <a:pPr lvl="2"/>
            <a:r>
              <a:rPr lang="en-US" dirty="0" smtClean="0"/>
              <a:t>Since </a:t>
            </a:r>
            <a:r>
              <a:rPr lang="en-US" dirty="0"/>
              <a:t>some of Auction’s properties are defined as various primitive, non-string types, the action also needs to parse each of those corresponding request values into the proper </a:t>
            </a:r>
            <a:r>
              <a:rPr lang="en-US" dirty="0" smtClean="0"/>
              <a:t>type.</a:t>
            </a:r>
          </a:p>
          <a:p>
            <a:pPr lvl="1"/>
            <a:r>
              <a:rPr lang="en-US" dirty="0" smtClean="0"/>
              <a:t>This </a:t>
            </a:r>
            <a:r>
              <a:rPr lang="en-US" dirty="0"/>
              <a:t>example may seem simple and straightforward, but it’s actually quite frail: if any of the parsing attempts fails, the entire action will </a:t>
            </a:r>
            <a:r>
              <a:rPr lang="en-US" dirty="0" smtClean="0"/>
              <a:t>fail.</a:t>
            </a:r>
          </a:p>
          <a:p>
            <a:pPr lvl="1"/>
            <a:r>
              <a:rPr lang="en-US" dirty="0" smtClean="0"/>
              <a:t>Switching </a:t>
            </a:r>
            <a:r>
              <a:rPr lang="en-US" dirty="0"/>
              <a:t>to the various </a:t>
            </a:r>
            <a:r>
              <a:rPr lang="en-US" dirty="0">
                <a:solidFill>
                  <a:srgbClr val="FF0000"/>
                </a:solidFill>
              </a:rPr>
              <a:t>Try Parse</a:t>
            </a:r>
            <a:r>
              <a:rPr lang="en-US" dirty="0" smtClean="0">
                <a:solidFill>
                  <a:srgbClr val="FF0000"/>
                </a:solidFill>
              </a:rPr>
              <a:t>( )</a:t>
            </a:r>
            <a:r>
              <a:rPr lang="en-US" dirty="0" smtClean="0"/>
              <a:t> </a:t>
            </a:r>
            <a:r>
              <a:rPr lang="en-US" dirty="0">
                <a:solidFill>
                  <a:srgbClr val="0070C0"/>
                </a:solidFill>
              </a:rPr>
              <a:t>methods</a:t>
            </a:r>
            <a:r>
              <a:rPr lang="en-US" dirty="0"/>
              <a:t> may help avoid most exceptions, but applying these methods also means additional </a:t>
            </a:r>
            <a:r>
              <a:rPr lang="en-US" dirty="0" smtClean="0"/>
              <a:t>code.</a:t>
            </a:r>
          </a:p>
          <a:p>
            <a:pPr lvl="1"/>
            <a:r>
              <a:rPr lang="en-US" dirty="0" smtClean="0"/>
              <a:t>The </a:t>
            </a:r>
            <a:r>
              <a:rPr lang="en-US" dirty="0"/>
              <a:t>side effect of this approach is that every action is very explicit. </a:t>
            </a:r>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52</a:t>
            </a:fld>
            <a:endParaRPr lang="en-US" dirty="0"/>
          </a:p>
        </p:txBody>
      </p:sp>
    </p:spTree>
    <p:extLst>
      <p:ext uri="{BB962C8B-B14F-4D97-AF65-F5344CB8AC3E}">
        <p14:creationId xmlns:p14="http://schemas.microsoft.com/office/powerpoint/2010/main" val="22197736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Parameters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The </a:t>
            </a:r>
            <a:r>
              <a:rPr lang="en-US" dirty="0"/>
              <a:t>downside to writing such explicit code is that it puts the burden on you, the developer, to perform all the work and to remember to perform this work every time it is </a:t>
            </a:r>
            <a:r>
              <a:rPr lang="en-US" dirty="0" smtClean="0"/>
              <a:t>required.</a:t>
            </a:r>
          </a:p>
          <a:p>
            <a:pPr lvl="1"/>
            <a:r>
              <a:rPr lang="en-US" dirty="0" smtClean="0"/>
              <a:t>A </a:t>
            </a:r>
            <a:r>
              <a:rPr lang="en-US" dirty="0"/>
              <a:t>larger amount of code also tends to obscure the real goal: in this example, adding a new Auction to the system</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53</a:t>
            </a:fld>
            <a:endParaRPr lang="en-US" dirty="0"/>
          </a:p>
        </p:txBody>
      </p:sp>
    </p:spTree>
    <p:extLst>
      <p:ext uri="{BB962C8B-B14F-4D97-AF65-F5344CB8AC3E}">
        <p14:creationId xmlns:p14="http://schemas.microsoft.com/office/powerpoint/2010/main" val="1124354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1-2</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54</a:t>
            </a:fld>
            <a:endParaRPr lang="en-US" dirty="0"/>
          </a:p>
        </p:txBody>
      </p:sp>
      <p:pic>
        <p:nvPicPr>
          <p:cNvPr id="3" name="Picture 2"/>
          <p:cNvPicPr>
            <a:picLocks noChangeAspect="1"/>
          </p:cNvPicPr>
          <p:nvPr/>
        </p:nvPicPr>
        <p:blipFill>
          <a:blip r:embed="rId2"/>
          <a:stretch>
            <a:fillRect/>
          </a:stretch>
        </p:blipFill>
        <p:spPr>
          <a:xfrm>
            <a:off x="151089" y="1285612"/>
            <a:ext cx="5594468" cy="2262931"/>
          </a:xfrm>
          <a:prstGeom prst="rect">
            <a:avLst/>
          </a:prstGeom>
          <a:ln>
            <a:solidFill>
              <a:schemeClr val="accent1"/>
            </a:solidFill>
          </a:ln>
        </p:spPr>
      </p:pic>
    </p:spTree>
    <p:extLst>
      <p:ext uri="{BB962C8B-B14F-4D97-AF65-F5344CB8AC3E}">
        <p14:creationId xmlns:p14="http://schemas.microsoft.com/office/powerpoint/2010/main" val="20100134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binding basics</a:t>
            </a:r>
            <a:endParaRPr lang="en-US" dirty="0"/>
          </a:p>
        </p:txBody>
      </p:sp>
      <p:sp>
        <p:nvSpPr>
          <p:cNvPr id="3" name="Content Placeholder 2"/>
          <p:cNvSpPr>
            <a:spLocks noGrp="1"/>
          </p:cNvSpPr>
          <p:nvPr>
            <p:ph idx="1"/>
          </p:nvPr>
        </p:nvSpPr>
        <p:spPr/>
        <p:txBody>
          <a:bodyPr/>
          <a:lstStyle/>
          <a:p>
            <a:r>
              <a:rPr lang="en-US" dirty="0"/>
              <a:t>Not only does model binding avoid all of this explicit code, it is also very easy to </a:t>
            </a:r>
            <a:r>
              <a:rPr lang="en-US" dirty="0" smtClean="0"/>
              <a:t>apply.</a:t>
            </a:r>
          </a:p>
          <a:p>
            <a:pPr lvl="1"/>
            <a:r>
              <a:rPr lang="en-US" dirty="0" smtClean="0"/>
              <a:t>So </a:t>
            </a:r>
            <a:r>
              <a:rPr lang="en-US" dirty="0"/>
              <a:t>easy, in fact, that you don’t even need to think about </a:t>
            </a:r>
            <a:r>
              <a:rPr lang="en-US" dirty="0" smtClean="0"/>
              <a:t>it.</a:t>
            </a:r>
          </a:p>
          <a:p>
            <a:pPr lvl="1"/>
            <a:r>
              <a:rPr lang="en-US" dirty="0" smtClean="0"/>
              <a:t>For </a:t>
            </a:r>
            <a:r>
              <a:rPr lang="en-US" dirty="0"/>
              <a:t>example, here’s the same controller action as before, this time using model-bound method parameters</a:t>
            </a:r>
            <a:r>
              <a:rPr lang="en-US" dirty="0" smtClean="0"/>
              <a:t>: </a:t>
            </a:r>
            <a:r>
              <a:rPr lang="en-US" dirty="0" smtClean="0">
                <a:solidFill>
                  <a:srgbClr val="FF0000"/>
                </a:solidFill>
              </a:rPr>
              <a:t>List 1-3</a:t>
            </a:r>
            <a:r>
              <a:rPr lang="en-US" dirty="0" smtClean="0"/>
              <a:t>.</a:t>
            </a:r>
          </a:p>
          <a:p>
            <a:pPr lvl="2"/>
            <a:r>
              <a:rPr lang="en-US" dirty="0"/>
              <a:t>Now, instead of retrieving the values from the Request explicitly, the action declares them as </a:t>
            </a:r>
            <a:r>
              <a:rPr lang="en-US" dirty="0">
                <a:solidFill>
                  <a:srgbClr val="FF0000"/>
                </a:solidFill>
              </a:rPr>
              <a:t>parameters</a:t>
            </a:r>
            <a:r>
              <a:rPr lang="en-US" dirty="0"/>
              <a:t>. </a:t>
            </a:r>
            <a:endParaRPr lang="en-US" dirty="0" smtClean="0"/>
          </a:p>
          <a:p>
            <a:pPr lvl="2"/>
            <a:r>
              <a:rPr lang="en-US" dirty="0" smtClean="0"/>
              <a:t>When </a:t>
            </a:r>
            <a:r>
              <a:rPr lang="en-US" dirty="0"/>
              <a:t>the ASP.NET MVC framework executes this method, it attempts to populate the action’s parameters using the same values from the request that the previous example </a:t>
            </a:r>
            <a:r>
              <a:rPr lang="en-US" dirty="0" smtClean="0"/>
              <a:t>showed.</a:t>
            </a:r>
          </a:p>
          <a:p>
            <a:pPr lvl="2"/>
            <a:r>
              <a:rPr lang="en-US" dirty="0" smtClean="0"/>
              <a:t>Note </a:t>
            </a:r>
            <a:r>
              <a:rPr lang="en-US" dirty="0"/>
              <a:t>that—even though we’re not accessing the Request dictionary directly—the parameter names are still very important, because they still correspond to values from in the </a:t>
            </a:r>
            <a:r>
              <a:rPr lang="en-US" dirty="0" smtClean="0"/>
              <a:t>Request.</a:t>
            </a:r>
          </a:p>
          <a:p>
            <a:pPr lvl="1"/>
            <a:r>
              <a:rPr lang="en-US" dirty="0" smtClean="0"/>
              <a:t>The </a:t>
            </a:r>
            <a:r>
              <a:rPr lang="en-US" dirty="0">
                <a:solidFill>
                  <a:srgbClr val="FF0000"/>
                </a:solidFill>
              </a:rPr>
              <a:t>Request</a:t>
            </a:r>
            <a:r>
              <a:rPr lang="en-US" dirty="0"/>
              <a:t> </a:t>
            </a:r>
            <a:r>
              <a:rPr lang="en-US" dirty="0">
                <a:solidFill>
                  <a:srgbClr val="0070C0"/>
                </a:solidFill>
              </a:rPr>
              <a:t>object</a:t>
            </a:r>
            <a:r>
              <a:rPr lang="en-US" dirty="0"/>
              <a:t> isn’t the only place the ASP.NET MVC </a:t>
            </a:r>
            <a:r>
              <a:rPr lang="en-US" dirty="0">
                <a:solidFill>
                  <a:srgbClr val="FF0000"/>
                </a:solidFill>
              </a:rPr>
              <a:t>model binder</a:t>
            </a:r>
            <a:r>
              <a:rPr lang="en-US" dirty="0"/>
              <a:t> gets its </a:t>
            </a:r>
            <a:r>
              <a:rPr lang="en-US" dirty="0">
                <a:solidFill>
                  <a:srgbClr val="0070C0"/>
                </a:solidFill>
              </a:rPr>
              <a:t>values</a:t>
            </a:r>
            <a:r>
              <a:rPr lang="en-US" dirty="0"/>
              <a:t> from, </a:t>
            </a:r>
            <a:r>
              <a:rPr lang="en-US" dirty="0" smtClean="0"/>
              <a:t>however.</a:t>
            </a:r>
          </a:p>
          <a:p>
            <a:pPr lvl="1"/>
            <a:r>
              <a:rPr lang="en-US" dirty="0" smtClean="0"/>
              <a:t>Out </a:t>
            </a:r>
            <a:r>
              <a:rPr lang="en-US" dirty="0"/>
              <a:t>of the box, the framework looks in several places, such </a:t>
            </a:r>
            <a:r>
              <a:rPr lang="en-US" dirty="0" smtClean="0"/>
              <a:t>as</a:t>
            </a:r>
          </a:p>
          <a:p>
            <a:pPr lvl="2"/>
            <a:r>
              <a:rPr lang="en-US" dirty="0" smtClean="0"/>
              <a:t>route data</a:t>
            </a:r>
          </a:p>
          <a:p>
            <a:pPr lvl="2"/>
            <a:r>
              <a:rPr lang="en-US" dirty="0" smtClean="0"/>
              <a:t>query </a:t>
            </a:r>
            <a:r>
              <a:rPr lang="en-US" dirty="0"/>
              <a:t>string </a:t>
            </a:r>
            <a:r>
              <a:rPr lang="en-US" dirty="0" smtClean="0"/>
              <a:t>parameters</a:t>
            </a:r>
          </a:p>
          <a:p>
            <a:pPr lvl="2"/>
            <a:r>
              <a:rPr lang="en-US" dirty="0" smtClean="0"/>
              <a:t>form </a:t>
            </a:r>
            <a:r>
              <a:rPr lang="en-US" dirty="0"/>
              <a:t>post </a:t>
            </a:r>
            <a:r>
              <a:rPr lang="en-US" dirty="0" smtClean="0"/>
              <a:t>values</a:t>
            </a:r>
          </a:p>
          <a:p>
            <a:pPr lvl="2"/>
            <a:r>
              <a:rPr lang="en-US" dirty="0" smtClean="0"/>
              <a:t>even </a:t>
            </a:r>
            <a:r>
              <a:rPr lang="en-US" dirty="0"/>
              <a:t>serialized JSON </a:t>
            </a:r>
            <a:r>
              <a:rPr lang="en-US" dirty="0" smtClean="0"/>
              <a:t>objects</a:t>
            </a:r>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55</a:t>
            </a:fld>
            <a:endParaRPr lang="en-US" dirty="0"/>
          </a:p>
        </p:txBody>
      </p:sp>
    </p:spTree>
    <p:extLst>
      <p:ext uri="{BB962C8B-B14F-4D97-AF65-F5344CB8AC3E}">
        <p14:creationId xmlns:p14="http://schemas.microsoft.com/office/powerpoint/2010/main" val="30372832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binding basics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For </a:t>
            </a:r>
            <a:r>
              <a:rPr lang="en-US" dirty="0"/>
              <a:t>example, the </a:t>
            </a:r>
            <a:r>
              <a:rPr lang="en-US" dirty="0" smtClean="0"/>
              <a:t>snippet in </a:t>
            </a:r>
            <a:r>
              <a:rPr lang="en-US" dirty="0" smtClean="0">
                <a:solidFill>
                  <a:srgbClr val="FF0000"/>
                </a:solidFill>
              </a:rPr>
              <a:t>Example 1-1</a:t>
            </a:r>
            <a:r>
              <a:rPr lang="en-US" dirty="0" smtClean="0"/>
              <a:t> retrieves </a:t>
            </a:r>
            <a:r>
              <a:rPr lang="en-US" dirty="0"/>
              <a:t>the id value from the URL simply by declaring a parameter with the same </a:t>
            </a:r>
            <a:r>
              <a:rPr lang="en-US" dirty="0" smtClean="0"/>
              <a:t>name.</a:t>
            </a:r>
          </a:p>
          <a:p>
            <a:pPr lvl="1"/>
            <a:r>
              <a:rPr lang="en-US" dirty="0"/>
              <a:t>As these examples demonstrate, model binding lets ASP.NET MVC handle much of the mundane, boilerplate code so the logic within the action can concentrate on providing business </a:t>
            </a:r>
            <a:r>
              <a:rPr lang="en-US" dirty="0" smtClean="0"/>
              <a:t>value.</a:t>
            </a:r>
          </a:p>
          <a:p>
            <a:pPr lvl="1"/>
            <a:r>
              <a:rPr lang="en-US" dirty="0" smtClean="0"/>
              <a:t>The </a:t>
            </a:r>
            <a:r>
              <a:rPr lang="en-US" dirty="0"/>
              <a:t>code that is left is much more meaningful, not to mention more readable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56</a:t>
            </a:fld>
            <a:endParaRPr lang="en-US" dirty="0"/>
          </a:p>
        </p:txBody>
      </p:sp>
    </p:spTree>
    <p:extLst>
      <p:ext uri="{BB962C8B-B14F-4D97-AF65-F5344CB8AC3E}">
        <p14:creationId xmlns:p14="http://schemas.microsoft.com/office/powerpoint/2010/main" val="1369752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List 1-3 || Example 1-1</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57</a:t>
            </a:fld>
            <a:endParaRPr lang="en-US" dirty="0"/>
          </a:p>
        </p:txBody>
      </p:sp>
      <p:pic>
        <p:nvPicPr>
          <p:cNvPr id="9" name="Picture 8"/>
          <p:cNvPicPr>
            <a:picLocks noChangeAspect="1"/>
          </p:cNvPicPr>
          <p:nvPr/>
        </p:nvPicPr>
        <p:blipFill>
          <a:blip r:embed="rId2"/>
          <a:stretch>
            <a:fillRect/>
          </a:stretch>
        </p:blipFill>
        <p:spPr>
          <a:xfrm>
            <a:off x="152400" y="1269921"/>
            <a:ext cx="4211425" cy="3050796"/>
          </a:xfrm>
          <a:prstGeom prst="rect">
            <a:avLst/>
          </a:prstGeom>
          <a:ln>
            <a:solidFill>
              <a:schemeClr val="accent1"/>
            </a:solidFill>
          </a:ln>
        </p:spPr>
      </p:pic>
      <p:pic>
        <p:nvPicPr>
          <p:cNvPr id="10" name="Picture 9"/>
          <p:cNvPicPr>
            <a:picLocks noChangeAspect="1"/>
          </p:cNvPicPr>
          <p:nvPr/>
        </p:nvPicPr>
        <p:blipFill>
          <a:blip r:embed="rId3"/>
          <a:stretch>
            <a:fillRect/>
          </a:stretch>
        </p:blipFill>
        <p:spPr>
          <a:xfrm>
            <a:off x="4704291" y="1269921"/>
            <a:ext cx="6236264" cy="1728787"/>
          </a:xfrm>
          <a:prstGeom prst="rect">
            <a:avLst/>
          </a:prstGeom>
          <a:ln>
            <a:solidFill>
              <a:schemeClr val="accent1"/>
            </a:solidFill>
          </a:ln>
        </p:spPr>
      </p:pic>
    </p:spTree>
    <p:extLst>
      <p:ext uri="{BB962C8B-B14F-4D97-AF65-F5344CB8AC3E}">
        <p14:creationId xmlns:p14="http://schemas.microsoft.com/office/powerpoint/2010/main" val="25919030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binding complex </a:t>
            </a:r>
            <a:r>
              <a:rPr lang="en-US" dirty="0" smtClean="0"/>
              <a:t>objects</a:t>
            </a:r>
            <a:endParaRPr lang="en-US" dirty="0"/>
          </a:p>
        </p:txBody>
      </p:sp>
      <p:sp>
        <p:nvSpPr>
          <p:cNvPr id="3" name="Content Placeholder 2"/>
          <p:cNvSpPr>
            <a:spLocks noGrp="1"/>
          </p:cNvSpPr>
          <p:nvPr>
            <p:ph idx="1"/>
          </p:nvPr>
        </p:nvSpPr>
        <p:spPr/>
        <p:txBody>
          <a:bodyPr/>
          <a:lstStyle/>
          <a:p>
            <a:r>
              <a:rPr lang="en-US" dirty="0"/>
              <a:t>Applying the model binding approach even to simple, primitive types can make a pretty big impact in making your code more </a:t>
            </a:r>
            <a:r>
              <a:rPr lang="en-US" dirty="0" smtClean="0"/>
              <a:t>expressive.</a:t>
            </a:r>
          </a:p>
          <a:p>
            <a:pPr lvl="1"/>
            <a:r>
              <a:rPr lang="en-US" dirty="0" smtClean="0"/>
              <a:t>In </a:t>
            </a:r>
            <a:r>
              <a:rPr lang="en-US" dirty="0"/>
              <a:t>the real world, though, things are much </a:t>
            </a:r>
            <a:r>
              <a:rPr lang="en-US" dirty="0">
                <a:solidFill>
                  <a:srgbClr val="FF0000"/>
                </a:solidFill>
              </a:rPr>
              <a:t>more complex</a:t>
            </a:r>
            <a:r>
              <a:rPr lang="en-US" dirty="0"/>
              <a:t>—only the most basic scenarios rely on just a couple of </a:t>
            </a:r>
            <a:r>
              <a:rPr lang="en-US" dirty="0" smtClean="0"/>
              <a:t>parameters.</a:t>
            </a:r>
          </a:p>
          <a:p>
            <a:pPr lvl="1"/>
            <a:r>
              <a:rPr lang="en-US" dirty="0" smtClean="0"/>
              <a:t>Luckily</a:t>
            </a:r>
            <a:r>
              <a:rPr lang="en-US" dirty="0"/>
              <a:t>, ASP.NET MVC supports binding to </a:t>
            </a:r>
            <a:r>
              <a:rPr lang="en-US" dirty="0">
                <a:solidFill>
                  <a:srgbClr val="FF0000"/>
                </a:solidFill>
              </a:rPr>
              <a:t>complex types</a:t>
            </a:r>
            <a:r>
              <a:rPr lang="en-US" dirty="0"/>
              <a:t> as well as to </a:t>
            </a:r>
            <a:r>
              <a:rPr lang="en-US" dirty="0">
                <a:solidFill>
                  <a:srgbClr val="FF0000"/>
                </a:solidFill>
              </a:rPr>
              <a:t>primitive </a:t>
            </a:r>
            <a:r>
              <a:rPr lang="en-US" dirty="0" smtClean="0">
                <a:solidFill>
                  <a:srgbClr val="FF0000"/>
                </a:solidFill>
              </a:rPr>
              <a:t>types</a:t>
            </a:r>
            <a:r>
              <a:rPr lang="en-US" dirty="0" smtClean="0"/>
              <a:t>.</a:t>
            </a:r>
          </a:p>
          <a:p>
            <a:pPr lvl="1"/>
            <a:r>
              <a:rPr lang="en-US" dirty="0" smtClean="0"/>
              <a:t>This </a:t>
            </a:r>
            <a:r>
              <a:rPr lang="en-US" dirty="0"/>
              <a:t>example takes one more pass at the Create action, this time skipping the middleman primitive types and binding directly to an Auction instance</a:t>
            </a:r>
            <a:r>
              <a:rPr lang="en-US" dirty="0" smtClean="0"/>
              <a:t>:</a:t>
            </a:r>
          </a:p>
          <a:p>
            <a:pPr marL="233363" lvl="1" indent="0">
              <a:buNone/>
            </a:pPr>
            <a:endParaRPr lang="en-US" dirty="0"/>
          </a:p>
          <a:p>
            <a:pPr marL="233363" lvl="1" indent="0">
              <a:buNone/>
            </a:pPr>
            <a:endParaRPr lang="en-US" dirty="0" smtClean="0"/>
          </a:p>
          <a:p>
            <a:pPr marL="233363" lvl="1" indent="0">
              <a:buNone/>
            </a:pPr>
            <a:endParaRPr lang="en-US" dirty="0" smtClean="0"/>
          </a:p>
          <a:p>
            <a:pPr marL="233363" lvl="1" indent="0">
              <a:buNone/>
            </a:pPr>
            <a:endParaRPr lang="en-US" dirty="0" smtClean="0"/>
          </a:p>
          <a:p>
            <a:pPr lvl="1"/>
            <a:r>
              <a:rPr lang="en-US" dirty="0"/>
              <a:t>The action shown here is equivalent to what you saw in the previous </a:t>
            </a:r>
            <a:r>
              <a:rPr lang="en-US" dirty="0" smtClean="0"/>
              <a:t>example.</a:t>
            </a:r>
          </a:p>
          <a:p>
            <a:pPr lvl="1"/>
            <a:r>
              <a:rPr lang="en-US" dirty="0" smtClean="0"/>
              <a:t>That’s </a:t>
            </a:r>
            <a:r>
              <a:rPr lang="en-US" dirty="0"/>
              <a:t>right—ASP.NET MVC’s </a:t>
            </a:r>
            <a:r>
              <a:rPr lang="en-US" dirty="0">
                <a:solidFill>
                  <a:srgbClr val="FF0000"/>
                </a:solidFill>
              </a:rPr>
              <a:t>complex model binding</a:t>
            </a:r>
            <a:r>
              <a:rPr lang="en-US" dirty="0"/>
              <a:t> just eliminated all of the boilerplate code required to create and populate a new Auction </a:t>
            </a:r>
            <a:r>
              <a:rPr lang="en-US" dirty="0" smtClean="0"/>
              <a:t>instance!</a:t>
            </a:r>
          </a:p>
          <a:p>
            <a:pPr lvl="1"/>
            <a:r>
              <a:rPr lang="en-US" dirty="0" smtClean="0"/>
              <a:t>This </a:t>
            </a:r>
            <a:r>
              <a:rPr lang="en-US" dirty="0"/>
              <a:t>example shows the true power of model binding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58</a:t>
            </a:fld>
            <a:endParaRPr lang="en-US" dirty="0"/>
          </a:p>
        </p:txBody>
      </p:sp>
      <p:pic>
        <p:nvPicPr>
          <p:cNvPr id="7" name="Picture 6"/>
          <p:cNvPicPr>
            <a:picLocks noChangeAspect="1"/>
          </p:cNvPicPr>
          <p:nvPr/>
        </p:nvPicPr>
        <p:blipFill>
          <a:blip r:embed="rId2"/>
          <a:stretch>
            <a:fillRect/>
          </a:stretch>
        </p:blipFill>
        <p:spPr>
          <a:xfrm>
            <a:off x="746621" y="3702844"/>
            <a:ext cx="4064204" cy="893492"/>
          </a:xfrm>
          <a:prstGeom prst="rect">
            <a:avLst/>
          </a:prstGeom>
          <a:ln>
            <a:solidFill>
              <a:schemeClr val="accent1"/>
            </a:solidFill>
          </a:ln>
        </p:spPr>
      </p:pic>
    </p:spTree>
    <p:extLst>
      <p:ext uri="{BB962C8B-B14F-4D97-AF65-F5344CB8AC3E}">
        <p14:creationId xmlns:p14="http://schemas.microsoft.com/office/powerpoint/2010/main" val="52021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Filters</a:t>
            </a:r>
            <a:endParaRPr lang="en-US" dirty="0"/>
          </a:p>
        </p:txBody>
      </p:sp>
      <p:sp>
        <p:nvSpPr>
          <p:cNvPr id="3" name="Content Placeholder 2"/>
          <p:cNvSpPr>
            <a:spLocks noGrp="1"/>
          </p:cNvSpPr>
          <p:nvPr>
            <p:ph idx="1"/>
          </p:nvPr>
        </p:nvSpPr>
        <p:spPr/>
        <p:txBody>
          <a:bodyPr/>
          <a:lstStyle/>
          <a:p>
            <a:r>
              <a:rPr lang="en-US" dirty="0">
                <a:solidFill>
                  <a:srgbClr val="FF0000"/>
                </a:solidFill>
              </a:rPr>
              <a:t>Action filters</a:t>
            </a:r>
            <a:r>
              <a:rPr lang="en-US" dirty="0"/>
              <a:t> provide a simple yet powerful technique to modify or enhance the ASP.NET MVC </a:t>
            </a:r>
            <a:r>
              <a:rPr lang="en-US" dirty="0">
                <a:solidFill>
                  <a:srgbClr val="FF0000"/>
                </a:solidFill>
              </a:rPr>
              <a:t>pipeline</a:t>
            </a:r>
            <a:r>
              <a:rPr lang="en-US" dirty="0"/>
              <a:t> by “</a:t>
            </a:r>
            <a:r>
              <a:rPr lang="en-US" dirty="0">
                <a:solidFill>
                  <a:srgbClr val="FF0000"/>
                </a:solidFill>
              </a:rPr>
              <a:t>injecting</a:t>
            </a:r>
            <a:r>
              <a:rPr lang="en-US" dirty="0"/>
              <a:t>” </a:t>
            </a:r>
            <a:r>
              <a:rPr lang="en-US" dirty="0">
                <a:solidFill>
                  <a:srgbClr val="0070C0"/>
                </a:solidFill>
              </a:rPr>
              <a:t>logic</a:t>
            </a:r>
            <a:r>
              <a:rPr lang="en-US" dirty="0"/>
              <a:t> at certain points, helping to address “crosscutting concerns” that apply to many (or all) components of an </a:t>
            </a:r>
            <a:r>
              <a:rPr lang="en-US" dirty="0" smtClean="0"/>
              <a:t>application.</a:t>
            </a:r>
          </a:p>
          <a:p>
            <a:pPr lvl="1"/>
            <a:r>
              <a:rPr lang="en-US" dirty="0" smtClean="0"/>
              <a:t>Application </a:t>
            </a:r>
            <a:r>
              <a:rPr lang="en-US" dirty="0"/>
              <a:t>logging is a classic example of a cross-cutting concern in that it is equally applicable to any component in an application, regardless of what that component’s primary responsibility may </a:t>
            </a:r>
            <a:r>
              <a:rPr lang="en-US" dirty="0" smtClean="0"/>
              <a:t>be.</a:t>
            </a:r>
          </a:p>
          <a:p>
            <a:pPr lvl="1"/>
            <a:r>
              <a:rPr lang="en-US" dirty="0" smtClean="0"/>
              <a:t>Action </a:t>
            </a:r>
            <a:r>
              <a:rPr lang="en-US" dirty="0"/>
              <a:t>filter logic is primarily introduced by applying an </a:t>
            </a:r>
            <a:r>
              <a:rPr lang="en-US" dirty="0">
                <a:solidFill>
                  <a:srgbClr val="FF0000"/>
                </a:solidFill>
              </a:rPr>
              <a:t>ActionFilterAttribute</a:t>
            </a:r>
            <a:r>
              <a:rPr lang="en-US" dirty="0"/>
              <a:t> to a </a:t>
            </a:r>
            <a:r>
              <a:rPr lang="en-US" dirty="0">
                <a:solidFill>
                  <a:srgbClr val="FF0000"/>
                </a:solidFill>
              </a:rPr>
              <a:t>controller action</a:t>
            </a:r>
            <a:r>
              <a:rPr lang="en-US" dirty="0"/>
              <a:t> in order to affect how that action executes, as is the case in the following example that protects a controller action from unauthorized access by applying the </a:t>
            </a:r>
            <a:r>
              <a:rPr lang="en-US" dirty="0">
                <a:solidFill>
                  <a:srgbClr val="FF0000"/>
                </a:solidFill>
              </a:rPr>
              <a:t>AuthorizeAttribute</a:t>
            </a:r>
            <a:r>
              <a:rPr lang="en-US" dirty="0" smtClean="0"/>
              <a:t>:</a:t>
            </a:r>
          </a:p>
          <a:p>
            <a:pPr marL="233363" lvl="1" indent="0">
              <a:buNone/>
            </a:pPr>
            <a:endParaRPr lang="en-US" dirty="0" smtClean="0"/>
          </a:p>
          <a:p>
            <a:pPr marL="233363" lvl="1" indent="0">
              <a:buNone/>
            </a:pPr>
            <a:endParaRPr lang="en-US" dirty="0" smtClean="0"/>
          </a:p>
          <a:p>
            <a:pPr marL="233363" lvl="1" indent="0">
              <a:buNone/>
            </a:pPr>
            <a:endParaRPr lang="en-US" dirty="0"/>
          </a:p>
          <a:p>
            <a:pPr marL="233363" lvl="1" indent="0">
              <a:buNone/>
            </a:pPr>
            <a:endParaRPr lang="en-US" dirty="0"/>
          </a:p>
          <a:p>
            <a:pPr lvl="1"/>
            <a:r>
              <a:rPr lang="en-US" dirty="0"/>
              <a:t>The ASP.NET MVC Framework includes quite a few </a:t>
            </a:r>
            <a:r>
              <a:rPr lang="en-US" dirty="0">
                <a:solidFill>
                  <a:srgbClr val="FF0000"/>
                </a:solidFill>
              </a:rPr>
              <a:t>action filters</a:t>
            </a:r>
            <a:r>
              <a:rPr lang="en-US" dirty="0"/>
              <a:t> that target common </a:t>
            </a:r>
            <a:r>
              <a:rPr lang="en-US" dirty="0" smtClean="0"/>
              <a:t>scenarios.</a:t>
            </a:r>
          </a:p>
          <a:p>
            <a:pPr lvl="1"/>
            <a:r>
              <a:rPr lang="en-US" dirty="0" smtClean="0"/>
              <a:t>You’ll </a:t>
            </a:r>
            <a:r>
              <a:rPr lang="en-US" dirty="0"/>
              <a:t>see these action filters in use throughout this book, helping accomplish a variety of tasks in a clean, loosely coupled way</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59</a:t>
            </a:fld>
            <a:endParaRPr lang="en-US" dirty="0"/>
          </a:p>
        </p:txBody>
      </p:sp>
      <p:pic>
        <p:nvPicPr>
          <p:cNvPr id="8" name="Picture 7"/>
          <p:cNvPicPr>
            <a:picLocks noChangeAspect="1"/>
          </p:cNvPicPr>
          <p:nvPr/>
        </p:nvPicPr>
        <p:blipFill>
          <a:blip r:embed="rId2"/>
          <a:stretch>
            <a:fillRect/>
          </a:stretch>
        </p:blipFill>
        <p:spPr>
          <a:xfrm>
            <a:off x="872455" y="3777954"/>
            <a:ext cx="4008321" cy="1134062"/>
          </a:xfrm>
          <a:prstGeom prst="rect">
            <a:avLst/>
          </a:prstGeom>
          <a:ln>
            <a:solidFill>
              <a:schemeClr val="accent1"/>
            </a:solidFill>
          </a:ln>
        </p:spPr>
      </p:pic>
    </p:spTree>
    <p:extLst>
      <p:ext uri="{BB962C8B-B14F-4D97-AF65-F5344CB8AC3E}">
        <p14:creationId xmlns:p14="http://schemas.microsoft.com/office/powerpoint/2010/main" val="158276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Microsoft’s Web Development </a:t>
            </a:r>
            <a:r>
              <a:rPr lang="en-US" dirty="0" smtClean="0"/>
              <a:t>Platforms</a:t>
            </a:r>
            <a:endParaRPr lang="en-US" dirty="0"/>
          </a:p>
        </p:txBody>
      </p:sp>
      <p:sp>
        <p:nvSpPr>
          <p:cNvPr id="3" name="Content Placeholder 2"/>
          <p:cNvSpPr>
            <a:spLocks noGrp="1"/>
          </p:cNvSpPr>
          <p:nvPr>
            <p:ph idx="1"/>
          </p:nvPr>
        </p:nvSpPr>
        <p:spPr/>
        <p:txBody>
          <a:bodyPr/>
          <a:lstStyle/>
          <a:p>
            <a:r>
              <a:rPr lang="en-US" dirty="0"/>
              <a:t>Understanding the past can be a big help in appreciating the present; so, before we get into what ASP.NET MVC is and how it works, let’s take a minute to see just where it came </a:t>
            </a:r>
            <a:r>
              <a:rPr lang="en-US" dirty="0" smtClean="0"/>
              <a:t>from.</a:t>
            </a:r>
          </a:p>
          <a:p>
            <a:pPr lvl="1"/>
            <a:r>
              <a:rPr lang="en-US" dirty="0" smtClean="0"/>
              <a:t>Long </a:t>
            </a:r>
            <a:r>
              <a:rPr lang="en-US" dirty="0"/>
              <a:t>ago, Microsoft saw the need for a Windows-based web development platform, and the company worked hard to produce a </a:t>
            </a:r>
            <a:r>
              <a:rPr lang="en-US" dirty="0" smtClean="0"/>
              <a:t>solution.</a:t>
            </a:r>
          </a:p>
          <a:p>
            <a:pPr lvl="1"/>
            <a:r>
              <a:rPr lang="en-US" dirty="0" smtClean="0"/>
              <a:t>Over </a:t>
            </a:r>
            <a:r>
              <a:rPr lang="en-US" dirty="0"/>
              <a:t>the past two decades, Microsoft has given the development community several web development platforms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29417973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Action filters are a great way to apply custom logic throughout your </a:t>
            </a:r>
            <a:r>
              <a:rPr lang="en-US" dirty="0" smtClean="0"/>
              <a:t>site.</a:t>
            </a:r>
          </a:p>
          <a:p>
            <a:pPr lvl="1"/>
            <a:r>
              <a:rPr lang="en-US" dirty="0" smtClean="0"/>
              <a:t>Keep </a:t>
            </a:r>
            <a:r>
              <a:rPr lang="en-US" dirty="0"/>
              <a:t>in mind that you are free to create your own action filters by extending the </a:t>
            </a:r>
            <a:r>
              <a:rPr lang="en-US" dirty="0">
                <a:solidFill>
                  <a:srgbClr val="FF0000"/>
                </a:solidFill>
              </a:rPr>
              <a:t>ActionFilterAttribute</a:t>
            </a:r>
            <a:r>
              <a:rPr lang="en-US" dirty="0"/>
              <a:t> </a:t>
            </a:r>
            <a:r>
              <a:rPr lang="en-US" dirty="0">
                <a:solidFill>
                  <a:srgbClr val="0070C0"/>
                </a:solidFill>
              </a:rPr>
              <a:t>base class</a:t>
            </a:r>
            <a:r>
              <a:rPr lang="en-US" dirty="0"/>
              <a:t> or any of the ASP.NET MVC action filters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60</a:t>
            </a:fld>
            <a:endParaRPr lang="en-US" dirty="0"/>
          </a:p>
        </p:txBody>
      </p:sp>
    </p:spTree>
    <p:extLst>
      <p:ext uri="{BB962C8B-B14F-4D97-AF65-F5344CB8AC3E}">
        <p14:creationId xmlns:p14="http://schemas.microsoft.com/office/powerpoint/2010/main" val="1744484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p:txBody>
          <a:bodyPr/>
          <a:lstStyle/>
          <a:p>
            <a:r>
              <a:rPr lang="en-US" dirty="0"/>
              <a:t>In the ASP.NET MVC Framework, controller actions that wish to display HTML to the user return an instance of </a:t>
            </a:r>
            <a:r>
              <a:rPr lang="en-US" dirty="0">
                <a:solidFill>
                  <a:srgbClr val="FF0000"/>
                </a:solidFill>
              </a:rPr>
              <a:t>ViewResult</a:t>
            </a:r>
            <a:r>
              <a:rPr lang="en-US" dirty="0"/>
              <a:t>, a type of </a:t>
            </a:r>
            <a:r>
              <a:rPr lang="en-US" dirty="0">
                <a:solidFill>
                  <a:srgbClr val="FF0000"/>
                </a:solidFill>
              </a:rPr>
              <a:t>ActionResult</a:t>
            </a:r>
            <a:r>
              <a:rPr lang="en-US" dirty="0"/>
              <a:t> that knows how to render content to the </a:t>
            </a:r>
            <a:r>
              <a:rPr lang="en-US" dirty="0" smtClean="0"/>
              <a:t>response.</a:t>
            </a:r>
          </a:p>
          <a:p>
            <a:pPr lvl="1"/>
            <a:r>
              <a:rPr lang="en-US" dirty="0" smtClean="0"/>
              <a:t>When </a:t>
            </a:r>
            <a:r>
              <a:rPr lang="en-US" dirty="0"/>
              <a:t>it comes time to render the view, the ASP.NET MVC Framework will look for the view using the name provided by the controller</a:t>
            </a:r>
            <a:r>
              <a:rPr lang="en-US" dirty="0" smtClean="0"/>
              <a:t>.</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t>This action takes advantage of the </a:t>
            </a:r>
            <a:r>
              <a:rPr lang="en-US" dirty="0">
                <a:solidFill>
                  <a:srgbClr val="FF0000"/>
                </a:solidFill>
              </a:rPr>
              <a:t>View</a:t>
            </a:r>
            <a:r>
              <a:rPr lang="en-US" dirty="0" smtClean="0">
                <a:solidFill>
                  <a:srgbClr val="FF0000"/>
                </a:solidFill>
              </a:rPr>
              <a:t>( )</a:t>
            </a:r>
            <a:r>
              <a:rPr lang="en-US" dirty="0" smtClean="0"/>
              <a:t> </a:t>
            </a:r>
            <a:r>
              <a:rPr lang="en-US" dirty="0">
                <a:solidFill>
                  <a:srgbClr val="0070C0"/>
                </a:solidFill>
              </a:rPr>
              <a:t>helper method</a:t>
            </a:r>
            <a:r>
              <a:rPr lang="en-US" dirty="0"/>
              <a:t> to create a </a:t>
            </a:r>
            <a:r>
              <a:rPr lang="en-US" dirty="0" smtClean="0">
                <a:solidFill>
                  <a:srgbClr val="FF0000"/>
                </a:solidFill>
              </a:rPr>
              <a:t>ViewResult</a:t>
            </a:r>
            <a:r>
              <a:rPr lang="en-US" dirty="0" smtClean="0"/>
              <a:t>.</a:t>
            </a:r>
          </a:p>
          <a:p>
            <a:pPr lvl="1"/>
            <a:r>
              <a:rPr lang="en-US" dirty="0" smtClean="0"/>
              <a:t>Calling </a:t>
            </a:r>
            <a:r>
              <a:rPr lang="en-US" dirty="0">
                <a:solidFill>
                  <a:srgbClr val="FF0000"/>
                </a:solidFill>
              </a:rPr>
              <a:t>View</a:t>
            </a:r>
            <a:r>
              <a:rPr lang="en-US" dirty="0" smtClean="0">
                <a:solidFill>
                  <a:srgbClr val="FF0000"/>
                </a:solidFill>
              </a:rPr>
              <a:t>( )</a:t>
            </a:r>
            <a:r>
              <a:rPr lang="en-US" dirty="0" smtClean="0"/>
              <a:t> </a:t>
            </a:r>
            <a:r>
              <a:rPr lang="en-US" dirty="0"/>
              <a:t>without any parameters, as in this example, instructs ASP.NET MVC to find a view with the same name as the current controller </a:t>
            </a:r>
            <a:r>
              <a:rPr lang="en-US" dirty="0" smtClean="0"/>
              <a:t>action.</a:t>
            </a:r>
          </a:p>
          <a:p>
            <a:pPr lvl="1"/>
            <a:r>
              <a:rPr lang="en-US" dirty="0" smtClean="0"/>
              <a:t>In </a:t>
            </a:r>
            <a:r>
              <a:rPr lang="en-US" dirty="0"/>
              <a:t>this instance, ASP.NET MVC will look for a view named “</a:t>
            </a:r>
            <a:r>
              <a:rPr lang="en-US" dirty="0">
                <a:solidFill>
                  <a:srgbClr val="FF0000"/>
                </a:solidFill>
              </a:rPr>
              <a:t>Index</a:t>
            </a:r>
            <a:r>
              <a:rPr lang="en-US" dirty="0"/>
              <a:t>”, but where will it look</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61</a:t>
            </a:fld>
            <a:endParaRPr lang="en-US" dirty="0"/>
          </a:p>
        </p:txBody>
      </p:sp>
      <p:pic>
        <p:nvPicPr>
          <p:cNvPr id="7" name="Picture 6"/>
          <p:cNvPicPr>
            <a:picLocks noChangeAspect="1"/>
          </p:cNvPicPr>
          <p:nvPr/>
        </p:nvPicPr>
        <p:blipFill>
          <a:blip r:embed="rId2"/>
          <a:stretch>
            <a:fillRect/>
          </a:stretch>
        </p:blipFill>
        <p:spPr>
          <a:xfrm>
            <a:off x="838898" y="2722851"/>
            <a:ext cx="5336490" cy="1261352"/>
          </a:xfrm>
          <a:prstGeom prst="rect">
            <a:avLst/>
          </a:prstGeom>
          <a:ln>
            <a:solidFill>
              <a:schemeClr val="accent1"/>
            </a:solidFill>
          </a:ln>
        </p:spPr>
      </p:pic>
    </p:spTree>
    <p:extLst>
      <p:ext uri="{BB962C8B-B14F-4D97-AF65-F5344CB8AC3E}">
        <p14:creationId xmlns:p14="http://schemas.microsoft.com/office/powerpoint/2010/main" val="23979428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Locating </a:t>
            </a:r>
            <a:r>
              <a:rPr lang="en-US" dirty="0" smtClean="0"/>
              <a:t>Views</a:t>
            </a:r>
            <a:endParaRPr lang="en-US" dirty="0"/>
          </a:p>
        </p:txBody>
      </p:sp>
      <p:sp>
        <p:nvSpPr>
          <p:cNvPr id="3" name="Content Placeholder 2"/>
          <p:cNvSpPr>
            <a:spLocks noGrp="1"/>
          </p:cNvSpPr>
          <p:nvPr>
            <p:ph idx="1"/>
          </p:nvPr>
        </p:nvSpPr>
        <p:spPr/>
        <p:txBody>
          <a:bodyPr/>
          <a:lstStyle/>
          <a:p>
            <a:r>
              <a:rPr lang="en-US" dirty="0"/>
              <a:t>ASP.NET MVC relies on the convention that keeps all the application’s views underneath the Views folder in the root of the </a:t>
            </a:r>
            <a:r>
              <a:rPr lang="en-US" dirty="0" smtClean="0"/>
              <a:t>website.</a:t>
            </a:r>
          </a:p>
          <a:p>
            <a:pPr lvl="1"/>
            <a:r>
              <a:rPr lang="en-US" dirty="0" smtClean="0"/>
              <a:t>More </a:t>
            </a:r>
            <a:r>
              <a:rPr lang="en-US" dirty="0"/>
              <a:t>specifically, ASP.NET MVC expects views to live within folders named after the controller to which they </a:t>
            </a:r>
            <a:r>
              <a:rPr lang="en-US" dirty="0" smtClean="0"/>
              <a:t>relate.</a:t>
            </a:r>
          </a:p>
          <a:p>
            <a:pPr lvl="1"/>
            <a:r>
              <a:rPr lang="en-US" dirty="0" smtClean="0"/>
              <a:t>Thus</a:t>
            </a:r>
            <a:r>
              <a:rPr lang="en-US" dirty="0"/>
              <a:t>, when the framework wants to show the view for the Index action in the </a:t>
            </a:r>
            <a:r>
              <a:rPr lang="en-US" dirty="0" smtClean="0"/>
              <a:t>HomeController</a:t>
            </a:r>
            <a:r>
              <a:rPr lang="en-US" dirty="0"/>
              <a:t>, it is going to look in the /Views/Home folder for a file named </a:t>
            </a:r>
            <a:r>
              <a:rPr lang="en-US" dirty="0" smtClean="0"/>
              <a:t>Index.</a:t>
            </a:r>
          </a:p>
          <a:p>
            <a:pPr lvl="2"/>
            <a:r>
              <a:rPr lang="en-US" dirty="0" smtClean="0"/>
              <a:t>The </a:t>
            </a:r>
            <a:r>
              <a:rPr lang="en-US" dirty="0"/>
              <a:t>project template was nice enough to include an </a:t>
            </a:r>
            <a:r>
              <a:rPr lang="en-US" dirty="0">
                <a:solidFill>
                  <a:srgbClr val="FF0000"/>
                </a:solidFill>
              </a:rPr>
              <a:t>Index.cshtml</a:t>
            </a:r>
            <a:r>
              <a:rPr lang="en-US" dirty="0"/>
              <a:t> view for us</a:t>
            </a:r>
            <a:r>
              <a:rPr lang="en-US" dirty="0" smtClean="0"/>
              <a:t>.</a:t>
            </a:r>
          </a:p>
          <a:p>
            <a:pPr lvl="2"/>
            <a:r>
              <a:rPr lang="en-US" dirty="0"/>
              <a:t>When it does not find a view that matches the name of the view it is looking for in the controller’s Views folder, ASP.NET MVC continues looking in the common </a:t>
            </a:r>
            <a:r>
              <a:rPr lang="en-US" dirty="0">
                <a:solidFill>
                  <a:srgbClr val="FF0000"/>
                </a:solidFill>
              </a:rPr>
              <a:t>/Views/ Shared</a:t>
            </a:r>
            <a:r>
              <a:rPr lang="en-US" dirty="0"/>
              <a:t> </a:t>
            </a:r>
            <a:r>
              <a:rPr lang="en-US" dirty="0">
                <a:solidFill>
                  <a:srgbClr val="0070C0"/>
                </a:solidFill>
              </a:rPr>
              <a:t>folder</a:t>
            </a:r>
            <a:r>
              <a:rPr lang="en-US" dirty="0" smtClean="0"/>
              <a:t>.</a:t>
            </a:r>
          </a:p>
          <a:p>
            <a:pPr lvl="2"/>
            <a:r>
              <a:rPr lang="en-US" dirty="0"/>
              <a:t>The </a:t>
            </a:r>
            <a:r>
              <a:rPr lang="en-US" dirty="0">
                <a:solidFill>
                  <a:srgbClr val="FF0000"/>
                </a:solidFill>
              </a:rPr>
              <a:t>/Views/Shared</a:t>
            </a:r>
            <a:r>
              <a:rPr lang="en-US" dirty="0"/>
              <a:t> </a:t>
            </a:r>
            <a:r>
              <a:rPr lang="en-US" dirty="0">
                <a:solidFill>
                  <a:srgbClr val="0070C0"/>
                </a:solidFill>
              </a:rPr>
              <a:t>folder</a:t>
            </a:r>
            <a:r>
              <a:rPr lang="en-US" dirty="0"/>
              <a:t> is a great place to keep views that are </a:t>
            </a:r>
            <a:r>
              <a:rPr lang="en-US" dirty="0">
                <a:solidFill>
                  <a:srgbClr val="FF0000"/>
                </a:solidFill>
              </a:rPr>
              <a:t>shared</a:t>
            </a:r>
            <a:r>
              <a:rPr lang="en-US" dirty="0"/>
              <a:t> across </a:t>
            </a:r>
            <a:r>
              <a:rPr lang="en-US" dirty="0">
                <a:solidFill>
                  <a:srgbClr val="0070C0"/>
                </a:solidFill>
              </a:rPr>
              <a:t>multiple controllers</a:t>
            </a:r>
            <a:r>
              <a:rPr lang="en-US" dirty="0"/>
              <a:t>.</a:t>
            </a:r>
          </a:p>
          <a:p>
            <a:pPr lvl="1"/>
            <a:r>
              <a:rPr lang="en-US" dirty="0" smtClean="0"/>
              <a:t>Now </a:t>
            </a:r>
            <a:r>
              <a:rPr lang="en-US" dirty="0"/>
              <a:t>that you’ve found the view that the action requested, open it up and take a look at what’s </a:t>
            </a:r>
            <a:r>
              <a:rPr lang="en-US" dirty="0" smtClean="0"/>
              <a:t>inside:</a:t>
            </a:r>
          </a:p>
          <a:p>
            <a:pPr lvl="2"/>
            <a:r>
              <a:rPr lang="en-US" dirty="0" smtClean="0"/>
              <a:t>HTML markup</a:t>
            </a:r>
          </a:p>
          <a:p>
            <a:pPr lvl="2"/>
            <a:r>
              <a:rPr lang="en-US" dirty="0" smtClean="0"/>
              <a:t>code</a:t>
            </a:r>
          </a:p>
          <a:p>
            <a:pPr lvl="1"/>
            <a:r>
              <a:rPr lang="en-US" dirty="0" smtClean="0"/>
              <a:t>But</a:t>
            </a:r>
            <a:r>
              <a:rPr lang="en-US" dirty="0"/>
              <a:t>, it’s not just any HTML markup and code—it’s </a:t>
            </a:r>
            <a:r>
              <a:rPr lang="en-US" dirty="0">
                <a:solidFill>
                  <a:srgbClr val="FF0000"/>
                </a:solidFill>
              </a:rPr>
              <a:t>Razor</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62</a:t>
            </a:fld>
            <a:endParaRPr lang="en-US" dirty="0"/>
          </a:p>
        </p:txBody>
      </p:sp>
    </p:spTree>
    <p:extLst>
      <p:ext uri="{BB962C8B-B14F-4D97-AF65-F5344CB8AC3E}">
        <p14:creationId xmlns:p14="http://schemas.microsoft.com/office/powerpoint/2010/main" val="11530964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Hello, Razor</a:t>
            </a:r>
            <a:r>
              <a:rPr lang="en-US" dirty="0" smtClean="0"/>
              <a:t>!</a:t>
            </a:r>
            <a:endParaRPr lang="en-US" dirty="0"/>
          </a:p>
        </p:txBody>
      </p:sp>
      <p:sp>
        <p:nvSpPr>
          <p:cNvPr id="3" name="Content Placeholder 2"/>
          <p:cNvSpPr>
            <a:spLocks noGrp="1"/>
          </p:cNvSpPr>
          <p:nvPr>
            <p:ph idx="1"/>
          </p:nvPr>
        </p:nvSpPr>
        <p:spPr/>
        <p:txBody>
          <a:bodyPr/>
          <a:lstStyle/>
          <a:p>
            <a:r>
              <a:rPr lang="en-US" dirty="0"/>
              <a:t>Razor is a syntax that allows you to combine code and content in a fluid and expressive </a:t>
            </a:r>
            <a:r>
              <a:rPr lang="en-US" dirty="0" smtClean="0"/>
              <a:t>manner.</a:t>
            </a:r>
          </a:p>
          <a:p>
            <a:pPr lvl="1"/>
            <a:r>
              <a:rPr lang="en-US" dirty="0" smtClean="0"/>
              <a:t>Though </a:t>
            </a:r>
            <a:r>
              <a:rPr lang="en-US" dirty="0"/>
              <a:t>it introduces a few symbols and keywords, Razor is not a new </a:t>
            </a:r>
            <a:r>
              <a:rPr lang="en-US" dirty="0" smtClean="0"/>
              <a:t>language.</a:t>
            </a:r>
          </a:p>
          <a:p>
            <a:pPr lvl="1"/>
            <a:r>
              <a:rPr lang="en-US" dirty="0" smtClean="0"/>
              <a:t>Instead</a:t>
            </a:r>
            <a:r>
              <a:rPr lang="en-US" dirty="0"/>
              <a:t>, Razor lets you write code using languages you probably already know, such as C# or Visual Basic .</a:t>
            </a:r>
            <a:r>
              <a:rPr lang="en-US" dirty="0" smtClean="0"/>
              <a:t>NET.</a:t>
            </a:r>
          </a:p>
          <a:p>
            <a:pPr lvl="1"/>
            <a:r>
              <a:rPr lang="en-US" dirty="0" smtClean="0"/>
              <a:t>Razor’s </a:t>
            </a:r>
            <a:r>
              <a:rPr lang="en-US" dirty="0">
                <a:solidFill>
                  <a:srgbClr val="FF0000"/>
                </a:solidFill>
              </a:rPr>
              <a:t>learning curve</a:t>
            </a:r>
            <a:r>
              <a:rPr lang="en-US" dirty="0"/>
              <a:t> is </a:t>
            </a:r>
            <a:r>
              <a:rPr lang="en-US" dirty="0">
                <a:solidFill>
                  <a:srgbClr val="FF0000"/>
                </a:solidFill>
              </a:rPr>
              <a:t>very short</a:t>
            </a:r>
            <a:r>
              <a:rPr lang="en-US" dirty="0"/>
              <a:t>, because it lets you work with your existing skills rather than requiring you to learn an entirely new </a:t>
            </a:r>
            <a:r>
              <a:rPr lang="en-US" dirty="0" smtClean="0"/>
              <a:t>language.</a:t>
            </a:r>
          </a:p>
          <a:p>
            <a:pPr lvl="1"/>
            <a:r>
              <a:rPr lang="en-US" dirty="0" smtClean="0"/>
              <a:t>Therefore</a:t>
            </a:r>
            <a:r>
              <a:rPr lang="en-US" dirty="0"/>
              <a:t>, if you know how to write HTML and .NET code using C# or Visual Basic .NET, you can easily write markup such as the following</a:t>
            </a:r>
            <a:r>
              <a:rPr lang="en-US" dirty="0" smtClean="0"/>
              <a:t>:</a:t>
            </a:r>
          </a:p>
          <a:p>
            <a:pPr marL="233363" lvl="1" indent="0">
              <a:buNone/>
            </a:pPr>
            <a:endParaRPr lang="en-US" dirty="0" smtClean="0"/>
          </a:p>
          <a:p>
            <a:pPr marL="233363" lvl="1" indent="0">
              <a:buNone/>
            </a:pPr>
            <a:endParaRPr lang="en-US" dirty="0"/>
          </a:p>
          <a:p>
            <a:pPr lvl="1"/>
            <a:r>
              <a:rPr lang="en-US" dirty="0"/>
              <a:t>Which produces the following output: </a:t>
            </a:r>
            <a:endParaRPr lang="en-US" dirty="0" smtClean="0"/>
          </a:p>
          <a:p>
            <a:pPr marL="233363" lvl="1" indent="0">
              <a:buNone/>
            </a:pPr>
            <a:endParaRPr lang="en-US" dirty="0" smtClean="0"/>
          </a:p>
          <a:p>
            <a:pPr marL="233363" lvl="1" indent="0">
              <a:buNone/>
            </a:pPr>
            <a:endParaRPr lang="en-US" dirty="0" smtClean="0"/>
          </a:p>
          <a:p>
            <a:pPr lvl="1"/>
            <a:r>
              <a:rPr lang="en-US" dirty="0" smtClean="0"/>
              <a:t>This </a:t>
            </a:r>
            <a:r>
              <a:rPr lang="en-US" dirty="0"/>
              <a:t>example begins with a standard HTML tag (the &lt;div&gt; tag), followed by a bit of “hardcoded” text, then a bit of </a:t>
            </a:r>
            <a:r>
              <a:rPr lang="en-US" dirty="0">
                <a:solidFill>
                  <a:srgbClr val="FF0000"/>
                </a:solidFill>
              </a:rPr>
              <a:t>dynamic text</a:t>
            </a:r>
            <a:r>
              <a:rPr lang="en-US" dirty="0"/>
              <a:t> rendered as the result of referencing a .NET property (</a:t>
            </a:r>
            <a:r>
              <a:rPr lang="en-US" dirty="0">
                <a:solidFill>
                  <a:srgbClr val="FF0000"/>
                </a:solidFill>
              </a:rPr>
              <a:t>System.DateTime.Now</a:t>
            </a:r>
            <a:r>
              <a:rPr lang="en-US" dirty="0"/>
              <a:t>), followed by the closing (&lt;/div&gt;) tag</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63</a:t>
            </a:fld>
            <a:endParaRPr lang="en-US" dirty="0"/>
          </a:p>
        </p:txBody>
      </p:sp>
      <p:pic>
        <p:nvPicPr>
          <p:cNvPr id="8" name="Picture 7"/>
          <p:cNvPicPr>
            <a:picLocks noChangeAspect="1"/>
          </p:cNvPicPr>
          <p:nvPr/>
        </p:nvPicPr>
        <p:blipFill>
          <a:blip r:embed="rId2"/>
          <a:stretch>
            <a:fillRect/>
          </a:stretch>
        </p:blipFill>
        <p:spPr>
          <a:xfrm>
            <a:off x="943150" y="3974840"/>
            <a:ext cx="5238750" cy="333375"/>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943150" y="4997888"/>
            <a:ext cx="5777961" cy="330694"/>
          </a:xfrm>
          <a:prstGeom prst="rect">
            <a:avLst/>
          </a:prstGeom>
          <a:ln>
            <a:solidFill>
              <a:schemeClr val="accent1"/>
            </a:solidFill>
          </a:ln>
        </p:spPr>
      </p:pic>
    </p:spTree>
    <p:extLst>
      <p:ext uri="{BB962C8B-B14F-4D97-AF65-F5344CB8AC3E}">
        <p14:creationId xmlns:p14="http://schemas.microsoft.com/office/powerpoint/2010/main" val="31978551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Parser</a:t>
            </a:r>
            <a:endParaRPr lang="en-US" dirty="0"/>
          </a:p>
        </p:txBody>
      </p:sp>
      <p:sp>
        <p:nvSpPr>
          <p:cNvPr id="3" name="Content Placeholder 2"/>
          <p:cNvSpPr>
            <a:spLocks noGrp="1"/>
          </p:cNvSpPr>
          <p:nvPr>
            <p:ph idx="1"/>
          </p:nvPr>
        </p:nvSpPr>
        <p:spPr/>
        <p:txBody>
          <a:bodyPr/>
          <a:lstStyle/>
          <a:p>
            <a:r>
              <a:rPr lang="en-US" dirty="0"/>
              <a:t>Razor’s intelligent parser allows developers to be more expressive with their logic and make easier transitions between code and </a:t>
            </a:r>
            <a:r>
              <a:rPr lang="en-US" dirty="0" smtClean="0"/>
              <a:t>markup.</a:t>
            </a:r>
          </a:p>
          <a:p>
            <a:pPr lvl="1"/>
            <a:r>
              <a:rPr lang="en-US" dirty="0" smtClean="0"/>
              <a:t>Though </a:t>
            </a:r>
            <a:r>
              <a:rPr lang="en-US" dirty="0"/>
              <a:t>Razor’s syntax might be different from other markup syntaxes (such as the Web Forms syntax), it’s ultimately working toward the same </a:t>
            </a:r>
            <a:r>
              <a:rPr lang="en-US" dirty="0" smtClean="0"/>
              <a:t>goal:</a:t>
            </a:r>
          </a:p>
          <a:p>
            <a:pPr lvl="2"/>
            <a:r>
              <a:rPr lang="en-US" dirty="0" smtClean="0"/>
              <a:t>rendering HTML</a:t>
            </a:r>
          </a:p>
          <a:p>
            <a:pPr lvl="1"/>
            <a:r>
              <a:rPr lang="en-US" dirty="0" smtClean="0"/>
              <a:t>To </a:t>
            </a:r>
            <a:r>
              <a:rPr lang="en-US" dirty="0"/>
              <a:t>illustrate this point, take a look at the </a:t>
            </a:r>
            <a:r>
              <a:rPr lang="en-US" dirty="0" smtClean="0"/>
              <a:t>snippets in </a:t>
            </a:r>
            <a:r>
              <a:rPr lang="en-US" dirty="0" smtClean="0">
                <a:solidFill>
                  <a:srgbClr val="FF0000"/>
                </a:solidFill>
              </a:rPr>
              <a:t>Code 1-3</a:t>
            </a:r>
            <a:r>
              <a:rPr lang="en-US" dirty="0" smtClean="0"/>
              <a:t> </a:t>
            </a:r>
            <a:r>
              <a:rPr lang="en-US" dirty="0"/>
              <a:t>that show examples of common scenarios implemented in both Razor markup and Web Forms </a:t>
            </a:r>
            <a:r>
              <a:rPr lang="en-US" dirty="0" smtClean="0"/>
              <a:t>markup.</a:t>
            </a:r>
          </a:p>
          <a:p>
            <a:pPr lvl="1"/>
            <a:r>
              <a:rPr lang="en-US" dirty="0"/>
              <a:t>Though they use a different syntax, the two snippets for each of the examples render the same HTML</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64</a:t>
            </a:fld>
            <a:endParaRPr lang="en-US" dirty="0"/>
          </a:p>
        </p:txBody>
      </p:sp>
    </p:spTree>
    <p:extLst>
      <p:ext uri="{BB962C8B-B14F-4D97-AF65-F5344CB8AC3E}">
        <p14:creationId xmlns:p14="http://schemas.microsoft.com/office/powerpoint/2010/main" val="38189353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Code 1-3</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65</a:t>
            </a:fld>
            <a:endParaRPr lang="en-US" dirty="0"/>
          </a:p>
        </p:txBody>
      </p:sp>
      <p:pic>
        <p:nvPicPr>
          <p:cNvPr id="9" name="Picture 8"/>
          <p:cNvPicPr>
            <a:picLocks noChangeAspect="1"/>
          </p:cNvPicPr>
          <p:nvPr/>
        </p:nvPicPr>
        <p:blipFill>
          <a:blip r:embed="rId2"/>
          <a:stretch>
            <a:fillRect/>
          </a:stretch>
        </p:blipFill>
        <p:spPr>
          <a:xfrm>
            <a:off x="152400" y="1283515"/>
            <a:ext cx="11398958" cy="3057219"/>
          </a:xfrm>
          <a:prstGeom prst="rect">
            <a:avLst/>
          </a:prstGeom>
          <a:ln>
            <a:solidFill>
              <a:schemeClr val="accent1"/>
            </a:solidFill>
          </a:ln>
        </p:spPr>
      </p:pic>
    </p:spTree>
    <p:extLst>
      <p:ext uri="{BB962C8B-B14F-4D97-AF65-F5344CB8AC3E}">
        <p14:creationId xmlns:p14="http://schemas.microsoft.com/office/powerpoint/2010/main" val="7607531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Differentiating Code and </a:t>
            </a:r>
            <a:r>
              <a:rPr lang="en-US" dirty="0" smtClean="0"/>
              <a:t>Markup</a:t>
            </a:r>
            <a:endParaRPr lang="en-US" dirty="0"/>
          </a:p>
        </p:txBody>
      </p:sp>
      <p:sp>
        <p:nvSpPr>
          <p:cNvPr id="3" name="Content Placeholder 2"/>
          <p:cNvSpPr>
            <a:spLocks noGrp="1"/>
          </p:cNvSpPr>
          <p:nvPr>
            <p:ph idx="1"/>
          </p:nvPr>
        </p:nvSpPr>
        <p:spPr/>
        <p:txBody>
          <a:bodyPr/>
          <a:lstStyle/>
          <a:p>
            <a:r>
              <a:rPr lang="en-US" dirty="0"/>
              <a:t>Razor provides two ways to differentiate code from </a:t>
            </a:r>
            <a:r>
              <a:rPr lang="en-US" dirty="0" smtClean="0"/>
              <a:t>markup:</a:t>
            </a:r>
          </a:p>
          <a:p>
            <a:pPr lvl="1"/>
            <a:r>
              <a:rPr lang="en-US" dirty="0" smtClean="0"/>
              <a:t>code nuggets</a:t>
            </a:r>
          </a:p>
          <a:p>
            <a:pPr lvl="1"/>
            <a:r>
              <a:rPr lang="en-US" dirty="0" smtClean="0"/>
              <a:t> code blocks</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66</a:t>
            </a:fld>
            <a:endParaRPr lang="en-US" dirty="0"/>
          </a:p>
        </p:txBody>
      </p:sp>
    </p:spTree>
    <p:extLst>
      <p:ext uri="{BB962C8B-B14F-4D97-AF65-F5344CB8AC3E}">
        <p14:creationId xmlns:p14="http://schemas.microsoft.com/office/powerpoint/2010/main" val="26984263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nuggets</a:t>
            </a:r>
            <a:endParaRPr lang="en-US" dirty="0"/>
          </a:p>
        </p:txBody>
      </p:sp>
      <p:sp>
        <p:nvSpPr>
          <p:cNvPr id="3" name="Content Placeholder 2"/>
          <p:cNvSpPr>
            <a:spLocks noGrp="1"/>
          </p:cNvSpPr>
          <p:nvPr>
            <p:ph idx="1"/>
          </p:nvPr>
        </p:nvSpPr>
        <p:spPr/>
        <p:txBody>
          <a:bodyPr/>
          <a:lstStyle/>
          <a:p>
            <a:r>
              <a:rPr lang="en-US" dirty="0"/>
              <a:t>Code nuggets are simple expressions that are evaluated and rendered </a:t>
            </a:r>
            <a:r>
              <a:rPr lang="en-US" dirty="0" smtClean="0"/>
              <a:t>inline.</a:t>
            </a:r>
          </a:p>
          <a:p>
            <a:pPr lvl="1"/>
            <a:r>
              <a:rPr lang="en-US" dirty="0" smtClean="0"/>
              <a:t>They </a:t>
            </a:r>
            <a:r>
              <a:rPr lang="en-US" dirty="0"/>
              <a:t>can be mixed with text and look like </a:t>
            </a:r>
            <a:r>
              <a:rPr lang="en-US" dirty="0" smtClean="0"/>
              <a:t>this:</a:t>
            </a:r>
          </a:p>
          <a:p>
            <a:pPr marL="233363" lvl="1" indent="0">
              <a:buNone/>
            </a:pPr>
            <a:endParaRPr lang="en-US" dirty="0" smtClean="0"/>
          </a:p>
          <a:p>
            <a:pPr marL="233363" lvl="1" indent="0">
              <a:buNone/>
            </a:pPr>
            <a:endParaRPr lang="en-US" dirty="0"/>
          </a:p>
          <a:p>
            <a:pPr lvl="1"/>
            <a:r>
              <a:rPr lang="en-US" dirty="0" smtClean="0"/>
              <a:t>The </a:t>
            </a:r>
            <a:r>
              <a:rPr lang="en-US" dirty="0"/>
              <a:t>expression begins immediately after the </a:t>
            </a:r>
            <a:r>
              <a:rPr lang="en-US" dirty="0">
                <a:solidFill>
                  <a:srgbClr val="FF0000"/>
                </a:solidFill>
              </a:rPr>
              <a:t>@ symbol</a:t>
            </a:r>
            <a:r>
              <a:rPr lang="en-US" dirty="0"/>
              <a:t>, and Razor is smart enough to know that the closing parenthesis indicates the end of this particular </a:t>
            </a:r>
            <a:r>
              <a:rPr lang="en-US" dirty="0" smtClean="0"/>
              <a:t>statement.</a:t>
            </a:r>
          </a:p>
          <a:p>
            <a:pPr lvl="1"/>
            <a:r>
              <a:rPr lang="en-US" dirty="0" smtClean="0"/>
              <a:t>The </a:t>
            </a:r>
            <a:r>
              <a:rPr lang="en-US" dirty="0"/>
              <a:t>previous example will render this </a:t>
            </a:r>
            <a:r>
              <a:rPr lang="en-US" dirty="0" smtClean="0"/>
              <a:t>output:</a:t>
            </a:r>
          </a:p>
          <a:p>
            <a:pPr marL="233363" lvl="1" indent="0">
              <a:buNone/>
            </a:pPr>
            <a:endParaRPr lang="en-US" dirty="0" smtClean="0"/>
          </a:p>
          <a:p>
            <a:pPr marL="233363" lvl="1" indent="0">
              <a:buNone/>
            </a:pPr>
            <a:endParaRPr lang="en-US" dirty="0"/>
          </a:p>
          <a:p>
            <a:pPr lvl="1"/>
            <a:r>
              <a:rPr lang="en-US" dirty="0" smtClean="0"/>
              <a:t>Notice </a:t>
            </a:r>
            <a:r>
              <a:rPr lang="en-US" dirty="0"/>
              <a:t>that code nuggets must always return markup for the view to </a:t>
            </a:r>
            <a:r>
              <a:rPr lang="en-US" dirty="0" smtClean="0"/>
              <a:t>render.</a:t>
            </a:r>
          </a:p>
          <a:p>
            <a:pPr lvl="1"/>
            <a:r>
              <a:rPr lang="en-US" dirty="0" smtClean="0"/>
              <a:t>If </a:t>
            </a:r>
            <a:r>
              <a:rPr lang="en-US" dirty="0"/>
              <a:t>you write a </a:t>
            </a:r>
            <a:r>
              <a:rPr lang="en-US" dirty="0">
                <a:solidFill>
                  <a:srgbClr val="FF0000"/>
                </a:solidFill>
              </a:rPr>
              <a:t>code nugget</a:t>
            </a:r>
            <a:r>
              <a:rPr lang="en-US" dirty="0"/>
              <a:t> that </a:t>
            </a:r>
            <a:r>
              <a:rPr lang="en-US" dirty="0">
                <a:solidFill>
                  <a:srgbClr val="FF0000"/>
                </a:solidFill>
              </a:rPr>
              <a:t>evaluates</a:t>
            </a:r>
            <a:r>
              <a:rPr lang="en-US" dirty="0"/>
              <a:t> to a </a:t>
            </a:r>
            <a:r>
              <a:rPr lang="en-US" dirty="0">
                <a:solidFill>
                  <a:srgbClr val="FF0000"/>
                </a:solidFill>
              </a:rPr>
              <a:t>void</a:t>
            </a:r>
            <a:r>
              <a:rPr lang="en-US" dirty="0"/>
              <a:t> </a:t>
            </a:r>
            <a:r>
              <a:rPr lang="en-US" dirty="0">
                <a:solidFill>
                  <a:srgbClr val="0070C0"/>
                </a:solidFill>
              </a:rPr>
              <a:t>value</a:t>
            </a:r>
            <a:r>
              <a:rPr lang="en-US" dirty="0"/>
              <a:t>, you will </a:t>
            </a:r>
            <a:r>
              <a:rPr lang="en-US" dirty="0">
                <a:solidFill>
                  <a:srgbClr val="0070C0"/>
                </a:solidFill>
              </a:rPr>
              <a:t>receive</a:t>
            </a:r>
            <a:r>
              <a:rPr lang="en-US" dirty="0"/>
              <a:t> an </a:t>
            </a:r>
            <a:r>
              <a:rPr lang="en-US" dirty="0">
                <a:solidFill>
                  <a:srgbClr val="FF0000"/>
                </a:solidFill>
              </a:rPr>
              <a:t>error</a:t>
            </a:r>
            <a:r>
              <a:rPr lang="en-US" dirty="0"/>
              <a:t> when the </a:t>
            </a:r>
            <a:r>
              <a:rPr lang="en-US" dirty="0">
                <a:solidFill>
                  <a:srgbClr val="0070C0"/>
                </a:solidFill>
              </a:rPr>
              <a:t>view</a:t>
            </a:r>
            <a:r>
              <a:rPr lang="en-US" dirty="0"/>
              <a:t> </a:t>
            </a:r>
            <a:r>
              <a:rPr lang="en-US" dirty="0">
                <a:solidFill>
                  <a:srgbClr val="FF0000"/>
                </a:solidFill>
              </a:rPr>
              <a:t>executes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67</a:t>
            </a:fld>
            <a:endParaRPr lang="en-US" dirty="0"/>
          </a:p>
        </p:txBody>
      </p:sp>
    </p:spTree>
    <p:extLst>
      <p:ext uri="{BB962C8B-B14F-4D97-AF65-F5344CB8AC3E}">
        <p14:creationId xmlns:p14="http://schemas.microsoft.com/office/powerpoint/2010/main" val="29560672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blocks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68</a:t>
            </a:fld>
            <a:endParaRPr lang="en-US" dirty="0"/>
          </a:p>
        </p:txBody>
      </p:sp>
    </p:spTree>
    <p:extLst>
      <p:ext uri="{BB962C8B-B14F-4D97-AF65-F5344CB8AC3E}">
        <p14:creationId xmlns:p14="http://schemas.microsoft.com/office/powerpoint/2010/main" val="1302517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69</a:t>
            </a:fld>
            <a:endParaRPr lang="en-US" dirty="0"/>
          </a:p>
        </p:txBody>
      </p:sp>
    </p:spTree>
    <p:extLst>
      <p:ext uri="{BB962C8B-B14F-4D97-AF65-F5344CB8AC3E}">
        <p14:creationId xmlns:p14="http://schemas.microsoft.com/office/powerpoint/2010/main" val="279762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fr-FR" dirty="0"/>
              <a:t>Active Server Pages (ASP</a:t>
            </a:r>
            <a:r>
              <a:rPr lang="fr-FR" dirty="0" smtClean="0"/>
              <a:t>)</a:t>
            </a:r>
            <a:endParaRPr lang="en-US" dirty="0"/>
          </a:p>
        </p:txBody>
      </p:sp>
      <p:sp>
        <p:nvSpPr>
          <p:cNvPr id="8" name="Content Placeholder 7"/>
          <p:cNvSpPr>
            <a:spLocks noGrp="1"/>
          </p:cNvSpPr>
          <p:nvPr>
            <p:ph idx="1"/>
          </p:nvPr>
        </p:nvSpPr>
        <p:spPr/>
        <p:txBody>
          <a:bodyPr/>
          <a:lstStyle/>
          <a:p>
            <a:r>
              <a:rPr lang="en-US" dirty="0"/>
              <a:t>Microsoft’s first answer to web development was Active Server Pages (</a:t>
            </a:r>
            <a:r>
              <a:rPr lang="en-US" dirty="0">
                <a:solidFill>
                  <a:srgbClr val="FF0000"/>
                </a:solidFill>
              </a:rPr>
              <a:t>ASP</a:t>
            </a:r>
            <a:r>
              <a:rPr lang="en-US" dirty="0"/>
              <a:t>), a </a:t>
            </a:r>
            <a:r>
              <a:rPr lang="en-US" dirty="0">
                <a:solidFill>
                  <a:srgbClr val="FF0000"/>
                </a:solidFill>
              </a:rPr>
              <a:t>scripting language</a:t>
            </a:r>
            <a:r>
              <a:rPr lang="en-US" dirty="0"/>
              <a:t> in which code and markup are authored together in a single file, with each physical file corresponding to a page on the </a:t>
            </a:r>
            <a:r>
              <a:rPr lang="en-US" dirty="0" smtClean="0"/>
              <a:t>website.</a:t>
            </a:r>
          </a:p>
          <a:p>
            <a:pPr lvl="1"/>
            <a:r>
              <a:rPr lang="en-US" dirty="0" smtClean="0"/>
              <a:t>ASP’s </a:t>
            </a:r>
            <a:r>
              <a:rPr lang="en-US" dirty="0">
                <a:solidFill>
                  <a:srgbClr val="FF0000"/>
                </a:solidFill>
              </a:rPr>
              <a:t>server-side scripting</a:t>
            </a:r>
            <a:r>
              <a:rPr lang="en-US" dirty="0"/>
              <a:t> approach became widely popular and many websites grew out of </a:t>
            </a:r>
            <a:r>
              <a:rPr lang="en-US" dirty="0" smtClean="0"/>
              <a:t>it.</a:t>
            </a:r>
          </a:p>
          <a:p>
            <a:pPr lvl="1"/>
            <a:r>
              <a:rPr lang="en-US" dirty="0" smtClean="0"/>
              <a:t>Some </a:t>
            </a:r>
            <a:r>
              <a:rPr lang="en-US" dirty="0"/>
              <a:t>of these sites continue to serve visitors </a:t>
            </a:r>
            <a:r>
              <a:rPr lang="en-US" dirty="0" smtClean="0"/>
              <a:t>today.</a:t>
            </a:r>
          </a:p>
          <a:p>
            <a:pPr lvl="1"/>
            <a:r>
              <a:rPr lang="en-US" dirty="0" smtClean="0"/>
              <a:t>After </a:t>
            </a:r>
            <a:r>
              <a:rPr lang="en-US" dirty="0"/>
              <a:t>a while, though, developers wanted </a:t>
            </a:r>
            <a:r>
              <a:rPr lang="en-US" dirty="0" smtClean="0"/>
              <a:t>more.</a:t>
            </a:r>
          </a:p>
          <a:p>
            <a:pPr lvl="1"/>
            <a:r>
              <a:rPr lang="en-US" dirty="0" smtClean="0"/>
              <a:t>They </a:t>
            </a:r>
            <a:r>
              <a:rPr lang="en-US" dirty="0"/>
              <a:t>asked for features such </a:t>
            </a:r>
            <a:r>
              <a:rPr lang="en-US" dirty="0" smtClean="0"/>
              <a:t>as</a:t>
            </a:r>
          </a:p>
          <a:p>
            <a:pPr lvl="2"/>
            <a:r>
              <a:rPr lang="en-US" dirty="0" smtClean="0"/>
              <a:t>improved </a:t>
            </a:r>
            <a:r>
              <a:rPr lang="en-US" dirty="0"/>
              <a:t>code </a:t>
            </a:r>
            <a:r>
              <a:rPr lang="en-US" dirty="0" smtClean="0"/>
              <a:t>reuse</a:t>
            </a:r>
          </a:p>
          <a:p>
            <a:pPr lvl="2"/>
            <a:r>
              <a:rPr lang="en-US" dirty="0" smtClean="0"/>
              <a:t>better </a:t>
            </a:r>
            <a:r>
              <a:rPr lang="en-US" dirty="0"/>
              <a:t>separation of </a:t>
            </a:r>
            <a:r>
              <a:rPr lang="en-US" dirty="0" smtClean="0"/>
              <a:t>concerns</a:t>
            </a:r>
          </a:p>
          <a:p>
            <a:pPr lvl="2"/>
            <a:r>
              <a:rPr lang="en-US" dirty="0" smtClean="0"/>
              <a:t>easier </a:t>
            </a:r>
            <a:r>
              <a:rPr lang="en-US" dirty="0"/>
              <a:t>application of object-oriented programming </a:t>
            </a:r>
            <a:r>
              <a:rPr lang="en-US" dirty="0" smtClean="0"/>
              <a:t>principles</a:t>
            </a:r>
          </a:p>
          <a:p>
            <a:pPr lvl="1"/>
            <a:r>
              <a:rPr lang="en-US" dirty="0" smtClean="0"/>
              <a:t>In </a:t>
            </a:r>
            <a:r>
              <a:rPr lang="en-US" dirty="0">
                <a:solidFill>
                  <a:srgbClr val="FF0000"/>
                </a:solidFill>
              </a:rPr>
              <a:t>2002</a:t>
            </a:r>
            <a:r>
              <a:rPr lang="en-US" dirty="0"/>
              <a:t>, Microsoft offered </a:t>
            </a:r>
            <a:r>
              <a:rPr lang="en-US" dirty="0">
                <a:solidFill>
                  <a:srgbClr val="FF0000"/>
                </a:solidFill>
              </a:rPr>
              <a:t>ASP.NET</a:t>
            </a:r>
            <a:r>
              <a:rPr lang="en-US" dirty="0"/>
              <a:t> as a solution to these concerns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11792081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70</a:t>
            </a:fld>
            <a:endParaRPr lang="en-US" dirty="0"/>
          </a:p>
        </p:txBody>
      </p:sp>
    </p:spTree>
    <p:extLst>
      <p:ext uri="{BB962C8B-B14F-4D97-AF65-F5344CB8AC3E}">
        <p14:creationId xmlns:p14="http://schemas.microsoft.com/office/powerpoint/2010/main" val="11093026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71</a:t>
            </a:fld>
            <a:endParaRPr lang="en-US" dirty="0"/>
          </a:p>
        </p:txBody>
      </p:sp>
    </p:spTree>
    <p:extLst>
      <p:ext uri="{BB962C8B-B14F-4D97-AF65-F5344CB8AC3E}">
        <p14:creationId xmlns:p14="http://schemas.microsoft.com/office/powerpoint/2010/main" val="30723380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72</a:t>
            </a:fld>
            <a:endParaRPr lang="en-US" dirty="0"/>
          </a:p>
        </p:txBody>
      </p:sp>
    </p:spTree>
    <p:extLst>
      <p:ext uri="{BB962C8B-B14F-4D97-AF65-F5344CB8AC3E}">
        <p14:creationId xmlns:p14="http://schemas.microsoft.com/office/powerpoint/2010/main" val="35649748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73</a:t>
            </a:fld>
            <a:endParaRPr lang="en-US" dirty="0"/>
          </a:p>
        </p:txBody>
      </p:sp>
    </p:spTree>
    <p:extLst>
      <p:ext uri="{BB962C8B-B14F-4D97-AF65-F5344CB8AC3E}">
        <p14:creationId xmlns:p14="http://schemas.microsoft.com/office/powerpoint/2010/main" val="38353708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Putting It All </a:t>
            </a:r>
            <a:r>
              <a:rPr lang="en-US" dirty="0" smtClean="0"/>
              <a:t>Together</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74</a:t>
            </a:fld>
            <a:endParaRPr lang="en-US" dirty="0"/>
          </a:p>
        </p:txBody>
      </p:sp>
    </p:spTree>
    <p:extLst>
      <p:ext uri="{BB962C8B-B14F-4D97-AF65-F5344CB8AC3E}">
        <p14:creationId xmlns:p14="http://schemas.microsoft.com/office/powerpoint/2010/main" val="35046691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75</a:t>
            </a:fld>
            <a:endParaRPr lang="en-US" dirty="0"/>
          </a:p>
        </p:txBody>
      </p:sp>
    </p:spTree>
    <p:extLst>
      <p:ext uri="{BB962C8B-B14F-4D97-AF65-F5344CB8AC3E}">
        <p14:creationId xmlns:p14="http://schemas.microsoft.com/office/powerpoint/2010/main" val="42165219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ASP.NET MVC for Web Forms Developers</a:t>
            </a:r>
            <a:endParaRPr lang="en-US" dirty="0"/>
          </a:p>
        </p:txBody>
      </p:sp>
      <p:sp>
        <p:nvSpPr>
          <p:cNvPr id="3" name="Date Placeholder 2"/>
          <p:cNvSpPr>
            <a:spLocks noGrp="1"/>
          </p:cNvSpPr>
          <p:nvPr>
            <p:ph type="dt" sz="half" idx="2"/>
          </p:nvPr>
        </p:nvSpPr>
        <p:spPr/>
        <p:txBody>
          <a:bodyPr/>
          <a:lstStyle/>
          <a:p>
            <a:r>
              <a:rPr lang="en-US" smtClean="0"/>
              <a:t>27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76</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pic>
        <p:nvPicPr>
          <p:cNvPr id="7" name="Picture 6"/>
          <p:cNvPicPr>
            <a:picLocks noChangeAspect="1"/>
          </p:cNvPicPr>
          <p:nvPr/>
        </p:nvPicPr>
        <p:blipFill>
          <a:blip r:embed="rId2"/>
          <a:stretch>
            <a:fillRect/>
          </a:stretch>
        </p:blipFill>
        <p:spPr>
          <a:xfrm>
            <a:off x="7581900" y="5317121"/>
            <a:ext cx="4276725" cy="1190625"/>
          </a:xfrm>
          <a:prstGeom prst="rect">
            <a:avLst/>
          </a:prstGeom>
          <a:ln>
            <a:solidFill>
              <a:schemeClr val="accent1"/>
            </a:solidFill>
          </a:ln>
        </p:spPr>
      </p:pic>
    </p:spTree>
    <p:extLst>
      <p:ext uri="{BB962C8B-B14F-4D97-AF65-F5344CB8AC3E}">
        <p14:creationId xmlns:p14="http://schemas.microsoft.com/office/powerpoint/2010/main" val="19661351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77</a:t>
            </a:fld>
            <a:endParaRPr lang="en-US" dirty="0"/>
          </a:p>
        </p:txBody>
      </p:sp>
    </p:spTree>
    <p:extLst>
      <p:ext uri="{BB962C8B-B14F-4D97-AF65-F5344CB8AC3E}">
        <p14:creationId xmlns:p14="http://schemas.microsoft.com/office/powerpoint/2010/main" val="27655306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Working with Data</a:t>
            </a:r>
          </a:p>
        </p:txBody>
      </p:sp>
      <p:sp>
        <p:nvSpPr>
          <p:cNvPr id="3" name="Date Placeholder 2"/>
          <p:cNvSpPr>
            <a:spLocks noGrp="1"/>
          </p:cNvSpPr>
          <p:nvPr>
            <p:ph type="dt" sz="half" idx="2"/>
          </p:nvPr>
        </p:nvSpPr>
        <p:spPr/>
        <p:txBody>
          <a:bodyPr/>
          <a:lstStyle/>
          <a:p>
            <a:r>
              <a:rPr lang="en-US" smtClean="0"/>
              <a:t>27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78</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pic>
        <p:nvPicPr>
          <p:cNvPr id="7" name="Picture 6"/>
          <p:cNvPicPr>
            <a:picLocks noChangeAspect="1"/>
          </p:cNvPicPr>
          <p:nvPr/>
        </p:nvPicPr>
        <p:blipFill>
          <a:blip r:embed="rId2"/>
          <a:stretch>
            <a:fillRect/>
          </a:stretch>
        </p:blipFill>
        <p:spPr>
          <a:xfrm>
            <a:off x="9429750" y="5012321"/>
            <a:ext cx="2428875" cy="1495425"/>
          </a:xfrm>
          <a:prstGeom prst="rect">
            <a:avLst/>
          </a:prstGeom>
          <a:ln>
            <a:solidFill>
              <a:schemeClr val="accent1"/>
            </a:solidFill>
          </a:ln>
        </p:spPr>
      </p:pic>
    </p:spTree>
    <p:extLst>
      <p:ext uri="{BB962C8B-B14F-4D97-AF65-F5344CB8AC3E}">
        <p14:creationId xmlns:p14="http://schemas.microsoft.com/office/powerpoint/2010/main" val="3716618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It’s rare to find an application that doesn’t deal with data in some way, so it’s probably no surprise that ASP.NET MVC provides excellent support at all levels of the framework to make working with data much </a:t>
            </a:r>
            <a:r>
              <a:rPr lang="en-US" dirty="0" smtClean="0"/>
              <a:t>easier.</a:t>
            </a:r>
          </a:p>
          <a:p>
            <a:pPr lvl="1"/>
            <a:r>
              <a:rPr lang="en-US" dirty="0" smtClean="0"/>
              <a:t>In </a:t>
            </a:r>
            <a:r>
              <a:rPr lang="en-US" dirty="0"/>
              <a:t>this chapter, we’ll take a look at the tools that provide that support and show you how to leverage them in your data-driven scenarios by adding this functionality to the </a:t>
            </a:r>
            <a:r>
              <a:rPr lang="en-US" dirty="0">
                <a:solidFill>
                  <a:srgbClr val="FF0000"/>
                </a:solidFill>
              </a:rPr>
              <a:t>EBuy</a:t>
            </a:r>
            <a:r>
              <a:rPr lang="en-US" dirty="0"/>
              <a:t> </a:t>
            </a:r>
            <a:r>
              <a:rPr lang="en-US" dirty="0">
                <a:solidFill>
                  <a:srgbClr val="0070C0"/>
                </a:solidFill>
              </a:rPr>
              <a:t>reference </a:t>
            </a:r>
            <a:r>
              <a:rPr lang="en-US" dirty="0" smtClean="0">
                <a:solidFill>
                  <a:srgbClr val="0070C0"/>
                </a:solidFill>
              </a:rPr>
              <a:t>application</a:t>
            </a:r>
            <a:r>
              <a:rPr lang="en-US" dirty="0" smtClean="0"/>
              <a:t>.</a:t>
            </a:r>
          </a:p>
          <a:p>
            <a:pPr lvl="1"/>
            <a:r>
              <a:rPr lang="en-US" dirty="0" smtClean="0"/>
              <a:t>Since </a:t>
            </a:r>
            <a:r>
              <a:rPr lang="en-US" dirty="0"/>
              <a:t>EBuy is an auction site, the site’s most important scenario is allowing users to create auction listings that contain the details of the items they would like to </a:t>
            </a:r>
            <a:r>
              <a:rPr lang="en-US" dirty="0" smtClean="0"/>
              <a:t>sell.</a:t>
            </a:r>
          </a:p>
          <a:p>
            <a:pPr lvl="1"/>
            <a:r>
              <a:rPr lang="en-US" dirty="0" smtClean="0"/>
              <a:t>So</a:t>
            </a:r>
            <a:r>
              <a:rPr lang="en-US" dirty="0"/>
              <a:t>, let’s take a look at how ASP.NET MVC can help us support this important scenario</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79</a:t>
            </a:fld>
            <a:endParaRPr lang="en-US" dirty="0"/>
          </a:p>
        </p:txBody>
      </p:sp>
    </p:spTree>
    <p:extLst>
      <p:ext uri="{BB962C8B-B14F-4D97-AF65-F5344CB8AC3E}">
        <p14:creationId xmlns:p14="http://schemas.microsoft.com/office/powerpoint/2010/main" val="271711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Web </a:t>
            </a:r>
            <a:r>
              <a:rPr lang="en-US" dirty="0" smtClean="0"/>
              <a:t>Forms</a:t>
            </a:r>
            <a:endParaRPr lang="en-US" dirty="0"/>
          </a:p>
        </p:txBody>
      </p:sp>
      <p:sp>
        <p:nvSpPr>
          <p:cNvPr id="3" name="Content Placeholder 2"/>
          <p:cNvSpPr>
            <a:spLocks noGrp="1"/>
          </p:cNvSpPr>
          <p:nvPr>
            <p:ph idx="1"/>
          </p:nvPr>
        </p:nvSpPr>
        <p:spPr/>
        <p:txBody>
          <a:bodyPr/>
          <a:lstStyle/>
          <a:p>
            <a:r>
              <a:rPr lang="en-US" dirty="0"/>
              <a:t>Like ASP, ASP.NET websites rely on a </a:t>
            </a:r>
            <a:r>
              <a:rPr lang="en-US" dirty="0">
                <a:solidFill>
                  <a:srgbClr val="FF0000"/>
                </a:solidFill>
              </a:rPr>
              <a:t>page-based</a:t>
            </a:r>
            <a:r>
              <a:rPr lang="en-US" dirty="0"/>
              <a:t> approach where each page on the website is represented in the form of a physical file (called a Web Form) and is accessible using that file’s </a:t>
            </a:r>
            <a:r>
              <a:rPr lang="en-US" dirty="0" smtClean="0"/>
              <a:t>name.</a:t>
            </a:r>
          </a:p>
          <a:p>
            <a:pPr lvl="1"/>
            <a:r>
              <a:rPr lang="en-US" dirty="0" smtClean="0"/>
              <a:t>Unlike </a:t>
            </a:r>
            <a:r>
              <a:rPr lang="en-US" dirty="0"/>
              <a:t>a page using ASP, a Web Forms page provides some separation of code and markup by splitting the web content into two different </a:t>
            </a:r>
            <a:r>
              <a:rPr lang="en-US" dirty="0" smtClean="0"/>
              <a:t>files:</a:t>
            </a:r>
          </a:p>
          <a:p>
            <a:pPr lvl="2"/>
            <a:r>
              <a:rPr lang="en-US" dirty="0" smtClean="0"/>
              <a:t>one </a:t>
            </a:r>
            <a:r>
              <a:rPr lang="en-US" dirty="0"/>
              <a:t>for the </a:t>
            </a:r>
            <a:r>
              <a:rPr lang="en-US" dirty="0" smtClean="0"/>
              <a:t>markup</a:t>
            </a:r>
          </a:p>
          <a:p>
            <a:pPr lvl="2"/>
            <a:r>
              <a:rPr lang="en-US" dirty="0" smtClean="0"/>
              <a:t>one </a:t>
            </a:r>
            <a:r>
              <a:rPr lang="en-US" dirty="0"/>
              <a:t>for the </a:t>
            </a:r>
            <a:r>
              <a:rPr lang="en-US" dirty="0" smtClean="0"/>
              <a:t>code</a:t>
            </a:r>
          </a:p>
          <a:p>
            <a:pPr lvl="1"/>
            <a:r>
              <a:rPr lang="en-US" dirty="0" smtClean="0"/>
              <a:t>ASP.NET </a:t>
            </a:r>
            <a:r>
              <a:rPr lang="en-US" dirty="0"/>
              <a:t>and the Web Forms approach served developers’ needs for many years, and this continues to be the web development framework of choice for many .NET </a:t>
            </a:r>
            <a:r>
              <a:rPr lang="en-US" dirty="0" smtClean="0"/>
              <a:t>developers.</a:t>
            </a:r>
          </a:p>
          <a:p>
            <a:pPr lvl="1"/>
            <a:r>
              <a:rPr lang="en-US" dirty="0" smtClean="0"/>
              <a:t>Some </a:t>
            </a:r>
            <a:r>
              <a:rPr lang="en-US" dirty="0"/>
              <a:t>.NET developers, however, consider the Web Forms approach too much of an abstraction from the underlying HTML, JavaScript, and </a:t>
            </a:r>
            <a:r>
              <a:rPr lang="en-US" dirty="0" smtClean="0"/>
              <a:t>CSS.</a:t>
            </a:r>
          </a:p>
          <a:p>
            <a:pPr lvl="1"/>
            <a:r>
              <a:rPr lang="en-US" dirty="0" smtClean="0"/>
              <a:t>Some </a:t>
            </a:r>
            <a:r>
              <a:rPr lang="en-US" dirty="0"/>
              <a:t>developers just can’t be pleased! Or can they</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7537533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Form</a:t>
            </a:r>
            <a:endParaRPr lang="en-US" dirty="0"/>
          </a:p>
        </p:txBody>
      </p:sp>
      <p:sp>
        <p:nvSpPr>
          <p:cNvPr id="3" name="Content Placeholder 2"/>
          <p:cNvSpPr>
            <a:spLocks noGrp="1"/>
          </p:cNvSpPr>
          <p:nvPr>
            <p:ph idx="1"/>
          </p:nvPr>
        </p:nvSpPr>
        <p:spPr/>
        <p:txBody>
          <a:bodyPr/>
          <a:lstStyle/>
          <a:p>
            <a:r>
              <a:rPr lang="en-US" dirty="0"/>
              <a:t>The concept of an </a:t>
            </a:r>
            <a:r>
              <a:rPr lang="en-US" dirty="0">
                <a:solidFill>
                  <a:srgbClr val="FF0000"/>
                </a:solidFill>
              </a:rPr>
              <a:t>HTML form</a:t>
            </a:r>
            <a:r>
              <a:rPr lang="en-US" dirty="0"/>
              <a:t> is as old as the Web </a:t>
            </a:r>
            <a:r>
              <a:rPr lang="en-US" dirty="0" smtClean="0"/>
              <a:t>itself.</a:t>
            </a:r>
          </a:p>
          <a:p>
            <a:pPr lvl="1"/>
            <a:r>
              <a:rPr lang="en-US" dirty="0" smtClean="0"/>
              <a:t>Though </a:t>
            </a:r>
            <a:r>
              <a:rPr lang="en-US" dirty="0"/>
              <a:t>browsers have gotten more advanced, to the point that you can style an HTML form to look just about any way you like and apply JavaScript to make it behave in ways you wouldn’t have believed possible five years ago, underneath it all is still just a bunch of plain old form fields ready to be populated and posted back to the </a:t>
            </a:r>
            <a:r>
              <a:rPr lang="en-US" dirty="0" smtClean="0"/>
              <a:t>server.</a:t>
            </a:r>
          </a:p>
          <a:p>
            <a:pPr lvl="1"/>
            <a:r>
              <a:rPr lang="en-US" dirty="0" smtClean="0"/>
              <a:t>While </a:t>
            </a:r>
            <a:r>
              <a:rPr lang="en-US" dirty="0"/>
              <a:t>ASP.NET MVC encourages you to author much of your HTML markup “by hand,” the framework offers an array of </a:t>
            </a:r>
            <a:r>
              <a:rPr lang="en-US" dirty="0">
                <a:solidFill>
                  <a:srgbClr val="FF0000"/>
                </a:solidFill>
              </a:rPr>
              <a:t>HTML helpers</a:t>
            </a:r>
            <a:r>
              <a:rPr lang="en-US" dirty="0"/>
              <a:t> to help generate HTML form markup, such as </a:t>
            </a:r>
            <a:r>
              <a:rPr lang="en-US" dirty="0">
                <a:solidFill>
                  <a:srgbClr val="FF0000"/>
                </a:solidFill>
              </a:rPr>
              <a:t>Html.TextBox</a:t>
            </a:r>
            <a:r>
              <a:rPr lang="en-US" dirty="0"/>
              <a:t>, </a:t>
            </a:r>
            <a:r>
              <a:rPr lang="en-US" dirty="0">
                <a:solidFill>
                  <a:srgbClr val="FF0000"/>
                </a:solidFill>
              </a:rPr>
              <a:t>Html.Password</a:t>
            </a:r>
            <a:r>
              <a:rPr lang="en-US" dirty="0"/>
              <a:t>, and </a:t>
            </a:r>
            <a:r>
              <a:rPr lang="en-US" dirty="0">
                <a:solidFill>
                  <a:srgbClr val="FF0000"/>
                </a:solidFill>
              </a:rPr>
              <a:t>Html.HiddenField</a:t>
            </a:r>
            <a:r>
              <a:rPr lang="en-US" dirty="0"/>
              <a:t>, just to name a </a:t>
            </a:r>
            <a:r>
              <a:rPr lang="en-US" dirty="0" smtClean="0"/>
              <a:t>few.</a:t>
            </a:r>
          </a:p>
          <a:p>
            <a:pPr lvl="1"/>
            <a:r>
              <a:rPr lang="en-US" dirty="0" smtClean="0"/>
              <a:t>ASP.NET </a:t>
            </a:r>
            <a:r>
              <a:rPr lang="en-US" dirty="0"/>
              <a:t>MVC also offers a few </a:t>
            </a:r>
            <a:r>
              <a:rPr lang="en-US" dirty="0">
                <a:solidFill>
                  <a:srgbClr val="FF0000"/>
                </a:solidFill>
              </a:rPr>
              <a:t>“smarter” helpers</a:t>
            </a:r>
            <a:r>
              <a:rPr lang="en-US" dirty="0"/>
              <a:t>, such as </a:t>
            </a:r>
            <a:r>
              <a:rPr lang="en-US" dirty="0">
                <a:solidFill>
                  <a:srgbClr val="FF0000"/>
                </a:solidFill>
              </a:rPr>
              <a:t>Html.LabelFor</a:t>
            </a:r>
            <a:r>
              <a:rPr lang="en-US" dirty="0"/>
              <a:t> and </a:t>
            </a:r>
            <a:r>
              <a:rPr lang="en-US" dirty="0">
                <a:solidFill>
                  <a:srgbClr val="FF0000"/>
                </a:solidFill>
              </a:rPr>
              <a:t>Html.EditorFor</a:t>
            </a:r>
            <a:r>
              <a:rPr lang="en-US" dirty="0"/>
              <a:t>, that dynamically determine the appropriate HTML based on the name and type of the model property that is passed </a:t>
            </a:r>
            <a:r>
              <a:rPr lang="en-US" dirty="0" smtClean="0"/>
              <a:t>in.</a:t>
            </a:r>
          </a:p>
          <a:p>
            <a:pPr lvl="1"/>
            <a:r>
              <a:rPr lang="en-US" dirty="0" smtClean="0"/>
              <a:t>It’s </a:t>
            </a:r>
            <a:r>
              <a:rPr lang="en-US" dirty="0"/>
              <a:t>these helpers that we’ll leverage in the sample EBuy website to build the HTML form that allows users to post to the </a:t>
            </a:r>
            <a:r>
              <a:rPr lang="en-US" dirty="0">
                <a:solidFill>
                  <a:srgbClr val="FF0000"/>
                </a:solidFill>
              </a:rPr>
              <a:t>AuctionsController.Create</a:t>
            </a:r>
            <a:r>
              <a:rPr lang="en-US" dirty="0"/>
              <a:t> </a:t>
            </a:r>
            <a:r>
              <a:rPr lang="en-US" dirty="0">
                <a:solidFill>
                  <a:srgbClr val="0070C0"/>
                </a:solidFill>
              </a:rPr>
              <a:t>action</a:t>
            </a:r>
            <a:r>
              <a:rPr lang="en-US" dirty="0"/>
              <a:t> to create new </a:t>
            </a:r>
            <a:r>
              <a:rPr lang="en-US" dirty="0" smtClean="0"/>
              <a:t>auctions.</a:t>
            </a:r>
          </a:p>
          <a:p>
            <a:pPr lvl="1"/>
            <a:r>
              <a:rPr lang="en-US" dirty="0" smtClean="0"/>
              <a:t>To </a:t>
            </a:r>
            <a:r>
              <a:rPr lang="en-US" dirty="0"/>
              <a:t>see these helpers in action, add a new </a:t>
            </a:r>
            <a:r>
              <a:rPr lang="en-US" dirty="0">
                <a:solidFill>
                  <a:srgbClr val="0070C0"/>
                </a:solidFill>
              </a:rPr>
              <a:t>view</a:t>
            </a:r>
            <a:r>
              <a:rPr lang="en-US" dirty="0"/>
              <a:t> called </a:t>
            </a:r>
            <a:r>
              <a:rPr lang="en-US" dirty="0">
                <a:solidFill>
                  <a:srgbClr val="FF0000"/>
                </a:solidFill>
              </a:rPr>
              <a:t>Create.cshtml</a:t>
            </a:r>
            <a:r>
              <a:rPr lang="en-US" dirty="0"/>
              <a:t> and populate it with the </a:t>
            </a:r>
            <a:r>
              <a:rPr lang="en-US" dirty="0" smtClean="0"/>
              <a:t>markup in </a:t>
            </a:r>
            <a:r>
              <a:rPr lang="en-US" dirty="0" smtClean="0">
                <a:solidFill>
                  <a:srgbClr val="FF0000"/>
                </a:solidFill>
              </a:rPr>
              <a:t>Listing 3-1</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80</a:t>
            </a:fld>
            <a:endParaRPr lang="en-US" dirty="0"/>
          </a:p>
        </p:txBody>
      </p:sp>
    </p:spTree>
    <p:extLst>
      <p:ext uri="{BB962C8B-B14F-4D97-AF65-F5344CB8AC3E}">
        <p14:creationId xmlns:p14="http://schemas.microsoft.com/office/powerpoint/2010/main" val="706598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Form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Then add the following actions to the controller to render this view</a:t>
            </a:r>
            <a:r>
              <a:rPr lang="en-US" dirty="0" smtClean="0"/>
              <a:t>:</a:t>
            </a:r>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a:p>
          <a:p>
            <a:pPr lvl="1"/>
            <a:r>
              <a:rPr lang="en-US" dirty="0"/>
              <a:t>This view renders the following HTML to the </a:t>
            </a:r>
            <a:r>
              <a:rPr lang="en-US" dirty="0" smtClean="0"/>
              <a:t>browser: </a:t>
            </a:r>
            <a:r>
              <a:rPr lang="en-US" dirty="0" smtClean="0">
                <a:solidFill>
                  <a:srgbClr val="FF0000"/>
                </a:solidFill>
              </a:rPr>
              <a:t>Listing 3-2</a:t>
            </a:r>
            <a:r>
              <a:rPr lang="en-US" dirty="0" smtClean="0"/>
              <a:t>.</a:t>
            </a:r>
            <a:endParaRPr lang="en-US" dirty="0"/>
          </a:p>
          <a:p>
            <a:pPr lvl="1"/>
            <a:r>
              <a:rPr lang="en-US" dirty="0"/>
              <a:t>The user can then populate the values in this form and submit it to the /auctions/create </a:t>
            </a:r>
            <a:r>
              <a:rPr lang="en-US" dirty="0" smtClean="0"/>
              <a:t>action.</a:t>
            </a:r>
          </a:p>
          <a:p>
            <a:pPr lvl="1"/>
            <a:r>
              <a:rPr lang="en-US" dirty="0" smtClean="0"/>
              <a:t>Though </a:t>
            </a:r>
            <a:r>
              <a:rPr lang="en-US" dirty="0"/>
              <a:t>from the browser’s point of view it seems like the form is posting back to itself (the URL to render this form initially is also /auctions/create), this is where the second Create controller action with the </a:t>
            </a:r>
            <a:r>
              <a:rPr lang="en-US" dirty="0">
                <a:solidFill>
                  <a:srgbClr val="FF0000"/>
                </a:solidFill>
              </a:rPr>
              <a:t>HttpPostAttribute</a:t>
            </a:r>
            <a:r>
              <a:rPr lang="en-US" dirty="0"/>
              <a:t> comes into play, telling ASP.NET MVC that it is this overload that handles the </a:t>
            </a:r>
            <a:r>
              <a:rPr lang="en-US" dirty="0">
                <a:solidFill>
                  <a:srgbClr val="FF0000"/>
                </a:solidFill>
              </a:rPr>
              <a:t>POST</a:t>
            </a:r>
            <a:r>
              <a:rPr lang="en-US" dirty="0"/>
              <a:t> </a:t>
            </a:r>
            <a:r>
              <a:rPr lang="en-US" dirty="0">
                <a:solidFill>
                  <a:srgbClr val="0070C0"/>
                </a:solidFill>
              </a:rPr>
              <a:t>action</a:t>
            </a:r>
            <a:r>
              <a:rPr lang="en-US" dirty="0"/>
              <a:t> of a form </a:t>
            </a:r>
            <a:r>
              <a:rPr lang="en-US" dirty="0" smtClean="0"/>
              <a:t>post.</a:t>
            </a:r>
          </a:p>
          <a:p>
            <a:pPr lvl="1"/>
            <a:r>
              <a:rPr lang="en-US" dirty="0" smtClean="0"/>
              <a:t>Once </a:t>
            </a:r>
            <a:r>
              <a:rPr lang="en-US" dirty="0"/>
              <a:t>you’ve verified all this, it’s time to actually do something with those submitted form values—but what</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81</a:t>
            </a:fld>
            <a:endParaRPr lang="en-US" dirty="0"/>
          </a:p>
        </p:txBody>
      </p:sp>
      <p:pic>
        <p:nvPicPr>
          <p:cNvPr id="7" name="Picture 6"/>
          <p:cNvPicPr>
            <a:picLocks noChangeAspect="1"/>
          </p:cNvPicPr>
          <p:nvPr/>
        </p:nvPicPr>
        <p:blipFill>
          <a:blip r:embed="rId2"/>
          <a:stretch>
            <a:fillRect/>
          </a:stretch>
        </p:blipFill>
        <p:spPr>
          <a:xfrm>
            <a:off x="683812" y="1696995"/>
            <a:ext cx="2592659" cy="1179941"/>
          </a:xfrm>
          <a:prstGeom prst="rect">
            <a:avLst/>
          </a:prstGeom>
          <a:ln>
            <a:solidFill>
              <a:schemeClr val="accent1"/>
            </a:solidFill>
          </a:ln>
        </p:spPr>
      </p:pic>
    </p:spTree>
    <p:extLst>
      <p:ext uri="{BB962C8B-B14F-4D97-AF65-F5344CB8AC3E}">
        <p14:creationId xmlns:p14="http://schemas.microsoft.com/office/powerpoint/2010/main" val="27880818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3-1</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82</a:t>
            </a:fld>
            <a:endParaRPr lang="en-US" dirty="0"/>
          </a:p>
        </p:txBody>
      </p:sp>
      <p:pic>
        <p:nvPicPr>
          <p:cNvPr id="7" name="Picture 6"/>
          <p:cNvPicPr>
            <a:picLocks noChangeAspect="1"/>
          </p:cNvPicPr>
          <p:nvPr/>
        </p:nvPicPr>
        <p:blipFill>
          <a:blip r:embed="rId2"/>
          <a:stretch>
            <a:fillRect/>
          </a:stretch>
        </p:blipFill>
        <p:spPr>
          <a:xfrm>
            <a:off x="152400" y="1277427"/>
            <a:ext cx="4514721" cy="4925150"/>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5931595" y="1277427"/>
            <a:ext cx="5453259" cy="4170534"/>
          </a:xfrm>
          <a:prstGeom prst="rect">
            <a:avLst/>
          </a:prstGeom>
          <a:ln>
            <a:solidFill>
              <a:schemeClr val="accent1"/>
            </a:solidFill>
          </a:ln>
        </p:spPr>
      </p:pic>
    </p:spTree>
    <p:extLst>
      <p:ext uri="{BB962C8B-B14F-4D97-AF65-F5344CB8AC3E}">
        <p14:creationId xmlns:p14="http://schemas.microsoft.com/office/powerpoint/2010/main" val="35701284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Form </a:t>
            </a:r>
            <a:r>
              <a:rPr lang="en-US" dirty="0" smtClean="0"/>
              <a:t>Posts</a:t>
            </a:r>
            <a:endParaRPr lang="en-US" dirty="0"/>
          </a:p>
        </p:txBody>
      </p:sp>
      <p:sp>
        <p:nvSpPr>
          <p:cNvPr id="3" name="Content Placeholder 2"/>
          <p:cNvSpPr>
            <a:spLocks noGrp="1"/>
          </p:cNvSpPr>
          <p:nvPr>
            <p:ph idx="1"/>
          </p:nvPr>
        </p:nvSpPr>
        <p:spPr/>
        <p:txBody>
          <a:bodyPr/>
          <a:lstStyle/>
          <a:p>
            <a:r>
              <a:rPr lang="en-US" dirty="0"/>
              <a:t>Before you can work with values that are getting posted to a controller, you first need to retrieve them from the </a:t>
            </a:r>
            <a:r>
              <a:rPr lang="en-US" dirty="0" smtClean="0"/>
              <a:t>request.</a:t>
            </a:r>
          </a:p>
          <a:p>
            <a:pPr lvl="1"/>
            <a:r>
              <a:rPr lang="en-US" dirty="0" smtClean="0"/>
              <a:t>As </a:t>
            </a:r>
            <a:r>
              <a:rPr lang="en-US" dirty="0"/>
              <a:t>you may remember from “Action Parameters” on page 21, the simplest way is to use a </a:t>
            </a:r>
            <a:r>
              <a:rPr lang="en-US" dirty="0">
                <a:solidFill>
                  <a:srgbClr val="FF0000"/>
                </a:solidFill>
              </a:rPr>
              <a:t>model</a:t>
            </a:r>
            <a:r>
              <a:rPr lang="en-US" dirty="0"/>
              <a:t> as an </a:t>
            </a:r>
            <a:r>
              <a:rPr lang="en-US" dirty="0">
                <a:solidFill>
                  <a:srgbClr val="FF0000"/>
                </a:solidFill>
              </a:rPr>
              <a:t>action</a:t>
            </a:r>
            <a:r>
              <a:rPr lang="en-US" dirty="0"/>
              <a:t> </a:t>
            </a:r>
            <a:r>
              <a:rPr lang="en-US" dirty="0">
                <a:solidFill>
                  <a:srgbClr val="0070C0"/>
                </a:solidFill>
              </a:rPr>
              <a:t>parameter</a:t>
            </a:r>
            <a:r>
              <a:rPr lang="en-US" dirty="0"/>
              <a:t> and, lucky for us, we happen to have created a model already: refer back to the Auction class from “Models” on page </a:t>
            </a:r>
            <a:r>
              <a:rPr lang="en-US" dirty="0" smtClean="0"/>
              <a:t>34.</a:t>
            </a:r>
          </a:p>
          <a:p>
            <a:pPr lvl="1"/>
            <a:r>
              <a:rPr lang="en-US" dirty="0" smtClean="0"/>
              <a:t>To </a:t>
            </a:r>
            <a:r>
              <a:rPr lang="en-US" dirty="0"/>
              <a:t>bind to the Auction class we created earlier, simply specify a parameter of type Auction as one of the Create controller action’s parameters</a:t>
            </a:r>
            <a:r>
              <a:rPr lang="en-US" dirty="0" smtClean="0"/>
              <a:t>:</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smtClean="0"/>
          </a:p>
          <a:p>
            <a:pPr lvl="1"/>
            <a:r>
              <a:rPr lang="en-US" dirty="0"/>
              <a:t>The most important aspect of the Auction model at this point is the fact that the property names (Title, Description, etc.) match the form field names that get posted to the Create </a:t>
            </a:r>
            <a:r>
              <a:rPr lang="en-US" dirty="0" smtClean="0"/>
              <a:t>action.</a:t>
            </a:r>
          </a:p>
          <a:p>
            <a:pPr lvl="1"/>
            <a:r>
              <a:rPr lang="en-US" dirty="0" smtClean="0"/>
              <a:t>These property names are crucial, as ASP.NET MVC model binding attempts to populate their values from the form fields with matching names. </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83</a:t>
            </a:fld>
            <a:endParaRPr lang="en-US" dirty="0"/>
          </a:p>
        </p:txBody>
      </p:sp>
      <p:pic>
        <p:nvPicPr>
          <p:cNvPr id="7" name="Picture 6"/>
          <p:cNvPicPr>
            <a:picLocks noChangeAspect="1"/>
          </p:cNvPicPr>
          <p:nvPr/>
        </p:nvPicPr>
        <p:blipFill>
          <a:blip r:embed="rId2"/>
          <a:stretch>
            <a:fillRect/>
          </a:stretch>
        </p:blipFill>
        <p:spPr>
          <a:xfrm>
            <a:off x="791605" y="3458436"/>
            <a:ext cx="3597089" cy="1418364"/>
          </a:xfrm>
          <a:prstGeom prst="rect">
            <a:avLst/>
          </a:prstGeom>
          <a:ln>
            <a:solidFill>
              <a:schemeClr val="accent1"/>
            </a:solidFill>
          </a:ln>
        </p:spPr>
      </p:pic>
    </p:spTree>
    <p:extLst>
      <p:ext uri="{BB962C8B-B14F-4D97-AF65-F5344CB8AC3E}">
        <p14:creationId xmlns:p14="http://schemas.microsoft.com/office/powerpoint/2010/main" val="10064057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Form </a:t>
            </a:r>
            <a:r>
              <a:rPr lang="en-US" dirty="0" smtClean="0"/>
              <a:t>Posts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If </a:t>
            </a:r>
            <a:r>
              <a:rPr lang="en-US" dirty="0"/>
              <a:t>you run the application, submit your form post, and refresh the page, you’ll see that the Auction model is populated with the values that you </a:t>
            </a:r>
            <a:r>
              <a:rPr lang="en-US" dirty="0" smtClean="0"/>
              <a:t>entered.</a:t>
            </a:r>
          </a:p>
          <a:p>
            <a:pPr lvl="1"/>
            <a:r>
              <a:rPr lang="en-US" dirty="0" smtClean="0"/>
              <a:t>For </a:t>
            </a:r>
            <a:r>
              <a:rPr lang="en-US" dirty="0"/>
              <a:t>now, the action just returns the populated auction parameter back to the view, which you might use to display the form values back to the user to confirm his </a:t>
            </a:r>
            <a:r>
              <a:rPr lang="en-US" dirty="0" smtClean="0"/>
              <a:t>submission.</a:t>
            </a:r>
          </a:p>
          <a:p>
            <a:pPr lvl="1"/>
            <a:r>
              <a:rPr lang="en-US" dirty="0" smtClean="0"/>
              <a:t>This </a:t>
            </a:r>
            <a:r>
              <a:rPr lang="en-US" dirty="0"/>
              <a:t>is helpful because it gets us one step closer to actually achieving something useful with our application, but there is still more that we need to do, starting with actually saving the data</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84</a:t>
            </a:fld>
            <a:endParaRPr lang="en-US" dirty="0"/>
          </a:p>
        </p:txBody>
      </p:sp>
    </p:spTree>
    <p:extLst>
      <p:ext uri="{BB962C8B-B14F-4D97-AF65-F5344CB8AC3E}">
        <p14:creationId xmlns:p14="http://schemas.microsoft.com/office/powerpoint/2010/main" val="32780568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Saving Data to a </a:t>
            </a:r>
            <a:r>
              <a:rPr lang="en-US" dirty="0" smtClean="0"/>
              <a:t>Database</a:t>
            </a:r>
            <a:endParaRPr lang="en-US" dirty="0"/>
          </a:p>
        </p:txBody>
      </p:sp>
      <p:sp>
        <p:nvSpPr>
          <p:cNvPr id="3" name="Content Placeholder 2"/>
          <p:cNvSpPr>
            <a:spLocks noGrp="1"/>
          </p:cNvSpPr>
          <p:nvPr>
            <p:ph idx="1"/>
          </p:nvPr>
        </p:nvSpPr>
        <p:spPr/>
        <p:txBody>
          <a:bodyPr/>
          <a:lstStyle/>
          <a:p>
            <a:r>
              <a:rPr lang="en-US" dirty="0"/>
              <a:t>Though the ASP.NET MVC Framework does not have any kind of data access built directly into it, there are many popular .NET </a:t>
            </a:r>
            <a:r>
              <a:rPr lang="en-US" dirty="0">
                <a:solidFill>
                  <a:srgbClr val="FF0000"/>
                </a:solidFill>
              </a:rPr>
              <a:t>data access libraries</a:t>
            </a:r>
            <a:r>
              <a:rPr lang="en-US" dirty="0"/>
              <a:t> that can help make working with a database easier.</a:t>
            </a:r>
          </a:p>
          <a:p>
            <a:pPr lvl="1"/>
            <a:r>
              <a:rPr lang="en-US" dirty="0"/>
              <a:t>Microsoft’s Entity Framework—also known as “EF"—is one such </a:t>
            </a:r>
            <a:r>
              <a:rPr lang="en-US" dirty="0" smtClean="0"/>
              <a:t>library.</a:t>
            </a:r>
          </a:p>
          <a:p>
            <a:pPr lvl="1"/>
            <a:r>
              <a:rPr lang="en-US" dirty="0" smtClean="0"/>
              <a:t>Entity </a:t>
            </a:r>
            <a:r>
              <a:rPr lang="en-US" dirty="0"/>
              <a:t>Framework is a simple and flexible object relational mapping (ORM) framework that helps developers query and update data stored in a database in an object-oriented </a:t>
            </a:r>
            <a:r>
              <a:rPr lang="en-US" dirty="0" smtClean="0"/>
              <a:t>way.</a:t>
            </a:r>
          </a:p>
          <a:p>
            <a:pPr lvl="1"/>
            <a:r>
              <a:rPr lang="en-US" dirty="0" smtClean="0"/>
              <a:t>What’s </a:t>
            </a:r>
            <a:r>
              <a:rPr lang="en-US" dirty="0"/>
              <a:t>more, Entity Framework is actually part of the .NET Framework, with Microsoft’s full support and a wealth of available documentation to back </a:t>
            </a:r>
            <a:r>
              <a:rPr lang="en-US" dirty="0" smtClean="0"/>
              <a:t>it.</a:t>
            </a:r>
          </a:p>
          <a:p>
            <a:pPr lvl="1"/>
            <a:r>
              <a:rPr lang="en-US" dirty="0" smtClean="0"/>
              <a:t>Entity </a:t>
            </a:r>
            <a:r>
              <a:rPr lang="en-US" dirty="0"/>
              <a:t>Framework offers a few different approaches to define a data model and use that model to access a database, but perhaps the most intriguing technique is an approach labeled Code </a:t>
            </a:r>
            <a:r>
              <a:rPr lang="en-US" dirty="0" smtClean="0"/>
              <a:t>First.</a:t>
            </a:r>
          </a:p>
          <a:p>
            <a:pPr lvl="1"/>
            <a:r>
              <a:rPr lang="en-US" dirty="0" smtClean="0"/>
              <a:t>Code </a:t>
            </a:r>
            <a:r>
              <a:rPr lang="en-US" dirty="0"/>
              <a:t>First development refers to the development mindset wherein your application’s model is the central focus and primary driver behind everything that happens during development</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85</a:t>
            </a:fld>
            <a:endParaRPr lang="en-US" dirty="0"/>
          </a:p>
        </p:txBody>
      </p:sp>
    </p:spTree>
    <p:extLst>
      <p:ext uri="{BB962C8B-B14F-4D97-AF65-F5344CB8AC3E}">
        <p14:creationId xmlns:p14="http://schemas.microsoft.com/office/powerpoint/2010/main" val="12041486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 CF: </a:t>
            </a:r>
            <a:r>
              <a:rPr lang="en-US" dirty="0"/>
              <a:t>Convention over </a:t>
            </a:r>
            <a:r>
              <a:rPr lang="en-US" dirty="0" smtClean="0"/>
              <a:t>Configuration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86</a:t>
            </a:fld>
            <a:endParaRPr lang="en-US" dirty="0"/>
          </a:p>
        </p:txBody>
      </p:sp>
    </p:spTree>
    <p:extLst>
      <p:ext uri="{BB962C8B-B14F-4D97-AF65-F5344CB8AC3E}">
        <p14:creationId xmlns:p14="http://schemas.microsoft.com/office/powerpoint/2010/main" val="10538117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Data Access Layer </a:t>
            </a:r>
            <a:r>
              <a:rPr lang="en-US"/>
              <a:t>with </a:t>
            </a:r>
            <a:r>
              <a:rPr lang="en-US" smtClean="0"/>
              <a:t>EF CF</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87</a:t>
            </a:fld>
            <a:endParaRPr lang="en-US" dirty="0"/>
          </a:p>
        </p:txBody>
      </p:sp>
    </p:spTree>
    <p:extLst>
      <p:ext uri="{BB962C8B-B14F-4D97-AF65-F5344CB8AC3E}">
        <p14:creationId xmlns:p14="http://schemas.microsoft.com/office/powerpoint/2010/main" val="13386603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Validating Data</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88</a:t>
            </a:fld>
            <a:endParaRPr lang="en-US" dirty="0"/>
          </a:p>
        </p:txBody>
      </p:sp>
    </p:spTree>
    <p:extLst>
      <p:ext uri="{BB962C8B-B14F-4D97-AF65-F5344CB8AC3E}">
        <p14:creationId xmlns:p14="http://schemas.microsoft.com/office/powerpoint/2010/main" val="28931450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Client-Side Development</a:t>
            </a:r>
            <a:endParaRPr lang="en-US" dirty="0"/>
          </a:p>
        </p:txBody>
      </p:sp>
      <p:sp>
        <p:nvSpPr>
          <p:cNvPr id="3" name="Date Placeholder 2"/>
          <p:cNvSpPr>
            <a:spLocks noGrp="1"/>
          </p:cNvSpPr>
          <p:nvPr>
            <p:ph type="dt" sz="half" idx="2"/>
          </p:nvPr>
        </p:nvSpPr>
        <p:spPr/>
        <p:txBody>
          <a:bodyPr/>
          <a:lstStyle/>
          <a:p>
            <a:r>
              <a:rPr lang="en-US" smtClean="0"/>
              <a:t>27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89</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pic>
        <p:nvPicPr>
          <p:cNvPr id="7" name="Picture 6"/>
          <p:cNvPicPr>
            <a:picLocks noChangeAspect="1"/>
          </p:cNvPicPr>
          <p:nvPr/>
        </p:nvPicPr>
        <p:blipFill>
          <a:blip r:embed="rId2"/>
          <a:stretch>
            <a:fillRect/>
          </a:stretch>
        </p:blipFill>
        <p:spPr>
          <a:xfrm>
            <a:off x="9039225" y="4412246"/>
            <a:ext cx="2819400" cy="2095500"/>
          </a:xfrm>
          <a:prstGeom prst="rect">
            <a:avLst/>
          </a:prstGeom>
          <a:ln>
            <a:solidFill>
              <a:schemeClr val="accent1"/>
            </a:solidFill>
          </a:ln>
        </p:spPr>
      </p:pic>
    </p:spTree>
    <p:extLst>
      <p:ext uri="{BB962C8B-B14F-4D97-AF65-F5344CB8AC3E}">
        <p14:creationId xmlns:p14="http://schemas.microsoft.com/office/powerpoint/2010/main" val="19484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a:t>
            </a:r>
            <a:r>
              <a:rPr lang="en-US" dirty="0" smtClean="0"/>
              <a:t>MVC</a:t>
            </a:r>
            <a:endParaRPr lang="en-US" dirty="0"/>
          </a:p>
        </p:txBody>
      </p:sp>
      <p:sp>
        <p:nvSpPr>
          <p:cNvPr id="3" name="Content Placeholder 2"/>
          <p:cNvSpPr>
            <a:spLocks noGrp="1"/>
          </p:cNvSpPr>
          <p:nvPr>
            <p:ph idx="1"/>
          </p:nvPr>
        </p:nvSpPr>
        <p:spPr/>
        <p:txBody>
          <a:bodyPr/>
          <a:lstStyle/>
          <a:p>
            <a:r>
              <a:rPr lang="en-US" dirty="0"/>
              <a:t>Microsoft was quick to spot the growing need in the ASP.NET developer community for something different than the page-based Web Forms approach, and the company released the first version of </a:t>
            </a:r>
            <a:r>
              <a:rPr lang="en-US" dirty="0">
                <a:solidFill>
                  <a:srgbClr val="FF0000"/>
                </a:solidFill>
              </a:rPr>
              <a:t>ASP.NET MVC</a:t>
            </a:r>
            <a:r>
              <a:rPr lang="en-US" dirty="0"/>
              <a:t> in </a:t>
            </a:r>
            <a:r>
              <a:rPr lang="en-US" dirty="0">
                <a:solidFill>
                  <a:srgbClr val="FF0000"/>
                </a:solidFill>
              </a:rPr>
              <a:t>2008</a:t>
            </a:r>
            <a:r>
              <a:rPr lang="en-US" dirty="0"/>
              <a:t>. </a:t>
            </a:r>
            <a:endParaRPr lang="en-US" dirty="0" smtClean="0"/>
          </a:p>
          <a:p>
            <a:pPr lvl="1"/>
            <a:r>
              <a:rPr lang="en-US" dirty="0" smtClean="0"/>
              <a:t>Representing </a:t>
            </a:r>
            <a:r>
              <a:rPr lang="en-US" dirty="0"/>
              <a:t>a total departure from the Web Forms approach, ASP.NET MVC abandons the page-based architecture completely, relying on the Model-View-Controller (</a:t>
            </a:r>
            <a:r>
              <a:rPr lang="en-US" dirty="0">
                <a:solidFill>
                  <a:srgbClr val="FF0000"/>
                </a:solidFill>
              </a:rPr>
              <a:t>MVC</a:t>
            </a:r>
            <a:r>
              <a:rPr lang="en-US" dirty="0"/>
              <a:t>) architecture instead</a:t>
            </a:r>
            <a:r>
              <a:rPr lang="en-US" dirty="0" smtClean="0"/>
              <a:t>.</a:t>
            </a:r>
            <a:endParaRPr lang="en-US" dirty="0"/>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534983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90</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Web Application Architecture</a:t>
            </a:r>
            <a:endParaRPr lang="en-US" dirty="0"/>
          </a:p>
        </p:txBody>
      </p:sp>
      <p:sp>
        <p:nvSpPr>
          <p:cNvPr id="3" name="Date Placeholder 2"/>
          <p:cNvSpPr>
            <a:spLocks noGrp="1"/>
          </p:cNvSpPr>
          <p:nvPr>
            <p:ph type="dt" sz="half" idx="2"/>
          </p:nvPr>
        </p:nvSpPr>
        <p:spPr/>
        <p:txBody>
          <a:bodyPr/>
          <a:lstStyle/>
          <a:p>
            <a:r>
              <a:rPr lang="en-US" smtClean="0"/>
              <a:t>27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91</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pic>
        <p:nvPicPr>
          <p:cNvPr id="7" name="Picture 6"/>
          <p:cNvPicPr>
            <a:picLocks noChangeAspect="1"/>
          </p:cNvPicPr>
          <p:nvPr/>
        </p:nvPicPr>
        <p:blipFill>
          <a:blip r:embed="rId2"/>
          <a:stretch>
            <a:fillRect/>
          </a:stretch>
        </p:blipFill>
        <p:spPr>
          <a:xfrm>
            <a:off x="8820150" y="5031371"/>
            <a:ext cx="3038475" cy="1476375"/>
          </a:xfrm>
          <a:prstGeom prst="rect">
            <a:avLst/>
          </a:prstGeom>
          <a:ln>
            <a:solidFill>
              <a:schemeClr val="accent1"/>
            </a:solidFill>
          </a:ln>
        </p:spPr>
      </p:pic>
    </p:spTree>
    <p:extLst>
      <p:ext uri="{BB962C8B-B14F-4D97-AF65-F5344CB8AC3E}">
        <p14:creationId xmlns:p14="http://schemas.microsoft.com/office/powerpoint/2010/main" val="3809311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92</a:t>
            </a:fld>
            <a:endParaRPr lang="en-US" dirty="0"/>
          </a:p>
        </p:txBody>
      </p:sp>
    </p:spTree>
    <p:extLst>
      <p:ext uri="{BB962C8B-B14F-4D97-AF65-F5344CB8AC3E}">
        <p14:creationId xmlns:p14="http://schemas.microsoft.com/office/powerpoint/2010/main" val="31028007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27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93</a:t>
            </a:fld>
            <a:endParaRPr lang="en-US" dirty="0"/>
          </a:p>
        </p:txBody>
      </p:sp>
      <p:sp>
        <p:nvSpPr>
          <p:cNvPr id="6" name="Text Placeholder 5"/>
          <p:cNvSpPr>
            <a:spLocks noGrp="1"/>
          </p:cNvSpPr>
          <p:nvPr>
            <p:ph type="body" sz="quarter" idx="16"/>
          </p:nvPr>
        </p:nvSpPr>
        <p:spPr/>
        <p:txBody>
          <a:bodyPr/>
          <a:lstStyle/>
          <a:p>
            <a:r>
              <a:rPr lang="en-US" dirty="0" smtClean="0"/>
              <a:t>6</a:t>
            </a:r>
            <a:endParaRPr lang="en-US" dirty="0"/>
          </a:p>
        </p:txBody>
      </p:sp>
      <p:pic>
        <p:nvPicPr>
          <p:cNvPr id="7" name="Picture 6"/>
          <p:cNvPicPr>
            <a:picLocks noChangeAspect="1"/>
          </p:cNvPicPr>
          <p:nvPr/>
        </p:nvPicPr>
        <p:blipFill>
          <a:blip r:embed="rId2"/>
          <a:stretch>
            <a:fillRect/>
          </a:stretch>
        </p:blipFill>
        <p:spPr>
          <a:xfrm>
            <a:off x="7867650" y="4717046"/>
            <a:ext cx="3990975" cy="1790700"/>
          </a:xfrm>
          <a:prstGeom prst="rect">
            <a:avLst/>
          </a:prstGeom>
          <a:ln>
            <a:solidFill>
              <a:schemeClr val="accent1"/>
            </a:solidFill>
          </a:ln>
        </p:spPr>
      </p:pic>
    </p:spTree>
    <p:extLst>
      <p:ext uri="{BB962C8B-B14F-4D97-AF65-F5344CB8AC3E}">
        <p14:creationId xmlns:p14="http://schemas.microsoft.com/office/powerpoint/2010/main" val="17475712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94</a:t>
            </a:fld>
            <a:endParaRPr lang="en-US" dirty="0"/>
          </a:p>
        </p:txBody>
      </p:sp>
    </p:spTree>
    <p:extLst>
      <p:ext uri="{BB962C8B-B14F-4D97-AF65-F5344CB8AC3E}">
        <p14:creationId xmlns:p14="http://schemas.microsoft.com/office/powerpoint/2010/main" val="5123165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27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95</a:t>
            </a:fld>
            <a:endParaRPr lang="en-US" dirty="0"/>
          </a:p>
        </p:txBody>
      </p:sp>
      <p:sp>
        <p:nvSpPr>
          <p:cNvPr id="6" name="Text Placeholder 5"/>
          <p:cNvSpPr>
            <a:spLocks noGrp="1"/>
          </p:cNvSpPr>
          <p:nvPr>
            <p:ph type="body" sz="quarter" idx="16"/>
          </p:nvPr>
        </p:nvSpPr>
        <p:spPr/>
        <p:txBody>
          <a:bodyPr/>
          <a:lstStyle/>
          <a:p>
            <a:r>
              <a:rPr lang="en-US" dirty="0" smtClean="0"/>
              <a:t>7</a:t>
            </a:r>
            <a:endParaRPr lang="en-US" dirty="0"/>
          </a:p>
        </p:txBody>
      </p:sp>
    </p:spTree>
    <p:extLst>
      <p:ext uri="{BB962C8B-B14F-4D97-AF65-F5344CB8AC3E}">
        <p14:creationId xmlns:p14="http://schemas.microsoft.com/office/powerpoint/2010/main" val="11981529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96</a:t>
            </a:fld>
            <a:endParaRPr lang="en-US" dirty="0"/>
          </a:p>
        </p:txBody>
      </p:sp>
    </p:spTree>
    <p:extLst>
      <p:ext uri="{BB962C8B-B14F-4D97-AF65-F5344CB8AC3E}">
        <p14:creationId xmlns:p14="http://schemas.microsoft.com/office/powerpoint/2010/main" val="354394387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27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97</a:t>
            </a:fld>
            <a:endParaRPr lang="en-US" dirty="0"/>
          </a:p>
        </p:txBody>
      </p:sp>
      <p:sp>
        <p:nvSpPr>
          <p:cNvPr id="6" name="Text Placeholder 5"/>
          <p:cNvSpPr>
            <a:spLocks noGrp="1"/>
          </p:cNvSpPr>
          <p:nvPr>
            <p:ph type="body" sz="quarter" idx="16"/>
          </p:nvPr>
        </p:nvSpPr>
        <p:spPr/>
        <p:txBody>
          <a:bodyPr/>
          <a:lstStyle/>
          <a:p>
            <a:r>
              <a:rPr lang="en-US" dirty="0"/>
              <a:t>8</a:t>
            </a:r>
          </a:p>
        </p:txBody>
      </p:sp>
    </p:spTree>
    <p:extLst>
      <p:ext uri="{BB962C8B-B14F-4D97-AF65-F5344CB8AC3E}">
        <p14:creationId xmlns:p14="http://schemas.microsoft.com/office/powerpoint/2010/main" val="1562158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27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98</a:t>
            </a:fld>
            <a:endParaRPr lang="en-US" dirty="0"/>
          </a:p>
        </p:txBody>
      </p:sp>
    </p:spTree>
    <p:extLst>
      <p:ext uri="{BB962C8B-B14F-4D97-AF65-F5344CB8AC3E}">
        <p14:creationId xmlns:p14="http://schemas.microsoft.com/office/powerpoint/2010/main" val="8132805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27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99</a:t>
            </a:fld>
            <a:endParaRPr lang="en-US" dirty="0"/>
          </a:p>
        </p:txBody>
      </p:sp>
      <p:sp>
        <p:nvSpPr>
          <p:cNvPr id="6" name="Text Placeholder 5"/>
          <p:cNvSpPr>
            <a:spLocks noGrp="1"/>
          </p:cNvSpPr>
          <p:nvPr>
            <p:ph type="body" sz="quarter" idx="16"/>
          </p:nvPr>
        </p:nvSpPr>
        <p:spPr/>
        <p:txBody>
          <a:bodyPr/>
          <a:lstStyle/>
          <a:p>
            <a:r>
              <a:rPr lang="en-US" dirty="0" smtClean="0"/>
              <a:t>9</a:t>
            </a:r>
            <a:endParaRPr lang="en-US" dirty="0"/>
          </a:p>
        </p:txBody>
      </p:sp>
    </p:spTree>
    <p:extLst>
      <p:ext uri="{BB962C8B-B14F-4D97-AF65-F5344CB8AC3E}">
        <p14:creationId xmlns:p14="http://schemas.microsoft.com/office/powerpoint/2010/main" val="9027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8146</Words>
  <Application>Microsoft Office PowerPoint</Application>
  <PresentationFormat>Widescreen</PresentationFormat>
  <Paragraphs>683</Paragraphs>
  <Slides>103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PowerPoint Presentation</vt:lpstr>
      <vt:lpstr>Intro</vt:lpstr>
      <vt:lpstr>Microsoft’s Web Development Platforms</vt:lpstr>
      <vt:lpstr>Active Server Pages (ASP)</vt:lpstr>
      <vt:lpstr>ASP.NET Web Forms</vt:lpstr>
      <vt:lpstr>ASP.NET MVC</vt:lpstr>
      <vt:lpstr>NOTE</vt:lpstr>
      <vt:lpstr>The Model-View-Controller Architecture</vt:lpstr>
      <vt:lpstr>The Model-View-Controller Architecture     |</vt:lpstr>
      <vt:lpstr>Figure 1-1</vt:lpstr>
      <vt:lpstr>The Model</vt:lpstr>
      <vt:lpstr>The View</vt:lpstr>
      <vt:lpstr>The Controller</vt:lpstr>
      <vt:lpstr>What’s New in ASP.NET MVC 4?</vt:lpstr>
      <vt:lpstr>Asynchronous controllers</vt:lpstr>
      <vt:lpstr>Display modes</vt:lpstr>
      <vt:lpstr>Bundling and minification</vt:lpstr>
      <vt:lpstr>Web API</vt:lpstr>
      <vt:lpstr>Did you Know…?</vt:lpstr>
      <vt:lpstr>Introduction to EBuy</vt:lpstr>
      <vt:lpstr>NOTE</vt:lpstr>
      <vt:lpstr>Ebuy</vt:lpstr>
      <vt:lpstr>Installing ASP.NET MVC</vt:lpstr>
      <vt:lpstr>NOTE</vt:lpstr>
      <vt:lpstr>Creating an ASP.NET MVC Application</vt:lpstr>
      <vt:lpstr>Figure 1-2</vt:lpstr>
      <vt:lpstr>Figure 1-3</vt:lpstr>
      <vt:lpstr>Project Templates</vt:lpstr>
      <vt:lpstr>Templates Explained</vt:lpstr>
      <vt:lpstr>Templates Explained          |</vt:lpstr>
      <vt:lpstr>Convention over Configuration</vt:lpstr>
      <vt:lpstr>Figure 1-4</vt:lpstr>
      <vt:lpstr>Folder Contents</vt:lpstr>
      <vt:lpstr>Running the Application</vt:lpstr>
      <vt:lpstr>Figure 1-5</vt:lpstr>
      <vt:lpstr>Routing</vt:lpstr>
      <vt:lpstr>Figure 1-6</vt:lpstr>
      <vt:lpstr>Configuring Routes</vt:lpstr>
      <vt:lpstr>Configuring Routes          |</vt:lpstr>
      <vt:lpstr>Code 1-1 || Table 1-1</vt:lpstr>
      <vt:lpstr>Conventions over Configuration</vt:lpstr>
      <vt:lpstr>NOTE</vt:lpstr>
      <vt:lpstr>Controllers</vt:lpstr>
      <vt:lpstr>Code 1-2</vt:lpstr>
      <vt:lpstr>Controller Actions</vt:lpstr>
      <vt:lpstr>Action Results</vt:lpstr>
      <vt:lpstr>List 1-1</vt:lpstr>
      <vt:lpstr>NOTE</vt:lpstr>
      <vt:lpstr>Action Parameters</vt:lpstr>
      <vt:lpstr>Action Parameters          |</vt:lpstr>
      <vt:lpstr>List 1-2</vt:lpstr>
      <vt:lpstr>Model binding basics</vt:lpstr>
      <vt:lpstr>Model binding basics          |</vt:lpstr>
      <vt:lpstr>List 1-3 || Example 1-1</vt:lpstr>
      <vt:lpstr>Model binding complex objects</vt:lpstr>
      <vt:lpstr>Action Filters</vt:lpstr>
      <vt:lpstr>NOTE</vt:lpstr>
      <vt:lpstr>Views</vt:lpstr>
      <vt:lpstr>Locating Views</vt:lpstr>
      <vt:lpstr>Hello, Razor!</vt:lpstr>
      <vt:lpstr>Razor Parser</vt:lpstr>
      <vt:lpstr>Code 1-3</vt:lpstr>
      <vt:lpstr>Differentiating Code and Markup</vt:lpstr>
      <vt:lpstr>Code nuggets</vt:lpstr>
      <vt:lpstr>Code blocks</vt:lpstr>
      <vt:lpstr>Layouts</vt:lpstr>
      <vt:lpstr>PowerPoint Presentation</vt:lpstr>
      <vt:lpstr>PowerPoint Presentation</vt:lpstr>
      <vt:lpstr>PowerPoint Presentation</vt:lpstr>
      <vt:lpstr>Models</vt:lpstr>
      <vt:lpstr>Putting It All Together</vt:lpstr>
      <vt:lpstr>Authentication</vt:lpstr>
      <vt:lpstr>PowerPoint Presentation</vt:lpstr>
      <vt:lpstr>Intro</vt:lpstr>
      <vt:lpstr>PowerPoint Presentation</vt:lpstr>
      <vt:lpstr>Intro</vt:lpstr>
      <vt:lpstr>Building a Form</vt:lpstr>
      <vt:lpstr>Building a Form           |</vt:lpstr>
      <vt:lpstr>Listing 3-1</vt:lpstr>
      <vt:lpstr>Handling Form Posts</vt:lpstr>
      <vt:lpstr>Handling Form Posts          |</vt:lpstr>
      <vt:lpstr>Saving Data to a Database</vt:lpstr>
      <vt:lpstr>EF CF: Convention over Configuration</vt:lpstr>
      <vt:lpstr>Creating a Data Access Layer with EF CF</vt:lpstr>
      <vt:lpstr>Validating Data</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104</cp:revision>
  <dcterms:created xsi:type="dcterms:W3CDTF">2018-04-26T03:21:35Z</dcterms:created>
  <dcterms:modified xsi:type="dcterms:W3CDTF">2018-06-21T11:47:50Z</dcterms:modified>
</cp:coreProperties>
</file>