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262" r:id="rId2"/>
    <p:sldId id="263" r:id="rId3"/>
    <p:sldId id="329" r:id="rId4"/>
    <p:sldId id="264" r:id="rId5"/>
    <p:sldId id="265" r:id="rId6"/>
    <p:sldId id="287" r:id="rId7"/>
    <p:sldId id="330" r:id="rId8"/>
    <p:sldId id="286" r:id="rId9"/>
    <p:sldId id="284" r:id="rId10"/>
    <p:sldId id="288" r:id="rId11"/>
    <p:sldId id="289" r:id="rId12"/>
    <p:sldId id="292" r:id="rId13"/>
    <p:sldId id="293" r:id="rId14"/>
    <p:sldId id="331" r:id="rId15"/>
    <p:sldId id="294" r:id="rId16"/>
    <p:sldId id="295" r:id="rId17"/>
    <p:sldId id="296" r:id="rId18"/>
    <p:sldId id="299" r:id="rId19"/>
    <p:sldId id="297" r:id="rId20"/>
    <p:sldId id="298" r:id="rId21"/>
    <p:sldId id="290" r:id="rId22"/>
    <p:sldId id="300" r:id="rId23"/>
    <p:sldId id="291" r:id="rId24"/>
    <p:sldId id="285" r:id="rId25"/>
    <p:sldId id="266" r:id="rId26"/>
    <p:sldId id="267" r:id="rId27"/>
    <p:sldId id="305" r:id="rId28"/>
    <p:sldId id="306" r:id="rId29"/>
    <p:sldId id="301" r:id="rId30"/>
    <p:sldId id="307" r:id="rId31"/>
    <p:sldId id="308" r:id="rId32"/>
    <p:sldId id="310" r:id="rId33"/>
    <p:sldId id="313" r:id="rId34"/>
    <p:sldId id="311" r:id="rId35"/>
    <p:sldId id="312" r:id="rId36"/>
    <p:sldId id="314" r:id="rId37"/>
    <p:sldId id="317" r:id="rId38"/>
    <p:sldId id="315" r:id="rId39"/>
    <p:sldId id="316" r:id="rId40"/>
    <p:sldId id="318" r:id="rId41"/>
    <p:sldId id="319" r:id="rId42"/>
    <p:sldId id="321" r:id="rId43"/>
    <p:sldId id="322" r:id="rId44"/>
    <p:sldId id="320" r:id="rId45"/>
    <p:sldId id="323" r:id="rId46"/>
    <p:sldId id="324" r:id="rId47"/>
    <p:sldId id="309" r:id="rId48"/>
    <p:sldId id="325" r:id="rId49"/>
    <p:sldId id="326" r:id="rId50"/>
    <p:sldId id="327" r:id="rId51"/>
    <p:sldId id="328" r:id="rId52"/>
    <p:sldId id="302" r:id="rId53"/>
    <p:sldId id="303" r:id="rId54"/>
    <p:sldId id="304" r:id="rId55"/>
    <p:sldId id="268" r:id="rId56"/>
    <p:sldId id="269" r:id="rId57"/>
    <p:sldId id="270" r:id="rId58"/>
    <p:sldId id="271" r:id="rId59"/>
    <p:sldId id="272" r:id="rId60"/>
    <p:sldId id="273" r:id="rId61"/>
    <p:sldId id="274" r:id="rId62"/>
    <p:sldId id="275" r:id="rId63"/>
    <p:sldId id="276" r:id="rId64"/>
    <p:sldId id="277" r:id="rId65"/>
    <p:sldId id="278" r:id="rId66"/>
    <p:sldId id="279" r:id="rId67"/>
    <p:sldId id="280" r:id="rId68"/>
    <p:sldId id="281" r:id="rId69"/>
    <p:sldId id="282" r:id="rId70"/>
    <p:sldId id="283" r:id="rId71"/>
    <p:sldId id="261"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1F8627-1FBD-45A9-882C-381C0E04CF3F}">
          <p14:sldIdLst>
            <p14:sldId id="262"/>
            <p14:sldId id="263"/>
            <p14:sldId id="329"/>
          </p14:sldIdLst>
        </p14:section>
        <p14:section name="Controllers" id="{9D3245C0-D897-4ACC-B9DC-BF12394DE00D}">
          <p14:sldIdLst>
            <p14:sldId id="264"/>
            <p14:sldId id="265"/>
            <p14:sldId id="287"/>
            <p14:sldId id="330"/>
            <p14:sldId id="286"/>
            <p14:sldId id="284"/>
            <p14:sldId id="288"/>
            <p14:sldId id="289"/>
            <p14:sldId id="292"/>
            <p14:sldId id="293"/>
            <p14:sldId id="331"/>
            <p14:sldId id="294"/>
            <p14:sldId id="295"/>
            <p14:sldId id="296"/>
            <p14:sldId id="299"/>
            <p14:sldId id="297"/>
            <p14:sldId id="298"/>
            <p14:sldId id="290"/>
            <p14:sldId id="300"/>
            <p14:sldId id="291"/>
            <p14:sldId id="285"/>
          </p14:sldIdLst>
        </p14:section>
        <p14:section name="Views" id="{BE6F5DFE-C7EF-4DBF-BADB-6615BDE4BF42}">
          <p14:sldIdLst>
            <p14:sldId id="266"/>
            <p14:sldId id="267"/>
            <p14:sldId id="305"/>
            <p14:sldId id="306"/>
            <p14:sldId id="301"/>
            <p14:sldId id="307"/>
            <p14:sldId id="308"/>
            <p14:sldId id="310"/>
            <p14:sldId id="313"/>
            <p14:sldId id="311"/>
            <p14:sldId id="312"/>
            <p14:sldId id="314"/>
            <p14:sldId id="317"/>
            <p14:sldId id="315"/>
            <p14:sldId id="316"/>
            <p14:sldId id="318"/>
            <p14:sldId id="319"/>
            <p14:sldId id="321"/>
            <p14:sldId id="322"/>
            <p14:sldId id="320"/>
            <p14:sldId id="323"/>
            <p14:sldId id="324"/>
            <p14:sldId id="309"/>
            <p14:sldId id="325"/>
            <p14:sldId id="326"/>
            <p14:sldId id="327"/>
            <p14:sldId id="328"/>
            <p14:sldId id="302"/>
            <p14:sldId id="303"/>
            <p14:sldId id="304"/>
          </p14:sldIdLst>
        </p14:section>
        <p14:section name="Model Binding Arch" id="{6FF99430-D6FA-4BA1-A30D-DAE458CDBC6B}">
          <p14:sldIdLst>
            <p14:sldId id="268"/>
            <p14:sldId id="269"/>
          </p14:sldIdLst>
        </p14:section>
        <p14:section name="I/P Forms" id="{3A03748B-A202-427E-8C28-235D68D15EB9}">
          <p14:sldIdLst>
            <p14:sldId id="270"/>
            <p14:sldId id="271"/>
          </p14:sldIdLst>
        </p14:section>
        <p14:section name="Untitled Section" id="{FFC916E2-5E63-4666-8972-BE03A36DE889}">
          <p14:sldIdLst>
            <p14:sldId id="272"/>
            <p14:sldId id="273"/>
          </p14:sldIdLst>
        </p14:section>
        <p14:section name="Untitled Section" id="{3E5E5E2E-26A3-4449-8540-4864E55FDC79}">
          <p14:sldIdLst>
            <p14:sldId id="274"/>
            <p14:sldId id="275"/>
          </p14:sldIdLst>
        </p14:section>
        <p14:section name="Untitled Section" id="{B719DB14-13C5-4607-A5F8-9BDC08683094}">
          <p14:sldIdLst>
            <p14:sldId id="276"/>
            <p14:sldId id="277"/>
          </p14:sldIdLst>
        </p14:section>
        <p14:section name="Untitled Section" id="{BEBE6A63-A870-4672-B0E0-3A2796681ACF}">
          <p14:sldIdLst>
            <p14:sldId id="278"/>
            <p14:sldId id="279"/>
          </p14:sldIdLst>
        </p14:section>
        <p14:section name="Untitled Section" id="{973A04B0-549F-4EC0-86D3-31F2B5EFB2E7}">
          <p14:sldIdLst>
            <p14:sldId id="280"/>
            <p14:sldId id="281"/>
          </p14:sldIdLst>
        </p14:section>
        <p14:section name="Untitled Section" id="{F530A891-526B-4C4B-9067-56B59BDCC686}">
          <p14:sldIdLst>
            <p14:sldId id="282"/>
            <p14:sldId id="283"/>
          </p14:sldIdLst>
        </p14:section>
        <p14:section name="Appendix Section" id="{56A73371-1071-4AA7-B301-CBFA7F65B878}">
          <p14:sldIdLst>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5" autoAdjust="0"/>
    <p:restoredTop sz="96552" autoAdjust="0"/>
  </p:normalViewPr>
  <p:slideViewPr>
    <p:cSldViewPr snapToGrid="0">
      <p:cViewPr>
        <p:scale>
          <a:sx n="100" d="100"/>
          <a:sy n="100" d="100"/>
        </p:scale>
        <p:origin x="744" y="456"/>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6/26/2018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6/26/2018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07 May 2018</a:t>
            </a:r>
            <a:endParaRPr lang="en-US" dirty="0"/>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07 May 2018</a:t>
            </a:r>
            <a:endParaRPr lang="en-US" dirty="0"/>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07 May 2018</a:t>
            </a:r>
            <a:endParaRPr lang="en-US" dirty="0"/>
          </a:p>
        </p:txBody>
      </p:sp>
      <p:sp>
        <p:nvSpPr>
          <p:cNvPr id="4" name="Slide Number Placeholder 3"/>
          <p:cNvSpPr>
            <a:spLocks noGrp="1"/>
          </p:cNvSpPr>
          <p:nvPr>
            <p:ph type="sldNum" sz="quarter" idx="11"/>
          </p:nvPr>
        </p:nvSpPr>
        <p:spPr/>
        <p:txBody>
          <a:bodyPr/>
          <a:lstStyle/>
          <a:p>
            <a:fld id="{F1012999-1CD9-4014-B1C6-70315F8BBED0}" type="slidenum">
              <a:rPr lang="en-US" smtClean="0"/>
              <a:pPr/>
              <a:t>‹#›</a:t>
            </a:fld>
            <a:endParaRPr lang="en-US" dirty="0"/>
          </a:p>
        </p:txBody>
      </p:sp>
      <p:sp>
        <p:nvSpPr>
          <p:cNvPr id="5"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6" name="Title 1"/>
          <p:cNvSpPr txBox="1">
            <a:spLocks/>
          </p:cNvSpPr>
          <p:nvPr userDrawn="1"/>
        </p:nvSpPr>
        <p:spPr>
          <a:xfrm rot="16200000">
            <a:off x="6163436" y="-4903966"/>
            <a:ext cx="914400" cy="10936224"/>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vert" lIns="91440" tIns="45720" rIns="91440" bIns="45720" rtlCol="0" anchor="ctr" anchorCtr="0">
            <a:normAutofit fontScale="92500" lnSpcReduction="10000"/>
          </a:bodyPr>
          <a:lstStyle>
            <a:defPPr>
              <a:defRPr lang="en-US"/>
            </a:defPPr>
            <a:lvl1pPr algn="ctr">
              <a:lnSpc>
                <a:spcPct val="90000"/>
              </a:lnSpc>
              <a:spcBef>
                <a:spcPct val="0"/>
              </a:spcBef>
              <a:buNone/>
              <a:defRPr sz="6000">
                <a:solidFill>
                  <a:schemeClr val="bg1"/>
                </a:solidFill>
                <a:latin typeface="+mj-lt"/>
                <a:ea typeface="+mj-ea"/>
                <a:cs typeface="+mj-cs"/>
              </a:defRPr>
            </a:lvl1pPr>
          </a:lstStyle>
          <a:p>
            <a:pPr algn="ctr"/>
            <a:r>
              <a:rPr lang="en-US" dirty="0" smtClean="0"/>
              <a:t>Contents</a:t>
            </a:r>
            <a:endParaRPr lang="en-US" dirty="0"/>
          </a:p>
        </p:txBody>
      </p:sp>
    </p:spTree>
    <p:extLst>
      <p:ext uri="{BB962C8B-B14F-4D97-AF65-F5344CB8AC3E}">
        <p14:creationId xmlns:p14="http://schemas.microsoft.com/office/powerpoint/2010/main" val="51598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555422" y="2556686"/>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555422" y="2925811"/>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402897"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Name: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0" name="TextBox 19"/>
          <p:cNvSpPr txBox="1"/>
          <p:nvPr userDrawn="1"/>
        </p:nvSpPr>
        <p:spPr>
          <a:xfrm>
            <a:off x="1152525" y="2922239"/>
            <a:ext cx="1402896"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Source: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07 May 2018</a:t>
            </a:r>
            <a:endParaRPr lang="en-US" dirty="0"/>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07 May 2018</a:t>
            </a:r>
            <a:endParaRPr lang="en-US" dirty="0"/>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07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07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07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07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07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07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07 May 2018</a:t>
            </a:r>
            <a:endParaRPr lang="en-US" dirty="0"/>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Footer Placeholder 4"/>
          <p:cNvSpPr txBox="1">
            <a:spLocks/>
          </p:cNvSpPr>
          <p:nvPr userDrawn="1"/>
        </p:nvSpPr>
        <p:spPr>
          <a:xfrm>
            <a:off x="4543425" y="3074534"/>
            <a:ext cx="4114800" cy="254771"/>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lumMod val="75000"/>
                  <a:lumOff val="25000"/>
                </a:prstClr>
              </a:solidFill>
              <a:latin typeface="Gill Sans MT" panose="020B0502020104020203"/>
            </a:endParaRPr>
          </a:p>
        </p:txBody>
      </p:sp>
      <p:sp>
        <p:nvSpPr>
          <p:cNvPr id="2" name="TextBox 1"/>
          <p:cNvSpPr txBox="1"/>
          <p:nvPr userDrawn="1"/>
        </p:nvSpPr>
        <p:spPr>
          <a:xfrm>
            <a:off x="5469226" y="6569926"/>
            <a:ext cx="1611018" cy="276999"/>
          </a:xfrm>
          <a:prstGeom prst="rect">
            <a:avLst/>
          </a:prstGeom>
          <a:noFill/>
        </p:spPr>
        <p:txBody>
          <a:bodyPr wrap="none" lIns="0" tIns="0" rIns="0" bIns="0" rtlCol="0">
            <a:spAutoFit/>
          </a:bodyPr>
          <a:lstStyle/>
          <a:p>
            <a:r>
              <a:rPr lang="en-US" sz="1800" dirty="0" smtClean="0">
                <a:solidFill>
                  <a:srgbClr val="3F1779"/>
                </a:solidFill>
                <a:latin typeface="Brush Script MT" panose="03060802040406070304" pitchFamily="66" charset="0"/>
              </a:rPr>
              <a:t>Royal Sapphire Edu</a:t>
            </a:r>
            <a:endParaRPr lang="en-US" sz="1800" dirty="0">
              <a:solidFill>
                <a:prstClr val="black">
                  <a:lumMod val="75000"/>
                  <a:lumOff val="25000"/>
                </a:prstClr>
              </a:solidFill>
              <a:latin typeface="Gill Sans MT" panose="020B0502020104020203"/>
            </a:endParaRPr>
          </a:p>
        </p:txBody>
      </p: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 id="2147483673"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7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ASP.NET MVC 5</a:t>
            </a:r>
            <a:endParaRPr lang="en-US" dirty="0"/>
          </a:p>
        </p:txBody>
      </p:sp>
      <p:sp>
        <p:nvSpPr>
          <p:cNvPr id="3" name="Date Placeholder 2"/>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18600369"/>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07</a:t>
                      </a:r>
                      <a:r>
                        <a:rPr lang="en-US" sz="1400" kern="1200" baseline="0" dirty="0" smtClean="0">
                          <a:solidFill>
                            <a:schemeClr val="dk1"/>
                          </a:solidFill>
                          <a:latin typeface="Gill Sans MT" panose="020B0502020104020203" pitchFamily="34" charset="0"/>
                          <a:ea typeface="+mn-ea"/>
                          <a:cs typeface="+mn-cs"/>
                        </a:rPr>
                        <a:t> </a:t>
                      </a:r>
                      <a:r>
                        <a:rPr lang="en-US" sz="1400" kern="1200" dirty="0" smtClean="0">
                          <a:solidFill>
                            <a:schemeClr val="dk1"/>
                          </a:solidFill>
                          <a:latin typeface="Gill Sans MT" panose="020B0502020104020203" pitchFamily="34" charset="0"/>
                          <a:ea typeface="+mn-ea"/>
                          <a:cs typeface="+mn-cs"/>
                        </a:rPr>
                        <a:t>May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r>
                        <a:rPr lang="en-US" sz="1400" kern="1200" dirty="0" smtClean="0">
                          <a:solidFill>
                            <a:schemeClr val="dk1"/>
                          </a:solidFill>
                          <a:latin typeface="Gill Sans MT" panose="020B0502020104020203" pitchFamily="34" charset="0"/>
                          <a:ea typeface="+mn-ea"/>
                          <a:cs typeface="+mn-cs"/>
                        </a:rPr>
                        <a:t>26</a:t>
                      </a:r>
                      <a:r>
                        <a:rPr lang="en-US" sz="1400" kern="1200" baseline="0" dirty="0" smtClean="0">
                          <a:solidFill>
                            <a:schemeClr val="dk1"/>
                          </a:solidFill>
                          <a:latin typeface="Gill Sans MT" panose="020B0502020104020203" pitchFamily="34" charset="0"/>
                          <a:ea typeface="+mn-ea"/>
                          <a:cs typeface="+mn-cs"/>
                        </a:rPr>
                        <a:t> Jun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1: 4-16</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4259015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Note</a:t>
            </a:r>
          </a:p>
        </p:txBody>
      </p:sp>
      <p:sp>
        <p:nvSpPr>
          <p:cNvPr id="3" name="Content Placeholder 2"/>
          <p:cNvSpPr>
            <a:spLocks noGrp="1"/>
          </p:cNvSpPr>
          <p:nvPr>
            <p:ph idx="1"/>
          </p:nvPr>
        </p:nvSpPr>
        <p:spPr/>
        <p:txBody>
          <a:bodyPr/>
          <a:lstStyle/>
          <a:p>
            <a:r>
              <a:rPr lang="en-US" dirty="0" smtClean="0"/>
              <a:t>In </a:t>
            </a:r>
            <a:r>
              <a:rPr lang="en-US" dirty="0"/>
              <a:t>software, the term URI (which stands for </a:t>
            </a:r>
            <a:r>
              <a:rPr lang="en-US" dirty="0">
                <a:solidFill>
                  <a:srgbClr val="FF0000"/>
                </a:solidFill>
              </a:rPr>
              <a:t>Uniform Resource Identifier</a:t>
            </a:r>
            <a:r>
              <a:rPr lang="en-US" dirty="0"/>
              <a:t>) is used to refer to a resource by location or a </a:t>
            </a:r>
            <a:r>
              <a:rPr lang="en-US" dirty="0" smtClean="0"/>
              <a:t>name.</a:t>
            </a:r>
          </a:p>
          <a:p>
            <a:pPr lvl="1"/>
            <a:r>
              <a:rPr lang="en-US" dirty="0" smtClean="0"/>
              <a:t>When </a:t>
            </a:r>
            <a:r>
              <a:rPr lang="en-US" dirty="0"/>
              <a:t>the </a:t>
            </a:r>
            <a:r>
              <a:rPr lang="en-US" dirty="0">
                <a:solidFill>
                  <a:srgbClr val="FF0000"/>
                </a:solidFill>
              </a:rPr>
              <a:t>URI</a:t>
            </a:r>
            <a:r>
              <a:rPr lang="en-US" dirty="0"/>
              <a:t> </a:t>
            </a:r>
            <a:r>
              <a:rPr lang="en-US" dirty="0">
                <a:solidFill>
                  <a:srgbClr val="0070C0"/>
                </a:solidFill>
              </a:rPr>
              <a:t>identifies</a:t>
            </a:r>
            <a:r>
              <a:rPr lang="en-US" dirty="0"/>
              <a:t> the </a:t>
            </a:r>
            <a:r>
              <a:rPr lang="en-US" dirty="0">
                <a:solidFill>
                  <a:srgbClr val="FF0000"/>
                </a:solidFill>
              </a:rPr>
              <a:t>resource</a:t>
            </a:r>
            <a:r>
              <a:rPr lang="en-US" dirty="0"/>
              <a:t> by </a:t>
            </a:r>
            <a:r>
              <a:rPr lang="en-US" dirty="0">
                <a:solidFill>
                  <a:srgbClr val="FF0000"/>
                </a:solidFill>
              </a:rPr>
              <a:t>location</a:t>
            </a:r>
            <a:r>
              <a:rPr lang="en-US" dirty="0"/>
              <a:t>, it’s called a </a:t>
            </a:r>
            <a:r>
              <a:rPr lang="en-US" dirty="0">
                <a:solidFill>
                  <a:srgbClr val="FF0000"/>
                </a:solidFill>
              </a:rPr>
              <a:t>URL</a:t>
            </a:r>
            <a:r>
              <a:rPr lang="en-US" dirty="0"/>
              <a:t>, or Uniform Resource </a:t>
            </a:r>
            <a:r>
              <a:rPr lang="en-US" dirty="0" smtClean="0"/>
              <a:t>Locator.</a:t>
            </a:r>
          </a:p>
          <a:p>
            <a:pPr lvl="1"/>
            <a:r>
              <a:rPr lang="en-US" dirty="0" smtClean="0"/>
              <a:t>When </a:t>
            </a:r>
            <a:r>
              <a:rPr lang="en-US" dirty="0"/>
              <a:t>the </a:t>
            </a:r>
            <a:r>
              <a:rPr lang="en-US" dirty="0">
                <a:solidFill>
                  <a:srgbClr val="FF0000"/>
                </a:solidFill>
              </a:rPr>
              <a:t>URI</a:t>
            </a:r>
            <a:r>
              <a:rPr lang="en-US" dirty="0"/>
              <a:t> </a:t>
            </a:r>
            <a:r>
              <a:rPr lang="en-US" dirty="0">
                <a:solidFill>
                  <a:srgbClr val="0070C0"/>
                </a:solidFill>
              </a:rPr>
              <a:t>identifies</a:t>
            </a:r>
            <a:r>
              <a:rPr lang="en-US" dirty="0"/>
              <a:t> a </a:t>
            </a:r>
            <a:r>
              <a:rPr lang="en-US" dirty="0">
                <a:solidFill>
                  <a:srgbClr val="FF0000"/>
                </a:solidFill>
              </a:rPr>
              <a:t>resource</a:t>
            </a:r>
            <a:r>
              <a:rPr lang="en-US" dirty="0"/>
              <a:t> by </a:t>
            </a:r>
            <a:r>
              <a:rPr lang="en-US" dirty="0">
                <a:solidFill>
                  <a:srgbClr val="FF0000"/>
                </a:solidFill>
              </a:rPr>
              <a:t>name</a:t>
            </a:r>
            <a:r>
              <a:rPr lang="en-US" dirty="0"/>
              <a:t>, it becomes a </a:t>
            </a:r>
            <a:r>
              <a:rPr lang="en-US" dirty="0">
                <a:solidFill>
                  <a:srgbClr val="FF0000"/>
                </a:solidFill>
              </a:rPr>
              <a:t>URN</a:t>
            </a:r>
            <a:r>
              <a:rPr lang="en-US" dirty="0"/>
              <a:t>, or Uniform Resource </a:t>
            </a:r>
            <a:r>
              <a:rPr lang="en-US" dirty="0" smtClean="0"/>
              <a:t>Name.</a:t>
            </a:r>
          </a:p>
          <a:p>
            <a:pPr lvl="1"/>
            <a:r>
              <a:rPr lang="en-US" dirty="0" smtClean="0"/>
              <a:t>In </a:t>
            </a:r>
            <a:r>
              <a:rPr lang="en-US" dirty="0"/>
              <a:t>this regard, ASP.NET MVC is designed to deal with more generic URIs, whereas ASP.NET Web Forms was designed to deal with location-aware physical resources</a:t>
            </a:r>
            <a:r>
              <a:rPr lang="en-US" dirty="0" smtClean="0"/>
              <a:t>.</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a:t>
            </a:fld>
            <a:endParaRPr lang="en-US" dirty="0"/>
          </a:p>
        </p:txBody>
      </p:sp>
    </p:spTree>
    <p:extLst>
      <p:ext uri="{BB962C8B-B14F-4D97-AF65-F5344CB8AC3E}">
        <p14:creationId xmlns:p14="http://schemas.microsoft.com/office/powerpoint/2010/main" val="2268430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Simulating the ASP.NET MVC runtime</a:t>
            </a:r>
          </a:p>
        </p:txBody>
      </p:sp>
      <p:sp>
        <p:nvSpPr>
          <p:cNvPr id="3" name="Content Placeholder 2"/>
          <p:cNvSpPr>
            <a:spLocks noGrp="1"/>
          </p:cNvSpPr>
          <p:nvPr>
            <p:ph idx="1"/>
          </p:nvPr>
        </p:nvSpPr>
        <p:spPr/>
        <p:txBody>
          <a:bodyPr/>
          <a:lstStyle/>
          <a:p>
            <a:r>
              <a:rPr lang="en-US" dirty="0" smtClean="0"/>
              <a:t>Let’s </a:t>
            </a:r>
            <a:r>
              <a:rPr lang="en-US" dirty="0"/>
              <a:t>build a simple ASP.NET </a:t>
            </a:r>
            <a:r>
              <a:rPr lang="en-US" dirty="0">
                <a:solidFill>
                  <a:srgbClr val="FF0000"/>
                </a:solidFill>
              </a:rPr>
              <a:t>Web Forms</a:t>
            </a:r>
            <a:r>
              <a:rPr lang="en-US" dirty="0"/>
              <a:t> application and use </a:t>
            </a:r>
            <a:r>
              <a:rPr lang="en-US" dirty="0">
                <a:solidFill>
                  <a:srgbClr val="FF0000"/>
                </a:solidFill>
              </a:rPr>
              <a:t>HTTP handlers</a:t>
            </a:r>
            <a:r>
              <a:rPr lang="en-US" dirty="0"/>
              <a:t> to figure out the </a:t>
            </a:r>
            <a:r>
              <a:rPr lang="en-US" dirty="0">
                <a:solidFill>
                  <a:srgbClr val="FF0000"/>
                </a:solidFill>
              </a:rPr>
              <a:t>internal mechanics</a:t>
            </a:r>
            <a:r>
              <a:rPr lang="en-US" dirty="0"/>
              <a:t> of ASP.NET MVC </a:t>
            </a:r>
            <a:r>
              <a:rPr lang="en-US" dirty="0" smtClean="0"/>
              <a:t>applications.</a:t>
            </a:r>
          </a:p>
          <a:p>
            <a:pPr lvl="1"/>
            <a:r>
              <a:rPr lang="en-US" dirty="0" smtClean="0"/>
              <a:t>You </a:t>
            </a:r>
            <a:r>
              <a:rPr lang="en-US" dirty="0"/>
              <a:t>can start from the basic ASP.NET Web Forms application you get from your Microsoft Visual Studio project manager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a:t>
            </a:fld>
            <a:endParaRPr lang="en-US" dirty="0"/>
          </a:p>
        </p:txBody>
      </p:sp>
    </p:spTree>
    <p:extLst>
      <p:ext uri="{BB962C8B-B14F-4D97-AF65-F5344CB8AC3E}">
        <p14:creationId xmlns:p14="http://schemas.microsoft.com/office/powerpoint/2010/main" val="1607215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Defining the syntax of recognized URLs</a:t>
            </a:r>
          </a:p>
        </p:txBody>
      </p:sp>
      <p:sp>
        <p:nvSpPr>
          <p:cNvPr id="7" name="Content Placeholder 6"/>
          <p:cNvSpPr>
            <a:spLocks noGrp="1"/>
          </p:cNvSpPr>
          <p:nvPr>
            <p:ph idx="1"/>
          </p:nvPr>
        </p:nvSpPr>
        <p:spPr/>
        <p:txBody>
          <a:bodyPr/>
          <a:lstStyle/>
          <a:p>
            <a:r>
              <a:rPr lang="en-US" dirty="0" smtClean="0"/>
              <a:t>In </a:t>
            </a:r>
            <a:r>
              <a:rPr lang="en-US" dirty="0"/>
              <a:t>a world in which </a:t>
            </a:r>
            <a:r>
              <a:rPr lang="en-US" dirty="0">
                <a:solidFill>
                  <a:srgbClr val="FF0000"/>
                </a:solidFill>
              </a:rPr>
              <a:t>requested URLs</a:t>
            </a:r>
            <a:r>
              <a:rPr lang="en-US" dirty="0"/>
              <a:t> don’t necessarily match up with </a:t>
            </a:r>
            <a:r>
              <a:rPr lang="en-US" dirty="0">
                <a:solidFill>
                  <a:srgbClr val="FF0000"/>
                </a:solidFill>
              </a:rPr>
              <a:t>physical files</a:t>
            </a:r>
            <a:r>
              <a:rPr lang="en-US" dirty="0"/>
              <a:t> on the web server, the first step to take is </a:t>
            </a:r>
            <a:r>
              <a:rPr lang="en-US" dirty="0">
                <a:solidFill>
                  <a:srgbClr val="FF0000"/>
                </a:solidFill>
              </a:rPr>
              <a:t>listing</a:t>
            </a:r>
            <a:r>
              <a:rPr lang="en-US" dirty="0"/>
              <a:t> which </a:t>
            </a:r>
            <a:r>
              <a:rPr lang="en-US" dirty="0">
                <a:solidFill>
                  <a:srgbClr val="FF0000"/>
                </a:solidFill>
              </a:rPr>
              <a:t>URLs</a:t>
            </a:r>
            <a:r>
              <a:rPr lang="en-US" dirty="0"/>
              <a:t> are meaningful for the </a:t>
            </a:r>
            <a:r>
              <a:rPr lang="en-US" dirty="0" smtClean="0"/>
              <a:t>application.</a:t>
            </a:r>
          </a:p>
          <a:p>
            <a:pPr lvl="1"/>
            <a:r>
              <a:rPr lang="en-US" dirty="0" smtClean="0"/>
              <a:t>To </a:t>
            </a:r>
            <a:r>
              <a:rPr lang="en-US" dirty="0"/>
              <a:t>avoid being too specific, let’s assume that you support only a few fixed URLs, each mapped to an </a:t>
            </a:r>
            <a:r>
              <a:rPr lang="en-US" dirty="0">
                <a:solidFill>
                  <a:srgbClr val="FF0000"/>
                </a:solidFill>
              </a:rPr>
              <a:t>HTTP handler</a:t>
            </a:r>
            <a:r>
              <a:rPr lang="en-US" dirty="0"/>
              <a:t> </a:t>
            </a:r>
            <a:r>
              <a:rPr lang="en-US" dirty="0" smtClean="0">
                <a:solidFill>
                  <a:srgbClr val="0070C0"/>
                </a:solidFill>
              </a:rPr>
              <a:t>component</a:t>
            </a:r>
            <a:r>
              <a:rPr lang="en-US" dirty="0" smtClean="0"/>
              <a:t>.</a:t>
            </a:r>
          </a:p>
          <a:p>
            <a:pPr lvl="1"/>
            <a:r>
              <a:rPr lang="en-US" dirty="0" smtClean="0"/>
              <a:t>The </a:t>
            </a:r>
            <a:r>
              <a:rPr lang="en-US" dirty="0"/>
              <a:t>following code snippet shows the changes required to be made to the default </a:t>
            </a:r>
            <a:r>
              <a:rPr lang="en-US" dirty="0">
                <a:solidFill>
                  <a:srgbClr val="FF0000"/>
                </a:solidFill>
              </a:rPr>
              <a:t>web.config</a:t>
            </a:r>
            <a:r>
              <a:rPr lang="en-US" dirty="0"/>
              <a:t> file</a:t>
            </a:r>
            <a:r>
              <a:rPr lang="en-US" dirty="0" smtClean="0"/>
              <a:t>:</a:t>
            </a:r>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marL="233363" lvl="1" indent="0">
              <a:buNone/>
            </a:pPr>
            <a:endParaRPr lang="en-US" dirty="0"/>
          </a:p>
          <a:p>
            <a:pPr lvl="1"/>
            <a:r>
              <a:rPr lang="en-US" dirty="0"/>
              <a:t>Whenever the application receives a request that matches the specified URL, it will pass it on to the specified handler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a:t>
            </a:fld>
            <a:endParaRPr lang="en-US" dirty="0"/>
          </a:p>
        </p:txBody>
      </p:sp>
      <p:pic>
        <p:nvPicPr>
          <p:cNvPr id="8" name="Picture 7"/>
          <p:cNvPicPr>
            <a:picLocks noChangeAspect="1"/>
          </p:cNvPicPr>
          <p:nvPr/>
        </p:nvPicPr>
        <p:blipFill>
          <a:blip r:embed="rId2"/>
          <a:stretch>
            <a:fillRect/>
          </a:stretch>
        </p:blipFill>
        <p:spPr>
          <a:xfrm>
            <a:off x="815436" y="3033887"/>
            <a:ext cx="5762625" cy="1209675"/>
          </a:xfrm>
          <a:prstGeom prst="rect">
            <a:avLst/>
          </a:prstGeom>
          <a:ln>
            <a:solidFill>
              <a:schemeClr val="accent1"/>
            </a:solidFill>
          </a:ln>
        </p:spPr>
      </p:pic>
    </p:spTree>
    <p:extLst>
      <p:ext uri="{BB962C8B-B14F-4D97-AF65-F5344CB8AC3E}">
        <p14:creationId xmlns:p14="http://schemas.microsoft.com/office/powerpoint/2010/main" val="119717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Defining the behavior of the HTTP handler</a:t>
            </a:r>
          </a:p>
        </p:txBody>
      </p:sp>
      <p:sp>
        <p:nvSpPr>
          <p:cNvPr id="3" name="Content Placeholder 2"/>
          <p:cNvSpPr>
            <a:spLocks noGrp="1"/>
          </p:cNvSpPr>
          <p:nvPr>
            <p:ph idx="1"/>
          </p:nvPr>
        </p:nvSpPr>
        <p:spPr/>
        <p:txBody>
          <a:bodyPr/>
          <a:lstStyle/>
          <a:p>
            <a:r>
              <a:rPr lang="en-US" dirty="0" smtClean="0"/>
              <a:t>In </a:t>
            </a:r>
            <a:r>
              <a:rPr lang="en-US" dirty="0"/>
              <a:t>ASP.NET, an HTTP handler is a </a:t>
            </a:r>
            <a:r>
              <a:rPr lang="en-US" dirty="0">
                <a:solidFill>
                  <a:srgbClr val="FF0000"/>
                </a:solidFill>
              </a:rPr>
              <a:t>component</a:t>
            </a:r>
            <a:r>
              <a:rPr lang="en-US" dirty="0"/>
              <a:t> that </a:t>
            </a:r>
            <a:r>
              <a:rPr lang="en-US" dirty="0">
                <a:solidFill>
                  <a:srgbClr val="0070C0"/>
                </a:solidFill>
              </a:rPr>
              <a:t>implements</a:t>
            </a:r>
            <a:r>
              <a:rPr lang="en-US" dirty="0"/>
              <a:t> the </a:t>
            </a:r>
            <a:r>
              <a:rPr lang="en-US" dirty="0">
                <a:solidFill>
                  <a:srgbClr val="FF0000"/>
                </a:solidFill>
              </a:rPr>
              <a:t>IHttpHandler</a:t>
            </a:r>
            <a:r>
              <a:rPr lang="en-US" dirty="0"/>
              <a:t> </a:t>
            </a:r>
            <a:r>
              <a:rPr lang="en-US" dirty="0" smtClean="0">
                <a:solidFill>
                  <a:srgbClr val="0070C0"/>
                </a:solidFill>
              </a:rPr>
              <a:t>interface</a:t>
            </a:r>
            <a:r>
              <a:rPr lang="en-US" dirty="0" smtClean="0"/>
              <a:t>.</a:t>
            </a:r>
          </a:p>
          <a:p>
            <a:pPr lvl="1"/>
            <a:r>
              <a:rPr lang="en-US" dirty="0" smtClean="0"/>
              <a:t>The </a:t>
            </a:r>
            <a:r>
              <a:rPr lang="en-US" dirty="0"/>
              <a:t>interface is simple and consists of two members, as shown here</a:t>
            </a:r>
            <a:r>
              <a:rPr lang="en-US" dirty="0" smtClean="0"/>
              <a:t>: </a:t>
            </a:r>
            <a:r>
              <a:rPr lang="en-US" dirty="0" smtClean="0">
                <a:solidFill>
                  <a:srgbClr val="FF0000"/>
                </a:solidFill>
              </a:rPr>
              <a:t>Code 1-1</a:t>
            </a:r>
            <a:r>
              <a:rPr lang="en-US" dirty="0" smtClean="0"/>
              <a:t>.</a:t>
            </a:r>
          </a:p>
          <a:p>
            <a:pPr lvl="1"/>
            <a:r>
              <a:rPr lang="en-US" dirty="0"/>
              <a:t>Most of the time, an HTTP handler has a </a:t>
            </a:r>
            <a:r>
              <a:rPr lang="en-US" dirty="0">
                <a:solidFill>
                  <a:srgbClr val="FF0000"/>
                </a:solidFill>
              </a:rPr>
              <a:t>hardcoded behavior</a:t>
            </a:r>
            <a:r>
              <a:rPr lang="en-US" dirty="0"/>
              <a:t> influenced only by some input data passed via the </a:t>
            </a:r>
            <a:r>
              <a:rPr lang="en-US" dirty="0">
                <a:solidFill>
                  <a:srgbClr val="FF0000"/>
                </a:solidFill>
              </a:rPr>
              <a:t>query </a:t>
            </a:r>
            <a:r>
              <a:rPr lang="en-US" dirty="0" smtClean="0">
                <a:solidFill>
                  <a:srgbClr val="FF0000"/>
                </a:solidFill>
              </a:rPr>
              <a:t>string</a:t>
            </a:r>
            <a:r>
              <a:rPr lang="en-US" dirty="0" smtClean="0"/>
              <a:t>.</a:t>
            </a:r>
          </a:p>
          <a:p>
            <a:pPr lvl="2"/>
            <a:r>
              <a:rPr lang="en-US" dirty="0" smtClean="0"/>
              <a:t>However</a:t>
            </a:r>
            <a:r>
              <a:rPr lang="en-US" dirty="0"/>
              <a:t>, nothing prevents us from using the handler as an </a:t>
            </a:r>
            <a:r>
              <a:rPr lang="en-US" dirty="0">
                <a:solidFill>
                  <a:srgbClr val="FF0000"/>
                </a:solidFill>
              </a:rPr>
              <a:t>abstract factory</a:t>
            </a:r>
            <a:r>
              <a:rPr lang="en-US" dirty="0"/>
              <a:t> for adding one more </a:t>
            </a:r>
            <a:r>
              <a:rPr lang="en-US" dirty="0">
                <a:solidFill>
                  <a:srgbClr val="FF0000"/>
                </a:solidFill>
              </a:rPr>
              <a:t>level</a:t>
            </a:r>
            <a:r>
              <a:rPr lang="en-US" dirty="0"/>
              <a:t> of </a:t>
            </a:r>
            <a:r>
              <a:rPr lang="en-US" dirty="0" smtClean="0">
                <a:solidFill>
                  <a:srgbClr val="FF0000"/>
                </a:solidFill>
              </a:rPr>
              <a:t>indirection</a:t>
            </a:r>
            <a:r>
              <a:rPr lang="en-US" dirty="0" smtClean="0"/>
              <a:t>.</a:t>
            </a:r>
          </a:p>
          <a:p>
            <a:pPr lvl="2"/>
            <a:r>
              <a:rPr lang="en-US" dirty="0" smtClean="0"/>
              <a:t>The </a:t>
            </a:r>
            <a:r>
              <a:rPr lang="en-US" dirty="0"/>
              <a:t>handler, in fact, can use information from the request to determine an external component to call to actually serve the </a:t>
            </a:r>
            <a:r>
              <a:rPr lang="en-US" dirty="0" smtClean="0"/>
              <a:t>request.</a:t>
            </a:r>
          </a:p>
          <a:p>
            <a:pPr lvl="2"/>
            <a:r>
              <a:rPr lang="en-US" dirty="0" smtClean="0"/>
              <a:t>In </a:t>
            </a:r>
            <a:r>
              <a:rPr lang="en-US" dirty="0"/>
              <a:t>this way, a single HTTP handler can serve a variety of requests and just dispatch the call among a few more specialized </a:t>
            </a:r>
            <a:r>
              <a:rPr lang="en-US" dirty="0" smtClean="0"/>
              <a:t>components.</a:t>
            </a:r>
          </a:p>
          <a:p>
            <a:pPr lvl="1"/>
            <a:r>
              <a:rPr lang="en-US" dirty="0" smtClean="0"/>
              <a:t>The </a:t>
            </a:r>
            <a:r>
              <a:rPr lang="en-US" dirty="0"/>
              <a:t>HTTP handler could </a:t>
            </a:r>
            <a:r>
              <a:rPr lang="en-US" dirty="0">
                <a:solidFill>
                  <a:srgbClr val="FF0000"/>
                </a:solidFill>
              </a:rPr>
              <a:t>parse</a:t>
            </a:r>
            <a:r>
              <a:rPr lang="en-US" dirty="0"/>
              <a:t> </a:t>
            </a:r>
            <a:r>
              <a:rPr lang="en-US" dirty="0">
                <a:solidFill>
                  <a:srgbClr val="FF0000"/>
                </a:solidFill>
              </a:rPr>
              <a:t>out</a:t>
            </a:r>
            <a:r>
              <a:rPr lang="en-US" dirty="0"/>
              <a:t> the </a:t>
            </a:r>
            <a:r>
              <a:rPr lang="en-US" dirty="0">
                <a:solidFill>
                  <a:srgbClr val="FF0000"/>
                </a:solidFill>
              </a:rPr>
              <a:t>URL in tokens</a:t>
            </a:r>
            <a:r>
              <a:rPr lang="en-US" dirty="0"/>
              <a:t> and use that information to </a:t>
            </a:r>
            <a:r>
              <a:rPr lang="en-US" dirty="0" smtClean="0"/>
              <a:t>identify</a:t>
            </a:r>
          </a:p>
          <a:p>
            <a:pPr lvl="2"/>
            <a:r>
              <a:rPr lang="en-US" dirty="0" smtClean="0"/>
              <a:t>the </a:t>
            </a:r>
            <a:r>
              <a:rPr lang="en-US" dirty="0"/>
              <a:t>class </a:t>
            </a:r>
            <a:r>
              <a:rPr lang="en-US" dirty="0" smtClean="0"/>
              <a:t>and</a:t>
            </a:r>
          </a:p>
          <a:p>
            <a:pPr lvl="2"/>
            <a:r>
              <a:rPr lang="en-US" dirty="0" smtClean="0"/>
              <a:t>the </a:t>
            </a:r>
            <a:r>
              <a:rPr lang="en-US" dirty="0"/>
              <a:t>method to </a:t>
            </a:r>
            <a:r>
              <a:rPr lang="en-US" dirty="0" smtClean="0"/>
              <a:t>invoke</a:t>
            </a:r>
          </a:p>
          <a:p>
            <a:pPr lvl="1"/>
            <a:r>
              <a:rPr lang="en-US" dirty="0" smtClean="0"/>
              <a:t>Here’s </a:t>
            </a:r>
            <a:r>
              <a:rPr lang="en-US" dirty="0"/>
              <a:t>an example of how it could work</a:t>
            </a:r>
            <a:r>
              <a:rPr lang="en-US" dirty="0" smtClean="0"/>
              <a:t>: </a:t>
            </a:r>
            <a:r>
              <a:rPr lang="en-US" dirty="0" smtClean="0">
                <a:solidFill>
                  <a:srgbClr val="FF0000"/>
                </a:solidFill>
              </a:rPr>
              <a:t>Code 1-2</a:t>
            </a:r>
            <a:r>
              <a:rPr lang="en-US" dirty="0" smtClean="0"/>
              <a:t>.</a:t>
            </a:r>
            <a:endParaRPr lang="en-US" dirty="0" smtClean="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a:t>
            </a:fld>
            <a:endParaRPr lang="en-US" dirty="0"/>
          </a:p>
        </p:txBody>
      </p:sp>
    </p:spTree>
    <p:extLst>
      <p:ext uri="{BB962C8B-B14F-4D97-AF65-F5344CB8AC3E}">
        <p14:creationId xmlns:p14="http://schemas.microsoft.com/office/powerpoint/2010/main" val="973612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behavior of the HTTP </a:t>
            </a:r>
            <a:r>
              <a:rPr lang="en-US" dirty="0" smtClean="0"/>
              <a:t>handler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a:t>The preceding code </a:t>
            </a:r>
            <a:r>
              <a:rPr lang="en-US" dirty="0">
                <a:solidFill>
                  <a:srgbClr val="FF0000"/>
                </a:solidFill>
              </a:rPr>
              <a:t>assumes</a:t>
            </a:r>
            <a:r>
              <a:rPr lang="en-US" dirty="0"/>
              <a:t> </a:t>
            </a:r>
            <a:r>
              <a:rPr lang="en-US" dirty="0" smtClean="0"/>
              <a:t>that</a:t>
            </a:r>
          </a:p>
          <a:p>
            <a:pPr lvl="2"/>
            <a:r>
              <a:rPr lang="en-US" dirty="0" smtClean="0"/>
              <a:t>the </a:t>
            </a:r>
            <a:r>
              <a:rPr lang="en-US" dirty="0">
                <a:solidFill>
                  <a:srgbClr val="FF0000"/>
                </a:solidFill>
              </a:rPr>
              <a:t>first token</a:t>
            </a:r>
            <a:r>
              <a:rPr lang="en-US" dirty="0"/>
              <a:t> in the URL after the </a:t>
            </a:r>
            <a:r>
              <a:rPr lang="en-US" dirty="0">
                <a:solidFill>
                  <a:srgbClr val="FF0000"/>
                </a:solidFill>
              </a:rPr>
              <a:t>server name</a:t>
            </a:r>
            <a:r>
              <a:rPr lang="en-US" dirty="0"/>
              <a:t> contains the key information to identify the specialized component that will serve the </a:t>
            </a:r>
            <a:r>
              <a:rPr lang="en-US" dirty="0" smtClean="0"/>
              <a:t>request</a:t>
            </a:r>
          </a:p>
          <a:p>
            <a:pPr lvl="2"/>
            <a:r>
              <a:rPr lang="en-US" dirty="0" smtClean="0"/>
              <a:t>The </a:t>
            </a:r>
            <a:r>
              <a:rPr lang="en-US" dirty="0"/>
              <a:t>second token refers to the name of the method to call on this </a:t>
            </a:r>
            <a:r>
              <a:rPr lang="en-US" dirty="0" smtClean="0"/>
              <a:t>component</a:t>
            </a:r>
          </a:p>
          <a:p>
            <a:pPr lvl="2"/>
            <a:r>
              <a:rPr lang="en-US" dirty="0" smtClean="0"/>
              <a:t>Finally</a:t>
            </a:r>
            <a:r>
              <a:rPr lang="en-US" dirty="0"/>
              <a:t>, the third token indicates a parameter to </a:t>
            </a:r>
            <a:r>
              <a:rPr lang="en-US" dirty="0" smtClean="0"/>
              <a:t>pass</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a:t>
            </a:fld>
            <a:endParaRPr lang="en-US" dirty="0"/>
          </a:p>
        </p:txBody>
      </p:sp>
    </p:spTree>
    <p:extLst>
      <p:ext uri="{BB962C8B-B14F-4D97-AF65-F5344CB8AC3E}">
        <p14:creationId xmlns:p14="http://schemas.microsoft.com/office/powerpoint/2010/main" val="2314476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Code 1-1</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a:t>
            </a:fld>
            <a:endParaRPr lang="en-US" dirty="0"/>
          </a:p>
        </p:txBody>
      </p:sp>
      <p:pic>
        <p:nvPicPr>
          <p:cNvPr id="8" name="Picture 7"/>
          <p:cNvPicPr>
            <a:picLocks noChangeAspect="1"/>
          </p:cNvPicPr>
          <p:nvPr/>
        </p:nvPicPr>
        <p:blipFill>
          <a:blip r:embed="rId2"/>
          <a:stretch>
            <a:fillRect/>
          </a:stretch>
        </p:blipFill>
        <p:spPr>
          <a:xfrm>
            <a:off x="152400" y="1266738"/>
            <a:ext cx="4513248" cy="2745822"/>
          </a:xfrm>
          <a:prstGeom prst="rect">
            <a:avLst/>
          </a:prstGeom>
          <a:ln>
            <a:solidFill>
              <a:schemeClr val="accent1"/>
            </a:solidFill>
          </a:ln>
        </p:spPr>
      </p:pic>
    </p:spTree>
    <p:extLst>
      <p:ext uri="{BB962C8B-B14F-4D97-AF65-F5344CB8AC3E}">
        <p14:creationId xmlns:p14="http://schemas.microsoft.com/office/powerpoint/2010/main" val="3613584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Code 1-2</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a:t>
            </a:fld>
            <a:endParaRPr lang="en-US" dirty="0"/>
          </a:p>
        </p:txBody>
      </p:sp>
      <p:pic>
        <p:nvPicPr>
          <p:cNvPr id="2" name="Picture 1"/>
          <p:cNvPicPr>
            <a:picLocks noChangeAspect="1"/>
          </p:cNvPicPr>
          <p:nvPr/>
        </p:nvPicPr>
        <p:blipFill>
          <a:blip r:embed="rId2"/>
          <a:stretch>
            <a:fillRect/>
          </a:stretch>
        </p:blipFill>
        <p:spPr>
          <a:xfrm>
            <a:off x="152399" y="1266736"/>
            <a:ext cx="11887201" cy="3288485"/>
          </a:xfrm>
          <a:prstGeom prst="rect">
            <a:avLst/>
          </a:prstGeom>
          <a:ln>
            <a:solidFill>
              <a:schemeClr val="accent1"/>
            </a:solidFill>
          </a:ln>
        </p:spPr>
      </p:pic>
    </p:spTree>
    <p:extLst>
      <p:ext uri="{BB962C8B-B14F-4D97-AF65-F5344CB8AC3E}">
        <p14:creationId xmlns:p14="http://schemas.microsoft.com/office/powerpoint/2010/main" val="80496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Invoking the HTTP handler</a:t>
            </a:r>
          </a:p>
        </p:txBody>
      </p:sp>
      <p:sp>
        <p:nvSpPr>
          <p:cNvPr id="3" name="Content Placeholder 2"/>
          <p:cNvSpPr>
            <a:spLocks noGrp="1"/>
          </p:cNvSpPr>
          <p:nvPr>
            <p:ph idx="1"/>
          </p:nvPr>
        </p:nvSpPr>
        <p:spPr/>
        <p:txBody>
          <a:bodyPr/>
          <a:lstStyle/>
          <a:p>
            <a:r>
              <a:rPr lang="en-US" dirty="0" smtClean="0"/>
              <a:t>Given </a:t>
            </a:r>
            <a:r>
              <a:rPr lang="en-US" dirty="0"/>
              <a:t>a URL such as </a:t>
            </a:r>
            <a:r>
              <a:rPr lang="en-US" dirty="0">
                <a:solidFill>
                  <a:srgbClr val="FF0000"/>
                </a:solidFill>
              </a:rPr>
              <a:t>home/test/*</a:t>
            </a:r>
            <a:r>
              <a:rPr lang="en-US" dirty="0"/>
              <a:t>, it turns out </a:t>
            </a:r>
            <a:r>
              <a:rPr lang="en-US" dirty="0" smtClean="0"/>
              <a:t>that</a:t>
            </a:r>
          </a:p>
          <a:p>
            <a:pPr lvl="2"/>
            <a:r>
              <a:rPr lang="en-US" dirty="0" smtClean="0"/>
              <a:t>home </a:t>
            </a:r>
            <a:r>
              <a:rPr lang="en-US" dirty="0"/>
              <a:t>identifies the </a:t>
            </a:r>
            <a:r>
              <a:rPr lang="en-US" dirty="0" smtClean="0"/>
              <a:t>class</a:t>
            </a:r>
          </a:p>
          <a:p>
            <a:pPr lvl="2"/>
            <a:r>
              <a:rPr lang="en-US" dirty="0" smtClean="0"/>
              <a:t>test </a:t>
            </a:r>
            <a:r>
              <a:rPr lang="en-US" dirty="0"/>
              <a:t>identifies the methods, </a:t>
            </a:r>
            <a:r>
              <a:rPr lang="en-US" dirty="0" smtClean="0"/>
              <a:t>and</a:t>
            </a:r>
          </a:p>
          <a:p>
            <a:pPr lvl="2"/>
            <a:r>
              <a:rPr lang="en-US" dirty="0" smtClean="0"/>
              <a:t>whatever </a:t>
            </a:r>
            <a:r>
              <a:rPr lang="en-US" dirty="0"/>
              <a:t>trails is the </a:t>
            </a:r>
            <a:r>
              <a:rPr lang="en-US" dirty="0" smtClean="0"/>
              <a:t>parameter</a:t>
            </a:r>
            <a:endParaRPr lang="en-US" dirty="0" smtClean="0"/>
          </a:p>
          <a:p>
            <a:pPr lvl="1"/>
            <a:r>
              <a:rPr lang="en-US" dirty="0" smtClean="0"/>
              <a:t>The </a:t>
            </a:r>
            <a:r>
              <a:rPr lang="en-US" dirty="0"/>
              <a:t>name of the class is further worked out and extended to </a:t>
            </a:r>
            <a:r>
              <a:rPr lang="en-US" dirty="0" smtClean="0"/>
              <a:t>include</a:t>
            </a:r>
          </a:p>
          <a:p>
            <a:pPr lvl="2"/>
            <a:r>
              <a:rPr lang="en-US" dirty="0" smtClean="0"/>
              <a:t>a </a:t>
            </a:r>
            <a:r>
              <a:rPr lang="en-US" dirty="0"/>
              <a:t>namespace </a:t>
            </a:r>
            <a:r>
              <a:rPr lang="en-US" dirty="0" smtClean="0"/>
              <a:t>and</a:t>
            </a:r>
          </a:p>
          <a:p>
            <a:pPr lvl="2"/>
            <a:r>
              <a:rPr lang="en-US" dirty="0" smtClean="0"/>
              <a:t>a suffix</a:t>
            </a:r>
            <a:endParaRPr lang="en-US" dirty="0" smtClean="0"/>
          </a:p>
          <a:p>
            <a:pPr lvl="1"/>
            <a:r>
              <a:rPr lang="en-US" dirty="0" smtClean="0"/>
              <a:t>According </a:t>
            </a:r>
            <a:r>
              <a:rPr lang="en-US" dirty="0"/>
              <a:t>to the example, the final class name is </a:t>
            </a:r>
            <a:r>
              <a:rPr lang="en-US" dirty="0" smtClean="0">
                <a:solidFill>
                  <a:srgbClr val="FF0000"/>
                </a:solidFill>
              </a:rPr>
              <a:t>MvcEmule.Components.HomeController</a:t>
            </a:r>
            <a:r>
              <a:rPr lang="en-US" dirty="0" smtClean="0"/>
              <a:t>.</a:t>
            </a:r>
          </a:p>
          <a:p>
            <a:pPr lvl="2"/>
            <a:r>
              <a:rPr lang="en-US" dirty="0" smtClean="0"/>
              <a:t>This </a:t>
            </a:r>
            <a:r>
              <a:rPr lang="en-US" dirty="0"/>
              <a:t>class is expected to be available to the </a:t>
            </a:r>
            <a:r>
              <a:rPr lang="en-US" dirty="0" smtClean="0"/>
              <a:t>application.</a:t>
            </a:r>
          </a:p>
          <a:p>
            <a:pPr lvl="2"/>
            <a:r>
              <a:rPr lang="en-US" dirty="0" smtClean="0"/>
              <a:t>The </a:t>
            </a:r>
            <a:r>
              <a:rPr lang="en-US" dirty="0"/>
              <a:t>class is also expected to expose a method named Test, as shown here</a:t>
            </a:r>
            <a:r>
              <a:rPr lang="en-US" dirty="0" smtClean="0"/>
              <a:t>: </a:t>
            </a:r>
            <a:r>
              <a:rPr lang="en-US" dirty="0" smtClean="0">
                <a:solidFill>
                  <a:srgbClr val="FF0000"/>
                </a:solidFill>
              </a:rPr>
              <a:t>Code 1-3</a:t>
            </a:r>
            <a:r>
              <a:rPr lang="en-US" dirty="0" smtClean="0"/>
              <a:t>.</a:t>
            </a:r>
          </a:p>
          <a:p>
            <a:pPr lvl="2"/>
            <a:r>
              <a:rPr lang="en-US" dirty="0">
                <a:solidFill>
                  <a:srgbClr val="FF0000"/>
                </a:solidFill>
              </a:rPr>
              <a:t>Figure 1-1</a:t>
            </a:r>
            <a:r>
              <a:rPr lang="en-US" dirty="0"/>
              <a:t> shows the effect of invoking a </a:t>
            </a:r>
            <a:r>
              <a:rPr lang="en-US" dirty="0">
                <a:solidFill>
                  <a:srgbClr val="FF0000"/>
                </a:solidFill>
              </a:rPr>
              <a:t>page-agnostic URL</a:t>
            </a:r>
            <a:r>
              <a:rPr lang="en-US" dirty="0"/>
              <a:t> in an ASP.NET Web Forms application.</a:t>
            </a:r>
          </a:p>
          <a:p>
            <a:pPr lvl="1"/>
            <a:r>
              <a:rPr lang="en-US" dirty="0"/>
              <a:t>This simple example demonstrates the basic mechanics used by ASP.NET </a:t>
            </a:r>
            <a:r>
              <a:rPr lang="en-US" dirty="0" smtClean="0"/>
              <a:t>MVC.</a:t>
            </a:r>
          </a:p>
          <a:p>
            <a:pPr lvl="2"/>
            <a:r>
              <a:rPr lang="en-US" dirty="0" smtClean="0"/>
              <a:t>The </a:t>
            </a:r>
            <a:r>
              <a:rPr lang="en-US" dirty="0"/>
              <a:t>specialized component that serves a request is the </a:t>
            </a:r>
            <a:r>
              <a:rPr lang="en-US" dirty="0" smtClean="0">
                <a:solidFill>
                  <a:srgbClr val="FF0000"/>
                </a:solidFill>
              </a:rPr>
              <a:t>controller</a:t>
            </a:r>
            <a:r>
              <a:rPr lang="en-US" dirty="0" smtClean="0"/>
              <a:t>.</a:t>
            </a:r>
          </a:p>
          <a:p>
            <a:pPr lvl="2"/>
            <a:r>
              <a:rPr lang="en-US" dirty="0" smtClean="0"/>
              <a:t>The </a:t>
            </a:r>
            <a:r>
              <a:rPr lang="en-US" dirty="0"/>
              <a:t>controller is a </a:t>
            </a:r>
            <a:r>
              <a:rPr lang="en-US" dirty="0">
                <a:solidFill>
                  <a:srgbClr val="FF0000"/>
                </a:solidFill>
              </a:rPr>
              <a:t>class</a:t>
            </a:r>
            <a:r>
              <a:rPr lang="en-US" dirty="0"/>
              <a:t> with just </a:t>
            </a:r>
            <a:r>
              <a:rPr lang="en-US" dirty="0">
                <a:solidFill>
                  <a:srgbClr val="FF0000"/>
                </a:solidFill>
              </a:rPr>
              <a:t>methods</a:t>
            </a:r>
            <a:r>
              <a:rPr lang="en-US" dirty="0"/>
              <a:t> and </a:t>
            </a:r>
            <a:r>
              <a:rPr lang="en-US" dirty="0">
                <a:solidFill>
                  <a:srgbClr val="FF0000"/>
                </a:solidFill>
              </a:rPr>
              <a:t>no </a:t>
            </a:r>
            <a:r>
              <a:rPr lang="en-US" dirty="0" smtClean="0">
                <a:solidFill>
                  <a:srgbClr val="FF0000"/>
                </a:solidFill>
              </a:rPr>
              <a:t>state</a:t>
            </a:r>
            <a:r>
              <a:rPr lang="en-US" dirty="0" smtClean="0"/>
              <a:t>.</a:t>
            </a:r>
            <a:endParaRPr lang="en-US" dirty="0" smtClean="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17</a:t>
            </a:fld>
            <a:endParaRPr lang="en-US" dirty="0"/>
          </a:p>
        </p:txBody>
      </p:sp>
    </p:spTree>
    <p:extLst>
      <p:ext uri="{BB962C8B-B14F-4D97-AF65-F5344CB8AC3E}">
        <p14:creationId xmlns:p14="http://schemas.microsoft.com/office/powerpoint/2010/main" val="1191123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Invoking the HTTP </a:t>
            </a:r>
            <a:r>
              <a:rPr lang="en-US" dirty="0" smtClean="0"/>
              <a:t>handler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2"/>
            <a:r>
              <a:rPr lang="en-US" dirty="0"/>
              <a:t>A </a:t>
            </a:r>
            <a:r>
              <a:rPr lang="en-US" dirty="0">
                <a:solidFill>
                  <a:srgbClr val="0070C0"/>
                </a:solidFill>
              </a:rPr>
              <a:t>unique</a:t>
            </a:r>
            <a:r>
              <a:rPr lang="en-US" dirty="0"/>
              <a:t> </a:t>
            </a:r>
            <a:r>
              <a:rPr lang="en-US" dirty="0">
                <a:solidFill>
                  <a:srgbClr val="FF0000"/>
                </a:solidFill>
              </a:rPr>
              <a:t>system-level HTTP handler</a:t>
            </a:r>
            <a:r>
              <a:rPr lang="en-US" dirty="0"/>
              <a:t> takes care of dispatching incoming requests to a specific controller class so that the instance of the class executes a given action method and produces a response</a:t>
            </a:r>
            <a:r>
              <a:rPr lang="en-US" dirty="0" smtClean="0"/>
              <a:t>.</a:t>
            </a:r>
          </a:p>
          <a:p>
            <a:pPr lvl="1"/>
            <a:r>
              <a:rPr lang="en-US" dirty="0" smtClean="0"/>
              <a:t>What </a:t>
            </a:r>
            <a:r>
              <a:rPr lang="en-US" dirty="0"/>
              <a:t>about the </a:t>
            </a:r>
            <a:r>
              <a:rPr lang="en-US" dirty="0">
                <a:solidFill>
                  <a:srgbClr val="0070C0"/>
                </a:solidFill>
              </a:rPr>
              <a:t>scheme</a:t>
            </a:r>
            <a:r>
              <a:rPr lang="en-US" dirty="0"/>
              <a:t> of </a:t>
            </a:r>
            <a:r>
              <a:rPr lang="en-US" dirty="0">
                <a:solidFill>
                  <a:srgbClr val="FF0000"/>
                </a:solidFill>
              </a:rPr>
              <a:t>URLs</a:t>
            </a:r>
            <a:r>
              <a:rPr lang="en-US" dirty="0"/>
              <a:t>? In this example, you just use a hardcoded URL.</a:t>
            </a:r>
          </a:p>
          <a:p>
            <a:pPr lvl="2"/>
            <a:r>
              <a:rPr lang="en-US" dirty="0"/>
              <a:t>In ASP.NET MVC, you have a very flexible syntax that you can use to express those URLs that the application recognizes. </a:t>
            </a:r>
          </a:p>
          <a:p>
            <a:pPr lvl="2"/>
            <a:r>
              <a:rPr lang="en-US" dirty="0" smtClean="0"/>
              <a:t>In </a:t>
            </a:r>
            <a:r>
              <a:rPr lang="en-US" dirty="0"/>
              <a:t>ASP.NET MVC, you have a very flexible syntax that you can use to express those URLs that the application </a:t>
            </a:r>
            <a:r>
              <a:rPr lang="en-US" dirty="0" smtClean="0"/>
              <a:t>recognizes.</a:t>
            </a:r>
          </a:p>
          <a:p>
            <a:pPr lvl="2"/>
            <a:r>
              <a:rPr lang="en-US" dirty="0" smtClean="0"/>
              <a:t>In </a:t>
            </a:r>
            <a:r>
              <a:rPr lang="en-US" dirty="0"/>
              <a:t>addition, a new system component in the </a:t>
            </a:r>
            <a:r>
              <a:rPr lang="en-US" dirty="0">
                <a:solidFill>
                  <a:srgbClr val="FF0000"/>
                </a:solidFill>
              </a:rPr>
              <a:t>run-time </a:t>
            </a:r>
            <a:r>
              <a:rPr lang="en-US" dirty="0" smtClean="0">
                <a:solidFill>
                  <a:srgbClr val="FF0000"/>
                </a:solidFill>
              </a:rPr>
              <a:t>pipeline</a:t>
            </a:r>
            <a:endParaRPr lang="en-US" dirty="0" smtClean="0"/>
          </a:p>
          <a:p>
            <a:pPr lvl="3"/>
            <a:r>
              <a:rPr lang="en-US" dirty="0" smtClean="0"/>
              <a:t>intercepts requests</a:t>
            </a:r>
          </a:p>
          <a:p>
            <a:pPr lvl="3"/>
            <a:r>
              <a:rPr lang="en-US" dirty="0" smtClean="0"/>
              <a:t>processes </a:t>
            </a:r>
            <a:r>
              <a:rPr lang="en-US" dirty="0"/>
              <a:t>the </a:t>
            </a:r>
            <a:r>
              <a:rPr lang="en-US" dirty="0" smtClean="0"/>
              <a:t>URL</a:t>
            </a:r>
          </a:p>
          <a:p>
            <a:pPr lvl="3"/>
            <a:r>
              <a:rPr lang="en-US" dirty="0" smtClean="0"/>
              <a:t>triggers </a:t>
            </a:r>
            <a:r>
              <a:rPr lang="en-US" dirty="0"/>
              <a:t>the ASP.NET MVC HTTP </a:t>
            </a:r>
            <a:r>
              <a:rPr lang="en-US" dirty="0" smtClean="0"/>
              <a:t>handler</a:t>
            </a:r>
          </a:p>
          <a:p>
            <a:pPr lvl="2"/>
            <a:r>
              <a:rPr lang="en-US" dirty="0" smtClean="0"/>
              <a:t>This </a:t>
            </a:r>
            <a:r>
              <a:rPr lang="en-US" dirty="0"/>
              <a:t>component is the </a:t>
            </a:r>
            <a:r>
              <a:rPr lang="en-US" dirty="0">
                <a:solidFill>
                  <a:srgbClr val="FF0000"/>
                </a:solidFill>
              </a:rPr>
              <a:t>URL Routing HTTP module</a:t>
            </a:r>
            <a:r>
              <a:rPr lang="en-US" dirty="0" smtClean="0"/>
              <a:t>.</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18</a:t>
            </a:fld>
            <a:endParaRPr lang="en-US" dirty="0"/>
          </a:p>
        </p:txBody>
      </p:sp>
    </p:spTree>
    <p:extLst>
      <p:ext uri="{BB962C8B-B14F-4D97-AF65-F5344CB8AC3E}">
        <p14:creationId xmlns:p14="http://schemas.microsoft.com/office/powerpoint/2010/main" val="71839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Code 1-3</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19</a:t>
            </a:fld>
            <a:endParaRPr lang="en-US" dirty="0"/>
          </a:p>
        </p:txBody>
      </p:sp>
      <p:pic>
        <p:nvPicPr>
          <p:cNvPr id="7" name="Picture 6"/>
          <p:cNvPicPr>
            <a:picLocks noChangeAspect="1"/>
          </p:cNvPicPr>
          <p:nvPr/>
        </p:nvPicPr>
        <p:blipFill>
          <a:blip r:embed="rId2"/>
          <a:stretch>
            <a:fillRect/>
          </a:stretch>
        </p:blipFill>
        <p:spPr>
          <a:xfrm>
            <a:off x="152400" y="1274952"/>
            <a:ext cx="6936734" cy="2382972"/>
          </a:xfrm>
          <a:prstGeom prst="rect">
            <a:avLst/>
          </a:prstGeom>
          <a:ln>
            <a:solidFill>
              <a:schemeClr val="accent1"/>
            </a:solidFill>
          </a:ln>
        </p:spPr>
      </p:pic>
    </p:spTree>
    <p:extLst>
      <p:ext uri="{BB962C8B-B14F-4D97-AF65-F5344CB8AC3E}">
        <p14:creationId xmlns:p14="http://schemas.microsoft.com/office/powerpoint/2010/main" val="393686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MVC 5</a:t>
            </a:r>
            <a:endParaRPr lang="en-US" dirty="0"/>
          </a:p>
        </p:txBody>
      </p:sp>
      <p:sp>
        <p:nvSpPr>
          <p:cNvPr id="3" name="Text Placeholder 2"/>
          <p:cNvSpPr>
            <a:spLocks noGrp="1"/>
          </p:cNvSpPr>
          <p:nvPr>
            <p:ph type="body" sz="quarter" idx="14"/>
          </p:nvPr>
        </p:nvSpPr>
        <p:spPr>
          <a:xfrm>
            <a:off x="2555422" y="2556686"/>
            <a:ext cx="4474028" cy="365760"/>
          </a:xfrm>
        </p:spPr>
        <p:txBody>
          <a:bodyPr/>
          <a:lstStyle/>
          <a:p>
            <a:r>
              <a:rPr lang="nn-NO" dirty="0">
                <a:latin typeface="Gill Sans MT" panose="020B0502020104020203" pitchFamily="34" charset="0"/>
              </a:rPr>
              <a:t>Programming Microsoft ASP.NET MVC 5 2014</a:t>
            </a:r>
            <a:endParaRPr lang="en-US" dirty="0">
              <a:latin typeface="Gill Sans MT" panose="020B0502020104020203" pitchFamily="34" charset="0"/>
            </a:endParaRPr>
          </a:p>
        </p:txBody>
      </p:sp>
      <p:sp>
        <p:nvSpPr>
          <p:cNvPr id="4" name="Text Placeholder 3"/>
          <p:cNvSpPr>
            <a:spLocks noGrp="1"/>
          </p:cNvSpPr>
          <p:nvPr>
            <p:ph type="body" sz="quarter" idx="15"/>
          </p:nvPr>
        </p:nvSpPr>
        <p:spPr>
          <a:xfrm>
            <a:off x="2555422" y="2925811"/>
            <a:ext cx="4474028" cy="365760"/>
          </a:xfrm>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07 May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476901780"/>
              </p:ext>
            </p:extLst>
          </p:nvPr>
        </p:nvGraphicFramePr>
        <p:xfrm>
          <a:off x="10785021" y="1104900"/>
          <a:ext cx="1292952" cy="421719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smtClean="0">
                          <a:latin typeface="Gill Sans MT" panose="020B0502020104020203" pitchFamily="34" charset="0"/>
                        </a:rPr>
                        <a:t>00 May 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r h="301228">
                <a:tc>
                  <a:txBody>
                    <a:bodyPr/>
                    <a:lstStyle/>
                    <a:p>
                      <a:r>
                        <a:rPr lang="en-US" sz="1200" dirty="0" smtClean="0">
                          <a:latin typeface="Gill Sans MT" panose="020B0502020104020203" pitchFamily="34" charset="0"/>
                        </a:rPr>
                        <a:t>9</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81489812"/>
                  </a:ext>
                </a:extLst>
              </a:tr>
              <a:tr h="301228">
                <a:tc>
                  <a:txBody>
                    <a:bodyPr/>
                    <a:lstStyle/>
                    <a:p>
                      <a:r>
                        <a:rPr lang="en-US" sz="1200" dirty="0" smtClean="0">
                          <a:latin typeface="Gill Sans MT" panose="020B0502020104020203" pitchFamily="34" charset="0"/>
                        </a:rPr>
                        <a:t>10</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2951285"/>
                  </a:ext>
                </a:extLst>
              </a:tr>
              <a:tr h="301228">
                <a:tc>
                  <a:txBody>
                    <a:bodyPr/>
                    <a:lstStyle/>
                    <a:p>
                      <a:r>
                        <a:rPr lang="en-US" sz="1200" dirty="0" smtClean="0">
                          <a:latin typeface="Gill Sans MT" panose="020B0502020104020203" pitchFamily="34" charset="0"/>
                        </a:rPr>
                        <a:t>11</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4230412961"/>
                  </a:ext>
                </a:extLst>
              </a:tr>
              <a:tr h="301228">
                <a:tc>
                  <a:txBody>
                    <a:bodyPr/>
                    <a:lstStyle/>
                    <a:p>
                      <a:r>
                        <a:rPr lang="en-US" sz="1200" dirty="0" smtClean="0">
                          <a:latin typeface="Gill Sans MT" panose="020B0502020104020203" pitchFamily="34" charset="0"/>
                        </a:rPr>
                        <a:t>12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024294926"/>
                  </a:ext>
                </a:extLst>
              </a:tr>
              <a:tr h="301228">
                <a:tc>
                  <a:txBody>
                    <a:bodyPr/>
                    <a:lstStyle/>
                    <a:p>
                      <a:r>
                        <a:rPr lang="en-US" sz="1200" dirty="0" smtClean="0">
                          <a:latin typeface="Gill Sans MT" panose="020B0502020104020203" pitchFamily="34" charset="0"/>
                        </a:rPr>
                        <a:t>13</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7426069"/>
                  </a:ext>
                </a:extLst>
              </a:tr>
            </a:tbl>
          </a:graphicData>
        </a:graphic>
      </p:graphicFrame>
    </p:spTree>
    <p:extLst>
      <p:ext uri="{BB962C8B-B14F-4D97-AF65-F5344CB8AC3E}">
        <p14:creationId xmlns:p14="http://schemas.microsoft.com/office/powerpoint/2010/main" val="1325994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1-1</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20</a:t>
            </a:fld>
            <a:endParaRPr lang="en-US" dirty="0"/>
          </a:p>
        </p:txBody>
      </p:sp>
      <p:pic>
        <p:nvPicPr>
          <p:cNvPr id="2" name="Picture 1"/>
          <p:cNvPicPr>
            <a:picLocks noChangeAspect="1"/>
          </p:cNvPicPr>
          <p:nvPr/>
        </p:nvPicPr>
        <p:blipFill>
          <a:blip r:embed="rId2"/>
          <a:stretch>
            <a:fillRect/>
          </a:stretch>
        </p:blipFill>
        <p:spPr>
          <a:xfrm>
            <a:off x="152400" y="1275854"/>
            <a:ext cx="5789015" cy="2370953"/>
          </a:xfrm>
          <a:prstGeom prst="rect">
            <a:avLst/>
          </a:prstGeom>
          <a:ln>
            <a:solidFill>
              <a:schemeClr val="accent1"/>
            </a:solidFill>
          </a:ln>
        </p:spPr>
      </p:pic>
    </p:spTree>
    <p:extLst>
      <p:ext uri="{BB962C8B-B14F-4D97-AF65-F5344CB8AC3E}">
        <p14:creationId xmlns:p14="http://schemas.microsoft.com/office/powerpoint/2010/main" val="2517111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URL routing HTTP module</a:t>
            </a:r>
          </a:p>
        </p:txBody>
      </p:sp>
      <p:sp>
        <p:nvSpPr>
          <p:cNvPr id="3" name="Content Placeholder 2"/>
          <p:cNvSpPr>
            <a:spLocks noGrp="1"/>
          </p:cNvSpPr>
          <p:nvPr>
            <p:ph idx="1"/>
          </p:nvPr>
        </p:nvSpPr>
        <p:spPr/>
        <p:txBody>
          <a:bodyPr/>
          <a:lstStyle/>
          <a:p>
            <a:r>
              <a:rPr lang="en-US" dirty="0" smtClean="0"/>
              <a:t>The </a:t>
            </a:r>
            <a:r>
              <a:rPr lang="en-US" dirty="0">
                <a:solidFill>
                  <a:srgbClr val="FF0000"/>
                </a:solidFill>
              </a:rPr>
              <a:t>URL routing HTTP module</a:t>
            </a:r>
            <a:r>
              <a:rPr lang="en-US" dirty="0"/>
              <a:t> </a:t>
            </a:r>
            <a:r>
              <a:rPr lang="en-US" dirty="0">
                <a:solidFill>
                  <a:srgbClr val="0070C0"/>
                </a:solidFill>
              </a:rPr>
              <a:t>processes incoming </a:t>
            </a:r>
            <a:r>
              <a:rPr lang="en-US" dirty="0">
                <a:solidFill>
                  <a:srgbClr val="FF0000"/>
                </a:solidFill>
              </a:rPr>
              <a:t>requests</a:t>
            </a:r>
            <a:r>
              <a:rPr lang="en-US" dirty="0"/>
              <a:t> by looking at the URLs and dispatching them to the most appropriate </a:t>
            </a:r>
            <a:r>
              <a:rPr lang="en-US" dirty="0" smtClean="0"/>
              <a:t>executor.</a:t>
            </a:r>
          </a:p>
          <a:p>
            <a:pPr lvl="1"/>
            <a:r>
              <a:rPr lang="en-US" dirty="0" smtClean="0"/>
              <a:t>The </a:t>
            </a:r>
            <a:r>
              <a:rPr lang="en-US" dirty="0"/>
              <a:t>URL routing HTTP module supersedes the URL rewriting feature of older versions of </a:t>
            </a:r>
            <a:r>
              <a:rPr lang="en-US" dirty="0" smtClean="0"/>
              <a:t>ASP.NET.</a:t>
            </a:r>
          </a:p>
          <a:p>
            <a:pPr lvl="1"/>
            <a:r>
              <a:rPr lang="en-US" dirty="0" smtClean="0"/>
              <a:t>At </a:t>
            </a:r>
            <a:r>
              <a:rPr lang="en-US" dirty="0"/>
              <a:t>its core, </a:t>
            </a:r>
            <a:r>
              <a:rPr lang="en-US" dirty="0">
                <a:solidFill>
                  <a:srgbClr val="FF0000"/>
                </a:solidFill>
              </a:rPr>
              <a:t>URL rewriting</a:t>
            </a:r>
            <a:r>
              <a:rPr lang="en-US" dirty="0"/>
              <a:t> consists </a:t>
            </a:r>
            <a:r>
              <a:rPr lang="en-US" dirty="0" smtClean="0"/>
              <a:t>of</a:t>
            </a:r>
          </a:p>
          <a:p>
            <a:pPr lvl="2"/>
            <a:r>
              <a:rPr lang="en-US" dirty="0" smtClean="0"/>
              <a:t>hooking </a:t>
            </a:r>
            <a:r>
              <a:rPr lang="en-US" dirty="0"/>
              <a:t>up a </a:t>
            </a:r>
            <a:r>
              <a:rPr lang="en-US" dirty="0" smtClean="0"/>
              <a:t>request</a:t>
            </a:r>
          </a:p>
          <a:p>
            <a:pPr lvl="2"/>
            <a:r>
              <a:rPr lang="en-US" dirty="0" smtClean="0"/>
              <a:t>parsing </a:t>
            </a:r>
            <a:r>
              <a:rPr lang="en-US" dirty="0"/>
              <a:t>the original </a:t>
            </a:r>
            <a:r>
              <a:rPr lang="en-US" dirty="0" smtClean="0"/>
              <a:t>URL</a:t>
            </a:r>
          </a:p>
          <a:p>
            <a:pPr lvl="2"/>
            <a:r>
              <a:rPr lang="en-US" dirty="0" smtClean="0"/>
              <a:t>instructing </a:t>
            </a:r>
            <a:r>
              <a:rPr lang="en-US" dirty="0"/>
              <a:t>the HTTP run-time environment to serve a “possibly related but different” </a:t>
            </a:r>
            <a:r>
              <a:rPr lang="en-US" dirty="0" smtClean="0"/>
              <a:t>URL</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21</a:t>
            </a:fld>
            <a:endParaRPr lang="en-US" dirty="0"/>
          </a:p>
        </p:txBody>
      </p:sp>
    </p:spTree>
    <p:extLst>
      <p:ext uri="{BB962C8B-B14F-4D97-AF65-F5344CB8AC3E}">
        <p14:creationId xmlns:p14="http://schemas.microsoft.com/office/powerpoint/2010/main" val="2027716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Superseding URL rewriting</a:t>
            </a:r>
          </a:p>
        </p:txBody>
      </p:sp>
      <p:sp>
        <p:nvSpPr>
          <p:cNvPr id="3" name="Content Placeholder 2"/>
          <p:cNvSpPr>
            <a:spLocks noGrp="1"/>
          </p:cNvSpPr>
          <p:nvPr>
            <p:ph idx="1"/>
          </p:nvPr>
        </p:nvSpPr>
        <p:spPr/>
        <p:txBody>
          <a:bodyPr/>
          <a:lstStyle/>
          <a:p>
            <a:r>
              <a:rPr lang="en-US" dirty="0" smtClean="0"/>
              <a:t>URL </a:t>
            </a:r>
            <a:r>
              <a:rPr lang="en-US" dirty="0"/>
              <a:t>rewriting comes into play if you need to make tradeoffs between needing human-readable and search engine optimization (</a:t>
            </a:r>
            <a:r>
              <a:rPr lang="en-US" dirty="0">
                <a:solidFill>
                  <a:srgbClr val="FF0000"/>
                </a:solidFill>
              </a:rPr>
              <a:t>SEO</a:t>
            </a:r>
            <a:r>
              <a:rPr lang="en-US" dirty="0"/>
              <a:t>)-friendly URLs and needing to programmatically deal with tons of </a:t>
            </a:r>
            <a:r>
              <a:rPr lang="en-US" dirty="0" smtClean="0"/>
              <a:t>URLs.</a:t>
            </a:r>
          </a:p>
          <a:p>
            <a:pPr lvl="1"/>
            <a:r>
              <a:rPr lang="en-US" dirty="0" smtClean="0"/>
              <a:t>For </a:t>
            </a:r>
            <a:r>
              <a:rPr lang="en-US" dirty="0"/>
              <a:t>example, consider the following </a:t>
            </a:r>
            <a:r>
              <a:rPr lang="en-US" dirty="0" smtClean="0"/>
              <a:t>URL:</a:t>
            </a:r>
          </a:p>
          <a:p>
            <a:pPr marL="233363" lvl="1" indent="0">
              <a:buNone/>
            </a:pPr>
            <a:endParaRPr lang="en-US" dirty="0" smtClean="0"/>
          </a:p>
          <a:p>
            <a:pPr marL="233363" lvl="1" indent="0">
              <a:buNone/>
            </a:pPr>
            <a:endParaRPr lang="en-US" dirty="0"/>
          </a:p>
          <a:p>
            <a:pPr lvl="1"/>
            <a:r>
              <a:rPr lang="en-US" dirty="0" smtClean="0"/>
              <a:t>The </a:t>
            </a:r>
            <a:r>
              <a:rPr lang="en-US" dirty="0"/>
              <a:t>news.aspx page incorporates any logic required to retrieve, format, and display any given </a:t>
            </a:r>
            <a:r>
              <a:rPr lang="en-US" dirty="0" smtClean="0"/>
              <a:t>news.</a:t>
            </a:r>
          </a:p>
          <a:p>
            <a:pPr lvl="1"/>
            <a:r>
              <a:rPr lang="en-US" dirty="0" smtClean="0"/>
              <a:t>The </a:t>
            </a:r>
            <a:r>
              <a:rPr lang="en-US" dirty="0"/>
              <a:t>ID for the specific news to retrieve is provided via a parameter on the query </a:t>
            </a:r>
            <a:r>
              <a:rPr lang="en-US" dirty="0" smtClean="0"/>
              <a:t>string.</a:t>
            </a:r>
          </a:p>
          <a:p>
            <a:pPr lvl="1"/>
            <a:r>
              <a:rPr lang="en-US" dirty="0" smtClean="0"/>
              <a:t>As </a:t>
            </a:r>
            <a:r>
              <a:rPr lang="en-US" dirty="0"/>
              <a:t>a developer, implementing the page couldn’t be </a:t>
            </a:r>
            <a:r>
              <a:rPr lang="en-US" dirty="0" smtClean="0"/>
              <a:t>easier;</a:t>
            </a:r>
          </a:p>
          <a:p>
            <a:pPr lvl="2"/>
            <a:r>
              <a:rPr lang="en-US" dirty="0" smtClean="0"/>
              <a:t>you </a:t>
            </a:r>
            <a:r>
              <a:rPr lang="en-US" dirty="0"/>
              <a:t>get the query string </a:t>
            </a:r>
            <a:r>
              <a:rPr lang="en-US" dirty="0" smtClean="0"/>
              <a:t>parameter</a:t>
            </a:r>
          </a:p>
          <a:p>
            <a:pPr lvl="2"/>
            <a:r>
              <a:rPr lang="en-US" dirty="0" smtClean="0"/>
              <a:t>run </a:t>
            </a:r>
            <a:r>
              <a:rPr lang="en-US" dirty="0"/>
              <a:t>the </a:t>
            </a:r>
            <a:r>
              <a:rPr lang="en-US" dirty="0" smtClean="0"/>
              <a:t>query</a:t>
            </a:r>
          </a:p>
          <a:p>
            <a:pPr lvl="2"/>
            <a:r>
              <a:rPr lang="en-US" dirty="0" smtClean="0"/>
              <a:t>create </a:t>
            </a:r>
            <a:r>
              <a:rPr lang="en-US" dirty="0"/>
              <a:t>the </a:t>
            </a:r>
            <a:r>
              <a:rPr lang="en-US" dirty="0" smtClean="0"/>
              <a:t>HTML</a:t>
            </a:r>
          </a:p>
          <a:p>
            <a:pPr lvl="1"/>
            <a:r>
              <a:rPr lang="en-US" dirty="0" smtClean="0"/>
              <a:t>As </a:t>
            </a:r>
            <a:r>
              <a:rPr lang="en-US" dirty="0"/>
              <a:t>a user or for a search engine, by simply looking at the URL you can’t really understand the intent of the page, and you aren’t likely to remember the address easily enough to pass it </a:t>
            </a:r>
            <a:r>
              <a:rPr lang="en-US"/>
              <a:t>around</a:t>
            </a:r>
            <a:r>
              <a:rPr lang="en-US" smtClean="0"/>
              <a:t>.</a:t>
            </a:r>
          </a:p>
          <a:p>
            <a:pPr lvl="1"/>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22</a:t>
            </a:fld>
            <a:endParaRPr lang="en-US" dirty="0"/>
          </a:p>
        </p:txBody>
      </p:sp>
      <p:pic>
        <p:nvPicPr>
          <p:cNvPr id="6" name="Picture 5"/>
          <p:cNvPicPr>
            <a:picLocks noChangeAspect="1"/>
          </p:cNvPicPr>
          <p:nvPr/>
        </p:nvPicPr>
        <p:blipFill>
          <a:blip r:embed="rId2"/>
          <a:stretch>
            <a:fillRect/>
          </a:stretch>
        </p:blipFill>
        <p:spPr>
          <a:xfrm>
            <a:off x="819936" y="2376706"/>
            <a:ext cx="4210050" cy="342900"/>
          </a:xfrm>
          <a:prstGeom prst="rect">
            <a:avLst/>
          </a:prstGeom>
          <a:ln>
            <a:solidFill>
              <a:schemeClr val="accent1"/>
            </a:solidFill>
          </a:ln>
        </p:spPr>
      </p:pic>
    </p:spTree>
    <p:extLst>
      <p:ext uri="{BB962C8B-B14F-4D97-AF65-F5344CB8AC3E}">
        <p14:creationId xmlns:p14="http://schemas.microsoft.com/office/powerpoint/2010/main" val="3766646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 routes</a:t>
            </a:r>
          </a:p>
        </p:txBody>
      </p:sp>
      <p:sp>
        <p:nvSpPr>
          <p:cNvPr id="3" name="Content Placeholder 2"/>
          <p:cNvSpPr>
            <a:spLocks noGrp="1"/>
          </p:cNvSpPr>
          <p:nvPr>
            <p:ph idx="1"/>
          </p:nvPr>
        </p:nvSpPr>
        <p:spPr/>
        <p:txBody>
          <a:bodyPr/>
          <a:lstStyle/>
          <a:p>
            <a:r>
              <a:rPr lang="en-US" dirty="0" smtClean="0"/>
              <a:t>By </a:t>
            </a:r>
            <a:r>
              <a:rPr lang="en-US" dirty="0"/>
              <a:t>design, an ASP.NET MVC application is not forced to depend on physical pages. In ASP.NET MVC, users place requests for acting on resources. The framework, however, doesn’t mandate the syntax for describing resources and actions. I’m aware that the expression “acting on resources” will likely make you think of Representational State Transfer (REST). And, of course, you will not be too far off the mark in thinking so.</a:t>
            </a:r>
          </a:p>
          <a:p>
            <a:endParaRPr lang="en-US" dirty="0"/>
          </a:p>
          <a:p>
            <a:r>
              <a:rPr lang="en-US" dirty="0"/>
              <a:t>(Page 9).</a:t>
            </a:r>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23</a:t>
            </a:fld>
            <a:endParaRPr lang="en-US" dirty="0"/>
          </a:p>
        </p:txBody>
      </p:sp>
    </p:spTree>
    <p:extLst>
      <p:ext uri="{BB962C8B-B14F-4D97-AF65-F5344CB8AC3E}">
        <p14:creationId xmlns:p14="http://schemas.microsoft.com/office/powerpoint/2010/main" val="2063616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24</a:t>
            </a:fld>
            <a:endParaRPr lang="en-US" dirty="0"/>
          </a:p>
        </p:txBody>
      </p:sp>
    </p:spTree>
    <p:extLst>
      <p:ext uri="{BB962C8B-B14F-4D97-AF65-F5344CB8AC3E}">
        <p14:creationId xmlns:p14="http://schemas.microsoft.com/office/powerpoint/2010/main" val="2560513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ASP.NET MVC Views</a:t>
            </a:r>
            <a:endParaRPr lang="en-US" dirty="0"/>
          </a:p>
        </p:txBody>
      </p:sp>
      <p:sp>
        <p:nvSpPr>
          <p:cNvPr id="3" name="Date Placeholder 2"/>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25</a:t>
            </a:fld>
            <a:endParaRPr lang="en-US" dirty="0"/>
          </a:p>
        </p:txBody>
      </p:sp>
      <p:sp>
        <p:nvSpPr>
          <p:cNvPr id="6" name="Text Placeholder 5"/>
          <p:cNvSpPr>
            <a:spLocks noGrp="1"/>
          </p:cNvSpPr>
          <p:nvPr>
            <p:ph type="body" sz="quarter" idx="16"/>
          </p:nvPr>
        </p:nvSpPr>
        <p:spPr/>
        <p:txBody>
          <a:bodyPr/>
          <a:lstStyle/>
          <a:p>
            <a:r>
              <a:rPr lang="en-US" dirty="0" smtClean="0"/>
              <a:t>2</a:t>
            </a:r>
            <a:endParaRPr lang="en-US" dirty="0"/>
          </a:p>
        </p:txBody>
      </p:sp>
      <p:pic>
        <p:nvPicPr>
          <p:cNvPr id="4" name="Picture 3"/>
          <p:cNvPicPr>
            <a:picLocks noChangeAspect="1"/>
          </p:cNvPicPr>
          <p:nvPr/>
        </p:nvPicPr>
        <p:blipFill>
          <a:blip r:embed="rId2"/>
          <a:stretch>
            <a:fillRect/>
          </a:stretch>
        </p:blipFill>
        <p:spPr>
          <a:xfrm>
            <a:off x="8448675" y="5078996"/>
            <a:ext cx="3409950" cy="1428750"/>
          </a:xfrm>
          <a:prstGeom prst="rect">
            <a:avLst/>
          </a:prstGeom>
          <a:ln>
            <a:solidFill>
              <a:schemeClr val="accent1"/>
            </a:solidFill>
          </a:ln>
        </p:spPr>
      </p:pic>
    </p:spTree>
    <p:extLst>
      <p:ext uri="{BB962C8B-B14F-4D97-AF65-F5344CB8AC3E}">
        <p14:creationId xmlns:p14="http://schemas.microsoft.com/office/powerpoint/2010/main" val="1966135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I</a:t>
            </a:r>
            <a:r>
              <a:rPr lang="en-US" dirty="0" smtClean="0"/>
              <a:t>n </a:t>
            </a:r>
            <a:r>
              <a:rPr lang="en-US" dirty="0"/>
              <a:t>ASP.NET MVC, any </a:t>
            </a:r>
            <a:r>
              <a:rPr lang="en-US" dirty="0">
                <a:solidFill>
                  <a:srgbClr val="FF0000"/>
                </a:solidFill>
              </a:rPr>
              <a:t>request</a:t>
            </a:r>
            <a:r>
              <a:rPr lang="en-US" dirty="0"/>
              <a:t> is resolved in terms of an </a:t>
            </a:r>
            <a:r>
              <a:rPr lang="en-US" dirty="0">
                <a:solidFill>
                  <a:srgbClr val="FF0000"/>
                </a:solidFill>
              </a:rPr>
              <a:t>action</a:t>
            </a:r>
            <a:r>
              <a:rPr lang="en-US" dirty="0"/>
              <a:t> being executed on some </a:t>
            </a:r>
            <a:r>
              <a:rPr lang="en-US" dirty="0" smtClean="0">
                <a:solidFill>
                  <a:srgbClr val="FF0000"/>
                </a:solidFill>
              </a:rPr>
              <a:t>controller</a:t>
            </a:r>
            <a:r>
              <a:rPr lang="en-US" dirty="0" smtClean="0"/>
              <a:t>.</a:t>
            </a:r>
          </a:p>
          <a:p>
            <a:pPr lvl="1"/>
            <a:r>
              <a:rPr lang="en-US" dirty="0" smtClean="0"/>
              <a:t>Even </a:t>
            </a:r>
            <a:r>
              <a:rPr lang="en-US" dirty="0"/>
              <a:t>for a newcomer, this point is relatively easy to understand and figure </a:t>
            </a:r>
            <a:r>
              <a:rPr lang="en-US" dirty="0" smtClean="0"/>
              <a:t>out.</a:t>
            </a:r>
          </a:p>
          <a:p>
            <a:pPr lvl="1"/>
            <a:r>
              <a:rPr lang="en-US" dirty="0" smtClean="0"/>
              <a:t>But</a:t>
            </a:r>
            <a:r>
              <a:rPr lang="en-US" dirty="0"/>
              <a:t>, there’s another aspect of the request that the newcomer often has difficulty grasping—the </a:t>
            </a:r>
            <a:r>
              <a:rPr lang="en-US" dirty="0">
                <a:solidFill>
                  <a:srgbClr val="FF0000"/>
                </a:solidFill>
              </a:rPr>
              <a:t>generation</a:t>
            </a:r>
            <a:r>
              <a:rPr lang="en-US" dirty="0"/>
              <a:t> of the </a:t>
            </a:r>
            <a:r>
              <a:rPr lang="en-US" dirty="0">
                <a:solidFill>
                  <a:srgbClr val="FF0000"/>
                </a:solidFill>
              </a:rPr>
              <a:t>HTML</a:t>
            </a:r>
            <a:r>
              <a:rPr lang="en-US" dirty="0"/>
              <a:t> for the </a:t>
            </a:r>
            <a:r>
              <a:rPr lang="en-US" dirty="0" smtClean="0">
                <a:solidFill>
                  <a:srgbClr val="FF0000"/>
                </a:solidFill>
              </a:rPr>
              <a:t>browser</a:t>
            </a:r>
            <a:r>
              <a:rPr lang="en-US" dirty="0" smtClean="0"/>
              <a:t>.</a:t>
            </a:r>
          </a:p>
          <a:p>
            <a:pPr lvl="1"/>
            <a:r>
              <a:rPr lang="en-US" dirty="0" smtClean="0"/>
              <a:t>In </a:t>
            </a:r>
            <a:r>
              <a:rPr lang="en-US" dirty="0"/>
              <a:t>ASP.NET Web Forms, you don’t even think of an action—you think of a </a:t>
            </a:r>
            <a:r>
              <a:rPr lang="en-US" dirty="0">
                <a:solidFill>
                  <a:srgbClr val="FF0000"/>
                </a:solidFill>
              </a:rPr>
              <a:t>page</a:t>
            </a:r>
            <a:r>
              <a:rPr lang="en-US" dirty="0"/>
              <a:t>, and a page incorporates both </a:t>
            </a:r>
            <a:r>
              <a:rPr lang="en-US" dirty="0">
                <a:solidFill>
                  <a:srgbClr val="FF0000"/>
                </a:solidFill>
              </a:rPr>
              <a:t>logic</a:t>
            </a:r>
            <a:r>
              <a:rPr lang="en-US" dirty="0"/>
              <a:t> </a:t>
            </a:r>
            <a:r>
              <a:rPr lang="en-US" dirty="0">
                <a:solidFill>
                  <a:srgbClr val="0070C0"/>
                </a:solidFill>
              </a:rPr>
              <a:t>and</a:t>
            </a:r>
            <a:r>
              <a:rPr lang="en-US" dirty="0"/>
              <a:t> </a:t>
            </a:r>
            <a:r>
              <a:rPr lang="en-US" dirty="0" smtClean="0">
                <a:solidFill>
                  <a:srgbClr val="FF0000"/>
                </a:solidFill>
              </a:rPr>
              <a:t>view</a:t>
            </a:r>
            <a:r>
              <a:rPr lang="en-US" dirty="0" smtClean="0"/>
              <a:t>.</a:t>
            </a:r>
          </a:p>
          <a:p>
            <a:pPr lvl="1"/>
            <a:r>
              <a:rPr lang="en-US" dirty="0" smtClean="0"/>
              <a:t>In </a:t>
            </a:r>
            <a:r>
              <a:rPr lang="en-US" dirty="0"/>
              <a:t>classic ASP.NET, you start with, say, a register.aspx page that the user reaches following a </a:t>
            </a:r>
            <a:r>
              <a:rPr lang="en-US" dirty="0" smtClean="0"/>
              <a:t>link.</a:t>
            </a:r>
          </a:p>
          <a:p>
            <a:pPr lvl="2"/>
            <a:r>
              <a:rPr lang="en-US" dirty="0" smtClean="0"/>
              <a:t>The </a:t>
            </a:r>
            <a:r>
              <a:rPr lang="en-US" dirty="0"/>
              <a:t>page unfolds its user interface, which ends with a submit </a:t>
            </a:r>
            <a:r>
              <a:rPr lang="en-US" dirty="0" smtClean="0"/>
              <a:t>button.</a:t>
            </a:r>
          </a:p>
          <a:p>
            <a:pPr lvl="2"/>
            <a:r>
              <a:rPr lang="en-US" dirty="0" smtClean="0"/>
              <a:t>The </a:t>
            </a:r>
            <a:r>
              <a:rPr lang="en-US" dirty="0"/>
              <a:t>button originates a </a:t>
            </a:r>
            <a:r>
              <a:rPr lang="en-US" dirty="0">
                <a:solidFill>
                  <a:srgbClr val="FF0000"/>
                </a:solidFill>
              </a:rPr>
              <a:t>POST</a:t>
            </a:r>
            <a:r>
              <a:rPr lang="en-US" dirty="0"/>
              <a:t> to the same page that takes care of posted data, modifies the state of the application as appropriate, and prepares the expected thank-you </a:t>
            </a:r>
            <a:r>
              <a:rPr lang="en-US" dirty="0" smtClean="0"/>
              <a:t>screen.</a:t>
            </a:r>
          </a:p>
          <a:p>
            <a:pPr lvl="2"/>
            <a:r>
              <a:rPr lang="en-US" dirty="0" smtClean="0"/>
              <a:t>The </a:t>
            </a:r>
            <a:r>
              <a:rPr lang="en-US" dirty="0"/>
              <a:t>entire process is rooted in the page </a:t>
            </a:r>
            <a:r>
              <a:rPr lang="en-US" dirty="0" smtClean="0"/>
              <a:t>resource.</a:t>
            </a:r>
          </a:p>
          <a:p>
            <a:pPr lvl="1"/>
            <a:r>
              <a:rPr lang="en-US" dirty="0" smtClean="0"/>
              <a:t>However</a:t>
            </a:r>
            <a:r>
              <a:rPr lang="en-US" dirty="0"/>
              <a:t>, in ASP.NET MVC, you set up a </a:t>
            </a:r>
            <a:r>
              <a:rPr lang="en-US" dirty="0">
                <a:solidFill>
                  <a:srgbClr val="FF0000"/>
                </a:solidFill>
              </a:rPr>
              <a:t>Register</a:t>
            </a:r>
            <a:r>
              <a:rPr lang="en-US" dirty="0">
                <a:solidFill>
                  <a:srgbClr val="0070C0"/>
                </a:solidFill>
              </a:rPr>
              <a:t> action</a:t>
            </a:r>
            <a:r>
              <a:rPr lang="en-US" dirty="0"/>
              <a:t> on some controller </a:t>
            </a:r>
            <a:r>
              <a:rPr lang="en-US" dirty="0" smtClean="0"/>
              <a:t>class.</a:t>
            </a:r>
          </a:p>
          <a:p>
            <a:pPr lvl="2"/>
            <a:r>
              <a:rPr lang="en-US" dirty="0" smtClean="0"/>
              <a:t>When </a:t>
            </a:r>
            <a:r>
              <a:rPr lang="en-US" dirty="0"/>
              <a:t>the action is invoked over a </a:t>
            </a:r>
            <a:r>
              <a:rPr lang="en-US" dirty="0">
                <a:solidFill>
                  <a:srgbClr val="FF0000"/>
                </a:solidFill>
              </a:rPr>
              <a:t>GET</a:t>
            </a:r>
            <a:r>
              <a:rPr lang="en-US" dirty="0"/>
              <a:t> command, it results in the display of the user interface for the data </a:t>
            </a:r>
            <a:r>
              <a:rPr lang="en-US" dirty="0" smtClean="0"/>
              <a:t>entry.</a:t>
            </a:r>
          </a:p>
          <a:p>
            <a:pPr lvl="2"/>
            <a:r>
              <a:rPr lang="en-US" dirty="0" smtClean="0"/>
              <a:t>When </a:t>
            </a:r>
            <a:r>
              <a:rPr lang="en-US" dirty="0"/>
              <a:t>invoked over a POST, the action performs the desired server-side tasks and then manages to serve back the thank-you screen</a:t>
            </a:r>
            <a:r>
              <a:rPr lang="en-US" dirty="0" smtClean="0"/>
              <a:t>.</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2765530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The </a:t>
            </a:r>
            <a:r>
              <a:rPr lang="en-US" dirty="0"/>
              <a:t>entire workflow is similar to what you have in a </a:t>
            </a:r>
            <a:r>
              <a:rPr lang="en-US" dirty="0">
                <a:solidFill>
                  <a:srgbClr val="FF0000"/>
                </a:solidFill>
              </a:rPr>
              <a:t>nonweb </a:t>
            </a:r>
            <a:r>
              <a:rPr lang="en-US" dirty="0" smtClean="0">
                <a:solidFill>
                  <a:srgbClr val="FF0000"/>
                </a:solidFill>
              </a:rPr>
              <a:t>scenario</a:t>
            </a:r>
            <a:endParaRPr lang="en-US" dirty="0" smtClean="0"/>
          </a:p>
          <a:p>
            <a:pPr lvl="1"/>
            <a:r>
              <a:rPr lang="en-US" dirty="0" smtClean="0"/>
              <a:t>In </a:t>
            </a:r>
            <a:r>
              <a:rPr lang="en-US" dirty="0"/>
              <a:t>ASP.NET MVC, you just deal with two main flavors of </a:t>
            </a:r>
            <a:r>
              <a:rPr lang="en-US" dirty="0" smtClean="0"/>
              <a:t>components.</a:t>
            </a:r>
          </a:p>
          <a:p>
            <a:pPr lvl="2"/>
            <a:r>
              <a:rPr lang="en-US" dirty="0" smtClean="0"/>
              <a:t>One </a:t>
            </a:r>
            <a:r>
              <a:rPr lang="en-US" dirty="0"/>
              <a:t>is the controller, which is in charge of executing the request and producing raw results in return for raw </a:t>
            </a:r>
            <a:r>
              <a:rPr lang="en-US" dirty="0" smtClean="0"/>
              <a:t>input.</a:t>
            </a:r>
          </a:p>
          <a:p>
            <a:pPr lvl="2"/>
            <a:r>
              <a:rPr lang="en-US" dirty="0" smtClean="0"/>
              <a:t>The </a:t>
            </a:r>
            <a:r>
              <a:rPr lang="en-US" dirty="0"/>
              <a:t>other is the </a:t>
            </a:r>
            <a:r>
              <a:rPr lang="en-US" dirty="0">
                <a:solidFill>
                  <a:srgbClr val="FF0000"/>
                </a:solidFill>
              </a:rPr>
              <a:t>view engine</a:t>
            </a:r>
            <a:r>
              <a:rPr lang="en-US" dirty="0"/>
              <a:t>, which is in charge of generating any expected HTML response based on the results calculated by the </a:t>
            </a:r>
            <a:r>
              <a:rPr lang="en-US" dirty="0" smtClean="0"/>
              <a:t>controller.</a:t>
            </a:r>
          </a:p>
          <a:p>
            <a:pPr lvl="1"/>
            <a:r>
              <a:rPr lang="en-US" dirty="0" smtClean="0"/>
              <a:t>In </a:t>
            </a:r>
            <a:r>
              <a:rPr lang="en-US" dirty="0"/>
              <a:t>this chapter, I’ll first briefly discuss the </a:t>
            </a:r>
            <a:r>
              <a:rPr lang="en-US" dirty="0">
                <a:solidFill>
                  <a:srgbClr val="FF0000"/>
                </a:solidFill>
              </a:rPr>
              <a:t>internal architecture</a:t>
            </a:r>
            <a:r>
              <a:rPr lang="en-US" dirty="0"/>
              <a:t> of the view engine and then move to more practical considerations on how you feed an engine with </a:t>
            </a:r>
            <a:r>
              <a:rPr lang="en-US" dirty="0">
                <a:solidFill>
                  <a:srgbClr val="FF0000"/>
                </a:solidFill>
              </a:rPr>
              <a:t>view templates</a:t>
            </a:r>
            <a:r>
              <a:rPr lang="en-US" dirty="0"/>
              <a:t> and </a:t>
            </a:r>
            <a:r>
              <a:rPr lang="en-US" dirty="0">
                <a:solidFill>
                  <a:srgbClr val="FF0000"/>
                </a:solidFill>
              </a:rPr>
              <a:t>data</a:t>
            </a:r>
            <a:r>
              <a:rPr lang="en-US" dirty="0" smtClean="0"/>
              <a:t>.</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27</a:t>
            </a:fld>
            <a:endParaRPr lang="en-US" dirty="0"/>
          </a:p>
        </p:txBody>
      </p:sp>
    </p:spTree>
    <p:extLst>
      <p:ext uri="{BB962C8B-B14F-4D97-AF65-F5344CB8AC3E}">
        <p14:creationId xmlns:p14="http://schemas.microsoft.com/office/powerpoint/2010/main" val="1883494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Note</a:t>
            </a:r>
          </a:p>
        </p:txBody>
      </p:sp>
      <p:sp>
        <p:nvSpPr>
          <p:cNvPr id="7" name="Content Placeholder 6"/>
          <p:cNvSpPr>
            <a:spLocks noGrp="1"/>
          </p:cNvSpPr>
          <p:nvPr>
            <p:ph idx="1"/>
          </p:nvPr>
        </p:nvSpPr>
        <p:spPr/>
        <p:txBody>
          <a:bodyPr/>
          <a:lstStyle/>
          <a:p>
            <a:r>
              <a:rPr lang="en-US" dirty="0" smtClean="0"/>
              <a:t>As </a:t>
            </a:r>
            <a:r>
              <a:rPr lang="en-US" dirty="0"/>
              <a:t>is demonstrated in Chapter 1, “ASP.NET MVC controllers,” a </a:t>
            </a:r>
            <a:r>
              <a:rPr lang="en-US" dirty="0">
                <a:solidFill>
                  <a:srgbClr val="FF0000"/>
                </a:solidFill>
              </a:rPr>
              <a:t>controller</a:t>
            </a:r>
            <a:r>
              <a:rPr lang="en-US" dirty="0"/>
              <a:t> </a:t>
            </a:r>
            <a:r>
              <a:rPr lang="en-US" dirty="0">
                <a:solidFill>
                  <a:srgbClr val="0070C0"/>
                </a:solidFill>
              </a:rPr>
              <a:t>action</a:t>
            </a:r>
            <a:r>
              <a:rPr lang="en-US" dirty="0"/>
              <a:t> doesn’t necessarily produce some </a:t>
            </a:r>
            <a:r>
              <a:rPr lang="en-US" dirty="0" smtClean="0">
                <a:solidFill>
                  <a:srgbClr val="FF0000"/>
                </a:solidFill>
              </a:rPr>
              <a:t>HTML</a:t>
            </a:r>
            <a:r>
              <a:rPr lang="en-US" dirty="0" smtClean="0"/>
              <a:t>.</a:t>
            </a:r>
          </a:p>
          <a:p>
            <a:pPr lvl="1"/>
            <a:r>
              <a:rPr lang="en-US" dirty="0" smtClean="0"/>
              <a:t>You </a:t>
            </a:r>
            <a:r>
              <a:rPr lang="en-US" dirty="0"/>
              <a:t>can look upon an ASP.NET MVC application as a collection of components with the ability to serve various responses, </a:t>
            </a:r>
            <a:r>
              <a:rPr lang="en-US" dirty="0" smtClean="0"/>
              <a:t>including</a:t>
            </a:r>
          </a:p>
          <a:p>
            <a:pPr lvl="2"/>
            <a:r>
              <a:rPr lang="en-US" dirty="0" smtClean="0"/>
              <a:t>HTML</a:t>
            </a:r>
          </a:p>
          <a:p>
            <a:pPr lvl="2"/>
            <a:r>
              <a:rPr lang="en-US" dirty="0" smtClean="0"/>
              <a:t>JavaScript</a:t>
            </a:r>
          </a:p>
          <a:p>
            <a:pPr lvl="2"/>
            <a:r>
              <a:rPr lang="en-US" dirty="0" smtClean="0"/>
              <a:t>JavaScript </a:t>
            </a:r>
            <a:r>
              <a:rPr lang="en-US" dirty="0"/>
              <a:t>Object Notation (</a:t>
            </a:r>
            <a:r>
              <a:rPr lang="en-US" dirty="0" smtClean="0"/>
              <a:t>JSON)</a:t>
            </a:r>
          </a:p>
          <a:p>
            <a:pPr lvl="2"/>
            <a:r>
              <a:rPr lang="en-US" dirty="0" smtClean="0"/>
              <a:t>plain text</a:t>
            </a:r>
          </a:p>
          <a:p>
            <a:pPr lvl="1"/>
            <a:r>
              <a:rPr lang="en-US" dirty="0" smtClean="0"/>
              <a:t>In </a:t>
            </a:r>
            <a:r>
              <a:rPr lang="en-US" dirty="0"/>
              <a:t>this chapter, I’ll restrict the discussion to considering the subsystem responsible for the production of </a:t>
            </a:r>
            <a:r>
              <a:rPr lang="en-US" dirty="0" smtClean="0"/>
              <a:t>HTML.</a:t>
            </a:r>
          </a:p>
          <a:p>
            <a:pPr lvl="1"/>
            <a:r>
              <a:rPr lang="en-US" dirty="0" smtClean="0"/>
              <a:t>Later </a:t>
            </a:r>
            <a:r>
              <a:rPr lang="en-US" dirty="0"/>
              <a:t>in the book, I discuss other types of responses in more detail</a:t>
            </a:r>
            <a:r>
              <a:rPr lang="en-US" dirty="0" smtClean="0"/>
              <a:t>.</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28</a:t>
            </a:fld>
            <a:endParaRPr lang="en-US" dirty="0"/>
          </a:p>
        </p:txBody>
      </p:sp>
    </p:spTree>
    <p:extLst>
      <p:ext uri="{BB962C8B-B14F-4D97-AF65-F5344CB8AC3E}">
        <p14:creationId xmlns:p14="http://schemas.microsoft.com/office/powerpoint/2010/main" val="2769755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structure and behavior of a view engine</a:t>
            </a:r>
          </a:p>
        </p:txBody>
      </p:sp>
      <p:sp>
        <p:nvSpPr>
          <p:cNvPr id="3" name="Content Placeholder 2"/>
          <p:cNvSpPr>
            <a:spLocks noGrp="1"/>
          </p:cNvSpPr>
          <p:nvPr>
            <p:ph idx="1"/>
          </p:nvPr>
        </p:nvSpPr>
        <p:spPr/>
        <p:txBody>
          <a:bodyPr/>
          <a:lstStyle/>
          <a:p>
            <a:r>
              <a:rPr lang="en-US" dirty="0" smtClean="0"/>
              <a:t>The </a:t>
            </a:r>
            <a:r>
              <a:rPr lang="en-US" dirty="0"/>
              <a:t>view engine is the </a:t>
            </a:r>
            <a:r>
              <a:rPr lang="en-US" dirty="0">
                <a:solidFill>
                  <a:srgbClr val="FF0000"/>
                </a:solidFill>
              </a:rPr>
              <a:t>component</a:t>
            </a:r>
            <a:r>
              <a:rPr lang="en-US" dirty="0"/>
              <a:t> that physically builds the </a:t>
            </a:r>
            <a:r>
              <a:rPr lang="en-US" dirty="0">
                <a:solidFill>
                  <a:srgbClr val="FF0000"/>
                </a:solidFill>
              </a:rPr>
              <a:t>HTML output</a:t>
            </a:r>
            <a:r>
              <a:rPr lang="en-US" dirty="0"/>
              <a:t> for the </a:t>
            </a:r>
            <a:r>
              <a:rPr lang="en-US" dirty="0" smtClean="0">
                <a:solidFill>
                  <a:srgbClr val="FF0000"/>
                </a:solidFill>
              </a:rPr>
              <a:t>browser</a:t>
            </a:r>
            <a:r>
              <a:rPr lang="en-US" dirty="0" smtClean="0"/>
              <a:t>.</a:t>
            </a:r>
          </a:p>
          <a:p>
            <a:pPr lvl="1"/>
            <a:r>
              <a:rPr lang="en-US" dirty="0" smtClean="0"/>
              <a:t>The </a:t>
            </a:r>
            <a:r>
              <a:rPr lang="en-US" dirty="0"/>
              <a:t>view engine engages for each request that returns HTML, and it prepares its output by mixing together a template for the view and any data the controller passes </a:t>
            </a:r>
            <a:r>
              <a:rPr lang="en-US" dirty="0" smtClean="0"/>
              <a:t>in.</a:t>
            </a:r>
          </a:p>
          <a:p>
            <a:pPr lvl="1"/>
            <a:r>
              <a:rPr lang="en-US" dirty="0" smtClean="0"/>
              <a:t>The </a:t>
            </a:r>
            <a:r>
              <a:rPr lang="en-US" dirty="0"/>
              <a:t>template is expressed in an </a:t>
            </a:r>
            <a:r>
              <a:rPr lang="en-US" dirty="0" smtClean="0">
                <a:solidFill>
                  <a:srgbClr val="FF0000"/>
                </a:solidFill>
              </a:rPr>
              <a:t>engine</a:t>
            </a:r>
            <a:r>
              <a:rPr lang="en-US" dirty="0" smtClean="0"/>
              <a:t> </a:t>
            </a:r>
            <a:r>
              <a:rPr lang="en-US" dirty="0" smtClean="0">
                <a:solidFill>
                  <a:srgbClr val="0070C0"/>
                </a:solidFill>
              </a:rPr>
              <a:t>specific</a:t>
            </a:r>
            <a:r>
              <a:rPr lang="en-US" dirty="0" smtClean="0"/>
              <a:t> </a:t>
            </a:r>
            <a:r>
              <a:rPr lang="en-US" dirty="0">
                <a:solidFill>
                  <a:srgbClr val="FF0000"/>
                </a:solidFill>
              </a:rPr>
              <a:t>markup language</a:t>
            </a:r>
            <a:r>
              <a:rPr lang="en-US" dirty="0"/>
              <a:t>; the data is passed packaged in </a:t>
            </a:r>
            <a:r>
              <a:rPr lang="en-US" dirty="0">
                <a:solidFill>
                  <a:srgbClr val="FF0000"/>
                </a:solidFill>
              </a:rPr>
              <a:t>dictionaries</a:t>
            </a:r>
            <a:r>
              <a:rPr lang="en-US" dirty="0"/>
              <a:t> or in </a:t>
            </a:r>
            <a:r>
              <a:rPr lang="en-US" dirty="0">
                <a:solidFill>
                  <a:srgbClr val="FF0000"/>
                </a:solidFill>
              </a:rPr>
              <a:t>strongly typed </a:t>
            </a:r>
            <a:r>
              <a:rPr lang="en-US" dirty="0" smtClean="0">
                <a:solidFill>
                  <a:srgbClr val="0070C0"/>
                </a:solidFill>
              </a:rPr>
              <a:t>objects</a:t>
            </a:r>
            <a:r>
              <a:rPr lang="en-US" dirty="0" smtClean="0"/>
              <a:t>.</a:t>
            </a:r>
          </a:p>
          <a:p>
            <a:pPr lvl="1"/>
            <a:r>
              <a:rPr lang="en-US" dirty="0" smtClean="0">
                <a:solidFill>
                  <a:srgbClr val="FF0000"/>
                </a:solidFill>
              </a:rPr>
              <a:t>Figure </a:t>
            </a:r>
            <a:r>
              <a:rPr lang="en-US" dirty="0">
                <a:solidFill>
                  <a:srgbClr val="FF0000"/>
                </a:solidFill>
              </a:rPr>
              <a:t>2-1</a:t>
            </a:r>
            <a:r>
              <a:rPr lang="en-US" dirty="0"/>
              <a:t> shows the overall picture of how a view engine and controller work together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29</a:t>
            </a:fld>
            <a:endParaRPr lang="en-US" dirty="0"/>
          </a:p>
        </p:txBody>
      </p:sp>
    </p:spTree>
    <p:extLst>
      <p:ext uri="{BB962C8B-B14F-4D97-AF65-F5344CB8AC3E}">
        <p14:creationId xmlns:p14="http://schemas.microsoft.com/office/powerpoint/2010/main" val="1460923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07 May 2018</a:t>
            </a:r>
            <a:endParaRPr lang="en-US" dirty="0"/>
          </a:p>
        </p:txBody>
      </p:sp>
      <p:sp>
        <p:nvSpPr>
          <p:cNvPr id="6" name="Slide Number Placeholder 5"/>
          <p:cNvSpPr>
            <a:spLocks noGrp="1"/>
          </p:cNvSpPr>
          <p:nvPr>
            <p:ph type="sldNum" sz="quarter" idx="11"/>
          </p:nvPr>
        </p:nvSpPr>
        <p:spPr/>
        <p:txBody>
          <a:bodyPr/>
          <a:lstStyle/>
          <a:p>
            <a:fld id="{F1012999-1CD9-4014-B1C6-70315F8BBED0}" type="slidenum">
              <a:rPr lang="en-US" smtClean="0"/>
              <a:pPr/>
              <a:t>3</a:t>
            </a:fld>
            <a:endParaRPr lang="en-US" dirty="0"/>
          </a:p>
        </p:txBody>
      </p:sp>
      <p:pic>
        <p:nvPicPr>
          <p:cNvPr id="4" name="Picture 3"/>
          <p:cNvPicPr>
            <a:picLocks noChangeAspect="1"/>
          </p:cNvPicPr>
          <p:nvPr/>
        </p:nvPicPr>
        <p:blipFill>
          <a:blip r:embed="rId2"/>
          <a:stretch>
            <a:fillRect/>
          </a:stretch>
        </p:blipFill>
        <p:spPr>
          <a:xfrm>
            <a:off x="1162150" y="1097485"/>
            <a:ext cx="10898305" cy="1944098"/>
          </a:xfrm>
          <a:prstGeom prst="rect">
            <a:avLst/>
          </a:prstGeom>
          <a:ln>
            <a:solidFill>
              <a:schemeClr val="accent1"/>
            </a:solidFill>
          </a:ln>
        </p:spPr>
      </p:pic>
    </p:spTree>
    <p:extLst>
      <p:ext uri="{BB962C8B-B14F-4D97-AF65-F5344CB8AC3E}">
        <p14:creationId xmlns:p14="http://schemas.microsoft.com/office/powerpoint/2010/main" val="650787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2-1</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30</a:t>
            </a:fld>
            <a:endParaRPr lang="en-US" dirty="0"/>
          </a:p>
        </p:txBody>
      </p:sp>
      <p:pic>
        <p:nvPicPr>
          <p:cNvPr id="6" name="Picture 5"/>
          <p:cNvPicPr>
            <a:picLocks noChangeAspect="1"/>
          </p:cNvPicPr>
          <p:nvPr/>
        </p:nvPicPr>
        <p:blipFill>
          <a:blip r:embed="rId2"/>
          <a:stretch>
            <a:fillRect/>
          </a:stretch>
        </p:blipFill>
        <p:spPr>
          <a:xfrm>
            <a:off x="152400" y="1266737"/>
            <a:ext cx="3232013" cy="4239499"/>
          </a:xfrm>
          <a:prstGeom prst="rect">
            <a:avLst/>
          </a:prstGeom>
          <a:ln>
            <a:solidFill>
              <a:schemeClr val="accent1"/>
            </a:solidFill>
          </a:ln>
        </p:spPr>
      </p:pic>
    </p:spTree>
    <p:extLst>
      <p:ext uri="{BB962C8B-B14F-4D97-AF65-F5344CB8AC3E}">
        <p14:creationId xmlns:p14="http://schemas.microsoft.com/office/powerpoint/2010/main" val="869239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mechanics of a view engine</a:t>
            </a:r>
          </a:p>
        </p:txBody>
      </p:sp>
      <p:sp>
        <p:nvSpPr>
          <p:cNvPr id="3" name="Content Placeholder 2"/>
          <p:cNvSpPr>
            <a:spLocks noGrp="1"/>
          </p:cNvSpPr>
          <p:nvPr>
            <p:ph idx="1"/>
          </p:nvPr>
        </p:nvSpPr>
        <p:spPr/>
        <p:txBody>
          <a:bodyPr/>
          <a:lstStyle/>
          <a:p>
            <a:r>
              <a:rPr lang="en-US" dirty="0" smtClean="0"/>
              <a:t>In </a:t>
            </a:r>
            <a:r>
              <a:rPr lang="en-US" dirty="0"/>
              <a:t>ASP.NET MVC, a </a:t>
            </a:r>
            <a:r>
              <a:rPr lang="en-US" dirty="0">
                <a:solidFill>
                  <a:srgbClr val="FF0000"/>
                </a:solidFill>
              </a:rPr>
              <a:t>view engine</a:t>
            </a:r>
            <a:r>
              <a:rPr lang="en-US" dirty="0"/>
              <a:t> is merely a </a:t>
            </a:r>
            <a:r>
              <a:rPr lang="en-US" dirty="0">
                <a:solidFill>
                  <a:srgbClr val="FF0000"/>
                </a:solidFill>
              </a:rPr>
              <a:t>class</a:t>
            </a:r>
            <a:r>
              <a:rPr lang="en-US" dirty="0"/>
              <a:t> that implements a </a:t>
            </a:r>
            <a:r>
              <a:rPr lang="en-US" dirty="0">
                <a:solidFill>
                  <a:srgbClr val="FF0000"/>
                </a:solidFill>
              </a:rPr>
              <a:t>fixed </a:t>
            </a:r>
            <a:r>
              <a:rPr lang="en-US" dirty="0">
                <a:solidFill>
                  <a:srgbClr val="0070C0"/>
                </a:solidFill>
              </a:rPr>
              <a:t>interface</a:t>
            </a:r>
            <a:r>
              <a:rPr lang="en-US" dirty="0"/>
              <a:t>—the </a:t>
            </a:r>
            <a:r>
              <a:rPr lang="en-US" dirty="0">
                <a:solidFill>
                  <a:srgbClr val="FF0000"/>
                </a:solidFill>
              </a:rPr>
              <a:t>IViewEngine</a:t>
            </a:r>
            <a:r>
              <a:rPr lang="en-US" dirty="0"/>
              <a:t> </a:t>
            </a:r>
            <a:r>
              <a:rPr lang="en-US" dirty="0">
                <a:solidFill>
                  <a:srgbClr val="0070C0"/>
                </a:solidFill>
              </a:rPr>
              <a:t>interface</a:t>
            </a:r>
            <a:r>
              <a:rPr lang="en-US" dirty="0"/>
              <a:t>. </a:t>
            </a:r>
            <a:endParaRPr lang="en-US" dirty="0" smtClean="0"/>
          </a:p>
          <a:p>
            <a:pPr lvl="1"/>
            <a:r>
              <a:rPr lang="en-US" dirty="0" smtClean="0"/>
              <a:t>Each </a:t>
            </a:r>
            <a:r>
              <a:rPr lang="en-US" dirty="0"/>
              <a:t>application can have one or more view </a:t>
            </a:r>
            <a:r>
              <a:rPr lang="en-US" dirty="0" smtClean="0"/>
              <a:t>engines.</a:t>
            </a:r>
          </a:p>
          <a:p>
            <a:pPr lvl="1"/>
            <a:r>
              <a:rPr lang="en-US" dirty="0" smtClean="0"/>
              <a:t>In </a:t>
            </a:r>
            <a:r>
              <a:rPr lang="en-US" dirty="0"/>
              <a:t>ASP.NET MVC 5, each application comes by </a:t>
            </a:r>
            <a:r>
              <a:rPr lang="en-US" dirty="0">
                <a:solidFill>
                  <a:srgbClr val="FF0000"/>
                </a:solidFill>
              </a:rPr>
              <a:t>default</a:t>
            </a:r>
            <a:r>
              <a:rPr lang="en-US" dirty="0"/>
              <a:t> with two view </a:t>
            </a:r>
            <a:r>
              <a:rPr lang="en-US" dirty="0" smtClean="0"/>
              <a:t>engines.</a:t>
            </a:r>
          </a:p>
          <a:p>
            <a:pPr lvl="1"/>
            <a:r>
              <a:rPr lang="en-US" dirty="0" smtClean="0"/>
              <a:t>Let’s </a:t>
            </a:r>
            <a:r>
              <a:rPr lang="en-US" dirty="0"/>
              <a:t>find out more</a:t>
            </a:r>
            <a:r>
              <a:rPr lang="en-US" dirty="0" smtClean="0"/>
              <a:t>.</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31</a:t>
            </a:fld>
            <a:endParaRPr lang="en-US" dirty="0"/>
          </a:p>
        </p:txBody>
      </p:sp>
    </p:spTree>
    <p:extLst>
      <p:ext uri="{BB962C8B-B14F-4D97-AF65-F5344CB8AC3E}">
        <p14:creationId xmlns:p14="http://schemas.microsoft.com/office/powerpoint/2010/main" val="219089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Detecting registered view engines</a:t>
            </a:r>
          </a:p>
        </p:txBody>
      </p:sp>
      <p:sp>
        <p:nvSpPr>
          <p:cNvPr id="7" name="Content Placeholder 6"/>
          <p:cNvSpPr>
            <a:spLocks noGrp="1"/>
          </p:cNvSpPr>
          <p:nvPr>
            <p:ph idx="1"/>
          </p:nvPr>
        </p:nvSpPr>
        <p:spPr/>
        <p:txBody>
          <a:bodyPr/>
          <a:lstStyle/>
          <a:p>
            <a:r>
              <a:rPr lang="en-US" dirty="0" smtClean="0"/>
              <a:t>Until </a:t>
            </a:r>
            <a:r>
              <a:rPr lang="en-US" dirty="0"/>
              <a:t>ASP.NET MVC 4, when you first created an ASP.NET MVC application, the Microsoft Visual Studio project wizard asked you to pick your favorite </a:t>
            </a:r>
            <a:r>
              <a:rPr lang="en-US" dirty="0">
                <a:solidFill>
                  <a:srgbClr val="FF0000"/>
                </a:solidFill>
              </a:rPr>
              <a:t>view engine</a:t>
            </a:r>
            <a:r>
              <a:rPr lang="en-US" dirty="0"/>
              <a:t>—whether </a:t>
            </a:r>
            <a:endParaRPr lang="en-US" dirty="0" smtClean="0"/>
          </a:p>
          <a:p>
            <a:pPr lvl="2"/>
            <a:r>
              <a:rPr lang="en-US" dirty="0" smtClean="0"/>
              <a:t>ASPX</a:t>
            </a:r>
          </a:p>
          <a:p>
            <a:pPr lvl="2"/>
            <a:r>
              <a:rPr lang="en-US" dirty="0" smtClean="0"/>
              <a:t>Razor</a:t>
            </a:r>
          </a:p>
          <a:p>
            <a:pPr lvl="1"/>
            <a:r>
              <a:rPr lang="en-US" dirty="0" smtClean="0">
                <a:solidFill>
                  <a:srgbClr val="FF0000"/>
                </a:solidFill>
              </a:rPr>
              <a:t>Figure </a:t>
            </a:r>
            <a:r>
              <a:rPr lang="en-US" dirty="0">
                <a:solidFill>
                  <a:srgbClr val="FF0000"/>
                </a:solidFill>
              </a:rPr>
              <a:t>2-2</a:t>
            </a:r>
            <a:r>
              <a:rPr lang="en-US" dirty="0"/>
              <a:t> shows the specific dialog box as it appears when ASP.NET MVC 5 is installed in Visual Studio 2013</a:t>
            </a:r>
            <a:r>
              <a:rPr lang="en-US" dirty="0" smtClean="0"/>
              <a:t>.</a:t>
            </a:r>
          </a:p>
          <a:p>
            <a:pPr lvl="2"/>
            <a:r>
              <a:rPr lang="en-US" dirty="0"/>
              <a:t>As you can see, there’s no choice between ASPX and Razor, and all view files are automatically created by using the </a:t>
            </a:r>
            <a:r>
              <a:rPr lang="en-US" dirty="0">
                <a:solidFill>
                  <a:srgbClr val="FF0000"/>
                </a:solidFill>
              </a:rPr>
              <a:t>Razor</a:t>
            </a:r>
            <a:r>
              <a:rPr lang="en-US" dirty="0"/>
              <a:t> markup </a:t>
            </a:r>
            <a:r>
              <a:rPr lang="en-US" dirty="0" smtClean="0"/>
              <a:t>language.</a:t>
            </a:r>
          </a:p>
          <a:p>
            <a:pPr lvl="2"/>
            <a:r>
              <a:rPr lang="en-US" dirty="0" smtClean="0"/>
              <a:t>In </a:t>
            </a:r>
            <a:r>
              <a:rPr lang="en-US" dirty="0"/>
              <a:t>spite of appearances, the choice you make here has a </a:t>
            </a:r>
            <a:r>
              <a:rPr lang="en-US" dirty="0">
                <a:solidFill>
                  <a:srgbClr val="FF0000"/>
                </a:solidFill>
              </a:rPr>
              <a:t>limited impact</a:t>
            </a:r>
            <a:r>
              <a:rPr lang="en-US" dirty="0"/>
              <a:t> on the </a:t>
            </a:r>
            <a:r>
              <a:rPr lang="en-US" dirty="0" smtClean="0">
                <a:solidFill>
                  <a:srgbClr val="FF0000"/>
                </a:solidFill>
              </a:rPr>
              <a:t>application</a:t>
            </a:r>
            <a:r>
              <a:rPr lang="en-US" dirty="0" smtClean="0"/>
              <a:t>.</a:t>
            </a:r>
          </a:p>
          <a:p>
            <a:pPr lvl="2"/>
            <a:r>
              <a:rPr lang="en-US" dirty="0" smtClean="0"/>
              <a:t>Your </a:t>
            </a:r>
            <a:r>
              <a:rPr lang="en-US" dirty="0"/>
              <a:t>choice, in fact, influences only the </a:t>
            </a:r>
            <a:r>
              <a:rPr lang="en-US" dirty="0">
                <a:solidFill>
                  <a:srgbClr val="FF0000"/>
                </a:solidFill>
              </a:rPr>
              <a:t>content</a:t>
            </a:r>
            <a:r>
              <a:rPr lang="en-US" dirty="0"/>
              <a:t> of the </a:t>
            </a:r>
            <a:r>
              <a:rPr lang="en-US" dirty="0">
                <a:solidFill>
                  <a:srgbClr val="FF0000"/>
                </a:solidFill>
              </a:rPr>
              <a:t>project files</a:t>
            </a:r>
            <a:r>
              <a:rPr lang="en-US" dirty="0"/>
              <a:t> the wizard will create for </a:t>
            </a:r>
            <a:r>
              <a:rPr lang="en-US" dirty="0" smtClean="0"/>
              <a:t>you.</a:t>
            </a:r>
          </a:p>
          <a:p>
            <a:pPr lvl="1"/>
            <a:r>
              <a:rPr lang="en-US" dirty="0" smtClean="0"/>
              <a:t>By </a:t>
            </a:r>
            <a:r>
              <a:rPr lang="en-US" dirty="0"/>
              <a:t>default, any ASP.NET MVC 5 application will always load two view </a:t>
            </a:r>
            <a:r>
              <a:rPr lang="en-US" dirty="0" smtClean="0"/>
              <a:t>engines:</a:t>
            </a:r>
          </a:p>
          <a:p>
            <a:pPr lvl="2"/>
            <a:r>
              <a:rPr lang="en-US" dirty="0" smtClean="0"/>
              <a:t>Razor</a:t>
            </a:r>
          </a:p>
          <a:p>
            <a:pPr lvl="2"/>
            <a:r>
              <a:rPr lang="en-US" dirty="0" smtClean="0"/>
              <a:t>ASPX</a:t>
            </a:r>
            <a:endParaRPr lang="en-US" dirty="0"/>
          </a:p>
          <a:p>
            <a:pPr lvl="1"/>
            <a:r>
              <a:rPr lang="en-US" dirty="0"/>
              <a:t>The </a:t>
            </a:r>
            <a:r>
              <a:rPr lang="en-US" dirty="0">
                <a:solidFill>
                  <a:srgbClr val="FF0000"/>
                </a:solidFill>
              </a:rPr>
              <a:t>ViewEngines</a:t>
            </a:r>
            <a:r>
              <a:rPr lang="en-US" dirty="0"/>
              <a:t> </a:t>
            </a:r>
            <a:r>
              <a:rPr lang="en-US" dirty="0">
                <a:solidFill>
                  <a:srgbClr val="0070C0"/>
                </a:solidFill>
              </a:rPr>
              <a:t>class</a:t>
            </a:r>
            <a:r>
              <a:rPr lang="en-US" dirty="0"/>
              <a:t> is the </a:t>
            </a:r>
            <a:r>
              <a:rPr lang="en-US" dirty="0">
                <a:solidFill>
                  <a:srgbClr val="FF0000"/>
                </a:solidFill>
              </a:rPr>
              <a:t>system repository</a:t>
            </a:r>
            <a:r>
              <a:rPr lang="en-US" dirty="0"/>
              <a:t> that </a:t>
            </a:r>
            <a:r>
              <a:rPr lang="en-US" dirty="0">
                <a:solidFill>
                  <a:srgbClr val="0070C0"/>
                </a:solidFill>
              </a:rPr>
              <a:t>tracks</a:t>
            </a:r>
            <a:r>
              <a:rPr lang="en-US" dirty="0"/>
              <a:t> the </a:t>
            </a:r>
            <a:r>
              <a:rPr lang="en-US" dirty="0">
                <a:solidFill>
                  <a:srgbClr val="0070C0"/>
                </a:solidFill>
              </a:rPr>
              <a:t>currently</a:t>
            </a:r>
            <a:r>
              <a:rPr lang="en-US" dirty="0"/>
              <a:t> </a:t>
            </a:r>
            <a:r>
              <a:rPr lang="en-US" dirty="0">
                <a:solidFill>
                  <a:srgbClr val="FF0000"/>
                </a:solidFill>
              </a:rPr>
              <a:t>installed </a:t>
            </a:r>
            <a:r>
              <a:rPr lang="en-US" dirty="0" smtClean="0">
                <a:solidFill>
                  <a:srgbClr val="FF0000"/>
                </a:solidFill>
              </a:rPr>
              <a:t>engines</a:t>
            </a:r>
            <a:r>
              <a:rPr lang="en-US" dirty="0" smtClean="0"/>
              <a:t>.</a:t>
            </a:r>
          </a:p>
          <a:p>
            <a:pPr lvl="2"/>
            <a:r>
              <a:rPr lang="en-US" dirty="0" smtClean="0"/>
              <a:t>The </a:t>
            </a:r>
            <a:r>
              <a:rPr lang="en-US" dirty="0"/>
              <a:t>class is simple and exposes only a static collection member named </a:t>
            </a:r>
            <a:r>
              <a:rPr lang="en-US" dirty="0" smtClean="0"/>
              <a:t>Engines.</a:t>
            </a:r>
          </a:p>
          <a:p>
            <a:pPr lvl="2"/>
            <a:r>
              <a:rPr lang="en-US" dirty="0" smtClean="0"/>
              <a:t>The </a:t>
            </a:r>
            <a:r>
              <a:rPr lang="en-US" dirty="0"/>
              <a:t>static member is initialized with the two default engines. Here’s an excerpt from the class</a:t>
            </a:r>
            <a:r>
              <a:rPr lang="en-US" dirty="0" smtClean="0"/>
              <a:t>: </a:t>
            </a:r>
            <a:r>
              <a:rPr lang="en-US" dirty="0" smtClean="0">
                <a:solidFill>
                  <a:srgbClr val="FF0000"/>
                </a:solidFill>
              </a:rPr>
              <a:t>Code 2-1</a:t>
            </a:r>
            <a:r>
              <a:rPr lang="en-US" dirty="0" smtClean="0"/>
              <a:t>.</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32</a:t>
            </a:fld>
            <a:endParaRPr lang="en-US" dirty="0"/>
          </a:p>
        </p:txBody>
      </p:sp>
    </p:spTree>
    <p:extLst>
      <p:ext uri="{BB962C8B-B14F-4D97-AF65-F5344CB8AC3E}">
        <p14:creationId xmlns:p14="http://schemas.microsoft.com/office/powerpoint/2010/main" val="1634573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Detecting registered view </a:t>
            </a:r>
            <a:r>
              <a:rPr lang="en-US" dirty="0" smtClean="0"/>
              <a:t>engines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1"/>
            <a:r>
              <a:rPr lang="en-US" dirty="0"/>
              <a:t>In case you’re interested in using </a:t>
            </a:r>
            <a:r>
              <a:rPr lang="en-US" dirty="0">
                <a:solidFill>
                  <a:srgbClr val="FF0000"/>
                </a:solidFill>
              </a:rPr>
              <a:t>ViewEngines.Engines</a:t>
            </a:r>
            <a:r>
              <a:rPr lang="en-US" dirty="0"/>
              <a:t> to detect the installed engines programmatically, here’s how to do it:</a:t>
            </a:r>
          </a:p>
          <a:p>
            <a:pPr marL="233363" lvl="1" indent="0">
              <a:buNone/>
            </a:pPr>
            <a:endParaRPr lang="en-US" dirty="0" smtClean="0"/>
          </a:p>
          <a:p>
            <a:pPr marL="233363" lvl="1" indent="0">
              <a:buNone/>
            </a:pPr>
            <a:endParaRPr lang="en-US" dirty="0" smtClean="0"/>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marL="233363" lvl="1" indent="0">
              <a:buNone/>
            </a:pPr>
            <a:endParaRPr lang="en-US" dirty="0"/>
          </a:p>
          <a:p>
            <a:pPr lvl="1"/>
            <a:r>
              <a:rPr lang="en-US" dirty="0"/>
              <a:t>The most likely scenario in which you might encounter ViewEngines.Engines is when you need to add a </a:t>
            </a:r>
            <a:r>
              <a:rPr lang="en-US" dirty="0">
                <a:solidFill>
                  <a:srgbClr val="FF0000"/>
                </a:solidFill>
              </a:rPr>
              <a:t>new</a:t>
            </a:r>
            <a:r>
              <a:rPr lang="en-US" dirty="0"/>
              <a:t> </a:t>
            </a:r>
            <a:r>
              <a:rPr lang="en-US" dirty="0">
                <a:solidFill>
                  <a:srgbClr val="FF0000"/>
                </a:solidFill>
              </a:rPr>
              <a:t>view engine</a:t>
            </a:r>
            <a:r>
              <a:rPr lang="en-US" dirty="0"/>
              <a:t> or </a:t>
            </a:r>
            <a:r>
              <a:rPr lang="en-US" dirty="0">
                <a:solidFill>
                  <a:srgbClr val="FF0000"/>
                </a:solidFill>
              </a:rPr>
              <a:t>unload</a:t>
            </a:r>
            <a:r>
              <a:rPr lang="en-US" dirty="0"/>
              <a:t> an existing </a:t>
            </a:r>
            <a:r>
              <a:rPr lang="en-US" dirty="0" smtClean="0"/>
              <a:t>one.</a:t>
            </a:r>
          </a:p>
          <a:p>
            <a:pPr lvl="1"/>
            <a:r>
              <a:rPr lang="en-US" dirty="0" smtClean="0"/>
              <a:t>You </a:t>
            </a:r>
            <a:r>
              <a:rPr lang="en-US" dirty="0"/>
              <a:t>do this in the application startup, more precisely, in the Application_Start event in </a:t>
            </a:r>
            <a:r>
              <a:rPr lang="en-US" dirty="0">
                <a:solidFill>
                  <a:srgbClr val="FF0000"/>
                </a:solidFill>
              </a:rPr>
              <a:t>global.asax</a:t>
            </a:r>
            <a:r>
              <a:rPr lang="en-US" dirty="0" smtClean="0"/>
              <a:t>.</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33</a:t>
            </a:fld>
            <a:endParaRPr lang="en-US" dirty="0"/>
          </a:p>
        </p:txBody>
      </p:sp>
      <p:pic>
        <p:nvPicPr>
          <p:cNvPr id="2" name="Picture 1"/>
          <p:cNvPicPr>
            <a:picLocks noChangeAspect="1"/>
          </p:cNvPicPr>
          <p:nvPr/>
        </p:nvPicPr>
        <p:blipFill>
          <a:blip r:embed="rId2"/>
          <a:stretch>
            <a:fillRect/>
          </a:stretch>
        </p:blipFill>
        <p:spPr>
          <a:xfrm>
            <a:off x="838900" y="2185846"/>
            <a:ext cx="5478448" cy="1619030"/>
          </a:xfrm>
          <a:prstGeom prst="rect">
            <a:avLst/>
          </a:prstGeom>
          <a:ln>
            <a:solidFill>
              <a:schemeClr val="accent1"/>
            </a:solidFill>
          </a:ln>
        </p:spPr>
      </p:pic>
    </p:spTree>
    <p:extLst>
      <p:ext uri="{BB962C8B-B14F-4D97-AF65-F5344CB8AC3E}">
        <p14:creationId xmlns:p14="http://schemas.microsoft.com/office/powerpoint/2010/main" val="983305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2-2</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34</a:t>
            </a:fld>
            <a:endParaRPr lang="en-US" dirty="0"/>
          </a:p>
        </p:txBody>
      </p:sp>
      <p:pic>
        <p:nvPicPr>
          <p:cNvPr id="8" name="Picture 7"/>
          <p:cNvPicPr>
            <a:picLocks noChangeAspect="1"/>
          </p:cNvPicPr>
          <p:nvPr/>
        </p:nvPicPr>
        <p:blipFill>
          <a:blip r:embed="rId2"/>
          <a:stretch>
            <a:fillRect/>
          </a:stretch>
        </p:blipFill>
        <p:spPr>
          <a:xfrm>
            <a:off x="152400" y="1250397"/>
            <a:ext cx="7079576" cy="4739342"/>
          </a:xfrm>
          <a:prstGeom prst="rect">
            <a:avLst/>
          </a:prstGeom>
          <a:ln>
            <a:solidFill>
              <a:schemeClr val="accent1"/>
            </a:solidFill>
          </a:ln>
        </p:spPr>
      </p:pic>
    </p:spTree>
    <p:extLst>
      <p:ext uri="{BB962C8B-B14F-4D97-AF65-F5344CB8AC3E}">
        <p14:creationId xmlns:p14="http://schemas.microsoft.com/office/powerpoint/2010/main" val="1214057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Code 2-1</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35</a:t>
            </a:fld>
            <a:endParaRPr lang="en-US" dirty="0"/>
          </a:p>
        </p:txBody>
      </p:sp>
      <p:pic>
        <p:nvPicPr>
          <p:cNvPr id="2" name="Picture 1"/>
          <p:cNvPicPr>
            <a:picLocks noChangeAspect="1"/>
          </p:cNvPicPr>
          <p:nvPr/>
        </p:nvPicPr>
        <p:blipFill>
          <a:blip r:embed="rId2"/>
          <a:stretch>
            <a:fillRect/>
          </a:stretch>
        </p:blipFill>
        <p:spPr>
          <a:xfrm>
            <a:off x="152400" y="1270044"/>
            <a:ext cx="5495269" cy="3083318"/>
          </a:xfrm>
          <a:prstGeom prst="rect">
            <a:avLst/>
          </a:prstGeom>
          <a:ln>
            <a:solidFill>
              <a:schemeClr val="accent1"/>
            </a:solidFill>
          </a:ln>
        </p:spPr>
      </p:pic>
    </p:spTree>
    <p:extLst>
      <p:ext uri="{BB962C8B-B14F-4D97-AF65-F5344CB8AC3E}">
        <p14:creationId xmlns:p14="http://schemas.microsoft.com/office/powerpoint/2010/main" val="4189868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Anatomy of a view engine</a:t>
            </a:r>
          </a:p>
        </p:txBody>
      </p:sp>
      <p:sp>
        <p:nvSpPr>
          <p:cNvPr id="3" name="Content Placeholder 2"/>
          <p:cNvSpPr>
            <a:spLocks noGrp="1"/>
          </p:cNvSpPr>
          <p:nvPr>
            <p:ph idx="1"/>
          </p:nvPr>
        </p:nvSpPr>
        <p:spPr/>
        <p:txBody>
          <a:bodyPr/>
          <a:lstStyle/>
          <a:p>
            <a:r>
              <a:rPr lang="en-US" dirty="0" smtClean="0"/>
              <a:t>A </a:t>
            </a:r>
            <a:r>
              <a:rPr lang="en-US" dirty="0"/>
              <a:t>view engine is a </a:t>
            </a:r>
            <a:r>
              <a:rPr lang="en-US" dirty="0">
                <a:solidFill>
                  <a:srgbClr val="FF0000"/>
                </a:solidFill>
              </a:rPr>
              <a:t>class</a:t>
            </a:r>
            <a:r>
              <a:rPr lang="en-US" dirty="0"/>
              <a:t> that implements the </a:t>
            </a:r>
            <a:r>
              <a:rPr lang="en-US" dirty="0">
                <a:solidFill>
                  <a:srgbClr val="FF0000"/>
                </a:solidFill>
              </a:rPr>
              <a:t>IViewEngine</a:t>
            </a:r>
            <a:r>
              <a:rPr lang="en-US" dirty="0"/>
              <a:t> </a:t>
            </a:r>
            <a:r>
              <a:rPr lang="en-US" dirty="0" smtClean="0"/>
              <a:t>interface.</a:t>
            </a:r>
          </a:p>
          <a:p>
            <a:pPr lvl="1"/>
            <a:r>
              <a:rPr lang="en-US" dirty="0" smtClean="0"/>
              <a:t>The </a:t>
            </a:r>
            <a:r>
              <a:rPr lang="en-US" dirty="0"/>
              <a:t>contract of the interface says it’s all about the services the engine is expected to </a:t>
            </a:r>
            <a:r>
              <a:rPr lang="en-US" dirty="0" smtClean="0"/>
              <a:t>provide:</a:t>
            </a:r>
          </a:p>
          <a:p>
            <a:pPr lvl="2"/>
            <a:r>
              <a:rPr lang="en-US" dirty="0" smtClean="0"/>
              <a:t>the </a:t>
            </a:r>
            <a:r>
              <a:rPr lang="en-US" dirty="0"/>
              <a:t>engine is responsible for retrieving a (partial) view object on behalf of the ASP.NET MVC infrastructure. </a:t>
            </a:r>
            <a:endParaRPr lang="en-US" dirty="0" smtClean="0"/>
          </a:p>
          <a:p>
            <a:pPr lvl="1"/>
            <a:r>
              <a:rPr lang="en-US" dirty="0" smtClean="0"/>
              <a:t>A </a:t>
            </a:r>
            <a:r>
              <a:rPr lang="en-US" dirty="0">
                <a:solidFill>
                  <a:srgbClr val="FF0000"/>
                </a:solidFill>
              </a:rPr>
              <a:t>view</a:t>
            </a:r>
            <a:r>
              <a:rPr lang="en-US" dirty="0"/>
              <a:t> </a:t>
            </a:r>
            <a:r>
              <a:rPr lang="en-US" dirty="0">
                <a:solidFill>
                  <a:srgbClr val="0070C0"/>
                </a:solidFill>
              </a:rPr>
              <a:t>object</a:t>
            </a:r>
            <a:r>
              <a:rPr lang="en-US" dirty="0"/>
              <a:t> represents the </a:t>
            </a:r>
            <a:r>
              <a:rPr lang="en-US" dirty="0">
                <a:solidFill>
                  <a:srgbClr val="FF0000"/>
                </a:solidFill>
              </a:rPr>
              <a:t>container</a:t>
            </a:r>
            <a:r>
              <a:rPr lang="en-US" dirty="0"/>
              <a:t> for any information that is needed to </a:t>
            </a:r>
            <a:r>
              <a:rPr lang="en-US" dirty="0">
                <a:solidFill>
                  <a:srgbClr val="FF0000"/>
                </a:solidFill>
              </a:rPr>
              <a:t>build</a:t>
            </a:r>
            <a:r>
              <a:rPr lang="en-US" dirty="0"/>
              <a:t> a real </a:t>
            </a:r>
            <a:r>
              <a:rPr lang="en-US" dirty="0">
                <a:solidFill>
                  <a:srgbClr val="FF0000"/>
                </a:solidFill>
              </a:rPr>
              <a:t>HTML response</a:t>
            </a:r>
            <a:r>
              <a:rPr lang="en-US" dirty="0"/>
              <a:t> in ASP.NET </a:t>
            </a:r>
            <a:r>
              <a:rPr lang="en-US" dirty="0" smtClean="0"/>
              <a:t>MVC.</a:t>
            </a:r>
          </a:p>
          <a:p>
            <a:pPr lvl="1"/>
            <a:r>
              <a:rPr lang="en-US" dirty="0" smtClean="0"/>
              <a:t>Here </a:t>
            </a:r>
            <a:r>
              <a:rPr lang="en-US" dirty="0"/>
              <a:t>are the interface members</a:t>
            </a:r>
            <a:r>
              <a:rPr lang="en-US" dirty="0" smtClean="0"/>
              <a:t>: </a:t>
            </a:r>
            <a:r>
              <a:rPr lang="en-US" dirty="0" smtClean="0">
                <a:solidFill>
                  <a:srgbClr val="FF0000"/>
                </a:solidFill>
              </a:rPr>
              <a:t>Code 2-2</a:t>
            </a:r>
            <a:r>
              <a:rPr lang="en-US" dirty="0" smtClean="0"/>
              <a:t>.</a:t>
            </a:r>
          </a:p>
          <a:p>
            <a:pPr lvl="1"/>
            <a:r>
              <a:rPr lang="en-US" dirty="0">
                <a:solidFill>
                  <a:srgbClr val="FF0000"/>
                </a:solidFill>
              </a:rPr>
              <a:t>Table 2-1</a:t>
            </a:r>
            <a:r>
              <a:rPr lang="en-US" dirty="0"/>
              <a:t> describes the behavior of the methods in the IViewEngine interface</a:t>
            </a:r>
            <a:r>
              <a:rPr lang="en-US" dirty="0" smtClean="0"/>
              <a:t>.</a:t>
            </a:r>
          </a:p>
          <a:p>
            <a:pPr lvl="2"/>
            <a:r>
              <a:rPr lang="en-US" dirty="0"/>
              <a:t>Both </a:t>
            </a:r>
            <a:r>
              <a:rPr lang="en-US" dirty="0">
                <a:solidFill>
                  <a:srgbClr val="FF0000"/>
                </a:solidFill>
              </a:rPr>
              <a:t>FindPartialView</a:t>
            </a:r>
            <a:r>
              <a:rPr lang="en-US" dirty="0"/>
              <a:t> and </a:t>
            </a:r>
            <a:r>
              <a:rPr lang="en-US" dirty="0">
                <a:solidFill>
                  <a:srgbClr val="FF0000"/>
                </a:solidFill>
              </a:rPr>
              <a:t>FindView</a:t>
            </a:r>
            <a:r>
              <a:rPr lang="en-US" dirty="0"/>
              <a:t> return a </a:t>
            </a:r>
            <a:r>
              <a:rPr lang="en-US" dirty="0">
                <a:solidFill>
                  <a:srgbClr val="FF0000"/>
                </a:solidFill>
              </a:rPr>
              <a:t>ViewEngineResult</a:t>
            </a:r>
            <a:r>
              <a:rPr lang="en-US" dirty="0"/>
              <a:t> </a:t>
            </a:r>
            <a:r>
              <a:rPr lang="en-US" dirty="0">
                <a:solidFill>
                  <a:srgbClr val="0070C0"/>
                </a:solidFill>
              </a:rPr>
              <a:t>object</a:t>
            </a:r>
            <a:r>
              <a:rPr lang="en-US" dirty="0"/>
              <a:t>, which represents the </a:t>
            </a:r>
            <a:r>
              <a:rPr lang="en-US" dirty="0">
                <a:solidFill>
                  <a:srgbClr val="FF0000"/>
                </a:solidFill>
              </a:rPr>
              <a:t>results</a:t>
            </a:r>
            <a:r>
              <a:rPr lang="en-US" dirty="0"/>
              <a:t> of locating a template for the view around the </a:t>
            </a:r>
            <a:r>
              <a:rPr lang="en-US" dirty="0">
                <a:solidFill>
                  <a:srgbClr val="FF0000"/>
                </a:solidFill>
              </a:rPr>
              <a:t>server directory tree</a:t>
            </a:r>
            <a:r>
              <a:rPr lang="en-US" dirty="0"/>
              <a:t> and instantiating </a:t>
            </a:r>
            <a:r>
              <a:rPr lang="en-US" dirty="0" smtClean="0"/>
              <a:t>it.</a:t>
            </a:r>
          </a:p>
          <a:p>
            <a:pPr lvl="2"/>
            <a:r>
              <a:rPr lang="en-US" dirty="0" smtClean="0"/>
              <a:t>Here’s </a:t>
            </a:r>
            <a:r>
              <a:rPr lang="en-US" dirty="0"/>
              <a:t>the class signature</a:t>
            </a:r>
            <a:r>
              <a:rPr lang="en-US" dirty="0" smtClean="0"/>
              <a:t>: </a:t>
            </a:r>
            <a:r>
              <a:rPr lang="en-US" dirty="0" smtClean="0">
                <a:solidFill>
                  <a:srgbClr val="FF0000"/>
                </a:solidFill>
              </a:rPr>
              <a:t>Code 2-3</a:t>
            </a:r>
            <a:r>
              <a:rPr lang="en-US" dirty="0" smtClean="0"/>
              <a:t>.</a:t>
            </a:r>
          </a:p>
          <a:p>
            <a:pPr lvl="1"/>
            <a:r>
              <a:rPr lang="en-US" dirty="0"/>
              <a:t>The ViewEngineResult type just aggregates three elements: </a:t>
            </a:r>
            <a:endParaRPr lang="en-US" dirty="0" smtClean="0"/>
          </a:p>
          <a:p>
            <a:pPr lvl="2"/>
            <a:r>
              <a:rPr lang="en-US" dirty="0" smtClean="0"/>
              <a:t>the </a:t>
            </a:r>
            <a:r>
              <a:rPr lang="en-US" dirty="0"/>
              <a:t>view </a:t>
            </a:r>
            <a:r>
              <a:rPr lang="en-US" dirty="0" smtClean="0"/>
              <a:t>object</a:t>
            </a:r>
          </a:p>
          <a:p>
            <a:pPr lvl="2"/>
            <a:r>
              <a:rPr lang="en-US" dirty="0" smtClean="0"/>
              <a:t>the </a:t>
            </a:r>
            <a:r>
              <a:rPr lang="en-US" dirty="0"/>
              <a:t>view engine object used to create </a:t>
            </a:r>
            <a:r>
              <a:rPr lang="en-US" dirty="0" smtClean="0"/>
              <a:t>it</a:t>
            </a:r>
          </a:p>
          <a:p>
            <a:pPr lvl="2"/>
            <a:r>
              <a:rPr lang="en-US" dirty="0" smtClean="0"/>
              <a:t>the </a:t>
            </a:r>
            <a:r>
              <a:rPr lang="en-US" dirty="0"/>
              <a:t>list of locations searched to find the template of the </a:t>
            </a:r>
            <a:r>
              <a:rPr lang="en-US" dirty="0" smtClean="0"/>
              <a:t>view</a:t>
            </a:r>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36</a:t>
            </a:fld>
            <a:endParaRPr lang="en-US" dirty="0"/>
          </a:p>
        </p:txBody>
      </p:sp>
    </p:spTree>
    <p:extLst>
      <p:ext uri="{BB962C8B-B14F-4D97-AF65-F5344CB8AC3E}">
        <p14:creationId xmlns:p14="http://schemas.microsoft.com/office/powerpoint/2010/main" val="2614339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Anatomy of a view </a:t>
            </a:r>
            <a:r>
              <a:rPr lang="en-US" dirty="0" smtClean="0"/>
              <a:t>engine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The </a:t>
            </a:r>
            <a:r>
              <a:rPr lang="en-US" dirty="0"/>
              <a:t>content of the </a:t>
            </a:r>
            <a:r>
              <a:rPr lang="en-US" dirty="0">
                <a:solidFill>
                  <a:srgbClr val="FF0000"/>
                </a:solidFill>
              </a:rPr>
              <a:t>SearchedLocations</a:t>
            </a:r>
            <a:r>
              <a:rPr lang="en-US" dirty="0"/>
              <a:t> </a:t>
            </a:r>
            <a:r>
              <a:rPr lang="en-US" dirty="0">
                <a:solidFill>
                  <a:srgbClr val="0070C0"/>
                </a:solidFill>
              </a:rPr>
              <a:t>property</a:t>
            </a:r>
            <a:r>
              <a:rPr lang="en-US" dirty="0"/>
              <a:t> depends on the structure and behavior of the selected view </a:t>
            </a:r>
            <a:r>
              <a:rPr lang="en-US" dirty="0" smtClean="0"/>
              <a:t>engine.</a:t>
            </a:r>
          </a:p>
          <a:p>
            <a:pPr lvl="1"/>
            <a:r>
              <a:rPr lang="en-US" dirty="0" smtClean="0"/>
              <a:t>The </a:t>
            </a:r>
            <a:r>
              <a:rPr lang="en-US" dirty="0">
                <a:solidFill>
                  <a:srgbClr val="FF0000"/>
                </a:solidFill>
              </a:rPr>
              <a:t>ReleaseView</a:t>
            </a:r>
            <a:r>
              <a:rPr lang="en-US" dirty="0"/>
              <a:t> </a:t>
            </a:r>
            <a:r>
              <a:rPr lang="en-US" dirty="0">
                <a:solidFill>
                  <a:srgbClr val="0070C0"/>
                </a:solidFill>
              </a:rPr>
              <a:t>method</a:t>
            </a:r>
            <a:r>
              <a:rPr lang="en-US" dirty="0"/>
              <a:t> is intended to </a:t>
            </a:r>
            <a:r>
              <a:rPr lang="en-US" dirty="0">
                <a:solidFill>
                  <a:srgbClr val="FF0000"/>
                </a:solidFill>
              </a:rPr>
              <a:t>dispose</a:t>
            </a:r>
            <a:r>
              <a:rPr lang="en-US" dirty="0"/>
              <a:t> of any </a:t>
            </a:r>
            <a:r>
              <a:rPr lang="en-US" dirty="0">
                <a:solidFill>
                  <a:srgbClr val="FF0000"/>
                </a:solidFill>
              </a:rPr>
              <a:t>references</a:t>
            </a:r>
            <a:r>
              <a:rPr lang="en-US" dirty="0"/>
              <a:t> that the view object has in use</a:t>
            </a:r>
            <a:r>
              <a:rPr lang="en-US" dirty="0" smtClean="0"/>
              <a:t>.</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37</a:t>
            </a:fld>
            <a:endParaRPr lang="en-US" dirty="0"/>
          </a:p>
        </p:txBody>
      </p:sp>
    </p:spTree>
    <p:extLst>
      <p:ext uri="{BB962C8B-B14F-4D97-AF65-F5344CB8AC3E}">
        <p14:creationId xmlns:p14="http://schemas.microsoft.com/office/powerpoint/2010/main" val="3973950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Code 2-2 || 2-3</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38</a:t>
            </a:fld>
            <a:endParaRPr lang="en-US" dirty="0"/>
          </a:p>
        </p:txBody>
      </p:sp>
      <p:pic>
        <p:nvPicPr>
          <p:cNvPr id="3" name="Picture 2"/>
          <p:cNvPicPr>
            <a:picLocks noChangeAspect="1"/>
          </p:cNvPicPr>
          <p:nvPr/>
        </p:nvPicPr>
        <p:blipFill>
          <a:blip r:embed="rId2"/>
          <a:stretch>
            <a:fillRect/>
          </a:stretch>
        </p:blipFill>
        <p:spPr>
          <a:xfrm>
            <a:off x="152400" y="1275126"/>
            <a:ext cx="4668984" cy="3599751"/>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5427932" y="1275126"/>
            <a:ext cx="6589172" cy="2013358"/>
          </a:xfrm>
          <a:prstGeom prst="rect">
            <a:avLst/>
          </a:prstGeom>
          <a:ln>
            <a:solidFill>
              <a:schemeClr val="accent1"/>
            </a:solidFill>
          </a:ln>
        </p:spPr>
      </p:pic>
    </p:spTree>
    <p:extLst>
      <p:ext uri="{BB962C8B-B14F-4D97-AF65-F5344CB8AC3E}">
        <p14:creationId xmlns:p14="http://schemas.microsoft.com/office/powerpoint/2010/main" val="2871388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Table 2-1</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39</a:t>
            </a:fld>
            <a:endParaRPr lang="en-US" dirty="0"/>
          </a:p>
        </p:txBody>
      </p:sp>
      <p:pic>
        <p:nvPicPr>
          <p:cNvPr id="2" name="Picture 1"/>
          <p:cNvPicPr>
            <a:picLocks noChangeAspect="1"/>
          </p:cNvPicPr>
          <p:nvPr/>
        </p:nvPicPr>
        <p:blipFill>
          <a:blip r:embed="rId2"/>
          <a:stretch>
            <a:fillRect/>
          </a:stretch>
        </p:blipFill>
        <p:spPr>
          <a:xfrm>
            <a:off x="152400" y="1293827"/>
            <a:ext cx="9452994" cy="2171874"/>
          </a:xfrm>
          <a:prstGeom prst="rect">
            <a:avLst/>
          </a:prstGeom>
          <a:ln>
            <a:solidFill>
              <a:schemeClr val="accent1"/>
            </a:solidFill>
          </a:ln>
        </p:spPr>
      </p:pic>
    </p:spTree>
    <p:extLst>
      <p:ext uri="{BB962C8B-B14F-4D97-AF65-F5344CB8AC3E}">
        <p14:creationId xmlns:p14="http://schemas.microsoft.com/office/powerpoint/2010/main" val="3215897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ASP.NET MVC Controllers</a:t>
            </a:r>
            <a:endParaRPr lang="en-US" dirty="0"/>
          </a:p>
        </p:txBody>
      </p:sp>
      <p:sp>
        <p:nvSpPr>
          <p:cNvPr id="3" name="Date Placeholder 2"/>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a:t>
            </a:fld>
            <a:endParaRPr lang="en-US" dirty="0"/>
          </a:p>
        </p:txBody>
      </p:sp>
      <p:sp>
        <p:nvSpPr>
          <p:cNvPr id="6" name="Text Placeholder 5"/>
          <p:cNvSpPr>
            <a:spLocks noGrp="1"/>
          </p:cNvSpPr>
          <p:nvPr>
            <p:ph type="body" sz="quarter" idx="16"/>
          </p:nvPr>
        </p:nvSpPr>
        <p:spPr/>
        <p:txBody>
          <a:bodyPr/>
          <a:lstStyle/>
          <a:p>
            <a:r>
              <a:rPr lang="en-US" dirty="0" smtClean="0"/>
              <a:t>1</a:t>
            </a:r>
            <a:endParaRPr lang="en-US" dirty="0"/>
          </a:p>
        </p:txBody>
      </p:sp>
      <p:pic>
        <p:nvPicPr>
          <p:cNvPr id="4" name="Picture 3"/>
          <p:cNvPicPr>
            <a:picLocks noChangeAspect="1"/>
          </p:cNvPicPr>
          <p:nvPr/>
        </p:nvPicPr>
        <p:blipFill>
          <a:blip r:embed="rId2"/>
          <a:stretch>
            <a:fillRect/>
          </a:stretch>
        </p:blipFill>
        <p:spPr>
          <a:xfrm>
            <a:off x="9105900" y="5631446"/>
            <a:ext cx="2752725" cy="876300"/>
          </a:xfrm>
          <a:prstGeom prst="rect">
            <a:avLst/>
          </a:prstGeom>
          <a:ln>
            <a:solidFill>
              <a:schemeClr val="accent1"/>
            </a:solidFill>
          </a:ln>
        </p:spPr>
      </p:pic>
    </p:spTree>
    <p:extLst>
      <p:ext uri="{BB962C8B-B14F-4D97-AF65-F5344CB8AC3E}">
        <p14:creationId xmlns:p14="http://schemas.microsoft.com/office/powerpoint/2010/main" val="19385086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 calls the view engine?</a:t>
            </a:r>
          </a:p>
        </p:txBody>
      </p:sp>
      <p:sp>
        <p:nvSpPr>
          <p:cNvPr id="3" name="Content Placeholder 2"/>
          <p:cNvSpPr>
            <a:spLocks noGrp="1"/>
          </p:cNvSpPr>
          <p:nvPr>
            <p:ph idx="1"/>
          </p:nvPr>
        </p:nvSpPr>
        <p:spPr/>
        <p:txBody>
          <a:bodyPr/>
          <a:lstStyle/>
          <a:p>
            <a:r>
              <a:rPr lang="en-US" dirty="0" smtClean="0"/>
              <a:t>Although </a:t>
            </a:r>
            <a:r>
              <a:rPr lang="en-US" dirty="0">
                <a:solidFill>
                  <a:srgbClr val="FF0000"/>
                </a:solidFill>
              </a:rPr>
              <a:t>Figure 2-1</a:t>
            </a:r>
            <a:r>
              <a:rPr lang="en-US" dirty="0"/>
              <a:t> seems to show direct contact between controllers and view engines, the two components never communicate </a:t>
            </a:r>
            <a:r>
              <a:rPr lang="en-US" dirty="0" smtClean="0"/>
              <a:t>directly.</a:t>
            </a:r>
          </a:p>
          <a:p>
            <a:pPr lvl="1"/>
            <a:r>
              <a:rPr lang="en-US" dirty="0" smtClean="0"/>
              <a:t>Instead</a:t>
            </a:r>
            <a:r>
              <a:rPr lang="en-US" dirty="0"/>
              <a:t>, the activity of both controllers and view engines is coordinated by an </a:t>
            </a:r>
            <a:r>
              <a:rPr lang="en-US" dirty="0">
                <a:solidFill>
                  <a:srgbClr val="FF0000"/>
                </a:solidFill>
              </a:rPr>
              <a:t>external</a:t>
            </a:r>
            <a:r>
              <a:rPr lang="en-US" dirty="0">
                <a:solidFill>
                  <a:srgbClr val="0070C0"/>
                </a:solidFill>
              </a:rPr>
              <a:t> </a:t>
            </a:r>
            <a:r>
              <a:rPr lang="en-US" dirty="0">
                <a:solidFill>
                  <a:srgbClr val="FF0000"/>
                </a:solidFill>
              </a:rPr>
              <a:t>manager</a:t>
            </a:r>
            <a:r>
              <a:rPr lang="en-US" dirty="0">
                <a:solidFill>
                  <a:srgbClr val="0070C0"/>
                </a:solidFill>
              </a:rPr>
              <a:t> </a:t>
            </a:r>
            <a:r>
              <a:rPr lang="en-US" dirty="0" smtClean="0">
                <a:solidFill>
                  <a:srgbClr val="0070C0"/>
                </a:solidFill>
              </a:rPr>
              <a:t>object</a:t>
            </a:r>
            <a:r>
              <a:rPr lang="en-US" dirty="0" smtClean="0"/>
              <a:t>:</a:t>
            </a:r>
          </a:p>
          <a:p>
            <a:pPr lvl="2"/>
            <a:r>
              <a:rPr lang="en-US" dirty="0" smtClean="0"/>
              <a:t>the </a:t>
            </a:r>
            <a:r>
              <a:rPr lang="en-US" dirty="0">
                <a:solidFill>
                  <a:srgbClr val="FF0000"/>
                </a:solidFill>
              </a:rPr>
              <a:t>action </a:t>
            </a:r>
            <a:r>
              <a:rPr lang="en-US" dirty="0" smtClean="0">
                <a:solidFill>
                  <a:srgbClr val="FF0000"/>
                </a:solidFill>
              </a:rPr>
              <a:t>invoker</a:t>
            </a:r>
          </a:p>
          <a:p>
            <a:pPr lvl="1"/>
            <a:r>
              <a:rPr lang="en-US" dirty="0" smtClean="0"/>
              <a:t>The </a:t>
            </a:r>
            <a:r>
              <a:rPr lang="en-US" dirty="0"/>
              <a:t>action invoker is triggered directly by the </a:t>
            </a:r>
            <a:r>
              <a:rPr lang="en-US" dirty="0">
                <a:solidFill>
                  <a:srgbClr val="FF0000"/>
                </a:solidFill>
              </a:rPr>
              <a:t>HTTP handler</a:t>
            </a:r>
            <a:r>
              <a:rPr lang="en-US" dirty="0"/>
              <a:t> in charge of the </a:t>
            </a:r>
            <a:r>
              <a:rPr lang="en-US" dirty="0" smtClean="0">
                <a:solidFill>
                  <a:srgbClr val="FF0000"/>
                </a:solidFill>
              </a:rPr>
              <a:t>request</a:t>
            </a:r>
            <a:r>
              <a:rPr lang="en-US" dirty="0" smtClean="0"/>
              <a:t>.</a:t>
            </a:r>
          </a:p>
          <a:p>
            <a:pPr lvl="1"/>
            <a:r>
              <a:rPr lang="en-US" dirty="0" smtClean="0"/>
              <a:t>The </a:t>
            </a:r>
            <a:r>
              <a:rPr lang="en-US" dirty="0"/>
              <a:t>action invoker does two key </a:t>
            </a:r>
            <a:r>
              <a:rPr lang="en-US" dirty="0" smtClean="0"/>
              <a:t>things.</a:t>
            </a:r>
          </a:p>
          <a:p>
            <a:pPr lvl="2"/>
            <a:r>
              <a:rPr lang="en-US" dirty="0" smtClean="0"/>
              <a:t>First</a:t>
            </a:r>
            <a:r>
              <a:rPr lang="en-US" dirty="0"/>
              <a:t>, it executes the controller’s method and saves the action </a:t>
            </a:r>
            <a:r>
              <a:rPr lang="en-US" dirty="0" smtClean="0"/>
              <a:t>result.</a:t>
            </a:r>
          </a:p>
          <a:p>
            <a:pPr lvl="2"/>
            <a:r>
              <a:rPr lang="en-US" dirty="0" smtClean="0"/>
              <a:t>Next</a:t>
            </a:r>
            <a:r>
              <a:rPr lang="en-US" dirty="0"/>
              <a:t>, it processes the action </a:t>
            </a:r>
            <a:r>
              <a:rPr lang="en-US" dirty="0" smtClean="0"/>
              <a:t>result.</a:t>
            </a:r>
          </a:p>
          <a:p>
            <a:pPr lvl="1"/>
            <a:r>
              <a:rPr lang="en-US" dirty="0" smtClean="0">
                <a:solidFill>
                  <a:srgbClr val="FF0000"/>
                </a:solidFill>
              </a:rPr>
              <a:t>Figure </a:t>
            </a:r>
            <a:r>
              <a:rPr lang="en-US" dirty="0">
                <a:solidFill>
                  <a:srgbClr val="FF0000"/>
                </a:solidFill>
              </a:rPr>
              <a:t>2-3</a:t>
            </a:r>
            <a:r>
              <a:rPr lang="en-US" dirty="0"/>
              <a:t> presents a sequence diagram</a:t>
            </a:r>
            <a:r>
              <a:rPr lang="en-US" dirty="0" smtClean="0"/>
              <a:t>.</a:t>
            </a:r>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40</a:t>
            </a:fld>
            <a:endParaRPr lang="en-US" dirty="0"/>
          </a:p>
        </p:txBody>
      </p:sp>
    </p:spTree>
    <p:extLst>
      <p:ext uri="{BB962C8B-B14F-4D97-AF65-F5344CB8AC3E}">
        <p14:creationId xmlns:p14="http://schemas.microsoft.com/office/powerpoint/2010/main" val="2523185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2-3</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41</a:t>
            </a:fld>
            <a:endParaRPr lang="en-US" dirty="0"/>
          </a:p>
        </p:txBody>
      </p:sp>
      <p:pic>
        <p:nvPicPr>
          <p:cNvPr id="2" name="Picture 1"/>
          <p:cNvPicPr>
            <a:picLocks noChangeAspect="1"/>
          </p:cNvPicPr>
          <p:nvPr/>
        </p:nvPicPr>
        <p:blipFill>
          <a:blip r:embed="rId2"/>
          <a:stretch>
            <a:fillRect/>
          </a:stretch>
        </p:blipFill>
        <p:spPr>
          <a:xfrm>
            <a:off x="152401" y="1266737"/>
            <a:ext cx="6496902" cy="4118995"/>
          </a:xfrm>
          <a:prstGeom prst="rect">
            <a:avLst/>
          </a:prstGeom>
          <a:ln>
            <a:solidFill>
              <a:schemeClr val="accent1"/>
            </a:solidFill>
          </a:ln>
        </p:spPr>
      </p:pic>
    </p:spTree>
    <p:extLst>
      <p:ext uri="{BB962C8B-B14F-4D97-AF65-F5344CB8AC3E}">
        <p14:creationId xmlns:p14="http://schemas.microsoft.com/office/powerpoint/2010/main" val="15098222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Let’s consider the typical code of a controller method as you saw it in Chapter 1 – </a:t>
            </a:r>
            <a:r>
              <a:rPr lang="en-US" dirty="0">
                <a:solidFill>
                  <a:srgbClr val="FF0000"/>
                </a:solidFill>
              </a:rPr>
              <a:t>Code 2-4</a:t>
            </a:r>
            <a:r>
              <a:rPr lang="en-US" dirty="0"/>
              <a:t>.</a:t>
            </a:r>
          </a:p>
          <a:p>
            <a:pPr lvl="1"/>
            <a:r>
              <a:rPr lang="en-US" dirty="0"/>
              <a:t>The View method on the controller class packs a few pieces of data together in a single </a:t>
            </a:r>
            <a:r>
              <a:rPr lang="en-US" dirty="0" smtClean="0"/>
              <a:t>container:</a:t>
            </a:r>
          </a:p>
          <a:p>
            <a:pPr lvl="2"/>
            <a:r>
              <a:rPr lang="en-US" dirty="0" smtClean="0"/>
              <a:t>the </a:t>
            </a:r>
            <a:r>
              <a:rPr lang="en-US" dirty="0"/>
              <a:t>ViewResult </a:t>
            </a:r>
            <a:r>
              <a:rPr lang="en-US" dirty="0" smtClean="0"/>
              <a:t>class.</a:t>
            </a:r>
          </a:p>
          <a:p>
            <a:pPr lvl="1"/>
            <a:r>
              <a:rPr lang="en-US" dirty="0" smtClean="0"/>
              <a:t>Information </a:t>
            </a:r>
            <a:r>
              <a:rPr lang="en-US" dirty="0"/>
              <a:t>includes the name of the view template that the controller has selected as the next view to show to the </a:t>
            </a:r>
            <a:r>
              <a:rPr lang="en-US" dirty="0" smtClean="0"/>
              <a:t>user.</a:t>
            </a:r>
          </a:p>
          <a:p>
            <a:pPr lvl="1"/>
            <a:r>
              <a:rPr lang="en-US" dirty="0" smtClean="0"/>
              <a:t>An </a:t>
            </a:r>
            <a:r>
              <a:rPr lang="en-US" dirty="0"/>
              <a:t>optional piece of data that goes into </a:t>
            </a:r>
            <a:r>
              <a:rPr lang="en-US" dirty="0">
                <a:solidFill>
                  <a:srgbClr val="FF0000"/>
                </a:solidFill>
              </a:rPr>
              <a:t>ViewResult</a:t>
            </a:r>
            <a:r>
              <a:rPr lang="en-US" dirty="0"/>
              <a:t> is the name of the master </a:t>
            </a:r>
            <a:r>
              <a:rPr lang="en-US" dirty="0" smtClean="0"/>
              <a:t>view.</a:t>
            </a:r>
          </a:p>
          <a:p>
            <a:pPr lvl="1"/>
            <a:r>
              <a:rPr lang="en-US" dirty="0" smtClean="0"/>
              <a:t>Finally</a:t>
            </a:r>
            <a:r>
              <a:rPr lang="en-US" dirty="0"/>
              <a:t>, the ViewResult container also incorporates the </a:t>
            </a:r>
            <a:r>
              <a:rPr lang="en-US" dirty="0">
                <a:solidFill>
                  <a:srgbClr val="FF0000"/>
                </a:solidFill>
              </a:rPr>
              <a:t>calculated data</a:t>
            </a:r>
            <a:r>
              <a:rPr lang="en-US" dirty="0"/>
              <a:t> that will be displayed in the </a:t>
            </a:r>
            <a:r>
              <a:rPr lang="en-US" dirty="0" smtClean="0"/>
              <a:t>view.</a:t>
            </a:r>
          </a:p>
          <a:p>
            <a:pPr lvl="1"/>
            <a:r>
              <a:rPr lang="en-US" dirty="0" smtClean="0"/>
              <a:t>When </a:t>
            </a:r>
            <a:r>
              <a:rPr lang="en-US" dirty="0"/>
              <a:t>the View method gets no parameters, as in the code snippet shown earlier, default values are provided. </a:t>
            </a:r>
            <a:endParaRPr lang="en-US" dirty="0" smtClean="0"/>
          </a:p>
          <a:p>
            <a:pPr lvl="1"/>
            <a:r>
              <a:rPr lang="en-US" dirty="0" smtClean="0"/>
              <a:t>An </a:t>
            </a:r>
            <a:r>
              <a:rPr lang="en-US" dirty="0"/>
              <a:t>instance of </a:t>
            </a:r>
            <a:r>
              <a:rPr lang="en-US" dirty="0">
                <a:solidFill>
                  <a:srgbClr val="FF0000"/>
                </a:solidFill>
              </a:rPr>
              <a:t>ViewResult</a:t>
            </a:r>
            <a:r>
              <a:rPr lang="en-US" dirty="0"/>
              <a:t> </a:t>
            </a:r>
            <a:r>
              <a:rPr lang="en-US" dirty="0">
                <a:solidFill>
                  <a:srgbClr val="0070C0"/>
                </a:solidFill>
              </a:rPr>
              <a:t>object</a:t>
            </a:r>
            <a:r>
              <a:rPr lang="en-US" dirty="0"/>
              <a:t> is delivered back to the </a:t>
            </a:r>
            <a:r>
              <a:rPr lang="en-US" dirty="0">
                <a:solidFill>
                  <a:srgbClr val="FF0000"/>
                </a:solidFill>
              </a:rPr>
              <a:t>action </a:t>
            </a:r>
            <a:r>
              <a:rPr lang="en-US" dirty="0" smtClean="0">
                <a:solidFill>
                  <a:srgbClr val="FF0000"/>
                </a:solidFill>
              </a:rPr>
              <a:t>invoker</a:t>
            </a:r>
            <a:r>
              <a:rPr lang="en-US" dirty="0" smtClean="0"/>
              <a:t>.</a:t>
            </a:r>
          </a:p>
          <a:p>
            <a:pPr lvl="2"/>
            <a:r>
              <a:rPr lang="en-US" dirty="0" smtClean="0"/>
              <a:t>Next</a:t>
            </a:r>
            <a:r>
              <a:rPr lang="en-US" dirty="0"/>
              <a:t>, the action invoker invokes the </a:t>
            </a:r>
            <a:r>
              <a:rPr lang="en-US" dirty="0">
                <a:solidFill>
                  <a:srgbClr val="FF0000"/>
                </a:solidFill>
              </a:rPr>
              <a:t>ExecuteResult</a:t>
            </a:r>
            <a:r>
              <a:rPr lang="en-US" dirty="0"/>
              <a:t> </a:t>
            </a:r>
            <a:r>
              <a:rPr lang="en-US" dirty="0">
                <a:solidFill>
                  <a:srgbClr val="0070C0"/>
                </a:solidFill>
              </a:rPr>
              <a:t>method</a:t>
            </a:r>
            <a:r>
              <a:rPr lang="en-US" dirty="0"/>
              <a:t> on the </a:t>
            </a:r>
            <a:r>
              <a:rPr lang="en-US" dirty="0">
                <a:solidFill>
                  <a:srgbClr val="FF0000"/>
                </a:solidFill>
              </a:rPr>
              <a:t>ViewResult</a:t>
            </a:r>
            <a:r>
              <a:rPr lang="en-US" dirty="0"/>
              <a:t> </a:t>
            </a:r>
            <a:r>
              <a:rPr lang="en-US" dirty="0" smtClean="0">
                <a:solidFill>
                  <a:srgbClr val="0070C0"/>
                </a:solidFill>
              </a:rPr>
              <a:t>object</a:t>
            </a:r>
            <a:r>
              <a:rPr lang="en-US" dirty="0" smtClean="0"/>
              <a:t>.</a:t>
            </a:r>
          </a:p>
          <a:p>
            <a:pPr lvl="2"/>
            <a:r>
              <a:rPr lang="en-US" dirty="0" smtClean="0"/>
              <a:t>The </a:t>
            </a:r>
            <a:r>
              <a:rPr lang="en-US" dirty="0"/>
              <a:t>method goes through the list of registered view engines to find one that can match the specified view and master view </a:t>
            </a:r>
            <a:r>
              <a:rPr lang="en-US" dirty="0" smtClean="0"/>
              <a:t>names.</a:t>
            </a:r>
          </a:p>
          <a:p>
            <a:pPr lvl="2"/>
            <a:r>
              <a:rPr lang="en-US" dirty="0" smtClean="0"/>
              <a:t>If </a:t>
            </a:r>
            <a:r>
              <a:rPr lang="en-US" dirty="0"/>
              <a:t>no such view engine is found, an exception is </a:t>
            </a:r>
            <a:r>
              <a:rPr lang="en-US" dirty="0" smtClean="0"/>
              <a:t>thrown.</a:t>
            </a:r>
          </a:p>
          <a:p>
            <a:pPr lvl="2"/>
            <a:r>
              <a:rPr lang="en-US" dirty="0" smtClean="0"/>
              <a:t>Otherwise</a:t>
            </a:r>
            <a:r>
              <a:rPr lang="en-US" dirty="0"/>
              <a:t>, the selected view engine is asked to create a view object based on the information provided. </a:t>
            </a:r>
            <a:endParaRPr lang="en-US" dirty="0" smtClean="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42</a:t>
            </a:fld>
            <a:endParaRPr lang="en-US" dirty="0"/>
          </a:p>
        </p:txBody>
      </p:sp>
    </p:spTree>
    <p:extLst>
      <p:ext uri="{BB962C8B-B14F-4D97-AF65-F5344CB8AC3E}">
        <p14:creationId xmlns:p14="http://schemas.microsoft.com/office/powerpoint/2010/main" val="12379586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Subsequently</a:t>
            </a:r>
            <a:r>
              <a:rPr lang="en-US" dirty="0"/>
              <a:t>, the ViewResult object orders the view to render its content out to the provided stream—the actual response </a:t>
            </a:r>
            <a:r>
              <a:rPr lang="en-US" dirty="0" smtClean="0"/>
              <a:t>stream.</a:t>
            </a:r>
          </a:p>
          <a:p>
            <a:pPr lvl="1"/>
            <a:r>
              <a:rPr lang="en-US" dirty="0" smtClean="0"/>
              <a:t>Finally</a:t>
            </a:r>
            <a:r>
              <a:rPr lang="en-US" dirty="0"/>
              <a:t>, the ViewResult object instructs the view engine to release the view</a:t>
            </a:r>
            <a:r>
              <a:rPr lang="en-US" dirty="0" smtClean="0"/>
              <a:t>.</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43</a:t>
            </a:fld>
            <a:endParaRPr lang="en-US" dirty="0"/>
          </a:p>
        </p:txBody>
      </p:sp>
    </p:spTree>
    <p:extLst>
      <p:ext uri="{BB962C8B-B14F-4D97-AF65-F5344CB8AC3E}">
        <p14:creationId xmlns:p14="http://schemas.microsoft.com/office/powerpoint/2010/main" val="2594246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Code 2-4</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44</a:t>
            </a:fld>
            <a:endParaRPr lang="en-US" dirty="0"/>
          </a:p>
        </p:txBody>
      </p:sp>
      <p:pic>
        <p:nvPicPr>
          <p:cNvPr id="2" name="Picture 1"/>
          <p:cNvPicPr>
            <a:picLocks noChangeAspect="1"/>
          </p:cNvPicPr>
          <p:nvPr/>
        </p:nvPicPr>
        <p:blipFill>
          <a:blip r:embed="rId2"/>
          <a:stretch>
            <a:fillRect/>
          </a:stretch>
        </p:blipFill>
        <p:spPr>
          <a:xfrm>
            <a:off x="152400" y="1274627"/>
            <a:ext cx="3833769" cy="1831309"/>
          </a:xfrm>
          <a:prstGeom prst="rect">
            <a:avLst/>
          </a:prstGeom>
          <a:ln>
            <a:solidFill>
              <a:schemeClr val="accent1"/>
            </a:solidFill>
          </a:ln>
        </p:spPr>
      </p:pic>
    </p:spTree>
    <p:extLst>
      <p:ext uri="{BB962C8B-B14F-4D97-AF65-F5344CB8AC3E}">
        <p14:creationId xmlns:p14="http://schemas.microsoft.com/office/powerpoint/2010/main" val="19795786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view object</a:t>
            </a:r>
          </a:p>
        </p:txBody>
      </p:sp>
      <p:sp>
        <p:nvSpPr>
          <p:cNvPr id="3" name="Content Placeholder 2"/>
          <p:cNvSpPr>
            <a:spLocks noGrp="1"/>
          </p:cNvSpPr>
          <p:nvPr>
            <p:ph idx="1"/>
          </p:nvPr>
        </p:nvSpPr>
        <p:spPr/>
        <p:txBody>
          <a:bodyPr/>
          <a:lstStyle/>
          <a:p>
            <a:r>
              <a:rPr lang="en-US" dirty="0" smtClean="0"/>
              <a:t>The </a:t>
            </a:r>
            <a:r>
              <a:rPr lang="en-US" dirty="0"/>
              <a:t>view object is an instance of a </a:t>
            </a:r>
            <a:r>
              <a:rPr lang="en-US" dirty="0">
                <a:solidFill>
                  <a:srgbClr val="0070C0"/>
                </a:solidFill>
              </a:rPr>
              <a:t>class</a:t>
            </a:r>
            <a:r>
              <a:rPr lang="en-US" dirty="0"/>
              <a:t> that implements the </a:t>
            </a:r>
            <a:r>
              <a:rPr lang="en-US" dirty="0">
                <a:solidFill>
                  <a:srgbClr val="FF0000"/>
                </a:solidFill>
              </a:rPr>
              <a:t>IView</a:t>
            </a:r>
            <a:r>
              <a:rPr lang="en-US" dirty="0"/>
              <a:t> </a:t>
            </a:r>
            <a:r>
              <a:rPr lang="en-US" dirty="0" smtClean="0">
                <a:solidFill>
                  <a:srgbClr val="0070C0"/>
                </a:solidFill>
              </a:rPr>
              <a:t>interface</a:t>
            </a:r>
            <a:r>
              <a:rPr lang="en-US" dirty="0" smtClean="0"/>
              <a:t>.</a:t>
            </a:r>
          </a:p>
          <a:p>
            <a:pPr lvl="1"/>
            <a:r>
              <a:rPr lang="en-US" dirty="0" smtClean="0"/>
              <a:t>The </a:t>
            </a:r>
            <a:r>
              <a:rPr lang="en-US" dirty="0"/>
              <a:t>only purpose of a view object is for writing some HTML response to a text </a:t>
            </a:r>
            <a:r>
              <a:rPr lang="en-US" dirty="0" smtClean="0"/>
              <a:t>writer.</a:t>
            </a:r>
          </a:p>
          <a:p>
            <a:pPr lvl="1"/>
            <a:r>
              <a:rPr lang="en-US" dirty="0" smtClean="0"/>
              <a:t>Each </a:t>
            </a:r>
            <a:r>
              <a:rPr lang="en-US" dirty="0"/>
              <a:t>view is identified by </a:t>
            </a:r>
            <a:r>
              <a:rPr lang="en-US" dirty="0" smtClean="0"/>
              <a:t>name.</a:t>
            </a:r>
          </a:p>
          <a:p>
            <a:pPr lvl="2"/>
            <a:r>
              <a:rPr lang="en-US" dirty="0" smtClean="0"/>
              <a:t>The </a:t>
            </a:r>
            <a:r>
              <a:rPr lang="en-US" dirty="0"/>
              <a:t>name of the view is also associated with some physical file that defines the HTML layout to render. </a:t>
            </a:r>
            <a:endParaRPr lang="en-US" dirty="0" smtClean="0"/>
          </a:p>
          <a:p>
            <a:pPr lvl="2"/>
            <a:r>
              <a:rPr lang="en-US" dirty="0" smtClean="0"/>
              <a:t>Resolving </a:t>
            </a:r>
            <a:r>
              <a:rPr lang="en-US" dirty="0"/>
              <a:t>the association between the view name and actual HTML layout is the responsibility of the </a:t>
            </a:r>
            <a:r>
              <a:rPr lang="en-US" dirty="0">
                <a:solidFill>
                  <a:srgbClr val="FF0000"/>
                </a:solidFill>
              </a:rPr>
              <a:t>view </a:t>
            </a:r>
            <a:r>
              <a:rPr lang="en-US" dirty="0" smtClean="0">
                <a:solidFill>
                  <a:srgbClr val="FF0000"/>
                </a:solidFill>
              </a:rPr>
              <a:t>engine</a:t>
            </a:r>
            <a:r>
              <a:rPr lang="en-US" dirty="0" smtClean="0"/>
              <a:t>.</a:t>
            </a:r>
          </a:p>
          <a:p>
            <a:pPr lvl="2"/>
            <a:r>
              <a:rPr lang="en-US" dirty="0" smtClean="0"/>
              <a:t>The </a:t>
            </a:r>
            <a:r>
              <a:rPr lang="en-US" dirty="0"/>
              <a:t>name of the view is one of the parameters that the View method on the controller action is supposed to </a:t>
            </a:r>
            <a:r>
              <a:rPr lang="en-US" dirty="0" smtClean="0"/>
              <a:t>provide.</a:t>
            </a:r>
          </a:p>
          <a:p>
            <a:pPr lvl="2"/>
            <a:r>
              <a:rPr lang="en-US" dirty="0" smtClean="0"/>
              <a:t>If </a:t>
            </a:r>
            <a:r>
              <a:rPr lang="en-US" dirty="0"/>
              <a:t>no such parameter is explicitly defined by the programmer, the system assumes by convention that the name of the view is the same as the </a:t>
            </a:r>
            <a:r>
              <a:rPr lang="en-US" dirty="0">
                <a:solidFill>
                  <a:srgbClr val="FF0000"/>
                </a:solidFill>
              </a:rPr>
              <a:t>action name</a:t>
            </a:r>
            <a:r>
              <a:rPr lang="en-US" dirty="0"/>
              <a:t>. (As is demonstrated in Chapter 1, the action name doesn’t necessarily match the method name</a:t>
            </a:r>
            <a:r>
              <a:rPr lang="en-US" dirty="0" smtClean="0"/>
              <a:t>.)</a:t>
            </a:r>
          </a:p>
          <a:p>
            <a:pPr lvl="1"/>
            <a:r>
              <a:rPr lang="en-US" dirty="0" smtClean="0"/>
              <a:t>The </a:t>
            </a:r>
            <a:r>
              <a:rPr lang="en-US" dirty="0"/>
              <a:t>IView interface is shown here</a:t>
            </a:r>
            <a:r>
              <a:rPr lang="en-US" dirty="0" smtClean="0"/>
              <a:t>:</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45</a:t>
            </a:fld>
            <a:endParaRPr lang="en-US" dirty="0"/>
          </a:p>
        </p:txBody>
      </p:sp>
      <p:pic>
        <p:nvPicPr>
          <p:cNvPr id="6" name="Picture 5"/>
          <p:cNvPicPr>
            <a:picLocks noChangeAspect="1"/>
          </p:cNvPicPr>
          <p:nvPr/>
        </p:nvPicPr>
        <p:blipFill>
          <a:blip r:embed="rId2"/>
          <a:stretch>
            <a:fillRect/>
          </a:stretch>
        </p:blipFill>
        <p:spPr>
          <a:xfrm>
            <a:off x="729841" y="5253122"/>
            <a:ext cx="6301093" cy="1037935"/>
          </a:xfrm>
          <a:prstGeom prst="rect">
            <a:avLst/>
          </a:prstGeom>
          <a:ln>
            <a:solidFill>
              <a:schemeClr val="accent1"/>
            </a:solidFill>
          </a:ln>
        </p:spPr>
      </p:pic>
    </p:spTree>
    <p:extLst>
      <p:ext uri="{BB962C8B-B14F-4D97-AF65-F5344CB8AC3E}">
        <p14:creationId xmlns:p14="http://schemas.microsoft.com/office/powerpoint/2010/main" val="16427075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view </a:t>
            </a:r>
            <a:r>
              <a:rPr lang="en-US" dirty="0" smtClean="0"/>
              <a:t>object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a:t>Under the hood, a view object is a wrapper around an object that describes a visual layout devoid of data. </a:t>
            </a:r>
            <a:endParaRPr lang="en-US" dirty="0" smtClean="0"/>
          </a:p>
          <a:p>
            <a:pPr lvl="1"/>
            <a:r>
              <a:rPr lang="en-US" dirty="0" smtClean="0"/>
              <a:t>Rendering </a:t>
            </a:r>
            <a:r>
              <a:rPr lang="en-US" dirty="0"/>
              <a:t>the view means populating the layout with data and rendering it as HTML to some </a:t>
            </a:r>
            <a:r>
              <a:rPr lang="en-US" dirty="0" smtClean="0"/>
              <a:t>stream.</a:t>
            </a:r>
          </a:p>
          <a:p>
            <a:pPr lvl="2"/>
            <a:r>
              <a:rPr lang="en-US" dirty="0" smtClean="0"/>
              <a:t>Of </a:t>
            </a:r>
            <a:r>
              <a:rPr lang="en-US" dirty="0"/>
              <a:t>the two default view engines in ASP.NET MVC, one—the ASPX view engine—just uses a derivative of the ASP.NET Page class to represent the visual </a:t>
            </a:r>
            <a:r>
              <a:rPr lang="en-US" dirty="0" smtClean="0"/>
              <a:t>layout.</a:t>
            </a:r>
          </a:p>
          <a:p>
            <a:pPr lvl="2"/>
            <a:r>
              <a:rPr lang="en-US" dirty="0" smtClean="0"/>
              <a:t>The </a:t>
            </a:r>
            <a:r>
              <a:rPr lang="en-US" dirty="0"/>
              <a:t>other view engine—the Razor engine—is based on a different class designed around the same core </a:t>
            </a:r>
            <a:r>
              <a:rPr lang="en-US" dirty="0" smtClean="0"/>
              <a:t>idea.</a:t>
            </a:r>
          </a:p>
          <a:p>
            <a:pPr lvl="2"/>
            <a:r>
              <a:rPr lang="en-US" dirty="0" smtClean="0"/>
              <a:t>The </a:t>
            </a:r>
            <a:r>
              <a:rPr lang="en-US" dirty="0"/>
              <a:t>Razor engine uses the </a:t>
            </a:r>
            <a:r>
              <a:rPr lang="en-US" dirty="0">
                <a:solidFill>
                  <a:srgbClr val="FF0000"/>
                </a:solidFill>
              </a:rPr>
              <a:t>WebMatrix</a:t>
            </a:r>
            <a:r>
              <a:rPr lang="en-US" dirty="0"/>
              <a:t> counterpart of an ASP.NET </a:t>
            </a:r>
            <a:r>
              <a:rPr lang="en-US" dirty="0">
                <a:solidFill>
                  <a:srgbClr val="FF0000"/>
                </a:solidFill>
              </a:rPr>
              <a:t>Page</a:t>
            </a:r>
            <a:r>
              <a:rPr lang="en-US" dirty="0"/>
              <a:t> </a:t>
            </a:r>
            <a:r>
              <a:rPr lang="en-US" dirty="0">
                <a:solidFill>
                  <a:srgbClr val="0070C0"/>
                </a:solidFill>
              </a:rPr>
              <a:t>class</a:t>
            </a:r>
            <a:r>
              <a:rPr lang="en-US" dirty="0" smtClean="0"/>
              <a:t>.</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46</a:t>
            </a:fld>
            <a:endParaRPr lang="en-US" dirty="0"/>
          </a:p>
        </p:txBody>
      </p:sp>
    </p:spTree>
    <p:extLst>
      <p:ext uri="{BB962C8B-B14F-4D97-AF65-F5344CB8AC3E}">
        <p14:creationId xmlns:p14="http://schemas.microsoft.com/office/powerpoint/2010/main" val="11854747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Definition of the view template</a:t>
            </a:r>
          </a:p>
        </p:txBody>
      </p:sp>
      <p:sp>
        <p:nvSpPr>
          <p:cNvPr id="3" name="Content Placeholder 2"/>
          <p:cNvSpPr>
            <a:spLocks noGrp="1"/>
          </p:cNvSpPr>
          <p:nvPr>
            <p:ph idx="1"/>
          </p:nvPr>
        </p:nvSpPr>
        <p:spPr/>
        <p:txBody>
          <a:bodyPr/>
          <a:lstStyle/>
          <a:p>
            <a:r>
              <a:rPr lang="en-US" dirty="0" smtClean="0"/>
              <a:t>In </a:t>
            </a:r>
            <a:r>
              <a:rPr lang="en-US" dirty="0"/>
              <a:t>ASP.NET MVC, everything being displayed to the user results from a </a:t>
            </a:r>
            <a:r>
              <a:rPr lang="en-US" dirty="0">
                <a:solidFill>
                  <a:srgbClr val="FF0000"/>
                </a:solidFill>
              </a:rPr>
              <a:t>view</a:t>
            </a:r>
            <a:r>
              <a:rPr lang="en-US" dirty="0"/>
              <a:t> and is described in terms of a </a:t>
            </a:r>
            <a:r>
              <a:rPr lang="en-US" dirty="0">
                <a:solidFill>
                  <a:srgbClr val="FF0000"/>
                </a:solidFill>
              </a:rPr>
              <a:t>template</a:t>
            </a:r>
            <a:r>
              <a:rPr lang="en-US" dirty="0"/>
              <a:t> </a:t>
            </a:r>
            <a:r>
              <a:rPr lang="en-US" dirty="0" smtClean="0">
                <a:solidFill>
                  <a:srgbClr val="0070C0"/>
                </a:solidFill>
              </a:rPr>
              <a:t>file</a:t>
            </a:r>
            <a:r>
              <a:rPr lang="en-US" dirty="0" smtClean="0"/>
              <a:t>.</a:t>
            </a:r>
          </a:p>
          <a:p>
            <a:pPr lvl="1"/>
            <a:r>
              <a:rPr lang="en-US" dirty="0" smtClean="0"/>
              <a:t>The </a:t>
            </a:r>
            <a:r>
              <a:rPr lang="en-US" dirty="0"/>
              <a:t>graphical layout is then transformed into HTML and styled via one or more cascading style sheet (CSS) </a:t>
            </a:r>
            <a:r>
              <a:rPr lang="en-US" dirty="0" smtClean="0"/>
              <a:t>files.</a:t>
            </a:r>
          </a:p>
          <a:p>
            <a:pPr lvl="1"/>
            <a:r>
              <a:rPr lang="en-US" dirty="0" smtClean="0"/>
              <a:t>The </a:t>
            </a:r>
            <a:r>
              <a:rPr lang="en-US" dirty="0"/>
              <a:t>way in which the template file is written, however, depends on the view </a:t>
            </a:r>
            <a:r>
              <a:rPr lang="en-US" dirty="0" smtClean="0"/>
              <a:t>engine.</a:t>
            </a:r>
          </a:p>
          <a:p>
            <a:pPr lvl="1"/>
            <a:r>
              <a:rPr lang="en-US" dirty="0" smtClean="0"/>
              <a:t>Each </a:t>
            </a:r>
            <a:r>
              <a:rPr lang="en-US" dirty="0"/>
              <a:t>view engine has its own markup language to define the template, and its own set of rules to resolve a view name into a template file</a:t>
            </a:r>
            <a:r>
              <a:rPr lang="en-US" dirty="0" smtClean="0"/>
              <a:t>.</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47</a:t>
            </a:fld>
            <a:endParaRPr lang="en-US" dirty="0"/>
          </a:p>
        </p:txBody>
      </p:sp>
    </p:spTree>
    <p:extLst>
      <p:ext uri="{BB962C8B-B14F-4D97-AF65-F5344CB8AC3E}">
        <p14:creationId xmlns:p14="http://schemas.microsoft.com/office/powerpoint/2010/main" val="10342338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Resolving the template</a:t>
            </a:r>
          </a:p>
        </p:txBody>
      </p:sp>
      <p:sp>
        <p:nvSpPr>
          <p:cNvPr id="3" name="Content Placeholder 2"/>
          <p:cNvSpPr>
            <a:spLocks noGrp="1"/>
          </p:cNvSpPr>
          <p:nvPr>
            <p:ph idx="1"/>
          </p:nvPr>
        </p:nvSpPr>
        <p:spPr/>
        <p:txBody>
          <a:bodyPr/>
          <a:lstStyle/>
          <a:p>
            <a:r>
              <a:rPr lang="en-US" dirty="0" smtClean="0"/>
              <a:t>At </a:t>
            </a:r>
            <a:r>
              <a:rPr lang="en-US" dirty="0"/>
              <a:t>the end of its job, the controller figures out the name of the next view to render to the user. However, the name of the view must be translated into some good HTML markup. This takes a couple more steps. First, the system needs to identify which view engine (if any) can successfully process the request for the view. Second, the view name must be matched to an HTML layout and a view object must be successfully created from there.</a:t>
            </a:r>
          </a:p>
          <a:p>
            <a:endParaRPr lang="en-US" dirty="0"/>
          </a:p>
          <a:p>
            <a:r>
              <a:rPr lang="en-US" dirty="0"/>
              <a:t>(Page 39).</a:t>
            </a:r>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48</a:t>
            </a:fld>
            <a:endParaRPr lang="en-US" dirty="0"/>
          </a:p>
        </p:txBody>
      </p:sp>
    </p:spTree>
    <p:extLst>
      <p:ext uri="{BB962C8B-B14F-4D97-AF65-F5344CB8AC3E}">
        <p14:creationId xmlns:p14="http://schemas.microsoft.com/office/powerpoint/2010/main" val="255885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Default conventions and folders</a:t>
            </a:r>
          </a:p>
        </p:txBody>
      </p:sp>
      <p:sp>
        <p:nvSpPr>
          <p:cNvPr id="3" name="Content Placeholder 2"/>
          <p:cNvSpPr>
            <a:spLocks noGrp="1"/>
          </p:cNvSpPr>
          <p:nvPr>
            <p:ph idx="1"/>
          </p:nvPr>
        </p:nvSpPr>
        <p:spPr/>
        <p:txBody>
          <a:bodyPr/>
          <a:lstStyle/>
          <a:p>
            <a:r>
              <a:rPr lang="en-US" dirty="0" smtClean="0"/>
              <a:t>Both </a:t>
            </a:r>
            <a:r>
              <a:rPr lang="en-US" dirty="0"/>
              <a:t>the ASPX and Razor view engines use the same core conventions to resolve view names. Both match view names to file names, and both expect to find those files in the same set of predefined folders. The only difference between ASPX and Razor is the extension of the files that contain the view layout.</a:t>
            </a:r>
          </a:p>
          <a:p>
            <a:endParaRPr lang="en-US" dirty="0"/>
          </a:p>
          <a:p>
            <a:r>
              <a:rPr lang="en-US" dirty="0"/>
              <a:t>(Page 39).</a:t>
            </a:r>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49</a:t>
            </a:fld>
            <a:endParaRPr lang="en-US" dirty="0"/>
          </a:p>
        </p:txBody>
      </p:sp>
    </p:spTree>
    <p:extLst>
      <p:ext uri="{BB962C8B-B14F-4D97-AF65-F5344CB8AC3E}">
        <p14:creationId xmlns:p14="http://schemas.microsoft.com/office/powerpoint/2010/main" val="3990967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I think ASP.NET Web Forms started getting old the day that </a:t>
            </a:r>
            <a:r>
              <a:rPr lang="en-US" dirty="0">
                <a:solidFill>
                  <a:srgbClr val="FF0000"/>
                </a:solidFill>
              </a:rPr>
              <a:t>Ajax</a:t>
            </a:r>
            <a:r>
              <a:rPr lang="en-US" dirty="0"/>
              <a:t> conquered the </a:t>
            </a:r>
            <a:r>
              <a:rPr lang="en-US" dirty="0" smtClean="0"/>
              <a:t>masses.</a:t>
            </a:r>
          </a:p>
          <a:p>
            <a:pPr lvl="1"/>
            <a:r>
              <a:rPr lang="en-US" dirty="0" smtClean="0"/>
              <a:t>As </a:t>
            </a:r>
            <a:r>
              <a:rPr lang="en-US" dirty="0"/>
              <a:t>some have said, Ajax has been the poisonous arrow shot in the heel of ASP.NET—another </a:t>
            </a:r>
            <a:r>
              <a:rPr lang="en-US" dirty="0" smtClean="0"/>
              <a:t>Achilles.</a:t>
            </a:r>
          </a:p>
          <a:p>
            <a:pPr lvl="1"/>
            <a:r>
              <a:rPr lang="en-US" dirty="0" smtClean="0"/>
              <a:t>Ajax </a:t>
            </a:r>
            <a:r>
              <a:rPr lang="en-US" dirty="0"/>
              <a:t>made getting more and more control over HTML and client-side code a true </a:t>
            </a:r>
            <a:r>
              <a:rPr lang="en-US" dirty="0" smtClean="0"/>
              <a:t>necessity.</a:t>
            </a:r>
          </a:p>
          <a:p>
            <a:pPr lvl="1"/>
            <a:r>
              <a:rPr lang="en-US" dirty="0" smtClean="0"/>
              <a:t>Over </a:t>
            </a:r>
            <a:r>
              <a:rPr lang="en-US" dirty="0"/>
              <a:t>time, this led to different </a:t>
            </a:r>
            <a:r>
              <a:rPr lang="en-US" dirty="0">
                <a:solidFill>
                  <a:srgbClr val="FF0000"/>
                </a:solidFill>
              </a:rPr>
              <a:t>architectures</a:t>
            </a:r>
            <a:r>
              <a:rPr lang="en-US" dirty="0"/>
              <a:t> and made ASP.NET Web Forms a little less up to the task with each passing </a:t>
            </a:r>
            <a:r>
              <a:rPr lang="en-US" dirty="0" smtClean="0"/>
              <a:t>day.</a:t>
            </a:r>
          </a:p>
          <a:p>
            <a:pPr lvl="1"/>
            <a:r>
              <a:rPr lang="en-US" dirty="0" smtClean="0"/>
              <a:t>Applied </a:t>
            </a:r>
            <a:r>
              <a:rPr lang="en-US" dirty="0"/>
              <a:t>to the existing ASP.NET runtime, the </a:t>
            </a:r>
            <a:r>
              <a:rPr lang="en-US" dirty="0">
                <a:solidFill>
                  <a:srgbClr val="FF0000"/>
                </a:solidFill>
              </a:rPr>
              <a:t>MVC pattern</a:t>
            </a:r>
            <a:r>
              <a:rPr lang="en-US" dirty="0"/>
              <a:t> produced a new framework—</a:t>
            </a:r>
            <a:r>
              <a:rPr lang="en-US" dirty="0">
                <a:solidFill>
                  <a:srgbClr val="FF0000"/>
                </a:solidFill>
              </a:rPr>
              <a:t>ASP.NET MVC</a:t>
            </a:r>
            <a:r>
              <a:rPr lang="en-US" dirty="0"/>
              <a:t>—that aligns web development to the needs of developers </a:t>
            </a:r>
            <a:r>
              <a:rPr lang="en-US" dirty="0" smtClean="0"/>
              <a:t>today.</a:t>
            </a:r>
          </a:p>
          <a:p>
            <a:pPr lvl="1"/>
            <a:r>
              <a:rPr lang="en-US" dirty="0" smtClean="0"/>
              <a:t>In </a:t>
            </a:r>
            <a:r>
              <a:rPr lang="en-US" dirty="0"/>
              <a:t>ASP.NET MVC, each request results in the execution of an action—ultimately, a method on a specific class. </a:t>
            </a:r>
            <a:endParaRPr lang="en-US" dirty="0" smtClean="0"/>
          </a:p>
          <a:p>
            <a:pPr lvl="2"/>
            <a:r>
              <a:rPr lang="en-US" dirty="0" smtClean="0"/>
              <a:t>The </a:t>
            </a:r>
            <a:r>
              <a:rPr lang="en-US" dirty="0">
                <a:solidFill>
                  <a:srgbClr val="FF0000"/>
                </a:solidFill>
              </a:rPr>
              <a:t>results</a:t>
            </a:r>
            <a:r>
              <a:rPr lang="en-US" dirty="0"/>
              <a:t> of executing the </a:t>
            </a:r>
            <a:r>
              <a:rPr lang="en-US" dirty="0">
                <a:solidFill>
                  <a:srgbClr val="FF0000"/>
                </a:solidFill>
              </a:rPr>
              <a:t>action</a:t>
            </a:r>
            <a:r>
              <a:rPr lang="en-US" dirty="0"/>
              <a:t> are passed down to the </a:t>
            </a:r>
            <a:r>
              <a:rPr lang="en-US" dirty="0">
                <a:solidFill>
                  <a:srgbClr val="FF0000"/>
                </a:solidFill>
              </a:rPr>
              <a:t>view subsystem</a:t>
            </a:r>
            <a:r>
              <a:rPr lang="en-US" dirty="0"/>
              <a:t> along with a </a:t>
            </a:r>
            <a:r>
              <a:rPr lang="en-US" dirty="0">
                <a:solidFill>
                  <a:srgbClr val="FF0000"/>
                </a:solidFill>
              </a:rPr>
              <a:t>view </a:t>
            </a:r>
            <a:r>
              <a:rPr lang="en-US" dirty="0" smtClean="0">
                <a:solidFill>
                  <a:srgbClr val="FF0000"/>
                </a:solidFill>
              </a:rPr>
              <a:t>template</a:t>
            </a:r>
            <a:r>
              <a:rPr lang="en-US" dirty="0" smtClean="0"/>
              <a:t>.</a:t>
            </a:r>
          </a:p>
          <a:p>
            <a:pPr lvl="1"/>
            <a:r>
              <a:rPr lang="en-US" dirty="0" smtClean="0"/>
              <a:t>The </a:t>
            </a:r>
            <a:r>
              <a:rPr lang="en-US" dirty="0"/>
              <a:t>results and template are then used to build the final </a:t>
            </a:r>
            <a:r>
              <a:rPr lang="en-US" dirty="0">
                <a:solidFill>
                  <a:srgbClr val="FF0000"/>
                </a:solidFill>
              </a:rPr>
              <a:t>response</a:t>
            </a:r>
            <a:r>
              <a:rPr lang="en-US" dirty="0"/>
              <a:t> for the </a:t>
            </a:r>
            <a:r>
              <a:rPr lang="en-US" dirty="0" smtClean="0"/>
              <a:t>browser.</a:t>
            </a:r>
          </a:p>
          <a:p>
            <a:pPr lvl="1"/>
            <a:r>
              <a:rPr lang="en-US" dirty="0" smtClean="0"/>
              <a:t>Users </a:t>
            </a:r>
            <a:r>
              <a:rPr lang="en-US" dirty="0"/>
              <a:t>don’t point the browser to a page, they just place a </a:t>
            </a:r>
            <a:r>
              <a:rPr lang="en-US" dirty="0" smtClean="0"/>
              <a:t>request.</a:t>
            </a:r>
          </a:p>
          <a:p>
            <a:pPr lvl="1"/>
            <a:r>
              <a:rPr lang="en-US" dirty="0" smtClean="0"/>
              <a:t>Doesn’t </a:t>
            </a:r>
            <a:r>
              <a:rPr lang="en-US" dirty="0"/>
              <a:t>that sound like a big change? Unlike Web Forms, ASP.NET MVC is made of various layers of code connected together but not intertwined and not forming a single </a:t>
            </a:r>
            <a:r>
              <a:rPr lang="en-US" dirty="0">
                <a:solidFill>
                  <a:srgbClr val="FF0000"/>
                </a:solidFill>
              </a:rPr>
              <a:t>monolithic </a:t>
            </a:r>
            <a:r>
              <a:rPr lang="en-US" dirty="0" smtClean="0">
                <a:solidFill>
                  <a:srgbClr val="FF0000"/>
                </a:solidFill>
              </a:rPr>
              <a:t>block</a:t>
            </a:r>
            <a:r>
              <a:rPr lang="en-US" dirty="0" smtClean="0"/>
              <a:t>.</a:t>
            </a:r>
          </a:p>
          <a:p>
            <a:pPr lvl="1"/>
            <a:r>
              <a:rPr lang="en-US" dirty="0" smtClean="0"/>
              <a:t>For </a:t>
            </a:r>
            <a:r>
              <a:rPr lang="en-US" dirty="0"/>
              <a:t>this reason, it’s easy to replace any of these layers with custom components that enhance the </a:t>
            </a:r>
            <a:r>
              <a:rPr lang="en-US" dirty="0">
                <a:solidFill>
                  <a:srgbClr val="FF0000"/>
                </a:solidFill>
              </a:rPr>
              <a:t>maintainability</a:t>
            </a:r>
            <a:r>
              <a:rPr lang="en-US" dirty="0"/>
              <a:t> as well as the </a:t>
            </a:r>
            <a:r>
              <a:rPr lang="en-US" dirty="0">
                <a:solidFill>
                  <a:srgbClr val="FF0000"/>
                </a:solidFill>
              </a:rPr>
              <a:t>testability</a:t>
            </a:r>
            <a:r>
              <a:rPr lang="en-US" dirty="0"/>
              <a:t> of the solution. </a:t>
            </a:r>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a:t>
            </a:fld>
            <a:endParaRPr lang="en-US" dirty="0"/>
          </a:p>
        </p:txBody>
      </p:sp>
    </p:spTree>
    <p:extLst>
      <p:ext uri="{BB962C8B-B14F-4D97-AF65-F5344CB8AC3E}">
        <p14:creationId xmlns:p14="http://schemas.microsoft.com/office/powerpoint/2010/main" val="3133374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template for the view</a:t>
            </a:r>
          </a:p>
        </p:txBody>
      </p:sp>
      <p:sp>
        <p:nvSpPr>
          <p:cNvPr id="3" name="Content Placeholder 2"/>
          <p:cNvSpPr>
            <a:spLocks noGrp="1"/>
          </p:cNvSpPr>
          <p:nvPr>
            <p:ph idx="1"/>
          </p:nvPr>
        </p:nvSpPr>
        <p:spPr/>
        <p:txBody>
          <a:bodyPr/>
          <a:lstStyle/>
          <a:p>
            <a:r>
              <a:rPr lang="en-US" dirty="0" smtClean="0"/>
              <a:t>As </a:t>
            </a:r>
            <a:r>
              <a:rPr lang="en-US" dirty="0"/>
              <a:t>mentioned, a view is nothing more than a template for the resulting HTML content. The following is valid content for a view template file to find in some Views subfolder. The view template targets the ASPX view engine.</a:t>
            </a:r>
          </a:p>
          <a:p>
            <a:endParaRPr lang="en-US" dirty="0"/>
          </a:p>
          <a:p>
            <a:r>
              <a:rPr lang="en-US" dirty="0"/>
              <a:t>(Page 41).</a:t>
            </a:r>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50</a:t>
            </a:fld>
            <a:endParaRPr lang="en-US" dirty="0"/>
          </a:p>
        </p:txBody>
      </p:sp>
    </p:spTree>
    <p:extLst>
      <p:ext uri="{BB962C8B-B14F-4D97-AF65-F5344CB8AC3E}">
        <p14:creationId xmlns:p14="http://schemas.microsoft.com/office/powerpoint/2010/main" val="10928686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master view</a:t>
            </a:r>
          </a:p>
        </p:txBody>
      </p:sp>
      <p:sp>
        <p:nvSpPr>
          <p:cNvPr id="3" name="Content Placeholder 2"/>
          <p:cNvSpPr>
            <a:spLocks noGrp="1"/>
          </p:cNvSpPr>
          <p:nvPr>
            <p:ph idx="1"/>
          </p:nvPr>
        </p:nvSpPr>
        <p:spPr/>
        <p:txBody>
          <a:bodyPr/>
          <a:lstStyle/>
          <a:p>
            <a:r>
              <a:rPr lang="en-US" dirty="0" smtClean="0"/>
              <a:t>Just </a:t>
            </a:r>
            <a:r>
              <a:rPr lang="en-US" dirty="0"/>
              <a:t>like in ASP.NET Web Forms, you need to decide whether you want to write the view template entirely from scratch or inherit some common markup from a master view. If you choose the latter option, you define the master template with respect to the syntax and constraints set by the view engine.</a:t>
            </a:r>
          </a:p>
          <a:p>
            <a:endParaRPr lang="en-US" dirty="0"/>
          </a:p>
          <a:p>
            <a:r>
              <a:rPr lang="en-US" dirty="0"/>
              <a:t>(Page 42).</a:t>
            </a:r>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51</a:t>
            </a:fld>
            <a:endParaRPr lang="en-US" dirty="0"/>
          </a:p>
        </p:txBody>
      </p:sp>
    </p:spTree>
    <p:extLst>
      <p:ext uri="{BB962C8B-B14F-4D97-AF65-F5344CB8AC3E}">
        <p14:creationId xmlns:p14="http://schemas.microsoft.com/office/powerpoint/2010/main" val="25163561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52</a:t>
            </a:fld>
            <a:endParaRPr lang="en-US" dirty="0"/>
          </a:p>
        </p:txBody>
      </p:sp>
    </p:spTree>
    <p:extLst>
      <p:ext uri="{BB962C8B-B14F-4D97-AF65-F5344CB8AC3E}">
        <p14:creationId xmlns:p14="http://schemas.microsoft.com/office/powerpoint/2010/main" val="34107312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53</a:t>
            </a:fld>
            <a:endParaRPr lang="en-US" dirty="0"/>
          </a:p>
        </p:txBody>
      </p:sp>
    </p:spTree>
    <p:extLst>
      <p:ext uri="{BB962C8B-B14F-4D97-AF65-F5344CB8AC3E}">
        <p14:creationId xmlns:p14="http://schemas.microsoft.com/office/powerpoint/2010/main" val="27620425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54</a:t>
            </a:fld>
            <a:endParaRPr lang="en-US" dirty="0"/>
          </a:p>
        </p:txBody>
      </p:sp>
    </p:spTree>
    <p:extLst>
      <p:ext uri="{BB962C8B-B14F-4D97-AF65-F5344CB8AC3E}">
        <p14:creationId xmlns:p14="http://schemas.microsoft.com/office/powerpoint/2010/main" val="10284004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55</a:t>
            </a:fld>
            <a:endParaRPr lang="en-US" dirty="0"/>
          </a:p>
        </p:txBody>
      </p:sp>
      <p:sp>
        <p:nvSpPr>
          <p:cNvPr id="6" name="Text Placeholder 5"/>
          <p:cNvSpPr>
            <a:spLocks noGrp="1"/>
          </p:cNvSpPr>
          <p:nvPr>
            <p:ph type="body" sz="quarter" idx="16"/>
          </p:nvPr>
        </p:nvSpPr>
        <p:spPr/>
        <p:txBody>
          <a:bodyPr/>
          <a:lstStyle/>
          <a:p>
            <a:r>
              <a:rPr lang="en-US" dirty="0" smtClean="0"/>
              <a:t>3</a:t>
            </a:r>
            <a:endParaRPr lang="en-US" dirty="0"/>
          </a:p>
        </p:txBody>
      </p:sp>
      <p:pic>
        <p:nvPicPr>
          <p:cNvPr id="4" name="Picture 3"/>
          <p:cNvPicPr>
            <a:picLocks noChangeAspect="1"/>
          </p:cNvPicPr>
          <p:nvPr/>
        </p:nvPicPr>
        <p:blipFill>
          <a:blip r:embed="rId2"/>
          <a:stretch>
            <a:fillRect/>
          </a:stretch>
        </p:blipFill>
        <p:spPr>
          <a:xfrm>
            <a:off x="8677275" y="5355221"/>
            <a:ext cx="3181350" cy="1152525"/>
          </a:xfrm>
          <a:prstGeom prst="rect">
            <a:avLst/>
          </a:prstGeom>
          <a:ln>
            <a:solidFill>
              <a:schemeClr val="accent1"/>
            </a:solidFill>
          </a:ln>
        </p:spPr>
      </p:pic>
    </p:spTree>
    <p:extLst>
      <p:ext uri="{BB962C8B-B14F-4D97-AF65-F5344CB8AC3E}">
        <p14:creationId xmlns:p14="http://schemas.microsoft.com/office/powerpoint/2010/main" val="371661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56</a:t>
            </a:fld>
            <a:endParaRPr lang="en-US" dirty="0"/>
          </a:p>
        </p:txBody>
      </p:sp>
    </p:spTree>
    <p:extLst>
      <p:ext uri="{BB962C8B-B14F-4D97-AF65-F5344CB8AC3E}">
        <p14:creationId xmlns:p14="http://schemas.microsoft.com/office/powerpoint/2010/main" val="27171179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57</a:t>
            </a:fld>
            <a:endParaRPr lang="en-US" dirty="0"/>
          </a:p>
        </p:txBody>
      </p:sp>
      <p:sp>
        <p:nvSpPr>
          <p:cNvPr id="6" name="Text Placeholder 5"/>
          <p:cNvSpPr>
            <a:spLocks noGrp="1"/>
          </p:cNvSpPr>
          <p:nvPr>
            <p:ph type="body" sz="quarter" idx="16"/>
          </p:nvPr>
        </p:nvSpPr>
        <p:spPr/>
        <p:txBody>
          <a:bodyPr/>
          <a:lstStyle/>
          <a:p>
            <a:r>
              <a:rPr lang="en-US" dirty="0" smtClean="0"/>
              <a:t>4</a:t>
            </a:r>
            <a:endParaRPr lang="en-US" dirty="0"/>
          </a:p>
        </p:txBody>
      </p:sp>
      <p:pic>
        <p:nvPicPr>
          <p:cNvPr id="4" name="Picture 3"/>
          <p:cNvPicPr>
            <a:picLocks noChangeAspect="1"/>
          </p:cNvPicPr>
          <p:nvPr/>
        </p:nvPicPr>
        <p:blipFill>
          <a:blip r:embed="rId2"/>
          <a:stretch>
            <a:fillRect/>
          </a:stretch>
        </p:blipFill>
        <p:spPr>
          <a:xfrm>
            <a:off x="8801100" y="5383796"/>
            <a:ext cx="3057525" cy="1123950"/>
          </a:xfrm>
          <a:prstGeom prst="rect">
            <a:avLst/>
          </a:prstGeom>
          <a:ln>
            <a:solidFill>
              <a:schemeClr val="accent1"/>
            </a:solidFill>
          </a:ln>
        </p:spPr>
      </p:pic>
    </p:spTree>
    <p:extLst>
      <p:ext uri="{BB962C8B-B14F-4D97-AF65-F5344CB8AC3E}">
        <p14:creationId xmlns:p14="http://schemas.microsoft.com/office/powerpoint/2010/main" val="194847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58</a:t>
            </a:fld>
            <a:endParaRPr lang="en-US" dirty="0"/>
          </a:p>
        </p:txBody>
      </p:sp>
    </p:spTree>
    <p:extLst>
      <p:ext uri="{BB962C8B-B14F-4D97-AF65-F5344CB8AC3E}">
        <p14:creationId xmlns:p14="http://schemas.microsoft.com/office/powerpoint/2010/main" val="9542619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59</a:t>
            </a:fld>
            <a:endParaRPr lang="en-US" dirty="0"/>
          </a:p>
        </p:txBody>
      </p:sp>
      <p:sp>
        <p:nvSpPr>
          <p:cNvPr id="6" name="Text Placeholder 5"/>
          <p:cNvSpPr>
            <a:spLocks noGrp="1"/>
          </p:cNvSpPr>
          <p:nvPr>
            <p:ph type="body" sz="quarter" idx="16"/>
          </p:nvPr>
        </p:nvSpPr>
        <p:spPr/>
        <p:txBody>
          <a:bodyPr/>
          <a:lstStyle/>
          <a:p>
            <a:r>
              <a:rPr lang="en-US" dirty="0" smtClean="0"/>
              <a:t>5</a:t>
            </a:r>
            <a:endParaRPr lang="en-US" dirty="0"/>
          </a:p>
        </p:txBody>
      </p:sp>
    </p:spTree>
    <p:extLst>
      <p:ext uri="{BB962C8B-B14F-4D97-AF65-F5344CB8AC3E}">
        <p14:creationId xmlns:p14="http://schemas.microsoft.com/office/powerpoint/2010/main" val="380931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With </a:t>
            </a:r>
            <a:r>
              <a:rPr lang="en-US" dirty="0"/>
              <a:t>ASP.NET MVC, you </a:t>
            </a:r>
            <a:r>
              <a:rPr lang="en-US" dirty="0" smtClean="0"/>
              <a:t>gain</a:t>
            </a:r>
          </a:p>
          <a:p>
            <a:pPr lvl="2"/>
            <a:r>
              <a:rPr lang="en-US" dirty="0" smtClean="0"/>
              <a:t>total </a:t>
            </a:r>
            <a:r>
              <a:rPr lang="en-US" dirty="0"/>
              <a:t>control over the markup </a:t>
            </a:r>
            <a:r>
              <a:rPr lang="en-US" dirty="0" smtClean="0"/>
              <a:t>and can </a:t>
            </a:r>
            <a:r>
              <a:rPr lang="en-US" dirty="0"/>
              <a:t>apply styles </a:t>
            </a:r>
            <a:r>
              <a:rPr lang="en-US" dirty="0" smtClean="0"/>
              <a:t>and</a:t>
            </a:r>
          </a:p>
          <a:p>
            <a:pPr lvl="2"/>
            <a:r>
              <a:rPr lang="en-US" dirty="0" smtClean="0"/>
              <a:t>inject </a:t>
            </a:r>
            <a:r>
              <a:rPr lang="en-US" dirty="0"/>
              <a:t>script code at will using the JavaScript frameworks that you like </a:t>
            </a:r>
            <a:r>
              <a:rPr lang="en-US" dirty="0" smtClean="0"/>
              <a:t>most</a:t>
            </a:r>
          </a:p>
          <a:p>
            <a:pPr lvl="1"/>
            <a:r>
              <a:rPr lang="en-US" dirty="0" smtClean="0"/>
              <a:t>Based </a:t>
            </a:r>
            <a:r>
              <a:rPr lang="en-US" dirty="0"/>
              <a:t>on the same run-time environment as Web </a:t>
            </a:r>
            <a:r>
              <a:rPr lang="en-US" dirty="0" smtClean="0"/>
              <a:t>Forms, ASP.NET MVC</a:t>
            </a:r>
          </a:p>
          <a:p>
            <a:pPr lvl="2"/>
            <a:r>
              <a:rPr lang="en-US" dirty="0" smtClean="0"/>
              <a:t>pushes </a:t>
            </a:r>
            <a:r>
              <a:rPr lang="en-US" dirty="0"/>
              <a:t>a web-adapted implementation of the </a:t>
            </a:r>
            <a:r>
              <a:rPr lang="en-US" dirty="0">
                <a:solidFill>
                  <a:srgbClr val="FF0000"/>
                </a:solidFill>
              </a:rPr>
              <a:t>classic Model-View-Controller pattern</a:t>
            </a:r>
            <a:r>
              <a:rPr lang="en-US" dirty="0"/>
              <a:t> and </a:t>
            </a:r>
            <a:endParaRPr lang="en-US" dirty="0" smtClean="0"/>
          </a:p>
          <a:p>
            <a:pPr lvl="2"/>
            <a:r>
              <a:rPr lang="en-US" dirty="0" smtClean="0"/>
              <a:t>makes </a:t>
            </a:r>
            <a:r>
              <a:rPr lang="en-US" dirty="0"/>
              <a:t>developing web applications a significantly different </a:t>
            </a:r>
            <a:r>
              <a:rPr lang="en-US" dirty="0" smtClean="0"/>
              <a:t>experience</a:t>
            </a:r>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a:t>
            </a:fld>
            <a:endParaRPr lang="en-US" dirty="0"/>
          </a:p>
        </p:txBody>
      </p:sp>
    </p:spTree>
    <p:extLst>
      <p:ext uri="{BB962C8B-B14F-4D97-AF65-F5344CB8AC3E}">
        <p14:creationId xmlns:p14="http://schemas.microsoft.com/office/powerpoint/2010/main" val="36038868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60</a:t>
            </a:fld>
            <a:endParaRPr lang="en-US" dirty="0"/>
          </a:p>
        </p:txBody>
      </p:sp>
    </p:spTree>
    <p:extLst>
      <p:ext uri="{BB962C8B-B14F-4D97-AF65-F5344CB8AC3E}">
        <p14:creationId xmlns:p14="http://schemas.microsoft.com/office/powerpoint/2010/main" val="31028007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61</a:t>
            </a:fld>
            <a:endParaRPr lang="en-US" dirty="0"/>
          </a:p>
        </p:txBody>
      </p:sp>
      <p:sp>
        <p:nvSpPr>
          <p:cNvPr id="6" name="Text Placeholder 5"/>
          <p:cNvSpPr>
            <a:spLocks noGrp="1"/>
          </p:cNvSpPr>
          <p:nvPr>
            <p:ph type="body" sz="quarter" idx="16"/>
          </p:nvPr>
        </p:nvSpPr>
        <p:spPr/>
        <p:txBody>
          <a:bodyPr/>
          <a:lstStyle/>
          <a:p>
            <a:r>
              <a:rPr lang="en-US" dirty="0" smtClean="0"/>
              <a:t>6</a:t>
            </a:r>
            <a:endParaRPr lang="en-US" dirty="0"/>
          </a:p>
        </p:txBody>
      </p:sp>
    </p:spTree>
    <p:extLst>
      <p:ext uri="{BB962C8B-B14F-4D97-AF65-F5344CB8AC3E}">
        <p14:creationId xmlns:p14="http://schemas.microsoft.com/office/powerpoint/2010/main" val="17475712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62</a:t>
            </a:fld>
            <a:endParaRPr lang="en-US" dirty="0"/>
          </a:p>
        </p:txBody>
      </p:sp>
    </p:spTree>
    <p:extLst>
      <p:ext uri="{BB962C8B-B14F-4D97-AF65-F5344CB8AC3E}">
        <p14:creationId xmlns:p14="http://schemas.microsoft.com/office/powerpoint/2010/main" val="5123165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63</a:t>
            </a:fld>
            <a:endParaRPr lang="en-US" dirty="0"/>
          </a:p>
        </p:txBody>
      </p:sp>
      <p:sp>
        <p:nvSpPr>
          <p:cNvPr id="6" name="Text Placeholder 5"/>
          <p:cNvSpPr>
            <a:spLocks noGrp="1"/>
          </p:cNvSpPr>
          <p:nvPr>
            <p:ph type="body" sz="quarter" idx="16"/>
          </p:nvPr>
        </p:nvSpPr>
        <p:spPr/>
        <p:txBody>
          <a:bodyPr/>
          <a:lstStyle/>
          <a:p>
            <a:r>
              <a:rPr lang="en-US" dirty="0" smtClean="0"/>
              <a:t>7</a:t>
            </a:r>
            <a:endParaRPr lang="en-US" dirty="0"/>
          </a:p>
        </p:txBody>
      </p:sp>
    </p:spTree>
    <p:extLst>
      <p:ext uri="{BB962C8B-B14F-4D97-AF65-F5344CB8AC3E}">
        <p14:creationId xmlns:p14="http://schemas.microsoft.com/office/powerpoint/2010/main" val="11981529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64</a:t>
            </a:fld>
            <a:endParaRPr lang="en-US" dirty="0"/>
          </a:p>
        </p:txBody>
      </p:sp>
    </p:spTree>
    <p:extLst>
      <p:ext uri="{BB962C8B-B14F-4D97-AF65-F5344CB8AC3E}">
        <p14:creationId xmlns:p14="http://schemas.microsoft.com/office/powerpoint/2010/main" val="35439438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65</a:t>
            </a:fld>
            <a:endParaRPr lang="en-US" dirty="0"/>
          </a:p>
        </p:txBody>
      </p:sp>
      <p:sp>
        <p:nvSpPr>
          <p:cNvPr id="6" name="Text Placeholder 5"/>
          <p:cNvSpPr>
            <a:spLocks noGrp="1"/>
          </p:cNvSpPr>
          <p:nvPr>
            <p:ph type="body" sz="quarter" idx="16"/>
          </p:nvPr>
        </p:nvSpPr>
        <p:spPr/>
        <p:txBody>
          <a:bodyPr/>
          <a:lstStyle/>
          <a:p>
            <a:r>
              <a:rPr lang="en-US" dirty="0"/>
              <a:t>8</a:t>
            </a:r>
          </a:p>
        </p:txBody>
      </p:sp>
    </p:spTree>
    <p:extLst>
      <p:ext uri="{BB962C8B-B14F-4D97-AF65-F5344CB8AC3E}">
        <p14:creationId xmlns:p14="http://schemas.microsoft.com/office/powerpoint/2010/main" val="1562158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66</a:t>
            </a:fld>
            <a:endParaRPr lang="en-US" dirty="0"/>
          </a:p>
        </p:txBody>
      </p:sp>
    </p:spTree>
    <p:extLst>
      <p:ext uri="{BB962C8B-B14F-4D97-AF65-F5344CB8AC3E}">
        <p14:creationId xmlns:p14="http://schemas.microsoft.com/office/powerpoint/2010/main" val="8132805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67</a:t>
            </a:fld>
            <a:endParaRPr lang="en-US" dirty="0"/>
          </a:p>
        </p:txBody>
      </p:sp>
      <p:sp>
        <p:nvSpPr>
          <p:cNvPr id="6" name="Text Placeholder 5"/>
          <p:cNvSpPr>
            <a:spLocks noGrp="1"/>
          </p:cNvSpPr>
          <p:nvPr>
            <p:ph type="body" sz="quarter" idx="16"/>
          </p:nvPr>
        </p:nvSpPr>
        <p:spPr/>
        <p:txBody>
          <a:bodyPr/>
          <a:lstStyle/>
          <a:p>
            <a:r>
              <a:rPr lang="en-US" dirty="0" smtClean="0"/>
              <a:t>9</a:t>
            </a:r>
            <a:endParaRPr lang="en-US" dirty="0"/>
          </a:p>
        </p:txBody>
      </p:sp>
    </p:spTree>
    <p:extLst>
      <p:ext uri="{BB962C8B-B14F-4D97-AF65-F5344CB8AC3E}">
        <p14:creationId xmlns:p14="http://schemas.microsoft.com/office/powerpoint/2010/main" val="90277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68</a:t>
            </a:fld>
            <a:endParaRPr lang="en-US" dirty="0"/>
          </a:p>
        </p:txBody>
      </p:sp>
    </p:spTree>
    <p:extLst>
      <p:ext uri="{BB962C8B-B14F-4D97-AF65-F5344CB8AC3E}">
        <p14:creationId xmlns:p14="http://schemas.microsoft.com/office/powerpoint/2010/main" val="8990544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69</a:t>
            </a:fld>
            <a:endParaRPr lang="en-US" dirty="0"/>
          </a:p>
        </p:txBody>
      </p:sp>
      <p:sp>
        <p:nvSpPr>
          <p:cNvPr id="6" name="Text Placeholder 5"/>
          <p:cNvSpPr>
            <a:spLocks noGrp="1"/>
          </p:cNvSpPr>
          <p:nvPr>
            <p:ph type="body" sz="quarter" idx="16"/>
          </p:nvPr>
        </p:nvSpPr>
        <p:spPr/>
        <p:txBody>
          <a:bodyPr/>
          <a:lstStyle/>
          <a:p>
            <a:r>
              <a:rPr lang="en-US" smtClean="0"/>
              <a:t>10</a:t>
            </a:r>
            <a:endParaRPr lang="en-US" dirty="0"/>
          </a:p>
        </p:txBody>
      </p:sp>
    </p:spTree>
    <p:extLst>
      <p:ext uri="{BB962C8B-B14F-4D97-AF65-F5344CB8AC3E}">
        <p14:creationId xmlns:p14="http://schemas.microsoft.com/office/powerpoint/2010/main" val="121490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In this chapter, you’ll discover the role and structure of the </a:t>
            </a:r>
            <a:r>
              <a:rPr lang="en-US" dirty="0">
                <a:solidFill>
                  <a:srgbClr val="FF0000"/>
                </a:solidFill>
              </a:rPr>
              <a:t>controller—</a:t>
            </a:r>
            <a:r>
              <a:rPr lang="en-US" dirty="0"/>
              <a:t>the foundation of ASP.NET MVC applications—and how requests are routed to controllers.</a:t>
            </a:r>
          </a:p>
          <a:p>
            <a:pPr lvl="1"/>
            <a:r>
              <a:rPr lang="en-US" dirty="0"/>
              <a:t>Although you might decide to keep using Web Forms, for today’s web development, ASP.NET MVC is a much better choice.</a:t>
            </a:r>
          </a:p>
          <a:p>
            <a:pPr lvl="1"/>
            <a:r>
              <a:rPr lang="en-US" dirty="0"/>
              <a:t>You don’t need to invest a huge amount of time, but you need to understand exactly what’s going on and the philosophy behind MVC.</a:t>
            </a:r>
          </a:p>
          <a:p>
            <a:pPr lvl="1"/>
            <a:r>
              <a:rPr lang="en-US" dirty="0"/>
              <a:t>If you do that, any investment you make will pay you back sooner than you expect</a:t>
            </a:r>
            <a:r>
              <a:rPr lang="en-US" dirty="0" smtClean="0"/>
              <a:t>.</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15071941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70</a:t>
            </a:fld>
            <a:endParaRPr lang="en-US" dirty="0"/>
          </a:p>
        </p:txBody>
      </p:sp>
    </p:spTree>
    <p:extLst>
      <p:ext uri="{BB962C8B-B14F-4D97-AF65-F5344CB8AC3E}">
        <p14:creationId xmlns:p14="http://schemas.microsoft.com/office/powerpoint/2010/main" val="8795510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07 May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71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9929274"/>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451626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a:t>This book is based on ASP.NET MVC </a:t>
            </a:r>
            <a:r>
              <a:rPr lang="en-US" dirty="0" smtClean="0"/>
              <a:t>5.</a:t>
            </a:r>
          </a:p>
          <a:p>
            <a:pPr lvl="1"/>
            <a:r>
              <a:rPr lang="en-US" dirty="0" smtClean="0"/>
              <a:t>This </a:t>
            </a:r>
            <a:r>
              <a:rPr lang="en-US" dirty="0"/>
              <a:t>version of ASP.NET MVC is </a:t>
            </a:r>
            <a:r>
              <a:rPr lang="en-US" dirty="0">
                <a:solidFill>
                  <a:srgbClr val="FF0000"/>
                </a:solidFill>
              </a:rPr>
              <a:t>backward compatible</a:t>
            </a:r>
            <a:r>
              <a:rPr lang="en-US" dirty="0"/>
              <a:t> with the previous </a:t>
            </a:r>
            <a:r>
              <a:rPr lang="en-US" dirty="0" smtClean="0"/>
              <a:t>versions.</a:t>
            </a:r>
          </a:p>
          <a:p>
            <a:pPr lvl="1"/>
            <a:r>
              <a:rPr lang="en-US" dirty="0" smtClean="0"/>
              <a:t>This </a:t>
            </a:r>
            <a:r>
              <a:rPr lang="en-US" dirty="0"/>
              <a:t>means that you </a:t>
            </a:r>
            <a:r>
              <a:rPr lang="en-US" dirty="0" smtClean="0"/>
              <a:t>can</a:t>
            </a:r>
          </a:p>
          <a:p>
            <a:pPr lvl="2"/>
            <a:r>
              <a:rPr lang="en-US" dirty="0" smtClean="0"/>
              <a:t>install </a:t>
            </a:r>
            <a:r>
              <a:rPr lang="en-US" dirty="0"/>
              <a:t>both versions side by side on the same computer </a:t>
            </a:r>
            <a:r>
              <a:rPr lang="en-US" dirty="0" smtClean="0"/>
              <a:t>and</a:t>
            </a:r>
          </a:p>
          <a:p>
            <a:pPr lvl="2"/>
            <a:r>
              <a:rPr lang="en-US" dirty="0" smtClean="0"/>
              <a:t>play </a:t>
            </a:r>
            <a:r>
              <a:rPr lang="en-US" dirty="0"/>
              <a:t>with the new version without affecting any existing MVC code that you might have </a:t>
            </a:r>
            <a:r>
              <a:rPr lang="en-US" dirty="0" smtClean="0"/>
              <a:t>already</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a:t>
            </a:fld>
            <a:endParaRPr lang="en-US" dirty="0"/>
          </a:p>
        </p:txBody>
      </p:sp>
    </p:spTree>
    <p:extLst>
      <p:ext uri="{BB962C8B-B14F-4D97-AF65-F5344CB8AC3E}">
        <p14:creationId xmlns:p14="http://schemas.microsoft.com/office/powerpoint/2010/main" val="249093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Routing incoming requests</a:t>
            </a:r>
          </a:p>
        </p:txBody>
      </p:sp>
      <p:sp>
        <p:nvSpPr>
          <p:cNvPr id="3" name="Content Placeholder 2"/>
          <p:cNvSpPr>
            <a:spLocks noGrp="1"/>
          </p:cNvSpPr>
          <p:nvPr>
            <p:ph idx="1"/>
          </p:nvPr>
        </p:nvSpPr>
        <p:spPr/>
        <p:txBody>
          <a:bodyPr/>
          <a:lstStyle/>
          <a:p>
            <a:r>
              <a:rPr lang="en-US" dirty="0" smtClean="0"/>
              <a:t>Originally</a:t>
            </a:r>
            <a:r>
              <a:rPr lang="en-US" dirty="0"/>
              <a:t>, the entire </a:t>
            </a:r>
            <a:r>
              <a:rPr lang="en-US" dirty="0">
                <a:solidFill>
                  <a:srgbClr val="FF0000"/>
                </a:solidFill>
              </a:rPr>
              <a:t>ASP.NET platform</a:t>
            </a:r>
            <a:r>
              <a:rPr lang="en-US" dirty="0"/>
              <a:t> was developed around the idea of </a:t>
            </a:r>
            <a:r>
              <a:rPr lang="en-US" dirty="0">
                <a:solidFill>
                  <a:srgbClr val="0070C0"/>
                </a:solidFill>
              </a:rPr>
              <a:t>serving</a:t>
            </a:r>
            <a:r>
              <a:rPr lang="en-US" dirty="0"/>
              <a:t> </a:t>
            </a:r>
            <a:r>
              <a:rPr lang="en-US" dirty="0">
                <a:solidFill>
                  <a:srgbClr val="FF0000"/>
                </a:solidFill>
              </a:rPr>
              <a:t>requests</a:t>
            </a:r>
            <a:r>
              <a:rPr lang="en-US" dirty="0"/>
              <a:t> for </a:t>
            </a:r>
            <a:r>
              <a:rPr lang="en-US" dirty="0">
                <a:solidFill>
                  <a:srgbClr val="FF0000"/>
                </a:solidFill>
              </a:rPr>
              <a:t>physical </a:t>
            </a:r>
            <a:r>
              <a:rPr lang="en-US" dirty="0" smtClean="0">
                <a:solidFill>
                  <a:srgbClr val="FF0000"/>
                </a:solidFill>
              </a:rPr>
              <a:t>pages</a:t>
            </a:r>
            <a:r>
              <a:rPr lang="en-US" dirty="0" smtClean="0"/>
              <a:t>.</a:t>
            </a:r>
          </a:p>
          <a:p>
            <a:pPr lvl="1"/>
            <a:r>
              <a:rPr lang="en-US" dirty="0" smtClean="0"/>
              <a:t>It </a:t>
            </a:r>
            <a:r>
              <a:rPr lang="en-US" dirty="0"/>
              <a:t>turns out that most URLs used within an ASP.NET application are made of two </a:t>
            </a:r>
            <a:r>
              <a:rPr lang="en-US" dirty="0" smtClean="0"/>
              <a:t>parts:</a:t>
            </a:r>
          </a:p>
          <a:p>
            <a:pPr lvl="2"/>
            <a:r>
              <a:rPr lang="en-US" dirty="0" smtClean="0"/>
              <a:t>the </a:t>
            </a:r>
            <a:r>
              <a:rPr lang="en-US" dirty="0">
                <a:solidFill>
                  <a:srgbClr val="FF0000"/>
                </a:solidFill>
              </a:rPr>
              <a:t>path</a:t>
            </a:r>
            <a:r>
              <a:rPr lang="en-US" dirty="0"/>
              <a:t> to the </a:t>
            </a:r>
            <a:r>
              <a:rPr lang="en-US" dirty="0">
                <a:solidFill>
                  <a:srgbClr val="FF0000"/>
                </a:solidFill>
              </a:rPr>
              <a:t>physical webpage</a:t>
            </a:r>
            <a:r>
              <a:rPr lang="en-US" dirty="0"/>
              <a:t> that contains the </a:t>
            </a:r>
            <a:r>
              <a:rPr lang="en-US" dirty="0" smtClean="0">
                <a:solidFill>
                  <a:srgbClr val="FF0000"/>
                </a:solidFill>
              </a:rPr>
              <a:t>logic</a:t>
            </a:r>
          </a:p>
          <a:p>
            <a:pPr lvl="2"/>
            <a:r>
              <a:rPr lang="en-US" dirty="0" smtClean="0"/>
              <a:t>some </a:t>
            </a:r>
            <a:r>
              <a:rPr lang="en-US" dirty="0"/>
              <a:t>data stuffed in the query string to provide </a:t>
            </a:r>
            <a:r>
              <a:rPr lang="en-US" dirty="0" smtClean="0">
                <a:solidFill>
                  <a:srgbClr val="FF0000"/>
                </a:solidFill>
              </a:rPr>
              <a:t>parameters</a:t>
            </a:r>
          </a:p>
          <a:p>
            <a:pPr lvl="1"/>
            <a:r>
              <a:rPr lang="en-US" dirty="0" smtClean="0"/>
              <a:t>This </a:t>
            </a:r>
            <a:r>
              <a:rPr lang="en-US" dirty="0"/>
              <a:t>approach has worked for a few years, and it still works </a:t>
            </a:r>
            <a:r>
              <a:rPr lang="en-US" dirty="0" smtClean="0"/>
              <a:t>today.</a:t>
            </a:r>
          </a:p>
          <a:p>
            <a:pPr lvl="1"/>
            <a:r>
              <a:rPr lang="en-US" dirty="0" smtClean="0"/>
              <a:t>The </a:t>
            </a:r>
            <a:r>
              <a:rPr lang="en-US" dirty="0">
                <a:solidFill>
                  <a:srgbClr val="FF0000"/>
                </a:solidFill>
              </a:rPr>
              <a:t>ASP.NET run-time environment</a:t>
            </a:r>
            <a:r>
              <a:rPr lang="en-US" dirty="0"/>
              <a:t>, however, doesn’t limit you to just calling into resources identified by a specific location and </a:t>
            </a:r>
            <a:r>
              <a:rPr lang="en-US" dirty="0" smtClean="0"/>
              <a:t>file.</a:t>
            </a:r>
          </a:p>
          <a:p>
            <a:pPr lvl="1"/>
            <a:r>
              <a:rPr lang="en-US" dirty="0" smtClean="0"/>
              <a:t>By </a:t>
            </a:r>
            <a:r>
              <a:rPr lang="en-US" dirty="0"/>
              <a:t>writing an </a:t>
            </a:r>
            <a:r>
              <a:rPr lang="en-US" dirty="0">
                <a:solidFill>
                  <a:srgbClr val="0070C0"/>
                </a:solidFill>
              </a:rPr>
              <a:t>ad hoc</a:t>
            </a:r>
            <a:r>
              <a:rPr lang="en-US" dirty="0"/>
              <a:t> </a:t>
            </a:r>
            <a:r>
              <a:rPr lang="en-US" dirty="0">
                <a:solidFill>
                  <a:srgbClr val="FF0000"/>
                </a:solidFill>
              </a:rPr>
              <a:t>HTTP handler</a:t>
            </a:r>
            <a:r>
              <a:rPr lang="en-US" dirty="0"/>
              <a:t> and </a:t>
            </a:r>
            <a:r>
              <a:rPr lang="en-US" dirty="0">
                <a:solidFill>
                  <a:srgbClr val="FF0000"/>
                </a:solidFill>
              </a:rPr>
              <a:t>binding</a:t>
            </a:r>
            <a:r>
              <a:rPr lang="en-US" dirty="0"/>
              <a:t> it to a URL, you can use ASP.NET to </a:t>
            </a:r>
            <a:r>
              <a:rPr lang="en-US" dirty="0">
                <a:solidFill>
                  <a:srgbClr val="FF0000"/>
                </a:solidFill>
              </a:rPr>
              <a:t>execute code</a:t>
            </a:r>
            <a:r>
              <a:rPr lang="en-US" dirty="0"/>
              <a:t> in response to a request regardless of the dependencies on physical </a:t>
            </a:r>
            <a:r>
              <a:rPr lang="en-US" dirty="0" smtClean="0"/>
              <a:t>files.</a:t>
            </a:r>
          </a:p>
          <a:p>
            <a:pPr lvl="1"/>
            <a:r>
              <a:rPr lang="en-US" dirty="0" smtClean="0"/>
              <a:t>This </a:t>
            </a:r>
            <a:r>
              <a:rPr lang="en-US" dirty="0"/>
              <a:t>is just one of the aspects that most distinguishes ASP.NET MVC from ASP.NET Web </a:t>
            </a:r>
            <a:r>
              <a:rPr lang="en-US" dirty="0" smtClean="0"/>
              <a:t>Forms.</a:t>
            </a:r>
          </a:p>
          <a:p>
            <a:pPr lvl="1"/>
            <a:r>
              <a:rPr lang="en-US" dirty="0" smtClean="0"/>
              <a:t>Let’s </a:t>
            </a:r>
            <a:r>
              <a:rPr lang="en-US" dirty="0"/>
              <a:t>briefly see how to simulate the ASP.NET MVC behavior with an </a:t>
            </a:r>
            <a:r>
              <a:rPr lang="en-US" dirty="0">
                <a:solidFill>
                  <a:srgbClr val="FF0000"/>
                </a:solidFill>
              </a:rPr>
              <a:t>HTTP handler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07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a:t>
            </a:fld>
            <a:endParaRPr lang="en-US" dirty="0"/>
          </a:p>
        </p:txBody>
      </p:sp>
    </p:spTree>
    <p:extLst>
      <p:ext uri="{BB962C8B-B14F-4D97-AF65-F5344CB8AC3E}">
        <p14:creationId xmlns:p14="http://schemas.microsoft.com/office/powerpoint/2010/main" val="432666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4058</Words>
  <Application>Microsoft Office PowerPoint</Application>
  <PresentationFormat>Widescreen</PresentationFormat>
  <Paragraphs>459</Paragraphs>
  <Slides>71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PowerPoint Presentation</vt:lpstr>
      <vt:lpstr>Intro</vt:lpstr>
      <vt:lpstr>Intro              |</vt:lpstr>
      <vt:lpstr>Agenda</vt:lpstr>
      <vt:lpstr>NOTE</vt:lpstr>
      <vt:lpstr>Routing incoming requests</vt:lpstr>
      <vt:lpstr>Note</vt:lpstr>
      <vt:lpstr>Simulating the ASP.NET MVC runtime</vt:lpstr>
      <vt:lpstr>Defining the syntax of recognized URLs</vt:lpstr>
      <vt:lpstr>Defining the behavior of the HTTP handler</vt:lpstr>
      <vt:lpstr>Defining the behavior of the HTTP handler    |</vt:lpstr>
      <vt:lpstr>Code 1-1</vt:lpstr>
      <vt:lpstr>Code 1-2</vt:lpstr>
      <vt:lpstr>Invoking the HTTP handler</vt:lpstr>
      <vt:lpstr>Invoking the HTTP handler        |</vt:lpstr>
      <vt:lpstr>Code 1-3</vt:lpstr>
      <vt:lpstr>Figure 1-1</vt:lpstr>
      <vt:lpstr>The URL routing HTTP module</vt:lpstr>
      <vt:lpstr>Superseding URL rewriting</vt:lpstr>
      <vt:lpstr>Application routes</vt:lpstr>
      <vt:lpstr>PowerPoint Presentation</vt:lpstr>
      <vt:lpstr>PowerPoint Presentation</vt:lpstr>
      <vt:lpstr>Intro</vt:lpstr>
      <vt:lpstr>Intro              |</vt:lpstr>
      <vt:lpstr>Note</vt:lpstr>
      <vt:lpstr>The structure and behavior of a view engine</vt:lpstr>
      <vt:lpstr>Figure 2-1</vt:lpstr>
      <vt:lpstr>The mechanics of a view engine</vt:lpstr>
      <vt:lpstr>Detecting registered view engines</vt:lpstr>
      <vt:lpstr>Detecting registered view engines      |</vt:lpstr>
      <vt:lpstr>Figure 2-2</vt:lpstr>
      <vt:lpstr>Code 2-1</vt:lpstr>
      <vt:lpstr>Anatomy of a view engine</vt:lpstr>
      <vt:lpstr>Anatomy of a view engine        |</vt:lpstr>
      <vt:lpstr>Code 2-2 || 2-3</vt:lpstr>
      <vt:lpstr>Table 2-1</vt:lpstr>
      <vt:lpstr>Who calls the view engine?</vt:lpstr>
      <vt:lpstr>Figure 2-3</vt:lpstr>
      <vt:lpstr>Example</vt:lpstr>
      <vt:lpstr>Example             |</vt:lpstr>
      <vt:lpstr>Code 2-4</vt:lpstr>
      <vt:lpstr>The view object</vt:lpstr>
      <vt:lpstr>The view object           |</vt:lpstr>
      <vt:lpstr>Definition of the view template</vt:lpstr>
      <vt:lpstr>Resolving the template</vt:lpstr>
      <vt:lpstr>Default conventions and folders</vt:lpstr>
      <vt:lpstr>The template for the view</vt:lpstr>
      <vt:lpstr>The master view</vt:lpstr>
      <vt:lpstr>PowerPoint Presentation</vt:lpstr>
      <vt:lpstr>PowerPoint Presentation</vt:lpstr>
      <vt:lpstr>PowerPoint Presentation</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113</cp:revision>
  <dcterms:created xsi:type="dcterms:W3CDTF">2018-04-26T03:21:35Z</dcterms:created>
  <dcterms:modified xsi:type="dcterms:W3CDTF">2018-06-26T14:30:43Z</dcterms:modified>
</cp:coreProperties>
</file>