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5" autoAdjust="0"/>
    <p:restoredTop sz="94660"/>
  </p:normalViewPr>
  <p:slideViewPr>
    <p:cSldViewPr snapToGrid="0">
      <p:cViewPr varScale="1">
        <p:scale>
          <a:sx n="110" d="100"/>
          <a:sy n="110" d="100"/>
        </p:scale>
        <p:origin x="384" y="108"/>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4/26/2018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4/26/2018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4/26/2018</a:t>
            </a:fld>
            <a:endParaRPr lang="en-US" dirty="0"/>
          </a:p>
        </p:txBody>
      </p:sp>
      <p:sp>
        <p:nvSpPr>
          <p:cNvPr id="31"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4/26/2018</a:t>
            </a:fld>
            <a:endParaRPr lang="en-US" dirty="0"/>
          </a:p>
        </p:txBody>
      </p:sp>
      <p:sp>
        <p:nvSpPr>
          <p:cNvPr id="23"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l">
              <a:defRPr sz="6000">
                <a:solidFill>
                  <a:schemeClr val="tx2"/>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solidFill>
                  <a:schemeClr val="accent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65E195-C89C-4871-8AE9-903FDB8B6D9D}" type="datetimeFigureOut">
              <a:rPr lang="en-US" smtClean="0"/>
              <a:t>4/26/2018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1036020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762250" y="2556686"/>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762250" y="2925811"/>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600201" cy="369332"/>
          </a:xfrm>
          <a:prstGeom prst="rect">
            <a:avLst/>
          </a:prstGeom>
          <a:noFill/>
          <a:ln>
            <a:solidFill>
              <a:srgbClr val="3F1779"/>
            </a:solidFill>
          </a:ln>
        </p:spPr>
        <p:txBody>
          <a:bodyPr wrap="square" rtlCol="0">
            <a:spAutoFit/>
          </a:bodyPr>
          <a:lstStyle/>
          <a:p>
            <a:r>
              <a:rPr lang="en-US" dirty="0" smtClean="0">
                <a:solidFill>
                  <a:srgbClr val="FF0000"/>
                </a:solidFill>
              </a:rPr>
              <a:t>Book Name:</a:t>
            </a:r>
            <a:r>
              <a:rPr lang="en-US" dirty="0" smtClean="0"/>
              <a:t> </a:t>
            </a:r>
            <a:endParaRPr lang="en-US" dirty="0"/>
          </a:p>
        </p:txBody>
      </p:sp>
      <p:sp>
        <p:nvSpPr>
          <p:cNvPr id="20" name="TextBox 19"/>
          <p:cNvSpPr txBox="1"/>
          <p:nvPr userDrawn="1"/>
        </p:nvSpPr>
        <p:spPr>
          <a:xfrm>
            <a:off x="1152525" y="2922239"/>
            <a:ext cx="1600200" cy="369332"/>
          </a:xfrm>
          <a:prstGeom prst="rect">
            <a:avLst/>
          </a:prstGeom>
          <a:noFill/>
          <a:ln>
            <a:solidFill>
              <a:srgbClr val="3F1779"/>
            </a:solidFill>
          </a:ln>
        </p:spPr>
        <p:txBody>
          <a:bodyPr wrap="square" rtlCol="0">
            <a:spAutoFit/>
          </a:bodyPr>
          <a:lstStyle/>
          <a:p>
            <a:r>
              <a:rPr lang="en-US" dirty="0" smtClean="0">
                <a:solidFill>
                  <a:srgbClr val="FF0000"/>
                </a:solidFill>
              </a:rPr>
              <a:t>Book Source:</a:t>
            </a:r>
            <a:r>
              <a:rPr lang="en-US" dirty="0" smtClean="0"/>
              <a:t> </a:t>
            </a:r>
            <a:endParaRPr lang="en-US" dirty="0"/>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4/26/2018</a:t>
            </a:fld>
            <a:endParaRPr lang="en-US" dirty="0"/>
          </a:p>
        </p:txBody>
      </p:sp>
      <p:sp>
        <p:nvSpPr>
          <p:cNvPr id="22"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4/26/2018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4/26/2018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4/26/2018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4/26/2018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4/26/2018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4/26/2018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4/26/2018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4/26/2018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 id="2147483673"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8.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ASP .NET Web API 1</a:t>
            </a:r>
          </a:p>
        </p:txBody>
      </p:sp>
      <p:sp>
        <p:nvSpPr>
          <p:cNvPr id="3" name="Subtitle 2"/>
          <p:cNvSpPr>
            <a:spLocks noGrp="1"/>
          </p:cNvSpPr>
          <p:nvPr>
            <p:ph type="subTitle" idx="1"/>
          </p:nvPr>
        </p:nvSpPr>
        <p:spPr/>
        <p:txBody>
          <a:bodyPr/>
          <a:lstStyle/>
          <a:p>
            <a:r>
              <a:rPr lang="en-US" dirty="0" smtClean="0"/>
              <a:t>	- Govardhan Reddy D N</a:t>
            </a:r>
          </a:p>
          <a:p>
            <a:r>
              <a:rPr lang="en-US" dirty="0"/>
              <a:t>	</a:t>
            </a:r>
            <a:r>
              <a:rPr lang="en-US" dirty="0" smtClean="0"/>
              <a:t>		</a:t>
            </a:r>
            <a:r>
              <a:rPr lang="en-US" sz="1800" dirty="0" smtClean="0">
                <a:solidFill>
                  <a:srgbClr val="3F1779"/>
                </a:solidFill>
                <a:latin typeface="Brush Script MT" panose="03060802040406070304" pitchFamily="66" charset="0"/>
              </a:rPr>
              <a:t>Royal Sapphire Edu</a:t>
            </a:r>
            <a:endParaRPr lang="en-US" sz="1800" dirty="0">
              <a:solidFill>
                <a:srgbClr val="3F1779"/>
              </a:solidFill>
              <a:latin typeface="Brush Script MT" panose="03060802040406070304" pitchFamily="66" charset="0"/>
            </a:endParaRPr>
          </a:p>
        </p:txBody>
      </p:sp>
      <p:sp>
        <p:nvSpPr>
          <p:cNvPr id="4" name="Action Button: Forward or Next 3">
            <a:hlinkClick r:id="rId2" action="ppaction://hlinksldjump" highlightClick="1"/>
          </p:cNvPr>
          <p:cNvSpPr/>
          <p:nvPr/>
        </p:nvSpPr>
        <p:spPr>
          <a:xfrm>
            <a:off x="391069" y="5134232"/>
            <a:ext cx="2455333" cy="762000"/>
          </a:xfrm>
          <a:prstGeom prst="actionButtonForwardNex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pPr algn="ctr">
              <a:lnSpc>
                <a:spcPct val="90000"/>
              </a:lnSpc>
              <a:spcBef>
                <a:spcPct val="0"/>
              </a:spcBef>
            </a:pPr>
            <a:r>
              <a:rPr lang="en-US" sz="2400" dirty="0" smtClean="0">
                <a:latin typeface="+mj-lt"/>
                <a:ea typeface="+mj-ea"/>
                <a:cs typeface="+mj-cs"/>
              </a:rPr>
              <a:t>MVC 4 Web API 1</a:t>
            </a:r>
            <a:endParaRPr lang="en-US" sz="2400" dirty="0">
              <a:solidFill>
                <a:schemeClr val="tx1"/>
              </a:solidFill>
              <a:latin typeface="+mj-lt"/>
              <a:ea typeface="+mj-ea"/>
              <a:cs typeface="+mj-cs"/>
            </a:endParaRPr>
          </a:p>
        </p:txBody>
      </p:sp>
      <p:pic>
        <p:nvPicPr>
          <p:cNvPr id="5" name="Picture 4"/>
          <p:cNvPicPr>
            <a:picLocks noChangeAspect="1"/>
          </p:cNvPicPr>
          <p:nvPr/>
        </p:nvPicPr>
        <p:blipFill>
          <a:blip r:embed="rId3"/>
          <a:stretch>
            <a:fillRect/>
          </a:stretch>
        </p:blipFill>
        <p:spPr>
          <a:xfrm>
            <a:off x="11430942" y="461945"/>
            <a:ext cx="273084" cy="273084"/>
          </a:xfrm>
          <a:prstGeom prst="rect">
            <a:avLst/>
          </a:prstGeom>
        </p:spPr>
      </p:pic>
      <p:sp>
        <p:nvSpPr>
          <p:cNvPr id="7" name="TextBox 6"/>
          <p:cNvSpPr txBox="1"/>
          <p:nvPr/>
        </p:nvSpPr>
        <p:spPr>
          <a:xfrm>
            <a:off x="391069" y="6072542"/>
            <a:ext cx="1392573" cy="369332"/>
          </a:xfrm>
          <a:prstGeom prst="rect">
            <a:avLst/>
          </a:prstGeom>
          <a:noFill/>
          <a:ln>
            <a:solidFill>
              <a:srgbClr val="3F1779"/>
            </a:solidFill>
          </a:ln>
        </p:spPr>
        <p:txBody>
          <a:bodyPr wrap="square" rtlCol="0">
            <a:spAutoFit/>
          </a:bodyPr>
          <a:lstStyle/>
          <a:p>
            <a:r>
              <a:rPr lang="en-US" dirty="0" smtClean="0"/>
              <a:t>Apress</a:t>
            </a:r>
            <a:endParaRPr lang="en-US" dirty="0"/>
          </a:p>
        </p:txBody>
      </p:sp>
      <p:sp>
        <p:nvSpPr>
          <p:cNvPr id="8" name="Action Button: Forward or Next 7">
            <a:hlinkClick r:id="" action="ppaction://noaction" highlightClick="1"/>
          </p:cNvPr>
          <p:cNvSpPr/>
          <p:nvPr/>
        </p:nvSpPr>
        <p:spPr>
          <a:xfrm>
            <a:off x="3640667" y="5134232"/>
            <a:ext cx="2455333" cy="762000"/>
          </a:xfrm>
          <a:prstGeom prst="actionButtonForwardNex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pPr algn="ctr">
              <a:lnSpc>
                <a:spcPct val="90000"/>
              </a:lnSpc>
              <a:spcBef>
                <a:spcPct val="0"/>
              </a:spcBef>
            </a:pPr>
            <a:r>
              <a:rPr lang="en-US" sz="2400" dirty="0" smtClean="0">
                <a:solidFill>
                  <a:schemeClr val="tx1"/>
                </a:solidFill>
                <a:latin typeface="+mj-lt"/>
                <a:ea typeface="+mj-ea"/>
                <a:cs typeface="+mj-cs"/>
              </a:rPr>
              <a:t>Appendix</a:t>
            </a:r>
            <a:endParaRPr lang="en-US" sz="2400" dirty="0">
              <a:solidFill>
                <a:schemeClr val="tx1"/>
              </a:solidFill>
              <a:latin typeface="+mj-lt"/>
              <a:ea typeface="+mj-ea"/>
              <a:cs typeface="+mj-cs"/>
            </a:endParaRPr>
          </a:p>
        </p:txBody>
      </p:sp>
      <p:sp>
        <p:nvSpPr>
          <p:cNvPr id="13" name="TextBox 12"/>
          <p:cNvSpPr txBox="1"/>
          <p:nvPr/>
        </p:nvSpPr>
        <p:spPr>
          <a:xfrm>
            <a:off x="3640667" y="6072542"/>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Tree>
    <p:extLst>
      <p:ext uri="{BB962C8B-B14F-4D97-AF65-F5344CB8AC3E}">
        <p14:creationId xmlns:p14="http://schemas.microsoft.com/office/powerpoint/2010/main" val="28212583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REST by Default</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Speaking of REST, building services with ASP.NET MVC and the Web API provides most of what you need to adhere to the constraints of the REST </a:t>
            </a:r>
            <a:r>
              <a:rPr lang="en-US" sz="2000" dirty="0" smtClean="0"/>
              <a:t>architecture.</a:t>
            </a:r>
          </a:p>
          <a:p>
            <a:pPr marL="457200">
              <a:buFont typeface="Wingdings" panose="05000000000000000000" pitchFamily="2" charset="2"/>
              <a:buChar char="§"/>
            </a:pPr>
            <a:r>
              <a:rPr lang="en-US" sz="2000" dirty="0" smtClean="0"/>
              <a:t>This </a:t>
            </a:r>
            <a:r>
              <a:rPr lang="en-US" sz="2000" dirty="0"/>
              <a:t>is largely due to the URL routing feature provided by the MVC </a:t>
            </a:r>
            <a:r>
              <a:rPr lang="en-US" sz="2000" dirty="0" smtClean="0"/>
              <a:t>Framework.</a:t>
            </a:r>
          </a:p>
          <a:p>
            <a:pPr marL="457200">
              <a:buFont typeface="Wingdings" panose="05000000000000000000" pitchFamily="2" charset="2"/>
              <a:buChar char="§"/>
            </a:pPr>
            <a:r>
              <a:rPr lang="en-US" sz="2000" dirty="0" smtClean="0"/>
              <a:t>Unlike </a:t>
            </a:r>
            <a:r>
              <a:rPr lang="en-US" sz="2000" dirty="0"/>
              <a:t>WCF, where a service is an address to a physical file (i.e., an address that maps directly to a service class or .svc file), service addresses with MVC are REST–style routes that map to controller </a:t>
            </a:r>
            <a:r>
              <a:rPr lang="en-US" sz="2000" dirty="0" smtClean="0"/>
              <a:t>methods.</a:t>
            </a:r>
          </a:p>
          <a:p>
            <a:pPr marL="457200">
              <a:buFont typeface="Wingdings" panose="05000000000000000000" pitchFamily="2" charset="2"/>
              <a:buChar char="§"/>
            </a:pPr>
            <a:r>
              <a:rPr lang="en-US" sz="2000" dirty="0" smtClean="0"/>
              <a:t>As </a:t>
            </a:r>
            <a:r>
              <a:rPr lang="en-US" sz="2000" dirty="0"/>
              <a:t>such, the paths lend themselves very nicely to REST–style API </a:t>
            </a:r>
            <a:r>
              <a:rPr lang="en-US" sz="2000" dirty="0" smtClean="0"/>
              <a:t>specifications.</a:t>
            </a:r>
          </a:p>
          <a:p>
            <a:pPr marL="457200">
              <a:buFont typeface="Wingdings" panose="05000000000000000000" pitchFamily="2" charset="2"/>
              <a:buChar char="§"/>
            </a:pPr>
            <a:r>
              <a:rPr lang="en-US" sz="2000" dirty="0" smtClean="0"/>
              <a:t>This </a:t>
            </a:r>
            <a:r>
              <a:rPr lang="en-US" sz="2000" dirty="0"/>
              <a:t>concept of routing is critical to understanding how </a:t>
            </a:r>
            <a:r>
              <a:rPr lang="en-US" sz="2000" dirty="0">
                <a:solidFill>
                  <a:srgbClr val="FF0000"/>
                </a:solidFill>
              </a:rPr>
              <a:t>MVC</a:t>
            </a:r>
            <a:r>
              <a:rPr lang="en-US" sz="2000" dirty="0"/>
              <a:t> can be used for </a:t>
            </a:r>
            <a:r>
              <a:rPr lang="en-US" sz="2000" dirty="0">
                <a:solidFill>
                  <a:srgbClr val="0070C0"/>
                </a:solidFill>
              </a:rPr>
              <a:t>building</a:t>
            </a:r>
            <a:r>
              <a:rPr lang="en-US" sz="2000" dirty="0"/>
              <a:t> </a:t>
            </a:r>
            <a:r>
              <a:rPr lang="en-US" sz="2000" dirty="0">
                <a:solidFill>
                  <a:srgbClr val="FF0000"/>
                </a:solidFill>
              </a:rPr>
              <a:t>services</a:t>
            </a:r>
            <a:r>
              <a:rPr lang="en-US" sz="2000" dirty="0"/>
              <a:t>, so let’s look at an </a:t>
            </a:r>
            <a:r>
              <a:rPr lang="en-US" sz="2000" dirty="0" smtClean="0"/>
              <a:t>example.</a:t>
            </a:r>
          </a:p>
          <a:p>
            <a:pPr marL="457200">
              <a:buFont typeface="Wingdings" panose="05000000000000000000" pitchFamily="2" charset="2"/>
              <a:buChar char="§"/>
            </a:pPr>
            <a:r>
              <a:rPr lang="en-US" sz="2000" dirty="0" smtClean="0"/>
              <a:t>In </a:t>
            </a:r>
            <a:r>
              <a:rPr lang="en-US" sz="2000" dirty="0"/>
              <a:t>this book you will learn how to develop a simple task-management </a:t>
            </a:r>
            <a:r>
              <a:rPr lang="en-US" sz="2000" dirty="0" smtClean="0"/>
              <a:t>service.</a:t>
            </a:r>
          </a:p>
          <a:p>
            <a:pPr marL="457200">
              <a:buFont typeface="Wingdings" panose="05000000000000000000" pitchFamily="2" charset="2"/>
              <a:buChar char="§"/>
            </a:pPr>
            <a:r>
              <a:rPr lang="en-US" sz="2000" dirty="0" smtClean="0"/>
              <a:t>You </a:t>
            </a:r>
            <a:r>
              <a:rPr lang="en-US" sz="2000" dirty="0"/>
              <a:t>can imagine having a service method to fetch a single </a:t>
            </a:r>
            <a:r>
              <a:rPr lang="en-US" sz="2000" dirty="0" smtClean="0"/>
              <a:t>task.</a:t>
            </a:r>
          </a:p>
          <a:p>
            <a:pPr marL="457200">
              <a:buFont typeface="Wingdings" panose="05000000000000000000" pitchFamily="2" charset="2"/>
              <a:buChar char="§"/>
            </a:pPr>
            <a:r>
              <a:rPr lang="en-US" sz="2000" dirty="0" smtClean="0"/>
              <a:t>This </a:t>
            </a:r>
            <a:r>
              <a:rPr lang="en-US" sz="2000" dirty="0"/>
              <a:t>method would take a task’s TaskId and return that </a:t>
            </a:r>
            <a:r>
              <a:rPr lang="en-US" sz="2000" dirty="0" smtClean="0"/>
              <a:t>task.</a:t>
            </a:r>
          </a:p>
          <a:p>
            <a:pPr marL="457200">
              <a:buFont typeface="Wingdings" panose="05000000000000000000" pitchFamily="2" charset="2"/>
              <a:buChar char="§"/>
            </a:pPr>
            <a:r>
              <a:rPr lang="en-US" sz="2000" dirty="0" smtClean="0"/>
              <a:t>Implemented </a:t>
            </a:r>
            <a:r>
              <a:rPr lang="en-US" sz="2000" dirty="0"/>
              <a:t>in WCF, the method might look like </a:t>
            </a:r>
            <a:r>
              <a:rPr lang="en-US" sz="2000" dirty="0" smtClean="0">
                <a:solidFill>
                  <a:srgbClr val="FF0000"/>
                </a:solidFill>
              </a:rPr>
              <a:t>Listing 1-1</a:t>
            </a:r>
            <a:r>
              <a:rPr lang="en-US" sz="2000" dirty="0" smtClean="0"/>
              <a:t>.</a:t>
            </a:r>
          </a:p>
          <a:p>
            <a:pPr marL="457200">
              <a:buFont typeface="Wingdings" panose="05000000000000000000" pitchFamily="2" charset="2"/>
              <a:buChar char="§"/>
            </a:pPr>
            <a:r>
              <a:rPr lang="en-US" sz="2000" dirty="0"/>
              <a:t>With an appropriately configured .svc file and corresponding endpoint, you would have a URL that looks similar to </a:t>
            </a:r>
            <a:r>
              <a:rPr lang="en-US" sz="2000" dirty="0" smtClean="0"/>
              <a:t>this</a:t>
            </a:r>
            <a:r>
              <a:rPr lang="en-US" sz="2000" dirty="0"/>
              <a:t>:</a:t>
            </a:r>
            <a:endParaRPr lang="en-US" sz="2000" dirty="0" smtClean="0"/>
          </a:p>
        </p:txBody>
      </p:sp>
      <p:pic>
        <p:nvPicPr>
          <p:cNvPr id="3" name="Picture 2"/>
          <p:cNvPicPr>
            <a:picLocks noChangeAspect="1"/>
          </p:cNvPicPr>
          <p:nvPr/>
        </p:nvPicPr>
        <p:blipFill>
          <a:blip r:embed="rId2"/>
          <a:stretch>
            <a:fillRect/>
          </a:stretch>
        </p:blipFill>
        <p:spPr>
          <a:xfrm>
            <a:off x="2285999" y="6144803"/>
            <a:ext cx="4130675" cy="330812"/>
          </a:xfrm>
          <a:prstGeom prst="rect">
            <a:avLst/>
          </a:prstGeom>
          <a:ln>
            <a:solidFill>
              <a:schemeClr val="accent1"/>
            </a:solidFill>
          </a:ln>
        </p:spPr>
      </p:pic>
    </p:spTree>
    <p:extLst>
      <p:ext uri="{BB962C8B-B14F-4D97-AF65-F5344CB8AC3E}">
        <p14:creationId xmlns:p14="http://schemas.microsoft.com/office/powerpoint/2010/main" val="1280651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t>REST by Default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a:t>The caller would then post a </a:t>
            </a:r>
            <a:r>
              <a:rPr lang="en-US" sz="2000" dirty="0">
                <a:solidFill>
                  <a:srgbClr val="FF0000"/>
                </a:solidFill>
              </a:rPr>
              <a:t>SOAP request</a:t>
            </a:r>
            <a:r>
              <a:rPr lang="en-US" sz="2000" dirty="0"/>
              <a:t> with the SOAP action set to GetTask, passing in the TaskId </a:t>
            </a:r>
            <a:r>
              <a:rPr lang="en-US" sz="2000" dirty="0" smtClean="0"/>
              <a:t>argument.</a:t>
            </a:r>
          </a:p>
          <a:p>
            <a:pPr marL="457200">
              <a:buFont typeface="Wingdings" panose="05000000000000000000" pitchFamily="2" charset="2"/>
              <a:buChar char="§"/>
            </a:pPr>
            <a:r>
              <a:rPr lang="en-US" sz="2000" dirty="0" smtClean="0"/>
              <a:t>Of </a:t>
            </a:r>
            <a:r>
              <a:rPr lang="en-US" sz="2000" dirty="0"/>
              <a:t>course, when building a .NET client, much of the underlying SOAP gunk is taken care of for </a:t>
            </a:r>
            <a:r>
              <a:rPr lang="en-US" sz="2000" dirty="0" smtClean="0"/>
              <a:t>you.</a:t>
            </a:r>
          </a:p>
          <a:p>
            <a:pPr marL="457200">
              <a:buFont typeface="Wingdings" panose="05000000000000000000" pitchFamily="2" charset="2"/>
              <a:buChar char="§"/>
            </a:pPr>
            <a:r>
              <a:rPr lang="en-US" sz="2000" dirty="0" smtClean="0"/>
              <a:t>But </a:t>
            </a:r>
            <a:r>
              <a:rPr lang="en-US" sz="2000" dirty="0"/>
              <a:t>making SOAP calls from JavaScript can a bit more challenging, </a:t>
            </a:r>
            <a:r>
              <a:rPr lang="en-US" sz="2000" dirty="0" smtClean="0"/>
              <a:t>and—arguably—unnecessary.</a:t>
            </a:r>
          </a:p>
          <a:p>
            <a:pPr marL="457200">
              <a:buFont typeface="Wingdings" panose="05000000000000000000" pitchFamily="2" charset="2"/>
              <a:buChar char="§"/>
            </a:pPr>
            <a:r>
              <a:rPr lang="en-US" sz="2000" dirty="0" smtClean="0"/>
              <a:t>This </a:t>
            </a:r>
            <a:r>
              <a:rPr lang="en-US" sz="2000" dirty="0"/>
              <a:t>same example under ASP.NET MVC4 would involve creating a controller instead of a WCF service class. </a:t>
            </a:r>
            <a:endParaRPr lang="en-US" sz="2000" dirty="0" smtClean="0"/>
          </a:p>
          <a:p>
            <a:pPr marL="457200">
              <a:buFont typeface="Wingdings" panose="05000000000000000000" pitchFamily="2" charset="2"/>
              <a:buChar char="§"/>
            </a:pPr>
            <a:r>
              <a:rPr lang="en-US" sz="2000" dirty="0" smtClean="0"/>
              <a:t>The </a:t>
            </a:r>
            <a:r>
              <a:rPr lang="en-US" sz="2000" dirty="0"/>
              <a:t>method for fetching a Task object exists on the controller, but it is no longer defined by a contract, as it is in </a:t>
            </a:r>
            <a:r>
              <a:rPr lang="en-US" sz="2000" dirty="0" smtClean="0"/>
              <a:t>WCF.</a:t>
            </a:r>
          </a:p>
          <a:p>
            <a:pPr marL="457200">
              <a:buFont typeface="Wingdings" panose="05000000000000000000" pitchFamily="2" charset="2"/>
              <a:buChar char="§"/>
            </a:pPr>
            <a:r>
              <a:rPr lang="en-US" sz="2000" dirty="0" smtClean="0"/>
              <a:t>The </a:t>
            </a:r>
            <a:r>
              <a:rPr lang="en-US" sz="2000" dirty="0"/>
              <a:t>controller might look like </a:t>
            </a:r>
            <a:r>
              <a:rPr lang="en-US" sz="2000" dirty="0" smtClean="0"/>
              <a:t>the </a:t>
            </a:r>
            <a:r>
              <a:rPr lang="en-US" sz="2000" dirty="0" smtClean="0">
                <a:solidFill>
                  <a:srgbClr val="FF0000"/>
                </a:solidFill>
              </a:rPr>
              <a:t>Listing 1-2</a:t>
            </a:r>
            <a:r>
              <a:rPr lang="en-US" sz="2000" dirty="0" smtClean="0"/>
              <a:t>.</a:t>
            </a:r>
          </a:p>
          <a:p>
            <a:pPr marL="457200">
              <a:buFont typeface="Wingdings" panose="05000000000000000000" pitchFamily="2" charset="2"/>
              <a:buChar char="§"/>
            </a:pPr>
            <a:r>
              <a:rPr lang="en-US" sz="2000" dirty="0"/>
              <a:t>With the TasksController, and an appropriately configured route, the URL used to fetch a single task would like </a:t>
            </a:r>
            <a:r>
              <a:rPr lang="en-US" sz="2000" dirty="0" smtClean="0"/>
              <a:t>this:</a:t>
            </a:r>
          </a:p>
          <a:p>
            <a:pPr indent="0">
              <a:buNone/>
            </a:pPr>
            <a:endParaRPr lang="en-US" sz="2000" dirty="0"/>
          </a:p>
          <a:p>
            <a:pPr marL="457200">
              <a:buFont typeface="Wingdings" panose="05000000000000000000" pitchFamily="2" charset="2"/>
              <a:buChar char="§"/>
            </a:pPr>
            <a:r>
              <a:rPr lang="en-US" sz="2000" dirty="0" smtClean="0"/>
              <a:t>Note </a:t>
            </a:r>
            <a:r>
              <a:rPr lang="en-US" sz="2000" dirty="0"/>
              <a:t>that the method name “Get” appears in the URL. Let’s look briefly at an example built with the Web </a:t>
            </a:r>
            <a:r>
              <a:rPr lang="en-US" sz="2000" dirty="0" smtClean="0"/>
              <a:t>API - </a:t>
            </a:r>
            <a:r>
              <a:rPr lang="en-US" sz="2000" dirty="0">
                <a:solidFill>
                  <a:srgbClr val="FF0000"/>
                </a:solidFill>
              </a:rPr>
              <a:t>Listing </a:t>
            </a:r>
            <a:r>
              <a:rPr lang="en-US" sz="2000" dirty="0" smtClean="0">
                <a:solidFill>
                  <a:srgbClr val="FF0000"/>
                </a:solidFill>
              </a:rPr>
              <a:t>1-3</a:t>
            </a:r>
            <a:r>
              <a:rPr lang="en-US" sz="2000" dirty="0" smtClean="0"/>
              <a:t>.</a:t>
            </a:r>
          </a:p>
          <a:p>
            <a:pPr marL="457200">
              <a:buFont typeface="Wingdings" panose="05000000000000000000" pitchFamily="2" charset="2"/>
              <a:buChar char="§"/>
            </a:pPr>
            <a:r>
              <a:rPr lang="en-US" sz="2000" dirty="0"/>
              <a:t>One of the biggest changes is the </a:t>
            </a:r>
            <a:r>
              <a:rPr lang="en-US" sz="2000" dirty="0">
                <a:solidFill>
                  <a:srgbClr val="FF0000"/>
                </a:solidFill>
              </a:rPr>
              <a:t>base class</a:t>
            </a:r>
            <a:r>
              <a:rPr lang="en-US" sz="2000" dirty="0"/>
              <a:t> used by the new controller, </a:t>
            </a:r>
            <a:r>
              <a:rPr lang="en-US" sz="2000" dirty="0">
                <a:solidFill>
                  <a:srgbClr val="FF0000"/>
                </a:solidFill>
              </a:rPr>
              <a:t>ApiController</a:t>
            </a:r>
            <a:r>
              <a:rPr lang="en-US" sz="2000" dirty="0"/>
              <a:t>. </a:t>
            </a:r>
          </a:p>
        </p:txBody>
      </p:sp>
      <p:pic>
        <p:nvPicPr>
          <p:cNvPr id="5" name="Picture 4"/>
          <p:cNvPicPr>
            <a:picLocks noChangeAspect="1"/>
          </p:cNvPicPr>
          <p:nvPr/>
        </p:nvPicPr>
        <p:blipFill>
          <a:blip r:embed="rId2"/>
          <a:stretch>
            <a:fillRect/>
          </a:stretch>
        </p:blipFill>
        <p:spPr>
          <a:xfrm>
            <a:off x="1261533" y="4906041"/>
            <a:ext cx="3589867" cy="356441"/>
          </a:xfrm>
          <a:prstGeom prst="rect">
            <a:avLst/>
          </a:prstGeom>
          <a:ln>
            <a:solidFill>
              <a:schemeClr val="accent1"/>
            </a:solidFill>
          </a:ln>
        </p:spPr>
      </p:pic>
    </p:spTree>
    <p:extLst>
      <p:ext uri="{BB962C8B-B14F-4D97-AF65-F5344CB8AC3E}">
        <p14:creationId xmlns:p14="http://schemas.microsoft.com/office/powerpoint/2010/main" val="712269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t>REST by Default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This </a:t>
            </a:r>
            <a:r>
              <a:rPr lang="en-US" sz="2000" dirty="0"/>
              <a:t>base class was built specifically for </a:t>
            </a:r>
            <a:r>
              <a:rPr lang="en-US" sz="2000" dirty="0">
                <a:solidFill>
                  <a:srgbClr val="0070C0"/>
                </a:solidFill>
              </a:rPr>
              <a:t>enabling</a:t>
            </a:r>
            <a:r>
              <a:rPr lang="en-US" sz="2000" dirty="0"/>
              <a:t> </a:t>
            </a:r>
            <a:r>
              <a:rPr lang="en-US" sz="2000" dirty="0">
                <a:solidFill>
                  <a:srgbClr val="FF0000"/>
                </a:solidFill>
              </a:rPr>
              <a:t>RESTful</a:t>
            </a:r>
            <a:r>
              <a:rPr lang="en-US" sz="2000" dirty="0"/>
              <a:t> </a:t>
            </a:r>
            <a:r>
              <a:rPr lang="en-US" sz="2000" dirty="0">
                <a:solidFill>
                  <a:srgbClr val="FF0000"/>
                </a:solidFill>
              </a:rPr>
              <a:t>services</a:t>
            </a:r>
            <a:r>
              <a:rPr lang="en-US" sz="2000" dirty="0"/>
              <a:t>, and you simply return the object (or, objects in a collection) of the data being </a:t>
            </a:r>
            <a:r>
              <a:rPr lang="en-US" sz="2000" dirty="0" smtClean="0"/>
              <a:t>requested.</a:t>
            </a:r>
          </a:p>
          <a:p>
            <a:pPr marL="457200">
              <a:buFont typeface="Wingdings" panose="05000000000000000000" pitchFamily="2" charset="2"/>
              <a:buChar char="§"/>
            </a:pPr>
            <a:r>
              <a:rPr lang="en-US" sz="2000" dirty="0" smtClean="0"/>
              <a:t>Contrast </a:t>
            </a:r>
            <a:r>
              <a:rPr lang="en-US" sz="2000" dirty="0"/>
              <a:t>this with the ActionResult shown in the preceding MVC4 </a:t>
            </a:r>
            <a:r>
              <a:rPr lang="en-US" sz="2000" dirty="0" smtClean="0"/>
              <a:t>example.</a:t>
            </a:r>
          </a:p>
          <a:p>
            <a:pPr marL="457200">
              <a:buFont typeface="Wingdings" panose="05000000000000000000" pitchFamily="2" charset="2"/>
              <a:buChar char="§"/>
            </a:pPr>
            <a:r>
              <a:rPr lang="en-US" sz="2000" dirty="0" smtClean="0"/>
              <a:t>Further</a:t>
            </a:r>
            <a:r>
              <a:rPr lang="en-US" sz="2000" dirty="0"/>
              <a:t>, the URL itself will be different</a:t>
            </a:r>
            <a:r>
              <a:rPr lang="en-US" sz="2000" dirty="0" smtClean="0"/>
              <a:t>:</a:t>
            </a:r>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a:t>Note how the URL no longer needs to include the controller’s method </a:t>
            </a:r>
            <a:r>
              <a:rPr lang="en-US" sz="2000" dirty="0" smtClean="0"/>
              <a:t>name.</a:t>
            </a:r>
          </a:p>
          <a:p>
            <a:pPr marL="457200">
              <a:buFont typeface="Wingdings" panose="05000000000000000000" pitchFamily="2" charset="2"/>
              <a:buChar char="§"/>
            </a:pPr>
            <a:r>
              <a:rPr lang="en-US" sz="2000" dirty="0" smtClean="0"/>
              <a:t>This </a:t>
            </a:r>
            <a:r>
              <a:rPr lang="en-US" sz="2000" dirty="0"/>
              <a:t>is because, with the Web API, HTTP verbs (e.g. GET, POST, PUT) are automatically mapped to corresponding controller </a:t>
            </a:r>
            <a:r>
              <a:rPr lang="en-US" sz="2000" dirty="0" smtClean="0"/>
              <a:t>methods.</a:t>
            </a:r>
          </a:p>
          <a:p>
            <a:pPr marL="457200">
              <a:buFont typeface="Wingdings" panose="05000000000000000000" pitchFamily="2" charset="2"/>
              <a:buChar char="§"/>
            </a:pPr>
            <a:r>
              <a:rPr lang="en-US" sz="2000" dirty="0" smtClean="0"/>
              <a:t>As </a:t>
            </a:r>
            <a:r>
              <a:rPr lang="en-US" sz="2000" dirty="0"/>
              <a:t>you’ll see in the next chapter, this helps you create an API that adheres more closely with the </a:t>
            </a:r>
            <a:r>
              <a:rPr lang="en-US" sz="2000" dirty="0">
                <a:solidFill>
                  <a:srgbClr val="FF0000"/>
                </a:solidFill>
              </a:rPr>
              <a:t>tenets</a:t>
            </a:r>
            <a:r>
              <a:rPr lang="en-US" sz="2000" dirty="0"/>
              <a:t> of the </a:t>
            </a:r>
            <a:r>
              <a:rPr lang="en-US" sz="2000" dirty="0">
                <a:solidFill>
                  <a:srgbClr val="FF0000"/>
                </a:solidFill>
              </a:rPr>
              <a:t>REST </a:t>
            </a:r>
            <a:r>
              <a:rPr lang="en-US" sz="2000" dirty="0" smtClean="0">
                <a:solidFill>
                  <a:srgbClr val="FF0000"/>
                </a:solidFill>
              </a:rPr>
              <a:t>architecture</a:t>
            </a:r>
            <a:r>
              <a:rPr lang="en-US" sz="2000" dirty="0" smtClean="0"/>
              <a:t>.</a:t>
            </a:r>
          </a:p>
          <a:p>
            <a:pPr marL="457200">
              <a:buFont typeface="Wingdings" panose="05000000000000000000" pitchFamily="2" charset="2"/>
              <a:buChar char="§"/>
            </a:pPr>
            <a:r>
              <a:rPr lang="en-US" sz="2000" dirty="0" smtClean="0"/>
              <a:t>For </a:t>
            </a:r>
            <a:r>
              <a:rPr lang="en-US" sz="2000" dirty="0"/>
              <a:t>now, the important thing to realize is that the entirety of this service call is contained in the URL itself; there is no SOAP message to go along with the </a:t>
            </a:r>
            <a:r>
              <a:rPr lang="en-US" sz="2000" dirty="0" smtClean="0"/>
              <a:t>address.</a:t>
            </a:r>
          </a:p>
          <a:p>
            <a:pPr marL="457200">
              <a:buFont typeface="Wingdings" panose="05000000000000000000" pitchFamily="2" charset="2"/>
              <a:buChar char="§"/>
            </a:pPr>
            <a:r>
              <a:rPr lang="en-US" sz="2000" dirty="0" smtClean="0"/>
              <a:t>And </a:t>
            </a:r>
            <a:r>
              <a:rPr lang="en-US" sz="2000" dirty="0"/>
              <a:t>this is one of the key tenets of REST: resources are accessible via unique URIs</a:t>
            </a:r>
            <a:r>
              <a:rPr lang="en-US" sz="2000" dirty="0" smtClean="0"/>
              <a:t>.</a:t>
            </a:r>
            <a:endParaRPr lang="en-US" sz="2000" dirty="0"/>
          </a:p>
        </p:txBody>
      </p:sp>
      <p:pic>
        <p:nvPicPr>
          <p:cNvPr id="3" name="Picture 2"/>
          <p:cNvPicPr>
            <a:picLocks noChangeAspect="1"/>
          </p:cNvPicPr>
          <p:nvPr/>
        </p:nvPicPr>
        <p:blipFill>
          <a:blip r:embed="rId2"/>
          <a:stretch>
            <a:fillRect/>
          </a:stretch>
        </p:blipFill>
        <p:spPr>
          <a:xfrm>
            <a:off x="808037" y="2857500"/>
            <a:ext cx="3667125" cy="381000"/>
          </a:xfrm>
          <a:prstGeom prst="rect">
            <a:avLst/>
          </a:prstGeom>
          <a:ln>
            <a:solidFill>
              <a:schemeClr val="accent1"/>
            </a:solidFill>
          </a:ln>
        </p:spPr>
      </p:pic>
    </p:spTree>
    <p:extLst>
      <p:ext uri="{BB962C8B-B14F-4D97-AF65-F5344CB8AC3E}">
        <p14:creationId xmlns:p14="http://schemas.microsoft.com/office/powerpoint/2010/main" val="1275404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1-1 || 1-2</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1095" y="1295400"/>
            <a:ext cx="4368771" cy="4795308"/>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5648846" y="1295400"/>
            <a:ext cx="5584833" cy="4002087"/>
          </a:xfrm>
          <a:prstGeom prst="rect">
            <a:avLst/>
          </a:prstGeom>
          <a:ln>
            <a:solidFill>
              <a:schemeClr val="accent1"/>
            </a:solidFill>
          </a:ln>
        </p:spPr>
      </p:pic>
    </p:spTree>
    <p:extLst>
      <p:ext uri="{BB962C8B-B14F-4D97-AF65-F5344CB8AC3E}">
        <p14:creationId xmlns:p14="http://schemas.microsoft.com/office/powerpoint/2010/main" val="3205510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1-3</a:t>
            </a:r>
            <a:endParaRPr lang="en-US" dirty="0"/>
          </a:p>
        </p:txBody>
      </p:sp>
      <p:sp>
        <p:nvSpPr>
          <p:cNvPr id="4" name="Content Placeholder 3"/>
          <p:cNvSpPr>
            <a:spLocks noGrp="1"/>
          </p:cNvSpPr>
          <p:nvPr>
            <p:ph idx="1"/>
          </p:nvPr>
        </p:nvSpPr>
        <p:spPr/>
        <p:txBody>
          <a:bodyPr/>
          <a:lstStyle/>
          <a:p>
            <a:endParaRPr lang="en-US"/>
          </a:p>
        </p:txBody>
      </p:sp>
      <p:pic>
        <p:nvPicPr>
          <p:cNvPr id="3" name="Picture 2"/>
          <p:cNvPicPr>
            <a:picLocks noChangeAspect="1"/>
          </p:cNvPicPr>
          <p:nvPr/>
        </p:nvPicPr>
        <p:blipFill>
          <a:blip r:embed="rId2"/>
          <a:stretch>
            <a:fillRect/>
          </a:stretch>
        </p:blipFill>
        <p:spPr>
          <a:xfrm>
            <a:off x="111095" y="1289120"/>
            <a:ext cx="5151967" cy="3255364"/>
          </a:xfrm>
          <a:prstGeom prst="rect">
            <a:avLst/>
          </a:prstGeom>
          <a:ln>
            <a:solidFill>
              <a:schemeClr val="accent1"/>
            </a:solidFill>
          </a:ln>
        </p:spPr>
      </p:pic>
    </p:spTree>
    <p:extLst>
      <p:ext uri="{BB962C8B-B14F-4D97-AF65-F5344CB8AC3E}">
        <p14:creationId xmlns:p14="http://schemas.microsoft.com/office/powerpoint/2010/main" val="16507233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A QUICK OVERVIEW OF REST</a:t>
            </a:r>
            <a:endParaRPr lang="en-US" dirty="0"/>
          </a:p>
        </p:txBody>
      </p:sp>
      <p:sp>
        <p:nvSpPr>
          <p:cNvPr id="3" name="Content Placeholder 3"/>
          <p:cNvSpPr>
            <a:spLocks noGrp="1"/>
          </p:cNvSpPr>
          <p:nvPr>
            <p:ph idx="1"/>
          </p:nvPr>
        </p:nvSpPr>
        <p:spPr/>
        <p:txBody>
          <a:bodyPr>
            <a:normAutofit fontScale="92500" lnSpcReduction="10000"/>
          </a:bodyPr>
          <a:lstStyle/>
          <a:p>
            <a:pPr>
              <a:buFont typeface="Wingdings" panose="05000000000000000000" pitchFamily="2" charset="2"/>
              <a:buChar char="v"/>
            </a:pPr>
            <a:r>
              <a:rPr lang="en-US" sz="2000" dirty="0"/>
              <a:t>Created by </a:t>
            </a:r>
            <a:r>
              <a:rPr lang="en-US" sz="2000" dirty="0">
                <a:solidFill>
                  <a:srgbClr val="FF0000"/>
                </a:solidFill>
              </a:rPr>
              <a:t>Roy Fielding</a:t>
            </a:r>
            <a:r>
              <a:rPr lang="en-US" sz="2000" dirty="0"/>
              <a:t>, one of the primary authors of the HTTP specification, REST is meant to take better advantage of standards and technologies within HTTP than SOAP does </a:t>
            </a:r>
            <a:r>
              <a:rPr lang="en-US" sz="2000" dirty="0" smtClean="0"/>
              <a:t>today.</a:t>
            </a:r>
          </a:p>
          <a:p>
            <a:pPr marL="457200">
              <a:buFont typeface="Wingdings" panose="05000000000000000000" pitchFamily="2" charset="2"/>
              <a:buChar char="§"/>
            </a:pPr>
            <a:r>
              <a:rPr lang="en-US" sz="2000" dirty="0" smtClean="0"/>
              <a:t>For </a:t>
            </a:r>
            <a:r>
              <a:rPr lang="en-US" sz="2000" dirty="0"/>
              <a:t>example, rather than creating arbitrary SOAP methods, developers of REST APIs are encouraged to use only </a:t>
            </a:r>
            <a:r>
              <a:rPr lang="en-US" sz="2000" dirty="0">
                <a:solidFill>
                  <a:srgbClr val="FF0000"/>
                </a:solidFill>
              </a:rPr>
              <a:t>HTTP verbs</a:t>
            </a:r>
            <a:r>
              <a:rPr lang="en-US" sz="2000" dirty="0"/>
              <a:t>: </a:t>
            </a:r>
          </a:p>
          <a:p>
            <a:pPr indent="0">
              <a:buNone/>
            </a:pPr>
            <a:r>
              <a:rPr lang="en-US" sz="2000" dirty="0" smtClean="0"/>
              <a:t>	</a:t>
            </a:r>
          </a:p>
          <a:p>
            <a:pPr indent="0">
              <a:buNone/>
            </a:pPr>
            <a:endParaRPr lang="en-US" sz="2000" dirty="0" smtClean="0"/>
          </a:p>
          <a:p>
            <a:pPr marL="457200">
              <a:buFont typeface="Wingdings" panose="05000000000000000000" pitchFamily="2" charset="2"/>
              <a:buChar char="§"/>
            </a:pPr>
            <a:r>
              <a:rPr lang="en-US" sz="2000" dirty="0" smtClean="0"/>
              <a:t>REST </a:t>
            </a:r>
            <a:r>
              <a:rPr lang="en-US" sz="2000" dirty="0"/>
              <a:t>is also </a:t>
            </a:r>
            <a:r>
              <a:rPr lang="en-US" sz="2000" dirty="0">
                <a:solidFill>
                  <a:srgbClr val="FF0000"/>
                </a:solidFill>
              </a:rPr>
              <a:t>resource-centric</a:t>
            </a:r>
            <a:r>
              <a:rPr lang="en-US" sz="2000" dirty="0"/>
              <a:t>; that is, RESTful APIs use HTTP verbs to act on or fetch information about </a:t>
            </a:r>
            <a:r>
              <a:rPr lang="en-US" sz="2000" dirty="0" smtClean="0"/>
              <a:t>resources.</a:t>
            </a:r>
          </a:p>
          <a:p>
            <a:pPr marL="457200">
              <a:buFont typeface="Wingdings" panose="05000000000000000000" pitchFamily="2" charset="2"/>
              <a:buChar char="§"/>
            </a:pPr>
            <a:r>
              <a:rPr lang="en-US" sz="2000" dirty="0" smtClean="0"/>
              <a:t>These </a:t>
            </a:r>
            <a:r>
              <a:rPr lang="en-US" sz="2000" dirty="0"/>
              <a:t>would be the nouns in REST parlance (e.g., Tasks, Users, Customers, and Orders). Thus, you have verbs acting on </a:t>
            </a:r>
            <a:r>
              <a:rPr lang="en-US" sz="2000" dirty="0" smtClean="0"/>
              <a:t>nouns.</a:t>
            </a:r>
          </a:p>
          <a:p>
            <a:pPr marL="457200">
              <a:buFont typeface="Wingdings" panose="05000000000000000000" pitchFamily="2" charset="2"/>
              <a:buChar char="§"/>
            </a:pPr>
            <a:r>
              <a:rPr lang="en-US" sz="2000" dirty="0" smtClean="0"/>
              <a:t>Another </a:t>
            </a:r>
            <a:r>
              <a:rPr lang="en-US" sz="2000" dirty="0"/>
              <a:t>way of saying this is that you perform </a:t>
            </a:r>
            <a:r>
              <a:rPr lang="en-US" sz="2000" dirty="0">
                <a:solidFill>
                  <a:srgbClr val="FF0000"/>
                </a:solidFill>
              </a:rPr>
              <a:t>actions</a:t>
            </a:r>
            <a:r>
              <a:rPr lang="en-US" sz="2000" dirty="0"/>
              <a:t> </a:t>
            </a:r>
            <a:r>
              <a:rPr lang="en-US" sz="2000" dirty="0">
                <a:solidFill>
                  <a:srgbClr val="0070C0"/>
                </a:solidFill>
              </a:rPr>
              <a:t>against</a:t>
            </a:r>
            <a:r>
              <a:rPr lang="en-US" sz="2000" dirty="0"/>
              <a:t> a </a:t>
            </a:r>
            <a:r>
              <a:rPr lang="en-US" sz="2000" dirty="0" smtClean="0">
                <a:solidFill>
                  <a:srgbClr val="FF0000"/>
                </a:solidFill>
              </a:rPr>
              <a:t>resource</a:t>
            </a:r>
            <a:r>
              <a:rPr lang="en-US" sz="2000" dirty="0" smtClean="0"/>
              <a:t>.</a:t>
            </a:r>
          </a:p>
          <a:p>
            <a:pPr marL="457200">
              <a:buFont typeface="Wingdings" panose="05000000000000000000" pitchFamily="2" charset="2"/>
              <a:buChar char="§"/>
            </a:pPr>
            <a:r>
              <a:rPr lang="en-US" sz="2000" dirty="0" smtClean="0"/>
              <a:t>Additionally</a:t>
            </a:r>
            <a:r>
              <a:rPr lang="en-US" sz="2000" dirty="0"/>
              <a:t>, REST takes advantage of other aspects of HTTP systems, such as the </a:t>
            </a:r>
            <a:r>
              <a:rPr lang="en-US" sz="2000" dirty="0" smtClean="0"/>
              <a:t>following:</a:t>
            </a:r>
          </a:p>
          <a:p>
            <a:pPr indent="0">
              <a:buNone/>
            </a:pPr>
            <a:endParaRPr lang="en-US" sz="2000" dirty="0" smtClean="0"/>
          </a:p>
          <a:p>
            <a:pPr indent="0">
              <a:buNone/>
            </a:pPr>
            <a:endParaRPr lang="en-US" sz="2000" dirty="0"/>
          </a:p>
          <a:p>
            <a:pPr indent="0">
              <a:buNone/>
            </a:pPr>
            <a:r>
              <a:rPr lang="en-US" sz="2000" dirty="0" smtClean="0"/>
              <a:t> </a:t>
            </a:r>
          </a:p>
          <a:p>
            <a:pPr marL="457200">
              <a:buFont typeface="Wingdings" panose="05000000000000000000" pitchFamily="2" charset="2"/>
              <a:buChar char="§"/>
            </a:pPr>
            <a:r>
              <a:rPr lang="en-US" sz="2000" dirty="0" smtClean="0"/>
              <a:t>This </a:t>
            </a:r>
            <a:r>
              <a:rPr lang="en-US" sz="2000" dirty="0"/>
              <a:t>book will cover REST principles sufficiently for you to build services using ASP.NET MVC</a:t>
            </a:r>
            <a:r>
              <a:rPr lang="en-US" sz="2000" dirty="0" smtClean="0"/>
              <a:t>.</a:t>
            </a:r>
            <a:endParaRPr lang="en-US" sz="2000" dirty="0"/>
          </a:p>
        </p:txBody>
      </p:sp>
      <p:pic>
        <p:nvPicPr>
          <p:cNvPr id="4" name="Picture 3"/>
          <p:cNvPicPr>
            <a:picLocks noChangeAspect="1"/>
          </p:cNvPicPr>
          <p:nvPr/>
        </p:nvPicPr>
        <p:blipFill>
          <a:blip r:embed="rId2"/>
          <a:stretch>
            <a:fillRect/>
          </a:stretch>
        </p:blipFill>
        <p:spPr>
          <a:xfrm>
            <a:off x="677333" y="2679701"/>
            <a:ext cx="7315200" cy="381000"/>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677333" y="5459942"/>
            <a:ext cx="8674603" cy="695325"/>
          </a:xfrm>
          <a:prstGeom prst="rect">
            <a:avLst/>
          </a:prstGeom>
          <a:ln>
            <a:solidFill>
              <a:schemeClr val="accent1"/>
            </a:solidFill>
          </a:ln>
        </p:spPr>
      </p:pic>
    </p:spTree>
    <p:extLst>
      <p:ext uri="{BB962C8B-B14F-4D97-AF65-F5344CB8AC3E}">
        <p14:creationId xmlns:p14="http://schemas.microsoft.com/office/powerpoint/2010/main" val="36350174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Abstraction with </a:t>
            </a:r>
            <a:r>
              <a:rPr lang="en-US" dirty="0" smtClean="0"/>
              <a:t>Routes</a:t>
            </a:r>
            <a:endParaRPr lang="en-US" dirty="0"/>
          </a:p>
        </p:txBody>
      </p:sp>
      <p:sp>
        <p:nvSpPr>
          <p:cNvPr id="3" name="Content Placeholder 3"/>
          <p:cNvSpPr>
            <a:spLocks noGrp="1"/>
          </p:cNvSpPr>
          <p:nvPr>
            <p:ph idx="1"/>
          </p:nvPr>
        </p:nvSpPr>
        <p:spPr/>
        <p:txBody>
          <a:bodyPr>
            <a:normAutofit/>
          </a:bodyPr>
          <a:lstStyle/>
          <a:p>
            <a:pPr>
              <a:buFont typeface="Wingdings" panose="05000000000000000000" pitchFamily="2" charset="2"/>
              <a:buChar char="v"/>
            </a:pPr>
            <a:r>
              <a:rPr lang="en-US" sz="2000" dirty="0"/>
              <a:t>Somewhat similar to service interfaces and their implementations in WCF, routes give the MVC service developer a </a:t>
            </a:r>
            <a:r>
              <a:rPr lang="en-US" sz="2000" dirty="0">
                <a:solidFill>
                  <a:srgbClr val="FF0000"/>
                </a:solidFill>
              </a:rPr>
              <a:t>layer of abstraction</a:t>
            </a:r>
            <a:r>
              <a:rPr lang="en-US" sz="2000" dirty="0"/>
              <a:t> between what the callers see and the underlying </a:t>
            </a:r>
            <a:r>
              <a:rPr lang="en-US" sz="2000" dirty="0" smtClean="0"/>
              <a:t>implementation.</a:t>
            </a:r>
          </a:p>
          <a:p>
            <a:pPr marL="457200">
              <a:buFont typeface="Wingdings" panose="05000000000000000000" pitchFamily="2" charset="2"/>
              <a:buChar char="§"/>
            </a:pPr>
            <a:r>
              <a:rPr lang="en-US" sz="2000" dirty="0" smtClean="0"/>
              <a:t>In </a:t>
            </a:r>
            <a:r>
              <a:rPr lang="en-US" sz="2000" dirty="0"/>
              <a:t>other words, you can map any URL to any controller </a:t>
            </a:r>
            <a:r>
              <a:rPr lang="en-US" sz="2000" dirty="0" smtClean="0"/>
              <a:t>method.</a:t>
            </a:r>
          </a:p>
          <a:p>
            <a:pPr marL="457200">
              <a:buFont typeface="Wingdings" panose="05000000000000000000" pitchFamily="2" charset="2"/>
              <a:buChar char="§"/>
            </a:pPr>
            <a:r>
              <a:rPr lang="en-US" sz="2000" dirty="0" smtClean="0"/>
              <a:t>When </a:t>
            </a:r>
            <a:r>
              <a:rPr lang="en-US" sz="2000" dirty="0"/>
              <a:t>the API signature (i.e., the REST URL) isn’t hard-wired to a particular interface, class, or .svc file, you are free to update your implementation of that API method, as long as the URL specification for that method remains </a:t>
            </a:r>
            <a:r>
              <a:rPr lang="en-US" sz="2000" dirty="0" smtClean="0"/>
              <a:t>valid.</a:t>
            </a:r>
          </a:p>
          <a:p>
            <a:pPr marL="457200">
              <a:buFont typeface="Wingdings" panose="05000000000000000000" pitchFamily="2" charset="2"/>
              <a:buChar char="§"/>
            </a:pPr>
            <a:r>
              <a:rPr lang="en-US" sz="2000" dirty="0" smtClean="0"/>
              <a:t>One </a:t>
            </a:r>
            <a:r>
              <a:rPr lang="en-US" sz="2000" dirty="0"/>
              <a:t>classic example of using URLs to handle changing implementations is in the case of </a:t>
            </a:r>
            <a:r>
              <a:rPr lang="en-US" sz="2000" dirty="0">
                <a:solidFill>
                  <a:srgbClr val="FF0000"/>
                </a:solidFill>
              </a:rPr>
              <a:t>service </a:t>
            </a:r>
            <a:r>
              <a:rPr lang="en-US" sz="2000" dirty="0" smtClean="0">
                <a:solidFill>
                  <a:srgbClr val="FF0000"/>
                </a:solidFill>
              </a:rPr>
              <a:t>versioning</a:t>
            </a:r>
            <a:r>
              <a:rPr lang="en-US" sz="2000" dirty="0" smtClean="0"/>
              <a:t>.</a:t>
            </a:r>
          </a:p>
          <a:p>
            <a:pPr marL="457200">
              <a:buFont typeface="Wingdings" panose="05000000000000000000" pitchFamily="2" charset="2"/>
              <a:buChar char="§"/>
            </a:pPr>
            <a:r>
              <a:rPr lang="en-US" sz="2000" dirty="0" smtClean="0"/>
              <a:t>By </a:t>
            </a:r>
            <a:r>
              <a:rPr lang="en-US" sz="2000" dirty="0"/>
              <a:t>creating a new route with a “v2” (or similar) embedded in the URL, you can create an arbitrary mapping between an implementation and a versioning scheme or set of versions that doesn’t exist until sometime later. </a:t>
            </a:r>
            <a:endParaRPr lang="en-US" sz="2000" dirty="0" smtClean="0"/>
          </a:p>
          <a:p>
            <a:pPr marL="457200">
              <a:buFont typeface="Wingdings" panose="05000000000000000000" pitchFamily="2" charset="2"/>
              <a:buChar char="§"/>
            </a:pPr>
            <a:r>
              <a:rPr lang="en-US" sz="2000" dirty="0" smtClean="0"/>
              <a:t>Thus</a:t>
            </a:r>
            <a:r>
              <a:rPr lang="en-US" sz="2000" dirty="0"/>
              <a:t>, you can take a set of controllers (and their methods) and decide a year from now that they will be part of the v2 API</a:t>
            </a:r>
            <a:r>
              <a:rPr lang="en-US" sz="2000" dirty="0" smtClean="0"/>
              <a:t>.</a:t>
            </a:r>
            <a:endParaRPr lang="en-US" sz="2000" dirty="0"/>
          </a:p>
        </p:txBody>
      </p:sp>
    </p:spTree>
    <p:extLst>
      <p:ext uri="{BB962C8B-B14F-4D97-AF65-F5344CB8AC3E}">
        <p14:creationId xmlns:p14="http://schemas.microsoft.com/office/powerpoint/2010/main" val="8675134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Controller Activation Is, Well, Very </a:t>
            </a:r>
            <a:r>
              <a:rPr lang="en-US" dirty="0" smtClean="0"/>
              <a:t>Nice</a:t>
            </a:r>
            <a:endParaRPr lang="en-US" dirty="0"/>
          </a:p>
        </p:txBody>
      </p:sp>
      <p:sp>
        <p:nvSpPr>
          <p:cNvPr id="3"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Whether the subject is the older </a:t>
            </a:r>
            <a:r>
              <a:rPr lang="en-US" sz="2000" dirty="0">
                <a:solidFill>
                  <a:srgbClr val="FF0000"/>
                </a:solidFill>
              </a:rPr>
              <a:t>XML Web Services</a:t>
            </a:r>
            <a:r>
              <a:rPr lang="en-US" sz="2000" dirty="0"/>
              <a:t> (a.k.a. </a:t>
            </a:r>
            <a:r>
              <a:rPr lang="en-US" sz="2000" dirty="0">
                <a:solidFill>
                  <a:srgbClr val="FF0000"/>
                </a:solidFill>
              </a:rPr>
              <a:t>ASMX services</a:t>
            </a:r>
            <a:r>
              <a:rPr lang="en-US" sz="2000" dirty="0"/>
              <a:t>), WCF, or services with ASP.NET MVC, the concept of </a:t>
            </a:r>
            <a:r>
              <a:rPr lang="en-US" sz="2000" dirty="0">
                <a:solidFill>
                  <a:srgbClr val="FF0000"/>
                </a:solidFill>
              </a:rPr>
              <a:t>service activation</a:t>
            </a:r>
            <a:r>
              <a:rPr lang="en-US" sz="2000" dirty="0"/>
              <a:t> is </a:t>
            </a:r>
            <a:r>
              <a:rPr lang="en-US" sz="2000" dirty="0" smtClean="0"/>
              <a:t>present.</a:t>
            </a:r>
          </a:p>
          <a:p>
            <a:pPr marL="457200">
              <a:buFont typeface="Wingdings" panose="05000000000000000000" pitchFamily="2" charset="2"/>
              <a:buChar char="§"/>
            </a:pPr>
            <a:r>
              <a:rPr lang="en-US" sz="2000" dirty="0" smtClean="0"/>
              <a:t>Essentially</a:t>
            </a:r>
            <a:r>
              <a:rPr lang="en-US" sz="2000" dirty="0"/>
              <a:t>, since by-and-large all calls to a service are new requests, the ASP.NET or WCF runtime activates a </a:t>
            </a:r>
            <a:r>
              <a:rPr lang="en-US" sz="2000" dirty="0">
                <a:solidFill>
                  <a:srgbClr val="FF0000"/>
                </a:solidFill>
              </a:rPr>
              <a:t>new instance</a:t>
            </a:r>
            <a:r>
              <a:rPr lang="en-US" sz="2000" dirty="0"/>
              <a:t> of the </a:t>
            </a:r>
            <a:r>
              <a:rPr lang="en-US" sz="2000" dirty="0">
                <a:solidFill>
                  <a:srgbClr val="FF0000"/>
                </a:solidFill>
              </a:rPr>
              <a:t>service class</a:t>
            </a:r>
            <a:r>
              <a:rPr lang="en-US" sz="2000" dirty="0"/>
              <a:t> for </a:t>
            </a:r>
            <a:r>
              <a:rPr lang="en-US" sz="2000" dirty="0">
                <a:solidFill>
                  <a:srgbClr val="0070C0"/>
                </a:solidFill>
              </a:rPr>
              <a:t>each</a:t>
            </a:r>
            <a:r>
              <a:rPr lang="en-US" sz="2000" dirty="0">
                <a:solidFill>
                  <a:srgbClr val="FF0000"/>
                </a:solidFill>
              </a:rPr>
              <a:t> </a:t>
            </a:r>
            <a:r>
              <a:rPr lang="en-US" sz="2000" dirty="0" smtClean="0">
                <a:solidFill>
                  <a:srgbClr val="FF0000"/>
                </a:solidFill>
              </a:rPr>
              <a:t>request</a:t>
            </a:r>
            <a:r>
              <a:rPr lang="en-US" sz="2000" dirty="0" smtClean="0"/>
              <a:t>.</a:t>
            </a:r>
          </a:p>
          <a:p>
            <a:pPr marL="457200">
              <a:buFont typeface="Wingdings" panose="05000000000000000000" pitchFamily="2" charset="2"/>
              <a:buChar char="§"/>
            </a:pPr>
            <a:r>
              <a:rPr lang="en-US" sz="2000" dirty="0" smtClean="0"/>
              <a:t>This </a:t>
            </a:r>
            <a:r>
              <a:rPr lang="en-US" sz="2000" dirty="0"/>
              <a:t>is similar to object instantiation in </a:t>
            </a:r>
            <a:r>
              <a:rPr lang="en-US" sz="2000" dirty="0" smtClean="0"/>
              <a:t>OO-speak.</a:t>
            </a:r>
          </a:p>
          <a:p>
            <a:pPr marL="457200">
              <a:buFont typeface="Wingdings" panose="05000000000000000000" pitchFamily="2" charset="2"/>
              <a:buChar char="§"/>
            </a:pPr>
            <a:r>
              <a:rPr lang="en-US" sz="2000" dirty="0" smtClean="0"/>
              <a:t>Note </a:t>
            </a:r>
            <a:r>
              <a:rPr lang="en-US" sz="2000" dirty="0"/>
              <a:t>that service activation is a little more involved than simply having the application code create a new object; this book will touch on this topic in more depth in later </a:t>
            </a:r>
            <a:r>
              <a:rPr lang="en-US" sz="2000" dirty="0" smtClean="0"/>
              <a:t>chapters.</a:t>
            </a:r>
          </a:p>
          <a:p>
            <a:pPr marL="457200">
              <a:buFont typeface="Wingdings" panose="05000000000000000000" pitchFamily="2" charset="2"/>
              <a:buChar char="§"/>
            </a:pPr>
            <a:r>
              <a:rPr lang="en-US" sz="2000" dirty="0" smtClean="0"/>
              <a:t>ASP.NET </a:t>
            </a:r>
            <a:r>
              <a:rPr lang="en-US" sz="2000" dirty="0"/>
              <a:t>MVC provides a simple mechanism for pre- and post-processing called </a:t>
            </a:r>
            <a:r>
              <a:rPr lang="en-US" sz="2000" dirty="0">
                <a:solidFill>
                  <a:srgbClr val="FF0000"/>
                </a:solidFill>
              </a:rPr>
              <a:t>action </a:t>
            </a:r>
            <a:r>
              <a:rPr lang="en-US" sz="2000" dirty="0" smtClean="0">
                <a:solidFill>
                  <a:srgbClr val="FF0000"/>
                </a:solidFill>
              </a:rPr>
              <a:t>filters</a:t>
            </a:r>
            <a:r>
              <a:rPr lang="en-US" sz="2000" dirty="0" smtClean="0"/>
              <a:t>.</a:t>
            </a:r>
          </a:p>
          <a:p>
            <a:pPr marL="457200">
              <a:buFont typeface="Wingdings" panose="05000000000000000000" pitchFamily="2" charset="2"/>
              <a:buChar char="§"/>
            </a:pPr>
            <a:r>
              <a:rPr lang="en-US" sz="2000" dirty="0" smtClean="0"/>
              <a:t>These </a:t>
            </a:r>
            <a:r>
              <a:rPr lang="en-US" sz="2000" dirty="0"/>
              <a:t>filters are essentially classes that contain a few methods allowing you to run some code before and after the controller methods are </a:t>
            </a:r>
            <a:r>
              <a:rPr lang="en-US" sz="2000" dirty="0" smtClean="0"/>
              <a:t>invoked.</a:t>
            </a:r>
          </a:p>
          <a:p>
            <a:pPr marL="457200">
              <a:buFont typeface="Wingdings" panose="05000000000000000000" pitchFamily="2" charset="2"/>
              <a:buChar char="§"/>
            </a:pPr>
            <a:r>
              <a:rPr lang="en-US" sz="2000" dirty="0"/>
              <a:t>These action filters take the form of attributes, and they are either decorated on specific methods or configured globally for all </a:t>
            </a:r>
            <a:r>
              <a:rPr lang="en-US" sz="2000" dirty="0" smtClean="0"/>
              <a:t>methods.</a:t>
            </a:r>
          </a:p>
          <a:p>
            <a:pPr marL="457200">
              <a:buFont typeface="Wingdings" panose="05000000000000000000" pitchFamily="2" charset="2"/>
              <a:buChar char="§"/>
            </a:pPr>
            <a:r>
              <a:rPr lang="en-US" sz="2000" dirty="0" smtClean="0"/>
              <a:t>It’s </a:t>
            </a:r>
            <a:r>
              <a:rPr lang="en-US" sz="2000" dirty="0"/>
              <a:t>a bit tough to describe, but once you write and debug a few controllers—along with some action filters—you will start noticing how clean and easy Microsoft has made this </a:t>
            </a:r>
            <a:r>
              <a:rPr lang="en-US" sz="2000" dirty="0" smtClean="0"/>
              <a:t>arrangement.</a:t>
            </a:r>
          </a:p>
          <a:p>
            <a:pPr marL="457200">
              <a:buFont typeface="Wingdings" panose="05000000000000000000" pitchFamily="2" charset="2"/>
              <a:buChar char="§"/>
            </a:pPr>
            <a:r>
              <a:rPr lang="en-US" sz="2000" dirty="0" smtClean="0"/>
              <a:t>Nothing </a:t>
            </a:r>
            <a:r>
              <a:rPr lang="en-US" sz="2000" dirty="0"/>
              <a:t>is hidden from you, making it simple to understand and step through an entire service call in the debugger</a:t>
            </a:r>
            <a:r>
              <a:rPr lang="en-US" sz="2000" dirty="0" smtClean="0"/>
              <a:t>.</a:t>
            </a:r>
            <a:endParaRPr lang="en-US" sz="2000" dirty="0"/>
          </a:p>
        </p:txBody>
      </p:sp>
    </p:spTree>
    <p:extLst>
      <p:ext uri="{BB962C8B-B14F-4D97-AF65-F5344CB8AC3E}">
        <p14:creationId xmlns:p14="http://schemas.microsoft.com/office/powerpoint/2010/main" val="27116183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Interoperability of JSON, XML, and </a:t>
            </a:r>
            <a:r>
              <a:rPr lang="en-US" dirty="0" smtClean="0"/>
              <a:t>REST</a:t>
            </a:r>
            <a:endParaRPr lang="en-US" dirty="0"/>
          </a:p>
        </p:txBody>
      </p:sp>
      <p:sp>
        <p:nvSpPr>
          <p:cNvPr id="3"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As mentioned previously, REST is based solely on existing </a:t>
            </a:r>
            <a:r>
              <a:rPr lang="en-US" sz="2000" dirty="0">
                <a:solidFill>
                  <a:srgbClr val="FF0000"/>
                </a:solidFill>
              </a:rPr>
              <a:t>HTTP standards</a:t>
            </a:r>
            <a:r>
              <a:rPr lang="en-US" sz="2000" dirty="0"/>
              <a:t>, so it is extremely interoperable across all </a:t>
            </a:r>
            <a:r>
              <a:rPr lang="en-US" sz="2000" dirty="0">
                <a:solidFill>
                  <a:srgbClr val="FF0000"/>
                </a:solidFill>
              </a:rPr>
              <a:t>platforms</a:t>
            </a:r>
            <a:r>
              <a:rPr lang="en-US" sz="2000" dirty="0"/>
              <a:t> capable of making </a:t>
            </a:r>
            <a:r>
              <a:rPr lang="en-US" sz="2000" dirty="0">
                <a:solidFill>
                  <a:srgbClr val="FF0000"/>
                </a:solidFill>
              </a:rPr>
              <a:t>HTTP </a:t>
            </a:r>
            <a:r>
              <a:rPr lang="en-US" sz="2000" dirty="0" smtClean="0">
                <a:solidFill>
                  <a:srgbClr val="FF0000"/>
                </a:solidFill>
              </a:rPr>
              <a:t>requests</a:t>
            </a:r>
            <a:r>
              <a:rPr lang="en-US" sz="2000" dirty="0" smtClean="0"/>
              <a:t>.</a:t>
            </a:r>
          </a:p>
          <a:p>
            <a:pPr marL="457200">
              <a:buFont typeface="Wingdings" panose="05000000000000000000" pitchFamily="2" charset="2"/>
              <a:buChar char="§"/>
            </a:pPr>
            <a:r>
              <a:rPr lang="en-US" sz="2000" dirty="0" smtClean="0"/>
              <a:t>This </a:t>
            </a:r>
            <a:r>
              <a:rPr lang="en-US" sz="2000" dirty="0"/>
              <a:t>not only includes computers, smartphones, and tablets, but it also gets into devices such as normal “old-fashioned” cell phones, DVRs, phone systems, ATM machines, refrigerators, alarm systems, browsers, digital watches—and the list goes </a:t>
            </a:r>
            <a:r>
              <a:rPr lang="en-US" sz="2000" dirty="0" smtClean="0"/>
              <a:t>on.</a:t>
            </a:r>
          </a:p>
          <a:p>
            <a:pPr marL="457200">
              <a:buFont typeface="Wingdings" panose="05000000000000000000" pitchFamily="2" charset="2"/>
              <a:buChar char="§"/>
            </a:pPr>
            <a:r>
              <a:rPr lang="en-US" sz="2000" dirty="0" smtClean="0"/>
              <a:t>As </a:t>
            </a:r>
            <a:r>
              <a:rPr lang="en-US" sz="2000" dirty="0"/>
              <a:t>long as the device can make an HTTP request to a URL, it can “do” </a:t>
            </a:r>
            <a:r>
              <a:rPr lang="en-US" sz="2000" dirty="0" smtClean="0"/>
              <a:t>REST.</a:t>
            </a:r>
          </a:p>
          <a:p>
            <a:pPr marL="457200">
              <a:buFont typeface="Wingdings" panose="05000000000000000000" pitchFamily="2" charset="2"/>
              <a:buChar char="§"/>
            </a:pPr>
            <a:r>
              <a:rPr lang="en-US" sz="2000" dirty="0" smtClean="0"/>
              <a:t>The </a:t>
            </a:r>
            <a:r>
              <a:rPr lang="en-US" sz="2000" dirty="0"/>
              <a:t>same applies to JSON and straight XML </a:t>
            </a:r>
            <a:r>
              <a:rPr lang="en-US" sz="2000" dirty="0" smtClean="0"/>
              <a:t>data.</a:t>
            </a:r>
          </a:p>
          <a:p>
            <a:pPr marL="457200">
              <a:buFont typeface="Wingdings" panose="05000000000000000000" pitchFamily="2" charset="2"/>
              <a:buChar char="§"/>
            </a:pPr>
            <a:r>
              <a:rPr lang="en-US" sz="2000" dirty="0" smtClean="0"/>
              <a:t>Compared </a:t>
            </a:r>
            <a:r>
              <a:rPr lang="en-US" sz="2000" dirty="0"/>
              <a:t>to SOAP, these technologies require very little in the way of proper formatting or an understanding of </a:t>
            </a:r>
            <a:r>
              <a:rPr lang="en-US" sz="2000" dirty="0">
                <a:solidFill>
                  <a:srgbClr val="FF0000"/>
                </a:solidFill>
              </a:rPr>
              <a:t>message </a:t>
            </a:r>
            <a:r>
              <a:rPr lang="en-US" sz="2000" dirty="0" smtClean="0">
                <a:solidFill>
                  <a:srgbClr val="FF0000"/>
                </a:solidFill>
              </a:rPr>
              <a:t>specifications</a:t>
            </a:r>
            <a:r>
              <a:rPr lang="en-US" sz="2000" dirty="0" smtClean="0"/>
              <a:t>.</a:t>
            </a:r>
          </a:p>
          <a:p>
            <a:pPr marL="457200">
              <a:buFont typeface="Wingdings" panose="05000000000000000000" pitchFamily="2" charset="2"/>
              <a:buChar char="§"/>
            </a:pPr>
            <a:r>
              <a:rPr lang="en-US" sz="2000" dirty="0" smtClean="0"/>
              <a:t>Technically </a:t>
            </a:r>
            <a:r>
              <a:rPr lang="en-US" sz="2000" dirty="0"/>
              <a:t>speaking, SOAP is an XML-based protocol. However, constructing a valid SOAP message (including envelope, header, and body) is quite a bit more complex than simply representing just your data with XML. </a:t>
            </a:r>
            <a:endParaRPr lang="en-US" sz="2000" dirty="0" smtClean="0"/>
          </a:p>
          <a:p>
            <a:pPr marL="457200">
              <a:buFont typeface="Wingdings" panose="05000000000000000000" pitchFamily="2" charset="2"/>
              <a:buChar char="§"/>
            </a:pPr>
            <a:r>
              <a:rPr lang="en-US" sz="2000" dirty="0" smtClean="0"/>
              <a:t>The </a:t>
            </a:r>
            <a:r>
              <a:rPr lang="en-US" sz="2000" dirty="0"/>
              <a:t>same can be said of parsing XML or JSON versus full-blown SOAP </a:t>
            </a:r>
            <a:r>
              <a:rPr lang="en-US" sz="2000" dirty="0" smtClean="0"/>
              <a:t>messages.</a:t>
            </a:r>
          </a:p>
          <a:p>
            <a:pPr marL="457200">
              <a:buFont typeface="Wingdings" panose="05000000000000000000" pitchFamily="2" charset="2"/>
              <a:buChar char="§"/>
            </a:pPr>
            <a:r>
              <a:rPr lang="en-US" sz="2000" dirty="0" smtClean="0"/>
              <a:t>And </a:t>
            </a:r>
            <a:r>
              <a:rPr lang="en-US" sz="2000" dirty="0"/>
              <a:t>this complexity means that developers typically need </a:t>
            </a:r>
            <a:r>
              <a:rPr lang="en-US" sz="2000" dirty="0">
                <a:solidFill>
                  <a:srgbClr val="FF0000"/>
                </a:solidFill>
              </a:rPr>
              <a:t>SOAP libraries</a:t>
            </a:r>
            <a:r>
              <a:rPr lang="en-US" sz="2000" dirty="0"/>
              <a:t> in order to construct and parse SOAP </a:t>
            </a:r>
            <a:r>
              <a:rPr lang="en-US" sz="2000" dirty="0" smtClean="0"/>
              <a:t>messages.</a:t>
            </a:r>
          </a:p>
          <a:p>
            <a:pPr marL="457200">
              <a:buFont typeface="Wingdings" panose="05000000000000000000" pitchFamily="2" charset="2"/>
              <a:buChar char="§"/>
            </a:pPr>
            <a:r>
              <a:rPr lang="en-US" sz="2000" dirty="0" smtClean="0"/>
              <a:t>The </a:t>
            </a:r>
            <a:r>
              <a:rPr lang="en-US" sz="2000" dirty="0"/>
              <a:t>need for these libraries limits SOAP’s usability on small or specialty devices</a:t>
            </a:r>
            <a:r>
              <a:rPr lang="en-US" sz="2000" dirty="0" smtClean="0"/>
              <a:t>.</a:t>
            </a:r>
            <a:endParaRPr lang="en-US" sz="2000" dirty="0"/>
          </a:p>
        </p:txBody>
      </p:sp>
    </p:spTree>
    <p:extLst>
      <p:ext uri="{BB962C8B-B14F-4D97-AF65-F5344CB8AC3E}">
        <p14:creationId xmlns:p14="http://schemas.microsoft.com/office/powerpoint/2010/main" val="22240745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t>Interoperability of JSON, XML, and </a:t>
            </a:r>
            <a:r>
              <a:rPr lang="en-US" dirty="0" smtClean="0"/>
              <a:t>REST		    </a:t>
            </a:r>
            <a:r>
              <a:rPr lang="en-US" dirty="0" smtClean="0">
                <a:solidFill>
                  <a:srgbClr val="C00000"/>
                </a:solidFill>
              </a:rPr>
              <a:t>|</a:t>
            </a:r>
            <a:endParaRPr lang="en-US" dirty="0">
              <a:solidFill>
                <a:srgbClr val="C00000"/>
              </a:solidFill>
            </a:endParaRPr>
          </a:p>
        </p:txBody>
      </p:sp>
      <p:sp>
        <p:nvSpPr>
          <p:cNvPr id="3"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One </a:t>
            </a:r>
            <a:r>
              <a:rPr lang="en-US" sz="2000" dirty="0"/>
              <a:t>of the main advantages of JSON, other than its drop-dead simplistic formatting, is that, for a given data package, it is much smaller in size than the same data represented as </a:t>
            </a:r>
            <a:r>
              <a:rPr lang="en-US" sz="2000" dirty="0" smtClean="0"/>
              <a:t>XML/SOAP.</a:t>
            </a:r>
          </a:p>
          <a:p>
            <a:pPr marL="457200">
              <a:buFont typeface="Wingdings" panose="05000000000000000000" pitchFamily="2" charset="2"/>
              <a:buChar char="§"/>
            </a:pPr>
            <a:r>
              <a:rPr lang="en-US" sz="2000" dirty="0" smtClean="0"/>
              <a:t>Again</a:t>
            </a:r>
            <a:r>
              <a:rPr lang="en-US" sz="2000" dirty="0"/>
              <a:t>, this makes JSON very appealing for occasionally-connected or low-power devices, as well as those that are most often used over cellular </a:t>
            </a:r>
            <a:r>
              <a:rPr lang="en-US" sz="2000" dirty="0" smtClean="0"/>
              <a:t>networks.</a:t>
            </a:r>
          </a:p>
          <a:p>
            <a:pPr marL="457200">
              <a:buFont typeface="Wingdings" panose="05000000000000000000" pitchFamily="2" charset="2"/>
              <a:buChar char="§"/>
            </a:pPr>
            <a:r>
              <a:rPr lang="en-US" sz="2000" dirty="0" smtClean="0"/>
              <a:t>This </a:t>
            </a:r>
            <a:r>
              <a:rPr lang="en-US" sz="2000" dirty="0"/>
              <a:t>is not to say SOAP isn’t valuable or doesn’t have its place; quite the contrary, </a:t>
            </a:r>
            <a:r>
              <a:rPr lang="en-US" sz="2000" dirty="0" smtClean="0"/>
              <a:t>actually.</a:t>
            </a:r>
          </a:p>
          <a:p>
            <a:pPr marL="457200">
              <a:buFont typeface="Wingdings" panose="05000000000000000000" pitchFamily="2" charset="2"/>
              <a:buChar char="§"/>
            </a:pPr>
            <a:r>
              <a:rPr lang="en-US" sz="2000" dirty="0" smtClean="0"/>
              <a:t>The </a:t>
            </a:r>
            <a:r>
              <a:rPr lang="en-US" sz="2000" dirty="0"/>
              <a:t>capabilities of the SOAP protocol go far beyond those of REST and </a:t>
            </a:r>
            <a:r>
              <a:rPr lang="en-US" sz="2000" dirty="0" smtClean="0"/>
              <a:t>JSON.</a:t>
            </a:r>
          </a:p>
          <a:p>
            <a:pPr marL="457200">
              <a:buFont typeface="Wingdings" panose="05000000000000000000" pitchFamily="2" charset="2"/>
              <a:buChar char="§"/>
            </a:pPr>
            <a:r>
              <a:rPr lang="en-US" sz="2000" dirty="0" smtClean="0"/>
              <a:t>Most </a:t>
            </a:r>
            <a:r>
              <a:rPr lang="en-US" sz="2000" dirty="0"/>
              <a:t>of these capabilities are defined by the </a:t>
            </a:r>
            <a:r>
              <a:rPr lang="en-US" sz="2000" dirty="0">
                <a:solidFill>
                  <a:srgbClr val="FF0000"/>
                </a:solidFill>
              </a:rPr>
              <a:t>WS-* specifications</a:t>
            </a:r>
            <a:r>
              <a:rPr lang="en-US" sz="2000" dirty="0"/>
              <a:t> (“WS” stands for “web services</a:t>
            </a:r>
            <a:r>
              <a:rPr lang="en-US" sz="2000" dirty="0" smtClean="0"/>
              <a:t>”).</a:t>
            </a:r>
          </a:p>
          <a:p>
            <a:pPr marL="457200">
              <a:buFont typeface="Wingdings" panose="05000000000000000000" pitchFamily="2" charset="2"/>
              <a:buChar char="§"/>
            </a:pPr>
            <a:r>
              <a:rPr lang="en-US" sz="2000" dirty="0" smtClean="0"/>
              <a:t>These </a:t>
            </a:r>
            <a:r>
              <a:rPr lang="en-US" sz="2000" dirty="0"/>
              <a:t>specifications deal with more complex messaging needs such as message security, transactions, service discovery, metadata publishing, routing, trust relationships, and identity </a:t>
            </a:r>
            <a:r>
              <a:rPr lang="en-US" sz="2000" dirty="0" smtClean="0"/>
              <a:t>federation.</a:t>
            </a:r>
          </a:p>
          <a:p>
            <a:pPr marL="457200">
              <a:buFont typeface="Wingdings" panose="05000000000000000000" pitchFamily="2" charset="2"/>
              <a:buChar char="§"/>
            </a:pPr>
            <a:r>
              <a:rPr lang="en-US" sz="2000" dirty="0" smtClean="0"/>
              <a:t>None </a:t>
            </a:r>
            <a:r>
              <a:rPr lang="en-US" sz="2000" dirty="0"/>
              <a:t>of these are possible with REST, as they require capabilities outside the scope of the HTTP protocol</a:t>
            </a:r>
            <a:r>
              <a:rPr lang="en-US" sz="2000" dirty="0" smtClean="0"/>
              <a:t>.</a:t>
            </a:r>
            <a:endParaRPr lang="en-US" sz="2000" dirty="0"/>
          </a:p>
        </p:txBody>
      </p:sp>
    </p:spTree>
    <p:extLst>
      <p:ext uri="{BB962C8B-B14F-4D97-AF65-F5344CB8AC3E}">
        <p14:creationId xmlns:p14="http://schemas.microsoft.com/office/powerpoint/2010/main" val="2281547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1152524" y="1104900"/>
            <a:ext cx="9490075" cy="1371600"/>
          </a:xfrm>
        </p:spPr>
        <p:txBody>
          <a:bodyPr/>
          <a:lstStyle/>
          <a:p>
            <a:r>
              <a:rPr lang="en-US" dirty="0" smtClean="0"/>
              <a:t>ASP.NET Web API 1</a:t>
            </a:r>
            <a:endParaRPr lang="en-US" dirty="0"/>
          </a:p>
        </p:txBody>
      </p:sp>
      <p:sp>
        <p:nvSpPr>
          <p:cNvPr id="7" name="Text Placeholder 6"/>
          <p:cNvSpPr>
            <a:spLocks noGrp="1"/>
          </p:cNvSpPr>
          <p:nvPr>
            <p:ph type="body" sz="quarter" idx="14"/>
          </p:nvPr>
        </p:nvSpPr>
        <p:spPr>
          <a:xfrm>
            <a:off x="2762250" y="2556686"/>
            <a:ext cx="4298950" cy="365760"/>
          </a:xfrm>
        </p:spPr>
        <p:txBody>
          <a:bodyPr/>
          <a:lstStyle/>
          <a:p>
            <a:r>
              <a:rPr lang="en-US" dirty="0"/>
              <a:t>ASP.NET MVC 4 and the Web API 2013</a:t>
            </a:r>
          </a:p>
        </p:txBody>
      </p:sp>
      <p:sp>
        <p:nvSpPr>
          <p:cNvPr id="8" name="Text Placeholder 7"/>
          <p:cNvSpPr>
            <a:spLocks noGrp="1"/>
          </p:cNvSpPr>
          <p:nvPr>
            <p:ph type="body" sz="quarter" idx="15"/>
          </p:nvPr>
        </p:nvSpPr>
        <p:spPr>
          <a:xfrm>
            <a:off x="2762250" y="2925811"/>
            <a:ext cx="4298950" cy="365760"/>
          </a:xfrm>
        </p:spPr>
        <p:txBody>
          <a:bodyPr/>
          <a:lstStyle/>
          <a:p>
            <a:endParaRPr lang="en-US"/>
          </a:p>
        </p:txBody>
      </p:sp>
      <p:pic>
        <p:nvPicPr>
          <p:cNvPr id="9" name="Picture 8"/>
          <p:cNvPicPr>
            <a:picLocks noChangeAspect="1"/>
          </p:cNvPicPr>
          <p:nvPr/>
        </p:nvPicPr>
        <p:blipFill>
          <a:blip r:embed="rId2"/>
          <a:stretch>
            <a:fillRect/>
          </a:stretch>
        </p:blipFill>
        <p:spPr>
          <a:xfrm>
            <a:off x="1152524" y="3982053"/>
            <a:ext cx="5534025" cy="2085975"/>
          </a:xfrm>
          <a:prstGeom prst="rect">
            <a:avLst/>
          </a:prstGeom>
          <a:ln>
            <a:solidFill>
              <a:schemeClr val="accent1"/>
            </a:solidFill>
          </a:ln>
        </p:spPr>
      </p:pic>
      <p:graphicFrame>
        <p:nvGraphicFramePr>
          <p:cNvPr id="10" name="Table 9"/>
          <p:cNvGraphicFramePr>
            <a:graphicFrameLocks noGrp="1"/>
          </p:cNvGraphicFramePr>
          <p:nvPr>
            <p:extLst/>
          </p:nvPr>
        </p:nvGraphicFramePr>
        <p:xfrm>
          <a:off x="7061200" y="3982053"/>
          <a:ext cx="668462" cy="2133600"/>
        </p:xfrm>
        <a:graphic>
          <a:graphicData uri="http://schemas.openxmlformats.org/drawingml/2006/table">
            <a:tbl>
              <a:tblPr>
                <a:tableStyleId>{BC89EF96-8CEA-46FF-86C4-4CE0E7609802}</a:tableStyleId>
              </a:tblPr>
              <a:tblGrid>
                <a:gridCol w="334231">
                  <a:extLst>
                    <a:ext uri="{9D8B030D-6E8A-4147-A177-3AD203B41FA5}">
                      <a16:colId xmlns:a16="http://schemas.microsoft.com/office/drawing/2014/main" val="1331477486"/>
                    </a:ext>
                  </a:extLst>
                </a:gridCol>
                <a:gridCol w="334231">
                  <a:extLst>
                    <a:ext uri="{9D8B030D-6E8A-4147-A177-3AD203B41FA5}">
                      <a16:colId xmlns:a16="http://schemas.microsoft.com/office/drawing/2014/main" val="508486208"/>
                    </a:ext>
                  </a:extLst>
                </a:gridCol>
              </a:tblGrid>
              <a:tr h="271691">
                <a:tc>
                  <a:txBody>
                    <a:bodyPr/>
                    <a:lstStyle/>
                    <a:p>
                      <a:r>
                        <a:rPr lang="en-US" sz="1400" dirty="0" smtClean="0"/>
                        <a:t>1</a:t>
                      </a:r>
                      <a:endParaRPr lang="en-US" sz="1400" dirty="0"/>
                    </a:p>
                  </a:txBody>
                  <a:tcPr/>
                </a:tc>
                <a:tc>
                  <a:txBody>
                    <a:bodyPr/>
                    <a:lstStyle/>
                    <a:p>
                      <a:endParaRPr lang="en-US" sz="1400" kern="1200" dirty="0">
                        <a:solidFill>
                          <a:schemeClr val="tx1"/>
                        </a:solidFill>
                        <a:latin typeface="+mn-lt"/>
                        <a:ea typeface="+mn-ea"/>
                        <a:cs typeface="+mn-cs"/>
                      </a:endParaRPr>
                    </a:p>
                  </a:txBody>
                  <a:tcPr>
                    <a:solidFill>
                      <a:srgbClr val="00B050"/>
                    </a:solidFill>
                  </a:tcPr>
                </a:tc>
                <a:extLst>
                  <a:ext uri="{0D108BD9-81ED-4DB2-BD59-A6C34878D82A}">
                    <a16:rowId xmlns:a16="http://schemas.microsoft.com/office/drawing/2014/main" val="3915895731"/>
                  </a:ext>
                </a:extLst>
              </a:tr>
              <a:tr h="301228">
                <a:tc>
                  <a:txBody>
                    <a:bodyPr/>
                    <a:lstStyle/>
                    <a:p>
                      <a:r>
                        <a:rPr lang="en-US" sz="1400" dirty="0" smtClean="0"/>
                        <a:t>2</a:t>
                      </a:r>
                      <a:endParaRPr lang="en-US" sz="1400" dirty="0"/>
                    </a:p>
                  </a:txBody>
                  <a:tcPr/>
                </a:tc>
                <a:tc>
                  <a:txBody>
                    <a:bodyPr/>
                    <a:lstStyle/>
                    <a:p>
                      <a:endParaRPr lang="en-US" sz="1400" dirty="0"/>
                    </a:p>
                  </a:txBody>
                  <a:tcPr>
                    <a:noFill/>
                  </a:tcPr>
                </a:tc>
                <a:extLst>
                  <a:ext uri="{0D108BD9-81ED-4DB2-BD59-A6C34878D82A}">
                    <a16:rowId xmlns:a16="http://schemas.microsoft.com/office/drawing/2014/main" val="1126986426"/>
                  </a:ext>
                </a:extLst>
              </a:tr>
              <a:tr h="301228">
                <a:tc>
                  <a:txBody>
                    <a:bodyPr/>
                    <a:lstStyle/>
                    <a:p>
                      <a:r>
                        <a:rPr lang="en-US" sz="1400" dirty="0" smtClean="0"/>
                        <a:t>3</a:t>
                      </a:r>
                    </a:p>
                  </a:txBody>
                  <a:tcPr/>
                </a:tc>
                <a:tc>
                  <a:txBody>
                    <a:bodyPr/>
                    <a:lstStyle/>
                    <a:p>
                      <a:endParaRPr lang="en-US" sz="1400" dirty="0"/>
                    </a:p>
                  </a:txBody>
                  <a:tcPr/>
                </a:tc>
                <a:extLst>
                  <a:ext uri="{0D108BD9-81ED-4DB2-BD59-A6C34878D82A}">
                    <a16:rowId xmlns:a16="http://schemas.microsoft.com/office/drawing/2014/main" val="3283472548"/>
                  </a:ext>
                </a:extLst>
              </a:tr>
              <a:tr h="301228">
                <a:tc>
                  <a:txBody>
                    <a:bodyPr/>
                    <a:lstStyle/>
                    <a:p>
                      <a:r>
                        <a:rPr lang="en-US" sz="1400" dirty="0" smtClean="0"/>
                        <a:t>4</a:t>
                      </a:r>
                    </a:p>
                  </a:txBody>
                  <a:tcPr/>
                </a:tc>
                <a:tc>
                  <a:txBody>
                    <a:bodyPr/>
                    <a:lstStyle/>
                    <a:p>
                      <a:endParaRPr lang="en-US" sz="1400" dirty="0"/>
                    </a:p>
                  </a:txBody>
                  <a:tcPr>
                    <a:noFill/>
                  </a:tcPr>
                </a:tc>
                <a:extLst>
                  <a:ext uri="{0D108BD9-81ED-4DB2-BD59-A6C34878D82A}">
                    <a16:rowId xmlns:a16="http://schemas.microsoft.com/office/drawing/2014/main" val="1703458135"/>
                  </a:ext>
                </a:extLst>
              </a:tr>
              <a:tr h="301228">
                <a:tc>
                  <a:txBody>
                    <a:bodyPr/>
                    <a:lstStyle/>
                    <a:p>
                      <a:r>
                        <a:rPr lang="en-US" sz="1400" dirty="0" smtClean="0"/>
                        <a:t>5</a:t>
                      </a:r>
                      <a:endParaRPr lang="en-US" sz="1400" dirty="0"/>
                    </a:p>
                  </a:txBody>
                  <a:tcPr/>
                </a:tc>
                <a:tc>
                  <a:txBody>
                    <a:bodyPr/>
                    <a:lstStyle/>
                    <a:p>
                      <a:endParaRPr lang="en-US" sz="1400" dirty="0"/>
                    </a:p>
                  </a:txBody>
                  <a:tcPr/>
                </a:tc>
                <a:extLst>
                  <a:ext uri="{0D108BD9-81ED-4DB2-BD59-A6C34878D82A}">
                    <a16:rowId xmlns:a16="http://schemas.microsoft.com/office/drawing/2014/main" val="733363448"/>
                  </a:ext>
                </a:extLst>
              </a:tr>
              <a:tr h="301228">
                <a:tc>
                  <a:txBody>
                    <a:bodyPr/>
                    <a:lstStyle/>
                    <a:p>
                      <a:r>
                        <a:rPr lang="en-US" sz="1400" dirty="0" smtClean="0"/>
                        <a:t>6</a:t>
                      </a:r>
                      <a:endParaRPr lang="en-US" sz="1400" dirty="0"/>
                    </a:p>
                  </a:txBody>
                  <a:tcPr/>
                </a:tc>
                <a:tc>
                  <a:txBody>
                    <a:bodyPr/>
                    <a:lstStyle/>
                    <a:p>
                      <a:endParaRPr lang="en-US" sz="1400"/>
                    </a:p>
                  </a:txBody>
                  <a:tcPr/>
                </a:tc>
                <a:extLst>
                  <a:ext uri="{0D108BD9-81ED-4DB2-BD59-A6C34878D82A}">
                    <a16:rowId xmlns:a16="http://schemas.microsoft.com/office/drawing/2014/main" val="274355365"/>
                  </a:ext>
                </a:extLst>
              </a:tr>
              <a:tr h="301228">
                <a:tc>
                  <a:txBody>
                    <a:bodyPr/>
                    <a:lstStyle/>
                    <a:p>
                      <a:r>
                        <a:rPr lang="en-US" sz="1400" dirty="0" smtClean="0"/>
                        <a:t>7</a:t>
                      </a:r>
                      <a:endParaRPr lang="en-US" sz="1400" dirty="0"/>
                    </a:p>
                  </a:txBody>
                  <a:tcPr/>
                </a:tc>
                <a:tc>
                  <a:txBody>
                    <a:bodyPr/>
                    <a:lstStyle/>
                    <a:p>
                      <a:endParaRPr lang="en-US" sz="1400" dirty="0"/>
                    </a:p>
                  </a:txBody>
                  <a:tcPr/>
                </a:tc>
                <a:extLst>
                  <a:ext uri="{0D108BD9-81ED-4DB2-BD59-A6C34878D82A}">
                    <a16:rowId xmlns:a16="http://schemas.microsoft.com/office/drawing/2014/main" val="3587235144"/>
                  </a:ext>
                </a:extLst>
              </a:tr>
            </a:tbl>
          </a:graphicData>
        </a:graphic>
      </p:graphicFrame>
    </p:spTree>
    <p:extLst>
      <p:ext uri="{BB962C8B-B14F-4D97-AF65-F5344CB8AC3E}">
        <p14:creationId xmlns:p14="http://schemas.microsoft.com/office/powerpoint/2010/main" val="1561133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A Brief Introduction to the Web </a:t>
            </a:r>
            <a:r>
              <a:rPr lang="en-US" dirty="0" smtClean="0">
                <a:solidFill>
                  <a:schemeClr val="bg1"/>
                </a:solidFill>
              </a:rPr>
              <a:t>API</a:t>
            </a:r>
            <a:endParaRPr lang="en-US" dirty="0">
              <a:solidFill>
                <a:schemeClr val="bg1"/>
              </a:solidFill>
            </a:endParaRPr>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None of the aspects and advantages of using ASP.NET MVC discussed so far have had anything to do with the new MVC4 Web </a:t>
            </a:r>
            <a:r>
              <a:rPr lang="en-US" sz="2000" dirty="0" smtClean="0"/>
              <a:t>API.</a:t>
            </a:r>
          </a:p>
          <a:p>
            <a:pPr marL="457200">
              <a:buFont typeface="Wingdings" panose="05000000000000000000" pitchFamily="2" charset="2"/>
              <a:buChar char="§"/>
            </a:pPr>
            <a:r>
              <a:rPr lang="en-US" sz="2000" dirty="0" smtClean="0"/>
              <a:t>In </a:t>
            </a:r>
            <a:r>
              <a:rPr lang="en-US" sz="2000" dirty="0"/>
              <a:t>truth, the </a:t>
            </a:r>
            <a:r>
              <a:rPr lang="en-US" sz="2000" dirty="0">
                <a:solidFill>
                  <a:srgbClr val="FF0000"/>
                </a:solidFill>
              </a:rPr>
              <a:t>MVC Framework</a:t>
            </a:r>
            <a:r>
              <a:rPr lang="en-US" sz="2000" dirty="0"/>
              <a:t> itself—without the Web API—provides a simple yet powerful framework for building </a:t>
            </a:r>
            <a:r>
              <a:rPr lang="en-US" sz="2000" dirty="0">
                <a:solidFill>
                  <a:srgbClr val="FF0000"/>
                </a:solidFill>
              </a:rPr>
              <a:t>REST-based services</a:t>
            </a:r>
            <a:r>
              <a:rPr lang="en-US" sz="2000" dirty="0" smtClean="0"/>
              <a:t>.</a:t>
            </a:r>
          </a:p>
          <a:p>
            <a:pPr marL="457200">
              <a:buFont typeface="Wingdings" panose="05000000000000000000" pitchFamily="2" charset="2"/>
              <a:buChar char="§"/>
            </a:pPr>
            <a:r>
              <a:rPr lang="en-US" sz="2000" dirty="0"/>
              <a:t>That said, the new </a:t>
            </a:r>
            <a:r>
              <a:rPr lang="en-US" sz="2000" dirty="0">
                <a:solidFill>
                  <a:srgbClr val="FF0000"/>
                </a:solidFill>
              </a:rPr>
              <a:t>Web API</a:t>
            </a:r>
            <a:r>
              <a:rPr lang="en-US" sz="2000" dirty="0"/>
              <a:t> available in </a:t>
            </a:r>
            <a:r>
              <a:rPr lang="en-US" sz="2000" dirty="0">
                <a:solidFill>
                  <a:srgbClr val="FF0000"/>
                </a:solidFill>
              </a:rPr>
              <a:t>MVC4</a:t>
            </a:r>
            <a:r>
              <a:rPr lang="en-US" sz="2000" dirty="0"/>
              <a:t> kicks things up yet another </a:t>
            </a:r>
            <a:r>
              <a:rPr lang="en-US" sz="2000" dirty="0" smtClean="0"/>
              <a:t>notch.</a:t>
            </a:r>
          </a:p>
          <a:p>
            <a:pPr marL="457200">
              <a:buFont typeface="Wingdings" panose="05000000000000000000" pitchFamily="2" charset="2"/>
              <a:buChar char="§"/>
            </a:pPr>
            <a:r>
              <a:rPr lang="en-US" sz="2000" dirty="0" smtClean="0"/>
              <a:t>It </a:t>
            </a:r>
            <a:r>
              <a:rPr lang="en-US" sz="2000" dirty="0"/>
              <a:t>brings a whole slew of features that make it even easier and faster to build REST </a:t>
            </a:r>
            <a:r>
              <a:rPr lang="en-US" sz="2000" dirty="0" smtClean="0"/>
              <a:t>services.</a:t>
            </a:r>
          </a:p>
          <a:p>
            <a:pPr marL="457200">
              <a:buFont typeface="Wingdings" panose="05000000000000000000" pitchFamily="2" charset="2"/>
              <a:buChar char="§"/>
            </a:pPr>
            <a:r>
              <a:rPr lang="en-US" sz="2000" dirty="0" smtClean="0"/>
              <a:t>Let’s </a:t>
            </a:r>
            <a:r>
              <a:rPr lang="en-US" sz="2000" dirty="0"/>
              <a:t>look at just a few of these new </a:t>
            </a:r>
            <a:r>
              <a:rPr lang="en-US" sz="2000" dirty="0" smtClean="0"/>
              <a:t>features:</a:t>
            </a:r>
          </a:p>
          <a:p>
            <a:pPr marL="685800">
              <a:buFont typeface="Wingdings" panose="05000000000000000000" pitchFamily="2" charset="2"/>
              <a:buChar char="ü"/>
            </a:pPr>
            <a:r>
              <a:rPr lang="en-US" sz="2000" dirty="0" smtClean="0">
                <a:solidFill>
                  <a:srgbClr val="0070C0"/>
                </a:solidFill>
              </a:rPr>
              <a:t>Convention-based </a:t>
            </a:r>
            <a:r>
              <a:rPr lang="en-US" sz="2000" dirty="0">
                <a:solidFill>
                  <a:srgbClr val="0070C0"/>
                </a:solidFill>
              </a:rPr>
              <a:t>CRUD Actions: </a:t>
            </a:r>
            <a:r>
              <a:rPr lang="en-US" sz="2000" dirty="0"/>
              <a:t>HTTP actions (e.g., GET and POST) are automatically mapped to controller methods (also known as controller actions) by their </a:t>
            </a:r>
            <a:r>
              <a:rPr lang="en-US" sz="2000" dirty="0" smtClean="0"/>
              <a:t>names.</a:t>
            </a:r>
          </a:p>
          <a:p>
            <a:pPr marL="685800" indent="0">
              <a:buNone/>
            </a:pPr>
            <a:r>
              <a:rPr lang="en-US" sz="2000" dirty="0" smtClean="0"/>
              <a:t>For </a:t>
            </a:r>
            <a:r>
              <a:rPr lang="en-US" sz="2000" dirty="0"/>
              <a:t>example, on a controller called Products, a GET request such as /api/products will automatically invoke a method named “Get” on the </a:t>
            </a:r>
            <a:r>
              <a:rPr lang="en-US" sz="2000" dirty="0" smtClean="0"/>
              <a:t>controller.</a:t>
            </a:r>
          </a:p>
          <a:p>
            <a:pPr marL="685800" indent="0">
              <a:buNone/>
            </a:pPr>
            <a:r>
              <a:rPr lang="en-US" sz="2000" dirty="0" smtClean="0"/>
              <a:t>Further</a:t>
            </a:r>
            <a:r>
              <a:rPr lang="en-US" sz="2000" dirty="0"/>
              <a:t>, the Web API automatically matches the number of arguments given in the URL to an appropriate controller </a:t>
            </a:r>
            <a:r>
              <a:rPr lang="en-US" sz="2000" dirty="0" smtClean="0"/>
              <a:t>method.</a:t>
            </a:r>
          </a:p>
          <a:p>
            <a:pPr marL="685800" indent="0">
              <a:buNone/>
            </a:pPr>
            <a:r>
              <a:rPr lang="en-US" sz="2000" dirty="0" smtClean="0"/>
              <a:t>Therefore</a:t>
            </a:r>
            <a:r>
              <a:rPr lang="en-US" sz="2000" dirty="0"/>
              <a:t>, the URL /api/products/32 would automatically invoke the Get(long id) </a:t>
            </a:r>
            <a:r>
              <a:rPr lang="en-US" sz="2000" dirty="0" smtClean="0"/>
              <a:t>method.</a:t>
            </a:r>
          </a:p>
          <a:p>
            <a:pPr marL="685800" indent="0">
              <a:buNone/>
            </a:pPr>
            <a:r>
              <a:rPr lang="en-US" sz="2000" dirty="0" smtClean="0"/>
              <a:t>The </a:t>
            </a:r>
            <a:r>
              <a:rPr lang="en-US" sz="2000" dirty="0"/>
              <a:t>same magic also applies to POST, PUT, and DELETE </a:t>
            </a:r>
            <a:r>
              <a:rPr lang="en-US" sz="2000" dirty="0" smtClean="0"/>
              <a:t>calls.</a:t>
            </a:r>
          </a:p>
        </p:txBody>
      </p:sp>
    </p:spTree>
    <p:extLst>
      <p:ext uri="{BB962C8B-B14F-4D97-AF65-F5344CB8AC3E}">
        <p14:creationId xmlns:p14="http://schemas.microsoft.com/office/powerpoint/2010/main" val="22459690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solidFill>
                  <a:schemeClr val="bg1"/>
                </a:solidFill>
              </a:rPr>
              <a:t>A Brief Introduction to the Web </a:t>
            </a:r>
            <a:r>
              <a:rPr lang="en-US" dirty="0" smtClean="0">
                <a:solidFill>
                  <a:schemeClr val="bg1"/>
                </a:solidFill>
              </a:rPr>
              <a:t>API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lnSpcReduction="10000"/>
          </a:bodyPr>
          <a:lstStyle/>
          <a:p>
            <a:pPr marL="685800">
              <a:buFont typeface="Wingdings" panose="05000000000000000000" pitchFamily="2" charset="2"/>
              <a:buChar char="ü"/>
            </a:pPr>
            <a:r>
              <a:rPr lang="en-US" sz="2000" dirty="0" smtClean="0">
                <a:solidFill>
                  <a:srgbClr val="0070C0"/>
                </a:solidFill>
              </a:rPr>
              <a:t>Built-in </a:t>
            </a:r>
            <a:r>
              <a:rPr lang="en-US" sz="2000" dirty="0">
                <a:solidFill>
                  <a:srgbClr val="0070C0"/>
                </a:solidFill>
              </a:rPr>
              <a:t>Content Negotiation:</a:t>
            </a:r>
            <a:r>
              <a:rPr lang="en-US" sz="2000" dirty="0"/>
              <a:t> In MVC, controller methods that return JSON or XML have to be hard-coded to specifically return one of those content </a:t>
            </a:r>
            <a:r>
              <a:rPr lang="en-US" sz="2000" dirty="0" smtClean="0"/>
              <a:t>types.</a:t>
            </a:r>
          </a:p>
          <a:p>
            <a:pPr marL="685800" indent="0">
              <a:buNone/>
            </a:pPr>
            <a:r>
              <a:rPr lang="en-US" sz="2000" dirty="0" smtClean="0"/>
              <a:t>But </a:t>
            </a:r>
            <a:r>
              <a:rPr lang="en-US" sz="2000" dirty="0"/>
              <a:t>with the Web API, the controller method need only return the raw data value, and this value will be automatically converted to JSON or XML, per the caller’s </a:t>
            </a:r>
            <a:r>
              <a:rPr lang="en-US" sz="2000" dirty="0" smtClean="0"/>
              <a:t>request.</a:t>
            </a:r>
          </a:p>
          <a:p>
            <a:pPr marL="685800" indent="0">
              <a:buNone/>
            </a:pPr>
            <a:r>
              <a:rPr lang="en-US" sz="2000" dirty="0" smtClean="0"/>
              <a:t>The </a:t>
            </a:r>
            <a:r>
              <a:rPr lang="en-US" sz="2000" dirty="0"/>
              <a:t>caller simply uses an Accept or </a:t>
            </a:r>
            <a:r>
              <a:rPr lang="en-US" sz="2000" dirty="0">
                <a:solidFill>
                  <a:srgbClr val="FF0000"/>
                </a:solidFill>
              </a:rPr>
              <a:t>Content-Type</a:t>
            </a:r>
            <a:r>
              <a:rPr lang="en-US" sz="2000" dirty="0"/>
              <a:t> HTTP header to specify the desired content type of the returned data, and the Web API ensures your return value gets formatted </a:t>
            </a:r>
            <a:r>
              <a:rPr lang="en-US" sz="2000" dirty="0" smtClean="0"/>
              <a:t>appropriately.</a:t>
            </a:r>
          </a:p>
          <a:p>
            <a:pPr marL="685800" indent="0">
              <a:buNone/>
            </a:pPr>
            <a:r>
              <a:rPr lang="en-US" sz="2000" dirty="0" smtClean="0"/>
              <a:t>Rather </a:t>
            </a:r>
            <a:r>
              <a:rPr lang="en-US" sz="2000" dirty="0"/>
              <a:t>than returning an object of type JsonResult, you simply return your data object (e.g., Product or IEnumerable&lt;Product</a:t>
            </a:r>
            <a:r>
              <a:rPr lang="en-US" sz="2000" dirty="0" smtClean="0"/>
              <a:t>&gt;).</a:t>
            </a:r>
          </a:p>
          <a:p>
            <a:pPr marL="685800">
              <a:buFont typeface="Wingdings" panose="05000000000000000000" pitchFamily="2" charset="2"/>
              <a:buChar char="ü"/>
            </a:pPr>
            <a:r>
              <a:rPr lang="en-US" sz="2000" dirty="0">
                <a:solidFill>
                  <a:srgbClr val="0070C0"/>
                </a:solidFill>
              </a:rPr>
              <a:t>Automatic support for OData:</a:t>
            </a:r>
            <a:r>
              <a:rPr lang="en-US" sz="2000" dirty="0"/>
              <a:t> By simply placing the new </a:t>
            </a:r>
            <a:r>
              <a:rPr lang="en-US" sz="2000" dirty="0">
                <a:solidFill>
                  <a:srgbClr val="FF0000"/>
                </a:solidFill>
              </a:rPr>
              <a:t>[Queryable]</a:t>
            </a:r>
            <a:r>
              <a:rPr lang="en-US" sz="2000" dirty="0"/>
              <a:t> </a:t>
            </a:r>
            <a:r>
              <a:rPr lang="en-US" sz="2000" dirty="0">
                <a:solidFill>
                  <a:srgbClr val="0070C0"/>
                </a:solidFill>
              </a:rPr>
              <a:t>attribute</a:t>
            </a:r>
            <a:r>
              <a:rPr lang="en-US" sz="2000" dirty="0"/>
              <a:t> on a controller method that returns </a:t>
            </a:r>
            <a:r>
              <a:rPr lang="en-US" sz="2000" dirty="0">
                <a:solidFill>
                  <a:srgbClr val="FF0000"/>
                </a:solidFill>
              </a:rPr>
              <a:t>IQueryable</a:t>
            </a:r>
            <a:r>
              <a:rPr lang="en-US" sz="2000" dirty="0"/>
              <a:t>, clients can use the method for </a:t>
            </a:r>
            <a:r>
              <a:rPr lang="en-US" sz="2000" dirty="0">
                <a:solidFill>
                  <a:srgbClr val="FF0000"/>
                </a:solidFill>
              </a:rPr>
              <a:t>OData query </a:t>
            </a:r>
            <a:r>
              <a:rPr lang="en-US" sz="2000" dirty="0" smtClean="0">
                <a:solidFill>
                  <a:srgbClr val="FF0000"/>
                </a:solidFill>
              </a:rPr>
              <a:t>composition</a:t>
            </a:r>
            <a:r>
              <a:rPr lang="en-US" sz="2000" dirty="0" smtClean="0"/>
              <a:t>.</a:t>
            </a:r>
          </a:p>
          <a:p>
            <a:pPr marL="685800">
              <a:buFont typeface="Wingdings" panose="05000000000000000000" pitchFamily="2" charset="2"/>
              <a:buChar char="ü"/>
            </a:pPr>
            <a:r>
              <a:rPr lang="en-US" sz="2000" dirty="0" smtClean="0">
                <a:solidFill>
                  <a:srgbClr val="0070C0"/>
                </a:solidFill>
              </a:rPr>
              <a:t>Self-hosting</a:t>
            </a:r>
            <a:r>
              <a:rPr lang="en-US" sz="2000" dirty="0">
                <a:solidFill>
                  <a:srgbClr val="0070C0"/>
                </a:solidFill>
              </a:rPr>
              <a:t>:</a:t>
            </a:r>
            <a:r>
              <a:rPr lang="en-US" sz="2000" dirty="0"/>
              <a:t> With the Web API, you no longer need to use IIS to host HTTP </a:t>
            </a:r>
            <a:r>
              <a:rPr lang="en-US" sz="2000" dirty="0" smtClean="0"/>
              <a:t>services.</a:t>
            </a:r>
          </a:p>
          <a:p>
            <a:pPr marL="685800" indent="0">
              <a:buNone/>
            </a:pPr>
            <a:r>
              <a:rPr lang="en-US" sz="2000" dirty="0" smtClean="0"/>
              <a:t>Now </a:t>
            </a:r>
            <a:r>
              <a:rPr lang="en-US" sz="2000" dirty="0"/>
              <a:t>your REST services can be hosted in </a:t>
            </a:r>
            <a:r>
              <a:rPr lang="en-US" sz="2000" dirty="0" smtClean="0"/>
              <a:t>a</a:t>
            </a:r>
          </a:p>
          <a:p>
            <a:pPr marL="914400">
              <a:buFont typeface="Courier New" panose="02070309020205020404" pitchFamily="49" charset="0"/>
              <a:buChar char="o"/>
            </a:pPr>
            <a:r>
              <a:rPr lang="en-US" sz="2000" dirty="0"/>
              <a:t>custom Windows service</a:t>
            </a:r>
          </a:p>
          <a:p>
            <a:pPr marL="914400">
              <a:buFont typeface="Courier New" panose="02070309020205020404" pitchFamily="49" charset="0"/>
              <a:buChar char="o"/>
            </a:pPr>
            <a:r>
              <a:rPr lang="en-US" sz="2000" dirty="0"/>
              <a:t>console application or </a:t>
            </a:r>
          </a:p>
          <a:p>
            <a:pPr marL="914400">
              <a:buFont typeface="Courier New" panose="02070309020205020404" pitchFamily="49" charset="0"/>
              <a:buChar char="o"/>
            </a:pPr>
            <a:r>
              <a:rPr lang="en-US" sz="2000" dirty="0" smtClean="0"/>
              <a:t>any </a:t>
            </a:r>
            <a:r>
              <a:rPr lang="en-US" sz="2000" dirty="0"/>
              <a:t>other type of host you </a:t>
            </a:r>
            <a:r>
              <a:rPr lang="en-US" sz="2000" dirty="0" smtClean="0"/>
              <a:t>need</a:t>
            </a:r>
            <a:endParaRPr lang="en-US" sz="2000" dirty="0"/>
          </a:p>
        </p:txBody>
      </p:sp>
    </p:spTree>
    <p:extLst>
      <p:ext uri="{BB962C8B-B14F-4D97-AF65-F5344CB8AC3E}">
        <p14:creationId xmlns:p14="http://schemas.microsoft.com/office/powerpoint/2010/main" val="39157661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smtClean="0"/>
              <a:t>What is Restful?</a:t>
            </a:r>
            <a:endParaRPr lang="en-US" dirty="0"/>
          </a:p>
        </p:txBody>
      </p:sp>
      <p:sp>
        <p:nvSpPr>
          <p:cNvPr id="8" name="Text Placeholder 7"/>
          <p:cNvSpPr>
            <a:spLocks noGrp="1"/>
          </p:cNvSpPr>
          <p:nvPr>
            <p:ph type="body" sz="quarter" idx="16"/>
          </p:nvPr>
        </p:nvSpPr>
        <p:spPr/>
        <p:txBody>
          <a:bodyPr/>
          <a:lstStyle/>
          <a:p>
            <a:r>
              <a:rPr lang="en-US" dirty="0" smtClean="0"/>
              <a:t>2</a:t>
            </a:r>
            <a:endParaRPr lang="en-US" dirty="0"/>
          </a:p>
        </p:txBody>
      </p:sp>
      <p:pic>
        <p:nvPicPr>
          <p:cNvPr id="3" name="Picture 2"/>
          <p:cNvPicPr>
            <a:picLocks noChangeAspect="1"/>
          </p:cNvPicPr>
          <p:nvPr/>
        </p:nvPicPr>
        <p:blipFill>
          <a:blip r:embed="rId2"/>
          <a:stretch>
            <a:fillRect/>
          </a:stretch>
        </p:blipFill>
        <p:spPr>
          <a:xfrm>
            <a:off x="9544050" y="5621921"/>
            <a:ext cx="2314575" cy="885825"/>
          </a:xfrm>
          <a:prstGeom prst="rect">
            <a:avLst/>
          </a:prstGeom>
          <a:ln>
            <a:solidFill>
              <a:schemeClr val="accent1"/>
            </a:solidFill>
          </a:ln>
        </p:spPr>
      </p:pic>
    </p:spTree>
    <p:extLst>
      <p:ext uri="{BB962C8B-B14F-4D97-AF65-F5344CB8AC3E}">
        <p14:creationId xmlns:p14="http://schemas.microsoft.com/office/powerpoint/2010/main" val="27423270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033435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smtClean="0"/>
              <a:t>Designing the Sample REST API</a:t>
            </a:r>
            <a:endParaRPr lang="en-US" dirty="0"/>
          </a:p>
        </p:txBody>
      </p:sp>
      <p:sp>
        <p:nvSpPr>
          <p:cNvPr id="8" name="Text Placeholder 7"/>
          <p:cNvSpPr>
            <a:spLocks noGrp="1"/>
          </p:cNvSpPr>
          <p:nvPr>
            <p:ph type="body" sz="quarter" idx="16"/>
          </p:nvPr>
        </p:nvSpPr>
        <p:spPr/>
        <p:txBody>
          <a:bodyPr/>
          <a:lstStyle/>
          <a:p>
            <a:r>
              <a:rPr lang="en-US" dirty="0" smtClean="0"/>
              <a:t>3</a:t>
            </a:r>
            <a:endParaRPr lang="en-US" dirty="0"/>
          </a:p>
        </p:txBody>
      </p:sp>
      <p:pic>
        <p:nvPicPr>
          <p:cNvPr id="3" name="Picture 2"/>
          <p:cNvPicPr>
            <a:picLocks noChangeAspect="1"/>
          </p:cNvPicPr>
          <p:nvPr/>
        </p:nvPicPr>
        <p:blipFill>
          <a:blip r:embed="rId2"/>
          <a:stretch>
            <a:fillRect/>
          </a:stretch>
        </p:blipFill>
        <p:spPr>
          <a:xfrm>
            <a:off x="8639175" y="5355221"/>
            <a:ext cx="3219450" cy="1152525"/>
          </a:xfrm>
          <a:prstGeom prst="rect">
            <a:avLst/>
          </a:prstGeom>
          <a:ln>
            <a:solidFill>
              <a:schemeClr val="accent1"/>
            </a:solidFill>
          </a:ln>
        </p:spPr>
      </p:pic>
    </p:spTree>
    <p:extLst>
      <p:ext uri="{BB962C8B-B14F-4D97-AF65-F5344CB8AC3E}">
        <p14:creationId xmlns:p14="http://schemas.microsoft.com/office/powerpoint/2010/main" val="869693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337548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endParaRPr lang="en-US" dirty="0"/>
          </a:p>
        </p:txBody>
      </p:sp>
      <p:sp>
        <p:nvSpPr>
          <p:cNvPr id="8" name="Text Placeholder 7"/>
          <p:cNvSpPr>
            <a:spLocks noGrp="1"/>
          </p:cNvSpPr>
          <p:nvPr>
            <p:ph type="body" sz="quarter" idx="16"/>
          </p:nvPr>
        </p:nvSpPr>
        <p:spPr/>
        <p:txBody>
          <a:bodyPr/>
          <a:lstStyle/>
          <a:p>
            <a:r>
              <a:rPr lang="en-US" dirty="0" smtClean="0"/>
              <a:t>4</a:t>
            </a:r>
            <a:endParaRPr lang="en-US" dirty="0"/>
          </a:p>
        </p:txBody>
      </p:sp>
      <p:pic>
        <p:nvPicPr>
          <p:cNvPr id="3" name="Picture 2"/>
          <p:cNvPicPr>
            <a:picLocks noChangeAspect="1"/>
          </p:cNvPicPr>
          <p:nvPr/>
        </p:nvPicPr>
        <p:blipFill>
          <a:blip r:embed="rId2"/>
          <a:stretch>
            <a:fillRect/>
          </a:stretch>
        </p:blipFill>
        <p:spPr>
          <a:xfrm>
            <a:off x="7191375" y="4421771"/>
            <a:ext cx="4667250" cy="2085975"/>
          </a:xfrm>
          <a:prstGeom prst="rect">
            <a:avLst/>
          </a:prstGeom>
          <a:ln>
            <a:solidFill>
              <a:schemeClr val="accent1"/>
            </a:solidFill>
          </a:ln>
        </p:spPr>
      </p:pic>
    </p:spTree>
    <p:extLst>
      <p:ext uri="{BB962C8B-B14F-4D97-AF65-F5344CB8AC3E}">
        <p14:creationId xmlns:p14="http://schemas.microsoft.com/office/powerpoint/2010/main" val="9691141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722082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endParaRPr lang="en-US"/>
          </a:p>
        </p:txBody>
      </p:sp>
      <p:sp>
        <p:nvSpPr>
          <p:cNvPr id="8" name="Text Placeholder 7"/>
          <p:cNvSpPr>
            <a:spLocks noGrp="1"/>
          </p:cNvSpPr>
          <p:nvPr>
            <p:ph type="body" sz="quarter" idx="16"/>
          </p:nvPr>
        </p:nvSpPr>
        <p:spPr/>
        <p:txBody>
          <a:bodyPr/>
          <a:lstStyle/>
          <a:p>
            <a:r>
              <a:rPr lang="en-US" dirty="0" smtClean="0"/>
              <a:t>5</a:t>
            </a:r>
            <a:endParaRPr lang="en-US" dirty="0"/>
          </a:p>
        </p:txBody>
      </p:sp>
      <p:pic>
        <p:nvPicPr>
          <p:cNvPr id="3" name="Picture 2"/>
          <p:cNvPicPr>
            <a:picLocks noChangeAspect="1"/>
          </p:cNvPicPr>
          <p:nvPr/>
        </p:nvPicPr>
        <p:blipFill>
          <a:blip r:embed="rId2"/>
          <a:stretch>
            <a:fillRect/>
          </a:stretch>
        </p:blipFill>
        <p:spPr>
          <a:xfrm>
            <a:off x="6334125" y="4726571"/>
            <a:ext cx="5524500" cy="1781175"/>
          </a:xfrm>
          <a:prstGeom prst="rect">
            <a:avLst/>
          </a:prstGeom>
          <a:ln>
            <a:solidFill>
              <a:schemeClr val="accent1"/>
            </a:solidFill>
          </a:ln>
        </p:spPr>
      </p:pic>
    </p:spTree>
    <p:extLst>
      <p:ext uri="{BB962C8B-B14F-4D97-AF65-F5344CB8AC3E}">
        <p14:creationId xmlns:p14="http://schemas.microsoft.com/office/powerpoint/2010/main" val="3870811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83403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a:t>ASP.NET MVC as a Service Framework</a:t>
            </a:r>
          </a:p>
        </p:txBody>
      </p:sp>
      <p:sp>
        <p:nvSpPr>
          <p:cNvPr id="7" name="Text Placeholder 6"/>
          <p:cNvSpPr>
            <a:spLocks noGrp="1"/>
          </p:cNvSpPr>
          <p:nvPr>
            <p:ph type="body" sz="quarter" idx="16"/>
          </p:nvPr>
        </p:nvSpPr>
        <p:spPr/>
        <p:txBody>
          <a:bodyPr/>
          <a:lstStyle/>
          <a:p>
            <a:r>
              <a:rPr lang="en-US" dirty="0" smtClean="0"/>
              <a:t>1</a:t>
            </a:r>
            <a:endParaRPr lang="en-US" dirty="0"/>
          </a:p>
        </p:txBody>
      </p:sp>
      <p:pic>
        <p:nvPicPr>
          <p:cNvPr id="3" name="Picture 2"/>
          <p:cNvPicPr>
            <a:picLocks noChangeAspect="1"/>
          </p:cNvPicPr>
          <p:nvPr/>
        </p:nvPicPr>
        <p:blipFill>
          <a:blip r:embed="rId2"/>
          <a:stretch>
            <a:fillRect/>
          </a:stretch>
        </p:blipFill>
        <p:spPr>
          <a:xfrm>
            <a:off x="8239125" y="5288546"/>
            <a:ext cx="3619500" cy="1219200"/>
          </a:xfrm>
          <a:prstGeom prst="rect">
            <a:avLst/>
          </a:prstGeom>
          <a:ln>
            <a:solidFill>
              <a:schemeClr val="accent1"/>
            </a:solidFill>
          </a:ln>
        </p:spPr>
      </p:pic>
    </p:spTree>
    <p:extLst>
      <p:ext uri="{BB962C8B-B14F-4D97-AF65-F5344CB8AC3E}">
        <p14:creationId xmlns:p14="http://schemas.microsoft.com/office/powerpoint/2010/main" val="23313860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endParaRPr lang="en-US"/>
          </a:p>
        </p:txBody>
      </p:sp>
      <p:sp>
        <p:nvSpPr>
          <p:cNvPr id="8" name="Text Placeholder 7"/>
          <p:cNvSpPr>
            <a:spLocks noGrp="1"/>
          </p:cNvSpPr>
          <p:nvPr>
            <p:ph type="body" sz="quarter" idx="16"/>
          </p:nvPr>
        </p:nvSpPr>
        <p:spPr/>
        <p:txBody>
          <a:bodyPr/>
          <a:lstStyle/>
          <a:p>
            <a:r>
              <a:rPr lang="en-US" dirty="0" smtClean="0"/>
              <a:t>6</a:t>
            </a:r>
            <a:endParaRPr lang="en-US" dirty="0"/>
          </a:p>
        </p:txBody>
      </p:sp>
      <p:pic>
        <p:nvPicPr>
          <p:cNvPr id="3" name="Picture 2"/>
          <p:cNvPicPr>
            <a:picLocks noChangeAspect="1"/>
          </p:cNvPicPr>
          <p:nvPr/>
        </p:nvPicPr>
        <p:blipFill>
          <a:blip r:embed="rId2"/>
          <a:stretch>
            <a:fillRect/>
          </a:stretch>
        </p:blipFill>
        <p:spPr>
          <a:xfrm>
            <a:off x="9286875" y="5269496"/>
            <a:ext cx="2571750" cy="1238250"/>
          </a:xfrm>
          <a:prstGeom prst="rect">
            <a:avLst/>
          </a:prstGeom>
          <a:ln>
            <a:solidFill>
              <a:schemeClr val="accent1"/>
            </a:solidFill>
          </a:ln>
        </p:spPr>
      </p:pic>
    </p:spTree>
    <p:extLst>
      <p:ext uri="{BB962C8B-B14F-4D97-AF65-F5344CB8AC3E}">
        <p14:creationId xmlns:p14="http://schemas.microsoft.com/office/powerpoint/2010/main" val="41310388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765774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endParaRPr lang="en-US"/>
          </a:p>
        </p:txBody>
      </p:sp>
      <p:sp>
        <p:nvSpPr>
          <p:cNvPr id="8" name="Text Placeholder 7"/>
          <p:cNvSpPr>
            <a:spLocks noGrp="1"/>
          </p:cNvSpPr>
          <p:nvPr>
            <p:ph type="body" sz="quarter" idx="16"/>
          </p:nvPr>
        </p:nvSpPr>
        <p:spPr/>
        <p:txBody>
          <a:bodyPr/>
          <a:lstStyle/>
          <a:p>
            <a:r>
              <a:rPr lang="en-US" dirty="0" smtClean="0"/>
              <a:t>7</a:t>
            </a:r>
            <a:endParaRPr lang="en-US" dirty="0"/>
          </a:p>
        </p:txBody>
      </p:sp>
      <p:pic>
        <p:nvPicPr>
          <p:cNvPr id="3" name="Picture 2"/>
          <p:cNvPicPr>
            <a:picLocks noChangeAspect="1"/>
          </p:cNvPicPr>
          <p:nvPr/>
        </p:nvPicPr>
        <p:blipFill>
          <a:blip r:embed="rId2"/>
          <a:stretch>
            <a:fillRect/>
          </a:stretch>
        </p:blipFill>
        <p:spPr>
          <a:xfrm>
            <a:off x="9096375" y="4736096"/>
            <a:ext cx="2762250" cy="1771650"/>
          </a:xfrm>
          <a:prstGeom prst="rect">
            <a:avLst/>
          </a:prstGeom>
          <a:ln>
            <a:solidFill>
              <a:schemeClr val="accent1"/>
            </a:solidFill>
          </a:ln>
        </p:spPr>
      </p:pic>
    </p:spTree>
    <p:extLst>
      <p:ext uri="{BB962C8B-B14F-4D97-AF65-F5344CB8AC3E}">
        <p14:creationId xmlns:p14="http://schemas.microsoft.com/office/powerpoint/2010/main" val="34093514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473041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151144" y="2402229"/>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endParaRPr lang="en-US" dirty="0"/>
                    </a:p>
                  </a:txBody>
                  <a:tcPr/>
                </a:tc>
                <a:extLst>
                  <a:ext uri="{0D108BD9-81ED-4DB2-BD59-A6C34878D82A}">
                    <a16:rowId xmlns:a16="http://schemas.microsoft.com/office/drawing/2014/main" val="1817161940"/>
                  </a:ext>
                </a:extLst>
              </a:tr>
              <a:tr h="370840">
                <a:tc>
                  <a:txBody>
                    <a:bodyPr/>
                    <a:lstStyle/>
                    <a:p>
                      <a:endParaRPr lang="en-US" dirty="0"/>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4211391720"/>
                  </a:ext>
                </a:extLst>
              </a:tr>
              <a:tr h="370840">
                <a:tc>
                  <a:txBody>
                    <a:bodyPr/>
                    <a:lstStyle/>
                    <a:p>
                      <a:endParaRPr lang="en-US" dirty="0"/>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4857890"/>
                  </a:ext>
                </a:extLst>
              </a:tr>
              <a:tr h="370840">
                <a:tc>
                  <a:txBody>
                    <a:bodyPr/>
                    <a:lstStyle/>
                    <a:p>
                      <a:endParaRPr lang="en-US" dirty="0"/>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2170955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In the years since the first release of the .NET Framework, Microsoft has provided a variety of approaches for building service-oriented </a:t>
            </a:r>
            <a:r>
              <a:rPr lang="en-US" sz="2000" dirty="0" smtClean="0"/>
              <a:t>applications (</a:t>
            </a:r>
            <a:r>
              <a:rPr lang="en-US" sz="2000" dirty="0" smtClean="0">
                <a:solidFill>
                  <a:srgbClr val="FF0000"/>
                </a:solidFill>
              </a:rPr>
              <a:t>SOA</a:t>
            </a:r>
            <a:r>
              <a:rPr lang="en-US" sz="2000" dirty="0" smtClean="0"/>
              <a:t>).</a:t>
            </a:r>
          </a:p>
          <a:p>
            <a:pPr marL="457200">
              <a:buFont typeface="Wingdings" panose="05000000000000000000" pitchFamily="2" charset="2"/>
              <a:buChar char="§"/>
            </a:pPr>
            <a:r>
              <a:rPr lang="en-US" sz="2000" dirty="0" smtClean="0"/>
              <a:t>Starting </a:t>
            </a:r>
            <a:r>
              <a:rPr lang="en-US" sz="2000" dirty="0"/>
              <a:t>back in 2002 with the original release of .NET, a developer could fairly easily create an </a:t>
            </a:r>
            <a:r>
              <a:rPr lang="en-US" sz="2000" dirty="0">
                <a:solidFill>
                  <a:srgbClr val="FF0000"/>
                </a:solidFill>
              </a:rPr>
              <a:t>ASP.NET ASMX-based XML web service</a:t>
            </a:r>
            <a:r>
              <a:rPr lang="en-US" sz="2000" dirty="0"/>
              <a:t> that allowed other .NET and non-.NET clients to call </a:t>
            </a:r>
            <a:r>
              <a:rPr lang="en-US" sz="2000" dirty="0" smtClean="0"/>
              <a:t>it.</a:t>
            </a:r>
          </a:p>
          <a:p>
            <a:pPr marL="685800">
              <a:buFont typeface="Wingdings" panose="05000000000000000000" pitchFamily="2" charset="2"/>
              <a:buChar char="ü"/>
            </a:pPr>
            <a:r>
              <a:rPr lang="en-US" sz="2000" dirty="0" smtClean="0"/>
              <a:t>Those </a:t>
            </a:r>
            <a:r>
              <a:rPr lang="en-US" sz="2000" dirty="0"/>
              <a:t>web services implemented various versions of </a:t>
            </a:r>
            <a:r>
              <a:rPr lang="en-US" sz="2000" dirty="0">
                <a:solidFill>
                  <a:srgbClr val="FF0000"/>
                </a:solidFill>
              </a:rPr>
              <a:t>SOAP</a:t>
            </a:r>
            <a:r>
              <a:rPr lang="en-US" sz="2000" dirty="0"/>
              <a:t>, but were only available for use over </a:t>
            </a:r>
            <a:r>
              <a:rPr lang="en-US" sz="2000" dirty="0" smtClean="0">
                <a:solidFill>
                  <a:srgbClr val="FF0000"/>
                </a:solidFill>
              </a:rPr>
              <a:t>HTTP</a:t>
            </a:r>
            <a:r>
              <a:rPr lang="en-US" sz="2000" dirty="0" smtClean="0"/>
              <a:t>.</a:t>
            </a:r>
          </a:p>
          <a:p>
            <a:pPr marL="685800">
              <a:buFont typeface="Wingdings" panose="05000000000000000000" pitchFamily="2" charset="2"/>
              <a:buChar char="ü"/>
            </a:pPr>
            <a:r>
              <a:rPr lang="en-US" sz="2000" dirty="0" smtClean="0"/>
              <a:t>In </a:t>
            </a:r>
            <a:r>
              <a:rPr lang="en-US" sz="2000" dirty="0"/>
              <a:t>addition to web services, the 1.0 release of .NET provided support for </a:t>
            </a:r>
            <a:r>
              <a:rPr lang="en-US" sz="2000" dirty="0" smtClean="0">
                <a:solidFill>
                  <a:srgbClr val="FF0000"/>
                </a:solidFill>
              </a:rPr>
              <a:t>Remoting</a:t>
            </a:r>
            <a:r>
              <a:rPr lang="en-US" sz="2000" dirty="0" smtClean="0"/>
              <a:t>.</a:t>
            </a:r>
          </a:p>
          <a:p>
            <a:pPr marL="685800">
              <a:buFont typeface="Wingdings" panose="05000000000000000000" pitchFamily="2" charset="2"/>
              <a:buChar char="ü"/>
            </a:pPr>
            <a:r>
              <a:rPr lang="en-US" sz="2000" dirty="0" smtClean="0"/>
              <a:t>This </a:t>
            </a:r>
            <a:r>
              <a:rPr lang="en-US" sz="2000" dirty="0"/>
              <a:t>allowed developers to write services that weren’t necessarily tied to the HTTP </a:t>
            </a:r>
            <a:r>
              <a:rPr lang="en-US" sz="2000" dirty="0" smtClean="0"/>
              <a:t>protocol.</a:t>
            </a:r>
          </a:p>
          <a:p>
            <a:pPr marL="685800">
              <a:buFont typeface="Wingdings" panose="05000000000000000000" pitchFamily="2" charset="2"/>
              <a:buChar char="ü"/>
            </a:pPr>
            <a:r>
              <a:rPr lang="en-US" sz="2000" dirty="0" smtClean="0"/>
              <a:t>Similar </a:t>
            </a:r>
            <a:r>
              <a:rPr lang="en-US" sz="2000" dirty="0"/>
              <a:t>to ASMX-based web services, </a:t>
            </a:r>
            <a:r>
              <a:rPr lang="en-US" sz="2000" dirty="0">
                <a:solidFill>
                  <a:srgbClr val="FF0000"/>
                </a:solidFill>
              </a:rPr>
              <a:t>.NET Remoting</a:t>
            </a:r>
            <a:r>
              <a:rPr lang="en-US" sz="2000" dirty="0"/>
              <a:t> essentially provides object activation and session context for client-initiated method </a:t>
            </a:r>
            <a:r>
              <a:rPr lang="en-US" sz="2000" dirty="0" smtClean="0"/>
              <a:t>calls.</a:t>
            </a:r>
          </a:p>
          <a:p>
            <a:pPr marL="685800">
              <a:buFont typeface="Wingdings" panose="05000000000000000000" pitchFamily="2" charset="2"/>
              <a:buChar char="ü"/>
            </a:pPr>
            <a:r>
              <a:rPr lang="en-US" sz="2000" dirty="0" smtClean="0"/>
              <a:t>The </a:t>
            </a:r>
            <a:r>
              <a:rPr lang="en-US" sz="2000" dirty="0"/>
              <a:t>caller uses a proxy object to invoke methods, and the .NET runtime handles </a:t>
            </a:r>
            <a:r>
              <a:rPr lang="en-US" sz="2000" dirty="0">
                <a:solidFill>
                  <a:srgbClr val="FF0000"/>
                </a:solidFill>
              </a:rPr>
              <a:t>serialization</a:t>
            </a:r>
            <a:r>
              <a:rPr lang="en-US" sz="2000" dirty="0"/>
              <a:t> and </a:t>
            </a:r>
            <a:r>
              <a:rPr lang="en-US" sz="2000" dirty="0">
                <a:solidFill>
                  <a:srgbClr val="FF0000"/>
                </a:solidFill>
              </a:rPr>
              <a:t>marshaling</a:t>
            </a:r>
            <a:r>
              <a:rPr lang="en-US" sz="2000" dirty="0"/>
              <a:t> of data between the client’s proxy object and the server’s activated service </a:t>
            </a:r>
            <a:r>
              <a:rPr lang="en-US" sz="2000" dirty="0" smtClean="0"/>
              <a:t>object.</a:t>
            </a:r>
          </a:p>
          <a:p>
            <a:pPr marL="457200">
              <a:buFont typeface="Wingdings" panose="05000000000000000000" pitchFamily="2" charset="2"/>
              <a:buChar char="§"/>
            </a:pPr>
            <a:r>
              <a:rPr lang="en-US" sz="2000" dirty="0" smtClean="0"/>
              <a:t>Towards </a:t>
            </a:r>
            <a:r>
              <a:rPr lang="en-US" sz="2000" dirty="0"/>
              <a:t>the end of </a:t>
            </a:r>
            <a:r>
              <a:rPr lang="en-US" sz="2000" dirty="0">
                <a:solidFill>
                  <a:srgbClr val="FF0000"/>
                </a:solidFill>
              </a:rPr>
              <a:t>2006</a:t>
            </a:r>
            <a:r>
              <a:rPr lang="en-US" sz="2000" dirty="0"/>
              <a:t>, Microsoft released </a:t>
            </a:r>
            <a:r>
              <a:rPr lang="en-US" sz="2000" dirty="0">
                <a:solidFill>
                  <a:srgbClr val="FF0000"/>
                </a:solidFill>
              </a:rPr>
              <a:t>.NET 3.0</a:t>
            </a:r>
            <a:r>
              <a:rPr lang="en-US" sz="2000" dirty="0"/>
              <a:t>, which included the Windows Communication Foundation (</a:t>
            </a:r>
            <a:r>
              <a:rPr lang="en-US" sz="2000" dirty="0">
                <a:solidFill>
                  <a:srgbClr val="FF0000"/>
                </a:solidFill>
              </a:rPr>
              <a:t>WCF</a:t>
            </a:r>
            <a:r>
              <a:rPr lang="en-US" sz="2000" dirty="0" smtClean="0"/>
              <a:t>).</a:t>
            </a:r>
          </a:p>
          <a:p>
            <a:pPr marL="685800">
              <a:buFont typeface="Wingdings" panose="05000000000000000000" pitchFamily="2" charset="2"/>
              <a:buChar char="ü"/>
            </a:pPr>
            <a:r>
              <a:rPr lang="en-US" sz="2000" dirty="0" smtClean="0">
                <a:solidFill>
                  <a:srgbClr val="FF0000"/>
                </a:solidFill>
              </a:rPr>
              <a:t>WCF</a:t>
            </a:r>
            <a:r>
              <a:rPr lang="en-US" sz="2000" dirty="0" smtClean="0"/>
              <a:t> </a:t>
            </a:r>
            <a:r>
              <a:rPr lang="en-US" sz="2000" dirty="0"/>
              <a:t>not only </a:t>
            </a:r>
            <a:r>
              <a:rPr lang="en-US" sz="2000" dirty="0">
                <a:solidFill>
                  <a:srgbClr val="0070C0"/>
                </a:solidFill>
              </a:rPr>
              <a:t>replaced</a:t>
            </a:r>
            <a:r>
              <a:rPr lang="en-US" sz="2000" dirty="0">
                <a:solidFill>
                  <a:srgbClr val="FF0000"/>
                </a:solidFill>
              </a:rPr>
              <a:t> ASMX web services</a:t>
            </a:r>
            <a:r>
              <a:rPr lang="en-US" sz="2000" dirty="0"/>
              <a:t> and </a:t>
            </a:r>
            <a:r>
              <a:rPr lang="en-US" sz="2000" dirty="0">
                <a:solidFill>
                  <a:srgbClr val="FF0000"/>
                </a:solidFill>
              </a:rPr>
              <a:t>.NET Remoting</a:t>
            </a:r>
            <a:r>
              <a:rPr lang="en-US" sz="2000" dirty="0"/>
              <a:t>, but also took a giant step forward in the way of flexibility, configurability, extensibility, and support for more recent security and </a:t>
            </a:r>
            <a:r>
              <a:rPr lang="en-US" sz="2000" dirty="0">
                <a:solidFill>
                  <a:srgbClr val="FF0000"/>
                </a:solidFill>
              </a:rPr>
              <a:t>other </a:t>
            </a:r>
            <a:r>
              <a:rPr lang="en-US" sz="2000" dirty="0" smtClean="0">
                <a:solidFill>
                  <a:srgbClr val="FF0000"/>
                </a:solidFill>
              </a:rPr>
              <a:t>SOAP standards</a:t>
            </a:r>
            <a:r>
              <a:rPr lang="en-US" sz="2000" dirty="0" smtClean="0"/>
              <a:t>.</a:t>
            </a:r>
          </a:p>
        </p:txBody>
      </p:sp>
    </p:spTree>
    <p:extLst>
      <p:ext uri="{BB962C8B-B14F-4D97-AF65-F5344CB8AC3E}">
        <p14:creationId xmlns:p14="http://schemas.microsoft.com/office/powerpoint/2010/main" val="1981635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solidFill>
                  <a:schemeClr val="bg1"/>
                </a:solidFill>
              </a:rPr>
              <a:t>Intro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685800">
              <a:buFont typeface="Wingdings" panose="05000000000000000000" pitchFamily="2" charset="2"/>
              <a:buChar char="ü"/>
            </a:pPr>
            <a:r>
              <a:rPr lang="en-US" sz="2000" dirty="0" smtClean="0"/>
              <a:t>For </a:t>
            </a:r>
            <a:r>
              <a:rPr lang="en-US" sz="2000" dirty="0"/>
              <a:t>example, with WCF, a developer can write a </a:t>
            </a:r>
            <a:r>
              <a:rPr lang="en-US" sz="2000" dirty="0">
                <a:solidFill>
                  <a:srgbClr val="FF0000"/>
                </a:solidFill>
              </a:rPr>
              <a:t>non-HTTP </a:t>
            </a:r>
            <a:r>
              <a:rPr lang="en-US" sz="2000" dirty="0">
                <a:solidFill>
                  <a:srgbClr val="0070C0"/>
                </a:solidFill>
              </a:rPr>
              <a:t>service</a:t>
            </a:r>
            <a:r>
              <a:rPr lang="en-US" sz="2000" dirty="0"/>
              <a:t> that supports authentication with </a:t>
            </a:r>
            <a:r>
              <a:rPr lang="en-US" sz="2000" dirty="0">
                <a:solidFill>
                  <a:srgbClr val="FF0000"/>
                </a:solidFill>
              </a:rPr>
              <a:t>SAML tokens</a:t>
            </a:r>
            <a:r>
              <a:rPr lang="en-US" sz="2000" dirty="0"/>
              <a:t>, and host it in a custom-built Windows </a:t>
            </a:r>
            <a:r>
              <a:rPr lang="en-US" sz="2000" dirty="0" smtClean="0"/>
              <a:t>service.</a:t>
            </a:r>
          </a:p>
          <a:p>
            <a:pPr marL="457200">
              <a:buFont typeface="Wingdings" panose="05000000000000000000" pitchFamily="2" charset="2"/>
              <a:buChar char="§"/>
            </a:pPr>
            <a:r>
              <a:rPr lang="en-US" sz="2000" dirty="0" smtClean="0"/>
              <a:t>These </a:t>
            </a:r>
            <a:r>
              <a:rPr lang="en-US" sz="2000" dirty="0"/>
              <a:t>and other capabilities greatly broaden the scenarios under which .NET can be utilized to build </a:t>
            </a:r>
            <a:r>
              <a:rPr lang="en-US" sz="2000" dirty="0" smtClean="0"/>
              <a:t>an </a:t>
            </a:r>
            <a:r>
              <a:rPr lang="en-US" sz="2000" dirty="0" smtClean="0">
                <a:solidFill>
                  <a:srgbClr val="FF0000"/>
                </a:solidFill>
              </a:rPr>
              <a:t>SOA</a:t>
            </a:r>
            <a:r>
              <a:rPr lang="en-US" sz="2000" dirty="0" smtClean="0"/>
              <a:t>.</a:t>
            </a:r>
          </a:p>
          <a:p>
            <a:pPr marL="457200">
              <a:buFont typeface="Wingdings" panose="05000000000000000000" pitchFamily="2" charset="2"/>
              <a:buChar char="§"/>
            </a:pPr>
            <a:r>
              <a:rPr lang="en-US" sz="2000" dirty="0"/>
              <a:t>If you need to set up communication between two applications, whether they are co-located or separated by thousands of miles, rest-assured WCF can do </a:t>
            </a:r>
            <a:r>
              <a:rPr lang="en-US" sz="2000" dirty="0" smtClean="0"/>
              <a:t>it.</a:t>
            </a:r>
          </a:p>
          <a:p>
            <a:pPr marL="457200">
              <a:buFont typeface="Wingdings" panose="05000000000000000000" pitchFamily="2" charset="2"/>
              <a:buChar char="§"/>
            </a:pPr>
            <a:r>
              <a:rPr lang="en-US" sz="2000" dirty="0" smtClean="0"/>
              <a:t>And </a:t>
            </a:r>
            <a:r>
              <a:rPr lang="en-US" sz="2000" dirty="0"/>
              <a:t>if its out-of-the-box features don’t suffice, </a:t>
            </a:r>
            <a:r>
              <a:rPr lang="en-US" sz="2000" dirty="0">
                <a:solidFill>
                  <a:srgbClr val="FF0000"/>
                </a:solidFill>
              </a:rPr>
              <a:t>WCF’s</a:t>
            </a:r>
            <a:r>
              <a:rPr lang="en-US" sz="2000" dirty="0"/>
              <a:t> tremendous </a:t>
            </a:r>
            <a:r>
              <a:rPr lang="en-US" sz="2000" dirty="0">
                <a:solidFill>
                  <a:srgbClr val="FF0000"/>
                </a:solidFill>
              </a:rPr>
              <a:t>extensibility model </a:t>
            </a:r>
            <a:r>
              <a:rPr lang="en-US" sz="2000" dirty="0"/>
              <a:t>provides ample opportunity for plugging in just about anything you can think </a:t>
            </a:r>
            <a:r>
              <a:rPr lang="en-US" sz="2000" dirty="0" smtClean="0"/>
              <a:t>of.</a:t>
            </a:r>
          </a:p>
          <a:p>
            <a:pPr marL="457200">
              <a:buFont typeface="Wingdings" panose="05000000000000000000" pitchFamily="2" charset="2"/>
              <a:buChar char="§"/>
            </a:pPr>
            <a:r>
              <a:rPr lang="en-US" sz="2000" dirty="0" smtClean="0"/>
              <a:t>And </a:t>
            </a:r>
            <a:r>
              <a:rPr lang="en-US" sz="2000" dirty="0"/>
              <a:t>this is where we will take a bit of a left turn, off the evolutionary path of ever greater capability and flexibility, and towards something simpler and more targeted at a small set of specific scenarios</a:t>
            </a:r>
            <a:r>
              <a:rPr lang="en-US" sz="2000" dirty="0" smtClean="0"/>
              <a:t>.</a:t>
            </a:r>
            <a:endParaRPr lang="en-US" sz="2000" dirty="0"/>
          </a:p>
        </p:txBody>
      </p:sp>
    </p:spTree>
    <p:extLst>
      <p:ext uri="{BB962C8B-B14F-4D97-AF65-F5344CB8AC3E}">
        <p14:creationId xmlns:p14="http://schemas.microsoft.com/office/powerpoint/2010/main" val="3959385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In the Land of JavaScript and Mobile </a:t>
            </a:r>
            <a:r>
              <a:rPr lang="en-US" dirty="0" smtClean="0">
                <a:solidFill>
                  <a:schemeClr val="bg1"/>
                </a:solidFill>
              </a:rPr>
              <a:t>Devices</a:t>
            </a:r>
            <a:endParaRPr lang="en-US" dirty="0">
              <a:solidFill>
                <a:schemeClr val="bg1"/>
              </a:solidFill>
            </a:endParaRPr>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During much of the growth of the Internet over the past two-plus decades, web sites and pages have relied on </a:t>
            </a:r>
            <a:r>
              <a:rPr lang="en-US" sz="2000" dirty="0">
                <a:solidFill>
                  <a:srgbClr val="FF0000"/>
                </a:solidFill>
              </a:rPr>
              <a:t>server-side code</a:t>
            </a:r>
            <a:r>
              <a:rPr lang="en-US" sz="2000" dirty="0"/>
              <a:t> for anything but basic HTML </a:t>
            </a:r>
            <a:r>
              <a:rPr lang="en-US" sz="2000" dirty="0" smtClean="0"/>
              <a:t>manipulation.</a:t>
            </a:r>
          </a:p>
          <a:p>
            <a:pPr marL="457200">
              <a:buFont typeface="Wingdings" panose="05000000000000000000" pitchFamily="2" charset="2"/>
              <a:buChar char="§"/>
            </a:pPr>
            <a:r>
              <a:rPr lang="en-US" sz="2000" dirty="0" smtClean="0"/>
              <a:t>But </a:t>
            </a:r>
            <a:r>
              <a:rPr lang="en-US" sz="2000" dirty="0"/>
              <a:t>more recently, various </a:t>
            </a:r>
            <a:r>
              <a:rPr lang="en-US" sz="2000" dirty="0">
                <a:solidFill>
                  <a:srgbClr val="FF0000"/>
                </a:solidFill>
              </a:rPr>
              <a:t>AJAX</a:t>
            </a:r>
            <a:r>
              <a:rPr lang="en-US" sz="2000" dirty="0"/>
              <a:t>-related </a:t>
            </a:r>
            <a:r>
              <a:rPr lang="en-US" sz="2000" dirty="0">
                <a:solidFill>
                  <a:srgbClr val="FF0000"/>
                </a:solidFill>
              </a:rPr>
              <a:t>tools</a:t>
            </a:r>
            <a:r>
              <a:rPr lang="en-US" sz="2000" dirty="0"/>
              <a:t> and f</a:t>
            </a:r>
            <a:r>
              <a:rPr lang="en-US" sz="2000" dirty="0">
                <a:solidFill>
                  <a:srgbClr val="FF0000"/>
                </a:solidFill>
              </a:rPr>
              <a:t>rameworks</a:t>
            </a:r>
            <a:r>
              <a:rPr lang="en-US" sz="2000" dirty="0"/>
              <a:t>—including (but not limited to) JavaScript, jQuery, HTML5, and some tricks with CSS—have given rise to the need for services that are less about complex enterprise applications talking to each other and more about web pages needing to get and push small amounts of </a:t>
            </a:r>
            <a:r>
              <a:rPr lang="en-US" sz="2000" dirty="0" smtClean="0"/>
              <a:t>data.</a:t>
            </a:r>
          </a:p>
          <a:p>
            <a:pPr marL="457200">
              <a:buFont typeface="Wingdings" panose="05000000000000000000" pitchFamily="2" charset="2"/>
              <a:buChar char="§"/>
            </a:pPr>
            <a:r>
              <a:rPr lang="en-US" sz="2000" dirty="0" smtClean="0"/>
              <a:t>In </a:t>
            </a:r>
            <a:r>
              <a:rPr lang="en-US" sz="2000" dirty="0"/>
              <a:t>these cases, communicating with a service over HTTP is pretty much a given, since the web sites themselves are HTTP </a:t>
            </a:r>
            <a:r>
              <a:rPr lang="en-US" sz="2000" dirty="0" smtClean="0"/>
              <a:t>applications.</a:t>
            </a:r>
          </a:p>
          <a:p>
            <a:pPr marL="457200">
              <a:buFont typeface="Wingdings" panose="05000000000000000000" pitchFamily="2" charset="2"/>
              <a:buChar char="§"/>
            </a:pPr>
            <a:r>
              <a:rPr lang="en-US" sz="2000" dirty="0" smtClean="0"/>
              <a:t>Further</a:t>
            </a:r>
            <a:r>
              <a:rPr lang="en-US" sz="2000" dirty="0"/>
              <a:t>, security options available from within a browser are vastly simpler than those of an out-of-browser application, and thus support for all of the various security-related SOAP standards is not required of the </a:t>
            </a:r>
            <a:r>
              <a:rPr lang="en-US" sz="2000" dirty="0" smtClean="0"/>
              <a:t>service.</a:t>
            </a:r>
          </a:p>
          <a:p>
            <a:pPr marL="457200">
              <a:buFont typeface="Wingdings" panose="05000000000000000000" pitchFamily="2" charset="2"/>
              <a:buChar char="§"/>
            </a:pPr>
            <a:r>
              <a:rPr lang="en-US" sz="2000" dirty="0" smtClean="0"/>
              <a:t>In </a:t>
            </a:r>
            <a:r>
              <a:rPr lang="en-US" sz="2000" dirty="0"/>
              <a:t>addition to simpler protocol and security needs, web pages typically communicate with other applications and services using text-based messages rather than binary-formatted </a:t>
            </a:r>
            <a:r>
              <a:rPr lang="en-US" sz="2000" dirty="0" smtClean="0"/>
              <a:t>messages.</a:t>
            </a:r>
          </a:p>
          <a:p>
            <a:pPr marL="457200">
              <a:buFont typeface="Wingdings" panose="05000000000000000000" pitchFamily="2" charset="2"/>
              <a:buChar char="§"/>
            </a:pPr>
            <a:r>
              <a:rPr lang="en-US" sz="2000" dirty="0" smtClean="0"/>
              <a:t>As </a:t>
            </a:r>
            <a:r>
              <a:rPr lang="en-US" sz="2000" dirty="0"/>
              <a:t>such, a service needs only to support XML or JSON </a:t>
            </a:r>
            <a:r>
              <a:rPr lang="en-US" sz="2000" dirty="0" smtClean="0"/>
              <a:t>serialization.</a:t>
            </a:r>
          </a:p>
          <a:p>
            <a:pPr marL="457200">
              <a:buFont typeface="Wingdings" panose="05000000000000000000" pitchFamily="2" charset="2"/>
              <a:buChar char="§"/>
            </a:pPr>
            <a:r>
              <a:rPr lang="en-US" sz="2000" dirty="0" smtClean="0"/>
              <a:t>Beyond </a:t>
            </a:r>
            <a:r>
              <a:rPr lang="en-US" sz="2000" dirty="0"/>
              <a:t>web applications, today’s smartphones and tablets have created a huge demand for services in support of small smart-client mobile </a:t>
            </a:r>
            <a:r>
              <a:rPr lang="en-US" sz="2000" dirty="0" smtClean="0"/>
              <a:t>applications.</a:t>
            </a:r>
          </a:p>
          <a:p>
            <a:pPr marL="457200">
              <a:buFont typeface="Wingdings" panose="05000000000000000000" pitchFamily="2" charset="2"/>
              <a:buChar char="§"/>
            </a:pPr>
            <a:r>
              <a:rPr lang="en-US" sz="2000" dirty="0" smtClean="0"/>
              <a:t>These </a:t>
            </a:r>
            <a:r>
              <a:rPr lang="en-US" sz="2000" dirty="0"/>
              <a:t>services are very similar in nature to those that support AJAX-enabled web sites. </a:t>
            </a:r>
          </a:p>
        </p:txBody>
      </p:sp>
    </p:spTree>
    <p:extLst>
      <p:ext uri="{BB962C8B-B14F-4D97-AF65-F5344CB8AC3E}">
        <p14:creationId xmlns:p14="http://schemas.microsoft.com/office/powerpoint/2010/main" val="2135641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In the Land of JavaScript and Mobile </a:t>
            </a:r>
            <a:r>
              <a:rPr lang="en-US" dirty="0" smtClean="0">
                <a:solidFill>
                  <a:schemeClr val="bg1"/>
                </a:solidFill>
              </a:rPr>
              <a:t>Devices</a:t>
            </a:r>
            <a:r>
              <a:rPr lang="en-US" dirty="0">
                <a:solidFill>
                  <a:schemeClr val="bg1"/>
                </a:solidFill>
              </a:rPr>
              <a:t> </a:t>
            </a:r>
            <a:r>
              <a:rPr lang="en-US" dirty="0" smtClean="0">
                <a:solidFill>
                  <a:schemeClr val="bg1"/>
                </a:solidFill>
              </a:rPr>
              <a:t>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These </a:t>
            </a:r>
            <a:r>
              <a:rPr lang="en-US" sz="2000" dirty="0"/>
              <a:t>services are very similar in nature to those that support AJAX-enabled web </a:t>
            </a:r>
            <a:r>
              <a:rPr lang="en-US" sz="2000" dirty="0" smtClean="0"/>
              <a:t>sites.</a:t>
            </a:r>
          </a:p>
          <a:p>
            <a:pPr marL="457200">
              <a:buFont typeface="Wingdings" panose="05000000000000000000" pitchFamily="2" charset="2"/>
              <a:buChar char="§"/>
            </a:pPr>
            <a:r>
              <a:rPr lang="en-US" sz="2000" dirty="0" smtClean="0"/>
              <a:t>For </a:t>
            </a:r>
            <a:r>
              <a:rPr lang="en-US" sz="2000" dirty="0"/>
              <a:t>example, they typically communicate via HTTP; they send and receive small amounts of text-based data; and their </a:t>
            </a:r>
            <a:r>
              <a:rPr lang="en-US" sz="2000" dirty="0">
                <a:solidFill>
                  <a:srgbClr val="FF0000"/>
                </a:solidFill>
              </a:rPr>
              <a:t>security models</a:t>
            </a:r>
            <a:r>
              <a:rPr lang="en-US" sz="2000" dirty="0"/>
              <a:t> tend to take a minimalist approach in order to provide a better user experience (i.e., they strive for less configuration and fewer headaches for users</a:t>
            </a:r>
            <a:r>
              <a:rPr lang="en-US" sz="2000" dirty="0" smtClean="0"/>
              <a:t>).</a:t>
            </a:r>
          </a:p>
          <a:p>
            <a:pPr marL="457200">
              <a:buFont typeface="Wingdings" panose="05000000000000000000" pitchFamily="2" charset="2"/>
              <a:buChar char="§"/>
            </a:pPr>
            <a:r>
              <a:rPr lang="en-US" sz="2000" dirty="0" smtClean="0"/>
              <a:t>Also</a:t>
            </a:r>
            <a:r>
              <a:rPr lang="en-US" sz="2000" dirty="0"/>
              <a:t>, the implementation of these services encourages more reuse across the different mobile platforms</a:t>
            </a:r>
            <a:r>
              <a:rPr lang="en-US" sz="2000" dirty="0" smtClean="0"/>
              <a:t>.</a:t>
            </a:r>
          </a:p>
          <a:p>
            <a:pPr marL="457200">
              <a:buFont typeface="Wingdings" panose="05000000000000000000" pitchFamily="2" charset="2"/>
              <a:buChar char="§"/>
            </a:pPr>
            <a:r>
              <a:rPr lang="en-US" sz="2000" dirty="0"/>
              <a:t>In short, there is now a desire for a </a:t>
            </a:r>
            <a:r>
              <a:rPr lang="en-US" sz="2000" dirty="0">
                <a:solidFill>
                  <a:srgbClr val="FF0000"/>
                </a:solidFill>
              </a:rPr>
              <a:t>service framework</a:t>
            </a:r>
            <a:r>
              <a:rPr lang="en-US" sz="2000" dirty="0"/>
              <a:t> that, out-of-the-box, provides exactly what is needed for these </a:t>
            </a:r>
            <a:r>
              <a:rPr lang="en-US" sz="2000" dirty="0">
                <a:solidFill>
                  <a:srgbClr val="FF0000"/>
                </a:solidFill>
              </a:rPr>
              <a:t>simple</a:t>
            </a:r>
            <a:r>
              <a:rPr lang="en-US" sz="2000" dirty="0"/>
              <a:t> </a:t>
            </a:r>
            <a:r>
              <a:rPr lang="en-US" sz="2000" dirty="0">
                <a:solidFill>
                  <a:srgbClr val="0070C0"/>
                </a:solidFill>
              </a:rPr>
              <a:t>text-based</a:t>
            </a:r>
            <a:r>
              <a:rPr lang="en-US" sz="2000" dirty="0"/>
              <a:t> </a:t>
            </a:r>
            <a:r>
              <a:rPr lang="en-US" sz="2000" dirty="0">
                <a:solidFill>
                  <a:srgbClr val="FF0000"/>
                </a:solidFill>
              </a:rPr>
              <a:t>HTTP </a:t>
            </a:r>
            <a:r>
              <a:rPr lang="en-US" sz="2000" dirty="0" smtClean="0">
                <a:solidFill>
                  <a:srgbClr val="FF0000"/>
                </a:solidFill>
              </a:rPr>
              <a:t>services</a:t>
            </a:r>
            <a:r>
              <a:rPr lang="en-US" sz="2000" dirty="0" smtClean="0"/>
              <a:t>.</a:t>
            </a:r>
          </a:p>
          <a:p>
            <a:pPr marL="457200">
              <a:buFont typeface="Wingdings" panose="05000000000000000000" pitchFamily="2" charset="2"/>
              <a:buChar char="§"/>
            </a:pPr>
            <a:r>
              <a:rPr lang="en-US" sz="2000" dirty="0" smtClean="0"/>
              <a:t>While </a:t>
            </a:r>
            <a:r>
              <a:rPr lang="en-US" sz="2000" dirty="0"/>
              <a:t>WCF can be used to create such services, it is definitely not configured that way by default. </a:t>
            </a:r>
            <a:endParaRPr lang="en-US" sz="2000" dirty="0" smtClean="0"/>
          </a:p>
          <a:p>
            <a:pPr marL="457200">
              <a:buFont typeface="Wingdings" panose="05000000000000000000" pitchFamily="2" charset="2"/>
              <a:buChar char="§"/>
            </a:pPr>
            <a:r>
              <a:rPr lang="en-US" sz="2000" dirty="0" smtClean="0"/>
              <a:t>Unfortunately</a:t>
            </a:r>
            <a:r>
              <a:rPr lang="en-US" sz="2000" dirty="0"/>
              <a:t>, the added flexibility and configurability of WCF make it all too easy to mess something </a:t>
            </a:r>
            <a:r>
              <a:rPr lang="en-US" sz="2000" dirty="0" smtClean="0"/>
              <a:t>up.</a:t>
            </a:r>
          </a:p>
          <a:p>
            <a:pPr marL="457200">
              <a:buFont typeface="Wingdings" panose="05000000000000000000" pitchFamily="2" charset="2"/>
              <a:buChar char="§"/>
            </a:pPr>
            <a:r>
              <a:rPr lang="en-US" sz="2000" dirty="0" smtClean="0"/>
              <a:t>And </a:t>
            </a:r>
            <a:r>
              <a:rPr lang="en-US" sz="2000" dirty="0"/>
              <a:t>this is where the </a:t>
            </a:r>
            <a:r>
              <a:rPr lang="en-US" sz="2000" dirty="0">
                <a:solidFill>
                  <a:srgbClr val="FF0000"/>
                </a:solidFill>
              </a:rPr>
              <a:t>ASP.NET MVC Framework</a:t>
            </a:r>
            <a:r>
              <a:rPr lang="en-US" sz="2000" dirty="0"/>
              <a:t> comes into the picture</a:t>
            </a:r>
            <a:r>
              <a:rPr lang="en-US" sz="2000" dirty="0" smtClean="0"/>
              <a:t>.</a:t>
            </a:r>
            <a:endParaRPr lang="en-US" sz="2000" dirty="0"/>
          </a:p>
        </p:txBody>
      </p:sp>
    </p:spTree>
    <p:extLst>
      <p:ext uri="{BB962C8B-B14F-4D97-AF65-F5344CB8AC3E}">
        <p14:creationId xmlns:p14="http://schemas.microsoft.com/office/powerpoint/2010/main" val="1989162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Advantages of Using the MVC </a:t>
            </a:r>
            <a:r>
              <a:rPr lang="en-US" dirty="0" smtClean="0">
                <a:solidFill>
                  <a:schemeClr val="bg1"/>
                </a:solidFill>
              </a:rPr>
              <a:t>Framework</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Once you know that, under certain scenarios, you aren’t interested in many of the capabilities of WCF, you can start thinking of a </a:t>
            </a:r>
            <a:r>
              <a:rPr lang="en-US" sz="2000" dirty="0">
                <a:solidFill>
                  <a:srgbClr val="FF0000"/>
                </a:solidFill>
              </a:rPr>
              <a:t>framework</a:t>
            </a:r>
            <a:r>
              <a:rPr lang="en-US" sz="2000" dirty="0"/>
              <a:t> like </a:t>
            </a:r>
            <a:r>
              <a:rPr lang="en-US" sz="2000" dirty="0">
                <a:solidFill>
                  <a:srgbClr val="FF0000"/>
                </a:solidFill>
              </a:rPr>
              <a:t>ASP.NET MVC</a:t>
            </a:r>
            <a:r>
              <a:rPr lang="en-US" sz="2000" dirty="0"/>
              <a:t>—with fewer </a:t>
            </a:r>
            <a:r>
              <a:rPr lang="en-US" sz="2000" dirty="0">
                <a:solidFill>
                  <a:srgbClr val="FF0000"/>
                </a:solidFill>
              </a:rPr>
              <a:t>service-oriented</a:t>
            </a:r>
            <a:r>
              <a:rPr lang="en-US" sz="2000" dirty="0"/>
              <a:t> </a:t>
            </a:r>
            <a:r>
              <a:rPr lang="en-US" sz="2000" dirty="0">
                <a:solidFill>
                  <a:srgbClr val="0070C0"/>
                </a:solidFill>
              </a:rPr>
              <a:t>bells and whistles</a:t>
            </a:r>
            <a:r>
              <a:rPr lang="en-US" sz="2000" dirty="0"/>
              <a:t>—as being </a:t>
            </a:r>
            <a:r>
              <a:rPr lang="en-US" sz="2000" dirty="0" smtClean="0"/>
              <a:t>advantageous.</a:t>
            </a:r>
          </a:p>
          <a:p>
            <a:pPr marL="457200">
              <a:buFont typeface="Wingdings" panose="05000000000000000000" pitchFamily="2" charset="2"/>
              <a:buChar char="§"/>
            </a:pPr>
            <a:r>
              <a:rPr lang="en-US" sz="2000" dirty="0" smtClean="0"/>
              <a:t>In </a:t>
            </a:r>
            <a:r>
              <a:rPr lang="en-US" sz="2000" dirty="0"/>
              <a:t>this section, you’ll look in detail at a few of these</a:t>
            </a:r>
            <a:r>
              <a:rPr lang="en-US" sz="2000" dirty="0" smtClean="0"/>
              <a:t>.</a:t>
            </a:r>
            <a:endParaRPr lang="en-US" sz="2000" dirty="0"/>
          </a:p>
        </p:txBody>
      </p:sp>
    </p:spTree>
    <p:extLst>
      <p:ext uri="{BB962C8B-B14F-4D97-AF65-F5344CB8AC3E}">
        <p14:creationId xmlns:p14="http://schemas.microsoft.com/office/powerpoint/2010/main" val="4246782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Configuration</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As is the case when building a web site, there isn’t much to configure to get an MVC-based service up and </a:t>
            </a:r>
            <a:r>
              <a:rPr lang="en-US" sz="2000" dirty="0" smtClean="0"/>
              <a:t>running.</a:t>
            </a:r>
          </a:p>
          <a:p>
            <a:pPr marL="457200">
              <a:buFont typeface="Wingdings" panose="05000000000000000000" pitchFamily="2" charset="2"/>
              <a:buChar char="§"/>
            </a:pPr>
            <a:r>
              <a:rPr lang="en-US" sz="2000" dirty="0" smtClean="0"/>
              <a:t>The </a:t>
            </a:r>
            <a:r>
              <a:rPr lang="en-US" sz="2000" dirty="0"/>
              <a:t>concept of </a:t>
            </a:r>
            <a:r>
              <a:rPr lang="en-US" sz="2000" dirty="0">
                <a:solidFill>
                  <a:srgbClr val="FF0000"/>
                </a:solidFill>
              </a:rPr>
              <a:t>endpoints</a:t>
            </a:r>
            <a:r>
              <a:rPr lang="en-US" sz="2000" dirty="0"/>
              <a:t> doesn’t exist, and neither do </a:t>
            </a:r>
            <a:r>
              <a:rPr lang="en-US" sz="2000" dirty="0" smtClean="0">
                <a:solidFill>
                  <a:srgbClr val="FF0000"/>
                </a:solidFill>
              </a:rPr>
              <a:t>contracts</a:t>
            </a:r>
            <a:r>
              <a:rPr lang="en-US" sz="2000" dirty="0" smtClean="0"/>
              <a:t>.</a:t>
            </a:r>
          </a:p>
          <a:p>
            <a:pPr marL="457200">
              <a:buFont typeface="Wingdings" panose="05000000000000000000" pitchFamily="2" charset="2"/>
              <a:buChar char="§"/>
            </a:pPr>
            <a:r>
              <a:rPr lang="en-US" sz="2000" dirty="0" smtClean="0"/>
              <a:t>As </a:t>
            </a:r>
            <a:r>
              <a:rPr lang="en-US" sz="2000" dirty="0"/>
              <a:t>you’ll see later, an MVC-based service is pretty loose in comparison to a WCF </a:t>
            </a:r>
            <a:r>
              <a:rPr lang="en-US" sz="2000" dirty="0" smtClean="0"/>
              <a:t>service.</a:t>
            </a:r>
          </a:p>
          <a:p>
            <a:pPr marL="457200">
              <a:buFont typeface="Wingdings" panose="05000000000000000000" pitchFamily="2" charset="2"/>
              <a:buChar char="§"/>
            </a:pPr>
            <a:r>
              <a:rPr lang="en-US" sz="2000" dirty="0" smtClean="0"/>
              <a:t>You </a:t>
            </a:r>
            <a:r>
              <a:rPr lang="en-US" sz="2000" dirty="0"/>
              <a:t>pretty much just need a </a:t>
            </a:r>
            <a:r>
              <a:rPr lang="en-US" sz="2000" dirty="0">
                <a:solidFill>
                  <a:srgbClr val="FF0000"/>
                </a:solidFill>
              </a:rPr>
              <a:t>REST URL</a:t>
            </a:r>
            <a:r>
              <a:rPr lang="en-US" sz="2000" dirty="0"/>
              <a:t>, a set of inbound arguments, and a response JSON or XML message</a:t>
            </a:r>
            <a:r>
              <a:rPr lang="en-US" sz="2000" dirty="0" smtClean="0"/>
              <a:t>.</a:t>
            </a:r>
          </a:p>
        </p:txBody>
      </p:sp>
    </p:spTree>
    <p:extLst>
      <p:ext uri="{BB962C8B-B14F-4D97-AF65-F5344CB8AC3E}">
        <p14:creationId xmlns:p14="http://schemas.microsoft.com/office/powerpoint/2010/main" val="2245749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2830</Words>
  <Application>Microsoft Office PowerPoint</Application>
  <PresentationFormat>Widescreen</PresentationFormat>
  <Paragraphs>178</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Brush Script MT</vt:lpstr>
      <vt:lpstr>Calibri</vt:lpstr>
      <vt:lpstr>Courier New</vt:lpstr>
      <vt:lpstr>Gill Sans MT</vt:lpstr>
      <vt:lpstr>Gill Sans MT (Body)</vt:lpstr>
      <vt:lpstr>Gill Sans MT (Headings)</vt:lpstr>
      <vt:lpstr>Wingdings</vt:lpstr>
      <vt:lpstr>Office Theme</vt:lpstr>
      <vt:lpstr>ASP .NET Web API 1</vt:lpstr>
      <vt:lpstr>PowerPoint Presentation</vt:lpstr>
      <vt:lpstr>PowerPoint Presentation</vt:lpstr>
      <vt:lpstr>Intro</vt:lpstr>
      <vt:lpstr>Intro               |</vt:lpstr>
      <vt:lpstr>In the Land of JavaScript and Mobile Devices</vt:lpstr>
      <vt:lpstr>In the Land of JavaScript and Mobile Devices  |</vt:lpstr>
      <vt:lpstr>Advantages of Using the MVC Framework</vt:lpstr>
      <vt:lpstr>Configuration</vt:lpstr>
      <vt:lpstr>REST by Default</vt:lpstr>
      <vt:lpstr>REST by Default            |</vt:lpstr>
      <vt:lpstr>REST by Default           ||</vt:lpstr>
      <vt:lpstr>Listing 1-1 || 1-2</vt:lpstr>
      <vt:lpstr>Listing 1-3</vt:lpstr>
      <vt:lpstr>A QUICK OVERVIEW OF REST</vt:lpstr>
      <vt:lpstr>Abstraction with Routes</vt:lpstr>
      <vt:lpstr>Controller Activation Is, Well, Very Nice</vt:lpstr>
      <vt:lpstr>Interoperability of JSON, XML, and REST</vt:lpstr>
      <vt:lpstr>Interoperability of JSON, XML, and REST      |</vt:lpstr>
      <vt:lpstr>A Brief Introduction to the Web API</vt:lpstr>
      <vt:lpstr>A Brief Introduction to the Web API        |</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66</cp:revision>
  <dcterms:created xsi:type="dcterms:W3CDTF">2018-04-26T03:21:35Z</dcterms:created>
  <dcterms:modified xsi:type="dcterms:W3CDTF">2018-04-26T13:54:55Z</dcterms:modified>
</cp:coreProperties>
</file>