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62" r:id="rId2"/>
    <p:sldId id="263" r:id="rId3"/>
    <p:sldId id="333" r:id="rId4"/>
    <p:sldId id="264" r:id="rId5"/>
    <p:sldId id="265" r:id="rId6"/>
    <p:sldId id="286" r:id="rId7"/>
    <p:sldId id="285" r:id="rId8"/>
    <p:sldId id="284" r:id="rId9"/>
    <p:sldId id="288" r:id="rId10"/>
    <p:sldId id="289" r:id="rId11"/>
    <p:sldId id="294" r:id="rId12"/>
    <p:sldId id="295" r:id="rId13"/>
    <p:sldId id="290" r:id="rId14"/>
    <p:sldId id="291" r:id="rId15"/>
    <p:sldId id="292" r:id="rId16"/>
    <p:sldId id="293" r:id="rId17"/>
    <p:sldId id="287" r:id="rId18"/>
    <p:sldId id="296" r:id="rId19"/>
    <p:sldId id="297" r:id="rId20"/>
    <p:sldId id="298" r:id="rId21"/>
    <p:sldId id="310" r:id="rId22"/>
    <p:sldId id="309" r:id="rId23"/>
    <p:sldId id="299" r:id="rId24"/>
    <p:sldId id="311" r:id="rId25"/>
    <p:sldId id="312" r:id="rId26"/>
    <p:sldId id="300" r:id="rId27"/>
    <p:sldId id="313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266" r:id="rId37"/>
    <p:sldId id="267" r:id="rId38"/>
    <p:sldId id="314" r:id="rId39"/>
    <p:sldId id="315" r:id="rId40"/>
    <p:sldId id="316" r:id="rId41"/>
    <p:sldId id="317" r:id="rId42"/>
    <p:sldId id="324" r:id="rId43"/>
    <p:sldId id="318" r:id="rId44"/>
    <p:sldId id="319" r:id="rId45"/>
    <p:sldId id="320" r:id="rId46"/>
    <p:sldId id="321" r:id="rId47"/>
    <p:sldId id="322" r:id="rId48"/>
    <p:sldId id="323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  <p:sldId id="277" r:id="rId67"/>
    <p:sldId id="278" r:id="rId68"/>
    <p:sldId id="279" r:id="rId69"/>
    <p:sldId id="280" r:id="rId70"/>
    <p:sldId id="281" r:id="rId71"/>
    <p:sldId id="282" r:id="rId72"/>
    <p:sldId id="283" r:id="rId73"/>
    <p:sldId id="261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1F8627-1FBD-45A9-882C-381C0E04CF3F}">
          <p14:sldIdLst>
            <p14:sldId id="262"/>
            <p14:sldId id="263"/>
            <p14:sldId id="333"/>
          </p14:sldIdLst>
        </p14:section>
        <p14:section name="Intro" id="{9D3245C0-D897-4ACC-B9DC-BF12394DE00D}">
          <p14:sldIdLst>
            <p14:sldId id="264"/>
            <p14:sldId id="265"/>
            <p14:sldId id="286"/>
            <p14:sldId id="285"/>
            <p14:sldId id="284"/>
            <p14:sldId id="288"/>
            <p14:sldId id="289"/>
            <p14:sldId id="294"/>
            <p14:sldId id="295"/>
            <p14:sldId id="290"/>
            <p14:sldId id="291"/>
            <p14:sldId id="292"/>
            <p14:sldId id="293"/>
            <p14:sldId id="287"/>
            <p14:sldId id="296"/>
            <p14:sldId id="297"/>
            <p14:sldId id="298"/>
            <p14:sldId id="310"/>
            <p14:sldId id="309"/>
            <p14:sldId id="299"/>
            <p14:sldId id="311"/>
            <p14:sldId id="312"/>
            <p14:sldId id="300"/>
            <p14:sldId id="31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Web APIs" id="{BE6F5DFE-C7EF-4DBF-BADB-6615BDE4BF42}">
          <p14:sldIdLst>
            <p14:sldId id="266"/>
            <p14:sldId id="267"/>
            <p14:sldId id="314"/>
            <p14:sldId id="315"/>
            <p14:sldId id="316"/>
            <p14:sldId id="317"/>
            <p14:sldId id="324"/>
            <p14:sldId id="318"/>
            <p14:sldId id="319"/>
            <p14:sldId id="320"/>
            <p14:sldId id="321"/>
            <p14:sldId id="322"/>
            <p14:sldId id="323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ASP.NET Web API 101" id="{6FF99430-D6FA-4BA1-A30D-DAE458CDBC6B}">
          <p14:sldIdLst>
            <p14:sldId id="268"/>
            <p14:sldId id="269"/>
          </p14:sldIdLst>
        </p14:section>
        <p14:section name="Processing Arch" id="{3A03748B-A202-427E-8C28-235D68D15EB9}">
          <p14:sldIdLst>
            <p14:sldId id="270"/>
            <p14:sldId id="271"/>
          </p14:sldIdLst>
        </p14:section>
        <p14:section name="The Application" id="{FFC916E2-5E63-4666-8972-BE03A36DE889}">
          <p14:sldIdLst>
            <p14:sldId id="272"/>
            <p14:sldId id="273"/>
          </p14:sldIdLst>
        </p14:section>
        <p14:section name="Untitled Section" id="{3E5E5E2E-26A3-4449-8540-4864E55FDC79}">
          <p14:sldIdLst>
            <p14:sldId id="274"/>
            <p14:sldId id="275"/>
          </p14:sldIdLst>
        </p14:section>
        <p14:section name="Untitled Section" id="{B719DB14-13C5-4607-A5F8-9BDC08683094}">
          <p14:sldIdLst>
            <p14:sldId id="276"/>
            <p14:sldId id="277"/>
          </p14:sldIdLst>
        </p14:section>
        <p14:section name="Untitled Section" id="{BEBE6A63-A870-4672-B0E0-3A2796681ACF}">
          <p14:sldIdLst>
            <p14:sldId id="278"/>
            <p14:sldId id="279"/>
          </p14:sldIdLst>
        </p14:section>
        <p14:section name="Untitled Section" id="{973A04B0-549F-4EC0-86D3-31F2B5EFB2E7}">
          <p14:sldIdLst>
            <p14:sldId id="280"/>
            <p14:sldId id="281"/>
          </p14:sldIdLst>
        </p14:section>
        <p14:section name="Untitled Section" id="{F530A891-526B-4C4B-9067-56B59BDCC686}">
          <p14:sldIdLst>
            <p14:sldId id="282"/>
            <p14:sldId id="283"/>
          </p14:sldIdLst>
        </p14:section>
        <p14:section name="Appendix Section" id="{56A73371-1071-4AA7-B301-CBFA7F65B87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6552" autoAdjust="0"/>
  </p:normalViewPr>
  <p:slideViewPr>
    <p:cSldViewPr snapToGrid="0">
      <p:cViewPr varScale="1">
        <p:scale>
          <a:sx n="99" d="100"/>
          <a:sy n="99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ABC8-77CB-42D0-8117-8FAD2EA487F2}" type="datetime3">
              <a:rPr lang="en-US" smtClean="0"/>
              <a:t>21 June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 rot="16200000">
            <a:off x="6163436" y="-4903966"/>
            <a:ext cx="914400" cy="1093622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" lIns="91440" tIns="45720" rIns="91440" bIns="45720" rtlCol="0" anchor="ctr" anchorCtr="0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8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50" y="2556686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762250" y="2925811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600201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Name: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600200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Source: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  <p:sldLayoutId id="21474836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ASP .NET Web API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07815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01-May-18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83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590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resource is anything that has a </a:t>
            </a:r>
            <a:r>
              <a:rPr lang="en-US" dirty="0" smtClean="0">
                <a:solidFill>
                  <a:srgbClr val="FF0000"/>
                </a:solidFill>
              </a:rPr>
              <a:t>URI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resource</a:t>
            </a:r>
            <a:r>
              <a:rPr lang="en-US" dirty="0"/>
              <a:t> itself is a </a:t>
            </a:r>
            <a:r>
              <a:rPr lang="en-US" dirty="0">
                <a:solidFill>
                  <a:srgbClr val="FF0000"/>
                </a:solidFill>
              </a:rPr>
              <a:t>conceptual mapping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one or more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entities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the early years of the Web it was very common for this entity to be a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such as a document or web </a:t>
            </a:r>
            <a:r>
              <a:rPr lang="en-US" dirty="0" smtClean="0"/>
              <a:t>page.</a:t>
            </a:r>
          </a:p>
          <a:p>
            <a:pPr lvl="2"/>
            <a:r>
              <a:rPr lang="en-US" dirty="0" smtClean="0"/>
              <a:t>However</a:t>
            </a:r>
            <a:r>
              <a:rPr lang="en-US" dirty="0"/>
              <a:t>, a resource is not limited to being file </a:t>
            </a:r>
            <a:r>
              <a:rPr lang="en-US" dirty="0" smtClean="0"/>
              <a:t>oriented.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resource can be a </a:t>
            </a:r>
            <a:r>
              <a:rPr lang="en-US" dirty="0">
                <a:solidFill>
                  <a:srgbClr val="FF0000"/>
                </a:solidFill>
              </a:rPr>
              <a:t>service</a:t>
            </a:r>
            <a:r>
              <a:rPr lang="en-US" dirty="0"/>
              <a:t> that interfaces with anything such as a catalog, a device (e.g., a printer), a wireless garage door opener, or an internal system like a CRM or a procurement </a:t>
            </a:r>
            <a:r>
              <a:rPr lang="en-US" dirty="0" smtClean="0"/>
              <a:t>system.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resource can also be a </a:t>
            </a:r>
            <a:r>
              <a:rPr lang="en-US" dirty="0">
                <a:solidFill>
                  <a:srgbClr val="FF0000"/>
                </a:solidFill>
              </a:rPr>
              <a:t>streaming </a:t>
            </a:r>
            <a:r>
              <a:rPr lang="en-US" dirty="0">
                <a:solidFill>
                  <a:srgbClr val="0070C0"/>
                </a:solidFill>
              </a:rPr>
              <a:t>medium</a:t>
            </a:r>
            <a:r>
              <a:rPr lang="en-US" dirty="0"/>
              <a:t> such as a </a:t>
            </a:r>
            <a:r>
              <a:rPr lang="en-US" dirty="0">
                <a:solidFill>
                  <a:srgbClr val="FF0000"/>
                </a:solidFill>
              </a:rPr>
              <a:t>video</a:t>
            </a:r>
            <a:r>
              <a:rPr lang="en-US" dirty="0"/>
              <a:t> or an </a:t>
            </a:r>
            <a:r>
              <a:rPr lang="en-US" dirty="0">
                <a:solidFill>
                  <a:srgbClr val="FF0000"/>
                </a:solidFill>
              </a:rPr>
              <a:t>audio stream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3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Resource Bound to an Entity </a:t>
            </a:r>
            <a:r>
              <a:rPr lang="en-US" dirty="0" smtClean="0"/>
              <a:t>| Database?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misnomer today with Web APIs is that each resource must map to an entity or business object backed by a </a:t>
            </a:r>
            <a:r>
              <a:rPr lang="en-US" dirty="0" smtClean="0"/>
              <a:t>database.</a:t>
            </a:r>
          </a:p>
          <a:p>
            <a:pPr lvl="1"/>
            <a:r>
              <a:rPr lang="en-US" dirty="0" smtClean="0"/>
              <a:t>Often</a:t>
            </a:r>
            <a:r>
              <a:rPr lang="en-US" dirty="0"/>
              <a:t>, this will come up in a design conversation where someone might say, “We can’t have that resource because it will require us to create a table in the database and we have no real need for a table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previous </a:t>
            </a:r>
            <a:r>
              <a:rPr lang="en-US" dirty="0" smtClean="0"/>
              <a:t>definition </a:t>
            </a:r>
            <a:r>
              <a:rPr lang="en-US" dirty="0"/>
              <a:t>described a mapping to one or more entities; this is an entity in the general sense of the word (i.e., it could be anything), not a business </a:t>
            </a:r>
            <a:r>
              <a:rPr lang="en-US" dirty="0" smtClean="0"/>
              <a:t>object.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may be designed such that the resources exposed always map to business entities or tables, and in such a system the previous statement would be </a:t>
            </a:r>
            <a:r>
              <a:rPr lang="en-US" dirty="0" smtClean="0"/>
              <a:t>true.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that is a constraint imposed by an application or framework, not the Web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you are building Web APIs, there are many cases where the entity/resource </a:t>
            </a:r>
            <a:r>
              <a:rPr lang="en-US" dirty="0" smtClean="0"/>
              <a:t>constraint </a:t>
            </a:r>
            <a:r>
              <a:rPr lang="en-US" dirty="0"/>
              <a:t>is problematic.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an order processing resource actually orchestrates different systems to process an </a:t>
            </a:r>
            <a:r>
              <a:rPr lang="en-US" dirty="0" smtClean="0"/>
              <a:t>order.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this case, the resource implementation invokes various parts of the system that may themselves store state in a </a:t>
            </a:r>
            <a:r>
              <a:rPr lang="en-US" dirty="0" smtClean="0"/>
              <a:t>database.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may even store some of its own state, or </a:t>
            </a:r>
            <a:r>
              <a:rPr lang="en-US" dirty="0" smtClean="0"/>
              <a:t>not.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7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Resource Bound to an Entity </a:t>
            </a:r>
            <a:r>
              <a:rPr lang="en-US" dirty="0" smtClean="0"/>
              <a:t>| Database?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point is there is not a direct database </a:t>
            </a:r>
            <a:r>
              <a:rPr lang="en-US" dirty="0" smtClean="0"/>
              <a:t>correspondence </a:t>
            </a:r>
            <a:r>
              <a:rPr lang="en-US" dirty="0"/>
              <a:t>for that </a:t>
            </a:r>
            <a:r>
              <a:rPr lang="en-US" dirty="0" smtClean="0"/>
              <a:t>resource.</a:t>
            </a:r>
          </a:p>
          <a:p>
            <a:pPr lvl="1"/>
            <a:r>
              <a:rPr lang="en-US" dirty="0" smtClean="0"/>
              <a:t>Also</a:t>
            </a:r>
            <a:r>
              <a:rPr lang="en-US" dirty="0"/>
              <a:t>, there is no requirement that the orchestrated </a:t>
            </a:r>
            <a:r>
              <a:rPr lang="en-US" dirty="0" smtClean="0"/>
              <a:t>components </a:t>
            </a:r>
            <a:r>
              <a:rPr lang="en-US" dirty="0"/>
              <a:t>use a database either (though in this case they do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this distinction in mind as you go forward in your Web API </a:t>
            </a:r>
            <a:r>
              <a:rPr lang="en-US" dirty="0" smtClean="0"/>
              <a:t>design.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help you to really harness the power of the Web within you 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7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8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5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2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covered the high-level web architecture, our next stop is 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HTTP is very comprehensive, we will not attempt to cover </a:t>
            </a:r>
            <a:r>
              <a:rPr lang="en-US" dirty="0" smtClean="0"/>
              <a:t>everything.</a:t>
            </a:r>
          </a:p>
          <a:p>
            <a:pPr lvl="1"/>
            <a:r>
              <a:rPr lang="en-US" dirty="0" smtClean="0"/>
              <a:t>Rather</a:t>
            </a:r>
            <a:r>
              <a:rPr lang="en-US" dirty="0"/>
              <a:t>, we will focus on the major concepts—in particular, those that relate to building </a:t>
            </a:r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en-US" dirty="0" smtClean="0">
                <a:solidFill>
                  <a:srgbClr val="FF0000"/>
                </a:solidFill>
              </a:rPr>
              <a:t>APIs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new to HTTP, it should give you a good lay of the </a:t>
            </a:r>
            <a:r>
              <a:rPr lang="en-US" dirty="0" smtClean="0"/>
              <a:t>land.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not, you might pick up some things you didn’t know, but it’s also OK to skip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HTTP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application-level protocol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information systems</a:t>
            </a:r>
            <a:r>
              <a:rPr lang="en-US" dirty="0"/>
              <a:t> that powers the </a:t>
            </a:r>
            <a:r>
              <a:rPr lang="en-US" dirty="0" smtClean="0">
                <a:solidFill>
                  <a:srgbClr val="FF0000"/>
                </a:solidFill>
              </a:rPr>
              <a:t>Web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HTTP </a:t>
            </a:r>
            <a:r>
              <a:rPr lang="en-US" dirty="0"/>
              <a:t>was originally authored by three computer </a:t>
            </a:r>
            <a:r>
              <a:rPr lang="en-US" dirty="0" smtClean="0"/>
              <a:t>scientists: Tim </a:t>
            </a:r>
            <a:r>
              <a:rPr lang="en-US" dirty="0"/>
              <a:t>Berners-Lee, Roy Fielding, and Henrik Frystyk </a:t>
            </a:r>
            <a:r>
              <a:rPr lang="en-US" dirty="0" smtClean="0"/>
              <a:t>Nielsen.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defines a </a:t>
            </a:r>
            <a:r>
              <a:rPr lang="en-US" dirty="0">
                <a:solidFill>
                  <a:srgbClr val="FF0000"/>
                </a:solidFill>
              </a:rPr>
              <a:t>uniform interface</a:t>
            </a:r>
            <a:r>
              <a:rPr lang="en-US" dirty="0"/>
              <a:t> for clients and servers to transfer information across a network in a manner that is agnostic to </a:t>
            </a:r>
            <a:r>
              <a:rPr lang="en-US" dirty="0" smtClean="0"/>
              <a:t>implementation details.</a:t>
            </a:r>
          </a:p>
          <a:p>
            <a:pPr lvl="2"/>
            <a:r>
              <a:rPr lang="en-US" dirty="0" smtClean="0"/>
              <a:t>HTTP </a:t>
            </a:r>
            <a:r>
              <a:rPr lang="en-US" dirty="0"/>
              <a:t>is designed for dynamically changing systems that can tolerate some degree of latency and some degree of </a:t>
            </a:r>
            <a:r>
              <a:rPr lang="en-US" dirty="0" smtClean="0"/>
              <a:t>staleness.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design allows </a:t>
            </a:r>
            <a:r>
              <a:rPr lang="en-US" dirty="0">
                <a:solidFill>
                  <a:srgbClr val="FF0000"/>
                </a:solidFill>
              </a:rPr>
              <a:t>intermediaries</a:t>
            </a:r>
            <a:r>
              <a:rPr lang="en-US" dirty="0"/>
              <a:t> like </a:t>
            </a:r>
            <a:r>
              <a:rPr lang="en-US" dirty="0">
                <a:solidFill>
                  <a:srgbClr val="FF0000"/>
                </a:solidFill>
              </a:rPr>
              <a:t>proxy servers</a:t>
            </a:r>
            <a:r>
              <a:rPr lang="en-US" dirty="0"/>
              <a:t> to intercede in communication, providing various benefits </a:t>
            </a:r>
            <a:r>
              <a:rPr lang="en-US" dirty="0" smtClean="0"/>
              <a:t>like</a:t>
            </a:r>
          </a:p>
          <a:p>
            <a:pPr lvl="3"/>
            <a:r>
              <a:rPr lang="en-US" dirty="0" smtClean="0"/>
              <a:t>Caching			Compression			Routing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			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These </a:t>
            </a:r>
            <a:r>
              <a:rPr lang="en-US" dirty="0"/>
              <a:t>qualities of HTTP make it ideal for the </a:t>
            </a:r>
            <a:r>
              <a:rPr lang="en-US" dirty="0">
                <a:solidFill>
                  <a:srgbClr val="FF0000"/>
                </a:solidFill>
              </a:rPr>
              <a:t>World Wide Web</a:t>
            </a:r>
            <a:r>
              <a:rPr lang="en-US" dirty="0"/>
              <a:t>, as it is a massive and dynamically changing and evolving </a:t>
            </a:r>
            <a:r>
              <a:rPr lang="en-US" dirty="0">
                <a:solidFill>
                  <a:srgbClr val="FF0000"/>
                </a:solidFill>
              </a:rPr>
              <a:t>network topology</a:t>
            </a:r>
            <a:r>
              <a:rPr lang="en-US" dirty="0"/>
              <a:t> with </a:t>
            </a:r>
            <a:r>
              <a:rPr lang="en-US" dirty="0">
                <a:solidFill>
                  <a:srgbClr val="0070C0"/>
                </a:solidFill>
              </a:rPr>
              <a:t>inherent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latency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also stood the test of time, powering the </a:t>
            </a:r>
            <a:r>
              <a:rPr lang="en-US" dirty="0">
                <a:solidFill>
                  <a:srgbClr val="FF0000"/>
                </a:solidFill>
              </a:rPr>
              <a:t>World Wide Web</a:t>
            </a:r>
            <a:r>
              <a:rPr lang="en-US" dirty="0"/>
              <a:t> since its introduction in </a:t>
            </a:r>
            <a:r>
              <a:rPr lang="en-US" dirty="0">
                <a:solidFill>
                  <a:srgbClr val="FF0000"/>
                </a:solidFill>
              </a:rPr>
              <a:t>1996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8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Beyond HTTP </a:t>
            </a:r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not standing still: it is actively evolving both </a:t>
            </a:r>
            <a:r>
              <a:rPr lang="en-US" dirty="0" smtClean="0"/>
              <a:t>in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we understand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we use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have been many misconceptions around the </a:t>
            </a:r>
            <a:r>
              <a:rPr lang="en-US" dirty="0">
                <a:solidFill>
                  <a:srgbClr val="FF0000"/>
                </a:solidFill>
              </a:rPr>
              <a:t>HTTP </a:t>
            </a:r>
            <a:r>
              <a:rPr lang="en-US" dirty="0">
                <a:solidFill>
                  <a:srgbClr val="0070C0"/>
                </a:solidFill>
              </a:rPr>
              <a:t>spec</a:t>
            </a:r>
            <a:r>
              <a:rPr lang="en-US" dirty="0">
                <a:solidFill>
                  <a:srgbClr val="FF0000"/>
                </a:solidFill>
              </a:rPr>
              <a:t> RFC 2616</a:t>
            </a:r>
            <a:r>
              <a:rPr lang="en-US" dirty="0"/>
              <a:t> due to ambiguities, or in some cases due to things deemed </a:t>
            </a:r>
            <a:r>
              <a:rPr lang="en-US" dirty="0" smtClean="0"/>
              <a:t>incorrect.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IETF</a:t>
            </a:r>
            <a:r>
              <a:rPr lang="en-US" dirty="0"/>
              <a:t> (Internet Engineering Task Force) formed a working body known as </a:t>
            </a:r>
            <a:r>
              <a:rPr lang="en-US" dirty="0">
                <a:solidFill>
                  <a:srgbClr val="FF0000"/>
                </a:solidFill>
              </a:rPr>
              <a:t>httpbis</a:t>
            </a:r>
            <a:r>
              <a:rPr lang="en-US" dirty="0"/>
              <a:t> that has created a set of drafts whose sole purpose is to clarify these misconceptions by completely </a:t>
            </a:r>
            <a:r>
              <a:rPr lang="en-US" dirty="0" smtClean="0"/>
              <a:t>replacing </a:t>
            </a:r>
            <a:r>
              <a:rPr lang="en-US" dirty="0"/>
              <a:t>RFC </a:t>
            </a:r>
            <a:r>
              <a:rPr lang="en-US" dirty="0" smtClean="0"/>
              <a:t>2616.</a:t>
            </a:r>
          </a:p>
          <a:p>
            <a:pPr lvl="1"/>
            <a:r>
              <a:rPr lang="en-US" dirty="0" smtClean="0"/>
              <a:t>Additionally</a:t>
            </a:r>
            <a:r>
              <a:rPr lang="en-US" dirty="0"/>
              <a:t>, the group has been charged with creating the </a:t>
            </a:r>
            <a:r>
              <a:rPr lang="en-US" dirty="0">
                <a:solidFill>
                  <a:srgbClr val="FF0000"/>
                </a:solidFill>
              </a:rPr>
              <a:t>HTTP 2.0 </a:t>
            </a:r>
            <a:r>
              <a:rPr lang="en-US" dirty="0" smtClean="0">
                <a:solidFill>
                  <a:srgbClr val="0070C0"/>
                </a:solidFill>
              </a:rPr>
              <a:t>spec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HTTP </a:t>
            </a:r>
            <a:r>
              <a:rPr lang="en-US" dirty="0"/>
              <a:t>2.0 also does not affect any of the public HTTP surface area; rather, it is a </a:t>
            </a:r>
            <a:r>
              <a:rPr lang="en-US" dirty="0">
                <a:solidFill>
                  <a:srgbClr val="0070C0"/>
                </a:solidFill>
              </a:rPr>
              <a:t>set of </a:t>
            </a:r>
            <a:r>
              <a:rPr lang="en-US" dirty="0">
                <a:solidFill>
                  <a:srgbClr val="FF0000"/>
                </a:solidFill>
              </a:rPr>
              <a:t>optimizations</a:t>
            </a:r>
            <a:r>
              <a:rPr lang="en-US" dirty="0"/>
              <a:t> to the underlying transport, including adoption of the new </a:t>
            </a:r>
            <a:r>
              <a:rPr lang="en-US" dirty="0">
                <a:solidFill>
                  <a:srgbClr val="FF0000"/>
                </a:solidFill>
              </a:rPr>
              <a:t>SPDY </a:t>
            </a:r>
            <a:r>
              <a:rPr lang="en-US" dirty="0" smtClean="0">
                <a:solidFill>
                  <a:srgbClr val="FF0000"/>
                </a:solidFill>
              </a:rPr>
              <a:t>protocol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Because </a:t>
            </a:r>
            <a:r>
              <a:rPr lang="en-US" dirty="0">
                <a:solidFill>
                  <a:srgbClr val="FF0000"/>
                </a:solidFill>
              </a:rPr>
              <a:t>httpbis</a:t>
            </a:r>
            <a:r>
              <a:rPr lang="en-US" dirty="0"/>
              <a:t> exists as a replacement for the </a:t>
            </a:r>
            <a:r>
              <a:rPr lang="en-US" dirty="0">
                <a:solidFill>
                  <a:srgbClr val="FF0000"/>
                </a:solidFill>
              </a:rPr>
              <a:t>HTTP spec</a:t>
            </a:r>
            <a:r>
              <a:rPr lang="en-US" dirty="0"/>
              <a:t> and provides an evolved understanding of HTTP, we’ll use that as the basis for the remainder of this section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0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Web API 2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62250" y="2556686"/>
            <a:ext cx="5083629" cy="36576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Designing Evolvable Web APIs 03 2014 with ASP.NET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24872"/>
              </p:ext>
            </p:extLst>
          </p:nvPr>
        </p:nvGraphicFramePr>
        <p:xfrm>
          <a:off x="10785021" y="1104900"/>
          <a:ext cx="1292952" cy="27110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Gill Sans MT" panose="020B0502020104020203" pitchFamily="34" charset="0"/>
                        </a:rPr>
                        <a:t>ddmmmyy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HTTP Message </a:t>
            </a:r>
            <a:r>
              <a:rPr lang="fr-FR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HTTP-based systems </a:t>
            </a:r>
            <a:r>
              <a:rPr lang="en-US" dirty="0">
                <a:solidFill>
                  <a:srgbClr val="0070C0"/>
                </a:solidFill>
              </a:rPr>
              <a:t>exchange</a:t>
            </a:r>
            <a:r>
              <a:rPr lang="en-US" dirty="0">
                <a:solidFill>
                  <a:srgbClr val="FF0000"/>
                </a:solidFill>
              </a:rPr>
              <a:t> messages</a:t>
            </a:r>
            <a:r>
              <a:rPr lang="en-US" dirty="0"/>
              <a:t> in a </a:t>
            </a:r>
            <a:r>
              <a:rPr lang="en-US" dirty="0">
                <a:solidFill>
                  <a:srgbClr val="FF0000"/>
                </a:solidFill>
              </a:rPr>
              <a:t>stateless</a:t>
            </a:r>
            <a:r>
              <a:rPr lang="en-US" dirty="0"/>
              <a:t> manner using a </a:t>
            </a:r>
            <a:r>
              <a:rPr lang="en-US" dirty="0">
                <a:solidFill>
                  <a:srgbClr val="FF0000"/>
                </a:solidFill>
              </a:rPr>
              <a:t>request/response </a:t>
            </a:r>
            <a:r>
              <a:rPr lang="en-US" dirty="0" smtClean="0">
                <a:solidFill>
                  <a:srgbClr val="0070C0"/>
                </a:solidFill>
              </a:rPr>
              <a:t>pattern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give you a simplified overview of the </a:t>
            </a:r>
            <a:r>
              <a:rPr lang="en-US" dirty="0" smtClean="0"/>
              <a:t>exchange.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, an </a:t>
            </a:r>
            <a:r>
              <a:rPr lang="en-US" dirty="0">
                <a:solidFill>
                  <a:srgbClr val="FF0000"/>
                </a:solidFill>
              </a:rPr>
              <a:t>HTTP </a:t>
            </a:r>
            <a:r>
              <a:rPr lang="en-US" dirty="0">
                <a:solidFill>
                  <a:srgbClr val="0070C0"/>
                </a:solidFill>
              </a:rPr>
              <a:t>client</a:t>
            </a:r>
            <a:r>
              <a:rPr lang="en-US" dirty="0"/>
              <a:t> generates an </a:t>
            </a:r>
            <a:r>
              <a:rPr lang="en-US" dirty="0">
                <a:solidFill>
                  <a:srgbClr val="FF0000"/>
                </a:solidFill>
              </a:rPr>
              <a:t>HTTP request</a:t>
            </a:r>
            <a:r>
              <a:rPr lang="en-US" dirty="0"/>
              <a:t>, as shown in </a:t>
            </a:r>
            <a:r>
              <a:rPr lang="en-US" dirty="0">
                <a:solidFill>
                  <a:srgbClr val="FF0000"/>
                </a:solidFill>
              </a:rPr>
              <a:t>Figure 1-4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That request is a message that </a:t>
            </a:r>
            <a:r>
              <a:rPr lang="en-US" dirty="0" smtClean="0"/>
              <a:t>includes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HTTP </a:t>
            </a:r>
            <a:r>
              <a:rPr lang="en-US" dirty="0" smtClean="0"/>
              <a:t>version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URI of a resource that will be </a:t>
            </a:r>
            <a:r>
              <a:rPr lang="en-US" dirty="0" smtClean="0"/>
              <a:t>accessed</a:t>
            </a:r>
          </a:p>
          <a:p>
            <a:pPr lvl="2"/>
            <a:r>
              <a:rPr lang="en-US" dirty="0" smtClean="0"/>
              <a:t>request headers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HTTP method (like </a:t>
            </a:r>
            <a:r>
              <a:rPr lang="en-US" dirty="0" smtClean="0"/>
              <a:t>GET)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optional entity body (</a:t>
            </a:r>
            <a:r>
              <a:rPr lang="en-US" dirty="0" smtClean="0"/>
              <a:t>content)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request is then sent to an origin server where the resource </a:t>
            </a:r>
            <a:r>
              <a:rPr lang="en-US" dirty="0" smtClean="0"/>
              <a:t>presides.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server looks at the URI and HTTP method to decide if it can handle the </a:t>
            </a:r>
            <a:r>
              <a:rPr lang="en-US" dirty="0" smtClean="0"/>
              <a:t>message.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it can, it looks at the </a:t>
            </a:r>
            <a:r>
              <a:rPr lang="en-US" dirty="0">
                <a:solidFill>
                  <a:srgbClr val="FF0000"/>
                </a:solidFill>
              </a:rPr>
              <a:t>request headers</a:t>
            </a:r>
            <a:r>
              <a:rPr lang="en-US" dirty="0"/>
              <a:t> that contain </a:t>
            </a:r>
            <a:r>
              <a:rPr lang="en-US" dirty="0">
                <a:solidFill>
                  <a:srgbClr val="FF0000"/>
                </a:solidFill>
              </a:rPr>
              <a:t>control information</a:t>
            </a:r>
            <a:r>
              <a:rPr lang="en-US" dirty="0"/>
              <a:t> such as describing the content.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server then processes the message based on that </a:t>
            </a:r>
            <a:r>
              <a:rPr lang="en-US" dirty="0" smtClean="0"/>
              <a:t>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8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HTTP Message </a:t>
            </a:r>
            <a:r>
              <a:rPr lang="fr-FR" dirty="0" smtClean="0"/>
              <a:t>Exchange					   </a:t>
            </a:r>
            <a:r>
              <a:rPr lang="fr-FR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After </a:t>
            </a:r>
            <a:r>
              <a:rPr lang="en-US" dirty="0"/>
              <a:t>the server has processed the message, an </a:t>
            </a:r>
            <a:r>
              <a:rPr lang="en-US" dirty="0">
                <a:solidFill>
                  <a:srgbClr val="FF0000"/>
                </a:solidFill>
              </a:rPr>
              <a:t>HTTP response</a:t>
            </a:r>
            <a:r>
              <a:rPr lang="en-US" dirty="0"/>
              <a:t>, generally containing a representation of the resource (as shown in </a:t>
            </a:r>
            <a:r>
              <a:rPr lang="en-US" dirty="0">
                <a:solidFill>
                  <a:srgbClr val="FF0000"/>
                </a:solidFill>
              </a:rPr>
              <a:t>Figure 1-5</a:t>
            </a:r>
            <a:r>
              <a:rPr lang="en-US" dirty="0"/>
              <a:t>), is generated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response </a:t>
            </a:r>
            <a:r>
              <a:rPr lang="en-US" dirty="0" smtClean="0"/>
              <a:t>contains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HTTP </a:t>
            </a:r>
            <a:r>
              <a:rPr lang="en-US" dirty="0" smtClean="0"/>
              <a:t>version</a:t>
            </a:r>
          </a:p>
          <a:p>
            <a:pPr lvl="2"/>
            <a:r>
              <a:rPr lang="en-US" dirty="0" smtClean="0"/>
              <a:t>response headers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optional entity body (containing the representation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status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 description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the server that received the message, the </a:t>
            </a:r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will </a:t>
            </a:r>
            <a:r>
              <a:rPr lang="en-US" dirty="0">
                <a:solidFill>
                  <a:srgbClr val="FF0000"/>
                </a:solidFill>
              </a:rPr>
              <a:t>inspect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 using its </a:t>
            </a:r>
            <a:r>
              <a:rPr lang="en-US" dirty="0">
                <a:solidFill>
                  <a:srgbClr val="FF0000"/>
                </a:solidFill>
              </a:rPr>
              <a:t>control information</a:t>
            </a:r>
            <a:r>
              <a:rPr lang="en-US" dirty="0"/>
              <a:t> to process the message and its content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2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1-4 || 1-5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49959"/>
            <a:ext cx="4495101" cy="4906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387" y="1249958"/>
            <a:ext cx="3622038" cy="50802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46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accurate, the preceding description of HTTP message exchange leaves out an important piece: </a:t>
            </a:r>
            <a:r>
              <a:rPr lang="en-US" dirty="0">
                <a:solidFill>
                  <a:srgbClr val="FF0000"/>
                </a:solidFill>
              </a:rPr>
              <a:t>intermediaries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HTTP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layered architecture</a:t>
            </a:r>
            <a:r>
              <a:rPr lang="en-US" dirty="0"/>
              <a:t> in which each </a:t>
            </a:r>
            <a:r>
              <a:rPr lang="en-US" dirty="0" smtClean="0"/>
              <a:t>component/server </a:t>
            </a:r>
            <a:r>
              <a:rPr lang="en-US" dirty="0"/>
              <a:t>has </a:t>
            </a:r>
            <a:r>
              <a:rPr lang="en-US" dirty="0" smtClean="0">
                <a:solidFill>
                  <a:srgbClr val="FF0000"/>
                </a:solidFill>
              </a:rPr>
              <a:t>SoC</a:t>
            </a:r>
            <a:r>
              <a:rPr lang="en-US" dirty="0" smtClean="0"/>
              <a:t> </a:t>
            </a:r>
            <a:r>
              <a:rPr lang="en-US" dirty="0"/>
              <a:t>from others in the </a:t>
            </a:r>
            <a:r>
              <a:rPr lang="en-US" dirty="0" smtClean="0"/>
              <a:t>system; </a:t>
            </a:r>
            <a:r>
              <a:rPr lang="en-US" dirty="0"/>
              <a:t>it is not required for an HTTP client to “see” the </a:t>
            </a:r>
            <a:r>
              <a:rPr lang="en-US" dirty="0">
                <a:solidFill>
                  <a:srgbClr val="FF0000"/>
                </a:solidFill>
              </a:rPr>
              <a:t>origin </a:t>
            </a:r>
            <a:r>
              <a:rPr lang="en-US" dirty="0" smtClean="0">
                <a:solidFill>
                  <a:srgbClr val="FF0000"/>
                </a:solidFill>
              </a:rPr>
              <a:t>server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the request travels along toward the origin server, it will encounter </a:t>
            </a:r>
            <a:r>
              <a:rPr lang="en-US" dirty="0">
                <a:solidFill>
                  <a:srgbClr val="FF0000"/>
                </a:solidFill>
              </a:rPr>
              <a:t>intermediaries</a:t>
            </a:r>
            <a:r>
              <a:rPr lang="en-US" dirty="0"/>
              <a:t>, as shown in </a:t>
            </a:r>
            <a:r>
              <a:rPr lang="en-US" dirty="0">
                <a:solidFill>
                  <a:srgbClr val="FF0000"/>
                </a:solidFill>
              </a:rPr>
              <a:t>Figure 1-6</a:t>
            </a:r>
            <a:r>
              <a:rPr lang="en-US" dirty="0"/>
              <a:t>, which are </a:t>
            </a:r>
            <a:r>
              <a:rPr lang="en-US" dirty="0">
                <a:solidFill>
                  <a:srgbClr val="FF0000"/>
                </a:solidFill>
              </a:rPr>
              <a:t>agents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components</a:t>
            </a:r>
            <a:r>
              <a:rPr lang="en-US" dirty="0"/>
              <a:t> that </a:t>
            </a:r>
            <a:r>
              <a:rPr lang="en-US" dirty="0">
                <a:solidFill>
                  <a:srgbClr val="0070C0"/>
                </a:solidFill>
              </a:rPr>
              <a:t>inspect</a:t>
            </a:r>
            <a:r>
              <a:rPr lang="en-US" dirty="0"/>
              <a:t> an </a:t>
            </a:r>
            <a:r>
              <a:rPr lang="en-US" dirty="0">
                <a:solidFill>
                  <a:srgbClr val="FF0000"/>
                </a:solidFill>
              </a:rPr>
              <a:t>HTTP </a:t>
            </a:r>
            <a:r>
              <a:rPr lang="en-US" dirty="0">
                <a:solidFill>
                  <a:srgbClr val="0070C0"/>
                </a:solidFill>
              </a:rPr>
              <a:t>request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 and may </a:t>
            </a:r>
            <a:r>
              <a:rPr lang="en-US" dirty="0">
                <a:solidFill>
                  <a:srgbClr val="FF0000"/>
                </a:solidFill>
              </a:rPr>
              <a:t>modify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replace</a:t>
            </a:r>
            <a:r>
              <a:rPr lang="en-US" dirty="0"/>
              <a:t>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intermediary </a:t>
            </a:r>
            <a:r>
              <a:rPr lang="en-US" dirty="0" smtClean="0"/>
              <a:t>can</a:t>
            </a:r>
          </a:p>
          <a:p>
            <a:pPr lvl="2"/>
            <a:r>
              <a:rPr lang="en-US" dirty="0" smtClean="0"/>
              <a:t>immediately </a:t>
            </a:r>
            <a:r>
              <a:rPr lang="en-US" dirty="0"/>
              <a:t>return a </a:t>
            </a:r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invoke </a:t>
            </a:r>
            <a:r>
              <a:rPr lang="en-US" dirty="0"/>
              <a:t>some sort of process like logging the </a:t>
            </a:r>
            <a:r>
              <a:rPr lang="en-US" dirty="0" smtClean="0"/>
              <a:t>details or</a:t>
            </a:r>
          </a:p>
          <a:p>
            <a:pPr lvl="2"/>
            <a:r>
              <a:rPr lang="en-US" dirty="0" smtClean="0"/>
              <a:t>just </a:t>
            </a:r>
            <a:r>
              <a:rPr lang="en-US" dirty="0"/>
              <a:t>let it flow </a:t>
            </a:r>
            <a:r>
              <a:rPr lang="en-US" dirty="0" smtClean="0"/>
              <a:t>through</a:t>
            </a:r>
          </a:p>
          <a:p>
            <a:pPr lvl="1"/>
            <a:r>
              <a:rPr lang="en-US" dirty="0" smtClean="0"/>
              <a:t>Intermediaries </a:t>
            </a:r>
            <a:r>
              <a:rPr lang="en-US" dirty="0"/>
              <a:t>are beneficial in that they can improve or enhance </a:t>
            </a:r>
            <a:r>
              <a:rPr lang="en-US" dirty="0" smtClean="0"/>
              <a:t>communication.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a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 can reduce the response time by returning a </a:t>
            </a:r>
            <a:r>
              <a:rPr lang="en-US" dirty="0">
                <a:solidFill>
                  <a:srgbClr val="FF0000"/>
                </a:solidFill>
              </a:rPr>
              <a:t>cached result</a:t>
            </a:r>
            <a:r>
              <a:rPr lang="en-US" dirty="0"/>
              <a:t> received from an origin </a:t>
            </a:r>
            <a:r>
              <a:rPr lang="en-US" dirty="0" smtClean="0"/>
              <a:t>server.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60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1-6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9930"/>
            <a:ext cx="7154891" cy="40180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890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Intermediaries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intermediaries can </a:t>
            </a:r>
            <a:r>
              <a:rPr lang="en-US" dirty="0">
                <a:solidFill>
                  <a:srgbClr val="FF0000"/>
                </a:solidFill>
              </a:rPr>
              <a:t>exist</a:t>
            </a:r>
            <a:r>
              <a:rPr lang="en-US" dirty="0"/>
              <a:t> anywhere the request travels between the client and origin server; </a:t>
            </a:r>
            <a:r>
              <a:rPr lang="en-US" dirty="0">
                <a:solidFill>
                  <a:srgbClr val="FF0000"/>
                </a:solidFill>
              </a:rPr>
              <a:t>location</a:t>
            </a:r>
            <a:r>
              <a:rPr lang="en-US" dirty="0"/>
              <a:t> does not </a:t>
            </a:r>
            <a:r>
              <a:rPr lang="en-US" dirty="0" smtClean="0"/>
              <a:t>matter.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be running on the same machine as the client or origin server or be a dedicated public server on the </a:t>
            </a:r>
            <a:r>
              <a:rPr lang="en-US" dirty="0" smtClean="0"/>
              <a:t>Internet.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be built in, such as the browser cache on Windows, or </a:t>
            </a:r>
            <a:r>
              <a:rPr lang="en-US" dirty="0">
                <a:solidFill>
                  <a:srgbClr val="FF0000"/>
                </a:solidFill>
              </a:rPr>
              <a:t>add-ons</a:t>
            </a:r>
            <a:r>
              <a:rPr lang="en-US" dirty="0"/>
              <a:t> commonly known as </a:t>
            </a:r>
            <a:r>
              <a:rPr lang="en-US" dirty="0">
                <a:solidFill>
                  <a:srgbClr val="FF0000"/>
                </a:solidFill>
              </a:rPr>
              <a:t>middleware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ASP.NET </a:t>
            </a:r>
            <a:r>
              <a:rPr lang="en-US" dirty="0"/>
              <a:t>Web API supports several pieces of </a:t>
            </a:r>
            <a:r>
              <a:rPr lang="en-US" dirty="0">
                <a:solidFill>
                  <a:srgbClr val="FF0000"/>
                </a:solidFill>
              </a:rPr>
              <a:t>middleware</a:t>
            </a:r>
            <a:r>
              <a:rPr lang="en-US" dirty="0"/>
              <a:t> that can be used on the client or server, such as </a:t>
            </a:r>
            <a:r>
              <a:rPr lang="en-US" dirty="0">
                <a:solidFill>
                  <a:srgbClr val="FF0000"/>
                </a:solidFill>
              </a:rPr>
              <a:t>handlers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filters</a:t>
            </a:r>
            <a:r>
              <a:rPr lang="en-US" dirty="0"/>
              <a:t>, which you will learn about in </a:t>
            </a:r>
            <a:r>
              <a:rPr lang="en-US" dirty="0" smtClean="0"/>
              <a:t>Chapters </a:t>
            </a:r>
            <a:r>
              <a:rPr lang="en-US" dirty="0"/>
              <a:t>4 and 10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types of intermediaries that participate in the HTTP message exchange and are visible to clients.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proxy</a:t>
            </a:r>
            <a:r>
              <a:rPr lang="en-US" dirty="0"/>
              <a:t> is an agent that handles making HTTP requests and receiving responses on behalf of the </a:t>
            </a:r>
            <a:r>
              <a:rPr lang="en-US" dirty="0" smtClean="0"/>
              <a:t>client.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client’s use of the proxy is deliberate, and it will be configured to use </a:t>
            </a:r>
            <a:r>
              <a:rPr lang="en-US" dirty="0" smtClean="0"/>
              <a:t>it.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is common, for example, for many </a:t>
            </a:r>
            <a:r>
              <a:rPr lang="en-US" dirty="0">
                <a:solidFill>
                  <a:srgbClr val="FF0000"/>
                </a:solidFill>
              </a:rPr>
              <a:t>organizations</a:t>
            </a:r>
            <a:r>
              <a:rPr lang="en-US" dirty="0"/>
              <a:t> to have an </a:t>
            </a:r>
            <a:r>
              <a:rPr lang="en-US" dirty="0">
                <a:solidFill>
                  <a:srgbClr val="FF0000"/>
                </a:solidFill>
              </a:rPr>
              <a:t>internal proxy</a:t>
            </a:r>
            <a:r>
              <a:rPr lang="en-US" dirty="0"/>
              <a:t> that users must go through in order to make requests to the </a:t>
            </a:r>
            <a:r>
              <a:rPr lang="en-US" dirty="0" smtClean="0"/>
              <a:t>Internet.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proxy that modifies requests or responses in a meaningful way is known as a </a:t>
            </a:r>
            <a:r>
              <a:rPr lang="en-US" dirty="0">
                <a:solidFill>
                  <a:srgbClr val="FF0000"/>
                </a:solidFill>
              </a:rPr>
              <a:t>transforming </a:t>
            </a:r>
            <a:r>
              <a:rPr lang="en-US" dirty="0" smtClean="0">
                <a:solidFill>
                  <a:srgbClr val="0070C0"/>
                </a:solidFill>
              </a:rPr>
              <a:t>proxy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proxy that does not modify messages is known as a </a:t>
            </a:r>
            <a:r>
              <a:rPr lang="en-US" dirty="0">
                <a:solidFill>
                  <a:srgbClr val="FF0000"/>
                </a:solidFill>
              </a:rPr>
              <a:t>non‐ transforming </a:t>
            </a:r>
            <a:r>
              <a:rPr lang="en-US" dirty="0">
                <a:solidFill>
                  <a:srgbClr val="0070C0"/>
                </a:solidFill>
              </a:rPr>
              <a:t>proxy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gateway</a:t>
            </a:r>
            <a:r>
              <a:rPr lang="en-US" dirty="0"/>
              <a:t> receives inbound HTTP messages and </a:t>
            </a:r>
            <a:r>
              <a:rPr lang="en-US" dirty="0">
                <a:solidFill>
                  <a:srgbClr val="FF0000"/>
                </a:solidFill>
              </a:rPr>
              <a:t>translates</a:t>
            </a:r>
            <a:r>
              <a:rPr lang="en-US" dirty="0"/>
              <a:t> them to the </a:t>
            </a:r>
            <a:r>
              <a:rPr lang="en-US" dirty="0" smtClean="0">
                <a:solidFill>
                  <a:srgbClr val="0070C0"/>
                </a:solidFill>
              </a:rPr>
              <a:t>server’s underlying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protocol</a:t>
            </a:r>
            <a:r>
              <a:rPr lang="en-US" dirty="0"/>
              <a:t>, which may or may not be </a:t>
            </a:r>
            <a:r>
              <a:rPr lang="en-US" dirty="0" smtClean="0"/>
              <a:t>HTTP.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gateway also takes out‐ bound messages and translates them to HTTP. A gateway can act on behalf of the origin server. </a:t>
            </a:r>
          </a:p>
          <a:p>
            <a:pPr lvl="1"/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tunnel</a:t>
            </a:r>
            <a:r>
              <a:rPr lang="en-US" dirty="0"/>
              <a:t> creates a </a:t>
            </a:r>
            <a:r>
              <a:rPr lang="en-US" dirty="0">
                <a:solidFill>
                  <a:srgbClr val="FF0000"/>
                </a:solidFill>
              </a:rPr>
              <a:t>private channel</a:t>
            </a:r>
            <a:r>
              <a:rPr lang="en-US" dirty="0"/>
              <a:t> between two </a:t>
            </a:r>
            <a:r>
              <a:rPr lang="en-US" dirty="0">
                <a:solidFill>
                  <a:srgbClr val="0070C0"/>
                </a:solidFill>
              </a:rPr>
              <a:t>connections</a:t>
            </a:r>
            <a:r>
              <a:rPr lang="en-US" dirty="0"/>
              <a:t> without modifying any of the </a:t>
            </a:r>
            <a:r>
              <a:rPr lang="en-US" dirty="0" smtClean="0"/>
              <a:t>messages.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example of a tunnel is when two clients communicate via </a:t>
            </a:r>
            <a:r>
              <a:rPr lang="en-US" dirty="0">
                <a:solidFill>
                  <a:srgbClr val="FF0000"/>
                </a:solidFill>
              </a:rPr>
              <a:t>HTTPS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through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firewall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8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 CDN an Intermediary?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common mechanism for caching on the Internet is a content delivery </a:t>
            </a:r>
            <a:r>
              <a:rPr lang="en-US" dirty="0" smtClean="0"/>
              <a:t>network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CDN</a:t>
            </a:r>
            <a:r>
              <a:rPr lang="en-US" dirty="0"/>
              <a:t>), a distributed set of machines that cache and return static </a:t>
            </a:r>
            <a:r>
              <a:rPr lang="en-US" dirty="0" smtClean="0"/>
              <a:t>content.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many popular CDN offerings, such as </a:t>
            </a:r>
            <a:r>
              <a:rPr lang="en-US" dirty="0">
                <a:solidFill>
                  <a:srgbClr val="FF0000"/>
                </a:solidFill>
              </a:rPr>
              <a:t>Akamai</a:t>
            </a:r>
            <a:r>
              <a:rPr lang="en-US" dirty="0"/>
              <a:t>, that companies use to cache their </a:t>
            </a:r>
            <a:r>
              <a:rPr lang="en-US" dirty="0" smtClean="0"/>
              <a:t>content.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is a CDN an intermediary? The answer is that it depends on how the request is passing to the </a:t>
            </a:r>
            <a:r>
              <a:rPr lang="en-US" dirty="0" smtClean="0"/>
              <a:t>CDN.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client makes a direct request to it, then it is acting as an origin </a:t>
            </a:r>
            <a:r>
              <a:rPr lang="en-US" dirty="0" smtClean="0"/>
              <a:t>server.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CDNs, however, can also act as a </a:t>
            </a:r>
            <a:r>
              <a:rPr lang="en-US" dirty="0">
                <a:solidFill>
                  <a:srgbClr val="FF0000"/>
                </a:solidFill>
              </a:rPr>
              <a:t>gateway</a:t>
            </a:r>
            <a:r>
              <a:rPr lang="en-US" dirty="0"/>
              <a:t>, where the client does not see the CDN, but it actually acts on behalf of the origin server as a cache and returns the content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4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2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538913"/>
            <a:ext cx="2743200" cy="254000"/>
          </a:xfrm>
        </p:spPr>
        <p:txBody>
          <a:bodyPr/>
          <a:lstStyle/>
          <a:p>
            <a:fld id="{61C8E247-01B5-4759-ABE7-2C8F5B0EF80E}" type="datetime3">
              <a:rPr lang="en-US" smtClean="0"/>
              <a:t>21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538913"/>
            <a:ext cx="2743200" cy="254000"/>
          </a:xfrm>
        </p:spPr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0" y="1074653"/>
            <a:ext cx="9941355" cy="29487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3394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0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40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27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49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8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3212096"/>
            <a:ext cx="2809875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613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preceding chapter, we learned about the essential aspects of the Web and HTTP, the </a:t>
            </a:r>
            <a:r>
              <a:rPr lang="en-US" dirty="0">
                <a:solidFill>
                  <a:srgbClr val="FF0000"/>
                </a:solidFill>
              </a:rPr>
              <a:t>application layer protocol</a:t>
            </a:r>
            <a:r>
              <a:rPr lang="en-US" dirty="0"/>
              <a:t> that drives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chapter, we’ll talk about the evolution of Web APIs, cover various Web API–related concepts, and discuss different styles and approaches for designing Web APIs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Web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Web API is a programmatic interface to a system that is accessed via standard HTTP methods and </a:t>
            </a:r>
            <a:r>
              <a:rPr lang="en-US" dirty="0" smtClean="0"/>
              <a:t>headers.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Web API can be accessed by a variety of </a:t>
            </a:r>
            <a:r>
              <a:rPr lang="en-US" dirty="0">
                <a:solidFill>
                  <a:srgbClr val="FF0000"/>
                </a:solidFill>
              </a:rPr>
              <a:t>HTTP clients</a:t>
            </a:r>
            <a:r>
              <a:rPr lang="en-US" dirty="0"/>
              <a:t>, </a:t>
            </a:r>
            <a:r>
              <a:rPr lang="en-US" dirty="0" smtClean="0"/>
              <a:t>including</a:t>
            </a:r>
          </a:p>
          <a:p>
            <a:pPr lvl="2"/>
            <a:r>
              <a:rPr lang="en-US" dirty="0" smtClean="0"/>
              <a:t>Browsers</a:t>
            </a:r>
          </a:p>
          <a:p>
            <a:pPr lvl="2"/>
            <a:r>
              <a:rPr lang="en-US" dirty="0" smtClean="0"/>
              <a:t>mobile devices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APIs can also benefit from the </a:t>
            </a:r>
            <a:r>
              <a:rPr lang="en-US" dirty="0">
                <a:solidFill>
                  <a:srgbClr val="FF0000"/>
                </a:solidFill>
              </a:rPr>
              <a:t>web infrastructure</a:t>
            </a:r>
            <a:r>
              <a:rPr lang="en-US" dirty="0"/>
              <a:t> for concerns </a:t>
            </a:r>
            <a:r>
              <a:rPr lang="en-US" dirty="0" smtClean="0"/>
              <a:t>like</a:t>
            </a:r>
          </a:p>
          <a:p>
            <a:pPr lvl="2"/>
            <a:r>
              <a:rPr lang="en-US" dirty="0" smtClean="0"/>
              <a:t>Caching</a:t>
            </a:r>
          </a:p>
          <a:p>
            <a:pPr lvl="2"/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42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SOAP Web Services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r>
              <a:rPr lang="en-US" dirty="0"/>
              <a:t> are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web-friendly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are not easily consumable from HTTP clients, such as browsers or tools like </a:t>
            </a:r>
            <a:r>
              <a:rPr lang="en-US" dirty="0" smtClean="0"/>
              <a:t>curl.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SOAP request has to be properly encoded in a SOAP message </a:t>
            </a:r>
            <a:r>
              <a:rPr lang="en-US" dirty="0" smtClean="0"/>
              <a:t>format.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client has to have access to a Web Service Description </a:t>
            </a:r>
            <a:r>
              <a:rPr lang="en-US" dirty="0" smtClean="0"/>
              <a:t>Language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WSDL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file</a:t>
            </a:r>
            <a:r>
              <a:rPr lang="en-US" dirty="0"/>
              <a:t>, which describes the actions available on the service, and also has to know how to construct the </a:t>
            </a:r>
            <a:r>
              <a:rPr lang="en-US" dirty="0" smtClean="0"/>
              <a:t>message.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the </a:t>
            </a:r>
            <a:r>
              <a:rPr lang="en-US" dirty="0">
                <a:solidFill>
                  <a:srgbClr val="FF0000"/>
                </a:solidFill>
              </a:rPr>
              <a:t>semantics</a:t>
            </a:r>
            <a:r>
              <a:rPr lang="en-US" dirty="0"/>
              <a:t> of how to </a:t>
            </a:r>
            <a:r>
              <a:rPr lang="en-US" dirty="0">
                <a:solidFill>
                  <a:srgbClr val="0070C0"/>
                </a:solidFill>
              </a:rPr>
              <a:t>interact</a:t>
            </a:r>
            <a:r>
              <a:rPr lang="en-US" dirty="0"/>
              <a:t> with the </a:t>
            </a:r>
            <a:r>
              <a:rPr lang="en-US" dirty="0">
                <a:solidFill>
                  <a:srgbClr val="FF0000"/>
                </a:solidFill>
              </a:rPr>
              <a:t>system</a:t>
            </a:r>
            <a:r>
              <a:rPr lang="en-US" dirty="0"/>
              <a:t> are </a:t>
            </a:r>
            <a:r>
              <a:rPr lang="en-US" dirty="0">
                <a:solidFill>
                  <a:srgbClr val="0070C0"/>
                </a:solidFill>
              </a:rPr>
              <a:t>tunneled over </a:t>
            </a:r>
            <a:r>
              <a:rPr lang="en-US" dirty="0">
                <a:solidFill>
                  <a:srgbClr val="FF0000"/>
                </a:solidFill>
              </a:rPr>
              <a:t>HTTP</a:t>
            </a:r>
            <a:r>
              <a:rPr lang="en-US" dirty="0"/>
              <a:t> rather than being first </a:t>
            </a:r>
            <a:r>
              <a:rPr lang="en-US" dirty="0" smtClean="0"/>
              <a:t>class.</a:t>
            </a:r>
          </a:p>
          <a:p>
            <a:pPr lvl="1"/>
            <a:r>
              <a:rPr lang="en-US" dirty="0" smtClean="0"/>
              <a:t>Additionally</a:t>
            </a:r>
            <a:r>
              <a:rPr lang="en-US" dirty="0"/>
              <a:t>, SOAP web services generally require all interactions to be via </a:t>
            </a:r>
            <a:r>
              <a:rPr lang="en-US" dirty="0">
                <a:solidFill>
                  <a:srgbClr val="FF0000"/>
                </a:solidFill>
              </a:rPr>
              <a:t>HTTP POST</a:t>
            </a:r>
            <a:r>
              <a:rPr lang="en-US" dirty="0"/>
              <a:t>; thus, the responses are also </a:t>
            </a:r>
            <a:r>
              <a:rPr lang="en-US" dirty="0" smtClean="0"/>
              <a:t>non-cacheable.</a:t>
            </a:r>
          </a:p>
          <a:p>
            <a:pPr lvl="1"/>
            <a:r>
              <a:rPr lang="en-US" dirty="0" smtClean="0"/>
              <a:t>Finally</a:t>
            </a:r>
            <a:r>
              <a:rPr lang="en-US" dirty="0"/>
              <a:t>, SOAP services </a:t>
            </a:r>
            <a:r>
              <a:rPr lang="en-US" dirty="0">
                <a:solidFill>
                  <a:srgbClr val="FF0000"/>
                </a:solidFill>
              </a:rPr>
              <a:t>do not allow</a:t>
            </a:r>
            <a:r>
              <a:rPr lang="en-US" dirty="0"/>
              <a:t> one to </a:t>
            </a:r>
            <a:r>
              <a:rPr lang="en-US" dirty="0">
                <a:solidFill>
                  <a:srgbClr val="0070C0"/>
                </a:solidFill>
              </a:rPr>
              <a:t>access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HTTP headers</a:t>
            </a:r>
            <a:r>
              <a:rPr lang="en-US" dirty="0"/>
              <a:t>, which severely limits clients from benefitting from features of HTTP </a:t>
            </a:r>
            <a:r>
              <a:rPr lang="en-US" dirty="0" smtClean="0"/>
              <a:t>like</a:t>
            </a:r>
          </a:p>
          <a:p>
            <a:pPr lvl="2"/>
            <a:r>
              <a:rPr lang="en-US" dirty="0" smtClean="0"/>
              <a:t>optimistic concurrency</a:t>
            </a:r>
          </a:p>
          <a:p>
            <a:pPr lvl="2"/>
            <a:r>
              <a:rPr lang="en-US" dirty="0" smtClean="0"/>
              <a:t> content negotiation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Internet, the World Wide Web, and HTTP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5621921"/>
            <a:ext cx="3990975" cy="885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8508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February </a:t>
            </a:r>
            <a:r>
              <a:rPr lang="en-US" dirty="0">
                <a:solidFill>
                  <a:srgbClr val="FF0000"/>
                </a:solidFill>
              </a:rPr>
              <a:t>2000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Salesforce.com</a:t>
            </a:r>
            <a:r>
              <a:rPr lang="en-US" dirty="0"/>
              <a:t> launched a </a:t>
            </a:r>
            <a:r>
              <a:rPr lang="en-US" dirty="0">
                <a:solidFill>
                  <a:srgbClr val="FF0000"/>
                </a:solidFill>
              </a:rPr>
              <a:t>new API</a:t>
            </a:r>
            <a:r>
              <a:rPr lang="en-US" dirty="0"/>
              <a:t> that allowed customers to harness Salesforce capabilities directly within their </a:t>
            </a:r>
            <a:r>
              <a:rPr lang="en-US" dirty="0" smtClean="0"/>
              <a:t>applications.</a:t>
            </a:r>
          </a:p>
          <a:p>
            <a:pPr lvl="1"/>
            <a:r>
              <a:rPr lang="en-US" dirty="0" smtClean="0"/>
              <a:t>Later </a:t>
            </a:r>
            <a:r>
              <a:rPr lang="en-US" dirty="0"/>
              <a:t>that same year in November, </a:t>
            </a:r>
            <a:r>
              <a:rPr lang="en-US" dirty="0">
                <a:solidFill>
                  <a:srgbClr val="FF0000"/>
                </a:solidFill>
              </a:rPr>
              <a:t>eBay</a:t>
            </a:r>
            <a:r>
              <a:rPr lang="en-US" dirty="0"/>
              <a:t> launched a new </a:t>
            </a:r>
            <a:r>
              <a:rPr lang="en-US" dirty="0">
                <a:solidFill>
                  <a:srgbClr val="FF0000"/>
                </a:solidFill>
              </a:rPr>
              <a:t>API</a:t>
            </a:r>
            <a:r>
              <a:rPr lang="en-US" dirty="0"/>
              <a:t> that allowed developers to build ecommerce applications leveraging eBay’s </a:t>
            </a:r>
            <a:r>
              <a:rPr lang="en-US" dirty="0" smtClean="0"/>
              <a:t>infrastructure.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differentiated these APIs from SOAP APIs (the other emerging trend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These </a:t>
            </a:r>
            <a:r>
              <a:rPr lang="en-US" dirty="0"/>
              <a:t>Web APIs were targeting third-party consumers and designed in an HTTP-friendly </a:t>
            </a:r>
            <a:r>
              <a:rPr lang="en-US" dirty="0" smtClean="0"/>
              <a:t>way.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traditional APIs of the time had been mostly designed for system integration and were SOAP-based. </a:t>
            </a:r>
            <a:endParaRPr lang="en-US" dirty="0" smtClean="0"/>
          </a:p>
          <a:p>
            <a:pPr lvl="2"/>
            <a:r>
              <a:rPr lang="en-US" dirty="0" smtClean="0"/>
              <a:t>These </a:t>
            </a:r>
            <a:r>
              <a:rPr lang="en-US" dirty="0"/>
              <a:t>APIs utilized plain old XML as the message exchange format and plain old HTTP as the protocol.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allowed them to be used from a very broad set of clients, including simple web </a:t>
            </a:r>
            <a:r>
              <a:rPr lang="en-US" dirty="0" smtClean="0"/>
              <a:t>browsers.</a:t>
            </a:r>
          </a:p>
          <a:p>
            <a:pPr lvl="2"/>
            <a:r>
              <a:rPr lang="en-US" dirty="0" smtClean="0"/>
              <a:t>These </a:t>
            </a:r>
            <a:r>
              <a:rPr lang="en-US" dirty="0"/>
              <a:t>were the first of many such Web APIs to </a:t>
            </a:r>
            <a:r>
              <a:rPr lang="en-US" dirty="0" smtClean="0"/>
              <a:t>come.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next few years after Salesforce and eBay took these first steps, similar APIs started to appear on the </a:t>
            </a:r>
            <a:r>
              <a:rPr lang="en-US" dirty="0" smtClean="0"/>
              <a:t>scene.</a:t>
            </a:r>
          </a:p>
          <a:p>
            <a:pPr lvl="1"/>
            <a:r>
              <a:rPr lang="en-US" dirty="0" smtClean="0"/>
              <a:t>In </a:t>
            </a:r>
            <a:r>
              <a:rPr lang="en-US" dirty="0">
                <a:solidFill>
                  <a:srgbClr val="FF0000"/>
                </a:solidFill>
              </a:rPr>
              <a:t>2002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Amazon</a:t>
            </a:r>
            <a:r>
              <a:rPr lang="en-US" dirty="0"/>
              <a:t> officially introduced </a:t>
            </a:r>
            <a:r>
              <a:rPr lang="en-US" dirty="0">
                <a:solidFill>
                  <a:srgbClr val="FF0000"/>
                </a:solidFill>
              </a:rPr>
              <a:t>Amazon Web Services</a:t>
            </a:r>
            <a:r>
              <a:rPr lang="en-US" dirty="0"/>
              <a:t>, followed by </a:t>
            </a:r>
            <a:r>
              <a:rPr lang="en-US" dirty="0">
                <a:solidFill>
                  <a:srgbClr val="FF0000"/>
                </a:solidFill>
              </a:rPr>
              <a:t>Flickr</a:t>
            </a:r>
            <a:r>
              <a:rPr lang="en-US" dirty="0"/>
              <a:t> launching its </a:t>
            </a:r>
            <a:r>
              <a:rPr lang="en-US" dirty="0">
                <a:solidFill>
                  <a:srgbClr val="FF0000"/>
                </a:solidFill>
              </a:rPr>
              <a:t>Flickr API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2004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27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API Revolution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summer of </a:t>
            </a:r>
            <a:r>
              <a:rPr lang="en-US" dirty="0">
                <a:solidFill>
                  <a:srgbClr val="FF0000"/>
                </a:solidFill>
              </a:rPr>
              <a:t>2005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ProgrammableWeb.com</a:t>
            </a:r>
            <a:r>
              <a:rPr lang="en-US" dirty="0"/>
              <a:t> </a:t>
            </a:r>
            <a:r>
              <a:rPr lang="en-US" dirty="0" smtClean="0"/>
              <a:t>launched.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goal was to be a one-stop shop for everything API </a:t>
            </a:r>
            <a:r>
              <a:rPr lang="en-US" dirty="0" smtClean="0"/>
              <a:t>related.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included a directory of public APIs (both SOAP and non-SOAP) containing </a:t>
            </a:r>
            <a:r>
              <a:rPr lang="en-US" dirty="0">
                <a:solidFill>
                  <a:srgbClr val="FF0000"/>
                </a:solidFill>
              </a:rPr>
              <a:t>32 APIs</a:t>
            </a:r>
            <a:r>
              <a:rPr lang="en-US" dirty="0"/>
              <a:t>, which was considerable growth from </a:t>
            </a:r>
            <a:r>
              <a:rPr lang="en-US" dirty="0" smtClean="0">
                <a:solidFill>
                  <a:srgbClr val="FF0000"/>
                </a:solidFill>
              </a:rPr>
              <a:t>2002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Over </a:t>
            </a:r>
            <a:r>
              <a:rPr lang="en-US" dirty="0"/>
              <a:t>the next few years, however, that number would </a:t>
            </a:r>
            <a:r>
              <a:rPr lang="en-US" dirty="0" smtClean="0"/>
              <a:t>explode.</a:t>
            </a:r>
          </a:p>
          <a:p>
            <a:pPr lvl="1"/>
            <a:r>
              <a:rPr lang="en-US" dirty="0" smtClean="0"/>
              <a:t>APIs </a:t>
            </a:r>
            <a:r>
              <a:rPr lang="en-US" dirty="0"/>
              <a:t>would run the gamut from major players such </a:t>
            </a:r>
            <a:r>
              <a:rPr lang="en-US" dirty="0" smtClean="0"/>
              <a:t>as</a:t>
            </a:r>
          </a:p>
          <a:p>
            <a:pPr lvl="2"/>
            <a:r>
              <a:rPr lang="en-US" dirty="0" smtClean="0"/>
              <a:t>Facebook</a:t>
            </a:r>
          </a:p>
          <a:p>
            <a:pPr lvl="2"/>
            <a:r>
              <a:rPr lang="en-US" dirty="0" smtClean="0"/>
              <a:t>Twitter</a:t>
            </a:r>
          </a:p>
          <a:p>
            <a:pPr lvl="2"/>
            <a:r>
              <a:rPr lang="en-US" dirty="0" smtClean="0"/>
              <a:t>Google</a:t>
            </a:r>
          </a:p>
          <a:p>
            <a:pPr lvl="2"/>
            <a:r>
              <a:rPr lang="en-US" dirty="0" smtClean="0"/>
              <a:t>LinkedIn</a:t>
            </a:r>
          </a:p>
          <a:p>
            <a:pPr lvl="2"/>
            <a:r>
              <a:rPr lang="en-US" dirty="0" smtClean="0"/>
              <a:t>Microsoft</a:t>
            </a:r>
          </a:p>
          <a:p>
            <a:pPr lvl="2"/>
            <a:r>
              <a:rPr lang="en-US" dirty="0" smtClean="0"/>
              <a:t>Amazon</a:t>
            </a:r>
          </a:p>
          <a:p>
            <a:pPr marL="460375" lvl="2" indent="0">
              <a:buNone/>
            </a:pPr>
            <a:r>
              <a:rPr lang="en-US" dirty="0" smtClean="0"/>
              <a:t>to </a:t>
            </a:r>
            <a:r>
              <a:rPr lang="en-US" dirty="0"/>
              <a:t>then-small startups </a:t>
            </a:r>
            <a:r>
              <a:rPr lang="en-US" dirty="0" smtClean="0"/>
              <a:t>like</a:t>
            </a:r>
          </a:p>
          <a:p>
            <a:pPr lvl="2"/>
            <a:r>
              <a:rPr lang="en-US" dirty="0" smtClean="0"/>
              <a:t>YouTube</a:t>
            </a:r>
          </a:p>
          <a:p>
            <a:pPr lvl="2"/>
            <a:r>
              <a:rPr lang="en-US" dirty="0" smtClean="0"/>
              <a:t> Foursquare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47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API Revolution </a:t>
            </a:r>
            <a:r>
              <a:rPr lang="en-US" dirty="0" smtClean="0"/>
              <a:t>Begins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dirty="0"/>
              <a:t>November 2008, Programmable‐ Web’s directory was tracking </a:t>
            </a:r>
            <a:r>
              <a:rPr lang="en-US" dirty="0">
                <a:solidFill>
                  <a:srgbClr val="FF0000"/>
                </a:solidFill>
              </a:rPr>
              <a:t>1,000 </a:t>
            </a:r>
            <a:r>
              <a:rPr lang="en-US" dirty="0" smtClean="0">
                <a:solidFill>
                  <a:srgbClr val="FF0000"/>
                </a:solidFill>
              </a:rPr>
              <a:t>APIs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Four </a:t>
            </a:r>
            <a:r>
              <a:rPr lang="en-US" dirty="0"/>
              <a:t>years later, at the time of this writing, that number exceeds </a:t>
            </a:r>
            <a:r>
              <a:rPr lang="en-US" dirty="0" smtClean="0">
                <a:solidFill>
                  <a:srgbClr val="FF0000"/>
                </a:solidFill>
              </a:rPr>
              <a:t>7,000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API </a:t>
            </a:r>
            <a:r>
              <a:rPr lang="en-US" dirty="0"/>
              <a:t>growth is accelerating, as just about a year ago the number was </a:t>
            </a:r>
            <a:r>
              <a:rPr lang="en-US" dirty="0" smtClean="0"/>
              <a:t>4,000.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other words, it is clear that </a:t>
            </a:r>
            <a:r>
              <a:rPr lang="en-US" dirty="0">
                <a:solidFill>
                  <a:srgbClr val="FF0000"/>
                </a:solidFill>
              </a:rPr>
              <a:t>Web APIs</a:t>
            </a:r>
            <a:r>
              <a:rPr lang="en-US" dirty="0"/>
              <a:t> are here to stay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6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Paying Attention to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earliest Web APIs weren’t necessarily concerned with the underlying </a:t>
            </a:r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en-US" dirty="0" smtClean="0">
                <a:solidFill>
                  <a:srgbClr val="FF0000"/>
                </a:solidFill>
              </a:rPr>
              <a:t>architecture</a:t>
            </a:r>
            <a:r>
              <a:rPr lang="en-US" dirty="0" smtClean="0"/>
              <a:t> </a:t>
            </a:r>
            <a:r>
              <a:rPr lang="en-US" dirty="0"/>
              <a:t>and its </a:t>
            </a:r>
            <a:r>
              <a:rPr lang="en-US" dirty="0">
                <a:solidFill>
                  <a:srgbClr val="FF0000"/>
                </a:solidFill>
              </a:rPr>
              <a:t>design </a:t>
            </a:r>
            <a:r>
              <a:rPr lang="en-US" dirty="0" smtClean="0">
                <a:solidFill>
                  <a:srgbClr val="FF0000"/>
                </a:solidFill>
              </a:rPr>
              <a:t>constraints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had ramifications such as the infamous </a:t>
            </a:r>
            <a:r>
              <a:rPr lang="en-US" dirty="0">
                <a:solidFill>
                  <a:srgbClr val="FF0000"/>
                </a:solidFill>
              </a:rPr>
              <a:t>Google Web Accelerator</a:t>
            </a:r>
            <a:r>
              <a:rPr lang="en-US" dirty="0"/>
              <a:t> incident, which resulted in a loss of customer data and </a:t>
            </a:r>
            <a:r>
              <a:rPr lang="en-US" dirty="0" smtClean="0"/>
              <a:t>content.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recent years, however, with an exponential rise in third-party API consumers and in devices, this has </a:t>
            </a:r>
            <a:r>
              <a:rPr lang="en-US" dirty="0" smtClean="0"/>
              <a:t>changed.</a:t>
            </a:r>
          </a:p>
          <a:p>
            <a:pPr lvl="1"/>
            <a:r>
              <a:rPr lang="en-US" dirty="0" smtClean="0"/>
              <a:t>Organizations </a:t>
            </a:r>
            <a:r>
              <a:rPr lang="en-US" dirty="0"/>
              <a:t>are finding they can no longer afford to ignore the web architecture in their API design, because doing so has negatively impacted their ability to scale, to support a growing set of clients, and to evolve their APIs without breaking existing consumers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remainder of this chapter is a primer on web architecture and HTTP as they relate to building Web APIs.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will give you a foundation that will allow you to leverage the power of the Web as you begin to develop your own Web APIs using ASP.NET Web API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3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Guidelines for 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section lists some guidelines for differentiating Web APIs from other forms of </a:t>
            </a:r>
            <a:r>
              <a:rPr lang="en-US" dirty="0" smtClean="0"/>
              <a:t>APIs.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general, a key differentiator for Web APIs is that they are </a:t>
            </a:r>
            <a:r>
              <a:rPr lang="en-US" dirty="0" smtClean="0"/>
              <a:t>browser-friendly.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addition, Web APIs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accessed from a range of clients (including browsers at minimum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Support </a:t>
            </a:r>
            <a:r>
              <a:rPr lang="en-US" dirty="0"/>
              <a:t>standard HTTP methods such as those mentioned in </a:t>
            </a:r>
            <a:r>
              <a:rPr lang="en-US" dirty="0">
                <a:solidFill>
                  <a:srgbClr val="FF0000"/>
                </a:solidFill>
              </a:rPr>
              <a:t>Table </a:t>
            </a:r>
            <a:r>
              <a:rPr lang="en-US" dirty="0" smtClean="0">
                <a:solidFill>
                  <a:srgbClr val="FF0000"/>
                </a:solidFill>
              </a:rPr>
              <a:t>1-1</a:t>
            </a:r>
            <a:r>
              <a:rPr lang="en-US" dirty="0" smtClean="0"/>
              <a:t>.</a:t>
            </a:r>
          </a:p>
          <a:p>
            <a:pPr marL="687388" lvl="2" indent="0">
              <a:buNone/>
            </a:pPr>
            <a:r>
              <a:rPr lang="en-US" dirty="0" smtClean="0"/>
              <a:t>It </a:t>
            </a:r>
            <a:r>
              <a:rPr lang="en-US" dirty="0"/>
              <a:t>is not required for an API to use all of the methods, but at minimum it should support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 for retrieval of resources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unsafe </a:t>
            </a:r>
            <a:r>
              <a:rPr lang="en-US" dirty="0" smtClean="0">
                <a:solidFill>
                  <a:srgbClr val="FF0000"/>
                </a:solidFill>
              </a:rPr>
              <a:t>operations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Support </a:t>
            </a:r>
            <a:r>
              <a:rPr lang="en-US" dirty="0"/>
              <a:t>browser-friendly </a:t>
            </a:r>
            <a:r>
              <a:rPr lang="en-US" dirty="0">
                <a:solidFill>
                  <a:srgbClr val="FF0000"/>
                </a:solidFill>
              </a:rPr>
              <a:t>formats</a:t>
            </a:r>
            <a:r>
              <a:rPr lang="en-US" dirty="0"/>
              <a:t>. This means that they support formats that are easy for browsers and any other HTTP client to </a:t>
            </a:r>
            <a:r>
              <a:rPr lang="en-US" dirty="0" smtClean="0"/>
              <a:t>consume.</a:t>
            </a:r>
          </a:p>
          <a:p>
            <a:pPr marL="687388" lvl="2" indent="0">
              <a:buNone/>
            </a:pPr>
            <a:r>
              <a:rPr lang="en-US" dirty="0" smtClean="0"/>
              <a:t>A </a:t>
            </a:r>
            <a:r>
              <a:rPr lang="en-US" dirty="0"/>
              <a:t>browser client can technically consume a SOAP message using its XML stack, but the format requires a large amount of SOAP-specific code to do </a:t>
            </a:r>
            <a:r>
              <a:rPr lang="en-US" dirty="0" smtClean="0"/>
              <a:t>it.</a:t>
            </a:r>
          </a:p>
          <a:p>
            <a:pPr marL="687388" lvl="2" indent="0">
              <a:buNone/>
            </a:pPr>
            <a:r>
              <a:rPr lang="en-US" dirty="0" smtClean="0"/>
              <a:t>Formats </a:t>
            </a:r>
            <a:r>
              <a:rPr lang="en-US" dirty="0"/>
              <a:t>like XHTML, JSON, and Form URL encoding are very easy to consume in a </a:t>
            </a:r>
            <a:r>
              <a:rPr lang="en-US" dirty="0" smtClean="0"/>
              <a:t>browser.</a:t>
            </a:r>
          </a:p>
          <a:p>
            <a:pPr lvl="2"/>
            <a:r>
              <a:rPr lang="en-US" dirty="0" smtClean="0"/>
              <a:t>Support </a:t>
            </a:r>
            <a:r>
              <a:rPr lang="en-US" dirty="0"/>
              <a:t>browser-friendly </a:t>
            </a:r>
            <a:r>
              <a:rPr lang="en-US" dirty="0" smtClean="0">
                <a:solidFill>
                  <a:srgbClr val="FF0000"/>
                </a:solidFill>
              </a:rPr>
              <a:t>authentication</a:t>
            </a:r>
            <a:r>
              <a:rPr lang="en-US" dirty="0" smtClean="0"/>
              <a:t>.</a:t>
            </a:r>
          </a:p>
          <a:p>
            <a:pPr marL="687388" lvl="2" indent="0">
              <a:buNone/>
            </a:pPr>
            <a:r>
              <a:rPr lang="en-US" dirty="0" smtClean="0"/>
              <a:t>This </a:t>
            </a:r>
            <a:r>
              <a:rPr lang="en-US" dirty="0"/>
              <a:t>means that a browser client can </a:t>
            </a:r>
            <a:r>
              <a:rPr lang="en-US" dirty="0" smtClean="0"/>
              <a:t>authenticate </a:t>
            </a:r>
            <a:r>
              <a:rPr lang="en-US" dirty="0"/>
              <a:t>with the server without requiring any special plugins or extensions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92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Domain-Specific Media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66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Media Type </a:t>
            </a:r>
            <a:r>
              <a:rPr lang="fr-FR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7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</a:t>
            </a:r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12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architectural styles for building Web </a:t>
            </a:r>
            <a:r>
              <a:rPr lang="en-US" dirty="0" smtClean="0"/>
              <a:t>APIs.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style we mean an approach for implementing an API over </a:t>
            </a:r>
            <a:r>
              <a:rPr lang="en-US" dirty="0" smtClean="0"/>
              <a:t>HTTP.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style is a set of common </a:t>
            </a:r>
            <a:r>
              <a:rPr lang="en-US" dirty="0" smtClean="0"/>
              <a:t>characteristics </a:t>
            </a:r>
            <a:r>
              <a:rPr lang="en-US" dirty="0"/>
              <a:t>and constraints that permeate the </a:t>
            </a:r>
            <a:r>
              <a:rPr lang="en-US" dirty="0" smtClean="0"/>
              <a:t>design.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style has trade-offs and benefits associated with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important thing to recognize is that the style is an application of HTTP; it is not </a:t>
            </a:r>
            <a:r>
              <a:rPr lang="en-US" dirty="0" smtClean="0"/>
              <a:t>HTTP.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Gothic is a style applied to </a:t>
            </a:r>
            <a:r>
              <a:rPr lang="en-US" dirty="0" smtClean="0"/>
              <a:t>architecture.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can look at various buildings and determine which are Gothic because they possess certain qualities, such as ogival arches, ribbed vaults, and flying </a:t>
            </a:r>
            <a:r>
              <a:rPr lang="en-US" dirty="0" smtClean="0"/>
              <a:t>buttresses.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same way, API styles share a set of qualities that manifest in different </a:t>
            </a:r>
            <a:r>
              <a:rPr lang="en-US" dirty="0" smtClean="0"/>
              <a:t>APIs.</a:t>
            </a:r>
          </a:p>
          <a:p>
            <a:pPr lvl="1"/>
            <a:r>
              <a:rPr lang="en-US" dirty="0" smtClean="0"/>
              <a:t>Today </a:t>
            </a:r>
            <a:r>
              <a:rPr lang="en-US" dirty="0"/>
              <a:t>we see a number of styles, but they land in a spectrum with </a:t>
            </a:r>
            <a:r>
              <a:rPr lang="en-US" dirty="0">
                <a:solidFill>
                  <a:srgbClr val="FF0000"/>
                </a:solidFill>
              </a:rPr>
              <a:t>RPC</a:t>
            </a:r>
            <a:r>
              <a:rPr lang="en-US" dirty="0"/>
              <a:t> on one side and </a:t>
            </a:r>
            <a:r>
              <a:rPr lang="en-US" dirty="0">
                <a:solidFill>
                  <a:srgbClr val="FF0000"/>
                </a:solidFill>
              </a:rPr>
              <a:t>REST</a:t>
            </a:r>
            <a:r>
              <a:rPr lang="en-US" dirty="0"/>
              <a:t> on the other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9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Richardson Maturity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Richardson Maturity Model (</a:t>
            </a:r>
            <a:r>
              <a:rPr lang="en-US" dirty="0">
                <a:solidFill>
                  <a:srgbClr val="FF0000"/>
                </a:solidFill>
              </a:rPr>
              <a:t>RMM</a:t>
            </a:r>
            <a:r>
              <a:rPr lang="en-US" dirty="0"/>
              <a:t>) by Leonard Richardson introduces a </a:t>
            </a:r>
            <a:r>
              <a:rPr lang="en-US" dirty="0" smtClean="0"/>
              <a:t>framework </a:t>
            </a:r>
            <a:r>
              <a:rPr lang="en-US" dirty="0"/>
              <a:t>for classifying APIs into different levels based on how well they take advantage of web </a:t>
            </a:r>
            <a:r>
              <a:rPr lang="en-US" dirty="0" smtClean="0"/>
              <a:t>technologies.</a:t>
            </a:r>
          </a:p>
          <a:p>
            <a:pPr lvl="2"/>
            <a:r>
              <a:rPr lang="en-US" dirty="0" smtClean="0"/>
              <a:t>Level </a:t>
            </a:r>
            <a:r>
              <a:rPr lang="en-US" dirty="0"/>
              <a:t>0, RPC </a:t>
            </a:r>
            <a:r>
              <a:rPr lang="en-US" dirty="0" smtClean="0"/>
              <a:t>oriented: </a:t>
            </a:r>
            <a:r>
              <a:rPr lang="en-US" dirty="0"/>
              <a:t>A single URI and one HTTP </a:t>
            </a:r>
            <a:r>
              <a:rPr lang="en-US" dirty="0" smtClean="0"/>
              <a:t>method.</a:t>
            </a:r>
          </a:p>
          <a:p>
            <a:pPr lvl="2"/>
            <a:r>
              <a:rPr lang="en-US" dirty="0" smtClean="0"/>
              <a:t>Level </a:t>
            </a:r>
            <a:r>
              <a:rPr lang="en-US" dirty="0"/>
              <a:t>1, Resource </a:t>
            </a:r>
            <a:r>
              <a:rPr lang="en-US" dirty="0" smtClean="0"/>
              <a:t>oriented: </a:t>
            </a:r>
            <a:r>
              <a:rPr lang="en-US" dirty="0"/>
              <a:t>Many URIs, one HTTP </a:t>
            </a:r>
            <a:r>
              <a:rPr lang="en-US" dirty="0" smtClean="0"/>
              <a:t>method.</a:t>
            </a:r>
          </a:p>
          <a:p>
            <a:pPr lvl="2"/>
            <a:r>
              <a:rPr lang="en-US" dirty="0" smtClean="0"/>
              <a:t>Level </a:t>
            </a:r>
            <a:r>
              <a:rPr lang="en-US" dirty="0"/>
              <a:t>2, HTTP </a:t>
            </a:r>
            <a:r>
              <a:rPr lang="en-US" dirty="0" smtClean="0"/>
              <a:t>verbs: </a:t>
            </a:r>
            <a:r>
              <a:rPr lang="en-US" dirty="0"/>
              <a:t>Many URIs, each supporting multiple HTTP </a:t>
            </a:r>
            <a:r>
              <a:rPr lang="en-US" dirty="0" smtClean="0"/>
              <a:t>methods.</a:t>
            </a:r>
          </a:p>
          <a:p>
            <a:pPr lvl="2"/>
            <a:r>
              <a:rPr lang="en-US" dirty="0" smtClean="0"/>
              <a:t>Level </a:t>
            </a:r>
            <a:r>
              <a:rPr lang="en-US" dirty="0"/>
              <a:t>3, </a:t>
            </a:r>
            <a:r>
              <a:rPr lang="en-US" dirty="0" smtClean="0"/>
              <a:t>Hypermedia: </a:t>
            </a:r>
            <a:r>
              <a:rPr lang="en-US" dirty="0"/>
              <a:t>Resources describe their own capabilities and </a:t>
            </a:r>
            <a:r>
              <a:rPr lang="en-US" dirty="0" smtClean="0"/>
              <a:t>interactions.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model was designed to classify the existing APIs of the </a:t>
            </a:r>
            <a:r>
              <a:rPr lang="en-US" dirty="0" smtClean="0"/>
              <a:t>time. It </a:t>
            </a:r>
            <a:r>
              <a:rPr lang="en-US" dirty="0"/>
              <a:t>became wildly popular and is used by many folks in the API community for classifying their APIs </a:t>
            </a:r>
            <a:r>
              <a:rPr lang="en-US" dirty="0" smtClean="0"/>
              <a:t>today.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was not without issue, </a:t>
            </a:r>
            <a:r>
              <a:rPr lang="en-US" dirty="0" smtClean="0"/>
              <a:t>though.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model was not created to establish a rating scale to evaluate how RESTful an API </a:t>
            </a:r>
            <a:r>
              <a:rPr lang="en-US" dirty="0" smtClean="0"/>
              <a:t>is.</a:t>
            </a:r>
          </a:p>
          <a:p>
            <a:pPr lvl="1"/>
            <a:r>
              <a:rPr lang="en-US" dirty="0" smtClean="0"/>
              <a:t>Unfortunately</a:t>
            </a:r>
            <a:r>
              <a:rPr lang="en-US" dirty="0"/>
              <a:t>, many took it for just that and began to use it as a stick to beat others for not being RESTful </a:t>
            </a:r>
            <a:r>
              <a:rPr lang="en-US" dirty="0" smtClean="0"/>
              <a:t>enough.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appears to be one of the reasons why Leonard Richardson himself has stopped promoting it. </a:t>
            </a:r>
            <a:endParaRPr lang="en-US" dirty="0" smtClean="0"/>
          </a:p>
          <a:p>
            <a:pPr lvl="1"/>
            <a:r>
              <a:rPr lang="en-US" dirty="0" smtClean="0"/>
              <a:t>Throughout </a:t>
            </a:r>
            <a:r>
              <a:rPr lang="en-US" dirty="0"/>
              <a:t>this chapter, you’ll dive more deeply into the different levels of RMM and see real-world </a:t>
            </a:r>
            <a:r>
              <a:rPr lang="en-US" dirty="0" smtClean="0"/>
              <a:t>examples.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use the levels to discuss the benefits and trade-offs </a:t>
            </a:r>
            <a:r>
              <a:rPr lang="en-US" dirty="0" smtClean="0"/>
              <a:t>associated </a:t>
            </a:r>
            <a:r>
              <a:rPr lang="en-US" dirty="0"/>
              <a:t>with how you design your API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our journey toward Web APIs at the </a:t>
            </a:r>
            <a:r>
              <a:rPr lang="en-US" dirty="0" smtClean="0"/>
              <a:t>beginning.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late </a:t>
            </a:r>
            <a:r>
              <a:rPr lang="en-US" dirty="0">
                <a:solidFill>
                  <a:srgbClr val="FF0000"/>
                </a:solidFill>
              </a:rPr>
              <a:t>1960s</a:t>
            </a:r>
            <a:r>
              <a:rPr lang="en-US" dirty="0"/>
              <a:t> the Advanced Research Projects Agency Network (</a:t>
            </a:r>
            <a:r>
              <a:rPr lang="en-US" dirty="0">
                <a:solidFill>
                  <a:srgbClr val="FF0000"/>
                </a:solidFill>
              </a:rPr>
              <a:t>ARPANET</a:t>
            </a:r>
            <a:r>
              <a:rPr lang="en-US" dirty="0"/>
              <a:t>), a </a:t>
            </a:r>
            <a:r>
              <a:rPr lang="en-US" dirty="0">
                <a:solidFill>
                  <a:srgbClr val="0070C0"/>
                </a:solidFill>
              </a:rPr>
              <a:t>series 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network-based systems</a:t>
            </a:r>
            <a:r>
              <a:rPr lang="en-US" dirty="0"/>
              <a:t> connected by the </a:t>
            </a:r>
            <a:r>
              <a:rPr lang="en-US" dirty="0">
                <a:solidFill>
                  <a:srgbClr val="FF0000"/>
                </a:solidFill>
              </a:rPr>
              <a:t>TCP/IP protocol</a:t>
            </a:r>
            <a:r>
              <a:rPr lang="en-US" dirty="0"/>
              <a:t>, was created by the Defense Advanced Research Projects </a:t>
            </a:r>
            <a:r>
              <a:rPr lang="en-US" dirty="0" smtClean="0"/>
              <a:t>Agency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DARPA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Initially</a:t>
            </a:r>
            <a:r>
              <a:rPr lang="en-US" dirty="0"/>
              <a:t>, it was designed for universities and research </a:t>
            </a:r>
            <a:r>
              <a:rPr lang="en-US" dirty="0" smtClean="0"/>
              <a:t>laboratories </a:t>
            </a:r>
            <a:r>
              <a:rPr lang="en-US" dirty="0"/>
              <a:t>in the US to share data. (see </a:t>
            </a:r>
            <a:r>
              <a:rPr lang="en-US" dirty="0">
                <a:solidFill>
                  <a:srgbClr val="FF0000"/>
                </a:solidFill>
              </a:rPr>
              <a:t>Figure 1-1</a:t>
            </a:r>
            <a:r>
              <a:rPr lang="en-US" dirty="0"/>
              <a:t>). </a:t>
            </a:r>
            <a:endParaRPr lang="en-US" dirty="0" smtClean="0"/>
          </a:p>
          <a:p>
            <a:pPr lvl="1"/>
            <a:r>
              <a:rPr lang="en-US" dirty="0" smtClean="0"/>
              <a:t>ARPANET </a:t>
            </a:r>
            <a:r>
              <a:rPr lang="en-US" dirty="0"/>
              <a:t>continued to evolve and ultimately led in </a:t>
            </a:r>
            <a:r>
              <a:rPr lang="en-US" dirty="0">
                <a:solidFill>
                  <a:srgbClr val="FF0000"/>
                </a:solidFill>
              </a:rPr>
              <a:t>1982</a:t>
            </a:r>
            <a:r>
              <a:rPr lang="en-US" dirty="0"/>
              <a:t> to the creation of a </a:t>
            </a:r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>
                <a:solidFill>
                  <a:srgbClr val="0070C0"/>
                </a:solidFill>
              </a:rPr>
              <a:t> set </a:t>
            </a:r>
            <a:r>
              <a:rPr lang="en-US" dirty="0">
                <a:solidFill>
                  <a:srgbClr val="0070C0"/>
                </a:solidFill>
              </a:rPr>
              <a:t>of interconnected networks</a:t>
            </a:r>
            <a:r>
              <a:rPr lang="en-US" dirty="0"/>
              <a:t> known as the </a:t>
            </a:r>
            <a:r>
              <a:rPr lang="en-US" dirty="0" smtClean="0">
                <a:solidFill>
                  <a:srgbClr val="FF0000"/>
                </a:solidFill>
              </a:rPr>
              <a:t>Internet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Internet was built on top of the </a:t>
            </a:r>
            <a:r>
              <a:rPr lang="en-US" dirty="0">
                <a:solidFill>
                  <a:srgbClr val="FF0000"/>
                </a:solidFill>
              </a:rPr>
              <a:t>Internet protocol suite</a:t>
            </a:r>
            <a:r>
              <a:rPr lang="en-US" dirty="0"/>
              <a:t> (also known as </a:t>
            </a:r>
            <a:r>
              <a:rPr lang="en-US" dirty="0">
                <a:solidFill>
                  <a:srgbClr val="FF0000"/>
                </a:solidFill>
              </a:rPr>
              <a:t>TCP/IP</a:t>
            </a:r>
            <a:r>
              <a:rPr lang="en-US" dirty="0"/>
              <a:t>), which is a </a:t>
            </a:r>
            <a:r>
              <a:rPr lang="en-US" dirty="0">
                <a:solidFill>
                  <a:srgbClr val="0070C0"/>
                </a:solidFill>
              </a:rPr>
              <a:t>collection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communication </a:t>
            </a:r>
            <a:r>
              <a:rPr lang="en-US" dirty="0" smtClean="0">
                <a:solidFill>
                  <a:srgbClr val="FF0000"/>
                </a:solidFill>
              </a:rPr>
              <a:t>protocols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Whereas </a:t>
            </a:r>
            <a:r>
              <a:rPr lang="en-US" dirty="0"/>
              <a:t>ARPANET was a fairly closed system, the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r>
              <a:rPr lang="en-US" dirty="0"/>
              <a:t> was designed to be a </a:t>
            </a:r>
            <a:r>
              <a:rPr lang="en-US" dirty="0">
                <a:solidFill>
                  <a:srgbClr val="FF0000"/>
                </a:solidFill>
              </a:rPr>
              <a:t>globally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>
                <a:solidFill>
                  <a:srgbClr val="0070C0"/>
                </a:solidFill>
              </a:rPr>
              <a:t> system</a:t>
            </a:r>
            <a:r>
              <a:rPr lang="en-US" dirty="0"/>
              <a:t> connecting private and public agencies, organizations, </a:t>
            </a:r>
            <a:r>
              <a:rPr lang="en-US" dirty="0" smtClean="0"/>
              <a:t>individuals</a:t>
            </a:r>
            <a:r>
              <a:rPr lang="en-US" dirty="0"/>
              <a:t>, and </a:t>
            </a:r>
            <a:r>
              <a:rPr lang="en-US" dirty="0" smtClean="0"/>
              <a:t>institutions.</a:t>
            </a:r>
          </a:p>
          <a:p>
            <a:pPr lvl="1"/>
            <a:r>
              <a:rPr lang="en-US" dirty="0" smtClean="0"/>
              <a:t>In </a:t>
            </a:r>
            <a:r>
              <a:rPr lang="en-US" dirty="0">
                <a:solidFill>
                  <a:srgbClr val="FF0000"/>
                </a:solidFill>
              </a:rPr>
              <a:t>1989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Tim Berners-Lee</a:t>
            </a:r>
            <a:r>
              <a:rPr lang="en-US" dirty="0"/>
              <a:t>, a scientist at </a:t>
            </a:r>
            <a:r>
              <a:rPr lang="en-US" dirty="0">
                <a:solidFill>
                  <a:srgbClr val="FF0000"/>
                </a:solidFill>
              </a:rPr>
              <a:t>CERN</a:t>
            </a:r>
            <a:r>
              <a:rPr lang="en-US" dirty="0"/>
              <a:t>, invented the </a:t>
            </a:r>
            <a:r>
              <a:rPr lang="en-US" dirty="0">
                <a:solidFill>
                  <a:srgbClr val="FF0000"/>
                </a:solidFill>
              </a:rPr>
              <a:t>World Wide Web</a:t>
            </a:r>
            <a:r>
              <a:rPr lang="en-US" dirty="0"/>
              <a:t>, a new system for accessing linked documents via the Internet with a </a:t>
            </a:r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en-US" dirty="0" smtClean="0">
                <a:solidFill>
                  <a:srgbClr val="FF0000"/>
                </a:solidFill>
              </a:rPr>
              <a:t>browser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Navigating </a:t>
            </a:r>
            <a:r>
              <a:rPr lang="en-US" dirty="0"/>
              <a:t>the documents of the Web (which were predominantly written in HTML) required a special application protocol, the Hypertext Transfer Protocol (</a:t>
            </a:r>
            <a:r>
              <a:rPr lang="en-US" dirty="0">
                <a:solidFill>
                  <a:srgbClr val="FF0000"/>
                </a:solidFill>
              </a:rPr>
              <a:t>HTTP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protocol is at the center of what drives websites and Web APIs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4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RPC (RMM Level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80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(RMM Level 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29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VERBS (RMM Level 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57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Crossing the Chasm Toward Resource-Centric </a:t>
            </a:r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26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(RMM Level 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673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7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12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ASP.NET Web API 101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86" y="5059946"/>
            <a:ext cx="309562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6618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17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Processing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5355221"/>
            <a:ext cx="2638425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8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49959"/>
            <a:ext cx="6592047" cy="50072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4830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19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729" y="5100473"/>
            <a:ext cx="2051895" cy="14072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9311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0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904" y="4356953"/>
            <a:ext cx="3026721" cy="21507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7571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6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2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38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215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05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 we’ll dive into the fundamentals of the </a:t>
            </a:r>
            <a:r>
              <a:rPr lang="en-US" dirty="0">
                <a:solidFill>
                  <a:srgbClr val="FF0000"/>
                </a:solidFill>
              </a:rPr>
              <a:t>web architecture</a:t>
            </a:r>
            <a:r>
              <a:rPr lang="en-US" dirty="0"/>
              <a:t> and explore </a:t>
            </a:r>
            <a:r>
              <a:rPr lang="en-US" dirty="0" smtClean="0">
                <a:solidFill>
                  <a:srgbClr val="FF0000"/>
                </a:solidFill>
              </a:rPr>
              <a:t>HTTP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will form a foundation that will assist us as we move forward into actually designing Web APIs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1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44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22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0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29274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Web</a:t>
            </a:r>
            <a:r>
              <a:rPr lang="en-US" dirty="0"/>
              <a:t> is built around three core </a:t>
            </a:r>
            <a:r>
              <a:rPr lang="en-US" dirty="0" smtClean="0"/>
              <a:t>concepts:</a:t>
            </a:r>
          </a:p>
          <a:p>
            <a:pPr lvl="2"/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URIs</a:t>
            </a:r>
          </a:p>
          <a:p>
            <a:pPr lvl="2"/>
            <a:r>
              <a:rPr lang="en-US" dirty="0" smtClean="0"/>
              <a:t>Representations</a:t>
            </a:r>
          </a:p>
          <a:p>
            <a:pPr marL="460375" lvl="2" indent="0">
              <a:buNone/>
            </a:pPr>
            <a:r>
              <a:rPr lang="en-US" dirty="0" smtClean="0"/>
              <a:t>as </a:t>
            </a:r>
            <a:r>
              <a:rPr lang="en-US" dirty="0"/>
              <a:t>shown in </a:t>
            </a:r>
            <a:r>
              <a:rPr lang="en-US" dirty="0">
                <a:solidFill>
                  <a:srgbClr val="FF0000"/>
                </a:solidFill>
              </a:rPr>
              <a:t>Figure </a:t>
            </a:r>
            <a:r>
              <a:rPr lang="en-US" dirty="0" smtClean="0">
                <a:solidFill>
                  <a:srgbClr val="FF0000"/>
                </a:solidFill>
              </a:rPr>
              <a:t>1-2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resource has a </a:t>
            </a:r>
            <a:r>
              <a:rPr lang="en-US" dirty="0">
                <a:solidFill>
                  <a:srgbClr val="FF0000"/>
                </a:solidFill>
              </a:rPr>
              <a:t>URI</a:t>
            </a:r>
            <a:r>
              <a:rPr lang="en-US" dirty="0"/>
              <a:t> that </a:t>
            </a:r>
            <a:r>
              <a:rPr lang="en-US" dirty="0">
                <a:solidFill>
                  <a:srgbClr val="0070C0"/>
                </a:solidFill>
              </a:rPr>
              <a:t>identifies</a:t>
            </a:r>
            <a:r>
              <a:rPr lang="en-US" dirty="0"/>
              <a:t> it and that </a:t>
            </a:r>
            <a:r>
              <a:rPr lang="en-US" dirty="0">
                <a:solidFill>
                  <a:srgbClr val="FF0000"/>
                </a:solidFill>
              </a:rPr>
              <a:t>HTTP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clients</a:t>
            </a:r>
            <a:r>
              <a:rPr lang="en-US" dirty="0"/>
              <a:t> will use to find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representation is data that is returned from that </a:t>
            </a:r>
            <a:r>
              <a:rPr lang="en-US" dirty="0" smtClean="0"/>
              <a:t>resource.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related and significant is the </a:t>
            </a:r>
            <a:r>
              <a:rPr lang="en-US" dirty="0">
                <a:solidFill>
                  <a:srgbClr val="FF0000"/>
                </a:solidFill>
              </a:rPr>
              <a:t>media type</a:t>
            </a:r>
            <a:r>
              <a:rPr lang="en-US" dirty="0"/>
              <a:t>, which defines the </a:t>
            </a:r>
            <a:r>
              <a:rPr lang="en-US" dirty="0">
                <a:solidFill>
                  <a:srgbClr val="FF0000"/>
                </a:solidFill>
              </a:rPr>
              <a:t>format</a:t>
            </a:r>
            <a:r>
              <a:rPr lang="en-US" dirty="0"/>
              <a:t> of that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5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1-2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265615"/>
            <a:ext cx="6021229" cy="4120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614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3792</Words>
  <Application>Microsoft Office PowerPoint</Application>
  <PresentationFormat>Widescreen</PresentationFormat>
  <Paragraphs>496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Intro</vt:lpstr>
      <vt:lpstr>Figure 1-1</vt:lpstr>
      <vt:lpstr>Agenda</vt:lpstr>
      <vt:lpstr>Web Architecture</vt:lpstr>
      <vt:lpstr>Figure 1-2</vt:lpstr>
      <vt:lpstr>Resource</vt:lpstr>
      <vt:lpstr>Is a Resource Bound to an Entity | Database?</vt:lpstr>
      <vt:lpstr>Is a Resource Bound to an Entity | Database? |</vt:lpstr>
      <vt:lpstr>URI</vt:lpstr>
      <vt:lpstr>Cool URIs</vt:lpstr>
      <vt:lpstr>Representation</vt:lpstr>
      <vt:lpstr>Media Type</vt:lpstr>
      <vt:lpstr>HTTP</vt:lpstr>
      <vt:lpstr>HTTP              |</vt:lpstr>
      <vt:lpstr>Moving Beyond HTTP 1.1</vt:lpstr>
      <vt:lpstr>HTTP Message Exchange</vt:lpstr>
      <vt:lpstr>HTTP Message Exchange        |</vt:lpstr>
      <vt:lpstr>Figure 1-4 || 1-5</vt:lpstr>
      <vt:lpstr>Intermediaries</vt:lpstr>
      <vt:lpstr>Figure 1-6</vt:lpstr>
      <vt:lpstr>Intermediaries Location</vt:lpstr>
      <vt:lpstr>Types of Intermediaries</vt:lpstr>
      <vt:lpstr>Is a CDN an Intermediary?</vt:lpstr>
      <vt:lpstr>HTTP Methods</vt:lpstr>
      <vt:lpstr>Headers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</vt:lpstr>
      <vt:lpstr>What Is a Web API?</vt:lpstr>
      <vt:lpstr>What About SOAP Web Services?</vt:lpstr>
      <vt:lpstr>Origins of Web APIs</vt:lpstr>
      <vt:lpstr>The Web API Revolution Begins</vt:lpstr>
      <vt:lpstr>The Web API Revolution Begins       |</vt:lpstr>
      <vt:lpstr>Paying Attention to the Web</vt:lpstr>
      <vt:lpstr>Guidelines for Web APIs</vt:lpstr>
      <vt:lpstr>Domain-Specific Media Types</vt:lpstr>
      <vt:lpstr>Media Type Profiles</vt:lpstr>
      <vt:lpstr>Multiple Representations</vt:lpstr>
      <vt:lpstr>API Styles</vt:lpstr>
      <vt:lpstr>The Richardson Maturity Model</vt:lpstr>
      <vt:lpstr>RPC (RMM Level 0)</vt:lpstr>
      <vt:lpstr>Resources (RMM Level 1)</vt:lpstr>
      <vt:lpstr>HTTP VERBS (RMM Level 2)</vt:lpstr>
      <vt:lpstr>Crossing the Chasm Toward Resource-Centric APIs</vt:lpstr>
      <vt:lpstr>Hypermedia (RMM Level 3)</vt:lpstr>
      <vt:lpstr>REST</vt:lpstr>
      <vt:lpstr>REST Constraints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101</cp:revision>
  <dcterms:created xsi:type="dcterms:W3CDTF">2018-04-26T03:21:35Z</dcterms:created>
  <dcterms:modified xsi:type="dcterms:W3CDTF">2018-06-21T10:53:28Z</dcterms:modified>
</cp:coreProperties>
</file>