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5" autoAdjust="0"/>
    <p:restoredTop sz="94660"/>
  </p:normalViewPr>
  <p:slideViewPr>
    <p:cSldViewPr snapToGrid="0">
      <p:cViewPr varScale="1">
        <p:scale>
          <a:sx n="110" d="100"/>
          <a:sy n="110" d="100"/>
        </p:scale>
        <p:origin x="384" y="108"/>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4/26/2018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307684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4/26/2018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7235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4/26/2018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5.xml"/><Relationship Id="rId4" Type="http://schemas.openxmlformats.org/officeDocument/2006/relationships/slide" Target="slide6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Net 1.1XML Web Services</a:t>
            </a:r>
            <a:endParaRPr lang="en-US" dirty="0"/>
          </a:p>
        </p:txBody>
      </p:sp>
      <p:sp>
        <p:nvSpPr>
          <p:cNvPr id="3" name="Subtitle 2"/>
          <p:cNvSpPr>
            <a:spLocks noGrp="1"/>
          </p:cNvSpPr>
          <p:nvPr>
            <p:ph idx="1"/>
          </p:nvPr>
        </p:nvSpPr>
        <p:spPr/>
        <p:txBody>
          <a:bodyPr/>
          <a:lstStyle/>
          <a:p>
            <a:r>
              <a:rPr lang="en-US" dirty="0" smtClean="0"/>
              <a:t>	- Govardhan Reddy D N</a:t>
            </a:r>
          </a:p>
          <a:p>
            <a:r>
              <a:rPr lang="en-US" dirty="0"/>
              <a:t>	</a:t>
            </a:r>
            <a:r>
              <a:rPr lang="en-US" dirty="0" smtClean="0"/>
              <a:t>		</a:t>
            </a:r>
            <a:r>
              <a:rPr lang="en-US" sz="1800" dirty="0" smtClean="0">
                <a:solidFill>
                  <a:srgbClr val="3F1779"/>
                </a:solidFill>
                <a:latin typeface="Brush Script MT" panose="03060802040406070304" pitchFamily="66" charset="0"/>
              </a:rPr>
              <a:t>Royal Sapphire Edu</a:t>
            </a:r>
            <a:endParaRPr lang="en-US" sz="1800" dirty="0">
              <a:solidFill>
                <a:srgbClr val="3F1779"/>
              </a:solidFill>
              <a:latin typeface="Brush Script MT" panose="03060802040406070304" pitchFamily="66" charset="0"/>
            </a:endParaRPr>
          </a:p>
        </p:txBody>
      </p:sp>
      <p:sp>
        <p:nvSpPr>
          <p:cNvPr id="4" name="Action Button: Forward or Next 3">
            <a:hlinkClick r:id="rId2" action="ppaction://hlinksldjump" highlightClick="1"/>
          </p:cNvPr>
          <p:cNvSpPr/>
          <p:nvPr/>
        </p:nvSpPr>
        <p:spPr>
          <a:xfrm>
            <a:off x="391069" y="5134232"/>
            <a:ext cx="2455333" cy="762000"/>
          </a:xfrm>
          <a:prstGeom prst="actionButtonForwardNex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algn="ctr">
              <a:lnSpc>
                <a:spcPct val="90000"/>
              </a:lnSpc>
              <a:spcBef>
                <a:spcPct val="0"/>
              </a:spcBef>
            </a:pPr>
            <a:r>
              <a:rPr lang="en-US" sz="2400" dirty="0" smtClean="0">
                <a:solidFill>
                  <a:schemeClr val="tx1"/>
                </a:solidFill>
                <a:latin typeface="+mj-lt"/>
                <a:ea typeface="+mj-ea"/>
                <a:cs typeface="+mj-cs"/>
              </a:rPr>
              <a:t>Prog XML Web Services</a:t>
            </a:r>
            <a:endParaRPr lang="en-US" sz="2400" dirty="0">
              <a:solidFill>
                <a:schemeClr val="tx1"/>
              </a:solidFill>
              <a:latin typeface="+mj-lt"/>
              <a:ea typeface="+mj-ea"/>
              <a:cs typeface="+mj-cs"/>
            </a:endParaRPr>
          </a:p>
        </p:txBody>
      </p:sp>
      <p:pic>
        <p:nvPicPr>
          <p:cNvPr id="5" name="Picture 4"/>
          <p:cNvPicPr>
            <a:picLocks noChangeAspect="1"/>
          </p:cNvPicPr>
          <p:nvPr/>
        </p:nvPicPr>
        <p:blipFill>
          <a:blip r:embed="rId3"/>
          <a:stretch>
            <a:fillRect/>
          </a:stretch>
        </p:blipFill>
        <p:spPr>
          <a:xfrm>
            <a:off x="11430942" y="461945"/>
            <a:ext cx="273084" cy="273084"/>
          </a:xfrm>
          <a:prstGeom prst="rect">
            <a:avLst/>
          </a:prstGeom>
        </p:spPr>
      </p:pic>
      <p:sp>
        <p:nvSpPr>
          <p:cNvPr id="7" name="TextBox 6"/>
          <p:cNvSpPr txBox="1"/>
          <p:nvPr/>
        </p:nvSpPr>
        <p:spPr>
          <a:xfrm>
            <a:off x="391069" y="6072542"/>
            <a:ext cx="1392573" cy="369332"/>
          </a:xfrm>
          <a:prstGeom prst="rect">
            <a:avLst/>
          </a:prstGeom>
          <a:noFill/>
          <a:ln>
            <a:solidFill>
              <a:srgbClr val="3F1779"/>
            </a:solidFill>
          </a:ln>
        </p:spPr>
        <p:txBody>
          <a:bodyPr wrap="square" rtlCol="0">
            <a:spAutoFit/>
          </a:bodyPr>
          <a:lstStyle/>
          <a:p>
            <a:r>
              <a:rPr lang="en-US" smtClean="0"/>
              <a:t>MS Press</a:t>
            </a:r>
            <a:endParaRPr lang="en-US" dirty="0"/>
          </a:p>
        </p:txBody>
      </p:sp>
      <p:sp>
        <p:nvSpPr>
          <p:cNvPr id="8" name="Action Button: Forward or Next 7">
            <a:hlinkClick r:id="rId4" action="ppaction://hlinksldjump" highlightClick="1"/>
          </p:cNvPr>
          <p:cNvSpPr/>
          <p:nvPr/>
        </p:nvSpPr>
        <p:spPr>
          <a:xfrm>
            <a:off x="3640667" y="5134232"/>
            <a:ext cx="2455333" cy="762000"/>
          </a:xfrm>
          <a:prstGeom prst="actionButtonForwardNex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pPr algn="ctr">
              <a:lnSpc>
                <a:spcPct val="90000"/>
              </a:lnSpc>
              <a:spcBef>
                <a:spcPct val="0"/>
              </a:spcBef>
            </a:pPr>
            <a:r>
              <a:rPr lang="en-US" sz="2400" dirty="0" smtClean="0">
                <a:solidFill>
                  <a:schemeClr val="tx1"/>
                </a:solidFill>
                <a:latin typeface="+mj-lt"/>
                <a:ea typeface="+mj-ea"/>
                <a:cs typeface="+mj-cs"/>
              </a:rPr>
              <a:t>Appendix</a:t>
            </a:r>
            <a:endParaRPr lang="en-US" sz="2400" dirty="0">
              <a:solidFill>
                <a:schemeClr val="tx1"/>
              </a:solidFill>
              <a:latin typeface="+mj-lt"/>
              <a:ea typeface="+mj-ea"/>
              <a:cs typeface="+mj-cs"/>
            </a:endParaRPr>
          </a:p>
        </p:txBody>
      </p:sp>
      <p:sp>
        <p:nvSpPr>
          <p:cNvPr id="13" name="TextBox 12"/>
          <p:cNvSpPr txBox="1"/>
          <p:nvPr/>
        </p:nvSpPr>
        <p:spPr>
          <a:xfrm>
            <a:off x="3640667" y="6072542"/>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Tree>
    <p:extLst>
      <p:ext uri="{BB962C8B-B14F-4D97-AF65-F5344CB8AC3E}">
        <p14:creationId xmlns:p14="http://schemas.microsoft.com/office/powerpoint/2010/main" val="336331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XML</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Soon after he published HTML 1.0, Tim Berners-Lee realized that the Web was becoming a digital Wild West with different lawmen (browsers, companies) making their own laws and developers struggling to provide the same sites to users under different </a:t>
            </a:r>
            <a:r>
              <a:rPr lang="en-US" sz="2000" dirty="0" smtClean="0"/>
              <a:t>jurisdictions.</a:t>
            </a:r>
          </a:p>
          <a:p>
            <a:pPr marL="457200">
              <a:buFont typeface="Wingdings" panose="05000000000000000000" pitchFamily="2" charset="2"/>
              <a:buChar char="§"/>
            </a:pPr>
            <a:r>
              <a:rPr lang="en-US" sz="2000" dirty="0" smtClean="0"/>
              <a:t>In </a:t>
            </a:r>
            <a:r>
              <a:rPr lang="en-US" sz="2000" dirty="0" smtClean="0">
                <a:solidFill>
                  <a:srgbClr val="FF0000"/>
                </a:solidFill>
              </a:rPr>
              <a:t>1994</a:t>
            </a:r>
            <a:r>
              <a:rPr lang="en-US" sz="2000" dirty="0" smtClean="0"/>
              <a:t>, he and </a:t>
            </a:r>
            <a:r>
              <a:rPr lang="en-US" sz="2000" dirty="0" smtClean="0">
                <a:solidFill>
                  <a:srgbClr val="FF0000"/>
                </a:solidFill>
              </a:rPr>
              <a:t>Michael Dertouzos</a:t>
            </a:r>
            <a:r>
              <a:rPr lang="en-US" sz="2000" dirty="0" smtClean="0"/>
              <a:t> founded the World Wide Web Consortium (</a:t>
            </a:r>
            <a:r>
              <a:rPr lang="en-US" sz="2000" dirty="0" smtClean="0">
                <a:solidFill>
                  <a:srgbClr val="FF0000"/>
                </a:solidFill>
              </a:rPr>
              <a:t>W3C</a:t>
            </a:r>
            <a:r>
              <a:rPr lang="en-US" sz="2000" dirty="0" smtClean="0"/>
              <a:t>) with the purpose of creating open standards for the Web that everyone should adhere to instead of building and using their own technologies.</a:t>
            </a:r>
          </a:p>
          <a:p>
            <a:pPr marL="457200">
              <a:buFont typeface="Wingdings" panose="05000000000000000000" pitchFamily="2" charset="2"/>
              <a:buChar char="§"/>
            </a:pPr>
            <a:r>
              <a:rPr lang="en-US" sz="2000" dirty="0" smtClean="0"/>
              <a:t>HTML </a:t>
            </a:r>
            <a:r>
              <a:rPr lang="en-US" sz="2000" dirty="0"/>
              <a:t>was one of the first Web technologies they published as a standard (with HTML 3.2 coming in 1997), and a little over a year later, in </a:t>
            </a:r>
            <a:r>
              <a:rPr lang="en-US" sz="2000" dirty="0">
                <a:solidFill>
                  <a:srgbClr val="FF0000"/>
                </a:solidFill>
              </a:rPr>
              <a:t>February 1998</a:t>
            </a:r>
            <a:r>
              <a:rPr lang="en-US" sz="2000" dirty="0"/>
              <a:t>, they released version 1.0 of the XML </a:t>
            </a:r>
            <a:r>
              <a:rPr lang="en-US" sz="2000" dirty="0" smtClean="0"/>
              <a:t>specification.</a:t>
            </a:r>
          </a:p>
          <a:p>
            <a:pPr marL="457200">
              <a:buFont typeface="Wingdings" panose="05000000000000000000" pitchFamily="2" charset="2"/>
              <a:buChar char="§"/>
            </a:pPr>
            <a:r>
              <a:rPr lang="en-US" sz="2000" dirty="0" smtClean="0"/>
              <a:t>XML </a:t>
            </a:r>
            <a:r>
              <a:rPr lang="en-US" sz="2000" dirty="0"/>
              <a:t>has been a cornerstone in the development of the programmable Internet, thanks to what it does and what it doesn’t </a:t>
            </a:r>
            <a:r>
              <a:rPr lang="en-US" sz="2000" dirty="0" smtClean="0"/>
              <a:t>do.</a:t>
            </a:r>
          </a:p>
          <a:p>
            <a:pPr marL="457200">
              <a:buFont typeface="Wingdings" panose="05000000000000000000" pitchFamily="2" charset="2"/>
              <a:buChar char="§"/>
            </a:pPr>
            <a:r>
              <a:rPr lang="en-US" sz="2000" dirty="0" smtClean="0"/>
              <a:t>Instead </a:t>
            </a:r>
            <a:r>
              <a:rPr lang="en-US" sz="2000" dirty="0"/>
              <a:t>of being designed for a specific purpose, like HTML, which is designed to identify and mark up the various elements in a Web page, XML is designed as a </a:t>
            </a:r>
            <a:r>
              <a:rPr lang="en-US" sz="2000" dirty="0" smtClean="0"/>
              <a:t>metalanguage.</a:t>
            </a:r>
          </a:p>
          <a:p>
            <a:pPr marL="457200">
              <a:buFont typeface="Wingdings" panose="05000000000000000000" pitchFamily="2" charset="2"/>
              <a:buChar char="§"/>
            </a:pPr>
            <a:r>
              <a:rPr lang="en-US" sz="2000" dirty="0" smtClean="0"/>
              <a:t>That </a:t>
            </a:r>
            <a:r>
              <a:rPr lang="en-US" sz="2000" dirty="0"/>
              <a:t>is, it provides the foundation for marking up anything we want—record collections, books, mathematical equations, chemical formulas, the contents of our databases, and so on—in plain </a:t>
            </a:r>
            <a:r>
              <a:rPr lang="en-US" sz="2000" dirty="0" smtClean="0"/>
              <a:t>text.</a:t>
            </a:r>
          </a:p>
          <a:p>
            <a:pPr marL="457200">
              <a:buFont typeface="Wingdings" panose="05000000000000000000" pitchFamily="2" charset="2"/>
              <a:buChar char="§"/>
            </a:pPr>
            <a:r>
              <a:rPr lang="en-US" sz="2000" dirty="0" smtClean="0"/>
              <a:t>By </a:t>
            </a:r>
            <a:r>
              <a:rPr lang="en-US" sz="2000" dirty="0"/>
              <a:t>using XML to mark up data, we can make that data available in a platform-neutral format that can be shared online regardless of the operating system, database, and firewalls the host platform uses</a:t>
            </a:r>
            <a:r>
              <a:rPr lang="en-US" sz="2000" dirty="0" smtClean="0"/>
              <a:t>.</a:t>
            </a:r>
            <a:endParaRPr lang="en-US" sz="2000" dirty="0"/>
          </a:p>
        </p:txBody>
      </p:sp>
    </p:spTree>
    <p:extLst>
      <p:ext uri="{BB962C8B-B14F-4D97-AF65-F5344CB8AC3E}">
        <p14:creationId xmlns:p14="http://schemas.microsoft.com/office/powerpoint/2010/main" val="4611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XML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lnSpcReduction="10000"/>
          </a:bodyPr>
          <a:lstStyle/>
          <a:p>
            <a:pPr marL="457200">
              <a:buFont typeface="Wingdings" panose="05000000000000000000" pitchFamily="2" charset="2"/>
              <a:buChar char="§"/>
            </a:pPr>
            <a:r>
              <a:rPr lang="en-US" sz="2000" dirty="0" smtClean="0"/>
              <a:t>All </a:t>
            </a:r>
            <a:r>
              <a:rPr lang="en-US" sz="2000" dirty="0"/>
              <a:t>that’s required of the receiving system is the ability to parse the XML data and act on </a:t>
            </a:r>
            <a:r>
              <a:rPr lang="en-US" sz="2000" dirty="0" smtClean="0"/>
              <a:t>it.</a:t>
            </a:r>
          </a:p>
          <a:p>
            <a:pPr marL="457200">
              <a:buFont typeface="Wingdings" panose="05000000000000000000" pitchFamily="2" charset="2"/>
              <a:buChar char="§"/>
            </a:pPr>
            <a:r>
              <a:rPr lang="en-US" sz="2000" dirty="0" smtClean="0"/>
              <a:t>The </a:t>
            </a:r>
            <a:r>
              <a:rPr lang="en-US" sz="2000" dirty="0"/>
              <a:t>parsing implies a slight performance hit, of course, but the gains of universally acceptable data far outweigh the hit</a:t>
            </a:r>
            <a:r>
              <a:rPr lang="en-US" sz="2000" dirty="0" smtClean="0"/>
              <a:t>.</a:t>
            </a:r>
          </a:p>
          <a:p>
            <a:pPr marL="457200">
              <a:buFont typeface="Wingdings" panose="05000000000000000000" pitchFamily="2" charset="2"/>
              <a:buChar char="§"/>
            </a:pPr>
            <a:r>
              <a:rPr lang="en-US" sz="2000" dirty="0"/>
              <a:t>A few other problems needed getting around, of </a:t>
            </a:r>
            <a:r>
              <a:rPr lang="en-US" sz="2000" dirty="0" smtClean="0"/>
              <a:t>course.</a:t>
            </a:r>
          </a:p>
          <a:p>
            <a:pPr marL="457200">
              <a:buFont typeface="Wingdings" panose="05000000000000000000" pitchFamily="2" charset="2"/>
              <a:buChar char="§"/>
            </a:pPr>
            <a:r>
              <a:rPr lang="en-US" sz="2000" dirty="0" smtClean="0"/>
              <a:t>The </a:t>
            </a:r>
            <a:r>
              <a:rPr lang="en-US" sz="2000" dirty="0"/>
              <a:t>first was simply that two XML grammars might define a tag with the same </a:t>
            </a:r>
            <a:r>
              <a:rPr lang="en-US" sz="2000" dirty="0" smtClean="0"/>
              <a:t>name. How </a:t>
            </a:r>
            <a:r>
              <a:rPr lang="en-US" sz="2000" dirty="0"/>
              <a:t>would parsers translate the </a:t>
            </a:r>
            <a:r>
              <a:rPr lang="en-US" sz="2000" dirty="0" smtClean="0"/>
              <a:t>tag?</a:t>
            </a:r>
          </a:p>
          <a:p>
            <a:pPr marL="457200">
              <a:buFont typeface="Wingdings" panose="05000000000000000000" pitchFamily="2" charset="2"/>
              <a:buChar char="§"/>
            </a:pPr>
            <a:r>
              <a:rPr lang="en-US" sz="2000" dirty="0" smtClean="0"/>
              <a:t>Namespaces </a:t>
            </a:r>
            <a:r>
              <a:rPr lang="en-US" sz="2000" dirty="0"/>
              <a:t>were introduced to solve that problem, offering ways to define an unambiguous context within which to place </a:t>
            </a:r>
            <a:r>
              <a:rPr lang="en-US" sz="2000" dirty="0" smtClean="0"/>
              <a:t>tags.</a:t>
            </a:r>
          </a:p>
          <a:p>
            <a:pPr marL="457200">
              <a:buFont typeface="Wingdings" panose="05000000000000000000" pitchFamily="2" charset="2"/>
              <a:buChar char="§"/>
            </a:pPr>
            <a:r>
              <a:rPr lang="en-US" sz="2000" dirty="0" smtClean="0"/>
              <a:t>Together</a:t>
            </a:r>
            <a:r>
              <a:rPr lang="en-US" sz="2000" dirty="0"/>
              <a:t>, XML and namespaces form the basis of all XML </a:t>
            </a:r>
            <a:r>
              <a:rPr lang="en-US" sz="2000" dirty="0" smtClean="0"/>
              <a:t>standards.</a:t>
            </a:r>
          </a:p>
          <a:p>
            <a:pPr marL="457200">
              <a:buFont typeface="Wingdings" panose="05000000000000000000" pitchFamily="2" charset="2"/>
              <a:buChar char="§"/>
            </a:pPr>
            <a:r>
              <a:rPr lang="en-US" sz="2000" dirty="0" smtClean="0"/>
              <a:t>Even </a:t>
            </a:r>
            <a:r>
              <a:rPr lang="en-US" sz="2000" dirty="0"/>
              <a:t>text itself presented developers with a few obstacles. Base64 encoding offered one solution for sharing pictures and sounds, but what about the encoding of the text </a:t>
            </a:r>
            <a:r>
              <a:rPr lang="en-US" sz="2000" dirty="0" smtClean="0"/>
              <a:t>itself?</a:t>
            </a:r>
          </a:p>
          <a:p>
            <a:pPr marL="457200">
              <a:buFont typeface="Wingdings" panose="05000000000000000000" pitchFamily="2" charset="2"/>
              <a:buChar char="§"/>
            </a:pPr>
            <a:r>
              <a:rPr lang="en-US" sz="2000" dirty="0" smtClean="0"/>
              <a:t>Every </a:t>
            </a:r>
            <a:r>
              <a:rPr lang="en-US" sz="2000" dirty="0"/>
              <a:t>machine running Windows presented at least two encoding schemes— MS-DOS codepages and ANSI encoding—and many localized character </a:t>
            </a:r>
            <a:r>
              <a:rPr lang="en-US" sz="2000" dirty="0" smtClean="0"/>
              <a:t>sets.</a:t>
            </a:r>
          </a:p>
          <a:p>
            <a:pPr marL="457200">
              <a:buFont typeface="Wingdings" panose="05000000000000000000" pitchFamily="2" charset="2"/>
              <a:buChar char="§"/>
            </a:pPr>
            <a:r>
              <a:rPr lang="en-US" sz="2000" dirty="0" smtClean="0"/>
              <a:t>The </a:t>
            </a:r>
            <a:r>
              <a:rPr lang="en-US" sz="2000" dirty="0"/>
              <a:t>solution was to base XML on the then-current version of Unicode (2.0) and have XML documents declare what character set and language their text was written in. </a:t>
            </a:r>
          </a:p>
        </p:txBody>
      </p:sp>
    </p:spTree>
    <p:extLst>
      <p:ext uri="{BB962C8B-B14F-4D97-AF65-F5344CB8AC3E}">
        <p14:creationId xmlns:p14="http://schemas.microsoft.com/office/powerpoint/2010/main" val="181509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XML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XML </a:t>
            </a:r>
            <a:r>
              <a:rPr lang="en-US" sz="2000" dirty="0"/>
              <a:t>parsers are required to understand Unicode and its most important encodings, so data can be safely exchanged between </a:t>
            </a:r>
            <a:r>
              <a:rPr lang="en-US" sz="2000" dirty="0" smtClean="0"/>
              <a:t>platforms.</a:t>
            </a:r>
          </a:p>
          <a:p>
            <a:pPr marL="457200">
              <a:buFont typeface="Wingdings" panose="05000000000000000000" pitchFamily="2" charset="2"/>
              <a:buChar char="§"/>
            </a:pPr>
            <a:r>
              <a:rPr lang="en-US" sz="2000" dirty="0" smtClean="0"/>
              <a:t>Now </a:t>
            </a:r>
            <a:r>
              <a:rPr lang="en-US" sz="2000" dirty="0"/>
              <a:t>that </a:t>
            </a:r>
            <a:r>
              <a:rPr lang="en-US" sz="2000" dirty="0">
                <a:solidFill>
                  <a:srgbClr val="FF0000"/>
                </a:solidFill>
              </a:rPr>
              <a:t>Unicode 3.1</a:t>
            </a:r>
            <a:r>
              <a:rPr lang="en-US" sz="2000" dirty="0"/>
              <a:t> is stable, XML also needs to be updated, and sure enough, XML 1.1 is being prepared accordingly</a:t>
            </a:r>
            <a:r>
              <a:rPr lang="en-US" sz="2000" dirty="0" smtClean="0"/>
              <a:t>.</a:t>
            </a:r>
            <a:endParaRPr lang="en-US" sz="2000" dirty="0"/>
          </a:p>
        </p:txBody>
      </p:sp>
    </p:spTree>
    <p:extLst>
      <p:ext uri="{BB962C8B-B14F-4D97-AF65-F5344CB8AC3E}">
        <p14:creationId xmlns:p14="http://schemas.microsoft.com/office/powerpoint/2010/main" val="179241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XML Schemas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945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Distributed Applications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Parallel to the development of Web-based applications, the industry also made inroads into the construction of distributed </a:t>
            </a:r>
            <a:r>
              <a:rPr lang="en-US" sz="2000" dirty="0" smtClean="0"/>
              <a:t>applications.</a:t>
            </a:r>
          </a:p>
          <a:p>
            <a:pPr marL="457200">
              <a:buFont typeface="Wingdings" panose="05000000000000000000" pitchFamily="2" charset="2"/>
              <a:buChar char="§"/>
            </a:pPr>
            <a:r>
              <a:rPr lang="en-US" sz="2000" dirty="0" smtClean="0"/>
              <a:t>Distributed </a:t>
            </a:r>
            <a:r>
              <a:rPr lang="en-US" sz="2000" dirty="0"/>
              <a:t>in this case meant applications splitting their workload privately and securely over more than one machine using their system’s own </a:t>
            </a:r>
            <a:r>
              <a:rPr lang="en-US" sz="2000" dirty="0">
                <a:solidFill>
                  <a:srgbClr val="FF0000"/>
                </a:solidFill>
              </a:rPr>
              <a:t>Remote Procedure Call</a:t>
            </a:r>
            <a:r>
              <a:rPr lang="en-US" sz="2000" dirty="0"/>
              <a:t> (</a:t>
            </a:r>
            <a:r>
              <a:rPr lang="en-US" sz="2000" dirty="0">
                <a:solidFill>
                  <a:srgbClr val="FF0000"/>
                </a:solidFill>
              </a:rPr>
              <a:t>RPC</a:t>
            </a:r>
            <a:r>
              <a:rPr lang="en-US" sz="2000" dirty="0"/>
              <a:t>) protocol to call methods and send information from machine to machine to machine as if they were all the same </a:t>
            </a:r>
            <a:r>
              <a:rPr lang="en-US" sz="2000" dirty="0" smtClean="0"/>
              <a:t>machine.</a:t>
            </a:r>
          </a:p>
          <a:p>
            <a:pPr marL="457200">
              <a:buFont typeface="Wingdings" panose="05000000000000000000" pitchFamily="2" charset="2"/>
              <a:buChar char="§"/>
            </a:pPr>
            <a:r>
              <a:rPr lang="en-US" sz="2000" dirty="0" smtClean="0"/>
              <a:t>However</a:t>
            </a:r>
            <a:r>
              <a:rPr lang="en-US" sz="2000" dirty="0"/>
              <a:t>, not for want of trying, the architectures and frameworks on which distributed applications were built—DCOM, CORBA, Java RMI— worked exclusively with </a:t>
            </a:r>
            <a:r>
              <a:rPr lang="en-US" sz="2000" dirty="0" smtClean="0"/>
              <a:t>themselves.</a:t>
            </a:r>
          </a:p>
          <a:p>
            <a:pPr marL="457200">
              <a:buFont typeface="Wingdings" panose="05000000000000000000" pitchFamily="2" charset="2"/>
              <a:buChar char="§"/>
            </a:pPr>
            <a:r>
              <a:rPr lang="en-US" sz="2000" dirty="0" smtClean="0"/>
              <a:t>The </a:t>
            </a:r>
            <a:r>
              <a:rPr lang="en-US" sz="2000" dirty="0"/>
              <a:t>machines were tightly coupled together, and each architecture had its own </a:t>
            </a:r>
            <a:r>
              <a:rPr lang="en-US" sz="2000" dirty="0">
                <a:solidFill>
                  <a:srgbClr val="FF0000"/>
                </a:solidFill>
              </a:rPr>
              <a:t>RPC protocol</a:t>
            </a:r>
            <a:r>
              <a:rPr lang="en-US" sz="2000" dirty="0"/>
              <a:t>, </a:t>
            </a:r>
            <a:r>
              <a:rPr lang="en-US" sz="2000" dirty="0">
                <a:solidFill>
                  <a:srgbClr val="FF0000"/>
                </a:solidFill>
              </a:rPr>
              <a:t>message format</a:t>
            </a:r>
            <a:r>
              <a:rPr lang="en-US" sz="2000" dirty="0"/>
              <a:t>, and </a:t>
            </a:r>
            <a:r>
              <a:rPr lang="en-US" sz="2000" dirty="0">
                <a:solidFill>
                  <a:srgbClr val="FF0000"/>
                </a:solidFill>
              </a:rPr>
              <a:t>message description </a:t>
            </a:r>
            <a:r>
              <a:rPr lang="en-US" sz="2000" dirty="0" smtClean="0">
                <a:solidFill>
                  <a:srgbClr val="FF0000"/>
                </a:solidFill>
              </a:rPr>
              <a:t>language</a:t>
            </a:r>
            <a:r>
              <a:rPr lang="en-US" sz="2000" dirty="0" smtClean="0"/>
              <a:t>.</a:t>
            </a:r>
          </a:p>
          <a:p>
            <a:pPr marL="457200">
              <a:buFont typeface="Wingdings" panose="05000000000000000000" pitchFamily="2" charset="2"/>
              <a:buChar char="§"/>
            </a:pPr>
            <a:r>
              <a:rPr lang="en-US" sz="2000" dirty="0" smtClean="0"/>
              <a:t>That </a:t>
            </a:r>
            <a:r>
              <a:rPr lang="en-US" sz="2000" dirty="0"/>
              <a:t>is, an application written in </a:t>
            </a:r>
            <a:r>
              <a:rPr lang="en-US" sz="2000" dirty="0">
                <a:solidFill>
                  <a:srgbClr val="FF0000"/>
                </a:solidFill>
              </a:rPr>
              <a:t>CORBA</a:t>
            </a:r>
            <a:r>
              <a:rPr lang="en-US" sz="2000" dirty="0"/>
              <a:t> would not cooperate with—or, indeed, understand—the same application written in </a:t>
            </a:r>
            <a:r>
              <a:rPr lang="en-US" sz="2000" dirty="0">
                <a:solidFill>
                  <a:srgbClr val="FF0000"/>
                </a:solidFill>
              </a:rPr>
              <a:t>DCOM</a:t>
            </a:r>
            <a:r>
              <a:rPr lang="en-US" sz="2000" dirty="0"/>
              <a:t> or </a:t>
            </a:r>
            <a:r>
              <a:rPr lang="en-US" sz="2000" dirty="0">
                <a:solidFill>
                  <a:srgbClr val="FF0000"/>
                </a:solidFill>
              </a:rPr>
              <a:t>Java RMI </a:t>
            </a:r>
            <a:r>
              <a:rPr lang="en-US" sz="2000" dirty="0"/>
              <a:t>on another machine, and </a:t>
            </a:r>
            <a:r>
              <a:rPr lang="en-US" sz="2000" dirty="0" smtClean="0"/>
              <a:t>vice versa.</a:t>
            </a:r>
          </a:p>
          <a:p>
            <a:pPr marL="457200">
              <a:buFont typeface="Wingdings" panose="05000000000000000000" pitchFamily="2" charset="2"/>
              <a:buChar char="§"/>
            </a:pPr>
            <a:r>
              <a:rPr lang="en-US" sz="2000" dirty="0" smtClean="0"/>
              <a:t>More </a:t>
            </a:r>
            <a:r>
              <a:rPr lang="en-US" sz="2000" dirty="0"/>
              <a:t>important, your machines’ setups had to be almost identical to get a distributed application to work at </a:t>
            </a:r>
            <a:r>
              <a:rPr lang="en-US" sz="2000" dirty="0" smtClean="0"/>
              <a:t>all.</a:t>
            </a:r>
          </a:p>
          <a:p>
            <a:pPr marL="457200">
              <a:buFont typeface="Wingdings" panose="05000000000000000000" pitchFamily="2" charset="2"/>
              <a:buChar char="§"/>
            </a:pPr>
            <a:r>
              <a:rPr lang="en-US" sz="2000" dirty="0" smtClean="0"/>
              <a:t>Not </a:t>
            </a:r>
            <a:r>
              <a:rPr lang="en-US" sz="2000" dirty="0"/>
              <a:t>only did all three architectures exist on several operating systems, but you also faced an uphill struggle to reconcile different data types, security systems, and debugging </a:t>
            </a:r>
            <a:r>
              <a:rPr lang="en-US" sz="2000" dirty="0" smtClean="0"/>
              <a:t>environments.</a:t>
            </a:r>
          </a:p>
          <a:p>
            <a:pPr marL="457200">
              <a:buFont typeface="Wingdings" panose="05000000000000000000" pitchFamily="2" charset="2"/>
              <a:buChar char="§"/>
            </a:pPr>
            <a:r>
              <a:rPr lang="en-US" sz="2000" dirty="0" smtClean="0"/>
              <a:t>For </a:t>
            </a:r>
            <a:r>
              <a:rPr lang="en-US" sz="2000" dirty="0"/>
              <a:t>Java users, this was slightly less of a problem, but in general, such applications weren’t as distributable as you might have wished</a:t>
            </a:r>
            <a:r>
              <a:rPr lang="en-US" sz="2000" dirty="0" smtClean="0"/>
              <a:t>.</a:t>
            </a:r>
            <a:endParaRPr lang="en-US" sz="2000" dirty="0"/>
          </a:p>
        </p:txBody>
      </p:sp>
    </p:spTree>
    <p:extLst>
      <p:ext uri="{BB962C8B-B14F-4D97-AF65-F5344CB8AC3E}">
        <p14:creationId xmlns:p14="http://schemas.microsoft.com/office/powerpoint/2010/main" val="225964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Building the Platform</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Rather than trying to build a replacement for distributed application frameworks and protocols, those working to evolve the Web application beyond n-tier applications realized they could take the idea of a distributed application’s binary calls across machine boundaries and turn them into platform-neutral calls—matching a Web application’s indifference to platform and operating </a:t>
            </a:r>
            <a:r>
              <a:rPr lang="en-US" sz="2000" dirty="0" smtClean="0"/>
              <a:t>system.</a:t>
            </a:r>
          </a:p>
          <a:p>
            <a:pPr marL="457200">
              <a:buFont typeface="Wingdings" panose="05000000000000000000" pitchFamily="2" charset="2"/>
              <a:buChar char="§"/>
            </a:pPr>
            <a:r>
              <a:rPr lang="en-US" sz="2000" dirty="0" smtClean="0"/>
              <a:t>By </a:t>
            </a:r>
            <a:r>
              <a:rPr lang="en-US" sz="2000" dirty="0">
                <a:solidFill>
                  <a:srgbClr val="FF0000"/>
                </a:solidFill>
              </a:rPr>
              <a:t>1998</a:t>
            </a:r>
            <a:r>
              <a:rPr lang="en-US" sz="2000" dirty="0"/>
              <a:t>, the term Web services had been coined by either </a:t>
            </a:r>
            <a:r>
              <a:rPr lang="en-US" sz="2000" dirty="0">
                <a:solidFill>
                  <a:srgbClr val="FF0000"/>
                </a:solidFill>
              </a:rPr>
              <a:t>Andrew Layman</a:t>
            </a:r>
            <a:r>
              <a:rPr lang="en-US" sz="2000" dirty="0"/>
              <a:t> </a:t>
            </a:r>
            <a:r>
              <a:rPr lang="en-US" sz="2000" dirty="0">
                <a:solidFill>
                  <a:srgbClr val="FF0000"/>
                </a:solidFill>
              </a:rPr>
              <a:t>or John Montgomery</a:t>
            </a:r>
            <a:r>
              <a:rPr lang="en-US" sz="2000" dirty="0"/>
              <a:t> of Microsoft (they both think the other guy did it) to characterize this </a:t>
            </a:r>
            <a:r>
              <a:rPr lang="en-US" sz="2000" dirty="0" smtClean="0"/>
              <a:t>Web-based </a:t>
            </a:r>
            <a:r>
              <a:rPr lang="en-US" sz="2000" dirty="0"/>
              <a:t>framework, and the model for the platform that enabled this ability was given some serious </a:t>
            </a:r>
            <a:r>
              <a:rPr lang="en-US" sz="2000" dirty="0" smtClean="0"/>
              <a:t>thought.</a:t>
            </a:r>
          </a:p>
          <a:p>
            <a:pPr marL="457200">
              <a:buFont typeface="Wingdings" panose="05000000000000000000" pitchFamily="2" charset="2"/>
              <a:buChar char="§"/>
            </a:pPr>
            <a:r>
              <a:rPr lang="en-US" sz="2000" dirty="0" smtClean="0"/>
              <a:t>Like </a:t>
            </a:r>
            <a:r>
              <a:rPr lang="en-US" sz="2000" dirty="0"/>
              <a:t>any other distributed application framework, it needed the following</a:t>
            </a:r>
            <a:r>
              <a:rPr lang="en-US" sz="2000" dirty="0" smtClean="0"/>
              <a:t>:</a:t>
            </a:r>
          </a:p>
          <a:p>
            <a:pPr marL="685800">
              <a:buFont typeface="Wingdings" panose="05000000000000000000" pitchFamily="2" charset="2"/>
              <a:buChar char="ü"/>
            </a:pPr>
            <a:r>
              <a:rPr lang="en-US" sz="2000" dirty="0"/>
              <a:t>A platform-independent format language for structured data </a:t>
            </a:r>
            <a:r>
              <a:rPr lang="en-US" sz="2000" dirty="0" smtClean="0"/>
              <a:t>exchange</a:t>
            </a:r>
          </a:p>
          <a:p>
            <a:pPr marL="685800">
              <a:buFont typeface="Wingdings" panose="05000000000000000000" pitchFamily="2" charset="2"/>
              <a:buChar char="ü"/>
            </a:pPr>
            <a:r>
              <a:rPr lang="en-US" sz="2000" dirty="0" smtClean="0"/>
              <a:t>A </a:t>
            </a:r>
            <a:r>
              <a:rPr lang="en-US" sz="2000" dirty="0"/>
              <a:t>way of describing the structure of the data being </a:t>
            </a:r>
            <a:r>
              <a:rPr lang="en-US" sz="2000" dirty="0" smtClean="0"/>
              <a:t>exchanged</a:t>
            </a:r>
          </a:p>
          <a:p>
            <a:pPr marL="685800">
              <a:buFont typeface="Wingdings" panose="05000000000000000000" pitchFamily="2" charset="2"/>
              <a:buChar char="ü"/>
            </a:pPr>
            <a:r>
              <a:rPr lang="en-US" sz="2000" dirty="0" smtClean="0"/>
              <a:t>A </a:t>
            </a:r>
            <a:r>
              <a:rPr lang="en-US" sz="2000" dirty="0"/>
              <a:t>standard method of packaging the data for transmission over the </a:t>
            </a:r>
            <a:r>
              <a:rPr lang="en-US" sz="2000" dirty="0" smtClean="0"/>
              <a:t>Internet</a:t>
            </a:r>
          </a:p>
          <a:p>
            <a:pPr marL="685800">
              <a:buFont typeface="Wingdings" panose="05000000000000000000" pitchFamily="2" charset="2"/>
              <a:buChar char="ü"/>
            </a:pPr>
            <a:r>
              <a:rPr lang="en-US" sz="2000" dirty="0" smtClean="0"/>
              <a:t>A </a:t>
            </a:r>
            <a:r>
              <a:rPr lang="en-US" sz="2000" dirty="0"/>
              <a:t>way for Web services to describe their public interface to </a:t>
            </a:r>
            <a:r>
              <a:rPr lang="en-US" sz="2000" dirty="0" smtClean="0"/>
              <a:t>clients</a:t>
            </a:r>
          </a:p>
          <a:p>
            <a:pPr marL="685800">
              <a:buFont typeface="Wingdings" panose="05000000000000000000" pitchFamily="2" charset="2"/>
              <a:buChar char="ü"/>
            </a:pPr>
            <a:r>
              <a:rPr lang="en-US" sz="2000" dirty="0" smtClean="0"/>
              <a:t>A </a:t>
            </a:r>
            <a:r>
              <a:rPr lang="en-US" sz="2000" dirty="0"/>
              <a:t>framework for programmatically locating Web services via their capabilities or </a:t>
            </a:r>
            <a:r>
              <a:rPr lang="en-US" sz="2000" dirty="0" smtClean="0"/>
              <a:t>description</a:t>
            </a:r>
          </a:p>
          <a:p>
            <a:pPr marL="457200">
              <a:buFont typeface="Wingdings" panose="05000000000000000000" pitchFamily="2" charset="2"/>
              <a:buChar char="§"/>
            </a:pPr>
            <a:r>
              <a:rPr lang="en-US" sz="2000" dirty="0" smtClean="0"/>
              <a:t>The model was sound, but of course large pieces of it didn’t exist yet.</a:t>
            </a:r>
          </a:p>
          <a:p>
            <a:pPr marL="457200">
              <a:buFont typeface="Wingdings" panose="05000000000000000000" pitchFamily="2" charset="2"/>
              <a:buChar char="§"/>
            </a:pPr>
            <a:r>
              <a:rPr lang="en-US" sz="2000" dirty="0" smtClean="0"/>
              <a:t>Developers already had XML and XML Schemas for the transmission and description of data, and they had HTTP as a transport protocol. </a:t>
            </a:r>
          </a:p>
        </p:txBody>
      </p:sp>
    </p:spTree>
    <p:extLst>
      <p:ext uri="{BB962C8B-B14F-4D97-AF65-F5344CB8AC3E}">
        <p14:creationId xmlns:p14="http://schemas.microsoft.com/office/powerpoint/2010/main" val="4278184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Building the Platform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All </a:t>
            </a:r>
            <a:r>
              <a:rPr lang="en-US" sz="2000" dirty="0"/>
              <a:t>of these were common to all systems, but how could they transform </a:t>
            </a:r>
            <a:r>
              <a:rPr lang="en-US" sz="2000" dirty="0">
                <a:solidFill>
                  <a:srgbClr val="FF0000"/>
                </a:solidFill>
              </a:rPr>
              <a:t>RPC calls</a:t>
            </a:r>
            <a:r>
              <a:rPr lang="en-US" sz="2000" dirty="0"/>
              <a:t> over a proprietary protocol into something any system could receive and understand?</a:t>
            </a:r>
            <a:endParaRPr lang="en-US" sz="2000" dirty="0" smtClean="0"/>
          </a:p>
        </p:txBody>
      </p:sp>
    </p:spTree>
    <p:extLst>
      <p:ext uri="{BB962C8B-B14F-4D97-AF65-F5344CB8AC3E}">
        <p14:creationId xmlns:p14="http://schemas.microsoft.com/office/powerpoint/2010/main" val="253412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SOAP</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answer once again was to use XML, and in </a:t>
            </a:r>
            <a:r>
              <a:rPr lang="en-US" sz="2000" dirty="0">
                <a:solidFill>
                  <a:srgbClr val="FF0000"/>
                </a:solidFill>
              </a:rPr>
              <a:t>1999</a:t>
            </a:r>
            <a:r>
              <a:rPr lang="en-US" sz="2000" dirty="0"/>
              <a:t> </a:t>
            </a:r>
            <a:r>
              <a:rPr lang="en-US" sz="2000" dirty="0">
                <a:solidFill>
                  <a:srgbClr val="FF0000"/>
                </a:solidFill>
              </a:rPr>
              <a:t>version 0.1</a:t>
            </a:r>
            <a:r>
              <a:rPr lang="en-US" sz="2000" dirty="0"/>
              <a:t> of the Simple Object Access Protocol (</a:t>
            </a:r>
            <a:r>
              <a:rPr lang="en-US" sz="2000" dirty="0">
                <a:solidFill>
                  <a:srgbClr val="FF0000"/>
                </a:solidFill>
              </a:rPr>
              <a:t>SOAP</a:t>
            </a:r>
            <a:r>
              <a:rPr lang="en-US" sz="2000" dirty="0"/>
              <a:t>) was released by Don Box, Tim Ewald, and a few </a:t>
            </a:r>
            <a:r>
              <a:rPr lang="en-US" sz="2000" dirty="0" smtClean="0"/>
              <a:t>others.</a:t>
            </a:r>
          </a:p>
          <a:p>
            <a:pPr marL="457200">
              <a:buFont typeface="Wingdings" panose="05000000000000000000" pitchFamily="2" charset="2"/>
              <a:buChar char="§"/>
            </a:pPr>
            <a:r>
              <a:rPr lang="en-US" sz="2000" dirty="0" smtClean="0"/>
              <a:t>Now </a:t>
            </a:r>
            <a:r>
              <a:rPr lang="en-US" sz="2000" dirty="0"/>
              <a:t>in version 1.2, SOAP describes a message framework for a function call and answer from one machine to another in the manner of RPC but formatted as an XML text stream rather than as a binary </a:t>
            </a:r>
            <a:r>
              <a:rPr lang="en-US" sz="2000" dirty="0" smtClean="0"/>
              <a:t>call.</a:t>
            </a:r>
          </a:p>
          <a:p>
            <a:pPr marL="457200">
              <a:buFont typeface="Wingdings" panose="05000000000000000000" pitchFamily="2" charset="2"/>
              <a:buChar char="§"/>
            </a:pPr>
            <a:r>
              <a:rPr lang="en-US" sz="2000" dirty="0" smtClean="0"/>
              <a:t>A </a:t>
            </a:r>
            <a:r>
              <a:rPr lang="en-US" sz="2000" dirty="0"/>
              <a:t>SOAP message, be it a request or a response, is written in plain XML text and adheres to the </a:t>
            </a:r>
            <a:r>
              <a:rPr lang="en-US" sz="2000" dirty="0">
                <a:solidFill>
                  <a:srgbClr val="FF0000"/>
                </a:solidFill>
              </a:rPr>
              <a:t>SOAP standard</a:t>
            </a:r>
            <a:r>
              <a:rPr lang="en-US" sz="2000" dirty="0"/>
              <a:t>, so any system can understand what it says and act </a:t>
            </a:r>
            <a:r>
              <a:rPr lang="en-US" sz="2000" dirty="0" smtClean="0"/>
              <a:t>accordingly.</a:t>
            </a:r>
          </a:p>
          <a:p>
            <a:pPr marL="457200">
              <a:buFont typeface="Wingdings" panose="05000000000000000000" pitchFamily="2" charset="2"/>
              <a:buChar char="§"/>
            </a:pPr>
            <a:r>
              <a:rPr lang="en-US" sz="2000" dirty="0" smtClean="0">
                <a:solidFill>
                  <a:srgbClr val="FF0000"/>
                </a:solidFill>
              </a:rPr>
              <a:t>SOAP </a:t>
            </a:r>
            <a:r>
              <a:rPr lang="en-US" sz="2000" dirty="0">
                <a:solidFill>
                  <a:srgbClr val="FF0000"/>
                </a:solidFill>
              </a:rPr>
              <a:t>1.2</a:t>
            </a:r>
            <a:r>
              <a:rPr lang="en-US" sz="2000" dirty="0"/>
              <a:t> even caters to the </a:t>
            </a:r>
            <a:r>
              <a:rPr lang="en-US" sz="2000" dirty="0">
                <a:solidFill>
                  <a:srgbClr val="FF0000"/>
                </a:solidFill>
              </a:rPr>
              <a:t>serialization</a:t>
            </a:r>
            <a:r>
              <a:rPr lang="en-US" sz="2000" dirty="0"/>
              <a:t> of </a:t>
            </a:r>
            <a:r>
              <a:rPr lang="en-US" sz="2000" dirty="0">
                <a:solidFill>
                  <a:srgbClr val="FF0000"/>
                </a:solidFill>
              </a:rPr>
              <a:t>complex objects</a:t>
            </a:r>
            <a:r>
              <a:rPr lang="en-US" sz="2000" dirty="0"/>
              <a:t> into text-based </a:t>
            </a:r>
            <a:r>
              <a:rPr lang="en-US" sz="2000" dirty="0">
                <a:solidFill>
                  <a:srgbClr val="FF0000"/>
                </a:solidFill>
              </a:rPr>
              <a:t>XSD-typed collections </a:t>
            </a:r>
            <a:r>
              <a:rPr lang="en-US" sz="2000" dirty="0"/>
              <a:t>of their </a:t>
            </a:r>
            <a:r>
              <a:rPr lang="en-US" sz="2000" dirty="0" smtClean="0"/>
              <a:t>properties.</a:t>
            </a:r>
          </a:p>
          <a:p>
            <a:pPr marL="457200">
              <a:buFont typeface="Wingdings" panose="05000000000000000000" pitchFamily="2" charset="2"/>
              <a:buChar char="§"/>
            </a:pPr>
            <a:r>
              <a:rPr lang="en-US" sz="2000" dirty="0" smtClean="0"/>
              <a:t>Thus </a:t>
            </a:r>
            <a:r>
              <a:rPr lang="en-US" sz="2000" dirty="0"/>
              <a:t>you can make calls in SOAP to any remote method regardless of the complexity of the method’s parameters or return </a:t>
            </a:r>
            <a:r>
              <a:rPr lang="en-US" sz="2000" dirty="0" smtClean="0"/>
              <a:t>type.</a:t>
            </a:r>
          </a:p>
          <a:p>
            <a:pPr marL="457200">
              <a:buFont typeface="Wingdings" panose="05000000000000000000" pitchFamily="2" charset="2"/>
              <a:buChar char="§"/>
            </a:pPr>
            <a:r>
              <a:rPr lang="en-US" sz="2000" dirty="0" smtClean="0"/>
              <a:t>SOAP </a:t>
            </a:r>
            <a:r>
              <a:rPr lang="en-US" sz="2000" dirty="0"/>
              <a:t>has developed rapidly since its inception, but it has stuck to one of its goals—to keep things simple. </a:t>
            </a:r>
            <a:endParaRPr lang="en-US" sz="2000" dirty="0" smtClean="0"/>
          </a:p>
          <a:p>
            <a:pPr marL="457200">
              <a:buFont typeface="Wingdings" panose="05000000000000000000" pitchFamily="2" charset="2"/>
              <a:buChar char="§"/>
            </a:pPr>
            <a:r>
              <a:rPr lang="en-US" sz="2000" dirty="0" smtClean="0"/>
              <a:t>You’ll </a:t>
            </a:r>
            <a:r>
              <a:rPr lang="en-US" sz="2000" dirty="0"/>
              <a:t>see how simple a little later on</a:t>
            </a:r>
            <a:r>
              <a:rPr lang="en-US" sz="2000" dirty="0" smtClean="0"/>
              <a:t>.</a:t>
            </a:r>
            <a:endParaRPr lang="en-US" sz="2000" dirty="0"/>
          </a:p>
        </p:txBody>
      </p:sp>
    </p:spTree>
    <p:extLst>
      <p:ext uri="{BB962C8B-B14F-4D97-AF65-F5344CB8AC3E}">
        <p14:creationId xmlns:p14="http://schemas.microsoft.com/office/powerpoint/2010/main" val="788897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WSDL and </a:t>
            </a:r>
            <a:r>
              <a:rPr lang="en-US" dirty="0" smtClean="0"/>
              <a:t>UDDI</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With a way for client and service to converse and exchange data, the next question was how to describe the interface between the two and the required resources: the type and structure of the calls, required parameters, return values, protocol bindings, and so </a:t>
            </a:r>
            <a:r>
              <a:rPr lang="en-US" sz="2000" dirty="0" smtClean="0"/>
              <a:t>on.</a:t>
            </a:r>
          </a:p>
          <a:p>
            <a:pPr marL="457200">
              <a:buFont typeface="Wingdings" panose="05000000000000000000" pitchFamily="2" charset="2"/>
              <a:buChar char="§"/>
            </a:pPr>
            <a:r>
              <a:rPr lang="en-US" sz="2000" dirty="0" smtClean="0"/>
              <a:t>Another </a:t>
            </a:r>
            <a:r>
              <a:rPr lang="en-US" sz="2000" dirty="0">
                <a:solidFill>
                  <a:srgbClr val="FF0000"/>
                </a:solidFill>
              </a:rPr>
              <a:t>XML grammar</a:t>
            </a:r>
            <a:r>
              <a:rPr lang="en-US" sz="2000" dirty="0"/>
              <a:t> called Web Services Description Language (</a:t>
            </a:r>
            <a:r>
              <a:rPr lang="en-US" sz="2000" dirty="0">
                <a:solidFill>
                  <a:srgbClr val="FF0000"/>
                </a:solidFill>
              </a:rPr>
              <a:t>WSDL</a:t>
            </a:r>
            <a:r>
              <a:rPr lang="en-US" sz="2000" dirty="0"/>
              <a:t>) was developed for this task. </a:t>
            </a:r>
            <a:endParaRPr lang="en-US" sz="2000" dirty="0" smtClean="0"/>
          </a:p>
          <a:p>
            <a:pPr marL="457200">
              <a:buFont typeface="Wingdings" panose="05000000000000000000" pitchFamily="2" charset="2"/>
              <a:buChar char="§"/>
            </a:pPr>
            <a:r>
              <a:rPr lang="en-US" sz="2000" dirty="0" smtClean="0"/>
              <a:t>However</a:t>
            </a:r>
            <a:r>
              <a:rPr lang="en-US" sz="2000" dirty="0"/>
              <a:t>, unlike SOAP, WSDL is not so simple that you can write a WSDL document in a text </a:t>
            </a:r>
            <a:r>
              <a:rPr lang="en-US" sz="2000" dirty="0" smtClean="0"/>
              <a:t>editor.</a:t>
            </a:r>
          </a:p>
          <a:p>
            <a:pPr marL="457200">
              <a:buFont typeface="Wingdings" panose="05000000000000000000" pitchFamily="2" charset="2"/>
              <a:buChar char="§"/>
            </a:pPr>
            <a:r>
              <a:rPr lang="en-US" sz="2000" dirty="0" smtClean="0"/>
              <a:t>Instead</a:t>
            </a:r>
            <a:r>
              <a:rPr lang="en-US" sz="2000" dirty="0"/>
              <a:t>, most </a:t>
            </a:r>
            <a:r>
              <a:rPr lang="en-US" sz="2000" dirty="0">
                <a:solidFill>
                  <a:srgbClr val="FF0000"/>
                </a:solidFill>
              </a:rPr>
              <a:t>Web service toolkits</a:t>
            </a:r>
            <a:r>
              <a:rPr lang="en-US" sz="2000" dirty="0"/>
              <a:t> contain a tool that generates the </a:t>
            </a:r>
            <a:r>
              <a:rPr lang="en-US" sz="2000" dirty="0">
                <a:solidFill>
                  <a:srgbClr val="FF0000"/>
                </a:solidFill>
              </a:rPr>
              <a:t>WSDL description</a:t>
            </a:r>
            <a:r>
              <a:rPr lang="en-US" sz="2000" dirty="0"/>
              <a:t> of a </a:t>
            </a:r>
            <a:r>
              <a:rPr lang="en-US" sz="2000" dirty="0">
                <a:solidFill>
                  <a:srgbClr val="FF0000"/>
                </a:solidFill>
              </a:rPr>
              <a:t>service</a:t>
            </a:r>
            <a:r>
              <a:rPr lang="en-US" sz="2000" dirty="0"/>
              <a:t> and its methods for </a:t>
            </a:r>
            <a:r>
              <a:rPr lang="en-US" sz="2000" dirty="0" smtClean="0"/>
              <a:t>you.</a:t>
            </a:r>
          </a:p>
          <a:p>
            <a:pPr marL="457200">
              <a:buFont typeface="Wingdings" panose="05000000000000000000" pitchFamily="2" charset="2"/>
              <a:buChar char="§"/>
            </a:pPr>
            <a:r>
              <a:rPr lang="en-US" sz="2000" dirty="0" smtClean="0"/>
              <a:t>WSDL </a:t>
            </a:r>
            <a:r>
              <a:rPr lang="en-US" sz="2000" dirty="0"/>
              <a:t>does perform the task it was designed for, but it is still evolving and becoming (we hope) more straightforward to </a:t>
            </a:r>
            <a:r>
              <a:rPr lang="en-US" sz="2000" dirty="0" smtClean="0"/>
              <a:t>use.</a:t>
            </a:r>
          </a:p>
          <a:p>
            <a:pPr marL="457200">
              <a:buFont typeface="Wingdings" panose="05000000000000000000" pitchFamily="2" charset="2"/>
              <a:buChar char="§"/>
            </a:pPr>
            <a:r>
              <a:rPr lang="en-US" sz="2000" dirty="0" smtClean="0"/>
              <a:t>We’ll </a:t>
            </a:r>
            <a:r>
              <a:rPr lang="en-US" sz="2000" dirty="0"/>
              <a:t>look at it in detail in Chapter </a:t>
            </a:r>
            <a:r>
              <a:rPr lang="en-US" sz="2000" dirty="0" smtClean="0"/>
              <a:t>3.</a:t>
            </a:r>
          </a:p>
          <a:p>
            <a:pPr marL="457200">
              <a:buFont typeface="Wingdings" panose="05000000000000000000" pitchFamily="2" charset="2"/>
              <a:buChar char="§"/>
            </a:pPr>
            <a:r>
              <a:rPr lang="en-US" sz="2000" dirty="0" smtClean="0"/>
              <a:t>With </a:t>
            </a:r>
            <a:r>
              <a:rPr lang="en-US" sz="2000" dirty="0"/>
              <a:t>WSDL able to describe the service details to potential clients, all that was needed was a way to discover that description once the service was </a:t>
            </a:r>
            <a:r>
              <a:rPr lang="en-US" sz="2000" dirty="0" smtClean="0"/>
              <a:t>published.</a:t>
            </a:r>
          </a:p>
          <a:p>
            <a:pPr marL="457200">
              <a:buFont typeface="Wingdings" panose="05000000000000000000" pitchFamily="2" charset="2"/>
              <a:buChar char="§"/>
            </a:pPr>
            <a:r>
              <a:rPr lang="en-US" sz="2000" dirty="0" smtClean="0"/>
              <a:t>In </a:t>
            </a:r>
            <a:r>
              <a:rPr lang="en-US" sz="2000" dirty="0"/>
              <a:t>other words, Web search engines tailored specifically to locating services and their WSDL were required. </a:t>
            </a:r>
            <a:endParaRPr lang="en-US" sz="2000" dirty="0" smtClean="0"/>
          </a:p>
          <a:p>
            <a:pPr marL="457200">
              <a:buFont typeface="Wingdings" panose="05000000000000000000" pitchFamily="2" charset="2"/>
              <a:buChar char="§"/>
            </a:pPr>
            <a:r>
              <a:rPr lang="en-US" sz="2000" dirty="0" smtClean="0"/>
              <a:t>The </a:t>
            </a:r>
            <a:r>
              <a:rPr lang="en-US" sz="2000" dirty="0"/>
              <a:t>means to build them arrived in the form of Universal Description, Discovery, and Integration (</a:t>
            </a:r>
            <a:r>
              <a:rPr lang="en-US" sz="2000" dirty="0">
                <a:solidFill>
                  <a:srgbClr val="FF0000"/>
                </a:solidFill>
              </a:rPr>
              <a:t>UDDI</a:t>
            </a:r>
            <a:r>
              <a:rPr lang="en-US" sz="2000" dirty="0" smtClean="0"/>
              <a:t>).</a:t>
            </a:r>
          </a:p>
          <a:p>
            <a:pPr marL="457200">
              <a:buFont typeface="Wingdings" panose="05000000000000000000" pitchFamily="2" charset="2"/>
              <a:buChar char="§"/>
            </a:pPr>
            <a:r>
              <a:rPr lang="en-US" sz="2000" dirty="0"/>
              <a:t>UDDI is the </a:t>
            </a:r>
            <a:r>
              <a:rPr lang="en-US" sz="2000" dirty="0">
                <a:solidFill>
                  <a:srgbClr val="FF0000"/>
                </a:solidFill>
              </a:rPr>
              <a:t>standard</a:t>
            </a:r>
            <a:r>
              <a:rPr lang="en-US" sz="2000" dirty="0"/>
              <a:t> for </a:t>
            </a:r>
            <a:r>
              <a:rPr lang="en-US" sz="2000" dirty="0">
                <a:solidFill>
                  <a:srgbClr val="FF0000"/>
                </a:solidFill>
              </a:rPr>
              <a:t>Web service cataloging</a:t>
            </a:r>
            <a:r>
              <a:rPr lang="en-US" sz="2000" dirty="0" smtClean="0"/>
              <a:t>.</a:t>
            </a:r>
            <a:endParaRPr lang="en-US" sz="2000" dirty="0"/>
          </a:p>
        </p:txBody>
      </p:sp>
    </p:spTree>
    <p:extLst>
      <p:ext uri="{BB962C8B-B14F-4D97-AF65-F5344CB8AC3E}">
        <p14:creationId xmlns:p14="http://schemas.microsoft.com/office/powerpoint/2010/main" val="1067585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WSDL and </a:t>
            </a:r>
            <a:r>
              <a:rPr lang="en-US" dirty="0" smtClean="0"/>
              <a:t>UDDI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Much </a:t>
            </a:r>
            <a:r>
              <a:rPr lang="en-US" sz="2000" dirty="0"/>
              <a:t>like a business directory, a </a:t>
            </a:r>
            <a:r>
              <a:rPr lang="en-US" sz="2000" dirty="0">
                <a:solidFill>
                  <a:srgbClr val="FF0000"/>
                </a:solidFill>
              </a:rPr>
              <a:t>UDDI server </a:t>
            </a:r>
            <a:r>
              <a:rPr lang="en-US" sz="2000" dirty="0"/>
              <a:t>lets you store the contact locations of your Web service, a broad description of the Web service’s purpose, and the location of the service’s WSDL </a:t>
            </a:r>
            <a:r>
              <a:rPr lang="en-US" sz="2000" dirty="0" smtClean="0"/>
              <a:t>documents.</a:t>
            </a:r>
          </a:p>
          <a:p>
            <a:pPr marL="457200">
              <a:buFont typeface="Wingdings" panose="05000000000000000000" pitchFamily="2" charset="2"/>
              <a:buChar char="§"/>
            </a:pPr>
            <a:r>
              <a:rPr lang="en-US" sz="2000" dirty="0" smtClean="0"/>
              <a:t>For </a:t>
            </a:r>
            <a:r>
              <a:rPr lang="en-US" sz="2000" dirty="0"/>
              <a:t>example, you can create a Web service to return shipping costs for DVDs, return a weather report, or return the string ‘Hello World</a:t>
            </a:r>
            <a:r>
              <a:rPr lang="en-US" sz="2000" dirty="0" smtClean="0"/>
              <a:t>’.</a:t>
            </a:r>
          </a:p>
          <a:p>
            <a:pPr marL="457200">
              <a:buFont typeface="Wingdings" panose="05000000000000000000" pitchFamily="2" charset="2"/>
              <a:buChar char="§"/>
            </a:pPr>
            <a:r>
              <a:rPr lang="en-US" sz="2000" dirty="0" smtClean="0"/>
              <a:t>Then </a:t>
            </a:r>
            <a:r>
              <a:rPr lang="en-US" sz="2000" dirty="0"/>
              <a:t>you can </a:t>
            </a:r>
            <a:r>
              <a:rPr lang="en-US" sz="2000" dirty="0">
                <a:solidFill>
                  <a:srgbClr val="0070C0"/>
                </a:solidFill>
              </a:rPr>
              <a:t>create</a:t>
            </a:r>
            <a:r>
              <a:rPr lang="en-US" sz="2000" dirty="0"/>
              <a:t> an </a:t>
            </a:r>
            <a:r>
              <a:rPr lang="en-US" sz="2000" dirty="0">
                <a:solidFill>
                  <a:srgbClr val="FF0000"/>
                </a:solidFill>
              </a:rPr>
              <a:t>entry</a:t>
            </a:r>
            <a:r>
              <a:rPr lang="en-US" sz="2000" dirty="0"/>
              <a:t> on a </a:t>
            </a:r>
            <a:r>
              <a:rPr lang="en-US" sz="2000" dirty="0">
                <a:solidFill>
                  <a:srgbClr val="FF0000"/>
                </a:solidFill>
              </a:rPr>
              <a:t>UDDI server</a:t>
            </a:r>
            <a:r>
              <a:rPr lang="en-US" sz="2000" dirty="0"/>
              <a:t> to let the world know about your Web </a:t>
            </a:r>
            <a:r>
              <a:rPr lang="en-US" sz="2000" dirty="0" smtClean="0"/>
              <a:t>service.</a:t>
            </a:r>
          </a:p>
          <a:p>
            <a:pPr marL="457200">
              <a:buFont typeface="Wingdings" panose="05000000000000000000" pitchFamily="2" charset="2"/>
              <a:buChar char="§"/>
            </a:pPr>
            <a:r>
              <a:rPr lang="en-US" sz="2000" dirty="0" smtClean="0"/>
              <a:t>Developers </a:t>
            </a:r>
            <a:r>
              <a:rPr lang="en-US" sz="2000" dirty="0"/>
              <a:t>looking for a service with certain functionality can also use UDDI servers to help them find what they </a:t>
            </a:r>
            <a:r>
              <a:rPr lang="en-US" sz="2000" dirty="0" smtClean="0"/>
              <a:t>seek.</a:t>
            </a:r>
          </a:p>
          <a:p>
            <a:pPr marL="457200">
              <a:buFont typeface="Wingdings" panose="05000000000000000000" pitchFamily="2" charset="2"/>
              <a:buChar char="§"/>
            </a:pPr>
            <a:r>
              <a:rPr lang="en-US" sz="2000" dirty="0" smtClean="0"/>
              <a:t>For </a:t>
            </a:r>
            <a:r>
              <a:rPr lang="en-US" sz="2000" dirty="0"/>
              <a:t>these clients, the servers act as an </a:t>
            </a:r>
            <a:r>
              <a:rPr lang="en-US" sz="2000" dirty="0">
                <a:solidFill>
                  <a:srgbClr val="FF0000"/>
                </a:solidFill>
              </a:rPr>
              <a:t>open directory</a:t>
            </a:r>
            <a:r>
              <a:rPr lang="en-US" sz="2000" dirty="0"/>
              <a:t> supporting idle browsing and directed searches by name, business type, or binding </a:t>
            </a:r>
            <a:r>
              <a:rPr lang="en-US" sz="2000" dirty="0" smtClean="0"/>
              <a:t>template.</a:t>
            </a:r>
          </a:p>
          <a:p>
            <a:pPr marL="457200">
              <a:buFont typeface="Wingdings" panose="05000000000000000000" pitchFamily="2" charset="2"/>
              <a:buChar char="§"/>
            </a:pPr>
            <a:r>
              <a:rPr lang="en-US" sz="2000" dirty="0" smtClean="0"/>
              <a:t>If </a:t>
            </a:r>
            <a:r>
              <a:rPr lang="en-US" sz="2000" dirty="0"/>
              <a:t>the developer finds a matching service, he can follow the link to the service’s </a:t>
            </a:r>
            <a:r>
              <a:rPr lang="en-US" sz="2000" dirty="0" smtClean="0"/>
              <a:t>WSDL</a:t>
            </a:r>
            <a:endParaRPr lang="en-US" sz="2000" dirty="0"/>
          </a:p>
        </p:txBody>
      </p:sp>
    </p:spTree>
    <p:extLst>
      <p:ext uri="{BB962C8B-B14F-4D97-AF65-F5344CB8AC3E}">
        <p14:creationId xmlns:p14="http://schemas.microsoft.com/office/powerpoint/2010/main" val="76779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000" dirty="0" smtClean="0"/>
              <a:t>Prog XML Web Services</a:t>
            </a:r>
            <a:endParaRPr lang="en-US" sz="8000" dirty="0"/>
          </a:p>
        </p:txBody>
      </p:sp>
      <p:sp>
        <p:nvSpPr>
          <p:cNvPr id="8" name="Content Placeholder 7"/>
          <p:cNvSpPr>
            <a:spLocks noGrp="1"/>
          </p:cNvSpPr>
          <p:nvPr>
            <p:ph idx="1"/>
          </p:nvPr>
        </p:nvSpPr>
        <p:spPr/>
        <p:txBody>
          <a:bodyPr/>
          <a:lstStyle/>
          <a:p>
            <a:endParaRPr lang="en-US"/>
          </a:p>
        </p:txBody>
      </p:sp>
      <p:sp>
        <p:nvSpPr>
          <p:cNvPr id="4" name="Title 1"/>
          <p:cNvSpPr txBox="1">
            <a:spLocks/>
          </p:cNvSpPr>
          <p:nvPr/>
        </p:nvSpPr>
        <p:spPr>
          <a:xfrm>
            <a:off x="0" y="0"/>
            <a:ext cx="931335" cy="68580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5" name="Title 1"/>
          <p:cNvSpPr txBox="1">
            <a:spLocks/>
          </p:cNvSpPr>
          <p:nvPr/>
        </p:nvSpPr>
        <p:spPr>
          <a:xfrm rot="16200000">
            <a:off x="6073777" y="-5108573"/>
            <a:ext cx="931335" cy="1114848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extBox 5"/>
          <p:cNvSpPr txBox="1"/>
          <p:nvPr/>
        </p:nvSpPr>
        <p:spPr>
          <a:xfrm>
            <a:off x="1071225" y="2393762"/>
            <a:ext cx="650644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r>
              <a:rPr lang="nl-NL" dirty="0"/>
              <a:t>Programming Microsoft .NET XML Web Services 2004</a:t>
            </a:r>
            <a:endParaRPr lang="en-US" dirty="0"/>
          </a:p>
        </p:txBody>
      </p:sp>
      <p:sp>
        <p:nvSpPr>
          <p:cNvPr id="7" name="TextBox 6"/>
          <p:cNvSpPr txBox="1"/>
          <p:nvPr/>
        </p:nvSpPr>
        <p:spPr>
          <a:xfrm>
            <a:off x="1071226" y="2763094"/>
            <a:ext cx="4821574" cy="369332"/>
          </a:xfrm>
          <a:prstGeom prst="rect">
            <a:avLst/>
          </a:prstGeom>
          <a:noFill/>
          <a:ln>
            <a:solidFill>
              <a:srgbClr val="3F1779"/>
            </a:solidFill>
          </a:ln>
        </p:spPr>
        <p:txBody>
          <a:bodyPr wrap="square" rtlCol="0">
            <a:spAutoFit/>
          </a:bodyPr>
          <a:lstStyle/>
          <a:p>
            <a:r>
              <a:rPr lang="en-US" dirty="0" smtClean="0"/>
              <a:t>Book Source:</a:t>
            </a:r>
            <a:endParaRPr lang="en-US" dirty="0"/>
          </a:p>
        </p:txBody>
      </p:sp>
      <p:pic>
        <p:nvPicPr>
          <p:cNvPr id="3" name="Picture 2"/>
          <p:cNvPicPr>
            <a:picLocks noChangeAspect="1"/>
          </p:cNvPicPr>
          <p:nvPr/>
        </p:nvPicPr>
        <p:blipFill>
          <a:blip r:embed="rId2"/>
          <a:stretch>
            <a:fillRect/>
          </a:stretch>
        </p:blipFill>
        <p:spPr>
          <a:xfrm>
            <a:off x="1071225" y="3501758"/>
            <a:ext cx="8401050" cy="3000375"/>
          </a:xfrm>
          <a:prstGeom prst="rect">
            <a:avLst/>
          </a:prstGeom>
          <a:ln>
            <a:solidFill>
              <a:schemeClr val="accent1"/>
            </a:solidFill>
          </a:ln>
        </p:spPr>
      </p:pic>
    </p:spTree>
    <p:extLst>
      <p:ext uri="{BB962C8B-B14F-4D97-AF65-F5344CB8AC3E}">
        <p14:creationId xmlns:p14="http://schemas.microsoft.com/office/powerpoint/2010/main" val="3579879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So Where Are We Now</a:t>
            </a:r>
            <a:r>
              <a:rPr lang="en-US" dirty="0" smtClean="0"/>
              <a:t>?</a:t>
            </a:r>
            <a:endParaRPr lang="en-US" dirty="0"/>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Every platform and development language now has some effort ongoing toward the use of Web </a:t>
            </a:r>
            <a:r>
              <a:rPr lang="en-US" sz="2000" dirty="0" smtClean="0"/>
              <a:t>services.</a:t>
            </a:r>
          </a:p>
          <a:p>
            <a:pPr marL="457200">
              <a:buFont typeface="Wingdings" panose="05000000000000000000" pitchFamily="2" charset="2"/>
              <a:buChar char="§"/>
            </a:pPr>
            <a:r>
              <a:rPr lang="en-US" sz="2000" dirty="0" smtClean="0"/>
              <a:t>It </a:t>
            </a:r>
            <a:r>
              <a:rPr lang="en-US" sz="2000" dirty="0"/>
              <a:t>wasn’t difficult to see that Web services could affect a great many systems, be they Internet, intranet, or extranet </a:t>
            </a:r>
            <a:r>
              <a:rPr lang="en-US" sz="2000" dirty="0" smtClean="0"/>
              <a:t>connected.</a:t>
            </a:r>
          </a:p>
          <a:p>
            <a:pPr marL="457200">
              <a:buFont typeface="Wingdings" panose="05000000000000000000" pitchFamily="2" charset="2"/>
              <a:buChar char="§"/>
            </a:pPr>
            <a:r>
              <a:rPr lang="en-US" sz="2000" dirty="0" smtClean="0"/>
              <a:t>The </a:t>
            </a:r>
            <a:r>
              <a:rPr lang="en-US" sz="2000" dirty="0"/>
              <a:t>applications are not limited to returning simple information or performing simple functions, as you can see in </a:t>
            </a:r>
            <a:r>
              <a:rPr lang="en-US" sz="2000" dirty="0">
                <a:solidFill>
                  <a:srgbClr val="FF0000"/>
                </a:solidFill>
              </a:rPr>
              <a:t>Figure 1-2</a:t>
            </a:r>
            <a:r>
              <a:rPr lang="en-US" sz="2000" dirty="0" smtClean="0"/>
              <a:t>.</a:t>
            </a:r>
          </a:p>
          <a:p>
            <a:pPr marL="457200">
              <a:buFont typeface="Wingdings" panose="05000000000000000000" pitchFamily="2" charset="2"/>
              <a:buChar char="§"/>
            </a:pPr>
            <a:r>
              <a:rPr lang="en-US" sz="2000" dirty="0"/>
              <a:t>The continuing growth of available bandwidth and network communication speed across LANs, WANs, and the Internet means that calls to such services will not take very </a:t>
            </a:r>
            <a:r>
              <a:rPr lang="en-US" sz="2000" dirty="0" smtClean="0"/>
              <a:t>long.</a:t>
            </a:r>
          </a:p>
          <a:p>
            <a:pPr marL="457200">
              <a:buFont typeface="Wingdings" panose="05000000000000000000" pitchFamily="2" charset="2"/>
              <a:buChar char="§"/>
            </a:pPr>
            <a:r>
              <a:rPr lang="en-US" sz="2000" dirty="0" smtClean="0"/>
              <a:t>Legacy </a:t>
            </a:r>
            <a:r>
              <a:rPr lang="en-US" sz="2000" dirty="0"/>
              <a:t>data systems can be integrated into enterprise LANs at much less cost than having their data ported to a more contemporary </a:t>
            </a:r>
            <a:r>
              <a:rPr lang="en-US" sz="2000" dirty="0" smtClean="0"/>
              <a:t>setup.</a:t>
            </a:r>
          </a:p>
          <a:p>
            <a:pPr marL="457200">
              <a:buFont typeface="Wingdings" panose="05000000000000000000" pitchFamily="2" charset="2"/>
              <a:buChar char="§"/>
            </a:pPr>
            <a:r>
              <a:rPr lang="en-US" sz="2000" dirty="0" smtClean="0"/>
              <a:t>Businesses </a:t>
            </a:r>
            <a:r>
              <a:rPr lang="en-US" sz="2000" dirty="0"/>
              <a:t>can expose their information and expert systems to the public and other companies, and they can expose additional functionality as Web services as </a:t>
            </a:r>
            <a:r>
              <a:rPr lang="en-US" sz="2000" dirty="0" smtClean="0"/>
              <a:t>well.</a:t>
            </a:r>
          </a:p>
          <a:p>
            <a:pPr marL="457200">
              <a:buFont typeface="Wingdings" panose="05000000000000000000" pitchFamily="2" charset="2"/>
              <a:buChar char="§"/>
            </a:pPr>
            <a:r>
              <a:rPr lang="en-US" sz="2000" dirty="0" smtClean="0"/>
              <a:t>Employees </a:t>
            </a:r>
            <a:r>
              <a:rPr lang="en-US" sz="2000" dirty="0"/>
              <a:t>working off site can use their company’s system through a Web service </a:t>
            </a:r>
            <a:r>
              <a:rPr lang="en-US" sz="2000" dirty="0" smtClean="0"/>
              <a:t>interface.</a:t>
            </a:r>
          </a:p>
          <a:p>
            <a:pPr marL="457200">
              <a:buFont typeface="Wingdings" panose="05000000000000000000" pitchFamily="2" charset="2"/>
              <a:buChar char="§"/>
            </a:pPr>
            <a:r>
              <a:rPr lang="en-US" sz="2000" dirty="0" smtClean="0"/>
              <a:t>When </a:t>
            </a:r>
            <a:r>
              <a:rPr lang="en-US" sz="2000" dirty="0"/>
              <a:t>a company updates its system, those consuming its services can make use of the updates automatically. </a:t>
            </a:r>
            <a:endParaRPr lang="en-US" sz="2000" dirty="0" smtClean="0"/>
          </a:p>
          <a:p>
            <a:pPr marL="457200">
              <a:buFont typeface="Wingdings" panose="05000000000000000000" pitchFamily="2" charset="2"/>
              <a:buChar char="§"/>
            </a:pPr>
            <a:r>
              <a:rPr lang="en-US" sz="2000" dirty="0" smtClean="0"/>
              <a:t>Unlike </a:t>
            </a:r>
            <a:r>
              <a:rPr lang="en-US" sz="2000" dirty="0">
                <a:solidFill>
                  <a:srgbClr val="FF0000"/>
                </a:solidFill>
              </a:rPr>
              <a:t>components</a:t>
            </a:r>
            <a:r>
              <a:rPr lang="en-US" sz="2000" dirty="0"/>
              <a:t> in </a:t>
            </a:r>
            <a:r>
              <a:rPr lang="en-US" sz="2000" dirty="0">
                <a:solidFill>
                  <a:srgbClr val="FF0000"/>
                </a:solidFill>
              </a:rPr>
              <a:t>DCOM applications</a:t>
            </a:r>
            <a:r>
              <a:rPr lang="en-US" sz="2000" dirty="0"/>
              <a:t>, which talk to each other over the wire and nothing else, these Web services have taken the concepts of application service providers, distributed applications, open standards, and platform agnosticism and rolled them all into one grand scheme. </a:t>
            </a:r>
          </a:p>
        </p:txBody>
      </p:sp>
    </p:spTree>
    <p:extLst>
      <p:ext uri="{BB962C8B-B14F-4D97-AF65-F5344CB8AC3E}">
        <p14:creationId xmlns:p14="http://schemas.microsoft.com/office/powerpoint/2010/main" val="1516567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So Where Are We Now</a:t>
            </a:r>
            <a:r>
              <a:rPr lang="en-US" dirty="0" smtClean="0"/>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In </a:t>
            </a:r>
            <a:r>
              <a:rPr lang="en-US" sz="2000" dirty="0"/>
              <a:t>short, they have the potential to alter the way we think about and develop </a:t>
            </a:r>
            <a:r>
              <a:rPr lang="en-US" sz="2000" dirty="0" smtClean="0"/>
              <a:t>applications.</a:t>
            </a:r>
          </a:p>
          <a:p>
            <a:pPr marL="457200">
              <a:buFont typeface="Wingdings" panose="05000000000000000000" pitchFamily="2" charset="2"/>
              <a:buChar char="§"/>
            </a:pPr>
            <a:r>
              <a:rPr lang="en-US" sz="2000" dirty="0" smtClean="0"/>
              <a:t>With </a:t>
            </a:r>
            <a:r>
              <a:rPr lang="en-US" sz="2000" dirty="0"/>
              <a:t>the plumbing (XML, SOAP, WSDL, UDDI, HTTP) more or less complete, the universal adoption of Web services is assured as long as those developing the applications keep to the following three tenets</a:t>
            </a:r>
            <a:r>
              <a:rPr lang="en-US" sz="2000" dirty="0" smtClean="0"/>
              <a:t>:</a:t>
            </a:r>
          </a:p>
          <a:p>
            <a:pPr marL="685800">
              <a:buFont typeface="Wingdings" panose="05000000000000000000" pitchFamily="2" charset="2"/>
              <a:buChar char="ü"/>
            </a:pPr>
            <a:r>
              <a:rPr lang="en-US" sz="2000" dirty="0"/>
              <a:t>Systems are only loosely coupled together by nothing more than SOAP messages transmitted over HTTP or another open transport protocol (such as TCP or SMTP</a:t>
            </a:r>
            <a:r>
              <a:rPr lang="en-US" sz="2000" dirty="0" smtClean="0"/>
              <a:t>).</a:t>
            </a:r>
          </a:p>
          <a:p>
            <a:pPr marL="685800">
              <a:buFont typeface="Wingdings" panose="05000000000000000000" pitchFamily="2" charset="2"/>
              <a:buChar char="ü"/>
            </a:pPr>
            <a:r>
              <a:rPr lang="en-US" sz="2000" dirty="0" smtClean="0"/>
              <a:t>A </a:t>
            </a:r>
            <a:r>
              <a:rPr lang="en-US" sz="2000" dirty="0"/>
              <a:t>service must be described in a widely supported </a:t>
            </a:r>
            <a:r>
              <a:rPr lang="en-US" sz="2000" dirty="0">
                <a:solidFill>
                  <a:srgbClr val="FF0000"/>
                </a:solidFill>
              </a:rPr>
              <a:t>open interface definition language</a:t>
            </a:r>
            <a:r>
              <a:rPr lang="en-US" sz="2000" dirty="0"/>
              <a:t> (such as </a:t>
            </a:r>
            <a:r>
              <a:rPr lang="en-US" sz="2000" dirty="0">
                <a:solidFill>
                  <a:srgbClr val="FF0000"/>
                </a:solidFill>
              </a:rPr>
              <a:t>WSDL</a:t>
            </a:r>
            <a:r>
              <a:rPr lang="en-US" sz="2000" dirty="0" smtClean="0"/>
              <a:t>).</a:t>
            </a:r>
          </a:p>
          <a:p>
            <a:pPr marL="685800">
              <a:buFont typeface="Wingdings" panose="05000000000000000000" pitchFamily="2" charset="2"/>
              <a:buChar char="ü"/>
            </a:pPr>
            <a:r>
              <a:rPr lang="en-US" sz="2000" dirty="0" smtClean="0"/>
              <a:t>If </a:t>
            </a:r>
            <a:r>
              <a:rPr lang="en-US" sz="2000" dirty="0"/>
              <a:t>service and client need to exchange data, the exchange must be done in a </a:t>
            </a:r>
            <a:r>
              <a:rPr lang="en-US" sz="2000" dirty="0">
                <a:solidFill>
                  <a:srgbClr val="FF0000"/>
                </a:solidFill>
              </a:rPr>
              <a:t>universal data format</a:t>
            </a:r>
            <a:r>
              <a:rPr lang="en-US" sz="2000" dirty="0"/>
              <a:t> with agreement on </a:t>
            </a:r>
            <a:r>
              <a:rPr lang="en-US" sz="2000" dirty="0">
                <a:solidFill>
                  <a:srgbClr val="0070C0"/>
                </a:solidFill>
              </a:rPr>
              <a:t>how</a:t>
            </a:r>
            <a:r>
              <a:rPr lang="en-US" sz="2000" dirty="0"/>
              <a:t> </a:t>
            </a:r>
            <a:r>
              <a:rPr lang="en-US" sz="2000" dirty="0">
                <a:solidFill>
                  <a:srgbClr val="FF0000"/>
                </a:solidFill>
              </a:rPr>
              <a:t>data types</a:t>
            </a:r>
            <a:r>
              <a:rPr lang="en-US" sz="2000" dirty="0"/>
              <a:t> are </a:t>
            </a:r>
            <a:r>
              <a:rPr lang="en-US" sz="2000" dirty="0">
                <a:solidFill>
                  <a:srgbClr val="FF0000"/>
                </a:solidFill>
              </a:rPr>
              <a:t>serialized</a:t>
            </a:r>
            <a:r>
              <a:rPr lang="en-US" sz="2000" dirty="0"/>
              <a:t> (using XML and XML Schemas, for example</a:t>
            </a:r>
            <a:r>
              <a:rPr lang="en-US" sz="2000" dirty="0" smtClean="0"/>
              <a:t>).</a:t>
            </a:r>
            <a:endParaRPr lang="en-US" sz="2000" dirty="0"/>
          </a:p>
          <a:p>
            <a:pPr marL="457200">
              <a:buFont typeface="Wingdings" panose="05000000000000000000" pitchFamily="2" charset="2"/>
              <a:buChar char="§"/>
            </a:pPr>
            <a:r>
              <a:rPr lang="en-US" sz="2000" dirty="0"/>
              <a:t>With Web service toolkits appearing for most development platforms, programmers now have the option of either working with the plumbing directly or using the APIs for boilerplate </a:t>
            </a:r>
            <a:r>
              <a:rPr lang="en-US" sz="2000" dirty="0" smtClean="0"/>
              <a:t>code.</a:t>
            </a:r>
          </a:p>
          <a:p>
            <a:pPr marL="457200">
              <a:buFont typeface="Wingdings" panose="05000000000000000000" pitchFamily="2" charset="2"/>
              <a:buChar char="§"/>
            </a:pPr>
            <a:r>
              <a:rPr lang="en-US" sz="2000" dirty="0" smtClean="0"/>
              <a:t>It’s </a:t>
            </a:r>
            <a:r>
              <a:rPr lang="en-US" sz="2000" dirty="0"/>
              <a:t>an interesting time, and nowhere more so than in the Microsoft </a:t>
            </a:r>
            <a:r>
              <a:rPr lang="en-US" sz="2000" dirty="0" smtClean="0"/>
              <a:t>camp.</a:t>
            </a:r>
          </a:p>
          <a:p>
            <a:pPr marL="457200">
              <a:buFont typeface="Wingdings" panose="05000000000000000000" pitchFamily="2" charset="2"/>
              <a:buChar char="§"/>
            </a:pPr>
            <a:r>
              <a:rPr lang="en-US" sz="2000" dirty="0" smtClean="0"/>
              <a:t>First </a:t>
            </a:r>
            <a:r>
              <a:rPr lang="en-US" sz="2000" dirty="0"/>
              <a:t>they gave us the SOAP Toolkit for COM developers, and now we have .NET.</a:t>
            </a:r>
          </a:p>
        </p:txBody>
      </p:sp>
    </p:spTree>
    <p:extLst>
      <p:ext uri="{BB962C8B-B14F-4D97-AF65-F5344CB8AC3E}">
        <p14:creationId xmlns:p14="http://schemas.microsoft.com/office/powerpoint/2010/main" val="358716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1-2</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4" y="1278466"/>
            <a:ext cx="6818571" cy="3361267"/>
          </a:xfrm>
          <a:prstGeom prst="rect">
            <a:avLst/>
          </a:prstGeom>
          <a:ln>
            <a:solidFill>
              <a:schemeClr val="accent1"/>
            </a:solidFill>
          </a:ln>
        </p:spPr>
      </p:pic>
    </p:spTree>
    <p:extLst>
      <p:ext uri="{BB962C8B-B14F-4D97-AF65-F5344CB8AC3E}">
        <p14:creationId xmlns:p14="http://schemas.microsoft.com/office/powerpoint/2010/main" val="3247056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.NET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When </a:t>
            </a:r>
            <a:r>
              <a:rPr lang="en-US" sz="2000" dirty="0">
                <a:solidFill>
                  <a:srgbClr val="0070C0"/>
                </a:solidFill>
              </a:rPr>
              <a:t>Microsoft</a:t>
            </a:r>
            <a:r>
              <a:rPr lang="en-US" sz="2000" dirty="0"/>
              <a:t> announced </a:t>
            </a:r>
            <a:r>
              <a:rPr lang="en-US" sz="2000" dirty="0">
                <a:solidFill>
                  <a:srgbClr val="FF0000"/>
                </a:solidFill>
              </a:rPr>
              <a:t>.NET</a:t>
            </a:r>
            <a:r>
              <a:rPr lang="en-US" sz="2000" dirty="0"/>
              <a:t> as the </a:t>
            </a:r>
            <a:r>
              <a:rPr lang="en-US" sz="2000" dirty="0">
                <a:solidFill>
                  <a:srgbClr val="0070C0"/>
                </a:solidFill>
              </a:rPr>
              <a:t>replacement</a:t>
            </a:r>
            <a:r>
              <a:rPr lang="en-US" sz="2000" dirty="0"/>
              <a:t> for </a:t>
            </a:r>
            <a:r>
              <a:rPr lang="en-US" sz="2000" dirty="0">
                <a:solidFill>
                  <a:srgbClr val="FF0000"/>
                </a:solidFill>
              </a:rPr>
              <a:t>COM</a:t>
            </a:r>
            <a:r>
              <a:rPr lang="en-US" sz="2000" dirty="0"/>
              <a:t> and </a:t>
            </a:r>
            <a:r>
              <a:rPr lang="en-US" sz="2000" dirty="0">
                <a:solidFill>
                  <a:srgbClr val="FF0000"/>
                </a:solidFill>
              </a:rPr>
              <a:t>DCOM</a:t>
            </a:r>
            <a:r>
              <a:rPr lang="en-US" sz="2000" dirty="0"/>
              <a:t>, one new feature it placed front and center was its intrinsic support for Web </a:t>
            </a:r>
            <a:r>
              <a:rPr lang="en-US" sz="2000" dirty="0" smtClean="0"/>
              <a:t>services.</a:t>
            </a:r>
          </a:p>
          <a:p>
            <a:pPr marL="457200">
              <a:buFont typeface="Wingdings" panose="05000000000000000000" pitchFamily="2" charset="2"/>
              <a:buChar char="§"/>
            </a:pPr>
            <a:r>
              <a:rPr lang="en-US" sz="2000" dirty="0" smtClean="0"/>
              <a:t>Whereas </a:t>
            </a:r>
            <a:r>
              <a:rPr lang="en-US" sz="2000" dirty="0"/>
              <a:t>the </a:t>
            </a:r>
            <a:r>
              <a:rPr lang="en-US" sz="2000" dirty="0">
                <a:solidFill>
                  <a:srgbClr val="FF0000"/>
                </a:solidFill>
              </a:rPr>
              <a:t>SOAP Toolkit</a:t>
            </a:r>
            <a:r>
              <a:rPr lang="en-US" sz="2000" dirty="0"/>
              <a:t> gave COM developers the ability to create and consume Web services, the .NET Framework and Visual Studio .NET made it considerably easier to do </a:t>
            </a:r>
            <a:r>
              <a:rPr lang="en-US" sz="2000" dirty="0" smtClean="0"/>
              <a:t>both.</a:t>
            </a:r>
          </a:p>
          <a:p>
            <a:pPr marL="457200">
              <a:buFont typeface="Wingdings" panose="05000000000000000000" pitchFamily="2" charset="2"/>
              <a:buChar char="§"/>
            </a:pPr>
            <a:r>
              <a:rPr lang="en-US" sz="2000" dirty="0" smtClean="0"/>
              <a:t>The </a:t>
            </a:r>
            <a:r>
              <a:rPr lang="en-US" sz="2000" dirty="0"/>
              <a:t>creation and transmission of a request to a Web service was reduced to a single method call if you chose to leave it as </a:t>
            </a:r>
            <a:r>
              <a:rPr lang="en-US" sz="2000" dirty="0" smtClean="0"/>
              <a:t>such.</a:t>
            </a:r>
          </a:p>
          <a:p>
            <a:pPr marL="457200">
              <a:buFont typeface="Wingdings" panose="05000000000000000000" pitchFamily="2" charset="2"/>
              <a:buChar char="§"/>
            </a:pPr>
            <a:r>
              <a:rPr lang="en-US" sz="2000" dirty="0" smtClean="0"/>
              <a:t>The </a:t>
            </a:r>
            <a:r>
              <a:rPr lang="en-US" sz="2000" dirty="0"/>
              <a:t>.NET Web service classes are also open enough that you can alter almost any aspect of a call or XML if you </a:t>
            </a:r>
            <a:r>
              <a:rPr lang="en-US" sz="2000" dirty="0" smtClean="0"/>
              <a:t>want.</a:t>
            </a:r>
          </a:p>
          <a:p>
            <a:pPr marL="457200">
              <a:buFont typeface="Wingdings" panose="05000000000000000000" pitchFamily="2" charset="2"/>
              <a:buChar char="§"/>
            </a:pPr>
            <a:r>
              <a:rPr lang="en-US" sz="2000" dirty="0" smtClean="0"/>
              <a:t>Web </a:t>
            </a:r>
            <a:r>
              <a:rPr lang="en-US" sz="2000" dirty="0"/>
              <a:t>services are not just a part of the .NET Framework; they’re at the heart of Microsoft’s strategy for future application </a:t>
            </a:r>
            <a:r>
              <a:rPr lang="en-US" sz="2000" dirty="0" smtClean="0"/>
              <a:t>development.</a:t>
            </a:r>
          </a:p>
          <a:p>
            <a:pPr marL="457200">
              <a:buFont typeface="Wingdings" panose="05000000000000000000" pitchFamily="2" charset="2"/>
              <a:buChar char="§"/>
            </a:pPr>
            <a:r>
              <a:rPr lang="en-US" sz="2000" dirty="0" smtClean="0"/>
              <a:t>Microsoft’s </a:t>
            </a:r>
            <a:r>
              <a:rPr lang="en-US" sz="2000" dirty="0"/>
              <a:t>n-tier design for enterprise applications hasn’t changed the division between data, business logic, and presentation logic, but it has refined the categorization of that logic into </a:t>
            </a:r>
            <a:r>
              <a:rPr lang="en-US" sz="2000" dirty="0">
                <a:solidFill>
                  <a:srgbClr val="FF0000"/>
                </a:solidFill>
              </a:rPr>
              <a:t>seven service </a:t>
            </a:r>
            <a:r>
              <a:rPr lang="en-US" sz="2000" dirty="0" smtClean="0">
                <a:solidFill>
                  <a:srgbClr val="FF0000"/>
                </a:solidFill>
              </a:rPr>
              <a:t>layers</a:t>
            </a:r>
            <a:r>
              <a:rPr lang="en-US" sz="2000" dirty="0" smtClean="0"/>
              <a:t>.</a:t>
            </a:r>
          </a:p>
          <a:p>
            <a:pPr marL="457200">
              <a:buFont typeface="Wingdings" panose="05000000000000000000" pitchFamily="2" charset="2"/>
              <a:buChar char="§"/>
            </a:pPr>
            <a:r>
              <a:rPr lang="en-US" sz="2000" dirty="0" smtClean="0">
                <a:solidFill>
                  <a:srgbClr val="FF0000"/>
                </a:solidFill>
              </a:rPr>
              <a:t>Figure </a:t>
            </a:r>
            <a:r>
              <a:rPr lang="en-US" sz="2000" dirty="0">
                <a:solidFill>
                  <a:srgbClr val="FF0000"/>
                </a:solidFill>
              </a:rPr>
              <a:t>1- 3</a:t>
            </a:r>
            <a:r>
              <a:rPr lang="en-US" sz="2000" dirty="0"/>
              <a:t> shows the </a:t>
            </a:r>
            <a:r>
              <a:rPr lang="en-US" sz="2000" dirty="0">
                <a:solidFill>
                  <a:srgbClr val="FF0000"/>
                </a:solidFill>
              </a:rPr>
              <a:t>.NET model</a:t>
            </a:r>
            <a:r>
              <a:rPr lang="en-US" sz="2000" dirty="0"/>
              <a:t> for a </a:t>
            </a:r>
            <a:r>
              <a:rPr lang="en-US" sz="2000" dirty="0">
                <a:solidFill>
                  <a:srgbClr val="FF0000"/>
                </a:solidFill>
              </a:rPr>
              <a:t>distributed enterprise application</a:t>
            </a:r>
            <a:r>
              <a:rPr lang="en-US" sz="2000" dirty="0" smtClean="0"/>
              <a:t>.</a:t>
            </a:r>
          </a:p>
          <a:p>
            <a:pPr marL="457200">
              <a:buFont typeface="Wingdings" panose="05000000000000000000" pitchFamily="2" charset="2"/>
              <a:buChar char="§"/>
            </a:pPr>
            <a:r>
              <a:rPr lang="en-US" sz="2000" dirty="0"/>
              <a:t>In this model, the Web services layer acts as an intermediary between the presentation and business rules tiers, receiving and returning input and data from clients and acting accordingly. </a:t>
            </a:r>
          </a:p>
        </p:txBody>
      </p:sp>
    </p:spTree>
    <p:extLst>
      <p:ext uri="{BB962C8B-B14F-4D97-AF65-F5344CB8AC3E}">
        <p14:creationId xmlns:p14="http://schemas.microsoft.com/office/powerpoint/2010/main" val="76012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.NET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Of </a:t>
            </a:r>
            <a:r>
              <a:rPr lang="en-US" sz="2000" dirty="0"/>
              <a:t>course, this assumes that the presentation and business rules tiers are on different machines that are connectable over some type of </a:t>
            </a:r>
            <a:r>
              <a:rPr lang="en-US" sz="2000" dirty="0" smtClean="0"/>
              <a:t>network.</a:t>
            </a:r>
          </a:p>
          <a:p>
            <a:pPr marL="457200">
              <a:buFont typeface="Wingdings" panose="05000000000000000000" pitchFamily="2" charset="2"/>
              <a:buChar char="§"/>
            </a:pPr>
            <a:r>
              <a:rPr lang="en-US" sz="2000" dirty="0" smtClean="0"/>
              <a:t>If </a:t>
            </a:r>
            <a:r>
              <a:rPr lang="en-US" sz="2000" dirty="0"/>
              <a:t>they’re both on the same machine, the </a:t>
            </a:r>
            <a:r>
              <a:rPr lang="en-US" sz="2000" dirty="0">
                <a:solidFill>
                  <a:srgbClr val="FF0000"/>
                </a:solidFill>
              </a:rPr>
              <a:t>Business façade layer</a:t>
            </a:r>
            <a:r>
              <a:rPr lang="en-US" sz="2000" dirty="0"/>
              <a:t> takes on this middleman </a:t>
            </a:r>
            <a:r>
              <a:rPr lang="en-US" sz="2000" dirty="0" smtClean="0"/>
              <a:t>role.</a:t>
            </a:r>
          </a:p>
          <a:p>
            <a:pPr marL="457200">
              <a:buFont typeface="Wingdings" panose="05000000000000000000" pitchFamily="2" charset="2"/>
              <a:buChar char="§"/>
            </a:pPr>
            <a:r>
              <a:rPr lang="en-US" sz="2000" dirty="0" smtClean="0"/>
              <a:t>One </a:t>
            </a:r>
            <a:r>
              <a:rPr lang="en-US" sz="2000" dirty="0"/>
              <a:t>of the first products Microsoft tried to bring out under the .NET banner was a set of consumer-oriented Web services that replaced and enhanced the </a:t>
            </a:r>
            <a:r>
              <a:rPr lang="en-US" sz="2000" dirty="0">
                <a:solidFill>
                  <a:srgbClr val="0070C0"/>
                </a:solidFill>
              </a:rPr>
              <a:t>Microsoft</a:t>
            </a:r>
            <a:r>
              <a:rPr lang="en-US" sz="2000" dirty="0">
                <a:solidFill>
                  <a:srgbClr val="FF0000"/>
                </a:solidFill>
              </a:rPr>
              <a:t> Passport</a:t>
            </a:r>
            <a:r>
              <a:rPr lang="en-US" sz="2000" dirty="0"/>
              <a:t> and </a:t>
            </a:r>
            <a:r>
              <a:rPr lang="en-US" sz="2000" dirty="0">
                <a:solidFill>
                  <a:srgbClr val="FF0000"/>
                </a:solidFill>
              </a:rPr>
              <a:t>Wallet</a:t>
            </a:r>
            <a:r>
              <a:rPr lang="en-US" sz="2000" dirty="0"/>
              <a:t> </a:t>
            </a:r>
            <a:r>
              <a:rPr lang="en-US" sz="2000" dirty="0" smtClean="0">
                <a:solidFill>
                  <a:srgbClr val="0070C0"/>
                </a:solidFill>
              </a:rPr>
              <a:t>products</a:t>
            </a:r>
            <a:r>
              <a:rPr lang="en-US" sz="2000" dirty="0" smtClean="0"/>
              <a:t>.</a:t>
            </a:r>
          </a:p>
          <a:p>
            <a:pPr marL="457200">
              <a:buFont typeface="Wingdings" panose="05000000000000000000" pitchFamily="2" charset="2"/>
              <a:buChar char="§"/>
            </a:pPr>
            <a:r>
              <a:rPr lang="en-US" sz="2000" dirty="0" smtClean="0"/>
              <a:t>However</a:t>
            </a:r>
            <a:r>
              <a:rPr lang="en-US" sz="2000" dirty="0"/>
              <a:t>, </a:t>
            </a:r>
            <a:r>
              <a:rPr lang="en-US" sz="2000" dirty="0">
                <a:solidFill>
                  <a:srgbClr val="FF0000"/>
                </a:solidFill>
              </a:rPr>
              <a:t>.NET My Services</a:t>
            </a:r>
            <a:r>
              <a:rPr lang="en-US" sz="2000" dirty="0"/>
              <a:t>, as it was known, was rejected by potential users, who were not convinced that Microsoft could provide and be trusted with a secure central data store on which the services would run. </a:t>
            </a:r>
            <a:endParaRPr lang="en-US" sz="2000" dirty="0" smtClean="0"/>
          </a:p>
          <a:p>
            <a:pPr marL="457200">
              <a:buFont typeface="Wingdings" panose="05000000000000000000" pitchFamily="2" charset="2"/>
              <a:buChar char="§"/>
            </a:pPr>
            <a:r>
              <a:rPr lang="en-US" sz="2000" dirty="0" smtClean="0"/>
              <a:t>Public </a:t>
            </a:r>
            <a:r>
              <a:rPr lang="en-US" sz="2000" dirty="0"/>
              <a:t>trust aside, the protracted rollout of .NET-based servers and applications means that the Microsoft world will be a place where almost every document is in XML and every server can expose some of its functionality as a Web service that applications can make use of </a:t>
            </a:r>
            <a:r>
              <a:rPr lang="en-US" sz="2000" dirty="0" smtClean="0"/>
              <a:t>remotely.</a:t>
            </a:r>
          </a:p>
          <a:p>
            <a:pPr marL="457200">
              <a:buFont typeface="Wingdings" panose="05000000000000000000" pitchFamily="2" charset="2"/>
              <a:buChar char="§"/>
            </a:pPr>
            <a:r>
              <a:rPr lang="en-US" sz="2000" dirty="0" smtClean="0"/>
              <a:t>As </a:t>
            </a:r>
            <a:r>
              <a:rPr lang="en-US" sz="2000" dirty="0"/>
              <a:t>far as Microsoft is concerned, interoperability is the key to the future</a:t>
            </a:r>
            <a:r>
              <a:rPr lang="en-US" sz="2000" dirty="0" smtClean="0"/>
              <a:t>.</a:t>
            </a:r>
            <a:endParaRPr lang="en-US" sz="2000" dirty="0"/>
          </a:p>
        </p:txBody>
      </p:sp>
    </p:spTree>
    <p:extLst>
      <p:ext uri="{BB962C8B-B14F-4D97-AF65-F5344CB8AC3E}">
        <p14:creationId xmlns:p14="http://schemas.microsoft.com/office/powerpoint/2010/main" val="2500411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1-3</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77408"/>
            <a:ext cx="9277350" cy="3219450"/>
          </a:xfrm>
          <a:prstGeom prst="rect">
            <a:avLst/>
          </a:prstGeom>
          <a:ln>
            <a:solidFill>
              <a:schemeClr val="accent1"/>
            </a:solidFill>
          </a:ln>
        </p:spPr>
      </p:pic>
    </p:spTree>
    <p:extLst>
      <p:ext uri="{BB962C8B-B14F-4D97-AF65-F5344CB8AC3E}">
        <p14:creationId xmlns:p14="http://schemas.microsoft.com/office/powerpoint/2010/main" val="3679021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Web Service </a:t>
            </a:r>
            <a:r>
              <a:rPr lang="en-US" dirty="0" smtClean="0">
                <a:solidFill>
                  <a:schemeClr val="bg1"/>
                </a:solidFill>
              </a:rPr>
              <a:t>Scenarios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Everyone has an answer to the question “What is a Web service?” but at least you can now see where Web services fit into the grand scheme of things and can settle on a definition of your </a:t>
            </a:r>
            <a:r>
              <a:rPr lang="en-US" sz="2000" dirty="0" smtClean="0"/>
              <a:t>own.</a:t>
            </a:r>
          </a:p>
          <a:p>
            <a:pPr marL="457200">
              <a:buFont typeface="Wingdings" panose="05000000000000000000" pitchFamily="2" charset="2"/>
              <a:buChar char="§"/>
            </a:pPr>
            <a:r>
              <a:rPr lang="en-US" sz="2000" dirty="0" smtClean="0"/>
              <a:t>Here</a:t>
            </a:r>
            <a:r>
              <a:rPr lang="en-US" sz="2000" dirty="0"/>
              <a:t>, we define a </a:t>
            </a:r>
            <a:r>
              <a:rPr lang="en-US" sz="2000" dirty="0">
                <a:solidFill>
                  <a:srgbClr val="FF0000"/>
                </a:solidFill>
              </a:rPr>
              <a:t>Web service</a:t>
            </a:r>
            <a:r>
              <a:rPr lang="en-US" sz="2000" dirty="0"/>
              <a:t> as a </a:t>
            </a:r>
            <a:r>
              <a:rPr lang="en-US" sz="2000" dirty="0">
                <a:solidFill>
                  <a:srgbClr val="0070C0"/>
                </a:solidFill>
              </a:rPr>
              <a:t>remotely accessible</a:t>
            </a:r>
            <a:r>
              <a:rPr lang="en-US" sz="2000" dirty="0"/>
              <a:t> </a:t>
            </a:r>
            <a:r>
              <a:rPr lang="en-US" sz="2000" dirty="0">
                <a:solidFill>
                  <a:srgbClr val="FF0000"/>
                </a:solidFill>
              </a:rPr>
              <a:t>application component</a:t>
            </a:r>
            <a:r>
              <a:rPr lang="en-US" sz="2000" dirty="0"/>
              <a:t> that listens for certain text-based requests, usually made over HTTP, and reacts to </a:t>
            </a:r>
            <a:r>
              <a:rPr lang="en-US" sz="2000" dirty="0" smtClean="0"/>
              <a:t>them.</a:t>
            </a:r>
          </a:p>
          <a:p>
            <a:pPr marL="457200">
              <a:buFont typeface="Wingdings" panose="05000000000000000000" pitchFamily="2" charset="2"/>
              <a:buChar char="§"/>
            </a:pPr>
            <a:r>
              <a:rPr lang="en-US" sz="2000" dirty="0" smtClean="0"/>
              <a:t>Web </a:t>
            </a:r>
            <a:r>
              <a:rPr lang="en-US" sz="2000" dirty="0"/>
              <a:t>services might not return results in the same way, and what the request is for is </a:t>
            </a:r>
            <a:r>
              <a:rPr lang="en-US" sz="2000" dirty="0" smtClean="0"/>
              <a:t>irrelevant.</a:t>
            </a:r>
          </a:p>
          <a:p>
            <a:pPr marL="457200">
              <a:buFont typeface="Wingdings" panose="05000000000000000000" pitchFamily="2" charset="2"/>
              <a:buChar char="§"/>
            </a:pPr>
            <a:r>
              <a:rPr lang="en-US" sz="2000" dirty="0" smtClean="0"/>
              <a:t>Similarly</a:t>
            </a:r>
            <a:r>
              <a:rPr lang="en-US" sz="2000" dirty="0"/>
              <a:t>, a service might be used internally by a single application or exposed externally over the Internet for use by any number of </a:t>
            </a:r>
            <a:r>
              <a:rPr lang="en-US" sz="2000" dirty="0" smtClean="0"/>
              <a:t>applications.</a:t>
            </a:r>
          </a:p>
          <a:p>
            <a:pPr marL="457200">
              <a:buFont typeface="Wingdings" panose="05000000000000000000" pitchFamily="2" charset="2"/>
              <a:buChar char="§"/>
            </a:pPr>
            <a:r>
              <a:rPr lang="en-US" sz="2000" dirty="0" smtClean="0"/>
              <a:t>What </a:t>
            </a:r>
            <a:r>
              <a:rPr lang="en-US" sz="2000" dirty="0"/>
              <a:t>matters is the agnostic nature of the request and its </a:t>
            </a:r>
            <a:r>
              <a:rPr lang="en-US" sz="2000" dirty="0" smtClean="0"/>
              <a:t>handling.</a:t>
            </a:r>
          </a:p>
          <a:p>
            <a:pPr marL="457200">
              <a:buFont typeface="Wingdings" panose="05000000000000000000" pitchFamily="2" charset="2"/>
              <a:buChar char="§"/>
            </a:pPr>
            <a:r>
              <a:rPr lang="en-US" sz="2000" dirty="0" smtClean="0"/>
              <a:t>In </a:t>
            </a:r>
            <a:r>
              <a:rPr lang="en-US" sz="2000" dirty="0"/>
              <a:t>practice, there are three general types of Web </a:t>
            </a:r>
            <a:r>
              <a:rPr lang="en-US" sz="2000" dirty="0" smtClean="0"/>
              <a:t>services:</a:t>
            </a:r>
          </a:p>
          <a:p>
            <a:pPr marL="685800">
              <a:buFont typeface="Wingdings" panose="05000000000000000000" pitchFamily="2" charset="2"/>
              <a:buChar char="ü"/>
            </a:pPr>
            <a:r>
              <a:rPr lang="en-US" sz="2000" dirty="0" smtClean="0"/>
              <a:t>simple services</a:t>
            </a:r>
          </a:p>
          <a:p>
            <a:pPr marL="685800">
              <a:buFont typeface="Wingdings" panose="05000000000000000000" pitchFamily="2" charset="2"/>
              <a:buChar char="ü"/>
            </a:pPr>
            <a:r>
              <a:rPr lang="en-US" sz="2000" dirty="0" smtClean="0"/>
              <a:t>application </a:t>
            </a:r>
            <a:r>
              <a:rPr lang="en-US" sz="2000" dirty="0"/>
              <a:t>integration </a:t>
            </a:r>
            <a:r>
              <a:rPr lang="en-US" sz="2000" dirty="0" smtClean="0"/>
              <a:t>services</a:t>
            </a:r>
          </a:p>
          <a:p>
            <a:pPr marL="685800">
              <a:buFont typeface="Wingdings" panose="05000000000000000000" pitchFamily="2" charset="2"/>
              <a:buChar char="ü"/>
            </a:pPr>
            <a:r>
              <a:rPr lang="en-US" sz="2000" dirty="0" smtClean="0"/>
              <a:t>framework services</a:t>
            </a:r>
          </a:p>
          <a:p>
            <a:pPr marL="457200">
              <a:buFont typeface="Wingdings" panose="05000000000000000000" pitchFamily="2" charset="2"/>
              <a:buChar char="§"/>
            </a:pPr>
            <a:r>
              <a:rPr lang="en-US" sz="2000" dirty="0" smtClean="0"/>
              <a:t>We’ll </a:t>
            </a:r>
            <a:r>
              <a:rPr lang="en-US" sz="2000" dirty="0"/>
              <a:t>look at each in turn</a:t>
            </a:r>
            <a:r>
              <a:rPr lang="en-US" sz="2000" dirty="0" smtClean="0"/>
              <a:t>.</a:t>
            </a:r>
            <a:endParaRPr lang="en-US" sz="2000" dirty="0"/>
          </a:p>
        </p:txBody>
      </p:sp>
    </p:spTree>
    <p:extLst>
      <p:ext uri="{BB962C8B-B14F-4D97-AF65-F5344CB8AC3E}">
        <p14:creationId xmlns:p14="http://schemas.microsoft.com/office/powerpoint/2010/main" val="3598879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Simple Services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most basic premise for Web services is to provide a simple piece of functionality to the client: data retrieval or simple </a:t>
            </a:r>
            <a:r>
              <a:rPr lang="en-US" sz="2000" dirty="0" smtClean="0"/>
              <a:t>calculations.</a:t>
            </a:r>
          </a:p>
          <a:p>
            <a:pPr marL="457200">
              <a:buFont typeface="Wingdings" panose="05000000000000000000" pitchFamily="2" charset="2"/>
              <a:buChar char="§"/>
            </a:pPr>
            <a:r>
              <a:rPr lang="en-US" sz="2000" dirty="0" smtClean="0"/>
              <a:t>For </a:t>
            </a:r>
            <a:r>
              <a:rPr lang="en-US" sz="2000" dirty="0"/>
              <a:t>example, an e-commerce site might allow a client to query the shipping cost for a given number of items or query for further details about an </a:t>
            </a:r>
            <a:r>
              <a:rPr lang="en-US" sz="2000" dirty="0" smtClean="0"/>
              <a:t>item.</a:t>
            </a:r>
          </a:p>
          <a:p>
            <a:pPr marL="457200">
              <a:buFont typeface="Wingdings" panose="05000000000000000000" pitchFamily="2" charset="2"/>
              <a:buChar char="§"/>
            </a:pPr>
            <a:r>
              <a:rPr lang="en-US" sz="2000" dirty="0" smtClean="0"/>
              <a:t>The </a:t>
            </a:r>
            <a:r>
              <a:rPr lang="en-US" sz="2000" dirty="0"/>
              <a:t>workings behind the service might be complex, but its purpose is quite </a:t>
            </a:r>
            <a:r>
              <a:rPr lang="en-US" sz="2000" dirty="0" smtClean="0"/>
              <a:t>straightforward.</a:t>
            </a:r>
          </a:p>
          <a:p>
            <a:pPr marL="457200">
              <a:buFont typeface="Wingdings" panose="05000000000000000000" pitchFamily="2" charset="2"/>
              <a:buChar char="§"/>
            </a:pPr>
            <a:r>
              <a:rPr lang="en-US" sz="2000" dirty="0" smtClean="0"/>
              <a:t>We’ll </a:t>
            </a:r>
            <a:r>
              <a:rPr lang="en-US" sz="2000" dirty="0"/>
              <a:t>look at a few very simple services later in this chapter</a:t>
            </a:r>
            <a:r>
              <a:rPr lang="en-US" sz="2000" dirty="0" smtClean="0"/>
              <a:t>.</a:t>
            </a:r>
            <a:endParaRPr lang="en-US" sz="2000" dirty="0"/>
          </a:p>
        </p:txBody>
      </p:sp>
    </p:spTree>
    <p:extLst>
      <p:ext uri="{BB962C8B-B14F-4D97-AF65-F5344CB8AC3E}">
        <p14:creationId xmlns:p14="http://schemas.microsoft.com/office/powerpoint/2010/main" val="2238331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Application Integration Services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networks and Internet connections get faster, companies are taking advantage of the increased bandwidth by spreading out their applications and resources over networks and </a:t>
            </a:r>
            <a:r>
              <a:rPr lang="en-US" sz="2000" dirty="0" smtClean="0"/>
              <a:t>locales.</a:t>
            </a:r>
          </a:p>
          <a:p>
            <a:pPr marL="457200">
              <a:buFont typeface="Wingdings" panose="05000000000000000000" pitchFamily="2" charset="2"/>
              <a:buChar char="§"/>
            </a:pPr>
            <a:r>
              <a:rPr lang="en-US" sz="2000" dirty="0" smtClean="0"/>
              <a:t>Several </a:t>
            </a:r>
            <a:r>
              <a:rPr lang="en-US" sz="2000" dirty="0"/>
              <a:t>servers can talk to each other autonomously and to other applications as </a:t>
            </a:r>
            <a:r>
              <a:rPr lang="en-US" sz="2000" dirty="0" smtClean="0"/>
              <a:t>well.</a:t>
            </a:r>
          </a:p>
          <a:p>
            <a:pPr marL="457200">
              <a:buFont typeface="Wingdings" panose="05000000000000000000" pitchFamily="2" charset="2"/>
              <a:buChar char="§"/>
            </a:pPr>
            <a:r>
              <a:rPr lang="en-US" sz="2000" dirty="0" smtClean="0"/>
              <a:t>This </a:t>
            </a:r>
            <a:r>
              <a:rPr lang="en-US" sz="2000" dirty="0"/>
              <a:t>integration is fine within a company that uses the same kind of systems, but what if companies want to share their resources with other </a:t>
            </a:r>
            <a:r>
              <a:rPr lang="en-US" sz="2000" dirty="0" smtClean="0"/>
              <a:t>companies?</a:t>
            </a:r>
          </a:p>
          <a:p>
            <a:pPr marL="457200">
              <a:buFont typeface="Wingdings" panose="05000000000000000000" pitchFamily="2" charset="2"/>
              <a:buChar char="§"/>
            </a:pPr>
            <a:r>
              <a:rPr lang="en-US" sz="2000" dirty="0" smtClean="0"/>
              <a:t>Common </a:t>
            </a:r>
            <a:r>
              <a:rPr lang="en-US" sz="2000" dirty="0"/>
              <a:t>sense would say that their systems would not be instantly compatible</a:t>
            </a:r>
            <a:r>
              <a:rPr lang="en-US" sz="2000" dirty="0" smtClean="0"/>
              <a:t>.</a:t>
            </a:r>
          </a:p>
          <a:p>
            <a:pPr marL="457200">
              <a:buFont typeface="Wingdings" panose="05000000000000000000" pitchFamily="2" charset="2"/>
              <a:buChar char="§"/>
            </a:pPr>
            <a:r>
              <a:rPr lang="en-US" sz="2000" dirty="0"/>
              <a:t>One fundamental point about the Web service platform is that any machine can expose Web services to and consume Web services from various other platforms— something that cannot be said for any other technology that enables distributed </a:t>
            </a:r>
            <a:r>
              <a:rPr lang="en-US" sz="2000" dirty="0" smtClean="0"/>
              <a:t>applications.</a:t>
            </a:r>
          </a:p>
          <a:p>
            <a:pPr marL="457200">
              <a:buFont typeface="Wingdings" panose="05000000000000000000" pitchFamily="2" charset="2"/>
              <a:buChar char="§"/>
            </a:pPr>
            <a:r>
              <a:rPr lang="en-US" sz="2000" dirty="0" smtClean="0"/>
              <a:t>Application </a:t>
            </a:r>
            <a:r>
              <a:rPr lang="en-US" sz="2000" dirty="0"/>
              <a:t>integration, or middlemen, services work as intermediaries between applications that wouldn’t normally be able to talk with each other because they were written for different platforms, use different component architectures, and so </a:t>
            </a:r>
            <a:r>
              <a:rPr lang="en-US" sz="2000" dirty="0" smtClean="0"/>
              <a:t>on.</a:t>
            </a:r>
          </a:p>
          <a:p>
            <a:pPr marL="457200">
              <a:buFont typeface="Wingdings" panose="05000000000000000000" pitchFamily="2" charset="2"/>
              <a:buChar char="§"/>
            </a:pPr>
            <a:r>
              <a:rPr lang="en-US" sz="2000" dirty="0" smtClean="0"/>
              <a:t>Their </a:t>
            </a:r>
            <a:r>
              <a:rPr lang="en-US" sz="2000" dirty="0"/>
              <a:t>functionality or data can be exposed through a set of Web </a:t>
            </a:r>
            <a:r>
              <a:rPr lang="en-US" sz="2000" dirty="0" smtClean="0"/>
              <a:t>services.</a:t>
            </a:r>
          </a:p>
          <a:p>
            <a:pPr marL="457200">
              <a:buFont typeface="Wingdings" panose="05000000000000000000" pitchFamily="2" charset="2"/>
              <a:buChar char="§"/>
            </a:pPr>
            <a:r>
              <a:rPr lang="en-US" sz="2000" dirty="0" smtClean="0"/>
              <a:t>Composite </a:t>
            </a:r>
            <a:r>
              <a:rPr lang="en-US" sz="2000" dirty="0"/>
              <a:t>applications can then be created on one central system that knows the calls to make to the services to get the information they need from the various systems</a:t>
            </a:r>
            <a:r>
              <a:rPr lang="en-US" sz="2000" dirty="0" smtClean="0"/>
              <a:t>.</a:t>
            </a:r>
            <a:endParaRPr lang="en-US" sz="2000" dirty="0"/>
          </a:p>
        </p:txBody>
      </p:sp>
    </p:spTree>
    <p:extLst>
      <p:ext uri="{BB962C8B-B14F-4D97-AF65-F5344CB8AC3E}">
        <p14:creationId xmlns:p14="http://schemas.microsoft.com/office/powerpoint/2010/main" val="2705279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Framework Services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The idea of Web services as </a:t>
            </a:r>
            <a:r>
              <a:rPr lang="en-US" sz="2000" dirty="0">
                <a:solidFill>
                  <a:srgbClr val="FF0000"/>
                </a:solidFill>
              </a:rPr>
              <a:t>application add-ins</a:t>
            </a:r>
            <a:r>
              <a:rPr lang="en-US" sz="2000" dirty="0"/>
              <a:t> probably shouldn’t surprise </a:t>
            </a:r>
            <a:r>
              <a:rPr lang="en-US" sz="2000" dirty="0" smtClean="0"/>
              <a:t>anyone.</a:t>
            </a:r>
          </a:p>
          <a:p>
            <a:pPr marL="457200">
              <a:buFont typeface="Wingdings" panose="05000000000000000000" pitchFamily="2" charset="2"/>
              <a:buChar char="§"/>
            </a:pPr>
            <a:r>
              <a:rPr lang="en-US" sz="2000" dirty="0" smtClean="0"/>
              <a:t>The </a:t>
            </a:r>
            <a:r>
              <a:rPr lang="en-US" sz="2000" dirty="0"/>
              <a:t>concept of a bolt-on component that provides additional functionality to an application isn’t new, but it fits the way Web services work to a </a:t>
            </a:r>
            <a:r>
              <a:rPr lang="en-US" sz="2000" dirty="0" smtClean="0"/>
              <a:t>tee.</a:t>
            </a:r>
          </a:p>
          <a:p>
            <a:pPr marL="457200">
              <a:buFont typeface="Wingdings" panose="05000000000000000000" pitchFamily="2" charset="2"/>
              <a:buChar char="§"/>
            </a:pPr>
            <a:r>
              <a:rPr lang="en-US" sz="2000" dirty="0" smtClean="0"/>
              <a:t>Consider </a:t>
            </a:r>
            <a:r>
              <a:rPr lang="en-US" sz="2000" dirty="0"/>
              <a:t>for a moment the general characteristics of Web services—loosely coupled, omnipresent thanks to permanent Internet connections—and you can see how they could be used in the same way as add- ins but on the hosting server rather than on the </a:t>
            </a:r>
            <a:r>
              <a:rPr lang="en-US" sz="2000" dirty="0" smtClean="0"/>
              <a:t>client.</a:t>
            </a:r>
          </a:p>
          <a:p>
            <a:pPr marL="457200">
              <a:buFont typeface="Wingdings" panose="05000000000000000000" pitchFamily="2" charset="2"/>
              <a:buChar char="§"/>
            </a:pPr>
            <a:r>
              <a:rPr lang="en-US" sz="2000" dirty="0" smtClean="0"/>
              <a:t>These </a:t>
            </a:r>
            <a:r>
              <a:rPr lang="en-US" sz="2000" dirty="0"/>
              <a:t>characteristics of Web services, along with their </a:t>
            </a:r>
            <a:r>
              <a:rPr lang="en-US" sz="2000" dirty="0" smtClean="0"/>
              <a:t>platform-agnosticism</a:t>
            </a:r>
            <a:r>
              <a:rPr lang="en-US" sz="2000" dirty="0"/>
              <a:t>, means that a developer need only write one plug-in for the application regardless of the platform it runs on as long as the Web service interface fits in with the framework laid down by the </a:t>
            </a:r>
            <a:r>
              <a:rPr lang="en-US" sz="2000" dirty="0" smtClean="0"/>
              <a:t>application.</a:t>
            </a:r>
          </a:p>
          <a:p>
            <a:pPr marL="457200">
              <a:buFont typeface="Wingdings" panose="05000000000000000000" pitchFamily="2" charset="2"/>
              <a:buChar char="§"/>
            </a:pPr>
            <a:r>
              <a:rPr lang="en-US" sz="2000" dirty="0" smtClean="0"/>
              <a:t>And </a:t>
            </a:r>
            <a:r>
              <a:rPr lang="en-US" sz="2000" dirty="0"/>
              <a:t>because the code for the add-in is centralized on the server rather than on the client, deploying an update to the code is a matter of making it live on the server rather than giving it to all </a:t>
            </a:r>
            <a:r>
              <a:rPr lang="en-US" sz="2000" dirty="0" smtClean="0"/>
              <a:t>clients.</a:t>
            </a:r>
          </a:p>
          <a:p>
            <a:pPr marL="457200">
              <a:buFont typeface="Wingdings" panose="05000000000000000000" pitchFamily="2" charset="2"/>
              <a:buChar char="§"/>
            </a:pPr>
            <a:r>
              <a:rPr lang="en-US" sz="2000" dirty="0" smtClean="0"/>
              <a:t>The </a:t>
            </a:r>
            <a:r>
              <a:rPr lang="en-US" sz="2000" dirty="0">
                <a:solidFill>
                  <a:srgbClr val="FF0000"/>
                </a:solidFill>
              </a:rPr>
              <a:t>Microsoft BizTalk Framework</a:t>
            </a:r>
            <a:r>
              <a:rPr lang="en-US" sz="2000" dirty="0"/>
              <a:t> already supports this kind of “plug-in” </a:t>
            </a:r>
            <a:r>
              <a:rPr lang="en-US" sz="2000" dirty="0" smtClean="0"/>
              <a:t>solution.</a:t>
            </a:r>
          </a:p>
          <a:p>
            <a:pPr marL="457200">
              <a:buFont typeface="Wingdings" panose="05000000000000000000" pitchFamily="2" charset="2"/>
              <a:buChar char="§"/>
            </a:pPr>
            <a:r>
              <a:rPr lang="en-US" sz="2000" dirty="0" smtClean="0"/>
              <a:t>The </a:t>
            </a:r>
            <a:r>
              <a:rPr lang="en-US" sz="2000" dirty="0">
                <a:solidFill>
                  <a:srgbClr val="FF0000"/>
                </a:solidFill>
              </a:rPr>
              <a:t>workflow solutions</a:t>
            </a:r>
            <a:r>
              <a:rPr lang="en-US" sz="2000" dirty="0"/>
              <a:t> that a developer creates against </a:t>
            </a:r>
            <a:r>
              <a:rPr lang="en-US" sz="2000" dirty="0">
                <a:solidFill>
                  <a:srgbClr val="FF0000"/>
                </a:solidFill>
              </a:rPr>
              <a:t>BizTalk</a:t>
            </a:r>
            <a:r>
              <a:rPr lang="en-US" sz="2000" dirty="0"/>
              <a:t> allow for the inclusion of Web service plug-ins to mirror the addition of new decisions and expansions to already established </a:t>
            </a:r>
            <a:r>
              <a:rPr lang="en-US" sz="2000" dirty="0" smtClean="0"/>
              <a:t>processes.</a:t>
            </a:r>
          </a:p>
          <a:p>
            <a:pPr marL="457200">
              <a:buFont typeface="Wingdings" panose="05000000000000000000" pitchFamily="2" charset="2"/>
              <a:buChar char="§"/>
            </a:pPr>
            <a:r>
              <a:rPr lang="en-US" sz="2000" dirty="0" smtClean="0"/>
              <a:t>This </a:t>
            </a:r>
            <a:r>
              <a:rPr lang="en-US" sz="2000" dirty="0"/>
              <a:t>concept also mirrors neatly the continuing development of XML grammars for various vertical markets—finance, bioinformatics, chemistry, and so on</a:t>
            </a:r>
            <a:r>
              <a:rPr lang="en-US" sz="2000" dirty="0" smtClean="0"/>
              <a:t>.</a:t>
            </a:r>
            <a:endParaRPr lang="en-US" sz="2000" dirty="0"/>
          </a:p>
        </p:txBody>
      </p:sp>
    </p:spTree>
    <p:extLst>
      <p:ext uri="{BB962C8B-B14F-4D97-AF65-F5344CB8AC3E}">
        <p14:creationId xmlns:p14="http://schemas.microsoft.com/office/powerpoint/2010/main" val="67066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00" dirty="0" smtClean="0"/>
              <a:t>Web Services 101</a:t>
            </a:r>
            <a:endParaRPr lang="en-US" sz="5800" dirty="0"/>
          </a:p>
        </p:txBody>
      </p:sp>
      <p:sp>
        <p:nvSpPr>
          <p:cNvPr id="4" name="Content Placeholder 3"/>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9246658" y="4672012"/>
            <a:ext cx="2733675" cy="2085975"/>
          </a:xfrm>
          <a:prstGeom prst="rect">
            <a:avLst/>
          </a:prstGeom>
          <a:ln>
            <a:solidFill>
              <a:schemeClr val="accent1"/>
            </a:solidFill>
          </a:ln>
        </p:spPr>
      </p:pic>
    </p:spTree>
    <p:extLst>
      <p:ext uri="{BB962C8B-B14F-4D97-AF65-F5344CB8AC3E}">
        <p14:creationId xmlns:p14="http://schemas.microsoft.com/office/powerpoint/2010/main" val="16425192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Framework Services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Consider </a:t>
            </a:r>
            <a:r>
              <a:rPr lang="en-US" sz="2000" dirty="0"/>
              <a:t>the use of service plug-ins in a situation where a finance package is given information formatted using a schema other than its </a:t>
            </a:r>
            <a:r>
              <a:rPr lang="en-US" sz="2000" dirty="0" smtClean="0"/>
              <a:t>default.</a:t>
            </a:r>
          </a:p>
          <a:p>
            <a:pPr marL="457200">
              <a:buFont typeface="Wingdings" panose="05000000000000000000" pitchFamily="2" charset="2"/>
              <a:buChar char="§"/>
            </a:pPr>
            <a:r>
              <a:rPr lang="en-US" sz="2000" dirty="0" smtClean="0"/>
              <a:t>A </a:t>
            </a:r>
            <a:r>
              <a:rPr lang="en-US" sz="2000" dirty="0"/>
              <a:t>service plug-in can be called on to transform the information from one markup language to another (using </a:t>
            </a:r>
            <a:r>
              <a:rPr lang="en-US" sz="2000" dirty="0">
                <a:solidFill>
                  <a:srgbClr val="FF0000"/>
                </a:solidFill>
              </a:rPr>
              <a:t>XSLT</a:t>
            </a:r>
            <a:r>
              <a:rPr lang="en-US" sz="2000" dirty="0"/>
              <a:t>, for example</a:t>
            </a:r>
            <a:r>
              <a:rPr lang="en-US" sz="2000" dirty="0" smtClean="0"/>
              <a:t>).</a:t>
            </a:r>
            <a:endParaRPr lang="en-US" sz="2000" dirty="0"/>
          </a:p>
        </p:txBody>
      </p:sp>
    </p:spTree>
    <p:extLst>
      <p:ext uri="{BB962C8B-B14F-4D97-AF65-F5344CB8AC3E}">
        <p14:creationId xmlns:p14="http://schemas.microsoft.com/office/powerpoint/2010/main" val="3377989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Web Services vs .NET </a:t>
            </a:r>
            <a:r>
              <a:rPr lang="en-US" dirty="0" smtClean="0"/>
              <a:t>Remoting</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This book is very pro–Web services, as it should be, but it’s worth reiterating that Web services are not a substitute for a full-fledged distributed application built using DCOM, RMI, or the .NET equivalent, .NET </a:t>
            </a:r>
            <a:r>
              <a:rPr lang="en-US" sz="2000" dirty="0" smtClean="0"/>
              <a:t>remoting.</a:t>
            </a:r>
          </a:p>
          <a:p>
            <a:pPr marL="457200">
              <a:buFont typeface="Wingdings" panose="05000000000000000000" pitchFamily="2" charset="2"/>
              <a:buChar char="§"/>
            </a:pPr>
            <a:r>
              <a:rPr lang="en-US" sz="2000" dirty="0" smtClean="0"/>
              <a:t>There </a:t>
            </a:r>
            <a:r>
              <a:rPr lang="en-US" sz="2000" dirty="0"/>
              <a:t>are very good reasons why one might use </a:t>
            </a:r>
            <a:r>
              <a:rPr lang="en-US" sz="2000" dirty="0">
                <a:solidFill>
                  <a:srgbClr val="FF0000"/>
                </a:solidFill>
              </a:rPr>
              <a:t>remoting</a:t>
            </a:r>
            <a:r>
              <a:rPr lang="en-US" sz="2000" dirty="0"/>
              <a:t> or an </a:t>
            </a:r>
            <a:r>
              <a:rPr lang="en-US" sz="2000" dirty="0">
                <a:solidFill>
                  <a:srgbClr val="FF0000"/>
                </a:solidFill>
              </a:rPr>
              <a:t>equivalent model</a:t>
            </a:r>
            <a:r>
              <a:rPr lang="en-US" sz="2000" dirty="0"/>
              <a:t> over Web services as the basis for a </a:t>
            </a:r>
            <a:r>
              <a:rPr lang="en-US" sz="2000" dirty="0" smtClean="0"/>
              <a:t>solution:</a:t>
            </a:r>
          </a:p>
          <a:p>
            <a:pPr marL="685800">
              <a:buFont typeface="Wingdings" panose="05000000000000000000" pitchFamily="2" charset="2"/>
              <a:buChar char="ü"/>
            </a:pPr>
            <a:r>
              <a:rPr lang="en-US" sz="2000" dirty="0" smtClean="0">
                <a:solidFill>
                  <a:srgbClr val="0070C0"/>
                </a:solidFill>
              </a:rPr>
              <a:t>Performance:</a:t>
            </a:r>
            <a:r>
              <a:rPr lang="en-US" sz="2000" dirty="0" smtClean="0"/>
              <a:t> </a:t>
            </a:r>
            <a:r>
              <a:rPr lang="en-US" sz="2000" dirty="0"/>
              <a:t>Web services work over open standards, which take a lot of work to adhere </a:t>
            </a:r>
            <a:r>
              <a:rPr lang="en-US" sz="2000" dirty="0" smtClean="0"/>
              <a:t>to.</a:t>
            </a:r>
          </a:p>
          <a:p>
            <a:pPr marL="685800" indent="0">
              <a:buNone/>
            </a:pPr>
            <a:r>
              <a:rPr lang="en-US" sz="2000" dirty="0" smtClean="0"/>
              <a:t>For </a:t>
            </a:r>
            <a:r>
              <a:rPr lang="en-US" sz="2000" dirty="0"/>
              <a:t>example, converting messages to and from XML on each side of the network takes a lot of work. </a:t>
            </a:r>
            <a:endParaRPr lang="en-US" sz="2000" dirty="0" smtClean="0"/>
          </a:p>
          <a:p>
            <a:pPr marL="685800" indent="0">
              <a:buNone/>
            </a:pPr>
            <a:r>
              <a:rPr lang="en-US" sz="2000" dirty="0" smtClean="0"/>
              <a:t>Likewise</a:t>
            </a:r>
            <a:r>
              <a:rPr lang="en-US" sz="2000" dirty="0"/>
              <a:t>, using HTTP as the transport protocol is relatively slow, even on a </a:t>
            </a:r>
            <a:r>
              <a:rPr lang="en-US" sz="2000" dirty="0" smtClean="0"/>
              <a:t>LAN.</a:t>
            </a:r>
          </a:p>
          <a:p>
            <a:pPr marL="685800">
              <a:buFont typeface="Wingdings" panose="05000000000000000000" pitchFamily="2" charset="2"/>
              <a:buChar char="ü"/>
            </a:pPr>
            <a:r>
              <a:rPr lang="en-US" sz="2000" dirty="0" smtClean="0">
                <a:solidFill>
                  <a:srgbClr val="0070C0"/>
                </a:solidFill>
              </a:rPr>
              <a:t>Security:</a:t>
            </a:r>
            <a:r>
              <a:rPr lang="en-US" sz="2000" dirty="0" smtClean="0"/>
              <a:t> </a:t>
            </a:r>
            <a:r>
              <a:rPr lang="en-US" sz="2000" dirty="0"/>
              <a:t>Web services are not very secure </a:t>
            </a:r>
            <a:r>
              <a:rPr lang="en-US" sz="2000" dirty="0" smtClean="0"/>
              <a:t>yet.</a:t>
            </a:r>
          </a:p>
          <a:p>
            <a:pPr marL="685800" indent="0">
              <a:buNone/>
            </a:pPr>
            <a:r>
              <a:rPr lang="en-US" sz="2000" dirty="0" smtClean="0"/>
              <a:t>Even </a:t>
            </a:r>
            <a:r>
              <a:rPr lang="en-US" sz="2000" dirty="0"/>
              <a:t>though calls might be made over </a:t>
            </a:r>
            <a:r>
              <a:rPr lang="en-US" sz="2000" dirty="0">
                <a:solidFill>
                  <a:srgbClr val="FF0000"/>
                </a:solidFill>
              </a:rPr>
              <a:t>HTTPS</a:t>
            </a:r>
            <a:r>
              <a:rPr lang="en-US" sz="2000" dirty="0"/>
              <a:t> and new ideas for secure communication appear quite frequently, there is </a:t>
            </a:r>
            <a:r>
              <a:rPr lang="en-US" sz="2000" dirty="0">
                <a:solidFill>
                  <a:srgbClr val="FF0000"/>
                </a:solidFill>
              </a:rPr>
              <a:t>no security standard</a:t>
            </a:r>
            <a:r>
              <a:rPr lang="en-US" sz="2000" dirty="0"/>
              <a:t> and little help to fall back on if things go </a:t>
            </a:r>
            <a:r>
              <a:rPr lang="en-US" sz="2000" dirty="0" smtClean="0"/>
              <a:t>wrong.</a:t>
            </a:r>
          </a:p>
          <a:p>
            <a:pPr marL="685800">
              <a:buFont typeface="Wingdings" panose="05000000000000000000" pitchFamily="2" charset="2"/>
              <a:buChar char="ü"/>
            </a:pPr>
            <a:r>
              <a:rPr lang="en-US" sz="2000" dirty="0" smtClean="0">
                <a:solidFill>
                  <a:srgbClr val="0070C0"/>
                </a:solidFill>
              </a:rPr>
              <a:t>Control:</a:t>
            </a:r>
            <a:r>
              <a:rPr lang="en-US" sz="2000" dirty="0" smtClean="0"/>
              <a:t> </a:t>
            </a:r>
            <a:r>
              <a:rPr lang="en-US" sz="2000" dirty="0"/>
              <a:t>Not having to adhere to standards means you have greater control over your application and can play to the framework’s </a:t>
            </a:r>
            <a:r>
              <a:rPr lang="en-US" sz="2000" dirty="0" smtClean="0"/>
              <a:t>strengths.</a:t>
            </a:r>
          </a:p>
          <a:p>
            <a:pPr marL="685800" indent="0">
              <a:buNone/>
            </a:pPr>
            <a:r>
              <a:rPr lang="en-US" sz="2000" dirty="0" smtClean="0"/>
              <a:t>In </a:t>
            </a:r>
            <a:r>
              <a:rPr lang="en-US" sz="2000" dirty="0"/>
              <a:t>.NET, for example, you can use data types that don’t serialize faithfully into XSD types and back, customize the communications infrastructure, and optimize the application as you see fit</a:t>
            </a:r>
            <a:r>
              <a:rPr lang="en-US" sz="2000" dirty="0" smtClean="0"/>
              <a:t>.</a:t>
            </a:r>
          </a:p>
        </p:txBody>
      </p:sp>
    </p:spTree>
    <p:extLst>
      <p:ext uri="{BB962C8B-B14F-4D97-AF65-F5344CB8AC3E}">
        <p14:creationId xmlns:p14="http://schemas.microsoft.com/office/powerpoint/2010/main" val="132101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Web Services vs .NET </a:t>
            </a:r>
            <a:r>
              <a:rPr lang="en-US" dirty="0" smtClean="0"/>
              <a:t>Remoting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If the various </a:t>
            </a:r>
            <a:r>
              <a:rPr lang="en-US" sz="2000" dirty="0">
                <a:solidFill>
                  <a:srgbClr val="FF0000"/>
                </a:solidFill>
              </a:rPr>
              <a:t>endpoints</a:t>
            </a:r>
            <a:r>
              <a:rPr lang="en-US" sz="2000" dirty="0"/>
              <a:t> of a distributed application are running on the same platform, there’s no need to worry about the agnostic advantages of Web </a:t>
            </a:r>
            <a:r>
              <a:rPr lang="en-US" sz="2000" dirty="0" smtClean="0"/>
              <a:t>services.</a:t>
            </a:r>
          </a:p>
          <a:p>
            <a:pPr marL="457200">
              <a:buFont typeface="Wingdings" panose="05000000000000000000" pitchFamily="2" charset="2"/>
              <a:buChar char="§"/>
            </a:pPr>
            <a:r>
              <a:rPr lang="en-US" sz="2000" dirty="0" smtClean="0"/>
              <a:t>You </a:t>
            </a:r>
            <a:r>
              <a:rPr lang="en-US" sz="2000" dirty="0"/>
              <a:t>can instead take advantage of the </a:t>
            </a:r>
            <a:r>
              <a:rPr lang="en-US" sz="2000" dirty="0">
                <a:solidFill>
                  <a:srgbClr val="FF0000"/>
                </a:solidFill>
              </a:rPr>
              <a:t>native RPC calls</a:t>
            </a:r>
            <a:r>
              <a:rPr lang="en-US" sz="2000" dirty="0"/>
              <a:t> that remoting makes without having to worry about prior parsing and reparsing, and you can make some useful performance </a:t>
            </a:r>
            <a:r>
              <a:rPr lang="en-US" sz="2000" dirty="0" smtClean="0"/>
              <a:t>improvements.</a:t>
            </a:r>
          </a:p>
          <a:p>
            <a:pPr marL="457200">
              <a:buFont typeface="Wingdings" panose="05000000000000000000" pitchFamily="2" charset="2"/>
              <a:buChar char="§"/>
            </a:pPr>
            <a:r>
              <a:rPr lang="en-US" sz="2000" dirty="0" smtClean="0"/>
              <a:t>Likewise</a:t>
            </a:r>
            <a:r>
              <a:rPr lang="en-US" sz="2000" dirty="0"/>
              <a:t>, you can lock down a remoted application with Windows-based and code-based security measures more tightly than you can a Web services–based application</a:t>
            </a:r>
            <a:r>
              <a:rPr lang="en-US" sz="2000" dirty="0" smtClean="0"/>
              <a:t>.</a:t>
            </a:r>
            <a:endParaRPr lang="en-US" sz="2000" dirty="0"/>
          </a:p>
        </p:txBody>
      </p:sp>
    </p:spTree>
    <p:extLst>
      <p:ext uri="{BB962C8B-B14F-4D97-AF65-F5344CB8AC3E}">
        <p14:creationId xmlns:p14="http://schemas.microsoft.com/office/powerpoint/2010/main" val="845038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Developing a Web </a:t>
            </a:r>
            <a:r>
              <a:rPr lang="en-US" dirty="0" smtClean="0">
                <a:solidFill>
                  <a:schemeClr val="bg1"/>
                </a:solidFill>
              </a:rPr>
              <a:t>Service</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Now to the nitty-gritty of Web services: how do you create one and then get an application to make use of it? </a:t>
            </a:r>
            <a:endParaRPr lang="en-US" sz="2000" dirty="0" smtClean="0"/>
          </a:p>
          <a:p>
            <a:pPr marL="457200">
              <a:buFont typeface="Wingdings" panose="05000000000000000000" pitchFamily="2" charset="2"/>
              <a:buChar char="§"/>
            </a:pPr>
            <a:r>
              <a:rPr lang="en-US" sz="2000" dirty="0" smtClean="0"/>
              <a:t>What </a:t>
            </a:r>
            <a:r>
              <a:rPr lang="en-US" sz="2000" dirty="0"/>
              <a:t>tools do you use? Truth be told, although we work with trivial code for demo purposes, a basic text editor such as Notepad can do the </a:t>
            </a:r>
            <a:r>
              <a:rPr lang="en-US" sz="2000" dirty="0" smtClean="0"/>
              <a:t>job.</a:t>
            </a:r>
          </a:p>
          <a:p>
            <a:pPr marL="457200">
              <a:buFont typeface="Wingdings" panose="05000000000000000000" pitchFamily="2" charset="2"/>
              <a:buChar char="§"/>
            </a:pPr>
            <a:r>
              <a:rPr lang="en-US" sz="2000" dirty="0" smtClean="0"/>
              <a:t>Likewise</a:t>
            </a:r>
            <a:r>
              <a:rPr lang="en-US" sz="2000" dirty="0"/>
              <a:t>, you can use any tool you’d usually use for .NET development to work with services— Emacs, Dreamweaver MX, </a:t>
            </a:r>
            <a:r>
              <a:rPr lang="en-US" sz="2000" dirty="0" smtClean="0"/>
              <a:t>CodeWarrior.</a:t>
            </a:r>
          </a:p>
          <a:p>
            <a:pPr marL="457200">
              <a:buFont typeface="Wingdings" panose="05000000000000000000" pitchFamily="2" charset="2"/>
              <a:buChar char="§"/>
            </a:pPr>
            <a:r>
              <a:rPr lang="en-US" sz="2000" dirty="0" smtClean="0"/>
              <a:t>However</a:t>
            </a:r>
            <a:r>
              <a:rPr lang="en-US" sz="2000" dirty="0"/>
              <a:t>, we’ll use Visual Studio .NET throughout the book for examples of larger projects that favor the creation and consumption of Web </a:t>
            </a:r>
            <a:r>
              <a:rPr lang="en-US" sz="2000" dirty="0" smtClean="0"/>
              <a:t>services.</a:t>
            </a:r>
          </a:p>
          <a:p>
            <a:pPr marL="457200">
              <a:buFont typeface="Wingdings" panose="05000000000000000000" pitchFamily="2" charset="2"/>
              <a:buChar char="§"/>
            </a:pPr>
            <a:r>
              <a:rPr lang="en-US" sz="2000" dirty="0" smtClean="0"/>
              <a:t>As </a:t>
            </a:r>
            <a:r>
              <a:rPr lang="en-US" sz="2000" dirty="0"/>
              <a:t>you’d expect, Visual Studio .NET helps a great deal in the creation of boilerplate code and easy-to- manage projects, and it provides a lot of help in packaging up code for deployment </a:t>
            </a:r>
            <a:r>
              <a:rPr lang="en-US" sz="2000" dirty="0" smtClean="0"/>
              <a:t>elsewhere.</a:t>
            </a:r>
          </a:p>
          <a:p>
            <a:pPr marL="457200">
              <a:buFont typeface="Wingdings" panose="05000000000000000000" pitchFamily="2" charset="2"/>
              <a:buChar char="§"/>
            </a:pPr>
            <a:r>
              <a:rPr lang="en-US" sz="2000" dirty="0" smtClean="0"/>
              <a:t>We’ll </a:t>
            </a:r>
            <a:r>
              <a:rPr lang="en-US" sz="2000" dirty="0"/>
              <a:t>look at the Web service– specific features of Visual Studio .NET as we go</a:t>
            </a:r>
            <a:r>
              <a:rPr lang="en-US" sz="2000" dirty="0" smtClean="0"/>
              <a:t>.</a:t>
            </a:r>
            <a:endParaRPr lang="en-US" sz="2000" dirty="0"/>
          </a:p>
        </p:txBody>
      </p:sp>
    </p:spTree>
    <p:extLst>
      <p:ext uri="{BB962C8B-B14F-4D97-AF65-F5344CB8AC3E}">
        <p14:creationId xmlns:p14="http://schemas.microsoft.com/office/powerpoint/2010/main" val="2085735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 Simple Example in </a:t>
            </a:r>
            <a:r>
              <a:rPr lang="en-US" dirty="0" smtClean="0"/>
              <a:t>Notepad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7046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Life Cycle of a Web Service </a:t>
            </a:r>
            <a:r>
              <a:rPr lang="en-US" dirty="0" smtClean="0"/>
              <a:t>Request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2132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Message </a:t>
            </a:r>
            <a:r>
              <a:rPr lang="en-US" dirty="0" smtClean="0"/>
              <a:t>Formats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9174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 Simple Example in Web </a:t>
            </a:r>
            <a:r>
              <a:rPr lang="en-US" dirty="0" smtClean="0"/>
              <a:t>Matrix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6598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 Simple Example in Visual Studio .</a:t>
            </a:r>
            <a:r>
              <a:rPr lang="en-US" dirty="0" smtClean="0"/>
              <a:t>NET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8611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Project Files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3684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The Microsoft .NET Framework has provoked divergent opinions since its beta release at the Microsoft Professional Developers Conference (</a:t>
            </a:r>
            <a:r>
              <a:rPr lang="en-US" sz="2000" dirty="0">
                <a:solidFill>
                  <a:srgbClr val="FF0000"/>
                </a:solidFill>
              </a:rPr>
              <a:t>PDC</a:t>
            </a:r>
            <a:r>
              <a:rPr lang="en-US" sz="2000" dirty="0"/>
              <a:t>) in July </a:t>
            </a:r>
            <a:r>
              <a:rPr lang="en-US" sz="2000" dirty="0" smtClean="0"/>
              <a:t>2000.</a:t>
            </a:r>
          </a:p>
          <a:p>
            <a:pPr marL="457200">
              <a:buFont typeface="Wingdings" panose="05000000000000000000" pitchFamily="2" charset="2"/>
              <a:buChar char="§"/>
            </a:pPr>
            <a:r>
              <a:rPr lang="en-US" sz="2000" dirty="0" smtClean="0"/>
              <a:t>Microsoft </a:t>
            </a:r>
            <a:r>
              <a:rPr lang="en-US" sz="2000" dirty="0"/>
              <a:t>developers consider it a breath of fresh air and a great foundation on which to </a:t>
            </a:r>
            <a:r>
              <a:rPr lang="en-US" sz="2000" dirty="0" smtClean="0"/>
              <a:t>program.</a:t>
            </a:r>
          </a:p>
          <a:p>
            <a:pPr marL="457200">
              <a:buFont typeface="Wingdings" panose="05000000000000000000" pitchFamily="2" charset="2"/>
              <a:buChar char="§"/>
            </a:pPr>
            <a:r>
              <a:rPr lang="en-US" sz="2000" dirty="0" smtClean="0"/>
              <a:t>To </a:t>
            </a:r>
            <a:r>
              <a:rPr lang="en-US" sz="2000" dirty="0"/>
              <a:t>open source and Java developers, it’s simply Microsoft’s attempt to catch up with Java, although many in this group admit a grudging respect for its standards-based </a:t>
            </a:r>
            <a:r>
              <a:rPr lang="en-US" sz="2000" dirty="0" smtClean="0"/>
              <a:t>core.</a:t>
            </a:r>
          </a:p>
          <a:p>
            <a:pPr marL="457200">
              <a:buFont typeface="Wingdings" panose="05000000000000000000" pitchFamily="2" charset="2"/>
              <a:buChar char="§"/>
            </a:pPr>
            <a:r>
              <a:rPr lang="en-US" sz="2000" dirty="0" smtClean="0"/>
              <a:t>Managers</a:t>
            </a:r>
            <a:r>
              <a:rPr lang="en-US" sz="2000" dirty="0"/>
              <a:t>, who see it as just another toy for developers to play with, are wondering, “Why can’t we stick to the old way? There’s nothing tangible that distinguishes a .NET application from a COM-based one anyway, is there</a:t>
            </a:r>
            <a:r>
              <a:rPr lang="en-US" sz="2000" dirty="0" smtClean="0"/>
              <a:t>?”</a:t>
            </a:r>
          </a:p>
          <a:p>
            <a:pPr marL="457200">
              <a:buFont typeface="Wingdings" panose="05000000000000000000" pitchFamily="2" charset="2"/>
              <a:buChar char="§"/>
            </a:pPr>
            <a:r>
              <a:rPr lang="en-US" sz="2000" dirty="0" smtClean="0"/>
              <a:t>As </a:t>
            </a:r>
            <a:r>
              <a:rPr lang="en-US" sz="2000" dirty="0"/>
              <a:t>a .NET developer reading this book, you already know the answer to the managers’ </a:t>
            </a:r>
            <a:r>
              <a:rPr lang="en-US" sz="2000" dirty="0" smtClean="0"/>
              <a:t>questions.</a:t>
            </a:r>
          </a:p>
          <a:p>
            <a:pPr marL="457200">
              <a:buFont typeface="Wingdings" panose="05000000000000000000" pitchFamily="2" charset="2"/>
              <a:buChar char="§"/>
            </a:pPr>
            <a:r>
              <a:rPr lang="en-US" sz="2000" dirty="0" smtClean="0"/>
              <a:t>The </a:t>
            </a:r>
            <a:r>
              <a:rPr lang="en-US" sz="2000" dirty="0"/>
              <a:t>.NET Framework improves on Microsoft’s </a:t>
            </a:r>
            <a:r>
              <a:rPr lang="en-US" sz="2000" dirty="0">
                <a:solidFill>
                  <a:srgbClr val="FF0000"/>
                </a:solidFill>
              </a:rPr>
              <a:t>COM architecture</a:t>
            </a:r>
            <a:r>
              <a:rPr lang="en-US" sz="2000" dirty="0"/>
              <a:t> for applications and compares favorably with every other development platform in </a:t>
            </a:r>
            <a:r>
              <a:rPr lang="en-US" sz="2000" dirty="0" smtClean="0"/>
              <a:t>use.</a:t>
            </a:r>
          </a:p>
          <a:p>
            <a:pPr marL="457200">
              <a:buFont typeface="Wingdings" panose="05000000000000000000" pitchFamily="2" charset="2"/>
              <a:buChar char="§"/>
            </a:pPr>
            <a:r>
              <a:rPr lang="en-US" sz="2000" dirty="0" smtClean="0"/>
              <a:t>We </a:t>
            </a:r>
            <a:r>
              <a:rPr lang="en-US" sz="2000" dirty="0"/>
              <a:t>could spend the next 10 pages listing its benefits and disadvantages, but rather than repeat what’s been said several hundred times by others, we’ll spend the next 15 chapters looking at just </a:t>
            </a:r>
            <a:r>
              <a:rPr lang="en-US" sz="2000" dirty="0">
                <a:solidFill>
                  <a:srgbClr val="0070C0"/>
                </a:solidFill>
              </a:rPr>
              <a:t>one big plus</a:t>
            </a:r>
            <a:r>
              <a:rPr lang="en-US" sz="2000" dirty="0">
                <a:solidFill>
                  <a:srgbClr val="FF0000"/>
                </a:solidFill>
              </a:rPr>
              <a:t>—Web services</a:t>
            </a:r>
            <a:r>
              <a:rPr lang="en-US" sz="2000" dirty="0" smtClean="0"/>
              <a:t>.</a:t>
            </a:r>
          </a:p>
          <a:p>
            <a:pPr marL="457200">
              <a:buFont typeface="Wingdings" panose="05000000000000000000" pitchFamily="2" charset="2"/>
              <a:buChar char="§"/>
            </a:pPr>
            <a:r>
              <a:rPr lang="en-US" sz="2000" dirty="0"/>
              <a:t>Web services have been sufficiently misunderstood that their uptake has been slower than might have been expected</a:t>
            </a:r>
            <a:r>
              <a:rPr lang="en-US" sz="2000" dirty="0" smtClean="0"/>
              <a:t>.</a:t>
            </a:r>
            <a:endParaRPr lang="en-US" sz="2000" dirty="0"/>
          </a:p>
        </p:txBody>
      </p:sp>
    </p:spTree>
    <p:extLst>
      <p:ext uri="{BB962C8B-B14F-4D97-AF65-F5344CB8AC3E}">
        <p14:creationId xmlns:p14="http://schemas.microsoft.com/office/powerpoint/2010/main" val="8221098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How Does It Work</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48213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Declaring a Web </a:t>
            </a:r>
            <a:r>
              <a:rPr lang="en-US" dirty="0" smtClean="0"/>
              <a:t>Service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2767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WebService </a:t>
            </a:r>
            <a:r>
              <a:rPr lang="en-US" dirty="0" smtClean="0"/>
              <a:t>Attribute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3280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a:t>
            </a:r>
            <a:r>
              <a:rPr lang="en-US" dirty="0" smtClean="0"/>
              <a:t>WebMethod Attribute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7945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smtClean="0"/>
              <a:t>Code-Behind Files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1031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Developing a Web </a:t>
            </a:r>
            <a:r>
              <a:rPr lang="en-US" dirty="0" smtClean="0">
                <a:solidFill>
                  <a:schemeClr val="bg1"/>
                </a:solidFill>
              </a:rPr>
              <a:t>Service Client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68652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Building on the </a:t>
            </a:r>
            <a:r>
              <a:rPr lang="en-US" dirty="0" smtClean="0">
                <a:solidFill>
                  <a:schemeClr val="bg1"/>
                </a:solidFill>
              </a:rPr>
              <a:t>Foundation</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77599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8741833" y="4670953"/>
            <a:ext cx="3238500" cy="2105025"/>
          </a:xfrm>
          <a:prstGeom prst="rect">
            <a:avLst/>
          </a:prstGeom>
          <a:ln>
            <a:solidFill>
              <a:schemeClr val="accent1"/>
            </a:solidFill>
          </a:ln>
        </p:spPr>
      </p:pic>
    </p:spTree>
    <p:extLst>
      <p:ext uri="{BB962C8B-B14F-4D97-AF65-F5344CB8AC3E}">
        <p14:creationId xmlns:p14="http://schemas.microsoft.com/office/powerpoint/2010/main" val="27646539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04134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3</a:t>
            </a:r>
            <a:endParaRPr lang="en-US" dirty="0"/>
          </a:p>
        </p:txBody>
      </p:sp>
      <p:pic>
        <p:nvPicPr>
          <p:cNvPr id="3" name="Picture 2"/>
          <p:cNvPicPr>
            <a:picLocks noChangeAspect="1"/>
          </p:cNvPicPr>
          <p:nvPr/>
        </p:nvPicPr>
        <p:blipFill>
          <a:blip r:embed="rId2"/>
          <a:stretch>
            <a:fillRect/>
          </a:stretch>
        </p:blipFill>
        <p:spPr>
          <a:xfrm>
            <a:off x="9218083" y="5616575"/>
            <a:ext cx="2762250" cy="1162050"/>
          </a:xfrm>
          <a:prstGeom prst="rect">
            <a:avLst/>
          </a:prstGeom>
          <a:ln>
            <a:solidFill>
              <a:schemeClr val="accent1"/>
            </a:solidFill>
          </a:ln>
        </p:spPr>
      </p:pic>
    </p:spTree>
    <p:extLst>
      <p:ext uri="{BB962C8B-B14F-4D97-AF65-F5344CB8AC3E}">
        <p14:creationId xmlns:p14="http://schemas.microsoft.com/office/powerpoint/2010/main" val="4251388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lnSpcReduction="10000"/>
          </a:bodyPr>
          <a:lstStyle/>
          <a:p>
            <a:pPr marL="457200">
              <a:buFont typeface="Wingdings" panose="05000000000000000000" pitchFamily="2" charset="2"/>
              <a:buChar char="§"/>
            </a:pPr>
            <a:r>
              <a:rPr lang="en-US" sz="2000" dirty="0" smtClean="0"/>
              <a:t>However</a:t>
            </a:r>
            <a:r>
              <a:rPr lang="en-US" sz="2000" dirty="0"/>
              <a:t>, they represent the next step in a lot of </a:t>
            </a:r>
            <a:r>
              <a:rPr lang="en-US" sz="2000" dirty="0" smtClean="0"/>
              <a:t>efforts</a:t>
            </a:r>
          </a:p>
          <a:p>
            <a:pPr marL="685800">
              <a:buFont typeface="Wingdings" panose="05000000000000000000" pitchFamily="2" charset="2"/>
              <a:buChar char="ü"/>
            </a:pPr>
            <a:r>
              <a:rPr lang="en-US" sz="2000" dirty="0" smtClean="0"/>
              <a:t>distributed computing</a:t>
            </a:r>
          </a:p>
          <a:p>
            <a:pPr marL="685800">
              <a:buFont typeface="Wingdings" panose="05000000000000000000" pitchFamily="2" charset="2"/>
              <a:buChar char="ü"/>
            </a:pPr>
            <a:r>
              <a:rPr lang="en-US" sz="2000" dirty="0" smtClean="0"/>
              <a:t>interoperability,</a:t>
            </a:r>
          </a:p>
          <a:p>
            <a:pPr marL="685800">
              <a:buFont typeface="Wingdings" panose="05000000000000000000" pitchFamily="2" charset="2"/>
              <a:buChar char="ü"/>
            </a:pPr>
            <a:r>
              <a:rPr lang="en-US" sz="2000" dirty="0" smtClean="0"/>
              <a:t>Internet-based applications,</a:t>
            </a:r>
          </a:p>
          <a:p>
            <a:pPr marL="685800">
              <a:buFont typeface="Wingdings" panose="05000000000000000000" pitchFamily="2" charset="2"/>
              <a:buChar char="ü"/>
            </a:pPr>
            <a:r>
              <a:rPr lang="en-US" sz="2000" dirty="0" smtClean="0"/>
              <a:t>access </a:t>
            </a:r>
            <a:r>
              <a:rPr lang="en-US" sz="2000" dirty="0"/>
              <a:t>to legacy data…the list goes </a:t>
            </a:r>
            <a:r>
              <a:rPr lang="en-US" sz="2000" dirty="0" smtClean="0"/>
              <a:t>on</a:t>
            </a:r>
          </a:p>
          <a:p>
            <a:pPr marL="457200">
              <a:buFont typeface="Wingdings" panose="05000000000000000000" pitchFamily="2" charset="2"/>
              <a:buChar char="§"/>
            </a:pPr>
            <a:r>
              <a:rPr lang="en-US" sz="2000" dirty="0" smtClean="0"/>
              <a:t>But</a:t>
            </a:r>
            <a:r>
              <a:rPr lang="en-US" sz="2000" dirty="0"/>
              <a:t>, like the main character in Rocky at the beginning of the movie, the technology has yet to prove itself the world-beater that it </a:t>
            </a:r>
            <a:r>
              <a:rPr lang="en-US" sz="2000" dirty="0" smtClean="0"/>
              <a:t>is.</a:t>
            </a:r>
          </a:p>
          <a:p>
            <a:pPr marL="457200">
              <a:buFont typeface="Wingdings" panose="05000000000000000000" pitchFamily="2" charset="2"/>
              <a:buChar char="§"/>
            </a:pPr>
            <a:r>
              <a:rPr lang="en-US" sz="2000" dirty="0" smtClean="0"/>
              <a:t>For </a:t>
            </a:r>
            <a:r>
              <a:rPr lang="en-US" sz="2000" dirty="0"/>
              <a:t>the past few years, rather than creating the killer Web service application, the developers and </a:t>
            </a:r>
            <a:r>
              <a:rPr lang="en-US" sz="2000" dirty="0">
                <a:solidFill>
                  <a:srgbClr val="FF0000"/>
                </a:solidFill>
              </a:rPr>
              <a:t>standards bodies</a:t>
            </a:r>
            <a:r>
              <a:rPr lang="en-US" sz="2000" dirty="0"/>
              <a:t> have focused their efforts on strengthening the underlying technologies on which Web services work. </a:t>
            </a:r>
            <a:endParaRPr lang="en-US" sz="2000" dirty="0" smtClean="0"/>
          </a:p>
          <a:p>
            <a:pPr marL="457200">
              <a:buFont typeface="Wingdings" panose="05000000000000000000" pitchFamily="2" charset="2"/>
              <a:buChar char="§"/>
            </a:pPr>
            <a:r>
              <a:rPr lang="en-US" sz="2000" dirty="0" smtClean="0"/>
              <a:t>As </a:t>
            </a:r>
            <a:r>
              <a:rPr lang="en-US" sz="2000" dirty="0"/>
              <a:t>the plumbing nears completion and we wait for the eBay of the Web services world to appear, now is the time to start learning about this maturing </a:t>
            </a:r>
            <a:r>
              <a:rPr lang="en-US" sz="2000" dirty="0" smtClean="0"/>
              <a:t>technology.</a:t>
            </a:r>
          </a:p>
          <a:p>
            <a:pPr marL="457200">
              <a:buFont typeface="Wingdings" panose="05000000000000000000" pitchFamily="2" charset="2"/>
              <a:buChar char="§"/>
            </a:pPr>
            <a:r>
              <a:rPr lang="en-US" sz="2000" dirty="0" smtClean="0"/>
              <a:t>Our </a:t>
            </a:r>
            <a:r>
              <a:rPr lang="en-US" sz="2000" dirty="0"/>
              <a:t>view is perhaps better explained by a look at the </a:t>
            </a:r>
            <a:r>
              <a:rPr lang="en-US" sz="2000" dirty="0">
                <a:solidFill>
                  <a:srgbClr val="FF0000"/>
                </a:solidFill>
              </a:rPr>
              <a:t>evolution</a:t>
            </a:r>
            <a:r>
              <a:rPr lang="en-US" sz="2000" dirty="0"/>
              <a:t> of the </a:t>
            </a:r>
            <a:r>
              <a:rPr lang="en-US" sz="2000" dirty="0">
                <a:solidFill>
                  <a:srgbClr val="FF0000"/>
                </a:solidFill>
              </a:rPr>
              <a:t>Web services architecture</a:t>
            </a:r>
            <a:r>
              <a:rPr lang="en-US" sz="2000" dirty="0"/>
              <a:t>, the technologies it has been designed to reinvigorate and the problems it has been created to solve, and the questions the architecture itself has </a:t>
            </a:r>
            <a:r>
              <a:rPr lang="en-US" sz="2000" dirty="0" smtClean="0"/>
              <a:t>asked.</a:t>
            </a:r>
          </a:p>
          <a:p>
            <a:pPr marL="457200">
              <a:buFont typeface="Wingdings" panose="05000000000000000000" pitchFamily="2" charset="2"/>
              <a:buChar char="§"/>
            </a:pPr>
            <a:r>
              <a:rPr lang="en-US" sz="2000" dirty="0" smtClean="0"/>
              <a:t>You’ll </a:t>
            </a:r>
            <a:r>
              <a:rPr lang="en-US" sz="2000" dirty="0"/>
              <a:t>see why Web services had to be invented and what role they play in today’s systems</a:t>
            </a:r>
            <a:r>
              <a:rPr lang="en-US" sz="2000" dirty="0" smtClean="0"/>
              <a:t>.</a:t>
            </a:r>
            <a:endParaRPr lang="en-US" sz="2000" dirty="0"/>
          </a:p>
        </p:txBody>
      </p:sp>
    </p:spTree>
    <p:extLst>
      <p:ext uri="{BB962C8B-B14F-4D97-AF65-F5344CB8AC3E}">
        <p14:creationId xmlns:p14="http://schemas.microsoft.com/office/powerpoint/2010/main" val="3462858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56223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4</a:t>
            </a:r>
            <a:endParaRPr lang="en-US" dirty="0"/>
          </a:p>
        </p:txBody>
      </p:sp>
    </p:spTree>
    <p:extLst>
      <p:ext uri="{BB962C8B-B14F-4D97-AF65-F5344CB8AC3E}">
        <p14:creationId xmlns:p14="http://schemas.microsoft.com/office/powerpoint/2010/main" val="4878403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35230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5</a:t>
            </a:r>
            <a:endParaRPr lang="en-US" dirty="0"/>
          </a:p>
        </p:txBody>
      </p:sp>
    </p:spTree>
    <p:extLst>
      <p:ext uri="{BB962C8B-B14F-4D97-AF65-F5344CB8AC3E}">
        <p14:creationId xmlns:p14="http://schemas.microsoft.com/office/powerpoint/2010/main" val="5363192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917278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6</a:t>
            </a:r>
            <a:endParaRPr lang="en-US" dirty="0"/>
          </a:p>
        </p:txBody>
      </p:sp>
    </p:spTree>
    <p:extLst>
      <p:ext uri="{BB962C8B-B14F-4D97-AF65-F5344CB8AC3E}">
        <p14:creationId xmlns:p14="http://schemas.microsoft.com/office/powerpoint/2010/main" val="14631706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43731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7</a:t>
            </a:r>
            <a:endParaRPr lang="en-US" dirty="0"/>
          </a:p>
        </p:txBody>
      </p:sp>
    </p:spTree>
    <p:extLst>
      <p:ext uri="{BB962C8B-B14F-4D97-AF65-F5344CB8AC3E}">
        <p14:creationId xmlns:p14="http://schemas.microsoft.com/office/powerpoint/2010/main" val="2394754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320588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8</a:t>
            </a:r>
            <a:endParaRPr lang="en-US" dirty="0"/>
          </a:p>
        </p:txBody>
      </p:sp>
    </p:spTree>
    <p:extLst>
      <p:ext uri="{BB962C8B-B14F-4D97-AF65-F5344CB8AC3E}">
        <p14:creationId xmlns:p14="http://schemas.microsoft.com/office/powerpoint/2010/main" val="2560519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From Past to Present </a:t>
            </a:r>
            <a:r>
              <a:rPr lang="en-US" dirty="0" smtClean="0">
                <a:solidFill>
                  <a:schemeClr val="bg1"/>
                </a:solidFill>
              </a:rPr>
              <a:t>Platform</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i="1" dirty="0"/>
              <a:t>In the beginning, the universe was created. This has made a lot of people very angry and been widely regarded as a </a:t>
            </a:r>
            <a:r>
              <a:rPr lang="en-US" sz="2000" i="1" dirty="0">
                <a:solidFill>
                  <a:srgbClr val="FF0000"/>
                </a:solidFill>
              </a:rPr>
              <a:t>bad move</a:t>
            </a:r>
            <a:r>
              <a:rPr lang="en-US" sz="2000" i="1" dirty="0"/>
              <a:t>.</a:t>
            </a:r>
            <a:r>
              <a:rPr lang="en-US" sz="2000" dirty="0"/>
              <a:t> —Douglas </a:t>
            </a:r>
            <a:r>
              <a:rPr lang="en-US" sz="2000" dirty="0" smtClean="0"/>
              <a:t>Adams</a:t>
            </a:r>
          </a:p>
          <a:p>
            <a:pPr marL="457200">
              <a:buFont typeface="Wingdings" panose="05000000000000000000" pitchFamily="2" charset="2"/>
              <a:buChar char="§"/>
            </a:pPr>
            <a:r>
              <a:rPr lang="en-US" sz="2000" dirty="0" smtClean="0"/>
              <a:t>Like </a:t>
            </a:r>
            <a:r>
              <a:rPr lang="en-US" sz="2000" dirty="0"/>
              <a:t>all things (even the universe), the Internet and the World Wide Web were not created </a:t>
            </a:r>
            <a:r>
              <a:rPr lang="en-US" sz="2000" dirty="0" smtClean="0"/>
              <a:t>perfect.</a:t>
            </a:r>
          </a:p>
          <a:p>
            <a:pPr marL="457200">
              <a:buFont typeface="Wingdings" panose="05000000000000000000" pitchFamily="2" charset="2"/>
              <a:buChar char="§"/>
            </a:pPr>
            <a:r>
              <a:rPr lang="en-US" sz="2000" dirty="0" smtClean="0"/>
              <a:t>When </a:t>
            </a:r>
            <a:r>
              <a:rPr lang="en-US" sz="2000" dirty="0">
                <a:solidFill>
                  <a:srgbClr val="FF0000"/>
                </a:solidFill>
              </a:rPr>
              <a:t>Tim Berners-Lee</a:t>
            </a:r>
            <a:r>
              <a:rPr lang="en-US" sz="2000" dirty="0"/>
              <a:t> invented HTML and HTTP in 1990, he did it to make academic papers and other texts easily available to those who wanted to read </a:t>
            </a:r>
            <a:r>
              <a:rPr lang="en-US" sz="2000" dirty="0" smtClean="0"/>
              <a:t>them.</a:t>
            </a:r>
          </a:p>
          <a:p>
            <a:pPr marL="457200">
              <a:buFont typeface="Wingdings" panose="05000000000000000000" pitchFamily="2" charset="2"/>
              <a:buChar char="§"/>
            </a:pPr>
            <a:r>
              <a:rPr lang="en-US" sz="2000" dirty="0" smtClean="0"/>
              <a:t>This </a:t>
            </a:r>
            <a:r>
              <a:rPr lang="en-US" sz="2000" dirty="0"/>
              <a:t>humble aim is hardly recognizable in the powerful, glitzy, customized, interactive sites of today, as companies sell their wares and plumb the depths of their corporate data for thousands of clients at a time. </a:t>
            </a:r>
            <a:endParaRPr lang="en-US" sz="2000" dirty="0" smtClean="0"/>
          </a:p>
          <a:p>
            <a:pPr marL="457200">
              <a:buFont typeface="Wingdings" panose="05000000000000000000" pitchFamily="2" charset="2"/>
              <a:buChar char="§"/>
            </a:pPr>
            <a:r>
              <a:rPr lang="en-US" sz="2000" dirty="0" smtClean="0"/>
              <a:t>Still</a:t>
            </a:r>
            <a:r>
              <a:rPr lang="en-US" sz="2000" dirty="0"/>
              <a:t>, the goal of data dissemination holds </a:t>
            </a:r>
            <a:r>
              <a:rPr lang="en-US" sz="2000" dirty="0" smtClean="0"/>
              <a:t>true.</a:t>
            </a:r>
          </a:p>
          <a:p>
            <a:pPr marL="457200">
              <a:buFont typeface="Wingdings" panose="05000000000000000000" pitchFamily="2" charset="2"/>
              <a:buChar char="§"/>
            </a:pPr>
            <a:r>
              <a:rPr lang="en-US" sz="2000" dirty="0" smtClean="0"/>
              <a:t>Needless </a:t>
            </a:r>
            <a:r>
              <a:rPr lang="en-US" sz="2000" dirty="0"/>
              <a:t>to say, HTML 1.0 wasn’t designed with online markets in mind. Only in its sixth incarnation—XHTML 2.0— which came into being while this book was being written (http://www.w3c.org/TR/xhtml2)—does it cater to the current and future needs of the Web development </a:t>
            </a:r>
            <a:r>
              <a:rPr lang="en-US" sz="2000" dirty="0" smtClean="0"/>
              <a:t>community.</a:t>
            </a:r>
          </a:p>
          <a:p>
            <a:pPr marL="457200">
              <a:buFont typeface="Wingdings" panose="05000000000000000000" pitchFamily="2" charset="2"/>
              <a:buChar char="§"/>
            </a:pPr>
            <a:r>
              <a:rPr lang="en-US" sz="2000" dirty="0" smtClean="0"/>
              <a:t>The </a:t>
            </a:r>
            <a:r>
              <a:rPr lang="en-US" sz="2000" dirty="0"/>
              <a:t>same is true of HTTP 1.0. HTTP 1.1 plus authentication digest and cookies, along with HTTPS, provide the backbone of today’s online </a:t>
            </a:r>
            <a:r>
              <a:rPr lang="en-US" sz="2000" dirty="0" smtClean="0"/>
              <a:t>community.</a:t>
            </a:r>
          </a:p>
          <a:p>
            <a:pPr marL="457200">
              <a:buFont typeface="Wingdings" panose="05000000000000000000" pitchFamily="2" charset="2"/>
              <a:buChar char="§"/>
            </a:pPr>
            <a:r>
              <a:rPr lang="en-US" sz="2000" dirty="0" smtClean="0"/>
              <a:t>A </a:t>
            </a:r>
            <a:r>
              <a:rPr lang="en-US" sz="2000" dirty="0"/>
              <a:t>great deal has happened to HTML since its inception. Central to that development has been a change of thinking. In 1993, a Web site was thought of as a collection of associated pages, much like a book or a thesis. </a:t>
            </a:r>
            <a:endParaRPr lang="en-US" sz="2000" dirty="0" smtClean="0"/>
          </a:p>
          <a:p>
            <a:pPr marL="457200">
              <a:buFont typeface="Wingdings" panose="05000000000000000000" pitchFamily="2" charset="2"/>
              <a:buChar char="§"/>
            </a:pPr>
            <a:r>
              <a:rPr lang="en-US" sz="2000" dirty="0" smtClean="0"/>
              <a:t>Today</a:t>
            </a:r>
            <a:r>
              <a:rPr lang="en-US" sz="2000" dirty="0"/>
              <a:t>, a Web site is thought of as a </a:t>
            </a:r>
            <a:r>
              <a:rPr lang="en-US" sz="2000" dirty="0">
                <a:solidFill>
                  <a:srgbClr val="FF0000"/>
                </a:solidFill>
              </a:rPr>
              <a:t>Web- based application</a:t>
            </a:r>
            <a:r>
              <a:rPr lang="en-US" sz="2000" dirty="0" smtClean="0"/>
              <a:t>.</a:t>
            </a:r>
            <a:endParaRPr lang="en-US" sz="2000" dirty="0"/>
          </a:p>
        </p:txBody>
      </p:sp>
    </p:spTree>
    <p:extLst>
      <p:ext uri="{BB962C8B-B14F-4D97-AF65-F5344CB8AC3E}">
        <p14:creationId xmlns:p14="http://schemas.microsoft.com/office/powerpoint/2010/main" val="32858596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634798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9</a:t>
            </a:r>
            <a:endParaRPr lang="en-US" dirty="0"/>
          </a:p>
        </p:txBody>
      </p:sp>
    </p:spTree>
    <p:extLst>
      <p:ext uri="{BB962C8B-B14F-4D97-AF65-F5344CB8AC3E}">
        <p14:creationId xmlns:p14="http://schemas.microsoft.com/office/powerpoint/2010/main" val="2171718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12195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10</a:t>
            </a:r>
            <a:endParaRPr lang="en-US" dirty="0"/>
          </a:p>
        </p:txBody>
      </p:sp>
    </p:spTree>
    <p:extLst>
      <p:ext uri="{BB962C8B-B14F-4D97-AF65-F5344CB8AC3E}">
        <p14:creationId xmlns:p14="http://schemas.microsoft.com/office/powerpoint/2010/main" val="38521803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60173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000" dirty="0" smtClean="0"/>
              <a:t>Appendix</a:t>
            </a:r>
            <a:endParaRPr lang="en-US" sz="8000" dirty="0"/>
          </a:p>
        </p:txBody>
      </p:sp>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0" y="0"/>
            <a:ext cx="931335" cy="68580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5" name="Title 1"/>
          <p:cNvSpPr txBox="1">
            <a:spLocks/>
          </p:cNvSpPr>
          <p:nvPr/>
        </p:nvSpPr>
        <p:spPr>
          <a:xfrm rot="16200000">
            <a:off x="6073777" y="-5108573"/>
            <a:ext cx="931335" cy="11148482"/>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graphicFrame>
        <p:nvGraphicFramePr>
          <p:cNvPr id="8" name="Table 7"/>
          <p:cNvGraphicFramePr>
            <a:graphicFrameLocks noGrp="1"/>
          </p:cNvGraphicFramePr>
          <p:nvPr>
            <p:extLst/>
          </p:nvPr>
        </p:nvGraphicFramePr>
        <p:xfrm>
          <a:off x="1032611" y="239376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p>
                  </a:txBody>
                  <a:tcPr/>
                </a:tc>
                <a:extLst>
                  <a:ext uri="{0D108BD9-81ED-4DB2-BD59-A6C34878D82A}">
                    <a16:rowId xmlns:a16="http://schemas.microsoft.com/office/drawing/2014/main" val="1817161940"/>
                  </a:ext>
                </a:extLst>
              </a:tr>
              <a:tr h="370840">
                <a:tc>
                  <a:txBody>
                    <a:bodyPr/>
                    <a:lstStyle/>
                    <a:p>
                      <a:endParaRPr lang="en-US" dirty="0"/>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211391720"/>
                  </a:ext>
                </a:extLst>
              </a:tr>
              <a:tr h="370840">
                <a:tc>
                  <a:txBody>
                    <a:bodyPr/>
                    <a:lstStyle/>
                    <a:p>
                      <a:endParaRPr lang="en-US" dirty="0"/>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857890"/>
                  </a:ext>
                </a:extLst>
              </a:tr>
              <a:tr h="370840">
                <a:tc>
                  <a:txBody>
                    <a:bodyPr/>
                    <a:lstStyle/>
                    <a:p>
                      <a:endParaRPr lang="en-US" dirty="0"/>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3974868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Web Applications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Faster than the adoption of the Web by users was the adoption of </a:t>
            </a:r>
            <a:r>
              <a:rPr lang="en-US" sz="2000" dirty="0" smtClean="0"/>
              <a:t>server-side </a:t>
            </a:r>
            <a:r>
              <a:rPr lang="en-US" sz="2000" dirty="0"/>
              <a:t>programming for the Web by </a:t>
            </a:r>
            <a:r>
              <a:rPr lang="en-US" sz="2000" dirty="0" smtClean="0"/>
              <a:t>developers.</a:t>
            </a:r>
          </a:p>
          <a:p>
            <a:pPr marL="457200">
              <a:buFont typeface="Wingdings" panose="05000000000000000000" pitchFamily="2" charset="2"/>
              <a:buChar char="§"/>
            </a:pPr>
            <a:r>
              <a:rPr lang="en-US" sz="2000" dirty="0" smtClean="0"/>
              <a:t>Client-side </a:t>
            </a:r>
            <a:r>
              <a:rPr lang="en-US" sz="2000" dirty="0"/>
              <a:t>scripting let us give users the impression of some personalized interaction when they visited a site, when in truth there was little, if </a:t>
            </a:r>
            <a:r>
              <a:rPr lang="en-US" sz="2000" dirty="0" smtClean="0"/>
              <a:t>any.</a:t>
            </a:r>
          </a:p>
          <a:p>
            <a:pPr marL="457200">
              <a:buFont typeface="Wingdings" panose="05000000000000000000" pitchFamily="2" charset="2"/>
              <a:buChar char="§"/>
            </a:pPr>
            <a:r>
              <a:rPr lang="en-US" sz="2000" dirty="0" smtClean="0"/>
              <a:t>The </a:t>
            </a:r>
            <a:r>
              <a:rPr lang="en-US" sz="2000" dirty="0">
                <a:solidFill>
                  <a:srgbClr val="FF0000"/>
                </a:solidFill>
              </a:rPr>
              <a:t>Common Gateway Interface</a:t>
            </a:r>
            <a:r>
              <a:rPr lang="en-US" sz="2000" dirty="0"/>
              <a:t> (</a:t>
            </a:r>
            <a:r>
              <a:rPr lang="en-US" sz="2000" dirty="0">
                <a:solidFill>
                  <a:srgbClr val="FF0000"/>
                </a:solidFill>
              </a:rPr>
              <a:t>CGI</a:t>
            </a:r>
            <a:r>
              <a:rPr lang="en-US" sz="2000" dirty="0"/>
              <a:t>) gave developers control over what users saw, but it was difficult to learn and left everything beyond the basic input/output connection between client and server to the </a:t>
            </a:r>
            <a:r>
              <a:rPr lang="en-US" sz="2000" dirty="0" smtClean="0"/>
              <a:t>programmer.</a:t>
            </a:r>
          </a:p>
          <a:p>
            <a:pPr marL="457200">
              <a:buFont typeface="Wingdings" panose="05000000000000000000" pitchFamily="2" charset="2"/>
              <a:buChar char="§"/>
            </a:pPr>
            <a:r>
              <a:rPr lang="en-US" sz="2000" dirty="0" smtClean="0"/>
              <a:t>It </a:t>
            </a:r>
            <a:r>
              <a:rPr lang="en-US" sz="2000" dirty="0"/>
              <a:t>was only in </a:t>
            </a:r>
            <a:r>
              <a:rPr lang="en-US" sz="2000" dirty="0">
                <a:solidFill>
                  <a:srgbClr val="FF0000"/>
                </a:solidFill>
              </a:rPr>
              <a:t>1996</a:t>
            </a:r>
            <a:r>
              <a:rPr lang="en-US" sz="2000" dirty="0"/>
              <a:t> when </a:t>
            </a:r>
            <a:r>
              <a:rPr lang="en-US" sz="2000" dirty="0">
                <a:solidFill>
                  <a:srgbClr val="FF0000"/>
                </a:solidFill>
              </a:rPr>
              <a:t>Philip Carmichael</a:t>
            </a:r>
            <a:r>
              <a:rPr lang="en-US" sz="2000" dirty="0"/>
              <a:t> designed and implemented version 1.0 of Active Server Pages (ASP) that we had something to sink our teeth </a:t>
            </a:r>
            <a:r>
              <a:rPr lang="en-US" sz="2000" dirty="0" smtClean="0"/>
              <a:t>into.</a:t>
            </a:r>
          </a:p>
          <a:p>
            <a:pPr marL="457200">
              <a:buFont typeface="Wingdings" panose="05000000000000000000" pitchFamily="2" charset="2"/>
              <a:buChar char="§"/>
            </a:pPr>
            <a:r>
              <a:rPr lang="en-US" sz="2000" dirty="0" smtClean="0"/>
              <a:t>Then </a:t>
            </a:r>
            <a:r>
              <a:rPr lang="en-US" sz="2000" dirty="0"/>
              <a:t>version 2.0 arrived the following year as part of the Windows NT Option Pack, and we realized just how much we could actually </a:t>
            </a:r>
            <a:r>
              <a:rPr lang="en-US" sz="2000" dirty="0" smtClean="0"/>
              <a:t>do.</a:t>
            </a:r>
          </a:p>
          <a:p>
            <a:pPr marL="457200">
              <a:buFont typeface="Wingdings" panose="05000000000000000000" pitchFamily="2" charset="2"/>
              <a:buChar char="§"/>
            </a:pPr>
            <a:r>
              <a:rPr lang="en-US" sz="2000" dirty="0" smtClean="0"/>
              <a:t>What </a:t>
            </a:r>
            <a:r>
              <a:rPr lang="en-US" sz="2000" dirty="0"/>
              <a:t>ASP and its contemporaries—JavaServer Pages (JSP), PHP, and ColdFusion—offered developers was the ability to glue all the resources they had for traditional server-based applications to a Web-based front end. </a:t>
            </a:r>
            <a:endParaRPr lang="en-US" sz="2000" dirty="0" smtClean="0"/>
          </a:p>
          <a:p>
            <a:pPr marL="457200">
              <a:buFont typeface="Wingdings" panose="05000000000000000000" pitchFamily="2" charset="2"/>
              <a:buChar char="§"/>
            </a:pPr>
            <a:r>
              <a:rPr lang="en-US" sz="2000" dirty="0" smtClean="0"/>
              <a:t>Web </a:t>
            </a:r>
            <a:r>
              <a:rPr lang="en-US" sz="2000" dirty="0"/>
              <a:t>sites were no longer simple collections of single </a:t>
            </a:r>
            <a:r>
              <a:rPr lang="en-US" sz="2000" dirty="0" smtClean="0"/>
              <a:t>pages.</a:t>
            </a:r>
          </a:p>
          <a:p>
            <a:pPr marL="457200">
              <a:buFont typeface="Wingdings" panose="05000000000000000000" pitchFamily="2" charset="2"/>
              <a:buChar char="§"/>
            </a:pPr>
            <a:r>
              <a:rPr lang="en-US" sz="2000" dirty="0" smtClean="0"/>
              <a:t>They </a:t>
            </a:r>
            <a:r>
              <a:rPr lang="en-US" sz="2000" dirty="0"/>
              <a:t>had become individual applications whose appearance and content could be tailored to the user</a:t>
            </a:r>
            <a:r>
              <a:rPr lang="en-US" sz="2000" dirty="0" smtClean="0"/>
              <a:t>.</a:t>
            </a:r>
            <a:endParaRPr lang="en-US" sz="2000" dirty="0"/>
          </a:p>
        </p:txBody>
      </p:sp>
    </p:spTree>
    <p:extLst>
      <p:ext uri="{BB962C8B-B14F-4D97-AF65-F5344CB8AC3E}">
        <p14:creationId xmlns:p14="http://schemas.microsoft.com/office/powerpoint/2010/main" val="264829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Web Applications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Developers </a:t>
            </a:r>
            <a:r>
              <a:rPr lang="en-US" sz="2000" dirty="0"/>
              <a:t>had a quick and reliable way of maintaining the state of a </a:t>
            </a:r>
            <a:r>
              <a:rPr lang="en-US" sz="2000" dirty="0">
                <a:solidFill>
                  <a:srgbClr val="FF0000"/>
                </a:solidFill>
              </a:rPr>
              <a:t>user’s session</a:t>
            </a:r>
            <a:r>
              <a:rPr lang="en-US" sz="2000" dirty="0"/>
              <a:t> across the </a:t>
            </a:r>
            <a:r>
              <a:rPr lang="en-US" sz="2000" dirty="0">
                <a:solidFill>
                  <a:srgbClr val="FF0000"/>
                </a:solidFill>
              </a:rPr>
              <a:t>stateless HTTP</a:t>
            </a:r>
            <a:r>
              <a:rPr lang="en-US" sz="2000" dirty="0"/>
              <a:t> protocol and could dynamically generate content tailored to that user by asking for and reacting to the user’s </a:t>
            </a:r>
            <a:r>
              <a:rPr lang="en-US" sz="2000" dirty="0" smtClean="0"/>
              <a:t>input.</a:t>
            </a:r>
          </a:p>
          <a:p>
            <a:pPr marL="457200">
              <a:buFont typeface="Wingdings" panose="05000000000000000000" pitchFamily="2" charset="2"/>
              <a:buChar char="§"/>
            </a:pPr>
            <a:r>
              <a:rPr lang="en-US" sz="2000" dirty="0" smtClean="0"/>
              <a:t>They </a:t>
            </a:r>
            <a:r>
              <a:rPr lang="en-US" sz="2000" dirty="0"/>
              <a:t>could make use of information stored in databases and create compiled business components on the server side, leading to faster reactions to a user’s clicks and </a:t>
            </a:r>
            <a:r>
              <a:rPr lang="en-US" sz="2000" dirty="0" smtClean="0"/>
              <a:t>requests.</a:t>
            </a:r>
          </a:p>
          <a:p>
            <a:pPr marL="457200">
              <a:buFont typeface="Wingdings" panose="05000000000000000000" pitchFamily="2" charset="2"/>
              <a:buChar char="§"/>
            </a:pPr>
            <a:r>
              <a:rPr lang="en-US" sz="2000" dirty="0" smtClean="0"/>
              <a:t>They </a:t>
            </a:r>
            <a:r>
              <a:rPr lang="en-US" sz="2000" dirty="0"/>
              <a:t>could design these components just like any other three-tier application. (See </a:t>
            </a:r>
            <a:r>
              <a:rPr lang="en-US" sz="2000" dirty="0">
                <a:solidFill>
                  <a:srgbClr val="FF0000"/>
                </a:solidFill>
              </a:rPr>
              <a:t>Figure 1-1</a:t>
            </a:r>
            <a:r>
              <a:rPr lang="en-US" sz="2000" dirty="0" smtClean="0"/>
              <a:t>.)</a:t>
            </a:r>
          </a:p>
          <a:p>
            <a:pPr marL="457200">
              <a:buFont typeface="Wingdings" panose="05000000000000000000" pitchFamily="2" charset="2"/>
              <a:buChar char="§"/>
            </a:pPr>
            <a:r>
              <a:rPr lang="en-US" sz="2000" dirty="0"/>
              <a:t>That we could approach Web development much as we did a windowed application was a </a:t>
            </a:r>
            <a:r>
              <a:rPr lang="en-US" sz="2000" dirty="0" smtClean="0"/>
              <a:t>revelation.</a:t>
            </a:r>
          </a:p>
          <a:p>
            <a:pPr marL="457200">
              <a:buFont typeface="Wingdings" panose="05000000000000000000" pitchFamily="2" charset="2"/>
              <a:buChar char="§"/>
            </a:pPr>
            <a:r>
              <a:rPr lang="en-US" sz="2000" dirty="0" smtClean="0"/>
              <a:t>Very </a:t>
            </a:r>
            <a:r>
              <a:rPr lang="en-US" sz="2000" dirty="0"/>
              <a:t>quickly, huge sites (and not just ecommerce ones) appeared on the Web, enabled by server-side </a:t>
            </a:r>
            <a:r>
              <a:rPr lang="en-US" sz="2000" dirty="0" smtClean="0"/>
              <a:t>technology.</a:t>
            </a:r>
          </a:p>
          <a:p>
            <a:pPr marL="457200">
              <a:buFont typeface="Wingdings" panose="05000000000000000000" pitchFamily="2" charset="2"/>
              <a:buChar char="§"/>
            </a:pPr>
            <a:r>
              <a:rPr lang="en-US" sz="2000" dirty="0" smtClean="0"/>
              <a:t>They </a:t>
            </a:r>
            <a:r>
              <a:rPr lang="en-US" sz="2000" dirty="0"/>
              <a:t>kick-started the </a:t>
            </a:r>
            <a:r>
              <a:rPr lang="en-US" sz="2000" dirty="0">
                <a:solidFill>
                  <a:srgbClr val="FF0000"/>
                </a:solidFill>
              </a:rPr>
              <a:t>dot-com boom</a:t>
            </a:r>
            <a:r>
              <a:rPr lang="en-US" sz="2000" dirty="0" smtClean="0"/>
              <a:t>.</a:t>
            </a:r>
            <a:endParaRPr lang="en-US" sz="2000" dirty="0"/>
          </a:p>
        </p:txBody>
      </p:sp>
    </p:spTree>
    <p:extLst>
      <p:ext uri="{BB962C8B-B14F-4D97-AF65-F5344CB8AC3E}">
        <p14:creationId xmlns:p14="http://schemas.microsoft.com/office/powerpoint/2010/main" val="313975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1-1</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4" y="1320801"/>
            <a:ext cx="6176443" cy="2328332"/>
          </a:xfrm>
          <a:prstGeom prst="rect">
            <a:avLst/>
          </a:prstGeom>
          <a:ln>
            <a:solidFill>
              <a:schemeClr val="accent1"/>
            </a:solidFill>
          </a:ln>
        </p:spPr>
      </p:pic>
    </p:spTree>
    <p:extLst>
      <p:ext uri="{BB962C8B-B14F-4D97-AF65-F5344CB8AC3E}">
        <p14:creationId xmlns:p14="http://schemas.microsoft.com/office/powerpoint/2010/main" val="1269108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4793</Words>
  <Application>Microsoft Office PowerPoint</Application>
  <PresentationFormat>Widescreen</PresentationFormat>
  <Paragraphs>256</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Brush Script MT</vt:lpstr>
      <vt:lpstr>Calibri</vt:lpstr>
      <vt:lpstr>Courier New</vt:lpstr>
      <vt:lpstr>Gill Sans MT</vt:lpstr>
      <vt:lpstr>Gill Sans MT (Body)</vt:lpstr>
      <vt:lpstr>Gill Sans MT (Headings)</vt:lpstr>
      <vt:lpstr>Wingdings</vt:lpstr>
      <vt:lpstr>Office Theme</vt:lpstr>
      <vt:lpstr>Dot Net 1.1XML Web Services</vt:lpstr>
      <vt:lpstr>Prog XML Web Services</vt:lpstr>
      <vt:lpstr>Web Services 101</vt:lpstr>
      <vt:lpstr>Intro</vt:lpstr>
      <vt:lpstr>Intro               |</vt:lpstr>
      <vt:lpstr>From Past to Present Platform</vt:lpstr>
      <vt:lpstr>Web Applications</vt:lpstr>
      <vt:lpstr>Web Applications            |</vt:lpstr>
      <vt:lpstr>Figure 1-1</vt:lpstr>
      <vt:lpstr>XML</vt:lpstr>
      <vt:lpstr>XML               |</vt:lpstr>
      <vt:lpstr>XML              ||</vt:lpstr>
      <vt:lpstr>XML Schemas</vt:lpstr>
      <vt:lpstr>Distributed Applications</vt:lpstr>
      <vt:lpstr>Building the Platform</vt:lpstr>
      <vt:lpstr>Building the Platform           |</vt:lpstr>
      <vt:lpstr>SOAP</vt:lpstr>
      <vt:lpstr>WSDL and UDDI</vt:lpstr>
      <vt:lpstr>WSDL and UDDI            |</vt:lpstr>
      <vt:lpstr>So Where Are We Now?</vt:lpstr>
      <vt:lpstr>So Where Are We Now?          |</vt:lpstr>
      <vt:lpstr>Figure 1-2</vt:lpstr>
      <vt:lpstr>.NET</vt:lpstr>
      <vt:lpstr>.NET               |</vt:lpstr>
      <vt:lpstr>Figure 1-3</vt:lpstr>
      <vt:lpstr>Web Service Scenarios</vt:lpstr>
      <vt:lpstr>Simple Services</vt:lpstr>
      <vt:lpstr>Application Integration Services</vt:lpstr>
      <vt:lpstr>Framework Services</vt:lpstr>
      <vt:lpstr>Framework Services           |</vt:lpstr>
      <vt:lpstr>Web Services vs .NET Remoting</vt:lpstr>
      <vt:lpstr>Web Services vs .NET Remoting        |</vt:lpstr>
      <vt:lpstr>Developing a Web Service</vt:lpstr>
      <vt:lpstr>A Simple Example in Notepad</vt:lpstr>
      <vt:lpstr>The Life Cycle of a Web Service Request</vt:lpstr>
      <vt:lpstr>Message Formats</vt:lpstr>
      <vt:lpstr>A Simple Example in Web Matrix</vt:lpstr>
      <vt:lpstr>A Simple Example in Visual Studio .NET</vt:lpstr>
      <vt:lpstr>Project Files</vt:lpstr>
      <vt:lpstr>How Does It Work?</vt:lpstr>
      <vt:lpstr>Declaring a Web Service</vt:lpstr>
      <vt:lpstr>The WebService Attribute</vt:lpstr>
      <vt:lpstr>The WebMethod Attribute</vt:lpstr>
      <vt:lpstr>Code-Behind Files</vt:lpstr>
      <vt:lpstr>Developing a Web Service Client</vt:lpstr>
      <vt:lpstr>Building on the Foundation</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67</cp:revision>
  <dcterms:created xsi:type="dcterms:W3CDTF">2018-04-26T03:21:35Z</dcterms:created>
  <dcterms:modified xsi:type="dcterms:W3CDTF">2018-04-26T13:49:26Z</dcterms:modified>
</cp:coreProperties>
</file>