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10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92913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4/26/2018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6390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1.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1041400"/>
            <a:ext cx="9906943" cy="2387600"/>
          </a:xfrm>
        </p:spPr>
        <p:txBody>
          <a:bodyPr/>
          <a:lstStyle/>
          <a:p>
            <a:r>
              <a:rPr lang="en-US" dirty="0" smtClean="0"/>
              <a:t>Dot Net Remoting</a:t>
            </a:r>
            <a:endParaRPr lang="en-US" dirty="0"/>
          </a:p>
        </p:txBody>
      </p:sp>
      <p:sp>
        <p:nvSpPr>
          <p:cNvPr id="3" name="Subtitle 2"/>
          <p:cNvSpPr>
            <a:spLocks noGrp="1"/>
          </p:cNvSpPr>
          <p:nvPr>
            <p:ph type="subTitle" idx="1"/>
          </p:nvPr>
        </p:nvSpPr>
        <p:spPr/>
        <p:txBody>
          <a:bodyPr/>
          <a:lstStyle/>
          <a:p>
            <a:r>
              <a:rPr lang="en-US" dirty="0" smtClean="0"/>
              <a:t>	- Govardhan Reddy D N</a:t>
            </a:r>
          </a:p>
          <a:p>
            <a:r>
              <a:rPr lang="en-US" dirty="0"/>
              <a:t>	</a:t>
            </a:r>
            <a:r>
              <a:rPr lang="en-US" dirty="0" smtClean="0"/>
              <a:t>		</a:t>
            </a:r>
            <a:r>
              <a:rPr lang="en-US" sz="1800" dirty="0" smtClean="0">
                <a:solidFill>
                  <a:srgbClr val="3F1779"/>
                </a:solidFill>
                <a:latin typeface="Brush Script MT" panose="03060802040406070304" pitchFamily="66" charset="0"/>
              </a:rPr>
              <a:t>Royal Sapphire Edu</a:t>
            </a:r>
            <a:endParaRPr lang="en-US" sz="1800" dirty="0">
              <a:solidFill>
                <a:srgbClr val="3F1779"/>
              </a:solidFill>
              <a:latin typeface="Brush Script MT" panose="03060802040406070304" pitchFamily="66" charset="0"/>
            </a:endParaRPr>
          </a:p>
        </p:txBody>
      </p:sp>
      <p:sp>
        <p:nvSpPr>
          <p:cNvPr id="4" name="Action Button: Forward or Next 3">
            <a:hlinkClick r:id="rId2" action="ppaction://hlinksldjump" highlightClick="1"/>
          </p:cNvPr>
          <p:cNvSpPr/>
          <p:nvPr/>
        </p:nvSpPr>
        <p:spPr>
          <a:xfrm>
            <a:off x="391069"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solidFill>
                  <a:schemeClr val="tx1"/>
                </a:solidFill>
                <a:latin typeface="+mj-lt"/>
                <a:ea typeface="+mj-ea"/>
                <a:cs typeface="+mj-cs"/>
              </a:rPr>
              <a:t>Remoting</a:t>
            </a:r>
            <a:endParaRPr lang="en-US" sz="2400" dirty="0">
              <a:solidFill>
                <a:schemeClr val="tx1"/>
              </a:solidFill>
              <a:latin typeface="+mj-lt"/>
              <a:ea typeface="+mj-ea"/>
              <a:cs typeface="+mj-cs"/>
            </a:endParaRPr>
          </a:p>
        </p:txBody>
      </p:sp>
      <p:pic>
        <p:nvPicPr>
          <p:cNvPr id="5" name="Picture 4"/>
          <p:cNvPicPr>
            <a:picLocks noChangeAspect="1"/>
          </p:cNvPicPr>
          <p:nvPr/>
        </p:nvPicPr>
        <p:blipFill>
          <a:blip r:embed="rId3"/>
          <a:stretch>
            <a:fillRect/>
          </a:stretch>
        </p:blipFill>
        <p:spPr>
          <a:xfrm>
            <a:off x="11430942" y="461945"/>
            <a:ext cx="273084" cy="273084"/>
          </a:xfrm>
          <a:prstGeom prst="rect">
            <a:avLst/>
          </a:prstGeom>
        </p:spPr>
      </p:pic>
      <p:sp>
        <p:nvSpPr>
          <p:cNvPr id="7" name="TextBox 6"/>
          <p:cNvSpPr txBox="1"/>
          <p:nvPr/>
        </p:nvSpPr>
        <p:spPr>
          <a:xfrm>
            <a:off x="391069" y="6072542"/>
            <a:ext cx="1392573" cy="369332"/>
          </a:xfrm>
          <a:prstGeom prst="rect">
            <a:avLst/>
          </a:prstGeom>
          <a:noFill/>
          <a:ln>
            <a:solidFill>
              <a:srgbClr val="3F1779"/>
            </a:solidFill>
          </a:ln>
        </p:spPr>
        <p:txBody>
          <a:bodyPr wrap="square" rtlCol="0">
            <a:spAutoFit/>
          </a:bodyPr>
          <a:lstStyle/>
          <a:p>
            <a:r>
              <a:rPr lang="en-US" dirty="0" smtClean="0"/>
              <a:t>Apress</a:t>
            </a:r>
            <a:endParaRPr lang="en-US" dirty="0"/>
          </a:p>
        </p:txBody>
      </p:sp>
      <p:sp>
        <p:nvSpPr>
          <p:cNvPr id="8" name="Action Button: Forward or Next 7">
            <a:hlinkClick r:id="rId4" action="ppaction://hlinksldjump" highlightClick="1"/>
          </p:cNvPr>
          <p:cNvSpPr/>
          <p:nvPr/>
        </p:nvSpPr>
        <p:spPr>
          <a:xfrm>
            <a:off x="3640667"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solidFill>
                  <a:schemeClr val="tx1"/>
                </a:solidFill>
                <a:latin typeface="+mj-lt"/>
                <a:ea typeface="+mj-ea"/>
                <a:cs typeface="+mj-cs"/>
              </a:rPr>
              <a:t>Appendix</a:t>
            </a:r>
            <a:endParaRPr lang="en-US" sz="2400" dirty="0">
              <a:solidFill>
                <a:schemeClr val="tx1"/>
              </a:solidFill>
              <a:latin typeface="+mj-lt"/>
              <a:ea typeface="+mj-ea"/>
              <a:cs typeface="+mj-cs"/>
            </a:endParaRPr>
          </a:p>
        </p:txBody>
      </p:sp>
      <p:sp>
        <p:nvSpPr>
          <p:cNvPr id="13" name="TextBox 12"/>
          <p:cNvSpPr txBox="1"/>
          <p:nvPr/>
        </p:nvSpPr>
        <p:spPr>
          <a:xfrm>
            <a:off x="3640667" y="6072542"/>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Tree>
    <p:extLst>
      <p:ext uri="{BB962C8B-B14F-4D97-AF65-F5344CB8AC3E}">
        <p14:creationId xmlns:p14="http://schemas.microsoft.com/office/powerpoint/2010/main" val="3893799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Physical Separation of </a:t>
            </a:r>
            <a:r>
              <a:rPr lang="en-US" dirty="0" smtClean="0"/>
              <a:t>Layers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The security of a company's vital databases represents a common concern in this time of Web-enabled </a:t>
            </a:r>
            <a:r>
              <a:rPr lang="en-US" sz="2000" dirty="0" smtClean="0"/>
              <a:t>businesses.</a:t>
            </a:r>
          </a:p>
          <a:p>
            <a:pPr marL="461963">
              <a:buFont typeface="Wingdings" panose="05000000000000000000" pitchFamily="2" charset="2"/>
              <a:buChar char="§"/>
            </a:pPr>
            <a:r>
              <a:rPr lang="en-US" sz="2000" dirty="0" smtClean="0"/>
              <a:t>The </a:t>
            </a:r>
            <a:r>
              <a:rPr lang="en-US" sz="2000" dirty="0"/>
              <a:t>general recommendation is against directly connecting from the Web server to the database because this setup would allow attackers easy access to critical data after they have seized control of the Web server. </a:t>
            </a:r>
            <a:endParaRPr lang="en-US" sz="2000" dirty="0" smtClean="0"/>
          </a:p>
          <a:p>
            <a:pPr marL="461963">
              <a:buFont typeface="Wingdings" panose="05000000000000000000" pitchFamily="2" charset="2"/>
              <a:buChar char="§"/>
            </a:pPr>
            <a:r>
              <a:rPr lang="en-US" sz="2000" dirty="0" smtClean="0"/>
              <a:t>Instead </a:t>
            </a:r>
            <a:r>
              <a:rPr lang="en-US" sz="2000" dirty="0"/>
              <a:t>of this direct connection, an intermediate application server is </a:t>
            </a:r>
            <a:r>
              <a:rPr lang="en-US" sz="2000" dirty="0" smtClean="0"/>
              <a:t>introduced.</a:t>
            </a:r>
          </a:p>
          <a:p>
            <a:pPr marL="461963">
              <a:buFont typeface="Wingdings" panose="05000000000000000000" pitchFamily="2" charset="2"/>
              <a:buChar char="§"/>
            </a:pPr>
            <a:r>
              <a:rPr lang="en-US" sz="2000" dirty="0" smtClean="0"/>
              <a:t>This </a:t>
            </a:r>
            <a:r>
              <a:rPr lang="en-US" sz="2000" dirty="0"/>
              <a:t>server is placed in a so-called </a:t>
            </a:r>
            <a:r>
              <a:rPr lang="en-US" sz="2000" dirty="0">
                <a:solidFill>
                  <a:srgbClr val="FF0000"/>
                </a:solidFill>
              </a:rPr>
              <a:t>demilitarized zone</a:t>
            </a:r>
            <a:r>
              <a:rPr lang="en-US" sz="2000" dirty="0"/>
              <a:t> (</a:t>
            </a:r>
            <a:r>
              <a:rPr lang="en-US" sz="2000" dirty="0">
                <a:solidFill>
                  <a:srgbClr val="FF0000"/>
                </a:solidFill>
              </a:rPr>
              <a:t>DMZ</a:t>
            </a:r>
            <a:r>
              <a:rPr lang="en-US" sz="2000" dirty="0"/>
              <a:t>), located between two </a:t>
            </a:r>
            <a:r>
              <a:rPr lang="en-US" sz="2000" dirty="0" smtClean="0"/>
              <a:t>firewalls.</a:t>
            </a:r>
          </a:p>
          <a:p>
            <a:pPr marL="461963">
              <a:buFont typeface="Wingdings" panose="05000000000000000000" pitchFamily="2" charset="2"/>
              <a:buChar char="§"/>
            </a:pPr>
            <a:r>
              <a:rPr lang="en-US" sz="2000" dirty="0" smtClean="0"/>
              <a:t>Firewall </a:t>
            </a:r>
            <a:r>
              <a:rPr lang="en-US" sz="2000" dirty="0"/>
              <a:t>#1 only allows connections from the Web server to the app server, and Firewall #2 only allows connections from the app server to the </a:t>
            </a:r>
            <a:r>
              <a:rPr lang="en-US" sz="2000" dirty="0" smtClean="0"/>
              <a:t>databases.</a:t>
            </a:r>
          </a:p>
          <a:p>
            <a:pPr marL="461963">
              <a:buFont typeface="Wingdings" panose="05000000000000000000" pitchFamily="2" charset="2"/>
              <a:buChar char="§"/>
            </a:pPr>
            <a:r>
              <a:rPr lang="en-US" sz="2000" dirty="0" smtClean="0"/>
              <a:t>Because </a:t>
            </a:r>
            <a:r>
              <a:rPr lang="en-US" sz="2000" dirty="0"/>
              <a:t>the application server doesn't allow the execution of arbitrary SQL statements, yet provides object-oriented or function-based access to business logic, a security compromise of the Web server (which can only talk to the app server) is noncritical to a company's operations</a:t>
            </a:r>
            <a:r>
              <a:rPr lang="en-US" sz="2000" dirty="0" smtClean="0"/>
              <a:t>.</a:t>
            </a:r>
            <a:endParaRPr lang="en-US" sz="2000" dirty="0"/>
          </a:p>
        </p:txBody>
      </p:sp>
    </p:spTree>
    <p:extLst>
      <p:ext uri="{BB962C8B-B14F-4D97-AF65-F5344CB8AC3E}">
        <p14:creationId xmlns:p14="http://schemas.microsoft.com/office/powerpoint/2010/main" val="77338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Accessing Other </a:t>
            </a:r>
            <a:r>
              <a:rPr lang="en-US" dirty="0" smtClean="0"/>
              <a:t>Platforms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In today's mid- to large-scale enterprises, you will normally encounter a heterogeneous combination of different platforms, frameworks, and programming </a:t>
            </a:r>
            <a:r>
              <a:rPr lang="en-US" sz="2000" dirty="0" smtClean="0"/>
              <a:t>languages.</a:t>
            </a:r>
          </a:p>
          <a:p>
            <a:pPr marL="461963">
              <a:buFont typeface="Wingdings" panose="05000000000000000000" pitchFamily="2" charset="2"/>
              <a:buChar char="§"/>
            </a:pPr>
            <a:r>
              <a:rPr lang="en-US" sz="2000" dirty="0" smtClean="0"/>
              <a:t>It </a:t>
            </a:r>
            <a:r>
              <a:rPr lang="en-US" sz="2000" dirty="0"/>
              <a:t>is not uncommon to find that a bunch of tools have been </a:t>
            </a:r>
            <a:r>
              <a:rPr lang="en-US" sz="2000" dirty="0" smtClean="0"/>
              <a:t>implemented:</a:t>
            </a:r>
          </a:p>
          <a:p>
            <a:pPr marL="687388" indent="-225425">
              <a:buFont typeface="Wingdings" panose="05000000000000000000" pitchFamily="2" charset="2"/>
              <a:buChar char="ü"/>
            </a:pPr>
            <a:r>
              <a:rPr lang="en-US" sz="2000" dirty="0" smtClean="0"/>
              <a:t>Active </a:t>
            </a:r>
            <a:r>
              <a:rPr lang="en-US" sz="2000" dirty="0"/>
              <a:t>Server Pages (ASP), Java Server Pages (JSP), PHP, or ColdFusion for Web </a:t>
            </a:r>
            <a:r>
              <a:rPr lang="en-US" sz="2000" dirty="0" smtClean="0"/>
              <a:t>applications,</a:t>
            </a:r>
          </a:p>
          <a:p>
            <a:pPr marL="687388" indent="-225425">
              <a:buFont typeface="Wingdings" panose="05000000000000000000" pitchFamily="2" charset="2"/>
              <a:buChar char="ü"/>
            </a:pPr>
            <a:r>
              <a:rPr lang="en-US" sz="2000" dirty="0" smtClean="0"/>
              <a:t>Visual </a:t>
            </a:r>
            <a:r>
              <a:rPr lang="en-US" sz="2000" dirty="0"/>
              <a:t>Basic or Java for in-house </a:t>
            </a:r>
            <a:r>
              <a:rPr lang="en-US" sz="2000" dirty="0" smtClean="0"/>
              <a:t>applications,</a:t>
            </a:r>
          </a:p>
          <a:p>
            <a:pPr marL="687388" indent="-225425">
              <a:buFont typeface="Wingdings" panose="05000000000000000000" pitchFamily="2" charset="2"/>
              <a:buChar char="ü"/>
            </a:pPr>
            <a:r>
              <a:rPr lang="en-US" sz="2000" dirty="0" smtClean="0"/>
              <a:t>C</a:t>
            </a:r>
            <a:r>
              <a:rPr lang="en-US" sz="2000" dirty="0"/>
              <a:t>++ for server-side batch </a:t>
            </a:r>
            <a:r>
              <a:rPr lang="en-US" sz="2000" dirty="0" smtClean="0"/>
              <a:t>jobs,</a:t>
            </a:r>
          </a:p>
          <a:p>
            <a:pPr marL="687388" indent="-225425">
              <a:buFont typeface="Wingdings" panose="05000000000000000000" pitchFamily="2" charset="2"/>
              <a:buChar char="ü"/>
            </a:pPr>
            <a:r>
              <a:rPr lang="en-US" sz="2000" dirty="0" smtClean="0"/>
              <a:t>scripting </a:t>
            </a:r>
            <a:r>
              <a:rPr lang="en-US" sz="2000" dirty="0"/>
              <a:t>languages for customizing CRM systems, and so </a:t>
            </a:r>
            <a:r>
              <a:rPr lang="en-US" sz="2000" dirty="0" smtClean="0"/>
              <a:t>on</a:t>
            </a:r>
          </a:p>
          <a:p>
            <a:pPr marL="461963">
              <a:buFont typeface="Wingdings" panose="05000000000000000000" pitchFamily="2" charset="2"/>
              <a:buChar char="§"/>
            </a:pPr>
            <a:r>
              <a:rPr lang="en-US" sz="2000" dirty="0" smtClean="0"/>
              <a:t>Integrating </a:t>
            </a:r>
            <a:r>
              <a:rPr lang="en-US" sz="2000" dirty="0"/>
              <a:t>these systems can be a daunting task for system </a:t>
            </a:r>
            <a:r>
              <a:rPr lang="en-US" sz="2000" dirty="0" smtClean="0"/>
              <a:t>architects.</a:t>
            </a:r>
          </a:p>
          <a:p>
            <a:pPr marL="461963">
              <a:buFont typeface="Wingdings" panose="05000000000000000000" pitchFamily="2" charset="2"/>
              <a:buChar char="§"/>
            </a:pPr>
            <a:r>
              <a:rPr lang="en-US" sz="2000" dirty="0" smtClean="0">
                <a:solidFill>
                  <a:srgbClr val="FF0000"/>
                </a:solidFill>
              </a:rPr>
              <a:t>Remoting </a:t>
            </a:r>
            <a:r>
              <a:rPr lang="en-US" sz="2000" dirty="0">
                <a:solidFill>
                  <a:srgbClr val="FF0000"/>
                </a:solidFill>
              </a:rPr>
              <a:t>architectures</a:t>
            </a:r>
            <a:r>
              <a:rPr lang="en-US" sz="2000" dirty="0"/>
              <a:t> like </a:t>
            </a:r>
            <a:r>
              <a:rPr lang="en-US" sz="2000" dirty="0">
                <a:solidFill>
                  <a:srgbClr val="FF0000"/>
                </a:solidFill>
              </a:rPr>
              <a:t>CORBA</a:t>
            </a:r>
            <a:r>
              <a:rPr lang="en-US" sz="2000" dirty="0"/>
              <a:t>, </a:t>
            </a:r>
            <a:r>
              <a:rPr lang="en-US" sz="2000" dirty="0">
                <a:solidFill>
                  <a:srgbClr val="FF0000"/>
                </a:solidFill>
              </a:rPr>
              <a:t>SOAP</a:t>
            </a:r>
            <a:r>
              <a:rPr lang="en-US" sz="2000" dirty="0"/>
              <a:t>, and </a:t>
            </a:r>
            <a:r>
              <a:rPr lang="en-US" sz="2000" dirty="0">
                <a:solidFill>
                  <a:srgbClr val="FF0000"/>
                </a:solidFill>
              </a:rPr>
              <a:t>.NET Remoting</a:t>
            </a:r>
            <a:r>
              <a:rPr lang="en-US" sz="2000" dirty="0"/>
              <a:t> are an absolute necessity in large-scale enterprise application integration. (CORBA and SOAP are introduced and compared later in this chapter</a:t>
            </a:r>
            <a:r>
              <a:rPr lang="en-US" sz="2000" dirty="0" smtClean="0"/>
              <a:t>.)</a:t>
            </a:r>
            <a:endParaRPr lang="en-US" sz="2000" dirty="0"/>
          </a:p>
        </p:txBody>
      </p:sp>
    </p:spTree>
    <p:extLst>
      <p:ext uri="{BB962C8B-B14F-4D97-AF65-F5344CB8AC3E}">
        <p14:creationId xmlns:p14="http://schemas.microsoft.com/office/powerpoint/2010/main" val="187233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Third-Party </a:t>
            </a:r>
            <a:r>
              <a:rPr lang="en-US" dirty="0" smtClean="0"/>
              <a:t>Access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Opening systems to third parties in a business-to-business environment is quite common </a:t>
            </a:r>
            <a:r>
              <a:rPr lang="en-US" sz="2000" dirty="0" smtClean="0"/>
              <a:t>nowadays.</a:t>
            </a:r>
          </a:p>
          <a:p>
            <a:pPr marL="461963">
              <a:buFont typeface="Wingdings" panose="05000000000000000000" pitchFamily="2" charset="2"/>
              <a:buChar char="§"/>
            </a:pPr>
            <a:r>
              <a:rPr lang="en-US" sz="2000" dirty="0" smtClean="0"/>
              <a:t>This </a:t>
            </a:r>
            <a:r>
              <a:rPr lang="en-US" sz="2000" dirty="0"/>
              <a:t>process started with hard-to-implement </a:t>
            </a:r>
            <a:r>
              <a:rPr lang="en-US" sz="2000" dirty="0">
                <a:solidFill>
                  <a:srgbClr val="FF0000"/>
                </a:solidFill>
              </a:rPr>
              <a:t>EDI documents</a:t>
            </a:r>
            <a:r>
              <a:rPr lang="en-US" sz="2000" dirty="0"/>
              <a:t>, transferred via proprietary networks, and is recently opening up for smaller companies due to the possibility of using SOAP, which is fairly easier to </a:t>
            </a:r>
            <a:r>
              <a:rPr lang="en-US" sz="2000" dirty="0" smtClean="0"/>
              <a:t>implement.</a:t>
            </a:r>
          </a:p>
          <a:p>
            <a:pPr marL="461963">
              <a:buFont typeface="Wingdings" panose="05000000000000000000" pitchFamily="2" charset="2"/>
              <a:buChar char="§"/>
            </a:pPr>
            <a:r>
              <a:rPr lang="en-US" sz="2000" dirty="0" smtClean="0"/>
              <a:t>Order-entry </a:t>
            </a:r>
            <a:r>
              <a:rPr lang="en-US" sz="2000" dirty="0"/>
              <a:t>applications, which allow your business partners to directly place orders from one ERP system to the other, constitute one example of an application utilizing this kind of </a:t>
            </a:r>
            <a:r>
              <a:rPr lang="en-US" sz="2000" dirty="0" smtClean="0"/>
              <a:t>remoting.</a:t>
            </a:r>
          </a:p>
          <a:p>
            <a:pPr marL="461963">
              <a:buFont typeface="Wingdings" panose="05000000000000000000" pitchFamily="2" charset="2"/>
              <a:buChar char="§"/>
            </a:pPr>
            <a:r>
              <a:rPr lang="en-US" sz="2000" dirty="0" smtClean="0"/>
              <a:t>More </a:t>
            </a:r>
            <a:r>
              <a:rPr lang="en-US" sz="2000" dirty="0"/>
              <a:t>sophisticated applications are starting to be developed-address verification, customer creditworthiness ratings, and online price-comparison systems are just the beginning</a:t>
            </a:r>
            <a:r>
              <a:rPr lang="en-US" sz="2000" dirty="0" smtClean="0"/>
              <a:t>.</a:t>
            </a:r>
            <a:endParaRPr lang="en-US" sz="2000" dirty="0"/>
          </a:p>
        </p:txBody>
      </p:sp>
    </p:spTree>
    <p:extLst>
      <p:ext uri="{BB962C8B-B14F-4D97-AF65-F5344CB8AC3E}">
        <p14:creationId xmlns:p14="http://schemas.microsoft.com/office/powerpoint/2010/main" val="396739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Evolution of Remoting</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The scenarios presented thus far have only been possible due to the constant evolution of remoting </a:t>
            </a:r>
            <a:r>
              <a:rPr lang="en-US" sz="2000" dirty="0" smtClean="0"/>
              <a:t>frameworks.</a:t>
            </a:r>
          </a:p>
          <a:p>
            <a:pPr marL="461963">
              <a:buFont typeface="Wingdings" panose="05000000000000000000" pitchFamily="2" charset="2"/>
              <a:buChar char="§"/>
            </a:pPr>
            <a:r>
              <a:rPr lang="en-US" sz="2000" dirty="0" smtClean="0"/>
              <a:t>The </a:t>
            </a:r>
            <a:r>
              <a:rPr lang="en-US" sz="2000" dirty="0"/>
              <a:t>implementation of largescale business applications in a distributed manner has only been practicable after the technical problems have been taken care of by the </a:t>
            </a:r>
            <a:r>
              <a:rPr lang="en-US" sz="2000" dirty="0" smtClean="0"/>
              <a:t>frameworks.</a:t>
            </a:r>
          </a:p>
          <a:p>
            <a:pPr marL="461963">
              <a:buFont typeface="Wingdings" panose="05000000000000000000" pitchFamily="2" charset="2"/>
              <a:buChar char="§"/>
            </a:pPr>
            <a:r>
              <a:rPr lang="en-US" sz="2000" dirty="0" smtClean="0"/>
              <a:t>CORBA</a:t>
            </a:r>
            <a:r>
              <a:rPr lang="en-US" sz="2000" dirty="0"/>
              <a:t>, COM+, and EJB started this process several years ago, and .NET Remoting simplifies this process even </a:t>
            </a:r>
            <a:r>
              <a:rPr lang="en-US" sz="2000" dirty="0" smtClean="0"/>
              <a:t>more.</a:t>
            </a:r>
          </a:p>
          <a:p>
            <a:pPr marL="461963">
              <a:buFont typeface="Wingdings" panose="05000000000000000000" pitchFamily="2" charset="2"/>
              <a:buChar char="§"/>
            </a:pPr>
            <a:r>
              <a:rPr lang="en-US" sz="2000" dirty="0" smtClean="0"/>
              <a:t>To </a:t>
            </a:r>
            <a:r>
              <a:rPr lang="en-US" sz="2000" dirty="0"/>
              <a:t>underscore how far remoting has evolved from its cumbersome beginnings, the following sections give you a brief history of the various remoting frameworks</a:t>
            </a:r>
            <a:r>
              <a:rPr lang="en-US" sz="2000" dirty="0" smtClean="0"/>
              <a:t>.</a:t>
            </a:r>
            <a:endParaRPr lang="en-US" sz="2000" dirty="0"/>
          </a:p>
        </p:txBody>
      </p:sp>
    </p:spTree>
    <p:extLst>
      <p:ext uri="{BB962C8B-B14F-4D97-AF65-F5344CB8AC3E}">
        <p14:creationId xmlns:p14="http://schemas.microsoft.com/office/powerpoint/2010/main" val="1648451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DCE/RPC</a:t>
            </a:r>
            <a:endParaRPr lang="en-US" dirty="0"/>
          </a:p>
        </p:txBody>
      </p:sp>
      <p:sp>
        <p:nvSpPr>
          <p:cNvPr id="4" name="Content Placeholder 3"/>
          <p:cNvSpPr>
            <a:spLocks noGrp="1"/>
          </p:cNvSpPr>
          <p:nvPr>
            <p:ph sz="half" idx="1"/>
          </p:nvPr>
        </p:nvSpPr>
        <p:spPr>
          <a:xfrm>
            <a:off x="94892" y="1278466"/>
            <a:ext cx="11938958" cy="5494867"/>
          </a:xfrm>
        </p:spPr>
        <p:txBody>
          <a:bodyPr>
            <a:normAutofit lnSpcReduction="10000"/>
          </a:bodyPr>
          <a:lstStyle/>
          <a:p>
            <a:pPr>
              <a:buFont typeface="Wingdings" panose="05000000000000000000" pitchFamily="2" charset="2"/>
              <a:buChar char="v"/>
            </a:pPr>
            <a:r>
              <a:rPr lang="en-US" sz="2000" dirty="0"/>
              <a:t>Distributed Computing Environment (DCE), designed by the Open Software Foundation (OSF) during the early 1990s, was created to provide a collection of tools and services that would allow easier development and administration of distributed </a:t>
            </a:r>
            <a:r>
              <a:rPr lang="en-US" sz="2000" dirty="0" smtClean="0"/>
              <a:t>applications.</a:t>
            </a:r>
          </a:p>
          <a:p>
            <a:pPr marL="461963">
              <a:buFont typeface="Wingdings" panose="05000000000000000000" pitchFamily="2" charset="2"/>
              <a:buChar char="§"/>
            </a:pPr>
            <a:r>
              <a:rPr lang="en-US" sz="2000" dirty="0" smtClean="0"/>
              <a:t>The </a:t>
            </a:r>
            <a:r>
              <a:rPr lang="en-US" sz="2000" dirty="0"/>
              <a:t>DCE framework provides several base services such as Remote Procedure Calls (</a:t>
            </a:r>
            <a:r>
              <a:rPr lang="en-US" sz="2000" dirty="0">
                <a:solidFill>
                  <a:srgbClr val="FF0000"/>
                </a:solidFill>
              </a:rPr>
              <a:t>DCE/RPC</a:t>
            </a:r>
            <a:r>
              <a:rPr lang="en-US" sz="2000" dirty="0"/>
              <a:t>), Security Services, Time Services, and so </a:t>
            </a:r>
            <a:r>
              <a:rPr lang="en-US" sz="2000" dirty="0" smtClean="0"/>
              <a:t>on.</a:t>
            </a:r>
          </a:p>
          <a:p>
            <a:pPr marL="461963">
              <a:buFont typeface="Wingdings" panose="05000000000000000000" pitchFamily="2" charset="2"/>
              <a:buChar char="§"/>
            </a:pPr>
            <a:r>
              <a:rPr lang="en-US" sz="2000" dirty="0" smtClean="0"/>
              <a:t>Implementing </a:t>
            </a:r>
            <a:r>
              <a:rPr lang="en-US" sz="2000" dirty="0"/>
              <a:t>DCE is quite a daunting task; the interfaces have to be specified in Interface Definition Language (</a:t>
            </a:r>
            <a:r>
              <a:rPr lang="en-US" sz="2000" dirty="0">
                <a:solidFill>
                  <a:srgbClr val="FF0000"/>
                </a:solidFill>
              </a:rPr>
              <a:t>IDL</a:t>
            </a:r>
            <a:r>
              <a:rPr lang="en-US" sz="2000" dirty="0"/>
              <a:t>) and compiled to C headers, client proxies, and server stubs by an IDL </a:t>
            </a:r>
            <a:r>
              <a:rPr lang="en-US" sz="2000" dirty="0" smtClean="0"/>
              <a:t>compiler.</a:t>
            </a:r>
          </a:p>
          <a:p>
            <a:pPr marL="461963">
              <a:buFont typeface="Wingdings" panose="05000000000000000000" pitchFamily="2" charset="2"/>
              <a:buChar char="§"/>
            </a:pPr>
            <a:r>
              <a:rPr lang="en-US" sz="2000" dirty="0" smtClean="0"/>
              <a:t>When </a:t>
            </a:r>
            <a:r>
              <a:rPr lang="en-US" sz="2000" dirty="0"/>
              <a:t>implementing the server, one has to link the binary with DCE/Threads, which are available for C/C++. </a:t>
            </a:r>
            <a:endParaRPr lang="en-US" sz="2000" dirty="0" smtClean="0"/>
          </a:p>
          <a:p>
            <a:pPr marL="461963">
              <a:buFont typeface="Wingdings" panose="05000000000000000000" pitchFamily="2" charset="2"/>
              <a:buChar char="§"/>
            </a:pPr>
            <a:r>
              <a:rPr lang="en-US" sz="2000" dirty="0" smtClean="0"/>
              <a:t>The </a:t>
            </a:r>
            <a:r>
              <a:rPr lang="en-US" sz="2000" dirty="0"/>
              <a:t>use of programming languages other than these is somewhat restricted due to the dependence on the underlying services, like DCE/Threads, with the result that one has to live with single-threaded servers when refraining from using C/C</a:t>
            </a:r>
            <a:r>
              <a:rPr lang="en-US" sz="2000" dirty="0" smtClean="0"/>
              <a:t>++.</a:t>
            </a:r>
          </a:p>
          <a:p>
            <a:pPr marL="461963">
              <a:buFont typeface="Wingdings" panose="05000000000000000000" pitchFamily="2" charset="2"/>
              <a:buChar char="§"/>
            </a:pPr>
            <a:r>
              <a:rPr lang="en-US" sz="2000" dirty="0" smtClean="0"/>
              <a:t>DCE/RPC </a:t>
            </a:r>
            <a:r>
              <a:rPr lang="en-US" sz="2000" dirty="0"/>
              <a:t>nevertheless is the foundation for many current higher-level protocols including DCOM and COM</a:t>
            </a:r>
            <a:r>
              <a:rPr lang="en-US" sz="2000" dirty="0" smtClean="0"/>
              <a:t>+.</a:t>
            </a:r>
          </a:p>
          <a:p>
            <a:pPr marL="461963">
              <a:buFont typeface="Wingdings" panose="05000000000000000000" pitchFamily="2" charset="2"/>
              <a:buChar char="§"/>
            </a:pPr>
            <a:r>
              <a:rPr lang="en-US" sz="2000" dirty="0" smtClean="0"/>
              <a:t>Several </a:t>
            </a:r>
            <a:r>
              <a:rPr lang="en-US" sz="2000" dirty="0"/>
              <a:t>application-level protocols such as MS SQL Server, Exchange Server, Server Message Block (SMB), which is used for file and printer sharing, and Network File System (NFS) are also based on DCE/RPC</a:t>
            </a:r>
            <a:r>
              <a:rPr lang="en-US" sz="2000" dirty="0" smtClean="0"/>
              <a:t>.</a:t>
            </a:r>
            <a:endParaRPr lang="en-US" sz="2000" dirty="0"/>
          </a:p>
        </p:txBody>
      </p:sp>
    </p:spTree>
    <p:extLst>
      <p:ext uri="{BB962C8B-B14F-4D97-AF65-F5344CB8AC3E}">
        <p14:creationId xmlns:p14="http://schemas.microsoft.com/office/powerpoint/2010/main" val="93112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CORBA</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9460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MTS/COM</a:t>
            </a:r>
            <a:r>
              <a:rPr lang="en-US" dirty="0" smtClean="0"/>
              <a: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66730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Java RMI</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97834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Java EJB</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5175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Web </a:t>
            </a:r>
            <a:r>
              <a:rPr lang="en-US" dirty="0" smtClean="0"/>
              <a:t>Services/SOAP/XML-RPC</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45659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1005231"/>
            <a:ext cx="11182351" cy="1314636"/>
          </a:xfrm>
        </p:spPr>
        <p:txBody>
          <a:bodyPr>
            <a:normAutofit fontScale="90000"/>
          </a:bodyPr>
          <a:lstStyle/>
          <a:p>
            <a:r>
              <a:rPr lang="en-US" sz="8000" dirty="0"/>
              <a:t>Advanced .NET Remoting</a:t>
            </a:r>
          </a:p>
        </p:txBody>
      </p:sp>
      <p:sp>
        <p:nvSpPr>
          <p:cNvPr id="4" name="Title 1"/>
          <p:cNvSpPr txBox="1">
            <a:spLocks/>
          </p:cNvSpPr>
          <p:nvPr/>
        </p:nvSpPr>
        <p:spPr>
          <a:xfrm>
            <a:off x="0" y="0"/>
            <a:ext cx="931335"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5" name="Title 1"/>
          <p:cNvSpPr txBox="1">
            <a:spLocks/>
          </p:cNvSpPr>
          <p:nvPr/>
        </p:nvSpPr>
        <p:spPr>
          <a:xfrm rot="16200000">
            <a:off x="6073777" y="-5108573"/>
            <a:ext cx="931335" cy="1114848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extBox 5"/>
          <p:cNvSpPr txBox="1"/>
          <p:nvPr/>
        </p:nvSpPr>
        <p:spPr>
          <a:xfrm>
            <a:off x="1071225" y="2393762"/>
            <a:ext cx="5507375"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r>
              <a:rPr lang="en-US" dirty="0"/>
              <a:t>Advanced .NET Remoting </a:t>
            </a:r>
            <a:r>
              <a:rPr lang="en-US" dirty="0" smtClean="0"/>
              <a:t>2002</a:t>
            </a:r>
            <a:endParaRPr lang="en-US" dirty="0"/>
          </a:p>
        </p:txBody>
      </p:sp>
      <p:sp>
        <p:nvSpPr>
          <p:cNvPr id="7" name="TextBox 6"/>
          <p:cNvSpPr txBox="1"/>
          <p:nvPr/>
        </p:nvSpPr>
        <p:spPr>
          <a:xfrm>
            <a:off x="1071226" y="2763094"/>
            <a:ext cx="5507374" cy="369332"/>
          </a:xfrm>
          <a:prstGeom prst="rect">
            <a:avLst/>
          </a:prstGeom>
          <a:noFill/>
          <a:ln>
            <a:solidFill>
              <a:srgbClr val="3F1779"/>
            </a:solidFill>
          </a:ln>
        </p:spPr>
        <p:txBody>
          <a:bodyPr wrap="square" rtlCol="0">
            <a:spAutoFit/>
          </a:bodyPr>
          <a:lstStyle/>
          <a:p>
            <a:r>
              <a:rPr lang="en-US" dirty="0" smtClean="0"/>
              <a:t>Book Source:</a:t>
            </a:r>
            <a:endParaRPr lang="en-US" dirty="0"/>
          </a:p>
        </p:txBody>
      </p:sp>
      <p:pic>
        <p:nvPicPr>
          <p:cNvPr id="8" name="Picture 7"/>
          <p:cNvPicPr>
            <a:picLocks noChangeAspect="1"/>
          </p:cNvPicPr>
          <p:nvPr/>
        </p:nvPicPr>
        <p:blipFill>
          <a:blip r:embed="rId2"/>
          <a:stretch>
            <a:fillRect/>
          </a:stretch>
        </p:blipFill>
        <p:spPr>
          <a:xfrm>
            <a:off x="1071225" y="4210050"/>
            <a:ext cx="7077075" cy="1790700"/>
          </a:xfrm>
          <a:prstGeom prst="rect">
            <a:avLst/>
          </a:prstGeom>
          <a:ln>
            <a:solidFill>
              <a:schemeClr val="accent1"/>
            </a:solidFill>
          </a:ln>
        </p:spPr>
      </p:pic>
    </p:spTree>
    <p:extLst>
      <p:ext uri="{BB962C8B-B14F-4D97-AF65-F5344CB8AC3E}">
        <p14:creationId xmlns:p14="http://schemas.microsoft.com/office/powerpoint/2010/main" val="482098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.NET Remoting</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17308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.NET Remoting Basics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9256183" y="6052921"/>
            <a:ext cx="2724150" cy="609600"/>
          </a:xfrm>
          <a:prstGeom prst="rect">
            <a:avLst/>
          </a:prstGeom>
          <a:ln>
            <a:solidFill>
              <a:schemeClr val="accent1"/>
            </a:solidFill>
          </a:ln>
        </p:spPr>
      </p:pic>
    </p:spTree>
    <p:extLst>
      <p:ext uri="{BB962C8B-B14F-4D97-AF65-F5344CB8AC3E}">
        <p14:creationId xmlns:p14="http://schemas.microsoft.com/office/powerpoint/2010/main" val="1112566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14595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Remoting in Action</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9560983" y="5539316"/>
            <a:ext cx="2419350" cy="1181100"/>
          </a:xfrm>
          <a:prstGeom prst="rect">
            <a:avLst/>
          </a:prstGeom>
          <a:ln>
            <a:solidFill>
              <a:schemeClr val="accent1"/>
            </a:solidFill>
          </a:ln>
        </p:spPr>
      </p:pic>
    </p:spTree>
    <p:extLst>
      <p:ext uri="{BB962C8B-B14F-4D97-AF65-F5344CB8AC3E}">
        <p14:creationId xmlns:p14="http://schemas.microsoft.com/office/powerpoint/2010/main" val="411338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1005231"/>
            <a:ext cx="5469465" cy="1314636"/>
          </a:xfrm>
        </p:spPr>
        <p:txBody>
          <a:bodyPr>
            <a:normAutofit/>
          </a:bodyPr>
          <a:lstStyle/>
          <a:p>
            <a:r>
              <a:rPr lang="en-US" sz="8000" dirty="0" smtClean="0"/>
              <a:t>Appendix</a:t>
            </a:r>
            <a:endParaRPr lang="en-US" sz="8000" dirty="0"/>
          </a:p>
        </p:txBody>
      </p:sp>
      <p:sp>
        <p:nvSpPr>
          <p:cNvPr id="4" name="Title 1"/>
          <p:cNvSpPr txBox="1">
            <a:spLocks/>
          </p:cNvSpPr>
          <p:nvPr/>
        </p:nvSpPr>
        <p:spPr>
          <a:xfrm>
            <a:off x="0" y="0"/>
            <a:ext cx="931335"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5" name="Title 1"/>
          <p:cNvSpPr txBox="1">
            <a:spLocks/>
          </p:cNvSpPr>
          <p:nvPr/>
        </p:nvSpPr>
        <p:spPr>
          <a:xfrm rot="16200000">
            <a:off x="6073777" y="-5108573"/>
            <a:ext cx="931335" cy="1114848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graphicFrame>
        <p:nvGraphicFramePr>
          <p:cNvPr id="8" name="Table 7"/>
          <p:cNvGraphicFramePr>
            <a:graphicFrameLocks noGrp="1"/>
          </p:cNvGraphicFramePr>
          <p:nvPr>
            <p:extLst/>
          </p:nvPr>
        </p:nvGraphicFramePr>
        <p:xfrm>
          <a:off x="1032611" y="239376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33880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Introduction to Remoting</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9075208" y="5848878"/>
            <a:ext cx="2905125" cy="866775"/>
          </a:xfrm>
          <a:prstGeom prst="rect">
            <a:avLst/>
          </a:prstGeom>
          <a:ln>
            <a:solidFill>
              <a:schemeClr val="accent1"/>
            </a:solidFill>
          </a:ln>
        </p:spPr>
      </p:pic>
    </p:spTree>
    <p:extLst>
      <p:ext uri="{BB962C8B-B14F-4D97-AF65-F5344CB8AC3E}">
        <p14:creationId xmlns:p14="http://schemas.microsoft.com/office/powerpoint/2010/main" val="3647498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This chapter gives you a short introduction to the world of distributed application development and its respective </a:t>
            </a:r>
            <a:r>
              <a:rPr lang="en-US" sz="2000" dirty="0" smtClean="0"/>
              <a:t>technologies.</a:t>
            </a:r>
          </a:p>
          <a:p>
            <a:pPr marL="457200">
              <a:buFont typeface="Wingdings" panose="05000000000000000000" pitchFamily="2" charset="2"/>
              <a:buChar char="§"/>
            </a:pPr>
            <a:r>
              <a:rPr lang="en-US" sz="2000" dirty="0" smtClean="0"/>
              <a:t>Here </a:t>
            </a:r>
            <a:r>
              <a:rPr lang="en-US" sz="2000" dirty="0"/>
              <a:t>you get a chance to examine some scenarios in which .NET Remoting can be employed and learn some historical background on the progress and development of various remoting frameworks during the last ten years</a:t>
            </a:r>
            <a:r>
              <a:rPr lang="en-US" sz="2000" dirty="0" smtClean="0"/>
              <a:t>.</a:t>
            </a:r>
            <a:endParaRPr lang="en-US" sz="2000" dirty="0"/>
          </a:p>
        </p:txBody>
      </p:sp>
    </p:spTree>
    <p:extLst>
      <p:ext uri="{BB962C8B-B14F-4D97-AF65-F5344CB8AC3E}">
        <p14:creationId xmlns:p14="http://schemas.microsoft.com/office/powerpoint/2010/main" val="1839420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What is Remoting?</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Remoting is the process of programs or components interacting across certain </a:t>
            </a:r>
            <a:r>
              <a:rPr lang="en-US" sz="2000" dirty="0" smtClean="0"/>
              <a:t>boundaries.</a:t>
            </a:r>
          </a:p>
          <a:p>
            <a:pPr marL="457200">
              <a:buFont typeface="Wingdings" panose="05000000000000000000" pitchFamily="2" charset="2"/>
              <a:buChar char="§"/>
            </a:pPr>
            <a:r>
              <a:rPr lang="en-US" sz="2000" dirty="0" smtClean="0"/>
              <a:t>These </a:t>
            </a:r>
            <a:r>
              <a:rPr lang="en-US" sz="2000" dirty="0"/>
              <a:t>contexts will normally resemble either different processes or </a:t>
            </a:r>
            <a:r>
              <a:rPr lang="en-US" sz="2000" dirty="0" smtClean="0"/>
              <a:t>machines.</a:t>
            </a:r>
          </a:p>
          <a:p>
            <a:pPr marL="457200">
              <a:buFont typeface="Wingdings" panose="05000000000000000000" pitchFamily="2" charset="2"/>
              <a:buChar char="§"/>
            </a:pPr>
            <a:r>
              <a:rPr lang="en-US" sz="2000" dirty="0" smtClean="0"/>
              <a:t>In </a:t>
            </a:r>
            <a:r>
              <a:rPr lang="en-US" sz="2000" dirty="0"/>
              <a:t>the .NET Framework, this technology provides the foundation for </a:t>
            </a:r>
            <a:r>
              <a:rPr lang="en-US" sz="2000" dirty="0">
                <a:solidFill>
                  <a:srgbClr val="FF0000"/>
                </a:solidFill>
              </a:rPr>
              <a:t>distributed applications</a:t>
            </a:r>
            <a:r>
              <a:rPr lang="en-US" sz="2000" dirty="0"/>
              <a:t>-it simply </a:t>
            </a:r>
            <a:r>
              <a:rPr lang="en-US" sz="2000" dirty="0">
                <a:solidFill>
                  <a:srgbClr val="0070C0"/>
                </a:solidFill>
              </a:rPr>
              <a:t>replaces</a:t>
            </a:r>
            <a:r>
              <a:rPr lang="en-US" sz="2000" dirty="0"/>
              <a:t> </a:t>
            </a:r>
            <a:r>
              <a:rPr lang="en-US" sz="2000" dirty="0" smtClean="0">
                <a:solidFill>
                  <a:srgbClr val="FF0000"/>
                </a:solidFill>
              </a:rPr>
              <a:t>DCOM</a:t>
            </a:r>
            <a:r>
              <a:rPr lang="en-US" sz="2000" dirty="0" smtClean="0"/>
              <a:t>.</a:t>
            </a:r>
          </a:p>
          <a:p>
            <a:pPr marL="457200">
              <a:buFont typeface="Wingdings" panose="05000000000000000000" pitchFamily="2" charset="2"/>
              <a:buChar char="§"/>
            </a:pPr>
            <a:r>
              <a:rPr lang="en-US" sz="2000" dirty="0" smtClean="0"/>
              <a:t>Remoting </a:t>
            </a:r>
            <a:r>
              <a:rPr lang="en-US" sz="2000" dirty="0"/>
              <a:t>implementations generally distinguish between </a:t>
            </a:r>
            <a:r>
              <a:rPr lang="en-US" sz="2000" dirty="0">
                <a:solidFill>
                  <a:srgbClr val="FF0000"/>
                </a:solidFill>
              </a:rPr>
              <a:t>remote</a:t>
            </a:r>
            <a:r>
              <a:rPr lang="en-US" sz="2000" dirty="0">
                <a:solidFill>
                  <a:srgbClr val="0070C0"/>
                </a:solidFill>
              </a:rPr>
              <a:t> objects</a:t>
            </a:r>
            <a:r>
              <a:rPr lang="en-US" sz="2000" dirty="0"/>
              <a:t> and </a:t>
            </a:r>
            <a:r>
              <a:rPr lang="en-US" sz="2000" dirty="0">
                <a:solidFill>
                  <a:srgbClr val="FF0000"/>
                </a:solidFill>
              </a:rPr>
              <a:t>mobile</a:t>
            </a:r>
            <a:r>
              <a:rPr lang="en-US" sz="2000" dirty="0"/>
              <a:t> </a:t>
            </a:r>
            <a:r>
              <a:rPr lang="en-US" sz="2000" dirty="0" smtClean="0">
                <a:solidFill>
                  <a:srgbClr val="0070C0"/>
                </a:solidFill>
              </a:rPr>
              <a:t>objects</a:t>
            </a:r>
            <a:r>
              <a:rPr lang="en-US" sz="2000" dirty="0" smtClean="0"/>
              <a:t>.</a:t>
            </a:r>
          </a:p>
          <a:p>
            <a:pPr marL="457200">
              <a:buFont typeface="Wingdings" panose="05000000000000000000" pitchFamily="2" charset="2"/>
              <a:buChar char="§"/>
            </a:pPr>
            <a:r>
              <a:rPr lang="en-US" sz="2000" dirty="0" smtClean="0"/>
              <a:t>The </a:t>
            </a:r>
            <a:r>
              <a:rPr lang="en-US" sz="2000" dirty="0"/>
              <a:t>former provides the ability to execute methods on remote servers, passing parameters and receiving return </a:t>
            </a:r>
            <a:r>
              <a:rPr lang="en-US" sz="2000" dirty="0" smtClean="0"/>
              <a:t>values.</a:t>
            </a:r>
          </a:p>
          <a:p>
            <a:pPr marL="457200">
              <a:buFont typeface="Wingdings" panose="05000000000000000000" pitchFamily="2" charset="2"/>
              <a:buChar char="§"/>
            </a:pPr>
            <a:r>
              <a:rPr lang="en-US" sz="2000" dirty="0" smtClean="0"/>
              <a:t>The </a:t>
            </a:r>
            <a:r>
              <a:rPr lang="en-US" sz="2000" dirty="0"/>
              <a:t>remote object will always "stay" at the server, and only a reference to it will be passed around among other </a:t>
            </a:r>
            <a:r>
              <a:rPr lang="en-US" sz="2000" dirty="0" smtClean="0"/>
              <a:t>machines.</a:t>
            </a:r>
          </a:p>
          <a:p>
            <a:pPr marL="457200">
              <a:buFont typeface="Wingdings" panose="05000000000000000000" pitchFamily="2" charset="2"/>
              <a:buChar char="§"/>
            </a:pPr>
            <a:r>
              <a:rPr lang="en-US" sz="2000" dirty="0" smtClean="0"/>
              <a:t>When </a:t>
            </a:r>
            <a:r>
              <a:rPr lang="en-US" sz="2000" dirty="0"/>
              <a:t>mobile objects pass a context boundary, they are </a:t>
            </a:r>
            <a:r>
              <a:rPr lang="en-US" sz="2000" dirty="0">
                <a:solidFill>
                  <a:srgbClr val="FF0000"/>
                </a:solidFill>
              </a:rPr>
              <a:t>serialized</a:t>
            </a:r>
            <a:r>
              <a:rPr lang="en-US" sz="2000" dirty="0"/>
              <a:t> (</a:t>
            </a:r>
            <a:r>
              <a:rPr lang="en-US" sz="2000" dirty="0">
                <a:solidFill>
                  <a:srgbClr val="FF0000"/>
                </a:solidFill>
              </a:rPr>
              <a:t>marshaled</a:t>
            </a:r>
            <a:r>
              <a:rPr lang="en-US" sz="2000" dirty="0"/>
              <a:t>) into a general representation-either a binary or a human readable format like XML-and then </a:t>
            </a:r>
            <a:r>
              <a:rPr lang="en-US" sz="2000" dirty="0">
                <a:solidFill>
                  <a:srgbClr val="FF0000"/>
                </a:solidFill>
              </a:rPr>
              <a:t>deserialized</a:t>
            </a:r>
            <a:r>
              <a:rPr lang="en-US" sz="2000" dirty="0"/>
              <a:t> in the other context involved in the </a:t>
            </a:r>
            <a:r>
              <a:rPr lang="en-US" sz="2000" dirty="0" smtClean="0"/>
              <a:t>process.</a:t>
            </a:r>
          </a:p>
          <a:p>
            <a:pPr marL="457200">
              <a:buFont typeface="Wingdings" panose="05000000000000000000" pitchFamily="2" charset="2"/>
              <a:buChar char="§"/>
            </a:pPr>
            <a:r>
              <a:rPr lang="en-US" sz="2000" dirty="0" smtClean="0"/>
              <a:t>Server </a:t>
            </a:r>
            <a:r>
              <a:rPr lang="en-US" sz="2000" dirty="0"/>
              <a:t>and client both hold copies of the same </a:t>
            </a:r>
            <a:r>
              <a:rPr lang="en-US" sz="2000" dirty="0" smtClean="0"/>
              <a:t>object.</a:t>
            </a:r>
          </a:p>
          <a:p>
            <a:pPr marL="457200">
              <a:buFont typeface="Wingdings" panose="05000000000000000000" pitchFamily="2" charset="2"/>
              <a:buChar char="§"/>
            </a:pPr>
            <a:r>
              <a:rPr lang="en-US" sz="2000" dirty="0" smtClean="0"/>
              <a:t>Methods </a:t>
            </a:r>
            <a:r>
              <a:rPr lang="en-US" sz="2000" dirty="0"/>
              <a:t>executed on those copies of the object will always be carried out in the local context, and no message will travel back to the machine from which the object </a:t>
            </a:r>
            <a:r>
              <a:rPr lang="en-US" sz="2000" dirty="0" smtClean="0"/>
              <a:t>originated.</a:t>
            </a:r>
          </a:p>
        </p:txBody>
      </p:sp>
    </p:spTree>
    <p:extLst>
      <p:ext uri="{BB962C8B-B14F-4D97-AF65-F5344CB8AC3E}">
        <p14:creationId xmlns:p14="http://schemas.microsoft.com/office/powerpoint/2010/main" val="2287855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What is Remoting?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marL="457200">
              <a:buFont typeface="Wingdings" panose="05000000000000000000" pitchFamily="2" charset="2"/>
              <a:buChar char="§"/>
            </a:pPr>
            <a:r>
              <a:rPr lang="en-US" sz="2000" dirty="0" smtClean="0"/>
              <a:t>In </a:t>
            </a:r>
            <a:r>
              <a:rPr lang="en-US" sz="2000" dirty="0"/>
              <a:t>fact, after serialization and deserialization, the copied objects are indistinguishable from regular local objects, and there is also no distinction between a server object and a client object</a:t>
            </a:r>
            <a:r>
              <a:rPr lang="en-US" sz="2000" dirty="0" smtClean="0"/>
              <a:t>.</a:t>
            </a:r>
            <a:endParaRPr lang="en-US" sz="2000" dirty="0"/>
          </a:p>
        </p:txBody>
      </p:sp>
    </p:spTree>
    <p:extLst>
      <p:ext uri="{BB962C8B-B14F-4D97-AF65-F5344CB8AC3E}">
        <p14:creationId xmlns:p14="http://schemas.microsoft.com/office/powerpoint/2010/main" val="1171020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smtClean="0"/>
              <a:t>Application Contexts:</a:t>
            </a:r>
          </a:p>
          <a:p>
            <a:pPr marL="457200">
              <a:buFont typeface="Wingdings" panose="05000000000000000000" pitchFamily="2" charset="2"/>
              <a:buChar char="§"/>
            </a:pPr>
            <a:r>
              <a:rPr lang="en-US" sz="2000" dirty="0"/>
              <a:t>Remoting is the process of programs or components interacting across certain boundaries.</a:t>
            </a:r>
          </a:p>
          <a:p>
            <a:pPr marL="457200">
              <a:buFont typeface="Wingdings" panose="05000000000000000000" pitchFamily="2" charset="2"/>
              <a:buChar char="§"/>
            </a:pPr>
            <a:r>
              <a:rPr lang="en-US" sz="2000" dirty="0" smtClean="0"/>
              <a:t>These </a:t>
            </a:r>
            <a:r>
              <a:rPr lang="en-US" sz="2000" dirty="0"/>
              <a:t>contexts will normally resemble either different processes or machines.</a:t>
            </a:r>
          </a:p>
          <a:p>
            <a:pPr marL="457200">
              <a:buFont typeface="Wingdings" panose="05000000000000000000" pitchFamily="2" charset="2"/>
              <a:buChar char="§"/>
            </a:pPr>
            <a:r>
              <a:rPr lang="en-US" sz="2000" dirty="0" smtClean="0"/>
              <a:t>.NET </a:t>
            </a:r>
            <a:r>
              <a:rPr lang="en-US" sz="2000" dirty="0"/>
              <a:t>extends this concept to include the ability to define </a:t>
            </a:r>
            <a:r>
              <a:rPr lang="en-US" sz="2000" dirty="0">
                <a:solidFill>
                  <a:srgbClr val="FF0000"/>
                </a:solidFill>
              </a:rPr>
              <a:t>additional contexts</a:t>
            </a:r>
            <a:r>
              <a:rPr lang="en-US" sz="2000" dirty="0"/>
              <a:t> within one running application. </a:t>
            </a:r>
            <a:endParaRPr lang="en-US" sz="2000" dirty="0" smtClean="0"/>
          </a:p>
          <a:p>
            <a:pPr marL="457200">
              <a:buFont typeface="Wingdings" panose="05000000000000000000" pitchFamily="2" charset="2"/>
              <a:buChar char="§"/>
            </a:pPr>
            <a:r>
              <a:rPr lang="en-US" sz="2000" dirty="0" smtClean="0"/>
              <a:t>Object </a:t>
            </a:r>
            <a:r>
              <a:rPr lang="en-US" sz="2000" dirty="0"/>
              <a:t>accesses crossing these boundaries will pass the </a:t>
            </a:r>
            <a:r>
              <a:rPr lang="en-US" sz="2000" dirty="0">
                <a:solidFill>
                  <a:srgbClr val="FF0000"/>
                </a:solidFill>
              </a:rPr>
              <a:t>.NET Remoting Framework</a:t>
            </a:r>
            <a:r>
              <a:rPr lang="en-US" sz="2000" dirty="0"/>
              <a:t> as well</a:t>
            </a:r>
            <a:r>
              <a:rPr lang="en-US" sz="2000" dirty="0" smtClean="0"/>
              <a:t>.</a:t>
            </a:r>
            <a:endParaRPr lang="en-US" sz="2000" dirty="0"/>
          </a:p>
        </p:txBody>
      </p:sp>
    </p:spTree>
    <p:extLst>
      <p:ext uri="{BB962C8B-B14F-4D97-AF65-F5344CB8AC3E}">
        <p14:creationId xmlns:p14="http://schemas.microsoft.com/office/powerpoint/2010/main" val="33945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Scenarios for .NET </a:t>
            </a:r>
            <a:r>
              <a:rPr lang="en-US" dirty="0" smtClean="0">
                <a:solidFill>
                  <a:schemeClr val="bg1"/>
                </a:solidFill>
              </a:rPr>
              <a:t>Remoting</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At the beginning of the client/server era, remoting was mostly used for accessing a server's </a:t>
            </a:r>
            <a:r>
              <a:rPr lang="en-US" sz="2000" dirty="0" smtClean="0"/>
              <a:t>resources.</a:t>
            </a:r>
          </a:p>
          <a:p>
            <a:pPr marL="457200">
              <a:buFont typeface="Wingdings" panose="05000000000000000000" pitchFamily="2" charset="2"/>
              <a:buChar char="§"/>
            </a:pPr>
            <a:r>
              <a:rPr lang="en-US" sz="2000" dirty="0" smtClean="0"/>
              <a:t>Every </a:t>
            </a:r>
            <a:r>
              <a:rPr lang="en-US" sz="2000" dirty="0"/>
              <a:t>database or file server is an implementation of some technique that allows code to be executed remotely. </a:t>
            </a:r>
            <a:endParaRPr lang="en-US" sz="2000" dirty="0" smtClean="0"/>
          </a:p>
          <a:p>
            <a:pPr marL="457200">
              <a:buFont typeface="Wingdings" panose="05000000000000000000" pitchFamily="2" charset="2"/>
              <a:buChar char="§"/>
            </a:pPr>
            <a:r>
              <a:rPr lang="en-US" sz="2000" dirty="0" smtClean="0"/>
              <a:t>Programming </a:t>
            </a:r>
            <a:r>
              <a:rPr lang="en-US" sz="2000" dirty="0"/>
              <a:t>these older frameworks was so difficult a task that few products except for these server-side core services implemented </a:t>
            </a:r>
            <a:r>
              <a:rPr lang="en-US" sz="2000" dirty="0" smtClean="0">
                <a:solidFill>
                  <a:srgbClr val="FF0000"/>
                </a:solidFill>
              </a:rPr>
              <a:t>remoting</a:t>
            </a:r>
            <a:r>
              <a:rPr lang="en-US" sz="2000" dirty="0" smtClean="0"/>
              <a:t>.</a:t>
            </a:r>
          </a:p>
          <a:p>
            <a:pPr marL="457200">
              <a:buFont typeface="Wingdings" panose="05000000000000000000" pitchFamily="2" charset="2"/>
              <a:buChar char="§"/>
            </a:pPr>
            <a:r>
              <a:rPr lang="en-US" sz="2000" dirty="0" smtClean="0"/>
              <a:t>Nowadays </a:t>
            </a:r>
            <a:r>
              <a:rPr lang="en-US" sz="2000" dirty="0"/>
              <a:t>the building of distributed applications has gotten a lot easier so that it's quite feasible to distribute business applications among various machines to improve performance, scalability, and maintainability</a:t>
            </a:r>
            <a:r>
              <a:rPr lang="en-US" sz="2000" dirty="0" smtClean="0"/>
              <a:t>.</a:t>
            </a:r>
            <a:endParaRPr lang="en-US" sz="2000" dirty="0"/>
          </a:p>
        </p:txBody>
      </p:sp>
    </p:spTree>
    <p:extLst>
      <p:ext uri="{BB962C8B-B14F-4D97-AF65-F5344CB8AC3E}">
        <p14:creationId xmlns:p14="http://schemas.microsoft.com/office/powerpoint/2010/main" val="1761757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Centralized Business </a:t>
            </a:r>
            <a:r>
              <a:rPr lang="en-US" dirty="0" smtClean="0"/>
              <a:t>Logic</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One of the key scenarios for implementing remoting is the concentration of business logic on one or more central </a:t>
            </a:r>
            <a:r>
              <a:rPr lang="en-US" sz="2000" dirty="0" smtClean="0"/>
              <a:t>servers.</a:t>
            </a:r>
          </a:p>
          <a:p>
            <a:pPr marL="461963">
              <a:buFont typeface="Wingdings" panose="05000000000000000000" pitchFamily="2" charset="2"/>
              <a:buChar char="§"/>
            </a:pPr>
            <a:r>
              <a:rPr lang="en-US" sz="2000" dirty="0" smtClean="0"/>
              <a:t>This </a:t>
            </a:r>
            <a:r>
              <a:rPr lang="en-US" sz="2000" dirty="0"/>
              <a:t>considerably simplifies the maintainability and operability of large-scale </a:t>
            </a:r>
            <a:r>
              <a:rPr lang="en-US" sz="2000" dirty="0" smtClean="0"/>
              <a:t>applications.</a:t>
            </a:r>
          </a:p>
          <a:p>
            <a:pPr marL="461963">
              <a:buFont typeface="Wingdings" panose="05000000000000000000" pitchFamily="2" charset="2"/>
              <a:buChar char="§"/>
            </a:pPr>
            <a:r>
              <a:rPr lang="en-US" sz="2000" dirty="0" smtClean="0"/>
              <a:t>Changes </a:t>
            </a:r>
            <a:r>
              <a:rPr lang="en-US" sz="2000" dirty="0"/>
              <a:t>in business logic do not entail your having to roll out an application to your organization's 10,000 worldwide users-you just have to update one single </a:t>
            </a:r>
            <a:r>
              <a:rPr lang="en-US" sz="2000" dirty="0" smtClean="0"/>
              <a:t>server.</a:t>
            </a:r>
          </a:p>
          <a:p>
            <a:pPr marL="461963">
              <a:buFont typeface="Wingdings" panose="05000000000000000000" pitchFamily="2" charset="2"/>
              <a:buChar char="§"/>
            </a:pPr>
            <a:r>
              <a:rPr lang="en-US" sz="2000" dirty="0" smtClean="0"/>
              <a:t>When </a:t>
            </a:r>
            <a:r>
              <a:rPr lang="en-US" sz="2000" dirty="0"/>
              <a:t>this centralized business logic is shared among different applications, this labor-saving effect multiplies considerably; instead of patching several applications, you just have to change the server's implementation</a:t>
            </a:r>
            <a:r>
              <a:rPr lang="en-US" sz="2000" dirty="0" smtClean="0"/>
              <a:t>.</a:t>
            </a:r>
            <a:endParaRPr lang="en-US" sz="2000" dirty="0"/>
          </a:p>
        </p:txBody>
      </p:sp>
    </p:spTree>
    <p:extLst>
      <p:ext uri="{BB962C8B-B14F-4D97-AF65-F5344CB8AC3E}">
        <p14:creationId xmlns:p14="http://schemas.microsoft.com/office/powerpoint/2010/main" val="161361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1299</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Brush Script MT</vt:lpstr>
      <vt:lpstr>Calibri</vt:lpstr>
      <vt:lpstr>Courier New</vt:lpstr>
      <vt:lpstr>Gill Sans MT</vt:lpstr>
      <vt:lpstr>Gill Sans MT (Body)</vt:lpstr>
      <vt:lpstr>Gill Sans MT (Headings)</vt:lpstr>
      <vt:lpstr>Wingdings</vt:lpstr>
      <vt:lpstr>Office Theme</vt:lpstr>
      <vt:lpstr>Dot Net Remoting</vt:lpstr>
      <vt:lpstr>Advanced .NET Remoting</vt:lpstr>
      <vt:lpstr>Introduction to Remoting</vt:lpstr>
      <vt:lpstr>Intro</vt:lpstr>
      <vt:lpstr>What is Remoting?</vt:lpstr>
      <vt:lpstr>What is Remoting?            |</vt:lpstr>
      <vt:lpstr>NOTE</vt:lpstr>
      <vt:lpstr>Scenarios for .NET Remoting</vt:lpstr>
      <vt:lpstr>Centralized Business Logic</vt:lpstr>
      <vt:lpstr>Physical Separation of Layers</vt:lpstr>
      <vt:lpstr>Accessing Other Platforms</vt:lpstr>
      <vt:lpstr>Third-Party Access</vt:lpstr>
      <vt:lpstr>Evolution of Remoting</vt:lpstr>
      <vt:lpstr>DCE/RPC</vt:lpstr>
      <vt:lpstr>CORBA</vt:lpstr>
      <vt:lpstr>MTS/COM+</vt:lpstr>
      <vt:lpstr>Java RMI</vt:lpstr>
      <vt:lpstr>Java EJB</vt:lpstr>
      <vt:lpstr>Web Services/SOAP/XML-RPC</vt:lpstr>
      <vt:lpstr>.NET Remoting</vt:lpstr>
      <vt:lpstr>.NET Remoting Basics</vt:lpstr>
      <vt:lpstr>Intro</vt:lpstr>
      <vt:lpstr>Remoting in Action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66</cp:revision>
  <dcterms:created xsi:type="dcterms:W3CDTF">2018-04-26T03:21:35Z</dcterms:created>
  <dcterms:modified xsi:type="dcterms:W3CDTF">2018-04-26T13:48:29Z</dcterms:modified>
</cp:coreProperties>
</file>