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62" r:id="rId2"/>
    <p:sldId id="263" r:id="rId3"/>
    <p:sldId id="264" r:id="rId4"/>
    <p:sldId id="265" r:id="rId5"/>
    <p:sldId id="293" r:id="rId6"/>
    <p:sldId id="284" r:id="rId7"/>
    <p:sldId id="285" r:id="rId8"/>
    <p:sldId id="294" r:id="rId9"/>
    <p:sldId id="286" r:id="rId10"/>
    <p:sldId id="287" r:id="rId11"/>
    <p:sldId id="295" r:id="rId12"/>
    <p:sldId id="296" r:id="rId13"/>
    <p:sldId id="299" r:id="rId14"/>
    <p:sldId id="297" r:id="rId15"/>
    <p:sldId id="300" r:id="rId16"/>
    <p:sldId id="298" r:id="rId17"/>
    <p:sldId id="301" r:id="rId18"/>
    <p:sldId id="288" r:id="rId19"/>
    <p:sldId id="289" r:id="rId20"/>
    <p:sldId id="290" r:id="rId21"/>
    <p:sldId id="291" r:id="rId22"/>
    <p:sldId id="292"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6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F8627-1FBD-45A9-882C-381C0E04CF3F}">
          <p14:sldIdLst>
            <p14:sldId id="262"/>
            <p14:sldId id="263"/>
          </p14:sldIdLst>
        </p14:section>
        <p14:section name="Overview" id="{9D3245C0-D897-4ACC-B9DC-BF12394DE00D}">
          <p14:sldIdLst>
            <p14:sldId id="264"/>
            <p14:sldId id="265"/>
            <p14:sldId id="293"/>
            <p14:sldId id="284"/>
            <p14:sldId id="285"/>
            <p14:sldId id="294"/>
            <p14:sldId id="286"/>
            <p14:sldId id="287"/>
            <p14:sldId id="295"/>
            <p14:sldId id="296"/>
            <p14:sldId id="299"/>
            <p14:sldId id="297"/>
            <p14:sldId id="300"/>
            <p14:sldId id="298"/>
            <p14:sldId id="301"/>
            <p14:sldId id="288"/>
            <p14:sldId id="289"/>
            <p14:sldId id="290"/>
            <p14:sldId id="291"/>
            <p14:sldId id="292"/>
          </p14:sldIdLst>
        </p14:section>
        <p14:section name="Untitled Section" id="{BE6F5DFE-C7EF-4DBF-BADB-6615BDE4BF42}">
          <p14:sldIdLst>
            <p14:sldId id="266"/>
            <p14:sldId id="267"/>
          </p14:sldIdLst>
        </p14:section>
        <p14:section name="Untitled Section" id="{6FF99430-D6FA-4BA1-A30D-DAE458CDBC6B}">
          <p14:sldIdLst>
            <p14:sldId id="268"/>
            <p14:sldId id="269"/>
          </p14:sldIdLst>
        </p14:section>
        <p14:section name="Untitled Section" id="{3A03748B-A202-427E-8C28-235D68D15EB9}">
          <p14:sldIdLst>
            <p14:sldId id="270"/>
            <p14:sldId id="271"/>
          </p14:sldIdLst>
        </p14:section>
        <p14:section name="Untitled Section" id="{FFC916E2-5E63-4666-8972-BE03A36DE889}">
          <p14:sldIdLst>
            <p14:sldId id="272"/>
            <p14:sldId id="273"/>
          </p14:sldIdLst>
        </p14:section>
        <p14:section name="Untitled Section" id="{3E5E5E2E-26A3-4449-8540-4864E55FDC79}">
          <p14:sldIdLst>
            <p14:sldId id="274"/>
            <p14:sldId id="275"/>
          </p14:sldIdLst>
        </p14:section>
        <p14:section name="Untitled Section" id="{B719DB14-13C5-4607-A5F8-9BDC08683094}">
          <p14:sldIdLst>
            <p14:sldId id="276"/>
            <p14:sldId id="277"/>
          </p14:sldIdLst>
        </p14:section>
        <p14:section name="Untitled Section" id="{BEBE6A63-A870-4672-B0E0-3A2796681ACF}">
          <p14:sldIdLst>
            <p14:sldId id="278"/>
            <p14:sldId id="279"/>
          </p14:sldIdLst>
        </p14:section>
        <p14:section name="Untitled Section" id="{973A04B0-549F-4EC0-86D3-31F2B5EFB2E7}">
          <p14:sldIdLst>
            <p14:sldId id="280"/>
            <p14:sldId id="281"/>
          </p14:sldIdLst>
        </p14:section>
        <p14:section name="Untitled Section" id="{F530A891-526B-4C4B-9067-56B59BDCC686}">
          <p14:sldIdLst>
            <p14:sldId id="282"/>
            <p14:sldId id="283"/>
          </p14:sldIdLst>
        </p14:section>
        <p14:section name="Appendix Section" id="{56A73371-1071-4AA7-B301-CBFA7F65B878}">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5" autoAdjust="0"/>
    <p:restoredTop sz="96552" autoAdjust="0"/>
  </p:normalViewPr>
  <p:slideViewPr>
    <p:cSldViewPr snapToGrid="0">
      <p:cViewPr varScale="1">
        <p:scale>
          <a:sx n="114" d="100"/>
          <a:sy n="114" d="100"/>
        </p:scale>
        <p:origin x="240" y="10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555422" y="2556686"/>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555422" y="2925811"/>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402897"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Name: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0" name="TextBox 19"/>
          <p:cNvSpPr txBox="1"/>
          <p:nvPr userDrawn="1"/>
        </p:nvSpPr>
        <p:spPr>
          <a:xfrm>
            <a:off x="1152525" y="2922239"/>
            <a:ext cx="1402896"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Source: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userDrawn="1"/>
        </p:nvSpPr>
        <p:spPr>
          <a:xfrm>
            <a:off x="4543425" y="3074534"/>
            <a:ext cx="4114800" cy="254771"/>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lumMod val="75000"/>
                  <a:lumOff val="25000"/>
                </a:prstClr>
              </a:solidFill>
              <a:latin typeface="Gill Sans MT" panose="020B0502020104020203"/>
            </a:endParaRPr>
          </a:p>
        </p:txBody>
      </p:sp>
      <p:sp>
        <p:nvSpPr>
          <p:cNvPr id="2" name="TextBox 1"/>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HTTP 1.0</a:t>
            </a:r>
            <a:endParaRPr lang="en-US" dirty="0"/>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89435135"/>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15</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May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425901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Transactions</a:t>
            </a:r>
          </a:p>
        </p:txBody>
      </p:sp>
      <p:sp>
        <p:nvSpPr>
          <p:cNvPr id="3" name="Content Placeholder 2"/>
          <p:cNvSpPr>
            <a:spLocks noGrp="1"/>
          </p:cNvSpPr>
          <p:nvPr>
            <p:ph idx="1"/>
          </p:nvPr>
        </p:nvSpPr>
        <p:spPr/>
        <p:txBody>
          <a:bodyPr/>
          <a:lstStyle/>
          <a:p>
            <a:r>
              <a:rPr lang="en-US" dirty="0" smtClean="0"/>
              <a:t>Let’s </a:t>
            </a:r>
            <a:r>
              <a:rPr lang="en-US" dirty="0"/>
              <a:t>look in more detail how clients use HTTP to transact with web servers and their </a:t>
            </a:r>
            <a:r>
              <a:rPr lang="en-US" dirty="0" smtClean="0"/>
              <a:t>resources.</a:t>
            </a:r>
          </a:p>
          <a:p>
            <a:pPr lvl="1"/>
            <a:r>
              <a:rPr lang="en-US" dirty="0" smtClean="0"/>
              <a:t>An </a:t>
            </a:r>
            <a:r>
              <a:rPr lang="en-US" dirty="0">
                <a:solidFill>
                  <a:srgbClr val="FF0000"/>
                </a:solidFill>
              </a:rPr>
              <a:t>HTTP transaction</a:t>
            </a:r>
            <a:r>
              <a:rPr lang="en-US" dirty="0"/>
              <a:t> consists </a:t>
            </a:r>
            <a:r>
              <a:rPr lang="en-US" dirty="0" smtClean="0"/>
              <a:t>of</a:t>
            </a:r>
          </a:p>
          <a:p>
            <a:pPr lvl="2"/>
            <a:r>
              <a:rPr lang="en-US" dirty="0" smtClean="0"/>
              <a:t>a </a:t>
            </a:r>
            <a:r>
              <a:rPr lang="en-US" dirty="0"/>
              <a:t>request command (sent from client to </a:t>
            </a:r>
            <a:r>
              <a:rPr lang="en-US" dirty="0" smtClean="0"/>
              <a:t>server)</a:t>
            </a:r>
          </a:p>
          <a:p>
            <a:pPr lvl="2"/>
            <a:r>
              <a:rPr lang="en-US" dirty="0" smtClean="0"/>
              <a:t>a </a:t>
            </a:r>
            <a:r>
              <a:rPr lang="en-US" dirty="0"/>
              <a:t>response result (sent from the server back to the client</a:t>
            </a:r>
            <a:r>
              <a:rPr lang="en-US" dirty="0" smtClean="0"/>
              <a:t>)</a:t>
            </a:r>
          </a:p>
          <a:p>
            <a:pPr lvl="1"/>
            <a:r>
              <a:rPr lang="en-US" dirty="0" smtClean="0"/>
              <a:t>This </a:t>
            </a:r>
            <a:r>
              <a:rPr lang="en-US" dirty="0"/>
              <a:t>communication happens with </a:t>
            </a:r>
            <a:r>
              <a:rPr lang="en-US" dirty="0">
                <a:solidFill>
                  <a:srgbClr val="FF0000"/>
                </a:solidFill>
              </a:rPr>
              <a:t>formatted blocks</a:t>
            </a:r>
            <a:r>
              <a:rPr lang="en-US" dirty="0"/>
              <a:t> of </a:t>
            </a:r>
            <a:r>
              <a:rPr lang="en-US" dirty="0">
                <a:solidFill>
                  <a:srgbClr val="FF0000"/>
                </a:solidFill>
              </a:rPr>
              <a:t>data</a:t>
            </a:r>
            <a:r>
              <a:rPr lang="en-US" dirty="0"/>
              <a:t> called </a:t>
            </a:r>
            <a:r>
              <a:rPr lang="en-US" dirty="0">
                <a:solidFill>
                  <a:srgbClr val="FF0000"/>
                </a:solidFill>
              </a:rPr>
              <a:t>HTTP messages</a:t>
            </a:r>
            <a:r>
              <a:rPr lang="en-US" dirty="0"/>
              <a:t>, as illustrated in </a:t>
            </a:r>
            <a:r>
              <a:rPr lang="en-US" dirty="0">
                <a:solidFill>
                  <a:srgbClr val="FF0000"/>
                </a:solidFill>
              </a:rPr>
              <a:t>Figure 1-5</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spTree>
    <p:extLst>
      <p:ext uri="{BB962C8B-B14F-4D97-AF65-F5344CB8AC3E}">
        <p14:creationId xmlns:p14="http://schemas.microsoft.com/office/powerpoint/2010/main" val="780110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1-5</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pic>
        <p:nvPicPr>
          <p:cNvPr id="2" name="Picture 1"/>
          <p:cNvPicPr>
            <a:picLocks noChangeAspect="1"/>
          </p:cNvPicPr>
          <p:nvPr/>
        </p:nvPicPr>
        <p:blipFill>
          <a:blip r:embed="rId2"/>
          <a:stretch>
            <a:fillRect/>
          </a:stretch>
        </p:blipFill>
        <p:spPr>
          <a:xfrm>
            <a:off x="152400" y="1258348"/>
            <a:ext cx="7679113" cy="3640822"/>
          </a:xfrm>
          <a:prstGeom prst="rect">
            <a:avLst/>
          </a:prstGeom>
          <a:ln>
            <a:solidFill>
              <a:schemeClr val="accent1"/>
            </a:solidFill>
          </a:ln>
        </p:spPr>
      </p:pic>
    </p:spTree>
    <p:extLst>
      <p:ext uri="{BB962C8B-B14F-4D97-AF65-F5344CB8AC3E}">
        <p14:creationId xmlns:p14="http://schemas.microsoft.com/office/powerpoint/2010/main" val="85315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a:t>
            </a:r>
          </a:p>
        </p:txBody>
      </p:sp>
      <p:sp>
        <p:nvSpPr>
          <p:cNvPr id="3" name="Content Placeholder 2"/>
          <p:cNvSpPr>
            <a:spLocks noGrp="1"/>
          </p:cNvSpPr>
          <p:nvPr>
            <p:ph idx="1"/>
          </p:nvPr>
        </p:nvSpPr>
        <p:spPr/>
        <p:txBody>
          <a:bodyPr/>
          <a:lstStyle/>
          <a:p>
            <a:r>
              <a:rPr lang="en-US" dirty="0" smtClean="0"/>
              <a:t>HTTP </a:t>
            </a:r>
            <a:r>
              <a:rPr lang="en-US" dirty="0"/>
              <a:t>supports several different </a:t>
            </a:r>
            <a:r>
              <a:rPr lang="en-US" dirty="0">
                <a:solidFill>
                  <a:srgbClr val="FF0000"/>
                </a:solidFill>
              </a:rPr>
              <a:t>request commands</a:t>
            </a:r>
            <a:r>
              <a:rPr lang="en-US" dirty="0"/>
              <a:t>, called </a:t>
            </a:r>
            <a:r>
              <a:rPr lang="en-US" dirty="0">
                <a:solidFill>
                  <a:srgbClr val="FF0000"/>
                </a:solidFill>
              </a:rPr>
              <a:t>HTTP </a:t>
            </a:r>
            <a:r>
              <a:rPr lang="en-US" dirty="0" smtClean="0">
                <a:solidFill>
                  <a:srgbClr val="FF0000"/>
                </a:solidFill>
              </a:rPr>
              <a:t>methods</a:t>
            </a:r>
            <a:r>
              <a:rPr lang="en-US" dirty="0" smtClean="0"/>
              <a:t>.</a:t>
            </a:r>
          </a:p>
          <a:p>
            <a:pPr lvl="1"/>
            <a:r>
              <a:rPr lang="en-US" dirty="0" smtClean="0"/>
              <a:t>Every </a:t>
            </a:r>
            <a:r>
              <a:rPr lang="en-US" dirty="0"/>
              <a:t>HTTP request message has a </a:t>
            </a:r>
            <a:r>
              <a:rPr lang="en-US" dirty="0" smtClean="0"/>
              <a:t>method.</a:t>
            </a:r>
          </a:p>
          <a:p>
            <a:pPr lvl="1"/>
            <a:r>
              <a:rPr lang="en-US" dirty="0" smtClean="0"/>
              <a:t>The </a:t>
            </a:r>
            <a:r>
              <a:rPr lang="en-US" dirty="0"/>
              <a:t>method tells the server what action to perform (fetch a web page, run a gateway program, delete a file, etc</a:t>
            </a:r>
            <a:r>
              <a:rPr lang="en-US" dirty="0" smtClean="0"/>
              <a:t>.).</a:t>
            </a:r>
          </a:p>
          <a:p>
            <a:pPr lvl="1"/>
            <a:r>
              <a:rPr lang="en-US" dirty="0" smtClean="0">
                <a:solidFill>
                  <a:srgbClr val="FF0000"/>
                </a:solidFill>
              </a:rPr>
              <a:t>Table 1-2</a:t>
            </a:r>
            <a:r>
              <a:rPr lang="en-US" dirty="0" smtClean="0"/>
              <a:t> lists </a:t>
            </a:r>
            <a:r>
              <a:rPr lang="en-US" dirty="0"/>
              <a:t>five common HTTP methods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2588205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Table 1-2</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pic>
        <p:nvPicPr>
          <p:cNvPr id="8" name="Picture 7"/>
          <p:cNvPicPr>
            <a:picLocks noChangeAspect="1"/>
          </p:cNvPicPr>
          <p:nvPr/>
        </p:nvPicPr>
        <p:blipFill>
          <a:blip r:embed="rId2"/>
          <a:stretch>
            <a:fillRect/>
          </a:stretch>
        </p:blipFill>
        <p:spPr>
          <a:xfrm>
            <a:off x="152400" y="1283515"/>
            <a:ext cx="6644522" cy="2204076"/>
          </a:xfrm>
          <a:prstGeom prst="rect">
            <a:avLst/>
          </a:prstGeom>
          <a:ln>
            <a:solidFill>
              <a:schemeClr val="accent1"/>
            </a:solidFill>
          </a:ln>
        </p:spPr>
      </p:pic>
    </p:spTree>
    <p:extLst>
      <p:ext uri="{BB962C8B-B14F-4D97-AF65-F5344CB8AC3E}">
        <p14:creationId xmlns:p14="http://schemas.microsoft.com/office/powerpoint/2010/main" val="131012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Status Codes</a:t>
            </a:r>
          </a:p>
        </p:txBody>
      </p:sp>
      <p:sp>
        <p:nvSpPr>
          <p:cNvPr id="3" name="Content Placeholder 2"/>
          <p:cNvSpPr>
            <a:spLocks noGrp="1"/>
          </p:cNvSpPr>
          <p:nvPr>
            <p:ph idx="1"/>
          </p:nvPr>
        </p:nvSpPr>
        <p:spPr/>
        <p:txBody>
          <a:bodyPr/>
          <a:lstStyle/>
          <a:p>
            <a:r>
              <a:rPr lang="en-US" dirty="0" smtClean="0"/>
              <a:t>Every </a:t>
            </a:r>
            <a:r>
              <a:rPr lang="en-US" dirty="0"/>
              <a:t>HTTP response message comes back with a </a:t>
            </a:r>
            <a:r>
              <a:rPr lang="en-US" dirty="0">
                <a:solidFill>
                  <a:srgbClr val="FF0000"/>
                </a:solidFill>
              </a:rPr>
              <a:t>status </a:t>
            </a:r>
            <a:r>
              <a:rPr lang="en-US" dirty="0" smtClean="0">
                <a:solidFill>
                  <a:srgbClr val="FF0000"/>
                </a:solidFill>
              </a:rPr>
              <a:t>code</a:t>
            </a:r>
            <a:r>
              <a:rPr lang="en-US" dirty="0" smtClean="0"/>
              <a:t>.</a:t>
            </a:r>
          </a:p>
          <a:p>
            <a:pPr lvl="1"/>
            <a:r>
              <a:rPr lang="en-US" dirty="0" smtClean="0"/>
              <a:t>The </a:t>
            </a:r>
            <a:r>
              <a:rPr lang="en-US" dirty="0"/>
              <a:t>status code is a three-digit numeric code that tells the client if the request succeeded, or if other actions are </a:t>
            </a:r>
            <a:r>
              <a:rPr lang="en-US" dirty="0" smtClean="0"/>
              <a:t>required.</a:t>
            </a:r>
          </a:p>
          <a:p>
            <a:pPr lvl="1"/>
            <a:r>
              <a:rPr lang="en-US" dirty="0" smtClean="0"/>
              <a:t>A </a:t>
            </a:r>
            <a:r>
              <a:rPr lang="en-US" dirty="0"/>
              <a:t>few common status codes are shown in </a:t>
            </a:r>
            <a:r>
              <a:rPr lang="en-US" dirty="0">
                <a:solidFill>
                  <a:srgbClr val="FF0000"/>
                </a:solidFill>
              </a:rPr>
              <a:t>Table 1-3</a:t>
            </a:r>
            <a:r>
              <a:rPr lang="en-US" dirty="0" smtClean="0"/>
              <a:t>.</a:t>
            </a:r>
          </a:p>
          <a:p>
            <a:pPr lvl="1"/>
            <a:r>
              <a:rPr lang="en-US" dirty="0"/>
              <a:t>HTTP also sends an explanatory textual “</a:t>
            </a:r>
            <a:r>
              <a:rPr lang="en-US" dirty="0">
                <a:solidFill>
                  <a:srgbClr val="FF0000"/>
                </a:solidFill>
              </a:rPr>
              <a:t>reason phrase</a:t>
            </a:r>
            <a:r>
              <a:rPr lang="en-US" dirty="0"/>
              <a:t>” with each numeric status code (see the response message </a:t>
            </a:r>
            <a:r>
              <a:rPr lang="en-US" dirty="0">
                <a:solidFill>
                  <a:srgbClr val="FF0000"/>
                </a:solidFill>
              </a:rPr>
              <a:t>in Figure 1-5</a:t>
            </a:r>
            <a:r>
              <a:rPr lang="en-US" dirty="0" smtClean="0"/>
              <a:t>).</a:t>
            </a:r>
          </a:p>
          <a:p>
            <a:pPr lvl="1"/>
            <a:r>
              <a:rPr lang="en-US" dirty="0" smtClean="0"/>
              <a:t>The </a:t>
            </a:r>
            <a:r>
              <a:rPr lang="en-US" dirty="0"/>
              <a:t>textual phrase is included only for </a:t>
            </a:r>
            <a:r>
              <a:rPr lang="en-US" dirty="0">
                <a:solidFill>
                  <a:srgbClr val="FF0000"/>
                </a:solidFill>
              </a:rPr>
              <a:t>descriptive </a:t>
            </a:r>
            <a:r>
              <a:rPr lang="en-US" dirty="0" smtClean="0">
                <a:solidFill>
                  <a:srgbClr val="FF0000"/>
                </a:solidFill>
              </a:rPr>
              <a:t>purposes</a:t>
            </a:r>
            <a:endParaRPr lang="en-US" dirty="0"/>
          </a:p>
          <a:p>
            <a:pPr lvl="2"/>
            <a:r>
              <a:rPr lang="en-US" dirty="0" smtClean="0"/>
              <a:t>the </a:t>
            </a:r>
            <a:r>
              <a:rPr lang="en-US" dirty="0">
                <a:solidFill>
                  <a:srgbClr val="FF0000"/>
                </a:solidFill>
              </a:rPr>
              <a:t>numeric code</a:t>
            </a:r>
            <a:r>
              <a:rPr lang="en-US" dirty="0"/>
              <a:t> is used for all </a:t>
            </a:r>
            <a:r>
              <a:rPr lang="en-US" dirty="0" smtClean="0">
                <a:solidFill>
                  <a:srgbClr val="FF0000"/>
                </a:solidFill>
              </a:rPr>
              <a:t>processing</a:t>
            </a:r>
            <a:r>
              <a:rPr lang="en-US" dirty="0" smtClean="0"/>
              <a:t>.</a:t>
            </a:r>
          </a:p>
          <a:p>
            <a:pPr lvl="1"/>
            <a:r>
              <a:rPr lang="en-US" dirty="0" smtClean="0"/>
              <a:t>The </a:t>
            </a:r>
            <a:r>
              <a:rPr lang="en-US" dirty="0"/>
              <a:t>following status codes and reason phrases are treated identically by HTTP software</a:t>
            </a:r>
            <a:r>
              <a:rPr lang="en-US" dirty="0" smtClean="0"/>
              <a:t>:</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lvl="1"/>
            <a:r>
              <a:rPr lang="en-US" dirty="0"/>
              <a:t>HTTP status codes are explained in detail in Chapter 3</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pic>
        <p:nvPicPr>
          <p:cNvPr id="6" name="Picture 5"/>
          <p:cNvPicPr>
            <a:picLocks noChangeAspect="1"/>
          </p:cNvPicPr>
          <p:nvPr/>
        </p:nvPicPr>
        <p:blipFill>
          <a:blip r:embed="rId2"/>
          <a:stretch>
            <a:fillRect/>
          </a:stretch>
        </p:blipFill>
        <p:spPr>
          <a:xfrm>
            <a:off x="819500" y="4360046"/>
            <a:ext cx="2247900" cy="1057275"/>
          </a:xfrm>
          <a:prstGeom prst="rect">
            <a:avLst/>
          </a:prstGeom>
          <a:ln>
            <a:solidFill>
              <a:schemeClr val="accent1"/>
            </a:solidFill>
          </a:ln>
        </p:spPr>
      </p:pic>
    </p:spTree>
    <p:extLst>
      <p:ext uri="{BB962C8B-B14F-4D97-AF65-F5344CB8AC3E}">
        <p14:creationId xmlns:p14="http://schemas.microsoft.com/office/powerpoint/2010/main" val="1207448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Table 1-3</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pic>
        <p:nvPicPr>
          <p:cNvPr id="2" name="Picture 1"/>
          <p:cNvPicPr>
            <a:picLocks noChangeAspect="1"/>
          </p:cNvPicPr>
          <p:nvPr/>
        </p:nvPicPr>
        <p:blipFill>
          <a:blip r:embed="rId2"/>
          <a:stretch>
            <a:fillRect/>
          </a:stretch>
        </p:blipFill>
        <p:spPr>
          <a:xfrm>
            <a:off x="152400" y="1276514"/>
            <a:ext cx="5840573" cy="1766374"/>
          </a:xfrm>
          <a:prstGeom prst="rect">
            <a:avLst/>
          </a:prstGeom>
          <a:ln>
            <a:solidFill>
              <a:schemeClr val="accent1"/>
            </a:solidFill>
          </a:ln>
        </p:spPr>
      </p:pic>
    </p:spTree>
    <p:extLst>
      <p:ext uri="{BB962C8B-B14F-4D97-AF65-F5344CB8AC3E}">
        <p14:creationId xmlns:p14="http://schemas.microsoft.com/office/powerpoint/2010/main" val="2871670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Pages Can Consist of Multiple Objects</a:t>
            </a:r>
          </a:p>
        </p:txBody>
      </p:sp>
      <p:sp>
        <p:nvSpPr>
          <p:cNvPr id="3" name="Content Placeholder 2"/>
          <p:cNvSpPr>
            <a:spLocks noGrp="1"/>
          </p:cNvSpPr>
          <p:nvPr>
            <p:ph idx="1"/>
          </p:nvPr>
        </p:nvSpPr>
        <p:spPr/>
        <p:txBody>
          <a:bodyPr/>
          <a:lstStyle/>
          <a:p>
            <a:r>
              <a:rPr lang="en-US" dirty="0" smtClean="0"/>
              <a:t>An </a:t>
            </a:r>
            <a:r>
              <a:rPr lang="en-US" dirty="0"/>
              <a:t>application often issues multiple HTTP transactions to accomplish a </a:t>
            </a:r>
            <a:r>
              <a:rPr lang="en-US" dirty="0" smtClean="0">
                <a:solidFill>
                  <a:srgbClr val="FF0000"/>
                </a:solidFill>
              </a:rPr>
              <a:t>task</a:t>
            </a:r>
            <a:r>
              <a:rPr lang="en-US" dirty="0" smtClean="0"/>
              <a:t>.</a:t>
            </a:r>
          </a:p>
          <a:p>
            <a:pPr lvl="1"/>
            <a:r>
              <a:rPr lang="en-US" dirty="0" smtClean="0"/>
              <a:t>For </a:t>
            </a:r>
            <a:r>
              <a:rPr lang="en-US" dirty="0"/>
              <a:t>example, a web browser issues a </a:t>
            </a:r>
            <a:r>
              <a:rPr lang="en-US" dirty="0">
                <a:solidFill>
                  <a:srgbClr val="0070C0"/>
                </a:solidFill>
              </a:rPr>
              <a:t>cascade</a:t>
            </a:r>
            <a:r>
              <a:rPr lang="en-US" dirty="0"/>
              <a:t> of </a:t>
            </a:r>
            <a:r>
              <a:rPr lang="en-US" dirty="0">
                <a:solidFill>
                  <a:srgbClr val="FF0000"/>
                </a:solidFill>
              </a:rPr>
              <a:t>HTTP transactions</a:t>
            </a:r>
            <a:r>
              <a:rPr lang="en-US" dirty="0"/>
              <a:t> to fetch and display a graphics-rich web </a:t>
            </a:r>
            <a:r>
              <a:rPr lang="en-US" dirty="0" smtClean="0"/>
              <a:t>page.</a:t>
            </a:r>
          </a:p>
          <a:p>
            <a:pPr lvl="1"/>
            <a:r>
              <a:rPr lang="en-US" dirty="0" smtClean="0"/>
              <a:t>The </a:t>
            </a:r>
            <a:r>
              <a:rPr lang="en-US" dirty="0"/>
              <a:t>browser </a:t>
            </a:r>
            <a:r>
              <a:rPr lang="en-US" dirty="0" smtClean="0"/>
              <a:t>performs</a:t>
            </a:r>
          </a:p>
          <a:p>
            <a:pPr lvl="2"/>
            <a:r>
              <a:rPr lang="en-US" dirty="0" smtClean="0"/>
              <a:t>one </a:t>
            </a:r>
            <a:r>
              <a:rPr lang="en-US" dirty="0"/>
              <a:t>transaction to fetch the HTML “skeleton” that describes the page </a:t>
            </a:r>
            <a:r>
              <a:rPr lang="en-US" dirty="0" smtClean="0"/>
              <a:t>layout,</a:t>
            </a:r>
          </a:p>
          <a:p>
            <a:pPr lvl="2"/>
            <a:r>
              <a:rPr lang="en-US" dirty="0" smtClean="0"/>
              <a:t>then </a:t>
            </a:r>
            <a:r>
              <a:rPr lang="en-US" dirty="0"/>
              <a:t>issues additional HTTP transactions for </a:t>
            </a:r>
            <a:r>
              <a:rPr lang="en-US" dirty="0" smtClean="0"/>
              <a:t>each</a:t>
            </a:r>
          </a:p>
          <a:p>
            <a:pPr lvl="3"/>
            <a:r>
              <a:rPr lang="en-US" dirty="0" smtClean="0"/>
              <a:t>embedded image</a:t>
            </a:r>
          </a:p>
          <a:p>
            <a:pPr lvl="3"/>
            <a:r>
              <a:rPr lang="en-US" dirty="0" smtClean="0"/>
              <a:t>graphics pane</a:t>
            </a:r>
          </a:p>
          <a:p>
            <a:pPr lvl="3"/>
            <a:r>
              <a:rPr lang="en-US" dirty="0" smtClean="0"/>
              <a:t>Java </a:t>
            </a:r>
            <a:r>
              <a:rPr lang="en-US" dirty="0"/>
              <a:t>applet, </a:t>
            </a:r>
            <a:r>
              <a:rPr lang="en-US" dirty="0" smtClean="0"/>
              <a:t>etc.</a:t>
            </a:r>
          </a:p>
          <a:p>
            <a:pPr lvl="1"/>
            <a:r>
              <a:rPr lang="en-US" dirty="0" smtClean="0"/>
              <a:t>These </a:t>
            </a:r>
            <a:r>
              <a:rPr lang="en-US" dirty="0"/>
              <a:t>embedded resources might even reside on different servers, as shown in </a:t>
            </a:r>
            <a:r>
              <a:rPr lang="en-US" dirty="0">
                <a:solidFill>
                  <a:srgbClr val="FF0000"/>
                </a:solidFill>
              </a:rPr>
              <a:t>Figure </a:t>
            </a:r>
            <a:r>
              <a:rPr lang="en-US" dirty="0" smtClean="0">
                <a:solidFill>
                  <a:srgbClr val="FF0000"/>
                </a:solidFill>
              </a:rPr>
              <a:t>1-6</a:t>
            </a:r>
            <a:r>
              <a:rPr lang="en-US" dirty="0" smtClean="0"/>
              <a:t>.</a:t>
            </a:r>
          </a:p>
          <a:p>
            <a:pPr lvl="1"/>
            <a:r>
              <a:rPr lang="en-US" dirty="0" smtClean="0"/>
              <a:t>Thus</a:t>
            </a:r>
            <a:r>
              <a:rPr lang="en-US" dirty="0"/>
              <a:t>, a “</a:t>
            </a:r>
            <a:r>
              <a:rPr lang="en-US" dirty="0">
                <a:solidFill>
                  <a:srgbClr val="FF0000"/>
                </a:solidFill>
              </a:rPr>
              <a:t>web page</a:t>
            </a:r>
            <a:r>
              <a:rPr lang="en-US" dirty="0"/>
              <a:t>” often is a </a:t>
            </a:r>
            <a:r>
              <a:rPr lang="en-US" dirty="0">
                <a:solidFill>
                  <a:srgbClr val="FF0000"/>
                </a:solidFill>
              </a:rPr>
              <a:t>collection </a:t>
            </a:r>
            <a:r>
              <a:rPr lang="en-US" dirty="0">
                <a:solidFill>
                  <a:srgbClr val="0070C0"/>
                </a:solidFill>
              </a:rPr>
              <a:t>of</a:t>
            </a:r>
            <a:r>
              <a:rPr lang="en-US" dirty="0">
                <a:solidFill>
                  <a:srgbClr val="FF0000"/>
                </a:solidFill>
              </a:rPr>
              <a:t> resources</a:t>
            </a:r>
            <a:r>
              <a:rPr lang="en-US" dirty="0"/>
              <a:t>, not a </a:t>
            </a:r>
            <a:r>
              <a:rPr lang="en-US" dirty="0">
                <a:solidFill>
                  <a:srgbClr val="FF0000"/>
                </a:solidFill>
              </a:rPr>
              <a:t>single resource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442239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1-6</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pic>
        <p:nvPicPr>
          <p:cNvPr id="3" name="Picture 2"/>
          <p:cNvPicPr>
            <a:picLocks noChangeAspect="1"/>
          </p:cNvPicPr>
          <p:nvPr/>
        </p:nvPicPr>
        <p:blipFill>
          <a:blip r:embed="rId2"/>
          <a:stretch>
            <a:fillRect/>
          </a:stretch>
        </p:blipFill>
        <p:spPr>
          <a:xfrm>
            <a:off x="152400" y="1255542"/>
            <a:ext cx="7392449" cy="3902419"/>
          </a:xfrm>
          <a:prstGeom prst="rect">
            <a:avLst/>
          </a:prstGeom>
          <a:ln>
            <a:solidFill>
              <a:schemeClr val="accent1"/>
            </a:solidFill>
          </a:ln>
        </p:spPr>
      </p:pic>
    </p:spTree>
    <p:extLst>
      <p:ext uri="{BB962C8B-B14F-4D97-AF65-F5344CB8AC3E}">
        <p14:creationId xmlns:p14="http://schemas.microsoft.com/office/powerpoint/2010/main" val="870276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Messages</a:t>
            </a:r>
          </a:p>
        </p:txBody>
      </p:sp>
      <p:sp>
        <p:nvSpPr>
          <p:cNvPr id="3" name="Content Placeholder 2"/>
          <p:cNvSpPr>
            <a:spLocks noGrp="1"/>
          </p:cNvSpPr>
          <p:nvPr>
            <p:ph idx="1"/>
          </p:nvPr>
        </p:nvSpPr>
        <p:spPr/>
        <p:txBody>
          <a:bodyPr/>
          <a:lstStyle/>
          <a:p>
            <a:r>
              <a:rPr lang="en-US" dirty="0" smtClean="0"/>
              <a:t>Now </a:t>
            </a:r>
            <a:r>
              <a:rPr lang="en-US" dirty="0"/>
              <a:t>let’s take a quick look at the structure of HTTP request and response messages. We’ll study HTTP messages in exquisite detail in Chapter 3. HTTP messages are simple, line-oriented sequences of characters. Because they are plain text, not binary, they are easy for humans to read and write.* Figure 1-7 shows the HTTP messages for a simple transaction.</a:t>
            </a:r>
          </a:p>
          <a:p>
            <a:endParaRPr lang="en-US" dirty="0"/>
          </a:p>
          <a:p>
            <a:r>
              <a:rPr lang="en-US" dirty="0"/>
              <a:t>(Page 10).</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2959439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Connections</a:t>
            </a:r>
          </a:p>
        </p:txBody>
      </p:sp>
      <p:sp>
        <p:nvSpPr>
          <p:cNvPr id="3" name="Content Placeholder 2"/>
          <p:cNvSpPr>
            <a:spLocks noGrp="1"/>
          </p:cNvSpPr>
          <p:nvPr>
            <p:ph idx="1"/>
          </p:nvPr>
        </p:nvSpPr>
        <p:spPr/>
        <p:txBody>
          <a:bodyPr/>
          <a:lstStyle/>
          <a:p>
            <a:r>
              <a:rPr lang="en-US" dirty="0" smtClean="0"/>
              <a:t>Now </a:t>
            </a:r>
            <a:r>
              <a:rPr lang="en-US" dirty="0"/>
              <a:t>that we’ve sketched what HTTP’s messages look like, let’s talk for a moment about how messages move from place to place, across Transmission Control Protocol (TCP) connections.</a:t>
            </a:r>
          </a:p>
          <a:p>
            <a:endParaRPr lang="en-US" dirty="0"/>
          </a:p>
          <a:p>
            <a:r>
              <a:rPr lang="en-US" dirty="0"/>
              <a:t>(Page 11).</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645112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HTTP 1.0</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HTTP 1.0 The Definitive Guide 10 2002 </a:t>
            </a: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15 May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119276566"/>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smtClean="0">
                          <a:latin typeface="Gill Sans MT" panose="020B0502020104020203" pitchFamily="34" charset="0"/>
                        </a:rPr>
                        <a:t>00 May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pic>
        <p:nvPicPr>
          <p:cNvPr id="6" name="Picture 5"/>
          <p:cNvPicPr>
            <a:picLocks noChangeAspect="1"/>
          </p:cNvPicPr>
          <p:nvPr/>
        </p:nvPicPr>
        <p:blipFill>
          <a:blip r:embed="rId2"/>
          <a:stretch>
            <a:fillRect/>
          </a:stretch>
        </p:blipFill>
        <p:spPr>
          <a:xfrm>
            <a:off x="1152525" y="3337129"/>
            <a:ext cx="6884128" cy="3170786"/>
          </a:xfrm>
          <a:prstGeom prst="rect">
            <a:avLst/>
          </a:prstGeom>
          <a:ln>
            <a:solidFill>
              <a:schemeClr val="accent1"/>
            </a:solidFill>
          </a:ln>
        </p:spPr>
      </p:pic>
    </p:spTree>
    <p:extLst>
      <p:ext uri="{BB962C8B-B14F-4D97-AF65-F5344CB8AC3E}">
        <p14:creationId xmlns:p14="http://schemas.microsoft.com/office/powerpoint/2010/main" val="132599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Protocol Versions</a:t>
            </a:r>
          </a:p>
        </p:txBody>
      </p:sp>
      <p:sp>
        <p:nvSpPr>
          <p:cNvPr id="3" name="Content Placeholder 2"/>
          <p:cNvSpPr>
            <a:spLocks noGrp="1"/>
          </p:cNvSpPr>
          <p:nvPr>
            <p:ph idx="1"/>
          </p:nvPr>
        </p:nvSpPr>
        <p:spPr/>
        <p:txBody>
          <a:bodyPr/>
          <a:lstStyle/>
          <a:p>
            <a:r>
              <a:rPr lang="en-US" dirty="0" smtClean="0"/>
              <a:t>There </a:t>
            </a:r>
            <a:r>
              <a:rPr lang="en-US" dirty="0"/>
              <a:t>are several versions of the HTTP protocol in use today. HTTP applications need to work hard to robustly handle different variations of the HTTP protocol. The versions in use are:</a:t>
            </a:r>
          </a:p>
          <a:p>
            <a:endParaRPr lang="en-US" dirty="0"/>
          </a:p>
          <a:p>
            <a:r>
              <a:rPr lang="en-US" dirty="0"/>
              <a:t>(Page 16).</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622668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Architectural Components of the Web</a:t>
            </a:r>
          </a:p>
        </p:txBody>
      </p:sp>
      <p:sp>
        <p:nvSpPr>
          <p:cNvPr id="3" name="Content Placeholder 2"/>
          <p:cNvSpPr>
            <a:spLocks noGrp="1"/>
          </p:cNvSpPr>
          <p:nvPr>
            <p:ph idx="1"/>
          </p:nvPr>
        </p:nvSpPr>
        <p:spPr/>
        <p:txBody>
          <a:bodyPr/>
          <a:lstStyle/>
          <a:p>
            <a:r>
              <a:rPr lang="en-US" dirty="0" smtClean="0"/>
              <a:t>In </a:t>
            </a:r>
            <a:r>
              <a:rPr lang="en-US" dirty="0"/>
              <a:t>this overview chapter, we’ve focused on how two web applications (web browsers and web servers) send messages back and forth to implement basic transactions. There are many other web applications that you interact with on the Internet. In this section, we’ll outline several other important applications, including: Proxies HTTP intermediaries that sit between clients and servers Caches HTTP storehouses that keep copies of popular web pages close to clients Gateways Special web servers that connect to other applications Tunnels Special proxies that blindly forward HTTP communications Agents Semi-intelligent web clients that make automated HTTP requests</a:t>
            </a:r>
          </a:p>
          <a:p>
            <a:endParaRPr lang="en-US" dirty="0"/>
          </a:p>
          <a:p>
            <a:r>
              <a:rPr lang="en-US" dirty="0"/>
              <a:t>(Page 17).</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101174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End of the Beginning</a:t>
            </a:r>
          </a:p>
        </p:txBody>
      </p:sp>
      <p:sp>
        <p:nvSpPr>
          <p:cNvPr id="3" name="Content Placeholder 2"/>
          <p:cNvSpPr>
            <a:spLocks noGrp="1"/>
          </p:cNvSpPr>
          <p:nvPr>
            <p:ph idx="1"/>
          </p:nvPr>
        </p:nvSpPr>
        <p:spPr/>
        <p:txBody>
          <a:bodyPr/>
          <a:lstStyle/>
          <a:p>
            <a:r>
              <a:rPr lang="en-US" dirty="0" smtClean="0"/>
              <a:t>That’s </a:t>
            </a:r>
            <a:r>
              <a:rPr lang="en-US" dirty="0"/>
              <a:t>it for our quick introduction to HTTP. In this chapter, we highlighted HTTP’s role as a multimedia transport protocol. We outlined how HTTP uses URIs to name multimedia resources on remote servers, we sketched how HTTP request and response messages are used to manipulate multimedia resources on remote servers, and we finished by surveying a few of the web applications that use HTTP. The remaining chapters explain the technical machinery of the HTTP protocol, applications, and resources in much more detail.</a:t>
            </a:r>
          </a:p>
          <a:p>
            <a:endParaRPr lang="en-US" dirty="0"/>
          </a:p>
          <a:p>
            <a:r>
              <a:rPr lang="en-US" dirty="0"/>
              <a:t>(Page 21).</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spTree>
    <p:extLst>
      <p:ext uri="{BB962C8B-B14F-4D97-AF65-F5344CB8AC3E}">
        <p14:creationId xmlns:p14="http://schemas.microsoft.com/office/powerpoint/2010/main" val="7150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sp>
        <p:nvSpPr>
          <p:cNvPr id="6" name="Text Placeholder 5"/>
          <p:cNvSpPr>
            <a:spLocks noGrp="1"/>
          </p:cNvSpPr>
          <p:nvPr>
            <p:ph type="body" sz="quarter" idx="16"/>
          </p:nvPr>
        </p:nvSpPr>
        <p:spPr/>
        <p:txBody>
          <a:bodyPr/>
          <a:lstStyle/>
          <a:p>
            <a:r>
              <a:rPr lang="en-US" dirty="0" smtClean="0"/>
              <a:t>2</a:t>
            </a:r>
            <a:endParaRPr lang="en-US" dirty="0"/>
          </a:p>
        </p:txBody>
      </p:sp>
    </p:spTree>
    <p:extLst>
      <p:ext uri="{BB962C8B-B14F-4D97-AF65-F5344CB8AC3E}">
        <p14:creationId xmlns:p14="http://schemas.microsoft.com/office/powerpoint/2010/main" val="1966135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2765530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25</a:t>
            </a:fld>
            <a:endParaRPr lang="en-US" dirty="0"/>
          </a:p>
        </p:txBody>
      </p:sp>
      <p:sp>
        <p:nvSpPr>
          <p:cNvPr id="6" name="Text Placeholder 5"/>
          <p:cNvSpPr>
            <a:spLocks noGrp="1"/>
          </p:cNvSpPr>
          <p:nvPr>
            <p:ph type="body" sz="quarter" idx="16"/>
          </p:nvPr>
        </p:nvSpPr>
        <p:spPr/>
        <p:txBody>
          <a:bodyPr/>
          <a:lstStyle/>
          <a:p>
            <a:r>
              <a:rPr lang="en-US" dirty="0" smtClean="0"/>
              <a:t>3</a:t>
            </a:r>
            <a:endParaRPr lang="en-US" dirty="0"/>
          </a:p>
        </p:txBody>
      </p:sp>
    </p:spTree>
    <p:extLst>
      <p:ext uri="{BB962C8B-B14F-4D97-AF65-F5344CB8AC3E}">
        <p14:creationId xmlns:p14="http://schemas.microsoft.com/office/powerpoint/2010/main" val="371661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2717117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sp>
        <p:nvSpPr>
          <p:cNvPr id="6" name="Text Placeholder 5"/>
          <p:cNvSpPr>
            <a:spLocks noGrp="1"/>
          </p:cNvSpPr>
          <p:nvPr>
            <p:ph type="body" sz="quarter" idx="16"/>
          </p:nvPr>
        </p:nvSpPr>
        <p:spPr/>
        <p:txBody>
          <a:bodyPr/>
          <a:lstStyle/>
          <a:p>
            <a:r>
              <a:rPr lang="en-US" dirty="0" smtClean="0"/>
              <a:t>4</a:t>
            </a:r>
            <a:endParaRPr lang="en-US" dirty="0"/>
          </a:p>
        </p:txBody>
      </p:sp>
    </p:spTree>
    <p:extLst>
      <p:ext uri="{BB962C8B-B14F-4D97-AF65-F5344CB8AC3E}">
        <p14:creationId xmlns:p14="http://schemas.microsoft.com/office/powerpoint/2010/main" val="194847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954261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sp>
        <p:nvSpPr>
          <p:cNvPr id="6" name="Text Placeholder 5"/>
          <p:cNvSpPr>
            <a:spLocks noGrp="1"/>
          </p:cNvSpPr>
          <p:nvPr>
            <p:ph type="body" sz="quarter" idx="16"/>
          </p:nvPr>
        </p:nvSpPr>
        <p:spPr/>
        <p:txBody>
          <a:bodyPr/>
          <a:lstStyle/>
          <a:p>
            <a:r>
              <a:rPr lang="en-US" dirty="0" smtClean="0"/>
              <a:t>5</a:t>
            </a:r>
            <a:endParaRPr lang="en-US" dirty="0"/>
          </a:p>
        </p:txBody>
      </p:sp>
    </p:spTree>
    <p:extLst>
      <p:ext uri="{BB962C8B-B14F-4D97-AF65-F5344CB8AC3E}">
        <p14:creationId xmlns:p14="http://schemas.microsoft.com/office/powerpoint/2010/main" val="38093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Overview of HTTP</a:t>
            </a:r>
            <a:endParaRPr lang="en-US" dirty="0"/>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a:t>
            </a:fld>
            <a:endParaRPr lang="en-US" dirty="0"/>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4" name="Picture 3"/>
          <p:cNvPicPr>
            <a:picLocks noChangeAspect="1"/>
          </p:cNvPicPr>
          <p:nvPr/>
        </p:nvPicPr>
        <p:blipFill>
          <a:blip r:embed="rId2"/>
          <a:stretch>
            <a:fillRect/>
          </a:stretch>
        </p:blipFill>
        <p:spPr>
          <a:xfrm>
            <a:off x="8934275" y="3707836"/>
            <a:ext cx="2924350" cy="2799910"/>
          </a:xfrm>
          <a:prstGeom prst="rect">
            <a:avLst/>
          </a:prstGeom>
          <a:ln>
            <a:solidFill>
              <a:schemeClr val="accent1"/>
            </a:solidFill>
          </a:ln>
        </p:spPr>
      </p:pic>
    </p:spTree>
    <p:extLst>
      <p:ext uri="{BB962C8B-B14F-4D97-AF65-F5344CB8AC3E}">
        <p14:creationId xmlns:p14="http://schemas.microsoft.com/office/powerpoint/2010/main" val="1938508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30</a:t>
            </a:fld>
            <a:endParaRPr lang="en-US" dirty="0"/>
          </a:p>
        </p:txBody>
      </p:sp>
    </p:spTree>
    <p:extLst>
      <p:ext uri="{BB962C8B-B14F-4D97-AF65-F5344CB8AC3E}">
        <p14:creationId xmlns:p14="http://schemas.microsoft.com/office/powerpoint/2010/main" val="3102800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31</a:t>
            </a:fld>
            <a:endParaRPr lang="en-US" dirty="0"/>
          </a:p>
        </p:txBody>
      </p:sp>
      <p:sp>
        <p:nvSpPr>
          <p:cNvPr id="6" name="Text Placeholder 5"/>
          <p:cNvSpPr>
            <a:spLocks noGrp="1"/>
          </p:cNvSpPr>
          <p:nvPr>
            <p:ph type="body" sz="quarter" idx="16"/>
          </p:nvPr>
        </p:nvSpPr>
        <p:spPr/>
        <p:txBody>
          <a:bodyPr/>
          <a:lstStyle/>
          <a:p>
            <a:r>
              <a:rPr lang="en-US" dirty="0" smtClean="0"/>
              <a:t>6</a:t>
            </a:r>
            <a:endParaRPr lang="en-US" dirty="0"/>
          </a:p>
        </p:txBody>
      </p:sp>
    </p:spTree>
    <p:extLst>
      <p:ext uri="{BB962C8B-B14F-4D97-AF65-F5344CB8AC3E}">
        <p14:creationId xmlns:p14="http://schemas.microsoft.com/office/powerpoint/2010/main" val="1747571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512316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sp>
        <p:nvSpPr>
          <p:cNvPr id="6" name="Text Placeholder 5"/>
          <p:cNvSpPr>
            <a:spLocks noGrp="1"/>
          </p:cNvSpPr>
          <p:nvPr>
            <p:ph type="body" sz="quarter" idx="16"/>
          </p:nvPr>
        </p:nvSpPr>
        <p:spPr/>
        <p:txBody>
          <a:bodyPr/>
          <a:lstStyle/>
          <a:p>
            <a:r>
              <a:rPr lang="en-US" dirty="0" smtClean="0"/>
              <a:t>7</a:t>
            </a:r>
            <a:endParaRPr lang="en-US" dirty="0"/>
          </a:p>
        </p:txBody>
      </p:sp>
    </p:spTree>
    <p:extLst>
      <p:ext uri="{BB962C8B-B14F-4D97-AF65-F5344CB8AC3E}">
        <p14:creationId xmlns:p14="http://schemas.microsoft.com/office/powerpoint/2010/main" val="1198152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34</a:t>
            </a:fld>
            <a:endParaRPr lang="en-US" dirty="0"/>
          </a:p>
        </p:txBody>
      </p:sp>
    </p:spTree>
    <p:extLst>
      <p:ext uri="{BB962C8B-B14F-4D97-AF65-F5344CB8AC3E}">
        <p14:creationId xmlns:p14="http://schemas.microsoft.com/office/powerpoint/2010/main" val="3543943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35</a:t>
            </a:fld>
            <a:endParaRPr lang="en-US" dirty="0"/>
          </a:p>
        </p:txBody>
      </p:sp>
      <p:sp>
        <p:nvSpPr>
          <p:cNvPr id="6" name="Text Placeholder 5"/>
          <p:cNvSpPr>
            <a:spLocks noGrp="1"/>
          </p:cNvSpPr>
          <p:nvPr>
            <p:ph type="body" sz="quarter" idx="16"/>
          </p:nvPr>
        </p:nvSpPr>
        <p:spPr/>
        <p:txBody>
          <a:bodyPr/>
          <a:lstStyle/>
          <a:p>
            <a:r>
              <a:rPr lang="en-US" dirty="0"/>
              <a:t>8</a:t>
            </a:r>
          </a:p>
        </p:txBody>
      </p:sp>
    </p:spTree>
    <p:extLst>
      <p:ext uri="{BB962C8B-B14F-4D97-AF65-F5344CB8AC3E}">
        <p14:creationId xmlns:p14="http://schemas.microsoft.com/office/powerpoint/2010/main" val="156215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36</a:t>
            </a:fld>
            <a:endParaRPr lang="en-US" dirty="0"/>
          </a:p>
        </p:txBody>
      </p:sp>
    </p:spTree>
    <p:extLst>
      <p:ext uri="{BB962C8B-B14F-4D97-AF65-F5344CB8AC3E}">
        <p14:creationId xmlns:p14="http://schemas.microsoft.com/office/powerpoint/2010/main" val="813280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sp>
        <p:nvSpPr>
          <p:cNvPr id="6" name="Text Placeholder 5"/>
          <p:cNvSpPr>
            <a:spLocks noGrp="1"/>
          </p:cNvSpPr>
          <p:nvPr>
            <p:ph type="body" sz="quarter" idx="16"/>
          </p:nvPr>
        </p:nvSpPr>
        <p:spPr/>
        <p:txBody>
          <a:bodyPr/>
          <a:lstStyle/>
          <a:p>
            <a:r>
              <a:rPr lang="en-US" dirty="0" smtClean="0"/>
              <a:t>9</a:t>
            </a:r>
            <a:endParaRPr lang="en-US" dirty="0"/>
          </a:p>
        </p:txBody>
      </p:sp>
    </p:spTree>
    <p:extLst>
      <p:ext uri="{BB962C8B-B14F-4D97-AF65-F5344CB8AC3E}">
        <p14:creationId xmlns:p14="http://schemas.microsoft.com/office/powerpoint/2010/main" val="9027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38</a:t>
            </a:fld>
            <a:endParaRPr lang="en-US" dirty="0"/>
          </a:p>
        </p:txBody>
      </p:sp>
    </p:spTree>
    <p:extLst>
      <p:ext uri="{BB962C8B-B14F-4D97-AF65-F5344CB8AC3E}">
        <p14:creationId xmlns:p14="http://schemas.microsoft.com/office/powerpoint/2010/main" val="899054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sp>
        <p:nvSpPr>
          <p:cNvPr id="6" name="Text Placeholder 5"/>
          <p:cNvSpPr>
            <a:spLocks noGrp="1"/>
          </p:cNvSpPr>
          <p:nvPr>
            <p:ph type="body" sz="quarter" idx="16"/>
          </p:nvPr>
        </p:nvSpPr>
        <p:spPr/>
        <p:txBody>
          <a:bodyPr/>
          <a:lstStyle/>
          <a:p>
            <a:r>
              <a:rPr lang="en-US" smtClean="0"/>
              <a:t>10</a:t>
            </a:r>
            <a:endParaRPr lang="en-US" dirty="0"/>
          </a:p>
        </p:txBody>
      </p:sp>
    </p:spTree>
    <p:extLst>
      <p:ext uri="{BB962C8B-B14F-4D97-AF65-F5344CB8AC3E}">
        <p14:creationId xmlns:p14="http://schemas.microsoft.com/office/powerpoint/2010/main" val="1214902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The world’s web browsers, servers, and related web applications all talk to each other through HTTP, the Hypertext Transfer </a:t>
            </a:r>
            <a:r>
              <a:rPr lang="en-US" dirty="0" smtClean="0"/>
              <a:t>Protocol.</a:t>
            </a:r>
          </a:p>
          <a:p>
            <a:pPr lvl="1"/>
            <a:r>
              <a:rPr lang="en-US" dirty="0" smtClean="0"/>
              <a:t>HTTP </a:t>
            </a:r>
            <a:r>
              <a:rPr lang="en-US" dirty="0"/>
              <a:t>is the common </a:t>
            </a:r>
            <a:r>
              <a:rPr lang="en-US" dirty="0">
                <a:solidFill>
                  <a:srgbClr val="FF0000"/>
                </a:solidFill>
              </a:rPr>
              <a:t>language</a:t>
            </a:r>
            <a:r>
              <a:rPr lang="en-US" dirty="0"/>
              <a:t> of the </a:t>
            </a:r>
            <a:r>
              <a:rPr lang="en-US" dirty="0">
                <a:solidFill>
                  <a:srgbClr val="FF0000"/>
                </a:solidFill>
              </a:rPr>
              <a:t>modern</a:t>
            </a:r>
            <a:r>
              <a:rPr lang="en-US" dirty="0"/>
              <a:t> </a:t>
            </a:r>
            <a:r>
              <a:rPr lang="en-US" dirty="0">
                <a:solidFill>
                  <a:srgbClr val="FF0000"/>
                </a:solidFill>
              </a:rPr>
              <a:t>global </a:t>
            </a:r>
            <a:r>
              <a:rPr lang="en-US" dirty="0" smtClean="0">
                <a:solidFill>
                  <a:srgbClr val="FF0000"/>
                </a:solidFill>
              </a:rPr>
              <a:t>Internet</a:t>
            </a:r>
            <a:r>
              <a:rPr lang="en-US" dirty="0" smtClean="0"/>
              <a:t>.</a:t>
            </a:r>
          </a:p>
          <a:p>
            <a:pPr lvl="1"/>
            <a:r>
              <a:rPr lang="en-US" dirty="0" smtClean="0"/>
              <a:t>This </a:t>
            </a:r>
            <a:r>
              <a:rPr lang="en-US" dirty="0"/>
              <a:t>chapter is a concise overview of </a:t>
            </a:r>
            <a:r>
              <a:rPr lang="en-US" dirty="0" smtClean="0"/>
              <a:t>HTTP.</a:t>
            </a:r>
          </a:p>
          <a:p>
            <a:pPr lvl="1"/>
            <a:r>
              <a:rPr lang="en-US" dirty="0" smtClean="0"/>
              <a:t>You’ll </a:t>
            </a:r>
            <a:r>
              <a:rPr lang="en-US" dirty="0"/>
              <a:t>see how web applications use HTTP to communicate, and you’ll get a rough idea of how HTTP does its </a:t>
            </a:r>
            <a:r>
              <a:rPr lang="en-US" dirty="0" smtClean="0"/>
              <a:t>job.</a:t>
            </a:r>
          </a:p>
          <a:p>
            <a:pPr lvl="1"/>
            <a:r>
              <a:rPr lang="en-US" dirty="0" smtClean="0"/>
              <a:t>In </a:t>
            </a:r>
            <a:r>
              <a:rPr lang="en-US" dirty="0"/>
              <a:t>particular, we talk </a:t>
            </a:r>
            <a:r>
              <a:rPr lang="en-US" dirty="0" smtClean="0"/>
              <a:t>about:</a:t>
            </a:r>
          </a:p>
          <a:p>
            <a:pPr lvl="2"/>
            <a:r>
              <a:rPr lang="en-US" dirty="0" smtClean="0"/>
              <a:t>How </a:t>
            </a:r>
            <a:r>
              <a:rPr lang="en-US" dirty="0"/>
              <a:t>web clients and servers </a:t>
            </a:r>
            <a:r>
              <a:rPr lang="en-US" dirty="0" smtClean="0"/>
              <a:t>communicate</a:t>
            </a:r>
          </a:p>
          <a:p>
            <a:pPr lvl="2"/>
            <a:r>
              <a:rPr lang="en-US" dirty="0" smtClean="0"/>
              <a:t>Where </a:t>
            </a:r>
            <a:r>
              <a:rPr lang="en-US" dirty="0"/>
              <a:t>resources (</a:t>
            </a:r>
            <a:r>
              <a:rPr lang="en-US" dirty="0">
                <a:solidFill>
                  <a:srgbClr val="FF0000"/>
                </a:solidFill>
              </a:rPr>
              <a:t>web content</a:t>
            </a:r>
            <a:r>
              <a:rPr lang="en-US" dirty="0"/>
              <a:t>) come </a:t>
            </a:r>
            <a:r>
              <a:rPr lang="en-US" dirty="0" smtClean="0"/>
              <a:t>from</a:t>
            </a:r>
          </a:p>
          <a:p>
            <a:pPr lvl="2"/>
            <a:r>
              <a:rPr lang="en-US" dirty="0" smtClean="0"/>
              <a:t>How </a:t>
            </a:r>
            <a:r>
              <a:rPr lang="en-US" dirty="0"/>
              <a:t>web transactions </a:t>
            </a:r>
            <a:r>
              <a:rPr lang="en-US" dirty="0" smtClean="0"/>
              <a:t>work</a:t>
            </a:r>
          </a:p>
          <a:p>
            <a:pPr lvl="2"/>
            <a:r>
              <a:rPr lang="en-US" dirty="0" smtClean="0"/>
              <a:t>The </a:t>
            </a:r>
            <a:r>
              <a:rPr lang="en-US" dirty="0"/>
              <a:t>format of the messages used for HTTP </a:t>
            </a:r>
            <a:r>
              <a:rPr lang="en-US" dirty="0" smtClean="0"/>
              <a:t>communication</a:t>
            </a:r>
          </a:p>
          <a:p>
            <a:pPr lvl="2"/>
            <a:r>
              <a:rPr lang="en-US" dirty="0" smtClean="0"/>
              <a:t>The </a:t>
            </a:r>
            <a:r>
              <a:rPr lang="en-US" dirty="0"/>
              <a:t>underlying TCP network </a:t>
            </a:r>
            <a:r>
              <a:rPr lang="en-US" dirty="0" smtClean="0"/>
              <a:t>transport</a:t>
            </a:r>
          </a:p>
          <a:p>
            <a:pPr lvl="2"/>
            <a:r>
              <a:rPr lang="en-US" dirty="0" smtClean="0"/>
              <a:t>The </a:t>
            </a:r>
            <a:r>
              <a:rPr lang="en-US" dirty="0"/>
              <a:t>different variations of the HTTP </a:t>
            </a:r>
            <a:r>
              <a:rPr lang="en-US" dirty="0" smtClean="0"/>
              <a:t>protocol</a:t>
            </a:r>
          </a:p>
          <a:p>
            <a:pPr lvl="2"/>
            <a:r>
              <a:rPr lang="en-US" dirty="0" smtClean="0"/>
              <a:t>Some </a:t>
            </a:r>
            <a:r>
              <a:rPr lang="en-US" dirty="0"/>
              <a:t>of the many HTTP architectural components installed around the </a:t>
            </a:r>
            <a:r>
              <a:rPr lang="en-US" dirty="0" smtClean="0"/>
              <a:t>Internet</a:t>
            </a:r>
          </a:p>
          <a:p>
            <a:pPr lvl="1"/>
            <a:r>
              <a:rPr lang="en-US" dirty="0" smtClean="0"/>
              <a:t>We’ve </a:t>
            </a:r>
            <a:r>
              <a:rPr lang="en-US" dirty="0"/>
              <a:t>got a lot of ground to cover, so let’s get started on our tour of HTTP</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a:t>
            </a:fld>
            <a:endParaRPr lang="en-US" dirty="0"/>
          </a:p>
        </p:txBody>
      </p:sp>
    </p:spTree>
    <p:extLst>
      <p:ext uri="{BB962C8B-B14F-4D97-AF65-F5344CB8AC3E}">
        <p14:creationId xmlns:p14="http://schemas.microsoft.com/office/powerpoint/2010/main" val="3133374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40</a:t>
            </a:fld>
            <a:endParaRPr lang="en-US" dirty="0"/>
          </a:p>
        </p:txBody>
      </p:sp>
    </p:spTree>
    <p:extLst>
      <p:ext uri="{BB962C8B-B14F-4D97-AF65-F5344CB8AC3E}">
        <p14:creationId xmlns:p14="http://schemas.microsoft.com/office/powerpoint/2010/main" val="879551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15 May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41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The Internet’s Multimedia Courier</a:t>
            </a:r>
          </a:p>
        </p:txBody>
      </p:sp>
      <p:sp>
        <p:nvSpPr>
          <p:cNvPr id="3" name="Content Placeholder 2"/>
          <p:cNvSpPr>
            <a:spLocks noGrp="1"/>
          </p:cNvSpPr>
          <p:nvPr>
            <p:ph idx="1"/>
          </p:nvPr>
        </p:nvSpPr>
        <p:spPr/>
        <p:txBody>
          <a:bodyPr/>
          <a:lstStyle/>
          <a:p>
            <a:r>
              <a:rPr lang="en-US" dirty="0" smtClean="0"/>
              <a:t>Billions of</a:t>
            </a:r>
          </a:p>
          <a:p>
            <a:pPr lvl="2"/>
            <a:r>
              <a:rPr lang="en-US" dirty="0" smtClean="0"/>
              <a:t>JPEG images</a:t>
            </a:r>
          </a:p>
          <a:p>
            <a:pPr lvl="2"/>
            <a:r>
              <a:rPr lang="en-US" dirty="0" smtClean="0"/>
              <a:t>HTML pages</a:t>
            </a:r>
          </a:p>
          <a:p>
            <a:pPr lvl="2"/>
            <a:r>
              <a:rPr lang="en-US" dirty="0" smtClean="0"/>
              <a:t>text files</a:t>
            </a:r>
          </a:p>
          <a:p>
            <a:pPr lvl="2"/>
            <a:r>
              <a:rPr lang="en-US" dirty="0" smtClean="0"/>
              <a:t>MPEG movies</a:t>
            </a:r>
          </a:p>
          <a:p>
            <a:pPr lvl="2"/>
            <a:r>
              <a:rPr lang="en-US" dirty="0" smtClean="0"/>
              <a:t>WAV </a:t>
            </a:r>
            <a:r>
              <a:rPr lang="en-US" dirty="0"/>
              <a:t>audio </a:t>
            </a:r>
            <a:r>
              <a:rPr lang="en-US" dirty="0" smtClean="0"/>
              <a:t>files</a:t>
            </a:r>
          </a:p>
          <a:p>
            <a:pPr lvl="2"/>
            <a:r>
              <a:rPr lang="en-US" dirty="0" smtClean="0"/>
              <a:t>Java </a:t>
            </a:r>
            <a:r>
              <a:rPr lang="en-US" dirty="0"/>
              <a:t>applets, and </a:t>
            </a:r>
            <a:r>
              <a:rPr lang="en-US" dirty="0" smtClean="0"/>
              <a:t>more</a:t>
            </a:r>
          </a:p>
          <a:p>
            <a:pPr marL="460375" lvl="2" indent="0">
              <a:buNone/>
            </a:pPr>
            <a:r>
              <a:rPr lang="en-US" dirty="0" smtClean="0"/>
              <a:t>cruise </a:t>
            </a:r>
            <a:r>
              <a:rPr lang="en-US" dirty="0"/>
              <a:t>through the Internet each and every </a:t>
            </a:r>
            <a:r>
              <a:rPr lang="en-US" dirty="0" smtClean="0"/>
              <a:t>day</a:t>
            </a:r>
          </a:p>
          <a:p>
            <a:pPr lvl="1"/>
            <a:r>
              <a:rPr lang="en-US" dirty="0" smtClean="0"/>
              <a:t>HTTP </a:t>
            </a:r>
            <a:r>
              <a:rPr lang="en-US" dirty="0"/>
              <a:t>moves the bulk of this information quickly, conveniently, and reliably from </a:t>
            </a:r>
            <a:r>
              <a:rPr lang="en-US" dirty="0">
                <a:solidFill>
                  <a:srgbClr val="FF0000"/>
                </a:solidFill>
              </a:rPr>
              <a:t>web servers</a:t>
            </a:r>
            <a:r>
              <a:rPr lang="en-US" dirty="0"/>
              <a:t> all around the world to </a:t>
            </a:r>
            <a:r>
              <a:rPr lang="en-US" dirty="0">
                <a:solidFill>
                  <a:srgbClr val="FF0000"/>
                </a:solidFill>
              </a:rPr>
              <a:t>web browsers</a:t>
            </a:r>
            <a:r>
              <a:rPr lang="en-US" dirty="0"/>
              <a:t> on people’s </a:t>
            </a:r>
            <a:r>
              <a:rPr lang="en-US" dirty="0" smtClean="0"/>
              <a:t>desktops.</a:t>
            </a:r>
          </a:p>
          <a:p>
            <a:pPr lvl="1"/>
            <a:r>
              <a:rPr lang="en-US" dirty="0" smtClean="0"/>
              <a:t>Because </a:t>
            </a:r>
            <a:r>
              <a:rPr lang="en-US" dirty="0"/>
              <a:t>HTTP uses reliable </a:t>
            </a:r>
            <a:r>
              <a:rPr lang="en-US" dirty="0">
                <a:solidFill>
                  <a:srgbClr val="FF0000"/>
                </a:solidFill>
              </a:rPr>
              <a:t>data-transmission protocols</a:t>
            </a:r>
            <a:r>
              <a:rPr lang="en-US" dirty="0"/>
              <a:t>, it guarantees that your data will not be damaged or scrambled in transit, even when it comes from the other side of the </a:t>
            </a:r>
            <a:r>
              <a:rPr lang="en-US" dirty="0" smtClean="0"/>
              <a:t>globe.</a:t>
            </a:r>
          </a:p>
          <a:p>
            <a:pPr lvl="1"/>
            <a:r>
              <a:rPr lang="en-US" dirty="0" smtClean="0"/>
              <a:t>This </a:t>
            </a:r>
            <a:r>
              <a:rPr lang="en-US" dirty="0"/>
              <a:t>is good for you as a user, because you can access information without worrying about its </a:t>
            </a:r>
            <a:r>
              <a:rPr lang="en-US" dirty="0">
                <a:solidFill>
                  <a:srgbClr val="FF0000"/>
                </a:solidFill>
              </a:rPr>
              <a:t>integrity</a:t>
            </a:r>
            <a:r>
              <a:rPr lang="en-US" dirty="0"/>
              <a:t>. </a:t>
            </a:r>
            <a:endParaRPr lang="en-US" dirty="0" smtClean="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256654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The Internet’s Multimedia </a:t>
            </a:r>
            <a:r>
              <a:rPr lang="en-US" dirty="0" smtClean="0"/>
              <a:t>Courier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solidFill>
                  <a:srgbClr val="FF0000"/>
                </a:solidFill>
              </a:rPr>
              <a:t>Reliable </a:t>
            </a:r>
            <a:r>
              <a:rPr lang="en-US" dirty="0">
                <a:solidFill>
                  <a:srgbClr val="FF0000"/>
                </a:solidFill>
              </a:rPr>
              <a:t>transmission</a:t>
            </a:r>
            <a:r>
              <a:rPr lang="en-US" dirty="0"/>
              <a:t> is also good for you as an </a:t>
            </a:r>
            <a:r>
              <a:rPr lang="en-US" dirty="0">
                <a:solidFill>
                  <a:srgbClr val="FF0000"/>
                </a:solidFill>
              </a:rPr>
              <a:t>Internet application developer</a:t>
            </a:r>
            <a:r>
              <a:rPr lang="en-US" dirty="0"/>
              <a:t>, because you don’t have to worry about HTTP communications being destroyed, duplicated, or distorted in transit</a:t>
            </a:r>
            <a:r>
              <a:rPr lang="en-US" dirty="0" smtClean="0"/>
              <a:t>.</a:t>
            </a:r>
          </a:p>
          <a:p>
            <a:pPr lvl="1"/>
            <a:r>
              <a:rPr lang="en-US" dirty="0" smtClean="0"/>
              <a:t>You </a:t>
            </a:r>
            <a:r>
              <a:rPr lang="en-US" dirty="0"/>
              <a:t>can focus on programming the distinguishing details of your application, without worrying about the flaws and foibles of the </a:t>
            </a:r>
            <a:r>
              <a:rPr lang="en-US" dirty="0" smtClean="0"/>
              <a:t>Internet.</a:t>
            </a:r>
          </a:p>
          <a:p>
            <a:pPr lvl="1"/>
            <a:r>
              <a:rPr lang="en-US" dirty="0" smtClean="0"/>
              <a:t>Let’s </a:t>
            </a:r>
            <a:r>
              <a:rPr lang="en-US" dirty="0"/>
              <a:t>look more closely at how HTTP transports the Web’s traffic</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796893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Clients and Servers</a:t>
            </a:r>
          </a:p>
        </p:txBody>
      </p:sp>
      <p:sp>
        <p:nvSpPr>
          <p:cNvPr id="3" name="Content Placeholder 2"/>
          <p:cNvSpPr>
            <a:spLocks noGrp="1"/>
          </p:cNvSpPr>
          <p:nvPr>
            <p:ph idx="1"/>
          </p:nvPr>
        </p:nvSpPr>
        <p:spPr/>
        <p:txBody>
          <a:bodyPr/>
          <a:lstStyle/>
          <a:p>
            <a:r>
              <a:rPr lang="en-US" dirty="0" smtClean="0">
                <a:solidFill>
                  <a:srgbClr val="FF0000"/>
                </a:solidFill>
              </a:rPr>
              <a:t>Web </a:t>
            </a:r>
            <a:r>
              <a:rPr lang="en-US" dirty="0">
                <a:solidFill>
                  <a:srgbClr val="FF0000"/>
                </a:solidFill>
              </a:rPr>
              <a:t>content</a:t>
            </a:r>
            <a:r>
              <a:rPr lang="en-US" dirty="0"/>
              <a:t> </a:t>
            </a:r>
            <a:r>
              <a:rPr lang="en-US" dirty="0">
                <a:solidFill>
                  <a:srgbClr val="0070C0"/>
                </a:solidFill>
              </a:rPr>
              <a:t>lives</a:t>
            </a:r>
            <a:r>
              <a:rPr lang="en-US" dirty="0"/>
              <a:t> on </a:t>
            </a:r>
            <a:r>
              <a:rPr lang="en-US" dirty="0">
                <a:solidFill>
                  <a:srgbClr val="FF0000"/>
                </a:solidFill>
              </a:rPr>
              <a:t>web </a:t>
            </a:r>
            <a:r>
              <a:rPr lang="en-US" dirty="0" smtClean="0">
                <a:solidFill>
                  <a:srgbClr val="FF0000"/>
                </a:solidFill>
              </a:rPr>
              <a:t>servers</a:t>
            </a:r>
            <a:r>
              <a:rPr lang="en-US" dirty="0" smtClean="0"/>
              <a:t>.</a:t>
            </a:r>
          </a:p>
          <a:p>
            <a:pPr lvl="1"/>
            <a:r>
              <a:rPr lang="en-US" dirty="0" smtClean="0">
                <a:solidFill>
                  <a:srgbClr val="FF0000"/>
                </a:solidFill>
              </a:rPr>
              <a:t>Web </a:t>
            </a:r>
            <a:r>
              <a:rPr lang="en-US" dirty="0">
                <a:solidFill>
                  <a:srgbClr val="FF0000"/>
                </a:solidFill>
              </a:rPr>
              <a:t>servers</a:t>
            </a:r>
            <a:r>
              <a:rPr lang="en-US" dirty="0"/>
              <a:t> speak the </a:t>
            </a:r>
            <a:r>
              <a:rPr lang="en-US" dirty="0">
                <a:solidFill>
                  <a:srgbClr val="FF0000"/>
                </a:solidFill>
              </a:rPr>
              <a:t>HTTP protocol</a:t>
            </a:r>
            <a:r>
              <a:rPr lang="en-US" dirty="0"/>
              <a:t>, so they are often called </a:t>
            </a:r>
            <a:r>
              <a:rPr lang="en-US" dirty="0">
                <a:solidFill>
                  <a:srgbClr val="FF0000"/>
                </a:solidFill>
              </a:rPr>
              <a:t>HTTP </a:t>
            </a:r>
            <a:r>
              <a:rPr lang="en-US" dirty="0" smtClean="0">
                <a:solidFill>
                  <a:srgbClr val="FF0000"/>
                </a:solidFill>
              </a:rPr>
              <a:t>servers</a:t>
            </a:r>
            <a:r>
              <a:rPr lang="en-US" dirty="0" smtClean="0"/>
              <a:t>.</a:t>
            </a:r>
          </a:p>
          <a:p>
            <a:pPr lvl="1"/>
            <a:r>
              <a:rPr lang="en-US" dirty="0" smtClean="0"/>
              <a:t>These </a:t>
            </a:r>
            <a:r>
              <a:rPr lang="en-US" dirty="0"/>
              <a:t>HTTP servers store the </a:t>
            </a:r>
            <a:r>
              <a:rPr lang="en-US" dirty="0">
                <a:solidFill>
                  <a:srgbClr val="FF0000"/>
                </a:solidFill>
              </a:rPr>
              <a:t>Internet’s data</a:t>
            </a:r>
            <a:r>
              <a:rPr lang="en-US" dirty="0"/>
              <a:t> and provide the data when it is requested by </a:t>
            </a:r>
            <a:r>
              <a:rPr lang="en-US" dirty="0">
                <a:solidFill>
                  <a:srgbClr val="FF0000"/>
                </a:solidFill>
              </a:rPr>
              <a:t>HTTP </a:t>
            </a:r>
            <a:r>
              <a:rPr lang="en-US" dirty="0" smtClean="0">
                <a:solidFill>
                  <a:srgbClr val="FF0000"/>
                </a:solidFill>
              </a:rPr>
              <a:t>clients</a:t>
            </a:r>
            <a:r>
              <a:rPr lang="en-US" dirty="0" smtClean="0"/>
              <a:t>.</a:t>
            </a:r>
          </a:p>
          <a:p>
            <a:pPr lvl="1"/>
            <a:r>
              <a:rPr lang="en-US" dirty="0" smtClean="0"/>
              <a:t>The </a:t>
            </a:r>
            <a:r>
              <a:rPr lang="en-US" dirty="0"/>
              <a:t>clients send </a:t>
            </a:r>
            <a:r>
              <a:rPr lang="en-US" dirty="0">
                <a:solidFill>
                  <a:srgbClr val="FF0000"/>
                </a:solidFill>
              </a:rPr>
              <a:t>HTTP requests</a:t>
            </a:r>
            <a:r>
              <a:rPr lang="en-US" dirty="0"/>
              <a:t> to servers, and </a:t>
            </a:r>
            <a:r>
              <a:rPr lang="en-US" dirty="0">
                <a:solidFill>
                  <a:srgbClr val="FF0000"/>
                </a:solidFill>
              </a:rPr>
              <a:t>servers</a:t>
            </a:r>
            <a:r>
              <a:rPr lang="en-US" dirty="0"/>
              <a:t> return the requested data in </a:t>
            </a:r>
            <a:r>
              <a:rPr lang="en-US" dirty="0">
                <a:solidFill>
                  <a:srgbClr val="FF0000"/>
                </a:solidFill>
              </a:rPr>
              <a:t>HTTP responses</a:t>
            </a:r>
            <a:r>
              <a:rPr lang="en-US" dirty="0"/>
              <a:t>, as sketched in </a:t>
            </a:r>
            <a:r>
              <a:rPr lang="en-US" dirty="0">
                <a:solidFill>
                  <a:srgbClr val="FF0000"/>
                </a:solidFill>
              </a:rPr>
              <a:t>Figure </a:t>
            </a:r>
            <a:r>
              <a:rPr lang="en-US" dirty="0" smtClean="0">
                <a:solidFill>
                  <a:srgbClr val="FF0000"/>
                </a:solidFill>
              </a:rPr>
              <a:t>1-1</a:t>
            </a:r>
            <a:r>
              <a:rPr lang="en-US" dirty="0" smtClean="0"/>
              <a:t>.</a:t>
            </a:r>
          </a:p>
          <a:p>
            <a:pPr lvl="1"/>
            <a:r>
              <a:rPr lang="en-US" dirty="0" smtClean="0"/>
              <a:t>Together</a:t>
            </a:r>
            <a:r>
              <a:rPr lang="en-US" dirty="0"/>
              <a:t>, </a:t>
            </a:r>
            <a:r>
              <a:rPr lang="en-US" dirty="0">
                <a:solidFill>
                  <a:srgbClr val="FF0000"/>
                </a:solidFill>
              </a:rPr>
              <a:t>HTTP clients</a:t>
            </a:r>
            <a:r>
              <a:rPr lang="en-US" dirty="0"/>
              <a:t> </a:t>
            </a:r>
            <a:r>
              <a:rPr lang="en-US" dirty="0">
                <a:solidFill>
                  <a:srgbClr val="0070C0"/>
                </a:solidFill>
              </a:rPr>
              <a:t>and</a:t>
            </a:r>
            <a:r>
              <a:rPr lang="en-US" dirty="0"/>
              <a:t> </a:t>
            </a:r>
            <a:r>
              <a:rPr lang="en-US" dirty="0">
                <a:solidFill>
                  <a:srgbClr val="FF0000"/>
                </a:solidFill>
              </a:rPr>
              <a:t>HTTP servers</a:t>
            </a:r>
            <a:r>
              <a:rPr lang="en-US" dirty="0"/>
              <a:t> make up the </a:t>
            </a:r>
            <a:r>
              <a:rPr lang="en-US" dirty="0">
                <a:solidFill>
                  <a:srgbClr val="0070C0"/>
                </a:solidFill>
              </a:rPr>
              <a:t>basic </a:t>
            </a:r>
            <a:r>
              <a:rPr lang="en-US" dirty="0">
                <a:solidFill>
                  <a:srgbClr val="FF0000"/>
                </a:solidFill>
              </a:rPr>
              <a:t>components</a:t>
            </a:r>
            <a:r>
              <a:rPr lang="en-US" dirty="0"/>
              <a:t> of the </a:t>
            </a:r>
            <a:r>
              <a:rPr lang="en-US" dirty="0">
                <a:solidFill>
                  <a:srgbClr val="FF0000"/>
                </a:solidFill>
              </a:rPr>
              <a:t>World Wide Web</a:t>
            </a:r>
            <a:r>
              <a:rPr lang="en-US" dirty="0" smtClean="0"/>
              <a:t>.</a:t>
            </a:r>
          </a:p>
          <a:p>
            <a:pPr lvl="1"/>
            <a:r>
              <a:rPr lang="en-US" dirty="0"/>
              <a:t>You probably use HTTP clients every </a:t>
            </a:r>
            <a:r>
              <a:rPr lang="en-US" dirty="0" smtClean="0"/>
              <a:t>day.</a:t>
            </a:r>
          </a:p>
          <a:p>
            <a:pPr lvl="2"/>
            <a:r>
              <a:rPr lang="en-US" dirty="0" smtClean="0"/>
              <a:t>The </a:t>
            </a:r>
            <a:r>
              <a:rPr lang="en-US" dirty="0"/>
              <a:t>most common client is a </a:t>
            </a:r>
            <a:r>
              <a:rPr lang="en-US" dirty="0">
                <a:solidFill>
                  <a:srgbClr val="FF0000"/>
                </a:solidFill>
              </a:rPr>
              <a:t>web browser</a:t>
            </a:r>
            <a:r>
              <a:rPr lang="en-US" dirty="0"/>
              <a:t>, such as Microsoft Internet Explorer or Netscape Navigator. </a:t>
            </a:r>
            <a:endParaRPr lang="en-US" dirty="0" smtClean="0"/>
          </a:p>
          <a:p>
            <a:pPr lvl="2"/>
            <a:r>
              <a:rPr lang="en-US" dirty="0" smtClean="0"/>
              <a:t>Web </a:t>
            </a:r>
            <a:r>
              <a:rPr lang="en-US" dirty="0"/>
              <a:t>browsers request </a:t>
            </a:r>
            <a:r>
              <a:rPr lang="en-US" dirty="0">
                <a:solidFill>
                  <a:srgbClr val="FF0000"/>
                </a:solidFill>
              </a:rPr>
              <a:t>HTTP objects</a:t>
            </a:r>
            <a:r>
              <a:rPr lang="en-US" dirty="0"/>
              <a:t> from servers and display the objects on your </a:t>
            </a:r>
            <a:r>
              <a:rPr lang="en-US" dirty="0" smtClean="0"/>
              <a:t>screen.</a:t>
            </a:r>
          </a:p>
          <a:p>
            <a:pPr lvl="1"/>
            <a:r>
              <a:rPr lang="en-US" dirty="0" smtClean="0"/>
              <a:t>When </a:t>
            </a:r>
            <a:r>
              <a:rPr lang="en-US" dirty="0"/>
              <a:t>you browse to a page, such as “http://www.oreilly.com/index.html,” your browser sends an HTTP request to the server www.oreilly.com (see </a:t>
            </a:r>
            <a:r>
              <a:rPr lang="en-US" dirty="0">
                <a:solidFill>
                  <a:srgbClr val="FF0000"/>
                </a:solidFill>
              </a:rPr>
              <a:t>Figure 1-1</a:t>
            </a:r>
            <a:r>
              <a:rPr lang="en-US" dirty="0" smtClean="0"/>
              <a:t>).</a:t>
            </a:r>
          </a:p>
          <a:p>
            <a:pPr lvl="2"/>
            <a:r>
              <a:rPr lang="en-US" dirty="0" smtClean="0"/>
              <a:t>The </a:t>
            </a:r>
            <a:r>
              <a:rPr lang="en-US" dirty="0"/>
              <a:t>server tries to find the desired object (in this case, “/index.html”) and, if successful, sends the object to the client in an HTTP response, along with the type of the object, the length of the object, and other information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1800492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1-1</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pic>
        <p:nvPicPr>
          <p:cNvPr id="8" name="Picture 7"/>
          <p:cNvPicPr>
            <a:picLocks noChangeAspect="1"/>
          </p:cNvPicPr>
          <p:nvPr/>
        </p:nvPicPr>
        <p:blipFill>
          <a:blip r:embed="rId2"/>
          <a:stretch>
            <a:fillRect/>
          </a:stretch>
        </p:blipFill>
        <p:spPr>
          <a:xfrm>
            <a:off x="152400" y="1248024"/>
            <a:ext cx="8012098" cy="2206230"/>
          </a:xfrm>
          <a:prstGeom prst="rect">
            <a:avLst/>
          </a:prstGeom>
          <a:ln>
            <a:solidFill>
              <a:schemeClr val="accent1"/>
            </a:solidFill>
          </a:ln>
        </p:spPr>
      </p:pic>
    </p:spTree>
    <p:extLst>
      <p:ext uri="{BB962C8B-B14F-4D97-AF65-F5344CB8AC3E}">
        <p14:creationId xmlns:p14="http://schemas.microsoft.com/office/powerpoint/2010/main" val="334323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Resources</a:t>
            </a:r>
          </a:p>
        </p:txBody>
      </p:sp>
      <p:sp>
        <p:nvSpPr>
          <p:cNvPr id="3" name="Content Placeholder 2"/>
          <p:cNvSpPr>
            <a:spLocks noGrp="1"/>
          </p:cNvSpPr>
          <p:nvPr>
            <p:ph idx="1"/>
          </p:nvPr>
        </p:nvSpPr>
        <p:spPr/>
        <p:txBody>
          <a:bodyPr/>
          <a:lstStyle/>
          <a:p>
            <a:r>
              <a:rPr lang="en-US" dirty="0" smtClean="0"/>
              <a:t>Web </a:t>
            </a:r>
            <a:r>
              <a:rPr lang="en-US" dirty="0"/>
              <a:t>servers host </a:t>
            </a:r>
            <a:r>
              <a:rPr lang="en-US" dirty="0">
                <a:solidFill>
                  <a:srgbClr val="FF0000"/>
                </a:solidFill>
              </a:rPr>
              <a:t>web </a:t>
            </a:r>
            <a:r>
              <a:rPr lang="en-US" dirty="0" smtClean="0">
                <a:solidFill>
                  <a:srgbClr val="FF0000"/>
                </a:solidFill>
              </a:rPr>
              <a:t>resources</a:t>
            </a:r>
            <a:r>
              <a:rPr lang="en-US" dirty="0" smtClean="0"/>
              <a:t>.</a:t>
            </a:r>
          </a:p>
          <a:p>
            <a:pPr lvl="1"/>
            <a:r>
              <a:rPr lang="en-US" dirty="0" smtClean="0"/>
              <a:t>A </a:t>
            </a:r>
            <a:r>
              <a:rPr lang="en-US" dirty="0"/>
              <a:t>web resource is the </a:t>
            </a:r>
            <a:r>
              <a:rPr lang="en-US" dirty="0">
                <a:solidFill>
                  <a:srgbClr val="FF0000"/>
                </a:solidFill>
              </a:rPr>
              <a:t>source</a:t>
            </a:r>
            <a:r>
              <a:rPr lang="en-US" dirty="0"/>
              <a:t> of </a:t>
            </a:r>
            <a:r>
              <a:rPr lang="en-US" dirty="0">
                <a:solidFill>
                  <a:srgbClr val="FF0000"/>
                </a:solidFill>
              </a:rPr>
              <a:t>web content</a:t>
            </a:r>
            <a:r>
              <a:rPr lang="en-US" dirty="0"/>
              <a:t>. The simplest kind of web resource is a static file on the web server’s filesystem. These files can contain anything: they might be text files, HTML files, Microsoft Word files, Adobe Acrobat files, JPEG image files, AVI movie files, or any other format you can think of. However, resources don’t have to be static files. Resources can also be software programs that generate content on demand. These dynamic content resources can generate content based on your identity, on what information you’ve requested, or </a:t>
            </a:r>
            <a:r>
              <a:rPr lang="en-US" dirty="0" smtClean="0"/>
              <a:t>on</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3116509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1583</Words>
  <Application>Microsoft Office PowerPoint</Application>
  <PresentationFormat>Widescreen</PresentationFormat>
  <Paragraphs>224</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Intro</vt:lpstr>
      <vt:lpstr>HTTP: The Internet’s Multimedia Courier</vt:lpstr>
      <vt:lpstr>HTTP: The Internet’s Multimedia Courier     |</vt:lpstr>
      <vt:lpstr>Web Clients and Servers</vt:lpstr>
      <vt:lpstr>Figure 1-1</vt:lpstr>
      <vt:lpstr>Resources</vt:lpstr>
      <vt:lpstr>Transactions</vt:lpstr>
      <vt:lpstr>Figure 1-5</vt:lpstr>
      <vt:lpstr>Methods</vt:lpstr>
      <vt:lpstr>Table 1-2</vt:lpstr>
      <vt:lpstr>Status Codes</vt:lpstr>
      <vt:lpstr>Table 1-3</vt:lpstr>
      <vt:lpstr>Web Pages Can Consist of Multiple Objects</vt:lpstr>
      <vt:lpstr>Figure 1-6</vt:lpstr>
      <vt:lpstr>Messages</vt:lpstr>
      <vt:lpstr>Connections</vt:lpstr>
      <vt:lpstr>Protocol Versions</vt:lpstr>
      <vt:lpstr>Architectural Components of the Web</vt:lpstr>
      <vt:lpstr>The End of the Beginning</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93</cp:revision>
  <dcterms:created xsi:type="dcterms:W3CDTF">2018-04-26T03:21:35Z</dcterms:created>
  <dcterms:modified xsi:type="dcterms:W3CDTF">2018-05-15T05:17:33Z</dcterms:modified>
</cp:coreProperties>
</file>