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6" r:id="rId5"/>
    <p:sldId id="268" r:id="rId6"/>
    <p:sldId id="261" r:id="rId7"/>
    <p:sldId id="263" r:id="rId8"/>
    <p:sldId id="269" r:id="rId9"/>
    <p:sldId id="270" r:id="rId10"/>
    <p:sldId id="271" r:id="rId11"/>
    <p:sldId id="272" r:id="rId12"/>
    <p:sldId id="273" r:id="rId13"/>
    <p:sldId id="267" r:id="rId14"/>
    <p:sldId id="26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4921" autoAdjust="0"/>
    <p:restoredTop sz="70983" autoAdjust="0"/>
  </p:normalViewPr>
  <p:slideViewPr>
    <p:cSldViewPr>
      <p:cViewPr varScale="1">
        <p:scale>
          <a:sx n="90" d="100"/>
          <a:sy n="90" d="100"/>
        </p:scale>
        <p:origin x="-3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53E4-7CA1-4527-B952-263DD813CD7F}" type="datetimeFigureOut">
              <a:rPr lang="ru-RU" smtClean="0"/>
              <a:pPr/>
              <a:t>31.05.2017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56-F010-4A35-A014-A42D67984B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Здравствуйте, я</a:t>
            </a:r>
            <a:r>
              <a:rPr lang="en-US" dirty="0" smtClean="0"/>
              <a:t> -</a:t>
            </a:r>
            <a:r>
              <a:rPr lang="ru-RU" dirty="0" smtClean="0"/>
              <a:t> Завадский Дмитрий.</a:t>
            </a:r>
          </a:p>
          <a:p>
            <a:r>
              <a:rPr lang="ru-RU" dirty="0" smtClean="0"/>
              <a:t>Научный руководитель – Александров Евгений Викторович.</a:t>
            </a:r>
          </a:p>
          <a:p>
            <a:r>
              <a:rPr lang="ru-RU" dirty="0" smtClean="0"/>
              <a:t>Дипломная работа – внутреннее позиционирование в системах виртуальной и дополненной реальности для виртуальных реконструкций.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Очевидно, что использовать приоритетность данных удобнее, когда данных много. А значит при увеличении количества роутеров – увеличивается точность расчета положения в пространстве.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Кроме присвоения весов для полученных данных со</a:t>
            </a:r>
            <a:r>
              <a:rPr lang="ru-RU" baseline="0" dirty="0" smtClean="0"/>
              <a:t> строго определенных роутеров, которые использует пользователь, можно использовать данные с окружающих роутеров, местоположение которых точно не известно, но к которым можно определить приблизительное направление, использование которых немного улучшит итоговый результат расчета местоположения.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данное время проблема внутреннего позиционирования широко распространена, и каждый ищет вариант её решения. Однако стоит помнить о средствах, которыми каждый располагает.</a:t>
            </a:r>
          </a:p>
          <a:p>
            <a:r>
              <a:rPr lang="ru-RU" dirty="0" smtClean="0"/>
              <a:t>Одни используя ультразвук добиваются хорошей точности в 2 сантиметра. Другие используя</a:t>
            </a:r>
            <a:r>
              <a:rPr lang="ru-RU" baseline="0" dirty="0" smtClean="0"/>
              <a:t> множество антенн направленных в разные стороны и высчитывая угол прихода сигнала получают высокую точность даже при использовании </a:t>
            </a:r>
            <a:r>
              <a:rPr lang="en-US" baseline="0" dirty="0" smtClean="0"/>
              <a:t>Wi-Fi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нашем же случае рассматривается: на сколько высокую точность можно получить, используя лишь обычный смартфон. Ведь чтобы приложение стало популярным – оно должно быть простым и не особо дорогим. И именно такой подход нужен при написании приложения для экскурсий.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Эта работа попадает под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условия гранта, в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рамках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предполагается продолжение данной работы с добавлением остальных комнат данного архитектурного комплекса, что в итоге выльется в полноценную экскурсию по всему архитектурному сооружению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Феодоровского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городка.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Виртуальная </a:t>
            </a:r>
            <a:r>
              <a:rPr lang="ru-RU" dirty="0" smtClean="0"/>
              <a:t>реальность – созданный техническими средствами мир, передаваемый человеку через его ощущения, чаще всего это зрение и слух. </a:t>
            </a:r>
            <a:r>
              <a:rPr lang="ru-RU" dirty="0" smtClean="0">
                <a:solidFill>
                  <a:srgbClr val="FF0000"/>
                </a:solidFill>
              </a:rPr>
              <a:t>О</a:t>
            </a:r>
            <a:r>
              <a:rPr lang="ru-RU" baseline="0" dirty="0" smtClean="0">
                <a:solidFill>
                  <a:srgbClr val="FF0000"/>
                </a:solidFill>
              </a:rPr>
              <a:t>т </a:t>
            </a:r>
            <a:r>
              <a:rPr lang="ru-RU" baseline="0" dirty="0" smtClean="0">
                <a:solidFill>
                  <a:srgbClr val="FF0000"/>
                </a:solidFill>
              </a:rPr>
              <a:t>того, как именно реализована виртуальная реальность, и как она преподносится пользователю, зависит насколько сильно будет погружению во внутреннюю </a:t>
            </a:r>
            <a:r>
              <a:rPr lang="ru-RU" baseline="0" dirty="0" smtClean="0">
                <a:solidFill>
                  <a:srgbClr val="FF0000"/>
                </a:solidFill>
              </a:rPr>
              <a:t>атмосферу.</a:t>
            </a:r>
          </a:p>
          <a:p>
            <a:r>
              <a:rPr lang="ru-RU" dirty="0" smtClean="0"/>
              <a:t>Виртуальная реконструкция же это нарисованная дизайнерами 3</a:t>
            </a:r>
            <a:r>
              <a:rPr lang="en-US" dirty="0" smtClean="0"/>
              <a:t>D</a:t>
            </a:r>
            <a:r>
              <a:rPr lang="ru-RU" dirty="0" smtClean="0"/>
              <a:t> модель, максимально соответствующая некоторому реальному объекту.</a:t>
            </a:r>
          </a:p>
          <a:p>
            <a:r>
              <a:rPr lang="ru-RU" dirty="0" smtClean="0"/>
              <a:t>На второй картинке приведена виртуальная реконструкция трапезной палаты </a:t>
            </a:r>
            <a:r>
              <a:rPr lang="ru-RU" dirty="0" err="1" smtClean="0"/>
              <a:t>Феодоровского</a:t>
            </a:r>
            <a:r>
              <a:rPr lang="ru-RU" dirty="0" smtClean="0"/>
              <a:t> городка в Царском селе. Именно она и используется в данной дипломной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 соединить виртуальную реальность и виртуальную реконструкцию, то </a:t>
            </a:r>
            <a:r>
              <a:rPr lang="ru-RU" dirty="0" smtClean="0"/>
              <a:t>получим приложение</a:t>
            </a:r>
            <a:r>
              <a:rPr lang="ru-RU" dirty="0" smtClean="0"/>
              <a:t>, которое проведет экскурсию в любые места, в которые мы не можем попасть сами</a:t>
            </a:r>
            <a:r>
              <a:rPr lang="ru-RU" dirty="0" smtClean="0"/>
              <a:t>. Для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частичного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погружения человека в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виртуальную реальность достаточно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согласовать движение виртуальной камеры и устройства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в качестве работы планировалось только реализовать приложение на основе виртуальной реальности для Гранта, но потом было решено дополнительно провести исследовательскую работу по оценке возможностей точного позиционирования помощью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Wi-Fi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результатов применения алгоритмов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фильтрации к 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Здесь</a:t>
            </a:r>
            <a:r>
              <a:rPr lang="ru-RU" baseline="0" dirty="0" smtClean="0"/>
              <a:t> можно рассказать много, но затронем только самое главное: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GPS –</a:t>
            </a:r>
            <a:r>
              <a:rPr lang="ru-RU" baseline="0" dirty="0" smtClean="0"/>
              <a:t> система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глобального позиционирования.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работает, если спутников не видно. Можно отдельно приобретать ретрансляторы, но их стоимость оставляет желать лучшего. </a:t>
            </a:r>
            <a:endParaRPr lang="en-US" baseline="0" dirty="0" smtClean="0"/>
          </a:p>
          <a:p>
            <a:r>
              <a:rPr lang="ru-RU" baseline="0" dirty="0" smtClean="0"/>
              <a:t>Позиционирование по сотовым сетям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точность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еще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ниже, чем у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baseline="0" dirty="0" smtClean="0"/>
          </a:p>
          <a:p>
            <a:r>
              <a:rPr lang="ru-RU" baseline="0" dirty="0" smtClean="0"/>
              <a:t>Инерциальные системы </a:t>
            </a:r>
            <a:r>
              <a:rPr lang="ru-RU" baseline="0" dirty="0" smtClean="0"/>
              <a:t>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работает при помощи гироскопов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 акселерометров смартфона. Однако в нашем случае они используются для поворотов виртуальной камеры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baseline="0" dirty="0" smtClean="0"/>
          </a:p>
          <a:p>
            <a:r>
              <a:rPr lang="en-US" baseline="0" dirty="0" smtClean="0"/>
              <a:t>Wi-Fi</a:t>
            </a:r>
            <a:r>
              <a:rPr lang="ru-RU" baseline="0" dirty="0" smtClean="0"/>
              <a:t> </a:t>
            </a:r>
            <a:r>
              <a:rPr lang="ru-RU" baseline="0" dirty="0" smtClean="0"/>
              <a:t>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Присутствует на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смарфонах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Позволяет добиться неплохой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точности.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Оптика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Сложная для реализации технология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Возможно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удобно использовать вместе с технологией дополненной реальности.</a:t>
            </a:r>
            <a:endParaRPr lang="ru-RU" baseline="0" dirty="0" smtClean="0"/>
          </a:p>
          <a:p>
            <a:r>
              <a:rPr lang="ru-RU" baseline="0" dirty="0" err="1" smtClean="0"/>
              <a:t>Лидар</a:t>
            </a:r>
            <a:r>
              <a:rPr lang="ru-RU" baseline="0" dirty="0" smtClean="0"/>
              <a:t> -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безумно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сложная и дорогая для реализации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технология.</a:t>
            </a:r>
            <a:endParaRPr lang="ru-RU" baseline="0" dirty="0" smtClean="0"/>
          </a:p>
          <a:p>
            <a:r>
              <a:rPr lang="ru-RU" baseline="0" dirty="0" smtClean="0"/>
              <a:t>Инфракрасное излучение </a:t>
            </a:r>
            <a:r>
              <a:rPr lang="ru-RU" baseline="0" dirty="0" smtClean="0"/>
              <a:t>похоже по принципу на Ультразвук, и для работы с ними требуется приобретать дополнительное оборудование.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УВБ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работает на смартфонах.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Исходя из вышесказанных</a:t>
            </a:r>
            <a:r>
              <a:rPr lang="ru-RU" baseline="0" dirty="0" smtClean="0"/>
              <a:t> описаний и глядя на таблицу следует вывод, что из реализуемых под обычный смартфон, но имеющих при этом неплохую точность лучше всего подходит метод внутреннего позиционирования с помощью </a:t>
            </a:r>
            <a:r>
              <a:rPr lang="en-US" baseline="0" dirty="0" smtClean="0"/>
              <a:t>Wi-Fi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Когда уже выбран инструмент, которым будешь пользоваться, стоит рассмотреть все методы, использующиеся для определения местоположения устройства в пространстве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RSS –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Уровень принимаемого сигнала от передатчика.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эффективен на длинных дистанциях.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AoA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Триангуляция между антеннами. Требуются специфические антенны.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ToF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Время прохождения волны. Требуется специфическая модуляция.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TDoA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Время прохождения волны. Требуется точная синхронизация времени.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По </a:t>
            </a:r>
            <a:r>
              <a:rPr lang="ru-RU" baseline="0" dirty="0" smtClean="0"/>
              <a:t>комнате располагаются </a:t>
            </a:r>
            <a:r>
              <a:rPr lang="en-US" baseline="0" dirty="0" smtClean="0"/>
              <a:t>Wi-Fi </a:t>
            </a:r>
            <a:r>
              <a:rPr lang="ru-RU" baseline="0" dirty="0" smtClean="0"/>
              <a:t>точки, от которых приложение получает информацию, которую преобразовывает в расстояние до этой точки. Для этого можно использовать формулу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учитывающую потери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свободном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пространстве, которые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пропорциональны квадрату расстояния между передатчиком и приемником, а также пропорциональны квадрату частоты радиосигнала.</a:t>
            </a:r>
          </a:p>
          <a:p>
            <a:r>
              <a:rPr lang="ru-RU" dirty="0" smtClean="0"/>
              <a:t>После того как по данной формуле приложение получило все</a:t>
            </a:r>
            <a:r>
              <a:rPr lang="ru-RU" baseline="0" dirty="0" smtClean="0"/>
              <a:t> расстояния до точек – требуется рассчитать собственное положение методом </a:t>
            </a:r>
            <a:r>
              <a:rPr lang="ru-RU" baseline="0" dirty="0" err="1" smtClean="0"/>
              <a:t>трилатерации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Однако на практике становится видно, что данные от одного и того же роутера, передающиеся на одно и то же расстояние могут отличаться друг от друга, поэтому для уменьшения погрешностей при неверных показаний роутера стоит использовать большее количество точек, присваивать им, в зависимости от приходящих данных веса приоритетов, после чего использовать несколько </a:t>
            </a:r>
            <a:r>
              <a:rPr lang="ru-RU" baseline="0" dirty="0" err="1" smtClean="0"/>
              <a:t>трилаттераций</a:t>
            </a:r>
            <a:r>
              <a:rPr lang="ru-RU" baseline="0" dirty="0" smtClean="0"/>
              <a:t> с усредненными данными.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21356-F010-4A35-A014-A42D67984B31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928802"/>
            <a:ext cx="8077200" cy="139961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Внутреннее позиционирование в системах виртуальной и дополненной реальности для виртуальных реконструкций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4348" y="4214818"/>
            <a:ext cx="5286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Студент – Завадский Д. И.</a:t>
            </a:r>
          </a:p>
          <a:p>
            <a:r>
              <a:rPr lang="ru-RU" dirty="0" smtClean="0"/>
              <a:t>Научный руководитель – Александров Е. В.</a:t>
            </a:r>
          </a:p>
          <a:p>
            <a:r>
              <a:rPr lang="ru-RU" dirty="0" err="1" smtClean="0"/>
              <a:t>СУиР</a:t>
            </a:r>
            <a:r>
              <a:rPr lang="ru-RU" dirty="0" smtClean="0"/>
              <a:t>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(2 вар. </a:t>
            </a:r>
            <a:r>
              <a:rPr lang="ru-RU" dirty="0" err="1" smtClean="0"/>
              <a:t>Калман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(3 вар.)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(3 вар. </a:t>
            </a:r>
            <a:r>
              <a:rPr lang="ru-RU" dirty="0" err="1" smtClean="0"/>
              <a:t>Калман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может быть применено для улучшения?</a:t>
            </a:r>
          </a:p>
          <a:p>
            <a:pPr lvl="1"/>
            <a:r>
              <a:rPr lang="ru-RU" dirty="0" smtClean="0"/>
              <a:t>Количество точек </a:t>
            </a:r>
            <a:r>
              <a:rPr lang="ru-RU" dirty="0" smtClean="0"/>
              <a:t>доступа</a:t>
            </a:r>
          </a:p>
          <a:p>
            <a:pPr lvl="1"/>
            <a:r>
              <a:rPr lang="ru-RU" dirty="0" smtClean="0"/>
              <a:t>Использование </a:t>
            </a:r>
            <a:r>
              <a:rPr lang="ru-RU" dirty="0" smtClean="0"/>
              <a:t>данных со сторонних точек доступа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это нужно?</a:t>
            </a:r>
          </a:p>
          <a:p>
            <a:r>
              <a:rPr lang="ru-RU" dirty="0" smtClean="0"/>
              <a:t>Для чего это может понадобиться?</a:t>
            </a:r>
          </a:p>
          <a:p>
            <a:endParaRPr lang="ru-RU" dirty="0" smtClean="0"/>
          </a:p>
          <a:p>
            <a:r>
              <a:rPr lang="ru-RU" dirty="0" smtClean="0"/>
              <a:t>Грант № 17-04-12034, </a:t>
            </a:r>
            <a:r>
              <a:rPr lang="ru-RU" dirty="0" err="1" smtClean="0"/>
              <a:t>Мультимедийная</a:t>
            </a:r>
            <a:r>
              <a:rPr lang="ru-RU" dirty="0" smtClean="0"/>
              <a:t> информационная система «Архитектурно-художественный комплекс </a:t>
            </a:r>
            <a:r>
              <a:rPr lang="ru-RU" dirty="0" err="1" smtClean="0"/>
              <a:t>Феодоровский</a:t>
            </a:r>
            <a:r>
              <a:rPr lang="ru-RU" dirty="0" smtClean="0"/>
              <a:t> городок в Царском селе как пример Русского стиля»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Виртуальная</a:t>
            </a:r>
            <a:endParaRPr lang="en-US" dirty="0" smtClean="0"/>
          </a:p>
          <a:p>
            <a:pPr algn="ctr"/>
            <a:r>
              <a:rPr lang="ru-RU" dirty="0" smtClean="0"/>
              <a:t>реальность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 smtClean="0"/>
              <a:t>23.05.2017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Санкт-Петербург 2017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027" name="Picture 3" descr="D:\Downloads\4-1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304" y="2935639"/>
            <a:ext cx="4040188" cy="2272606"/>
          </a:xfrm>
          <a:prstGeom prst="rect">
            <a:avLst/>
          </a:prstGeom>
          <a:noFill/>
        </p:spPr>
      </p:pic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Виртуальная </a:t>
            </a:r>
            <a:r>
              <a:rPr lang="ru-RU" dirty="0" smtClean="0"/>
              <a:t>реконструкция</a:t>
            </a:r>
            <a:endParaRPr lang="ru-RU" dirty="0" smtClean="0"/>
          </a:p>
        </p:txBody>
      </p:sp>
      <p:pic>
        <p:nvPicPr>
          <p:cNvPr id="14" name="Содержимое 7" descr="uci8qvl-Oa0.jpg"/>
          <p:cNvPicPr>
            <a:picLocks noGrp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999627" y="2857496"/>
            <a:ext cx="3572901" cy="2359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Санкт-Петербург 201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D:\Downloads\Position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674" y="1772521"/>
            <a:ext cx="7236653" cy="4522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технологий позиционирования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Санкт-Петербург 201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00034" y="2500306"/>
          <a:ext cx="81439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2143140"/>
                <a:gridCol w="1785950"/>
                <a:gridCol w="1857388"/>
              </a:tblGrid>
              <a:tr h="37084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Название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Дистанция (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~ </a:t>
                      </a: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м.)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latin typeface="Calibri"/>
                          <a:ea typeface="Times New Roman"/>
                          <a:cs typeface="Times New Roman"/>
                        </a:rPr>
                        <a:t>Точность (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~ </a:t>
                      </a:r>
                      <a:r>
                        <a:rPr lang="ru-RU" sz="1400" b="1">
                          <a:latin typeface="Calibri"/>
                          <a:ea typeface="Times New Roman"/>
                          <a:cs typeface="Times New Roman"/>
                        </a:rPr>
                        <a:t>м.)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GPS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на улице</a:t>
                      </a: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Сотовая связь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100 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на улице</a:t>
                      </a:r>
                      <a:r>
                        <a:rPr lang="en-US" sz="1400" dirty="0">
                          <a:latin typeface="Calibri"/>
                          <a:ea typeface="Times New Roman"/>
                          <a:cs typeface="Times New Roman"/>
                        </a:rPr>
                        <a:t>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Низкая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Инерциальные системы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Wi-Fi/BLE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Средняя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Optic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Lidar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IR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Ультразвук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UWB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Times New Roman"/>
                        </a:rPr>
                        <a:t>Высокая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методов позиционирования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Санкт-Петербург 201</a:t>
            </a: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7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00034" y="2500306"/>
          <a:ext cx="8143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5429288"/>
              </a:tblGrid>
              <a:tr h="370840"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Calibri"/>
                          <a:ea typeface="Times New Roman"/>
                          <a:cs typeface="Times New Roman"/>
                        </a:rPr>
                        <a:t>Название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latin typeface="Calibri"/>
                          <a:ea typeface="Times New Roman"/>
                          <a:cs typeface="Times New Roman"/>
                        </a:rPr>
                        <a:t>Комментарий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Received Signal Strength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Times New Roman"/>
                          <a:cs typeface="Times New Roman"/>
                        </a:rPr>
                        <a:t>Невысокая точность получаемого результата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Angle of Arrival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Times New Roman"/>
                          <a:cs typeface="Times New Roman"/>
                        </a:rPr>
                        <a:t>Требуются множество специфических антенн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Time of Flight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Times New Roman"/>
                          <a:cs typeface="Times New Roman"/>
                        </a:rPr>
                        <a:t>Требуется</a:t>
                      </a:r>
                      <a:r>
                        <a:rPr lang="ru-RU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линейно-частотная модуляция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Time of Arrival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Times New Roman"/>
                          <a:cs typeface="Times New Roman"/>
                        </a:rPr>
                        <a:t>Требуется</a:t>
                      </a:r>
                      <a:r>
                        <a:rPr lang="ru-RU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синхронизация времени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Times New Roman"/>
                        </a:rPr>
                        <a:t>Time Difference of Arrival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Calibri"/>
                          <a:ea typeface="Times New Roman"/>
                          <a:cs typeface="Times New Roman"/>
                        </a:rPr>
                        <a:t>Требуется</a:t>
                      </a:r>
                      <a:r>
                        <a:rPr lang="ru-RU" sz="14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синхронизация времени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выбранных технологий и их применение в теории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Санкт-Петербург 2017</a:t>
            </a:r>
            <a:endParaRPr lang="ru-RU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7252" y="3000372"/>
            <a:ext cx="2114550" cy="552450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" name="Рисунок 11" descr="Room.png"/>
          <p:cNvPicPr/>
          <p:nvPr/>
        </p:nvPicPr>
        <p:blipFill>
          <a:blip r:embed="rId4"/>
          <a:srcRect l="7074" t="6024" r="7276" b="6988"/>
          <a:stretch>
            <a:fillRect/>
          </a:stretch>
        </p:blipFill>
        <p:spPr>
          <a:xfrm>
            <a:off x="5500694" y="2643182"/>
            <a:ext cx="3228975" cy="3438525"/>
          </a:xfrm>
          <a:prstGeom prst="rect">
            <a:avLst/>
          </a:prstGeom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571876"/>
            <a:ext cx="3219450" cy="314325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5833" y="3929069"/>
            <a:ext cx="2943225" cy="428625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429132"/>
            <a:ext cx="4219575" cy="685800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5072074"/>
            <a:ext cx="417195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(1 вар.)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(1 вар. </a:t>
            </a:r>
            <a:r>
              <a:rPr lang="ru-RU" dirty="0" err="1" smtClean="0"/>
              <a:t>Калман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Результаты (2 вар.)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23.05.2017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Санкт-Петербург 2017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71810"/>
            <a:ext cx="8143932" cy="30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6100</TotalTime>
  <Words>1087</Words>
  <PresentationFormat>Экран (4:3)</PresentationFormat>
  <Paragraphs>183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Модульная</vt:lpstr>
      <vt:lpstr>Дипломная работа</vt:lpstr>
      <vt:lpstr>Вступление</vt:lpstr>
      <vt:lpstr>Вступление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Внутреннее позиционирование</vt:lpstr>
      <vt:lpstr>Заключение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Dmitriy Zavadsky</dc:creator>
  <cp:lastModifiedBy>Dmitriy Zavadsky</cp:lastModifiedBy>
  <cp:revision>66</cp:revision>
  <dcterms:created xsi:type="dcterms:W3CDTF">2017-05-17T02:11:38Z</dcterms:created>
  <dcterms:modified xsi:type="dcterms:W3CDTF">2017-05-31T18:19:01Z</dcterms:modified>
</cp:coreProperties>
</file>