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6" r:id="rId6"/>
    <p:sldId id="261" r:id="rId7"/>
    <p:sldId id="263" r:id="rId8"/>
    <p:sldId id="267" r:id="rId9"/>
    <p:sldId id="260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24921" autoAdjust="0"/>
    <p:restoredTop sz="91259" autoAdjust="0"/>
  </p:normalViewPr>
  <p:slideViewPr>
    <p:cSldViewPr>
      <p:cViewPr varScale="1">
        <p:scale>
          <a:sx n="117" d="100"/>
          <a:sy n="117" d="100"/>
        </p:scale>
        <p:origin x="-145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1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053E4-7CA1-4527-B952-263DD813CD7F}" type="datetimeFigureOut">
              <a:rPr lang="ru-RU" smtClean="0"/>
              <a:pPr/>
              <a:t>22.05.2017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21356-F010-4A35-A014-A42D67984B3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Здравствуйте, я</a:t>
            </a:r>
            <a:r>
              <a:rPr lang="en-US" dirty="0" smtClean="0"/>
              <a:t> -</a:t>
            </a:r>
            <a:r>
              <a:rPr lang="ru-RU" dirty="0" smtClean="0"/>
              <a:t> Завадский Дмитрий.</a:t>
            </a:r>
          </a:p>
          <a:p>
            <a:r>
              <a:rPr lang="ru-RU" dirty="0" smtClean="0"/>
              <a:t>Научный руководитель – Александров Евгений Викторович.</a:t>
            </a:r>
          </a:p>
          <a:p>
            <a:r>
              <a:rPr lang="ru-RU" dirty="0" smtClean="0"/>
              <a:t>Дипломная работа – внутреннее позиционирование в системах виртуальной и дополненной реальности для виртуальных реконструкций.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21356-F010-4A35-A014-A42D67984B31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же такое виртуальная и дополненная реальности, и чем они отличаются?</a:t>
            </a:r>
          </a:p>
          <a:p>
            <a:r>
              <a:rPr lang="ru-RU" dirty="0" smtClean="0"/>
              <a:t>Виртуальная реальность – созданный техническими средствами мир, передаваемый человеку через его ощущения, чаще всего это зрение и слух. 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О</a:t>
            </a:r>
            <a:r>
              <a:rPr lang="ru-RU" baseline="0" dirty="0" smtClean="0">
                <a:solidFill>
                  <a:srgbClr val="FF0000"/>
                </a:solidFill>
              </a:rPr>
              <a:t>т того, как именно реализована виртуальная реальность, и как она преподносится пользователю, зависит насколько сильно будет погружению во внутреннюю атмосферу.</a:t>
            </a:r>
          </a:p>
          <a:p>
            <a:r>
              <a:rPr lang="ru-RU" dirty="0" smtClean="0"/>
              <a:t>Не следует путать виртуальную реальность с дополненной реальностью. Их коренное различие в том, что виртуальная реальность конструирует новый мир, когда дополнительная реальность лишь вносит отдельные элементы в восприятие реального мира.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21356-F010-4A35-A014-A42D67984B31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такое виртуальная реконструкция?</a:t>
            </a:r>
          </a:p>
          <a:p>
            <a:r>
              <a:rPr lang="ru-RU" dirty="0" smtClean="0"/>
              <a:t>Допустим некоторое историческое место находится под угрозой разрушения, а физическая реконструкция не выгодна экономически или по каким-то другим причинам.</a:t>
            </a:r>
          </a:p>
          <a:p>
            <a:r>
              <a:rPr lang="ru-RU" dirty="0" smtClean="0"/>
              <a:t>Тогда за дело берутся дизайнеры и рисуют в точности то же самое место в специальных приложениях, после чего получается та самая виртуальная реконструкция максимально</a:t>
            </a:r>
            <a:r>
              <a:rPr lang="ru-RU" baseline="0" dirty="0" smtClean="0"/>
              <a:t> </a:t>
            </a:r>
            <a:r>
              <a:rPr lang="ru-RU" dirty="0" smtClean="0"/>
              <a:t>совпадающее с реальным объектом.</a:t>
            </a:r>
          </a:p>
          <a:p>
            <a:r>
              <a:rPr lang="ru-RU" dirty="0" smtClean="0"/>
              <a:t>На картинках ниже приведена виртуальная реконструкция трапезной палаты </a:t>
            </a:r>
            <a:r>
              <a:rPr lang="ru-RU" dirty="0" err="1" smtClean="0"/>
              <a:t>Феодоровского</a:t>
            </a:r>
            <a:r>
              <a:rPr lang="ru-RU" dirty="0" smtClean="0"/>
              <a:t> городка в Царском селе. Именно она и используется далее в дипломной работе.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21356-F010-4A35-A014-A42D67984B31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Если соединить виртуальную реальность и виртуальную реконструкцию, то можно получить замечательное приложение, которое проведет экскурсию в любые места, в которые мы не можем попасть сами.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большинстве случаев для реализации виртуальной реальности и частичного погружения человека в нее достаточно согласовать движение виртуальной камеры и устройства.</a:t>
            </a:r>
            <a:endParaRPr lang="ru-RU" dirty="0" smtClean="0"/>
          </a:p>
          <a:p>
            <a:r>
              <a:rPr lang="ru-RU" dirty="0" smtClean="0"/>
              <a:t>Если рассматривать обычного человека, то почти у каждого есть смартфон, который можно использовать как средство вывода картинки из виртуальной реальности. Значит нам нужно, чтобы виртуальная камера не</a:t>
            </a:r>
            <a:r>
              <a:rPr lang="ru-RU" baseline="0" dirty="0" smtClean="0"/>
              <a:t> только поворачивалась за поворотами смартфона или похожего устройства, но и перемещалась вслед за физическими передвижениями этого устройства.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21356-F010-4A35-A014-A42D67984B31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Здесь</a:t>
            </a:r>
            <a:r>
              <a:rPr lang="ru-RU" baseline="0" dirty="0" smtClean="0"/>
              <a:t> можно рассказать много, но затронем только самое главное:</a:t>
            </a:r>
          </a:p>
          <a:p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GPS –</a:t>
            </a:r>
            <a:r>
              <a:rPr lang="ru-RU" baseline="0" dirty="0" smtClean="0"/>
              <a:t> система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глобального позиционирования. К сожалению, не работает, если спутников не видно. Можно отдельно приобретать ретрансляторы, но их стоимость оставляет желать лучшего. </a:t>
            </a:r>
            <a:endParaRPr lang="en-US" baseline="0" dirty="0" smtClean="0"/>
          </a:p>
          <a:p>
            <a:r>
              <a:rPr lang="ru-RU" baseline="0" dirty="0" smtClean="0"/>
              <a:t>Позиционирование по сотовым сетям -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точность в этом случае еще ниже, чем у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GPS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даже в районах с высокой плотностью станций.</a:t>
            </a:r>
            <a:endParaRPr lang="ru-RU" baseline="0" dirty="0" smtClean="0"/>
          </a:p>
          <a:p>
            <a:r>
              <a:rPr lang="ru-RU" baseline="0" dirty="0" smtClean="0"/>
              <a:t>Инерциальные системы -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используется модель движения человека: если мы знаем, где были, в какую сторону и как быстро двигались, то можно рассчитать, где мы оказались через некоторое время. Это достигается с помощью гироскопов и акселерометров смартфона. Однако в нашем случае они используются для поворотов виртуальной камеры.</a:t>
            </a:r>
            <a:endParaRPr lang="ru-RU" baseline="0" dirty="0" smtClean="0"/>
          </a:p>
          <a:p>
            <a:r>
              <a:rPr lang="en-US" baseline="0" dirty="0" smtClean="0"/>
              <a:t>Wi-Fi</a:t>
            </a:r>
            <a:r>
              <a:rPr lang="ru-RU" baseline="0" dirty="0" smtClean="0"/>
              <a:t> -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Местоположение вычисляется путем сравнения измеряемых в реальном времени мощностей сигнала от окружающих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Wi-Fi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точек доступа с заранее измеренными значениями, привязанными к карте помещения.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Оптика -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предварительное сканирование помещения, а потом определение своего местоположения по картинке, полученной с камеры смартфона.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Появляется проблемы освещения и видимости. Сложно, но удобно использовать вместе с технологией дополненной реальности.</a:t>
            </a:r>
            <a:endParaRPr lang="ru-RU" baseline="0" dirty="0" smtClean="0"/>
          </a:p>
          <a:p>
            <a:r>
              <a:rPr lang="ru-RU" baseline="0" dirty="0" err="1" smtClean="0"/>
              <a:t>Лидар</a:t>
            </a:r>
            <a:r>
              <a:rPr lang="ru-RU" baseline="0" dirty="0" smtClean="0"/>
              <a:t> - 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ехнология получения и обработки информации об удалённых объектах с помощью активных оптических систем, использующих явления отражения света и его рассеяния в прозрачных и полупрозрачных средах. Крайне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эффективная, но безумно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сложная и дорогая для реализации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технология.</a:t>
            </a:r>
            <a:endParaRPr lang="ru-RU" baseline="0" dirty="0" smtClean="0"/>
          </a:p>
          <a:p>
            <a:r>
              <a:rPr lang="ru-RU" baseline="0" dirty="0" smtClean="0"/>
              <a:t>Инфракрасное излучение -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системах инфракрасного позиционирования мобильные приборы испускают инфракрасные импульсы с определенной периодичностью. Эти импульсы воспринимаются приемниками системы, и местонахождение прибора рассчитывается по времени прохождения сигнала от источника к приемнику.</a:t>
            </a:r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Ультразвук -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Расстояние рассчитывается по времени прохождения сигнала от датчика до приемника. Используя несколько приемников, можно точно рассчитать местоположение передатчика.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УВБ -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Беспроводная технология связи на малых расстояниях при низких затратах энергии, использующая в качестве несущей сверхширокополосные сигналы с крайне низкой спектральной плотностью мощности. Надежная работа и высокая точность позиционирования даже при наличии отраженных сигналов.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Исходя из вышесказанных</a:t>
            </a:r>
            <a:r>
              <a:rPr lang="ru-RU" baseline="0" dirty="0" smtClean="0"/>
              <a:t> описаний и глядя на таблицу следует вывод, что из реализуемых под обычный смартфон, но имеющих при этом неплохую точность лучше всего подходит метод внутреннего позиционирования с помощью </a:t>
            </a:r>
            <a:r>
              <a:rPr lang="en-US" baseline="0" dirty="0" smtClean="0"/>
              <a:t>Wi-Fi</a:t>
            </a:r>
            <a:r>
              <a:rPr lang="ru-RU" baseline="0" dirty="0" smtClean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21356-F010-4A35-A014-A42D67984B31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baseline="0" dirty="0" smtClean="0"/>
              <a:t>Основная идея – по комнате располагаются </a:t>
            </a:r>
            <a:r>
              <a:rPr lang="en-US" baseline="0" dirty="0" smtClean="0"/>
              <a:t>Wi-Fi </a:t>
            </a:r>
            <a:r>
              <a:rPr lang="ru-RU" baseline="0" dirty="0" smtClean="0"/>
              <a:t>точки, от которых приложение получает информацию, которую преобразовывает в расстояние до этой точки. Для этого можно использовать формулу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FSPL.</a:t>
            </a:r>
            <a:endParaRPr lang="ru-RU" baseline="0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ree-space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path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loss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формула,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учитывающая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потери сигнала в электромагнитной среде, которые возникают в результате прохождения волны сквозь пространство (обычно воздух), без каких-либо препятствий поблизости, вызывающих отражение или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дифракцию.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Потери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свободном пространстве пропорциональны квадрату расстояния между передатчиком и приемником, а также пропорциональны квадрату частоты радиосигнала.</a:t>
            </a:r>
          </a:p>
          <a:p>
            <a:r>
              <a:rPr lang="ru-RU" dirty="0" smtClean="0"/>
              <a:t>После того как по данной формуле приложение получило все</a:t>
            </a:r>
            <a:r>
              <a:rPr lang="ru-RU" baseline="0" dirty="0" smtClean="0"/>
              <a:t> расстояния до точек – требуется рассчитать собственное положение методом </a:t>
            </a:r>
            <a:r>
              <a:rPr lang="ru-RU" baseline="0" dirty="0" err="1" smtClean="0"/>
              <a:t>трилатерации</a:t>
            </a:r>
            <a:r>
              <a:rPr lang="ru-RU" baseline="0" dirty="0" smtClean="0"/>
              <a:t>.</a:t>
            </a:r>
          </a:p>
          <a:p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Однако на практике становится видно, что данные от одного и того же роутера, передающиеся на одно и то же расстояние могут отличаться друг от друга, поэтому для уменьшения погрешностей при неверных показаний роутера стоит использовать большее количество точек, присваивать им, в зависимости от приходящих данных веса приоритетов, после чего использовать несколько </a:t>
            </a:r>
            <a:r>
              <a:rPr lang="ru-RU" baseline="0" dirty="0" err="1" smtClean="0"/>
              <a:t>трилаттераций</a:t>
            </a:r>
            <a:r>
              <a:rPr lang="ru-RU" baseline="0" dirty="0" smtClean="0"/>
              <a:t> с усредненными данными.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21356-F010-4A35-A014-A42D67984B31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Здесь на графике изображены результаты полученных расстояний от нескольких</a:t>
            </a:r>
            <a:r>
              <a:rPr lang="ru-RU" baseline="0" dirty="0" smtClean="0"/>
              <a:t> роутеров, усредненное значение по ним, и реальное расстояние до устройства.</a:t>
            </a:r>
          </a:p>
          <a:p>
            <a:r>
              <a:rPr lang="ru-RU" baseline="0" dirty="0" smtClean="0"/>
              <a:t>Хорошо заметен всплеск от одного из них, и именно для этого вводятся веса, на основе которых выбираются «правильные» данные</a:t>
            </a:r>
            <a:r>
              <a:rPr lang="ru-RU" baseline="0" dirty="0" smtClean="0"/>
              <a:t>.</a:t>
            </a:r>
            <a:endParaRPr lang="en-US" baseline="0" dirty="0" smtClean="0"/>
          </a:p>
          <a:p>
            <a:r>
              <a:rPr lang="ru-RU" baseline="0" dirty="0" smtClean="0"/>
              <a:t>В будущем планируется применение фильтра </a:t>
            </a:r>
            <a:r>
              <a:rPr lang="ru-RU" baseline="0" dirty="0" err="1" smtClean="0"/>
              <a:t>Калмана</a:t>
            </a:r>
            <a:r>
              <a:rPr lang="ru-RU" baseline="0" dirty="0" smtClean="0"/>
              <a:t> для того чтобы избавиться от подобных скачков.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21356-F010-4A35-A014-A42D67984B31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Очевидно, что использовать приоритетность данных удобнее, когда данных много. А значит при увеличении количества роутеров – увеличивается точность расчета положения в пространстве.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Кроме присвоения весов для полученных данных со</a:t>
            </a:r>
            <a:r>
              <a:rPr lang="ru-RU" baseline="0" dirty="0" smtClean="0"/>
              <a:t> строго определенных роутеров, которые использует пользователь, можно использовать данные с окружающих роутеров, местоположение которых точно не известно, но к которым можно определить приблизительное направление, использование которых немного улучшит итоговый результат расчета местоположения.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21356-F010-4A35-A014-A42D67984B31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 данное время проблема внутреннего позиционирования широко распространена, и каждый ищет вариант её решения. Однако стоит помнить о средствах, которыми каждый располагает.</a:t>
            </a:r>
          </a:p>
          <a:p>
            <a:r>
              <a:rPr lang="ru-RU" dirty="0" smtClean="0"/>
              <a:t>Одни используя ультразвук добиваются хорошей точности в 2 сантиметра. Другие используя</a:t>
            </a:r>
            <a:r>
              <a:rPr lang="ru-RU" baseline="0" dirty="0" smtClean="0"/>
              <a:t> множество антенн направленных в разные стороны и высчитывая угол прихода сигнала получают высокую точность даже при использовании </a:t>
            </a:r>
            <a:r>
              <a:rPr lang="en-US" baseline="0" dirty="0" smtClean="0"/>
              <a:t>Wi-Fi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В нашем же случае рассматривается: на сколько высокую точность можно получить, используя лишь обычный смартфон. Ведь чтобы приложение стало популярным – оно должно быть простым и не особо дорогим. И именно такой подход нужен при написании приложения для экскурсий.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Эта работа попадает под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условия гранта, в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рамках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которого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предполагается продолжение данной работы с добавлением остальных комнат данного архитектурного комплекса, что в итоге выльется в полноценную экскурсию по всему архитектурному сооружению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Феодоровского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городка.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21356-F010-4A35-A014-A42D67984B31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23.05.2017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Санкт-Петербург 2017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23.05.2017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Санкт-Петербург 2017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23.05.2017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ru-RU" smtClean="0"/>
              <a:t>Санкт-Петербург 2017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23.05.2017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Санкт-Петербург 2017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23.05.2017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Санкт-Петербург 2017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23.05.2017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Санкт-Петербург 2017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23.05.2017</a:t>
            </a:r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Санкт-Петербург 2017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23.05.2017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Санкт-Петербург 2017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23.05.2017</a:t>
            </a: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Санкт-Петербург 2017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23.05.2017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Санкт-Петербург 2017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r>
              <a:rPr lang="ru-RU" smtClean="0"/>
              <a:t>23.05.2017</a:t>
            </a:r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ru-RU" smtClean="0"/>
              <a:t>Санкт-Петербург 2017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ru-RU" smtClean="0"/>
              <a:t>23.05.2017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ru-RU" smtClean="0"/>
              <a:t>Санкт-Петербург 2017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Дипломная работа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928802"/>
            <a:ext cx="8077200" cy="1399614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Внутреннее позиционирование в системах виртуальной и дополненной реальности для виртуальных </a:t>
            </a:r>
            <a:r>
              <a:rPr lang="ru-RU" sz="2400" dirty="0" smtClean="0"/>
              <a:t>реконструкций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14348" y="4214818"/>
            <a:ext cx="52864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Студент – Завадский Д. И.</a:t>
            </a:r>
          </a:p>
          <a:p>
            <a:r>
              <a:rPr lang="ru-RU" dirty="0" smtClean="0"/>
              <a:t>Научный руководитель – Александров Е. В.</a:t>
            </a:r>
          </a:p>
          <a:p>
            <a:r>
              <a:rPr lang="ru-RU" dirty="0" err="1" smtClean="0"/>
              <a:t>СУиР</a:t>
            </a:r>
            <a:r>
              <a:rPr lang="ru-RU" dirty="0" smtClean="0"/>
              <a:t> ИТМО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Вступление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algn="ctr"/>
            <a:r>
              <a:rPr lang="ru-RU" dirty="0" smtClean="0"/>
              <a:t>Виртуальная реальность</a:t>
            </a:r>
            <a:endParaRPr lang="ru-RU" dirty="0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pPr algn="ctr"/>
            <a:r>
              <a:rPr lang="ru-RU" dirty="0" smtClean="0"/>
              <a:t>Дополненная реальность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23.05.2017</a:t>
            </a:r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Санкт-Петербург 2017</a:t>
            </a:r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/>
          </a:p>
        </p:txBody>
      </p:sp>
      <p:pic>
        <p:nvPicPr>
          <p:cNvPr id="1026" name="Picture 2" descr="D:\Downloads\Virtual-reality-to-become-real-1200x630.jp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645025" y="2928934"/>
            <a:ext cx="4041775" cy="2286016"/>
          </a:xfrm>
          <a:prstGeom prst="rect">
            <a:avLst/>
          </a:prstGeom>
          <a:noFill/>
        </p:spPr>
      </p:pic>
      <p:pic>
        <p:nvPicPr>
          <p:cNvPr id="1027" name="Picture 3" descr="D:\Downloads\4-14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2935639"/>
            <a:ext cx="4040188" cy="22726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Вступление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8258204" cy="715355"/>
          </a:xfrm>
        </p:spPr>
        <p:txBody>
          <a:bodyPr/>
          <a:lstStyle/>
          <a:p>
            <a:pPr algn="ctr"/>
            <a:r>
              <a:rPr lang="ru-RU" dirty="0" smtClean="0"/>
              <a:t>Виртуальная реконструкция</a:t>
            </a:r>
            <a:endParaRPr lang="ru-RU" dirty="0"/>
          </a:p>
        </p:txBody>
      </p:sp>
      <p:pic>
        <p:nvPicPr>
          <p:cNvPr id="7" name="Содержимое 6" descr="EDiZvSTIJi8.jpg"/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7200" y="2857496"/>
            <a:ext cx="4040188" cy="2655554"/>
          </a:xfrm>
          <a:prstGeom prst="rect">
            <a:avLst/>
          </a:prstGeom>
        </p:spPr>
      </p:pic>
      <p:pic>
        <p:nvPicPr>
          <p:cNvPr id="8" name="Содержимое 7" descr="uci8qvl-Oa0.jpg"/>
          <p:cNvPicPr>
            <a:picLocks noGrp="1"/>
          </p:cNvPicPr>
          <p:nvPr>
            <p:ph sz="quarter" idx="4"/>
          </p:nvPr>
        </p:nvPicPr>
        <p:blipFill>
          <a:blip r:embed="rId4" cstate="print"/>
          <a:stretch>
            <a:fillRect/>
          </a:stretch>
        </p:blipFill>
        <p:spPr>
          <a:xfrm>
            <a:off x="4640928" y="2857496"/>
            <a:ext cx="4003038" cy="2643206"/>
          </a:xfrm>
          <a:prstGeom prst="rect">
            <a:avLst/>
          </a:prstGeom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23.05.2017</a:t>
            </a:r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Санкт-Петербург 2017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Внутреннее позиционирование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23.05.2017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Санкт-Петербург 2017</a:t>
            </a:r>
            <a:endParaRPr lang="ru-RU"/>
          </a:p>
        </p:txBody>
      </p:sp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Санкт-Петербург 201</a:t>
            </a:r>
            <a:r>
              <a:rPr kumimoji="0" 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7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D:\Downloads\Positioning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3674" y="1772521"/>
            <a:ext cx="7236653" cy="45229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Внутреннее позиционирование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Обзор технологий позиционирования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23.05.2017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Санкт-Петербург 2017</a:t>
            </a:r>
            <a:endParaRPr lang="ru-RU"/>
          </a:p>
        </p:txBody>
      </p:sp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Санкт-Петербург 201</a:t>
            </a:r>
            <a:r>
              <a:rPr kumimoji="0" 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7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500034" y="2500306"/>
          <a:ext cx="814393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454"/>
                <a:gridCol w="2143140"/>
                <a:gridCol w="1785950"/>
                <a:gridCol w="1857388"/>
              </a:tblGrid>
              <a:tr h="370840">
                <a:tc>
                  <a:txBody>
                    <a:bodyPr/>
                    <a:lstStyle/>
                    <a:p>
                      <a:pPr marL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Calibri"/>
                          <a:ea typeface="Times New Roman"/>
                          <a:cs typeface="Times New Roman"/>
                        </a:rPr>
                        <a:t>Название</a:t>
                      </a:r>
                      <a:endParaRPr lang="ru-RU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Calibri"/>
                          <a:ea typeface="Times New Roman"/>
                          <a:cs typeface="Times New Roman"/>
                        </a:rPr>
                        <a:t>Дистанция (</a:t>
                      </a:r>
                      <a:r>
                        <a:rPr lang="en-US" sz="1400" dirty="0">
                          <a:latin typeface="Calibri"/>
                          <a:ea typeface="Times New Roman"/>
                          <a:cs typeface="Times New Roman"/>
                        </a:rPr>
                        <a:t>~ </a:t>
                      </a:r>
                      <a:r>
                        <a:rPr lang="ru-RU" sz="1400" b="1" dirty="0">
                          <a:latin typeface="Calibri"/>
                          <a:ea typeface="Times New Roman"/>
                          <a:cs typeface="Times New Roman"/>
                        </a:rPr>
                        <a:t>м.)</a:t>
                      </a:r>
                      <a:endParaRPr lang="ru-RU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latin typeface="Calibri"/>
                          <a:ea typeface="Times New Roman"/>
                          <a:cs typeface="Times New Roman"/>
                        </a:rPr>
                        <a:t>Точность (</a:t>
                      </a:r>
                      <a:r>
                        <a:rPr lang="en-US" sz="1400">
                          <a:latin typeface="Calibri"/>
                          <a:ea typeface="Times New Roman"/>
                          <a:cs typeface="Times New Roman"/>
                        </a:rPr>
                        <a:t>~ </a:t>
                      </a:r>
                      <a:r>
                        <a:rPr lang="ru-RU" sz="1400" b="1">
                          <a:latin typeface="Calibri"/>
                          <a:ea typeface="Times New Roman"/>
                          <a:cs typeface="Times New Roman"/>
                        </a:rPr>
                        <a:t>м.)</a:t>
                      </a:r>
                      <a:endParaRPr lang="ru-RU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Calibri"/>
                          <a:ea typeface="Times New Roman"/>
                          <a:cs typeface="Times New Roman"/>
                        </a:rPr>
                        <a:t>Стоимость</a:t>
                      </a:r>
                      <a:endParaRPr lang="ru-RU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GPS</a:t>
                      </a:r>
                      <a:endParaRPr lang="ru-RU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Calibri"/>
                          <a:ea typeface="Times New Roman"/>
                          <a:cs typeface="Times New Roman"/>
                        </a:rPr>
                        <a:t>-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Times New Roman"/>
                        </a:rPr>
                        <a:t>10</a:t>
                      </a:r>
                      <a:r>
                        <a:rPr lang="en-US" sz="1400">
                          <a:latin typeface="Calibri"/>
                          <a:ea typeface="Times New Roman"/>
                          <a:cs typeface="Times New Roman"/>
                        </a:rPr>
                        <a:t> (</a:t>
                      </a:r>
                      <a:r>
                        <a:rPr lang="ru-RU" sz="1400">
                          <a:latin typeface="Calibri"/>
                          <a:ea typeface="Times New Roman"/>
                          <a:cs typeface="Times New Roman"/>
                        </a:rPr>
                        <a:t>на улице</a:t>
                      </a:r>
                      <a:r>
                        <a:rPr lang="en-US" sz="1400">
                          <a:latin typeface="Calibri"/>
                          <a:ea typeface="Times New Roman"/>
                          <a:cs typeface="Times New Roman"/>
                        </a:rPr>
                        <a:t>)</a:t>
                      </a:r>
                      <a:endParaRPr lang="ru-RU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Calibri"/>
                          <a:ea typeface="Times New Roman"/>
                          <a:cs typeface="Times New Roman"/>
                        </a:rPr>
                        <a:t>Низкая</a:t>
                      </a: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Times New Roman"/>
                        </a:rPr>
                        <a:t>Сотовая связь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Times New Roman"/>
                        </a:rPr>
                        <a:t>-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Calibri"/>
                          <a:ea typeface="Times New Roman"/>
                          <a:cs typeface="Times New Roman"/>
                        </a:rPr>
                        <a:t>100 </a:t>
                      </a:r>
                      <a:r>
                        <a:rPr lang="en-US" sz="1400" dirty="0">
                          <a:latin typeface="Calibri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ru-RU" sz="1400" dirty="0">
                          <a:latin typeface="Calibri"/>
                          <a:ea typeface="Times New Roman"/>
                          <a:cs typeface="Times New Roman"/>
                        </a:rPr>
                        <a:t>на улице</a:t>
                      </a:r>
                      <a:r>
                        <a:rPr lang="en-US" sz="1400" dirty="0">
                          <a:latin typeface="Calibri"/>
                          <a:ea typeface="Times New Roman"/>
                          <a:cs typeface="Times New Roman"/>
                        </a:rPr>
                        <a:t>)</a:t>
                      </a:r>
                      <a:endParaRPr lang="ru-RU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Calibri"/>
                          <a:ea typeface="Times New Roman"/>
                          <a:cs typeface="Times New Roman"/>
                        </a:rPr>
                        <a:t>Низкая</a:t>
                      </a: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Times New Roman"/>
                        </a:rPr>
                        <a:t>Инерциальные системы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Times New Roman"/>
                        </a:rPr>
                        <a:t>-</a:t>
                      </a:r>
                      <a:endParaRPr lang="ru-RU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Calibri"/>
                          <a:ea typeface="Times New Roman"/>
                          <a:cs typeface="Times New Roman"/>
                        </a:rPr>
                        <a:t>Средняя</a:t>
                      </a: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Times New Roman"/>
                        </a:rPr>
                        <a:t>Wi-Fi/BLE</a:t>
                      </a:r>
                      <a:endParaRPr lang="ru-RU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Times New Roman"/>
                        </a:rPr>
                        <a:t>50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Calibri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Calibri"/>
                          <a:ea typeface="Times New Roman"/>
                          <a:cs typeface="Times New Roman"/>
                        </a:rPr>
                        <a:t>Средняя</a:t>
                      </a: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Times New Roman"/>
                        </a:rPr>
                        <a:t>Optic</a:t>
                      </a:r>
                      <a:endParaRPr lang="ru-RU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Times New Roman"/>
                        </a:rPr>
                        <a:t>-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Calibri"/>
                          <a:ea typeface="Times New Roman"/>
                          <a:cs typeface="Times New Roman"/>
                        </a:rPr>
                        <a:t>Высокая</a:t>
                      </a: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Times New Roman"/>
                        </a:rPr>
                        <a:t>Lidar</a:t>
                      </a:r>
                      <a:endParaRPr lang="ru-RU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Times New Roman"/>
                        </a:rPr>
                        <a:t>1000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Calibri"/>
                          <a:ea typeface="Times New Roman"/>
                          <a:cs typeface="Times New Roman"/>
                        </a:rPr>
                        <a:t>Высокая</a:t>
                      </a: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Times New Roman"/>
                        </a:rPr>
                        <a:t>IR</a:t>
                      </a:r>
                      <a:endParaRPr lang="ru-RU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Times New Roman"/>
                        </a:rPr>
                        <a:t>0.1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Calibri"/>
                          <a:ea typeface="Times New Roman"/>
                          <a:cs typeface="Times New Roman"/>
                        </a:rPr>
                        <a:t>Высокая</a:t>
                      </a: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Times New Roman"/>
                        </a:rPr>
                        <a:t>Ультразвук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Times New Roman"/>
                        </a:rPr>
                        <a:t>0.05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Calibri"/>
                          <a:ea typeface="Times New Roman"/>
                          <a:cs typeface="Times New Roman"/>
                        </a:rPr>
                        <a:t>Высокая</a:t>
                      </a: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Times New Roman"/>
                        </a:rPr>
                        <a:t>UWB</a:t>
                      </a:r>
                      <a:endParaRPr lang="ru-RU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Times New Roman"/>
                        </a:rPr>
                        <a:t>10</a:t>
                      </a:r>
                      <a:endParaRPr lang="ru-RU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Times New Roman"/>
                        </a:rPr>
                        <a:t>0.1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Calibri"/>
                          <a:ea typeface="Times New Roman"/>
                          <a:cs typeface="Times New Roman"/>
                        </a:rPr>
                        <a:t>Высокая</a:t>
                      </a: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Внутреннее позиционирование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Обзор выбранных технологий и их применение в теории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23.05.2017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Санкт-Петербург 2017</a:t>
            </a:r>
            <a:endParaRPr lang="ru-RU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57252" y="3000372"/>
            <a:ext cx="2114550" cy="552450"/>
          </a:xfrm>
          <a:prstGeom prst="rect">
            <a:avLst/>
          </a:prstGeom>
          <a:noFill/>
        </p:spPr>
      </p:pic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8662" y="3643314"/>
            <a:ext cx="6153150" cy="1943100"/>
          </a:xfrm>
          <a:prstGeom prst="rect">
            <a:avLst/>
          </a:prstGeom>
          <a:noFill/>
        </p:spPr>
      </p:pic>
      <p:pic>
        <p:nvPicPr>
          <p:cNvPr id="11" name="Рисунок 10" descr="Trilatteration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6000760" y="2675428"/>
            <a:ext cx="2071702" cy="361109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Внутреннее позиционирование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Графики полученных данных на практике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23.05.2017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Санкт-Петербург 2017</a:t>
            </a:r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071810"/>
            <a:ext cx="8143932" cy="3041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Что может быть применено для улучшения?</a:t>
            </a:r>
          </a:p>
          <a:p>
            <a:pPr lvl="1"/>
            <a:r>
              <a:rPr lang="ru-RU" dirty="0" smtClean="0"/>
              <a:t>Количество точек доступа</a:t>
            </a:r>
          </a:p>
          <a:p>
            <a:pPr lvl="1"/>
            <a:r>
              <a:rPr lang="ru-RU" dirty="0" smtClean="0"/>
              <a:t>Фильтр </a:t>
            </a:r>
            <a:r>
              <a:rPr lang="ru-RU" dirty="0" err="1" smtClean="0"/>
              <a:t>Калмана</a:t>
            </a:r>
            <a:endParaRPr lang="ru-RU" dirty="0" smtClean="0"/>
          </a:p>
          <a:p>
            <a:pPr lvl="1"/>
            <a:r>
              <a:rPr lang="ru-RU" dirty="0" smtClean="0"/>
              <a:t>Использование данных со сторонних точек доступа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23.05.2017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Санкт-Петербург 2017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Для чего это нужно?</a:t>
            </a:r>
          </a:p>
          <a:p>
            <a:r>
              <a:rPr lang="ru-RU" dirty="0" smtClean="0"/>
              <a:t>Для чего это может понадобиться?</a:t>
            </a:r>
          </a:p>
          <a:p>
            <a:endParaRPr lang="ru-RU" dirty="0" smtClean="0"/>
          </a:p>
          <a:p>
            <a:r>
              <a:rPr lang="ru-RU" dirty="0" smtClean="0"/>
              <a:t>Грант № 17-04-12034, </a:t>
            </a:r>
            <a:r>
              <a:rPr lang="ru-RU" dirty="0" err="1" smtClean="0"/>
              <a:t>Мультимедийная</a:t>
            </a:r>
            <a:r>
              <a:rPr lang="ru-RU" dirty="0" smtClean="0"/>
              <a:t> информационная система «Архитектурно-художественный комплекс </a:t>
            </a:r>
            <a:r>
              <a:rPr lang="ru-RU" dirty="0" err="1" smtClean="0"/>
              <a:t>Феодоровский</a:t>
            </a:r>
            <a:r>
              <a:rPr lang="ru-RU" dirty="0" smtClean="0"/>
              <a:t> городок в Царском селе как пример Русского стиля»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23.05.2017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Санкт-Петербург 2017</a:t>
            </a:r>
            <a:endParaRPr lang="ru-RU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Литейная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5900</TotalTime>
  <Words>1305</Words>
  <PresentationFormat>Экран (4:3)</PresentationFormat>
  <Paragraphs>145</Paragraphs>
  <Slides>9</Slides>
  <Notes>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Модульная</vt:lpstr>
      <vt:lpstr>Дипломная работа</vt:lpstr>
      <vt:lpstr>Вступление</vt:lpstr>
      <vt:lpstr>Вступление</vt:lpstr>
      <vt:lpstr>Внутреннее позиционирование</vt:lpstr>
      <vt:lpstr>Внутреннее позиционирование</vt:lpstr>
      <vt:lpstr>Внутреннее позиционирование</vt:lpstr>
      <vt:lpstr>Внутреннее позиционирование</vt:lpstr>
      <vt:lpstr>Заключение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Дипломная работа</dc:title>
  <dc:creator>Dmitriy Zavadsky</dc:creator>
  <cp:lastModifiedBy>Dmitriy Zavadsky</cp:lastModifiedBy>
  <cp:revision>46</cp:revision>
  <dcterms:created xsi:type="dcterms:W3CDTF">2017-05-17T02:11:38Z</dcterms:created>
  <dcterms:modified xsi:type="dcterms:W3CDTF">2017-05-23T08:15:09Z</dcterms:modified>
</cp:coreProperties>
</file>