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rmAutofit fontScale="69000"/>
          </a:bodyPr>
          <a:lstStyle/>
          <a:p>
            <a:r>
              <a:rPr lang="ru-RU" sz="52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8DDE30E-FA61-4E58-A912-2AE55EFB2B3C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rmAutofit fontScale="97000"/>
          </a:bodyPr>
          <a:lstStyle/>
          <a:p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4AB9D58-D7F2-4297-98FF-1C4587578C00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‹#›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54;p13"/>
          <p:cNvSpPr txBox="1"/>
          <p:nvPr/>
        </p:nvSpPr>
        <p:spPr>
          <a:xfrm>
            <a:off x="311760" y="1179720"/>
            <a:ext cx="8520120" cy="749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ru" sz="24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Проект на тему: </a:t>
            </a:r>
            <a:r>
              <a:rPr lang="ru-RU" sz="2400" b="1" i="0" dirty="0">
                <a:solidFill>
                  <a:srgbClr val="FF0000"/>
                </a:solidFill>
                <a:effectLst/>
                <a:latin typeface="Bahnschrift" panose="020B0502040204020203" pitchFamily="34" charset="0"/>
              </a:rPr>
              <a:t>Устройство контроля скорости движения спортсмена</a:t>
            </a:r>
            <a:endParaRPr lang="ru-RU" sz="2400" b="0" strike="noStrike" spc="-1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sp>
        <p:nvSpPr>
          <p:cNvPr id="79" name="Google Shape;55;p13"/>
          <p:cNvSpPr txBox="1"/>
          <p:nvPr/>
        </p:nvSpPr>
        <p:spPr>
          <a:xfrm>
            <a:off x="469800" y="2031840"/>
            <a:ext cx="5362920" cy="3111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Полежаев Максим Николаевич,</a:t>
            </a:r>
            <a:endParaRPr lang="ru-RU" b="1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10</a:t>
            </a:r>
            <a:r>
              <a:rPr lang="ru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лет</a:t>
            </a:r>
            <a:r>
              <a:rPr lang="ru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,</a:t>
            </a: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Тел. +79206139263</a:t>
            </a:r>
            <a:r>
              <a:rPr lang="ru-RU" spc="-1" dirty="0">
                <a:latin typeface="Bahnschrift" panose="020B0502040204020203" pitchFamily="34" charset="0"/>
              </a:rPr>
              <a:t>    </a:t>
            </a:r>
            <a:r>
              <a:rPr lang="ru-RU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Почта</a:t>
            </a: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:Mapolejaev@yandex.ru</a:t>
            </a: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Аваян</a:t>
            </a:r>
            <a:r>
              <a:rPr lang="ru-RU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Сергей </a:t>
            </a:r>
            <a:r>
              <a:rPr lang="ru-RU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Мушегович</a:t>
            </a:r>
            <a:r>
              <a:rPr lang="ru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,</a:t>
            </a:r>
            <a:endParaRPr lang="ru-RU" b="1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-RU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13 лет</a:t>
            </a:r>
            <a:r>
              <a:rPr lang="en-US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, </a:t>
            </a:r>
            <a:r>
              <a:rPr lang="en-US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Mavagan90@gmail.com</a:t>
            </a:r>
            <a:endParaRPr lang="ru-RU" strike="noStrike" spc="-1" dirty="0">
              <a:solidFill>
                <a:srgbClr val="000000"/>
              </a:solidFill>
              <a:latin typeface="Bahnschrift" panose="020B0502040204020203" pitchFamily="34" charset="0"/>
              <a:ea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b="1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[</a:t>
            </a:r>
            <a:r>
              <a:rPr lang="ru-RU" b="1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Ф</a:t>
            </a:r>
            <a:r>
              <a:rPr lang="en-US" b="1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</a:t>
            </a:r>
            <a:r>
              <a:rPr lang="ru-RU" b="1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Лев о</a:t>
            </a:r>
            <a:r>
              <a:rPr lang="en-US" b="1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]</a:t>
            </a:r>
            <a:r>
              <a:rPr lang="ru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,</a:t>
            </a:r>
            <a:endParaRPr lang="ru-RU" b="1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-RU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Информация</a:t>
            </a: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Академия Технолаб</a:t>
            </a: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Калужская область, г. Обнинск</a:t>
            </a:r>
            <a:endParaRPr lang="ru-RU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Куратор: </a:t>
            </a:r>
            <a:r>
              <a:rPr lang="ru-RU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Ким Антон Яковлевич</a:t>
            </a:r>
            <a:endParaRPr lang="ru-RU" b="0" strike="noStrike" spc="-1" dirty="0">
              <a:latin typeface="Bahnschrift" panose="020B0502040204020203" pitchFamily="34" charset="0"/>
            </a:endParaRPr>
          </a:p>
        </p:txBody>
      </p:sp>
      <p:pic>
        <p:nvPicPr>
          <p:cNvPr id="80" name="Google Shape;56;p13"/>
          <p:cNvPicPr/>
          <p:nvPr/>
        </p:nvPicPr>
        <p:blipFill>
          <a:blip r:embed="rId2"/>
          <a:stretch/>
        </p:blipFill>
        <p:spPr>
          <a:xfrm>
            <a:off x="-190440" y="325080"/>
            <a:ext cx="2510640" cy="606960"/>
          </a:xfrm>
          <a:prstGeom prst="rect">
            <a:avLst/>
          </a:prstGeom>
          <a:ln w="0">
            <a:noFill/>
          </a:ln>
        </p:spPr>
      </p:pic>
      <p:pic>
        <p:nvPicPr>
          <p:cNvPr id="81" name="Google Shape;57;p13"/>
          <p:cNvPicPr/>
          <p:nvPr/>
        </p:nvPicPr>
        <p:blipFill>
          <a:blip r:embed="rId3"/>
          <a:stretch/>
        </p:blipFill>
        <p:spPr>
          <a:xfrm>
            <a:off x="7608600" y="325080"/>
            <a:ext cx="606960" cy="606960"/>
          </a:xfrm>
          <a:prstGeom prst="rect">
            <a:avLst/>
          </a:prstGeom>
          <a:ln w="0">
            <a:noFill/>
          </a:ln>
        </p:spPr>
      </p:pic>
      <p:pic>
        <p:nvPicPr>
          <p:cNvPr id="82" name="Google Shape;58;p13"/>
          <p:cNvPicPr/>
          <p:nvPr/>
        </p:nvPicPr>
        <p:blipFill>
          <a:blip r:embed="rId4"/>
          <a:stretch/>
        </p:blipFill>
        <p:spPr>
          <a:xfrm>
            <a:off x="2498760" y="-39600"/>
            <a:ext cx="4145760" cy="118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65;p25_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Дизайн кроссовка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35" name="Google Shape;166;p25_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marL="457200" indent="-374400">
              <a:lnSpc>
                <a:spcPct val="115000"/>
              </a:lnSpc>
              <a:buClr>
                <a:srgbClr val="000000"/>
              </a:buClr>
              <a:buFont typeface="Calibri"/>
              <a:buChar char="●"/>
            </a:pP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36" name="Google Shape;167;p25_0"/>
          <p:cNvPicPr/>
          <p:nvPr/>
        </p:nvPicPr>
        <p:blipFill>
          <a:blip r:embed="rId2"/>
          <a:stretch/>
        </p:blipFill>
        <p:spPr>
          <a:xfrm>
            <a:off x="7327080" y="2438280"/>
            <a:ext cx="1145160" cy="12999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68;p25_0"/>
          <p:cNvPicPr/>
          <p:nvPr/>
        </p:nvPicPr>
        <p:blipFill>
          <a:blip r:embed="rId3"/>
          <a:stretch/>
        </p:blipFill>
        <p:spPr>
          <a:xfrm>
            <a:off x="6898680" y="751680"/>
            <a:ext cx="1064880" cy="105084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69;p25_0"/>
          <p:cNvPicPr/>
          <p:nvPr/>
        </p:nvPicPr>
        <p:blipFill>
          <a:blip r:embed="rId4"/>
          <a:stretch/>
        </p:blipFill>
        <p:spPr>
          <a:xfrm>
            <a:off x="5485680" y="2046240"/>
            <a:ext cx="1236600" cy="105084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170;p25_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624B927-A22F-4D6F-9569-56F3CD5A22DD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10</a:t>
            </a:fld>
            <a:endParaRPr lang="ru-RU" sz="1000" b="0" strike="noStrike" spc="-1">
              <a:latin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13DADBE-2610-1B18-3339-3665FB8128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72" y="1510380"/>
            <a:ext cx="4302788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33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75;p26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Ссылка на видео о проекте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41" name="Google Shape;176;p26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2000" spc="-1" dirty="0">
                <a:solidFill>
                  <a:srgbClr val="595959"/>
                </a:solidFill>
                <a:latin typeface="Bahnschrift" panose="020B0502040204020203" pitchFamily="34" charset="0"/>
              </a:rPr>
              <a:t>[</a:t>
            </a:r>
            <a:r>
              <a:rPr lang="ru-RU" sz="2000" spc="-1" dirty="0">
                <a:solidFill>
                  <a:srgbClr val="595959"/>
                </a:solidFill>
                <a:latin typeface="Bahnschrift" panose="020B0502040204020203" pitchFamily="34" charset="0"/>
              </a:rPr>
              <a:t>Ссылка</a:t>
            </a:r>
            <a:r>
              <a:rPr lang="en-US" sz="2000" spc="-1" dirty="0">
                <a:solidFill>
                  <a:srgbClr val="595959"/>
                </a:solidFill>
                <a:latin typeface="Bahnschrift" panose="020B0502040204020203" pitchFamily="34" charset="0"/>
              </a:rPr>
              <a:t>]</a:t>
            </a:r>
            <a:endParaRPr lang="ru-RU" sz="200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42" name="Google Shape;177;p2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8034D934-D6A2-4897-88FC-44B942528262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11</a:t>
            </a:fld>
            <a:endParaRPr lang="ru-RU" sz="1000" b="0" strike="noStrike" spc="-1">
              <a:latin typeface="Times New Roman"/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912258E3-AE57-CF5B-0B57-AE39DE53C18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365BE2F7-11E5-3E09-6AEB-6D5CB76F0E4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2C588B54-A575-4D1A-379A-49987601837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810D9C2A-93B1-98DC-9CA7-0508A6911E3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6B1C1EF0-6201-A947-79F7-3E2931A60B19}"/>
              </a:ext>
            </a:extLst>
          </p:cNvPr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33E72FA3-BD00-444A-AD9B-E6C3D069C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Google Shape;182;p27"/>
          <p:cNvSpPr txBox="1"/>
          <p:nvPr/>
        </p:nvSpPr>
        <p:spPr>
          <a:xfrm>
            <a:off x="628650" y="414266"/>
            <a:ext cx="7886700" cy="25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1199"/>
              </a:spcAft>
              <a:tabLst>
                <a:tab pos="0" algn="l"/>
              </a:tabLst>
            </a:pPr>
            <a:r>
              <a:rPr lang="en-US" sz="4800" b="1" i="1" strike="noStrike" kern="1200" spc="-1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Благодар</a:t>
            </a:r>
            <a:r>
              <a:rPr lang="ru-RU" sz="4800" b="1" i="1" strike="noStrike" kern="1200" spc="-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им</a:t>
            </a:r>
            <a:r>
              <a:rPr lang="en-US" sz="4800" b="1" i="1" strike="noStrike" kern="1200" spc="-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4800" b="1" i="1" strike="noStrike" kern="1200" spc="-1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за</a:t>
            </a:r>
            <a:r>
              <a:rPr lang="en-US" sz="4800" b="1" i="1" strike="noStrike" kern="1200" spc="-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 </a:t>
            </a:r>
            <a:r>
              <a:rPr lang="en-US" sz="4800" b="1" i="1" strike="noStrike" kern="1200" spc="-1" dirty="0" err="1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внимание</a:t>
            </a:r>
            <a:r>
              <a:rPr lang="en-US" sz="4800" b="1" i="1" strike="noStrike" kern="1200" spc="-1" dirty="0">
                <a:solidFill>
                  <a:schemeClr val="tx1"/>
                </a:solidFill>
                <a:latin typeface="Bahnschrift SemiBold" panose="020B0502040204020203" pitchFamily="34" charset="0"/>
                <a:ea typeface="+mj-ea"/>
                <a:cs typeface="+mj-cs"/>
              </a:rPr>
              <a:t>!</a:t>
            </a:r>
            <a:endParaRPr lang="en-US" sz="4800" b="0" strike="noStrike" kern="1200" spc="-1" dirty="0">
              <a:solidFill>
                <a:schemeClr val="tx1"/>
              </a:solidFill>
              <a:latin typeface="Bahnschrift SemiBold" panose="020B0502040204020203" pitchFamily="34" charset="0"/>
              <a:ea typeface="+mj-ea"/>
              <a:cs typeface="+mj-cs"/>
            </a:endParaRPr>
          </a:p>
        </p:txBody>
      </p:sp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581D0E45-7367-31BE-9749-FD371A85791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52065" y="3045048"/>
            <a:ext cx="1473450" cy="1672865"/>
          </a:xfrm>
          <a:prstGeom prst="rect">
            <a:avLst/>
          </a:prstGeom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ACE746EB-CCF5-041A-171D-15181EE6621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953747" y="3045048"/>
            <a:ext cx="1661484" cy="1672865"/>
          </a:xfrm>
          <a:prstGeom prst="rect">
            <a:avLst/>
          </a:prstGeom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7CF855DB-0969-6D9A-777E-86855E427F3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733489" y="3164087"/>
            <a:ext cx="1688499" cy="1434786"/>
          </a:xfrm>
          <a:prstGeom prst="rect">
            <a:avLst/>
          </a:prstGeom>
        </p:spPr>
      </p:pic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9F6E2C3D-3306-C285-C269-985BD70B87F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649951" y="3457561"/>
            <a:ext cx="3241984" cy="847837"/>
          </a:xfrm>
          <a:prstGeom prst="rect">
            <a:avLst/>
          </a:prstGeom>
        </p:spPr>
      </p:pic>
      <p:sp>
        <p:nvSpPr>
          <p:cNvPr id="145" name="Google Shape;184;p27"/>
          <p:cNvSpPr txBox="1"/>
          <p:nvPr/>
        </p:nvSpPr>
        <p:spPr>
          <a:xfrm>
            <a:off x="540744" y="1456021"/>
            <a:ext cx="3369340" cy="1814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tabLst>
                <a:tab pos="0" algn="l"/>
              </a:tabLst>
            </a:pPr>
            <a:endParaRPr lang="en-US" sz="1400" b="0" strike="noStrike" spc="-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64;p14"/>
          <p:cNvSpPr txBox="1"/>
          <p:nvPr/>
        </p:nvSpPr>
        <p:spPr>
          <a:xfrm>
            <a:off x="392400" y="369000"/>
            <a:ext cx="8358840" cy="3591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Тема </a:t>
            </a:r>
            <a:r>
              <a:rPr lang="ru" sz="2400" b="1" i="1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4.1</a:t>
            </a: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 </a:t>
            </a:r>
            <a:r>
              <a:rPr lang="ru-RU" sz="2400" b="1" i="1" dirty="0">
                <a:effectLst/>
                <a:latin typeface="Bahnschrift" panose="020B0502040204020203" pitchFamily="34" charset="0"/>
              </a:rPr>
              <a:t>Устройство контроля скорости движения спортсмена</a:t>
            </a:r>
            <a:br>
              <a:rPr sz="2400" i="1" dirty="0">
                <a:latin typeface="Bahnschrift" panose="020B0502040204020203" pitchFamily="34" charset="0"/>
              </a:rPr>
            </a:b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Почему </a:t>
            </a:r>
            <a:r>
              <a:rPr lang="ru" sz="2400" b="1" i="1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м</a:t>
            </a: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ы выбрали тему “</a:t>
            </a:r>
            <a:r>
              <a:rPr lang="ru-RU" sz="2400" b="1" i="1" dirty="0">
                <a:effectLst/>
                <a:latin typeface="Bahnschrift" panose="020B0502040204020203" pitchFamily="34" charset="0"/>
              </a:rPr>
              <a:t>Устройство контроля скорости движения спортсмена</a:t>
            </a: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”?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" sz="2000" b="1" i="1" spc="-1" dirty="0">
              <a:highlight>
                <a:srgbClr val="FFFFFF"/>
              </a:highlight>
              <a:latin typeface="Bahnschrift" panose="020B0502040204020203" pitchFamily="34" charset="0"/>
              <a:ea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2000" spc="-1" dirty="0">
                <a:latin typeface="Bahnschrift" panose="020B0502040204020203" pitchFamily="34" charset="0"/>
              </a:rPr>
              <a:t>Мы выбрали эту тему потому, что тренера и спортсмены хотят знать как</a:t>
            </a:r>
            <a:r>
              <a:rPr lang="en-US" sz="2000" spc="-1" dirty="0">
                <a:latin typeface="Bahnschrift" panose="020B0502040204020203" pitchFamily="34" charset="0"/>
              </a:rPr>
              <a:t> </a:t>
            </a:r>
            <a:r>
              <a:rPr lang="ru-RU" sz="2000" spc="-1" dirty="0">
                <a:latin typeface="Bahnschrift" panose="020B0502040204020203" pitchFamily="34" charset="0"/>
              </a:rPr>
              <a:t>и почему изменяется скорость спортсмена при беге и понимать как увеличить или сбалансировать их скорость.</a:t>
            </a:r>
            <a:endParaRPr lang="ru-RU" sz="2000" b="0" strike="noStrike" spc="-1" dirty="0">
              <a:latin typeface="Bahnschrift" panose="020B0502040204020203" pitchFamily="34" charset="0"/>
            </a:endParaRPr>
          </a:p>
        </p:txBody>
      </p:sp>
      <p:pic>
        <p:nvPicPr>
          <p:cNvPr id="85" name="Google Shape;65;p14"/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86" name="Google Shape;66;p14"/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87" name="Google Shape;67;p14"/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88" name="Google Shape;68;p14"/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sp>
        <p:nvSpPr>
          <p:cNvPr id="90" name="Google Shape;70;p14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660158F2-77D9-4434-97B1-5702911A2EC7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2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119;p19"/>
          <p:cNvSpPr txBox="1"/>
          <p:nvPr/>
        </p:nvSpPr>
        <p:spPr>
          <a:xfrm>
            <a:off x="388080" y="444960"/>
            <a:ext cx="84441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400" b="1" i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Исследовательская цель проекта:</a:t>
            </a:r>
            <a:endParaRPr lang="ru-RU" sz="2400" b="0" i="1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92" name="Google Shape;120;p19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С</a:t>
            </a:r>
            <a:r>
              <a:rPr lang="ru-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делать так, чтобы спортсмены и тренеры понимали как</a:t>
            </a: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, в зависимости от состояния спортсмена и влияния внешних факторов,</a:t>
            </a:r>
            <a:r>
              <a:rPr lang="ru-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 </a:t>
            </a:r>
            <a:r>
              <a:rPr lang="ru-RU" sz="2000" spc="-1" dirty="0">
                <a:latin typeface="Bahnschrift" panose="020B0502040204020203" pitchFamily="34" charset="0"/>
              </a:rPr>
              <a:t>изменяется скорость спортсмена при беге</a:t>
            </a:r>
            <a:r>
              <a:rPr lang="ru-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.</a:t>
            </a:r>
          </a:p>
        </p:txBody>
      </p:sp>
      <p:sp>
        <p:nvSpPr>
          <p:cNvPr id="93" name="Google Shape;121;p19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BD440BD8-E9EB-43B1-A325-3E6E7911E81A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3</a:t>
            </a:fld>
            <a:endParaRPr lang="ru-RU" sz="1000" b="0" strike="noStrike" spc="-1">
              <a:latin typeface="Times New Roman"/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21691C07-0F11-734D-AF94-C85F3BD59B5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EC5BD523-1000-CFFE-96F5-19C8FA109D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4BCD9855-A932-9216-4EED-6124200EBCB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C97611E9-BA71-E9E9-8207-626AAA23E3BB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95DD1F05-C36F-F2F0-6861-C0BD95E49967}"/>
              </a:ext>
            </a:extLst>
          </p:cNvPr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75;p15"/>
          <p:cNvSpPr txBox="1"/>
          <p:nvPr/>
        </p:nvSpPr>
        <p:spPr>
          <a:xfrm>
            <a:off x="451800" y="392400"/>
            <a:ext cx="8358840" cy="32349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fontScale="92500" lnSpcReduction="2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Анализ разработок по теме проекта.</a:t>
            </a:r>
            <a:br>
              <a:rPr sz="2400" i="1" dirty="0">
                <a:latin typeface="Bahnschrift" panose="020B0502040204020203" pitchFamily="34" charset="0"/>
              </a:rPr>
            </a:br>
            <a:r>
              <a:rPr lang="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Почему важно создать новую концепцию </a:t>
            </a:r>
            <a:r>
              <a:rPr lang="ru-RU" sz="2400" b="1" i="1" strike="noStrike" spc="-1" dirty="0"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у</a:t>
            </a:r>
            <a:r>
              <a:rPr lang="ru-RU" sz="2400" b="1" i="1" dirty="0">
                <a:effectLst/>
                <a:latin typeface="Bahnschrift" panose="020B0502040204020203" pitchFamily="34" charset="0"/>
              </a:rPr>
              <a:t>стройства контроля скорости движения спортсмена</a:t>
            </a:r>
            <a:r>
              <a:rPr lang="ru" sz="2400" b="1" i="1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?</a:t>
            </a:r>
            <a:endParaRPr lang="ru-RU" sz="860" i="1" spc="-1" dirty="0">
              <a:solidFill>
                <a:srgbClr val="000000"/>
              </a:solidFill>
              <a:highlight>
                <a:srgbClr val="FFFFFF"/>
              </a:highlight>
              <a:latin typeface="Bahnschrift" panose="020B0502040204020203" pitchFamily="34" charset="0"/>
              <a:ea typeface="Calibri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Можно собирать и изучать информацию о том почему изменяется скорость спортсмена при беге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Можно изучать</a:t>
            </a: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 то, как </a:t>
            </a:r>
            <a:r>
              <a:rPr lang="ru-RU" sz="2000" spc="-1" dirty="0">
                <a:latin typeface="Bahnschrift" panose="020B0502040204020203" pitchFamily="34" charset="0"/>
              </a:rPr>
              <a:t>изменяется скорость спортсмена при беге в зависимости от окружающей обстановки и физического состояния спортсмена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И </a:t>
            </a:r>
            <a:r>
              <a:rPr lang="ru" sz="2000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мы</a:t>
            </a:r>
            <a:r>
              <a:rPr lang="ru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 хотим Вам представить проект Умного кроссовка </a:t>
            </a:r>
            <a:r>
              <a:rPr lang="en-US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(</a:t>
            </a:r>
            <a:r>
              <a:rPr lang="en-US" sz="2000" b="0" strike="noStrike" spc="-1" dirty="0" err="1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SprintX</a:t>
            </a:r>
            <a:r>
              <a:rPr lang="en-US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 2.0)</a:t>
            </a:r>
            <a:r>
              <a:rPr lang="ru" sz="2000" b="0" strike="noStrike" spc="-1" dirty="0">
                <a:solidFill>
                  <a:srgbClr val="212529"/>
                </a:solidFill>
                <a:highlight>
                  <a:srgbClr val="FFFFFF"/>
                </a:highlight>
                <a:latin typeface="Bahnschrift" panose="020B0502040204020203" pitchFamily="34" charset="0"/>
                <a:ea typeface="Calibri"/>
              </a:rPr>
              <a:t>, куда входит датчик движения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95" name="Google Shape;76;p15"/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96" name="Google Shape;77;p15"/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97" name="Google Shape;78;p15"/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98" name="Google Shape;79;p15"/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99" name="Google Shape;80;p15"/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  <p:sp>
        <p:nvSpPr>
          <p:cNvPr id="100" name="Google Shape;81;p1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DF8F8C91-5ECC-4013-BA16-5EDF3C56A671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4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86;p16"/>
          <p:cNvSpPr txBox="1"/>
          <p:nvPr/>
        </p:nvSpPr>
        <p:spPr>
          <a:xfrm>
            <a:off x="333000" y="424080"/>
            <a:ext cx="8358840" cy="3771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SprintX</a:t>
            </a:r>
            <a:r>
              <a:rPr lang="en-US" sz="24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2.0</a:t>
            </a:r>
            <a:endParaRPr lang="ru-RU" sz="2400" b="1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25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algn="just">
              <a:lnSpc>
                <a:spcPct val="100000"/>
              </a:lnSpc>
              <a:tabLst>
                <a:tab pos="0" algn="l"/>
              </a:tabLst>
            </a:pPr>
            <a:r>
              <a:rPr lang="ru" sz="23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  </a:t>
            </a: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Основные идеи при разработке </a:t>
            </a:r>
            <a:r>
              <a:rPr lang="ru" sz="2000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умного кроссовка</a:t>
            </a: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: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3744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Изучение техники и скорости движения спортсмена при беге</a:t>
            </a:r>
          </a:p>
          <a:p>
            <a:pPr marL="457200" indent="-3744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Передача данных в режиме реального времени тренеру или самому спортсмену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374400" algn="just">
              <a:lnSpc>
                <a:spcPct val="100000"/>
              </a:lnSpc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02" name="Google Shape;87;p16"/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88;p16"/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89;p16"/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105" name="Google Shape;90;p16"/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106" name="Google Shape;91;p16"/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  <p:sp>
        <p:nvSpPr>
          <p:cNvPr id="107" name="Google Shape;92;p16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A2CF5CB-8D83-4C68-9D27-C543B1FE76EB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5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33;p21"/>
          <p:cNvSpPr txBox="1"/>
          <p:nvPr/>
        </p:nvSpPr>
        <p:spPr>
          <a:xfrm>
            <a:off x="311760" y="444960"/>
            <a:ext cx="8520120" cy="1376406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Проект “</a:t>
            </a:r>
            <a:r>
              <a:rPr lang="en-US" sz="2800" b="1" i="0" dirty="0" err="1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SprintX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Bahnschrift" panose="020B0502040204020203" pitchFamily="34" charset="0"/>
              </a:rPr>
              <a:t> 2.0</a:t>
            </a: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” был реализован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в несколько этапов: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23" name="Google Shape;134;p21"/>
          <p:cNvSpPr txBox="1"/>
          <p:nvPr/>
        </p:nvSpPr>
        <p:spPr>
          <a:xfrm>
            <a:off x="214920" y="1818603"/>
            <a:ext cx="8257680" cy="25138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lstStyle/>
          <a:p>
            <a:pPr marL="457200" indent="-374400">
              <a:lnSpc>
                <a:spcPct val="95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Разработка идеи проекта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57200" indent="-374400">
              <a:lnSpc>
                <a:spcPct val="95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Создание дизайна, продумывание всех элементов </a:t>
            </a:r>
          </a:p>
          <a:p>
            <a:pPr marL="457200" indent="-374400">
              <a:lnSpc>
                <a:spcPct val="95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Создание веб-сайта</a:t>
            </a:r>
            <a:endParaRPr lang="ru" sz="2000" spc="-1" dirty="0">
              <a:solidFill>
                <a:srgbClr val="000000"/>
              </a:solidFill>
              <a:latin typeface="Bahnschrift" panose="020B0502040204020203" pitchFamily="34" charset="0"/>
              <a:ea typeface="Calibri"/>
            </a:endParaRPr>
          </a:p>
        </p:txBody>
      </p:sp>
      <p:sp>
        <p:nvSpPr>
          <p:cNvPr id="124" name="Google Shape;135;p2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9612CFF5-86F4-4373-9784-D427BA76E26E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6</a:t>
            </a:fld>
            <a:endParaRPr lang="ru-RU" sz="1000" b="0" strike="noStrike" spc="-1">
              <a:latin typeface="Times New Roman"/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3FFC2517-7089-77F7-274F-5C6C0F1F3BB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0BFC1458-976B-E799-85AC-521A1829E9C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A0309784-B16A-16DA-00D6-59B440C2CA9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4C26E79B-ECE2-F023-7337-738B7E7085B0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02DDD182-181F-5E65-8FF5-6753891460BD}"/>
              </a:ext>
            </a:extLst>
          </p:cNvPr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42;p22"/>
          <p:cNvSpPr txBox="1"/>
          <p:nvPr/>
        </p:nvSpPr>
        <p:spPr>
          <a:xfrm>
            <a:off x="388080" y="444960"/>
            <a:ext cx="844416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Разработка идеи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26" name="Google Shape;143;p22"/>
          <p:cNvSpPr txBox="1"/>
          <p:nvPr/>
        </p:nvSpPr>
        <p:spPr>
          <a:xfrm>
            <a:off x="311760" y="101772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algn="just">
              <a:lnSpc>
                <a:spcPct val="115000"/>
              </a:lnSpc>
              <a:tabLst>
                <a:tab pos="0" algn="l"/>
              </a:tabLst>
            </a:pPr>
            <a:r>
              <a:rPr lang="ru-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Сначала мы думали, как реализовать этот проект и решили пос</a:t>
            </a: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тавить в кроссовок датчик скорости, чтобы тренеры и спортсмены  понимали как они бегают.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27" name="Google Shape;144;p2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AB88116A-0623-4A99-AFF7-62CAD57B40F5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7</a:t>
            </a:fld>
            <a:endParaRPr lang="ru-RU" sz="1000" b="0" strike="noStrike" spc="-1">
              <a:latin typeface="Times New Roman"/>
            </a:endParaRPr>
          </a:p>
        </p:txBody>
      </p:sp>
      <p:pic>
        <p:nvPicPr>
          <p:cNvPr id="2" name="Google Shape;65;p14">
            <a:extLst>
              <a:ext uri="{FF2B5EF4-FFF2-40B4-BE49-F238E27FC236}">
                <a16:creationId xmlns:a16="http://schemas.microsoft.com/office/drawing/2014/main" id="{AAFEFE2B-91DE-96B9-AF58-3691FAB8CF7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09000" y="4304880"/>
            <a:ext cx="2454480" cy="599400"/>
          </a:xfrm>
          <a:prstGeom prst="rect">
            <a:avLst/>
          </a:prstGeom>
          <a:ln w="0">
            <a:noFill/>
          </a:ln>
        </p:spPr>
      </p:pic>
      <p:pic>
        <p:nvPicPr>
          <p:cNvPr id="3" name="Google Shape;66;p14">
            <a:extLst>
              <a:ext uri="{FF2B5EF4-FFF2-40B4-BE49-F238E27FC236}">
                <a16:creationId xmlns:a16="http://schemas.microsoft.com/office/drawing/2014/main" id="{54CCD1FD-F4C0-AF0E-49E3-D557878018A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414960" y="4365000"/>
            <a:ext cx="548280" cy="6224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67;p14">
            <a:extLst>
              <a:ext uri="{FF2B5EF4-FFF2-40B4-BE49-F238E27FC236}">
                <a16:creationId xmlns:a16="http://schemas.microsoft.com/office/drawing/2014/main" id="{7459C985-1FB4-7D9D-0F99-FD9C9B45143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297680" y="4400280"/>
            <a:ext cx="548280" cy="552240"/>
          </a:xfrm>
          <a:prstGeom prst="rect">
            <a:avLst/>
          </a:prstGeom>
          <a:ln w="0">
            <a:noFill/>
          </a:ln>
        </p:spPr>
      </p:pic>
      <p:pic>
        <p:nvPicPr>
          <p:cNvPr id="5" name="Google Shape;68;p14">
            <a:extLst>
              <a:ext uri="{FF2B5EF4-FFF2-40B4-BE49-F238E27FC236}">
                <a16:creationId xmlns:a16="http://schemas.microsoft.com/office/drawing/2014/main" id="{C4211450-5087-90E1-923E-CEFE26A85652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248800" y="4376520"/>
            <a:ext cx="705600" cy="599400"/>
          </a:xfrm>
          <a:prstGeom prst="rect">
            <a:avLst/>
          </a:prstGeom>
          <a:ln w="0">
            <a:noFill/>
          </a:ln>
        </p:spPr>
      </p:pic>
      <p:pic>
        <p:nvPicPr>
          <p:cNvPr id="6" name="Google Shape;69;p14">
            <a:extLst>
              <a:ext uri="{FF2B5EF4-FFF2-40B4-BE49-F238E27FC236}">
                <a16:creationId xmlns:a16="http://schemas.microsoft.com/office/drawing/2014/main" id="{6EE904FC-7D22-1052-E8F6-11EB0B3D315E}"/>
              </a:ext>
            </a:extLst>
          </p:cNvPr>
          <p:cNvPicPr/>
          <p:nvPr/>
        </p:nvPicPr>
        <p:blipFill>
          <a:blip r:embed="rId5"/>
          <a:srcRect t="31029"/>
          <a:stretch/>
        </p:blipFill>
        <p:spPr>
          <a:xfrm>
            <a:off x="7972920" y="0"/>
            <a:ext cx="1022760" cy="599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65;p25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Используемые навыки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29" name="Google Shape;166;p25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marL="42570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Пространственное мышление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2570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Творческое воображение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2570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Навыки создания </a:t>
            </a: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веб-сайтов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2570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Планирование действий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42570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Создание презентации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30" name="Google Shape;167;p25"/>
          <p:cNvPicPr/>
          <p:nvPr/>
        </p:nvPicPr>
        <p:blipFill>
          <a:blip r:embed="rId2"/>
          <a:stretch/>
        </p:blipFill>
        <p:spPr>
          <a:xfrm>
            <a:off x="7327080" y="2438280"/>
            <a:ext cx="1145160" cy="1299960"/>
          </a:xfrm>
          <a:prstGeom prst="rect">
            <a:avLst/>
          </a:prstGeom>
          <a:ln w="0">
            <a:noFill/>
          </a:ln>
        </p:spPr>
      </p:pic>
      <p:pic>
        <p:nvPicPr>
          <p:cNvPr id="131" name="Google Shape;168;p25"/>
          <p:cNvPicPr/>
          <p:nvPr/>
        </p:nvPicPr>
        <p:blipFill>
          <a:blip r:embed="rId3"/>
          <a:stretch/>
        </p:blipFill>
        <p:spPr>
          <a:xfrm>
            <a:off x="6898680" y="751680"/>
            <a:ext cx="1064880" cy="1050840"/>
          </a:xfrm>
          <a:prstGeom prst="rect">
            <a:avLst/>
          </a:prstGeom>
          <a:ln w="0">
            <a:noFill/>
          </a:ln>
        </p:spPr>
      </p:pic>
      <p:pic>
        <p:nvPicPr>
          <p:cNvPr id="132" name="Google Shape;169;p25"/>
          <p:cNvPicPr/>
          <p:nvPr/>
        </p:nvPicPr>
        <p:blipFill>
          <a:blip r:embed="rId4"/>
          <a:stretch/>
        </p:blipFill>
        <p:spPr>
          <a:xfrm>
            <a:off x="5485680" y="2046240"/>
            <a:ext cx="1236600" cy="1050840"/>
          </a:xfrm>
          <a:prstGeom prst="rect">
            <a:avLst/>
          </a:prstGeom>
          <a:ln w="0">
            <a:noFill/>
          </a:ln>
        </p:spPr>
      </p:pic>
      <p:sp>
        <p:nvSpPr>
          <p:cNvPr id="133" name="Google Shape;170;p25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14AEFC5-DE8C-415B-BFAF-C58E1C9010D0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8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65;p25_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 lnSpcReduction="1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28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Calibri"/>
              </a:rPr>
              <a:t>Используемое оборудование</a:t>
            </a:r>
            <a:endParaRPr lang="ru-RU" sz="28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sp>
        <p:nvSpPr>
          <p:cNvPr id="135" name="Google Shape;166;p25_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rmAutofit/>
          </a:bodyPr>
          <a:lstStyle/>
          <a:p>
            <a:pPr marL="42570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3D </a:t>
            </a:r>
            <a:r>
              <a:rPr lang="ru-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Принт</a:t>
            </a: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ер</a:t>
            </a:r>
          </a:p>
          <a:p>
            <a:pPr marL="42570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Ноутбуки</a:t>
            </a:r>
          </a:p>
          <a:p>
            <a:pPr marL="425700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ru-RU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Программы</a:t>
            </a: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:</a:t>
            </a:r>
          </a:p>
          <a:p>
            <a:pPr marL="882900" lvl="1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Microsoft Powe</a:t>
            </a:r>
            <a:r>
              <a:rPr lang="en-US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rPoint</a:t>
            </a:r>
          </a:p>
          <a:p>
            <a:pPr marL="882900" lvl="1" indent="-342900">
              <a:lnSpc>
                <a:spcPct val="115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</a:rPr>
              <a:t>Microsoft Visual Studio Code</a:t>
            </a:r>
            <a:endParaRPr lang="ru-RU" sz="2000" b="0" strike="noStrike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36" name="Google Shape;167;p25_0"/>
          <p:cNvPicPr/>
          <p:nvPr/>
        </p:nvPicPr>
        <p:blipFill>
          <a:blip r:embed="rId2"/>
          <a:stretch/>
        </p:blipFill>
        <p:spPr>
          <a:xfrm>
            <a:off x="7327080" y="2438280"/>
            <a:ext cx="1145160" cy="12999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68;p25_0"/>
          <p:cNvPicPr/>
          <p:nvPr/>
        </p:nvPicPr>
        <p:blipFill>
          <a:blip r:embed="rId3"/>
          <a:stretch/>
        </p:blipFill>
        <p:spPr>
          <a:xfrm>
            <a:off x="6898680" y="751680"/>
            <a:ext cx="1064880" cy="1050840"/>
          </a:xfrm>
          <a:prstGeom prst="rect">
            <a:avLst/>
          </a:prstGeom>
          <a:ln w="0">
            <a:noFill/>
          </a:ln>
        </p:spPr>
      </p:pic>
      <p:pic>
        <p:nvPicPr>
          <p:cNvPr id="138" name="Google Shape;169;p25_0"/>
          <p:cNvPicPr/>
          <p:nvPr/>
        </p:nvPicPr>
        <p:blipFill>
          <a:blip r:embed="rId4"/>
          <a:stretch/>
        </p:blipFill>
        <p:spPr>
          <a:xfrm>
            <a:off x="5485680" y="2046240"/>
            <a:ext cx="1236600" cy="1050840"/>
          </a:xfrm>
          <a:prstGeom prst="rect">
            <a:avLst/>
          </a:prstGeom>
          <a:ln w="0">
            <a:noFill/>
          </a:ln>
        </p:spPr>
      </p:pic>
      <p:sp>
        <p:nvSpPr>
          <p:cNvPr id="139" name="Google Shape;170;p25_0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F624B927-A22F-4D6F-9569-56F3CD5A22DD}" type="slidenum">
              <a:rPr lang="ru" sz="1000" b="0" strike="noStrike" spc="-1">
                <a:solidFill>
                  <a:srgbClr val="595959"/>
                </a:solidFill>
                <a:latin typeface="Arial"/>
                <a:ea typeface="Arial"/>
              </a:rPr>
              <a:t>9</a:t>
            </a:fld>
            <a:endParaRPr lang="ru-RU" sz="10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2710</TotalTime>
  <Words>332</Words>
  <Application>Microsoft Office PowerPoint</Application>
  <PresentationFormat>Экран (16:9)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21" baseType="lpstr">
      <vt:lpstr>Arial</vt:lpstr>
      <vt:lpstr>Bahnschrift</vt:lpstr>
      <vt:lpstr>Bahnschrift SemiBold</vt:lpstr>
      <vt:lpstr>Calibri</vt:lpstr>
      <vt:lpstr>Symbol</vt:lpstr>
      <vt:lpstr>Times New Roman</vt:lpstr>
      <vt:lpstr>Wingdings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на тему: Город будущего</dc:title>
  <dc:subject/>
  <dc:creator/>
  <dc:description/>
  <cp:lastModifiedBy>Максим Полежаев</cp:lastModifiedBy>
  <cp:revision>18</cp:revision>
  <dcterms:modified xsi:type="dcterms:W3CDTF">2024-03-26T08:48:09Z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Экран (16:9)</vt:lpwstr>
  </property>
  <property fmtid="{D5CDD505-2E9C-101B-9397-08002B2CF9AE}" pid="4" name="Slides">
    <vt:i4>14</vt:i4>
  </property>
</Properties>
</file>