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2479" y="66548"/>
            <a:ext cx="552704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3409" y="66548"/>
            <a:ext cx="234518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7192" y="1060703"/>
            <a:ext cx="8674735" cy="463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jp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7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12" Type="http://schemas.openxmlformats.org/officeDocument/2006/relationships/image" Target="../media/image7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jpg"/><Relationship Id="rId5" Type="http://schemas.openxmlformats.org/officeDocument/2006/relationships/image" Target="../media/image72.png"/><Relationship Id="rId10" Type="http://schemas.openxmlformats.org/officeDocument/2006/relationships/image" Target="../media/image77.jpg"/><Relationship Id="rId4" Type="http://schemas.openxmlformats.org/officeDocument/2006/relationships/image" Target="../media/image71.jpg"/><Relationship Id="rId9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7.png"/><Relationship Id="rId7" Type="http://schemas.openxmlformats.org/officeDocument/2006/relationships/image" Target="../media/image8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99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30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jp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3.png"/><Relationship Id="rId7" Type="http://schemas.openxmlformats.org/officeDocument/2006/relationships/image" Target="../media/image1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713232"/>
                </a:lnTo>
                <a:lnTo>
                  <a:pt x="0" y="713232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7132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285" y="2827096"/>
            <a:ext cx="7632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Лекция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1.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spc="-15" dirty="0"/>
              <a:t>Концепция</a:t>
            </a:r>
            <a:r>
              <a:rPr sz="3600" spc="10" dirty="0"/>
              <a:t> </a:t>
            </a:r>
            <a:r>
              <a:rPr sz="3600" spc="-15" dirty="0"/>
              <a:t>Больших</a:t>
            </a:r>
            <a:r>
              <a:rPr sz="3600" spc="-20" dirty="0"/>
              <a:t> </a:t>
            </a:r>
            <a:r>
              <a:rPr sz="3600" spc="-5" dirty="0"/>
              <a:t>Данных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921" y="4017340"/>
            <a:ext cx="16116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95"/>
              </a:spcBef>
            </a:pPr>
            <a:r>
              <a:rPr sz="2800" b="1" spc="-15" dirty="0">
                <a:solidFill>
                  <a:srgbClr val="215F74"/>
                </a:solidFill>
                <a:latin typeface="Calibri"/>
                <a:cs typeface="Calibri"/>
              </a:rPr>
              <a:t>Big</a:t>
            </a:r>
            <a:r>
              <a:rPr sz="2800" b="1" spc="-15" dirty="0">
                <a:solidFill>
                  <a:srgbClr val="3390B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10" dirty="0">
                <a:latin typeface="Calibri"/>
                <a:cs typeface="Calibri"/>
              </a:rPr>
              <a:t>Processing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Systems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33971" y="3869435"/>
            <a:ext cx="902335" cy="637540"/>
            <a:chOff x="6633971" y="3869435"/>
            <a:chExt cx="902335" cy="637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351" y="4012691"/>
              <a:ext cx="155448" cy="1584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7351" y="4347971"/>
              <a:ext cx="155448" cy="1584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995" y="4160519"/>
              <a:ext cx="155448" cy="1600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3971" y="3974591"/>
              <a:ext cx="155448" cy="1600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0731" y="4053839"/>
              <a:ext cx="155448" cy="1600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8707" y="3869435"/>
              <a:ext cx="155448" cy="1600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9375" y="4209287"/>
              <a:ext cx="155448" cy="160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494" y="2611373"/>
            <a:ext cx="52677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 smtClean="0"/>
              <a:t>ETL - </a:t>
            </a:r>
            <a:r>
              <a:rPr sz="3600" spc="-15" dirty="0" smtClean="0"/>
              <a:t>Extract</a:t>
            </a:r>
            <a:r>
              <a:rPr sz="3600" spc="-35" dirty="0" smtClean="0"/>
              <a:t> </a:t>
            </a:r>
            <a:r>
              <a:rPr sz="3600" spc="-50" dirty="0"/>
              <a:t>Transform</a:t>
            </a:r>
            <a:r>
              <a:rPr sz="3600" spc="-45" dirty="0"/>
              <a:t> </a:t>
            </a:r>
            <a:r>
              <a:rPr sz="3600" spc="-5" dirty="0"/>
              <a:t>Load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2594" y="66548"/>
            <a:ext cx="2686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ETL.</a:t>
            </a:r>
            <a:r>
              <a:rPr spc="-40" dirty="0"/>
              <a:t> </a:t>
            </a:r>
            <a:r>
              <a:rPr spc="-10" dirty="0"/>
              <a:t>Общая</a:t>
            </a:r>
            <a:r>
              <a:rPr spc="-25" dirty="0"/>
              <a:t> </a:t>
            </a:r>
            <a:r>
              <a:rPr spc="-15" dirty="0"/>
              <a:t>схема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9694" y="1219200"/>
            <a:ext cx="92322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17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Извлечение данных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10" dirty="0">
                <a:latin typeface="Calibri"/>
                <a:cs typeface="Calibri"/>
              </a:rPr>
              <a:t>различных </a:t>
            </a:r>
            <a:r>
              <a:rPr sz="2400" dirty="0">
                <a:latin typeface="Calibri"/>
                <a:cs typeface="Calibri"/>
              </a:rPr>
              <a:t>внешних </a:t>
            </a:r>
            <a:r>
              <a:rPr sz="2400" spc="-10" dirty="0">
                <a:latin typeface="Calibri"/>
                <a:cs typeface="Calibri"/>
              </a:rPr>
              <a:t>источников </a:t>
            </a:r>
            <a:r>
              <a:rPr sz="2400" spc="15" dirty="0">
                <a:latin typeface="Calibri"/>
                <a:cs typeface="Calibri"/>
              </a:rPr>
              <a:t>(БД,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приложения,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системы)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latin typeface="Calibri"/>
                <a:cs typeface="Calibri"/>
              </a:rPr>
              <a:t>Преобразование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очистка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данных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соответствии </a:t>
            </a:r>
            <a:r>
              <a:rPr sz="2400" dirty="0">
                <a:latin typeface="Calibri"/>
                <a:cs typeface="Calibri"/>
              </a:rPr>
              <a:t>с </a:t>
            </a:r>
            <a:r>
              <a:rPr sz="2400" spc="-15" dirty="0">
                <a:latin typeface="Calibri"/>
                <a:cs typeface="Calibri"/>
              </a:rPr>
              <a:t>целями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обработки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Загрузка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результата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5" dirty="0">
                <a:latin typeface="Calibri"/>
                <a:cs typeface="Calibri"/>
              </a:rPr>
              <a:t> хранилище</a:t>
            </a:r>
            <a:r>
              <a:rPr sz="2400" dirty="0">
                <a:latin typeface="Calibri"/>
                <a:cs typeface="Calibri"/>
              </a:rPr>
              <a:t> данных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995994" y="4119758"/>
            <a:ext cx="1392555" cy="1356995"/>
            <a:chOff x="5995994" y="4119758"/>
            <a:chExt cx="1392555" cy="1356995"/>
          </a:xfrm>
        </p:grpSpPr>
        <p:sp>
          <p:nvSpPr>
            <p:cNvPr id="8" name="object 8"/>
            <p:cNvSpPr/>
            <p:nvPr/>
          </p:nvSpPr>
          <p:spPr>
            <a:xfrm>
              <a:off x="6132553" y="4125254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450603" y="549780"/>
                  </a:move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close/>
                </a:path>
                <a:path w="641984" h="640714">
                  <a:moveTo>
                    <a:pt x="120663" y="66839"/>
                  </a:move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544872" y="549780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59650" y="433046"/>
                  </a:lnTo>
                  <a:lnTo>
                    <a:pt x="320513" y="433046"/>
                  </a:lnTo>
                  <a:lnTo>
                    <a:pt x="276589" y="424132"/>
                  </a:lnTo>
                  <a:lnTo>
                    <a:pt x="240620" y="399861"/>
                  </a:lnTo>
                  <a:lnTo>
                    <a:pt x="216316" y="363941"/>
                  </a:lnTo>
                  <a:lnTo>
                    <a:pt x="207390" y="320077"/>
                  </a:lnTo>
                  <a:lnTo>
                    <a:pt x="216316" y="276214"/>
                  </a:lnTo>
                  <a:lnTo>
                    <a:pt x="240620" y="240293"/>
                  </a:lnTo>
                  <a:lnTo>
                    <a:pt x="276589" y="216023"/>
                  </a:lnTo>
                  <a:lnTo>
                    <a:pt x="320513" y="207109"/>
                  </a:lnTo>
                  <a:lnTo>
                    <a:pt x="558972" y="20710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43929" y="90374"/>
                  </a:lnTo>
                  <a:lnTo>
                    <a:pt x="191365" y="90374"/>
                  </a:lnTo>
                  <a:lnTo>
                    <a:pt x="120663" y="66839"/>
                  </a:lnTo>
                  <a:close/>
                </a:path>
                <a:path w="641984" h="640714">
                  <a:moveTo>
                    <a:pt x="544872" y="549780"/>
                  </a:moveTo>
                  <a:lnTo>
                    <a:pt x="450603" y="549780"/>
                  </a:lnTo>
                  <a:lnTo>
                    <a:pt x="521305" y="573315"/>
                  </a:lnTo>
                  <a:lnTo>
                    <a:pt x="544872" y="549780"/>
                  </a:lnTo>
                  <a:close/>
                </a:path>
                <a:path w="641984" h="640714">
                  <a:moveTo>
                    <a:pt x="558972" y="207109"/>
                  </a:moveTo>
                  <a:lnTo>
                    <a:pt x="320513" y="207109"/>
                  </a:lnTo>
                  <a:lnTo>
                    <a:pt x="364436" y="216023"/>
                  </a:lnTo>
                  <a:lnTo>
                    <a:pt x="400405" y="240293"/>
                  </a:lnTo>
                  <a:lnTo>
                    <a:pt x="424709" y="276214"/>
                  </a:lnTo>
                  <a:lnTo>
                    <a:pt x="433635" y="320077"/>
                  </a:lnTo>
                  <a:lnTo>
                    <a:pt x="424709" y="363941"/>
                  </a:lnTo>
                  <a:lnTo>
                    <a:pt x="400405" y="399861"/>
                  </a:lnTo>
                  <a:lnTo>
                    <a:pt x="364436" y="424132"/>
                  </a:lnTo>
                  <a:lnTo>
                    <a:pt x="320513" y="433046"/>
                  </a:lnTo>
                  <a:lnTo>
                    <a:pt x="559650" y="433046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lnTo>
                    <a:pt x="570280" y="234130"/>
                  </a:lnTo>
                  <a:lnTo>
                    <a:pt x="564550" y="219229"/>
                  </a:lnTo>
                  <a:lnTo>
                    <a:pt x="558972" y="207109"/>
                  </a:lnTo>
                  <a:close/>
                </a:path>
                <a:path w="641984" h="640714">
                  <a:moveTo>
                    <a:pt x="358220" y="0"/>
                  </a:move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close/>
                </a:path>
                <a:path w="641984" h="640714">
                  <a:moveTo>
                    <a:pt x="520362" y="66839"/>
                  </a:moveTo>
                  <a:lnTo>
                    <a:pt x="449660" y="90374"/>
                  </a:lnTo>
                  <a:lnTo>
                    <a:pt x="543929" y="90374"/>
                  </a:lnTo>
                  <a:lnTo>
                    <a:pt x="520362" y="66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4448" y="4326868"/>
              <a:ext cx="237235" cy="2369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32553" y="4125254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575038" y="249472"/>
                  </a:moveTo>
                  <a:lnTo>
                    <a:pt x="570280" y="234130"/>
                  </a:lnTo>
                  <a:lnTo>
                    <a:pt x="564550" y="21922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20362" y="66839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120663" y="66839"/>
                  </a:ln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lnTo>
                    <a:pt x="521305" y="573315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close/>
                </a:path>
              </a:pathLst>
            </a:custGeom>
            <a:ln w="1099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40629" y="4606838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450603" y="549780"/>
                  </a:move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close/>
                </a:path>
                <a:path w="641984" h="640714">
                  <a:moveTo>
                    <a:pt x="120663" y="66839"/>
                  </a:move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544872" y="549780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59650" y="433046"/>
                  </a:lnTo>
                  <a:lnTo>
                    <a:pt x="320513" y="433046"/>
                  </a:lnTo>
                  <a:lnTo>
                    <a:pt x="276589" y="424132"/>
                  </a:lnTo>
                  <a:lnTo>
                    <a:pt x="240620" y="399861"/>
                  </a:lnTo>
                  <a:lnTo>
                    <a:pt x="216316" y="363941"/>
                  </a:lnTo>
                  <a:lnTo>
                    <a:pt x="207390" y="320077"/>
                  </a:lnTo>
                  <a:lnTo>
                    <a:pt x="216316" y="276214"/>
                  </a:lnTo>
                  <a:lnTo>
                    <a:pt x="240620" y="240293"/>
                  </a:lnTo>
                  <a:lnTo>
                    <a:pt x="276589" y="216023"/>
                  </a:lnTo>
                  <a:lnTo>
                    <a:pt x="320513" y="207109"/>
                  </a:lnTo>
                  <a:lnTo>
                    <a:pt x="558972" y="20710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43929" y="90374"/>
                  </a:lnTo>
                  <a:lnTo>
                    <a:pt x="191365" y="90374"/>
                  </a:lnTo>
                  <a:lnTo>
                    <a:pt x="120663" y="66839"/>
                  </a:lnTo>
                  <a:close/>
                </a:path>
                <a:path w="641984" h="640714">
                  <a:moveTo>
                    <a:pt x="544872" y="549780"/>
                  </a:moveTo>
                  <a:lnTo>
                    <a:pt x="450603" y="549780"/>
                  </a:lnTo>
                  <a:lnTo>
                    <a:pt x="521305" y="573315"/>
                  </a:lnTo>
                  <a:lnTo>
                    <a:pt x="544872" y="549780"/>
                  </a:lnTo>
                  <a:close/>
                </a:path>
                <a:path w="641984" h="640714">
                  <a:moveTo>
                    <a:pt x="558972" y="207109"/>
                  </a:moveTo>
                  <a:lnTo>
                    <a:pt x="320513" y="207109"/>
                  </a:lnTo>
                  <a:lnTo>
                    <a:pt x="364436" y="216023"/>
                  </a:lnTo>
                  <a:lnTo>
                    <a:pt x="400405" y="240293"/>
                  </a:lnTo>
                  <a:lnTo>
                    <a:pt x="424709" y="276214"/>
                  </a:lnTo>
                  <a:lnTo>
                    <a:pt x="433635" y="320077"/>
                  </a:lnTo>
                  <a:lnTo>
                    <a:pt x="424709" y="363941"/>
                  </a:lnTo>
                  <a:lnTo>
                    <a:pt x="400405" y="399861"/>
                  </a:lnTo>
                  <a:lnTo>
                    <a:pt x="364436" y="424132"/>
                  </a:lnTo>
                  <a:lnTo>
                    <a:pt x="320513" y="433046"/>
                  </a:lnTo>
                  <a:lnTo>
                    <a:pt x="559650" y="433046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lnTo>
                    <a:pt x="570280" y="234130"/>
                  </a:lnTo>
                  <a:lnTo>
                    <a:pt x="564550" y="219229"/>
                  </a:lnTo>
                  <a:lnTo>
                    <a:pt x="558972" y="207109"/>
                  </a:lnTo>
                  <a:close/>
                </a:path>
                <a:path w="641984" h="640714">
                  <a:moveTo>
                    <a:pt x="358220" y="0"/>
                  </a:move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close/>
                </a:path>
                <a:path w="641984" h="640714">
                  <a:moveTo>
                    <a:pt x="520362" y="66839"/>
                  </a:moveTo>
                  <a:lnTo>
                    <a:pt x="449660" y="90374"/>
                  </a:lnTo>
                  <a:lnTo>
                    <a:pt x="543929" y="90374"/>
                  </a:lnTo>
                  <a:lnTo>
                    <a:pt x="520362" y="66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2524" y="4808452"/>
              <a:ext cx="237235" cy="236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40629" y="4606838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575038" y="249472"/>
                  </a:moveTo>
                  <a:lnTo>
                    <a:pt x="570280" y="234130"/>
                  </a:lnTo>
                  <a:lnTo>
                    <a:pt x="564550" y="21922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20362" y="66839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120663" y="66839"/>
                  </a:ln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lnTo>
                    <a:pt x="521305" y="573315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close/>
                </a:path>
              </a:pathLst>
            </a:custGeom>
            <a:ln w="1099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1489" y="4830866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450603" y="549780"/>
                  </a:move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close/>
                </a:path>
                <a:path w="641984" h="640714">
                  <a:moveTo>
                    <a:pt x="120663" y="66839"/>
                  </a:move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544872" y="549780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59650" y="433046"/>
                  </a:lnTo>
                  <a:lnTo>
                    <a:pt x="320513" y="433046"/>
                  </a:lnTo>
                  <a:lnTo>
                    <a:pt x="276589" y="424132"/>
                  </a:lnTo>
                  <a:lnTo>
                    <a:pt x="240620" y="399861"/>
                  </a:lnTo>
                  <a:lnTo>
                    <a:pt x="216316" y="363941"/>
                  </a:lnTo>
                  <a:lnTo>
                    <a:pt x="207390" y="320077"/>
                  </a:lnTo>
                  <a:lnTo>
                    <a:pt x="216316" y="276214"/>
                  </a:lnTo>
                  <a:lnTo>
                    <a:pt x="240620" y="240293"/>
                  </a:lnTo>
                  <a:lnTo>
                    <a:pt x="276589" y="216023"/>
                  </a:lnTo>
                  <a:lnTo>
                    <a:pt x="320513" y="207109"/>
                  </a:lnTo>
                  <a:lnTo>
                    <a:pt x="558972" y="20710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43929" y="90374"/>
                  </a:lnTo>
                  <a:lnTo>
                    <a:pt x="191365" y="90374"/>
                  </a:lnTo>
                  <a:lnTo>
                    <a:pt x="120663" y="66839"/>
                  </a:lnTo>
                  <a:close/>
                </a:path>
                <a:path w="641984" h="640714">
                  <a:moveTo>
                    <a:pt x="544872" y="549780"/>
                  </a:moveTo>
                  <a:lnTo>
                    <a:pt x="450603" y="549780"/>
                  </a:lnTo>
                  <a:lnTo>
                    <a:pt x="521305" y="573315"/>
                  </a:lnTo>
                  <a:lnTo>
                    <a:pt x="544872" y="549780"/>
                  </a:lnTo>
                  <a:close/>
                </a:path>
                <a:path w="641984" h="640714">
                  <a:moveTo>
                    <a:pt x="558972" y="207109"/>
                  </a:moveTo>
                  <a:lnTo>
                    <a:pt x="320513" y="207109"/>
                  </a:lnTo>
                  <a:lnTo>
                    <a:pt x="364436" y="216023"/>
                  </a:lnTo>
                  <a:lnTo>
                    <a:pt x="400405" y="240293"/>
                  </a:lnTo>
                  <a:lnTo>
                    <a:pt x="424709" y="276214"/>
                  </a:lnTo>
                  <a:lnTo>
                    <a:pt x="433635" y="320077"/>
                  </a:lnTo>
                  <a:lnTo>
                    <a:pt x="424709" y="363941"/>
                  </a:lnTo>
                  <a:lnTo>
                    <a:pt x="400405" y="399861"/>
                  </a:lnTo>
                  <a:lnTo>
                    <a:pt x="364436" y="424132"/>
                  </a:lnTo>
                  <a:lnTo>
                    <a:pt x="320513" y="433046"/>
                  </a:lnTo>
                  <a:lnTo>
                    <a:pt x="559650" y="433046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lnTo>
                    <a:pt x="570280" y="234130"/>
                  </a:lnTo>
                  <a:lnTo>
                    <a:pt x="564550" y="219229"/>
                  </a:lnTo>
                  <a:lnTo>
                    <a:pt x="558972" y="207109"/>
                  </a:lnTo>
                  <a:close/>
                </a:path>
                <a:path w="641984" h="640714">
                  <a:moveTo>
                    <a:pt x="358220" y="0"/>
                  </a:move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close/>
                </a:path>
                <a:path w="641984" h="640714">
                  <a:moveTo>
                    <a:pt x="520362" y="66839"/>
                  </a:moveTo>
                  <a:lnTo>
                    <a:pt x="449660" y="90374"/>
                  </a:lnTo>
                  <a:lnTo>
                    <a:pt x="543929" y="90374"/>
                  </a:lnTo>
                  <a:lnTo>
                    <a:pt x="520362" y="66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3384" y="5032480"/>
              <a:ext cx="237235" cy="2369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01489" y="4830866"/>
              <a:ext cx="641985" cy="640715"/>
            </a:xfrm>
            <a:custGeom>
              <a:avLst/>
              <a:gdLst/>
              <a:ahLst/>
              <a:cxnLst/>
              <a:rect l="l" t="t" r="r" b="b"/>
              <a:pathLst>
                <a:path w="641984" h="640714">
                  <a:moveTo>
                    <a:pt x="575038" y="249472"/>
                  </a:moveTo>
                  <a:lnTo>
                    <a:pt x="570280" y="234130"/>
                  </a:lnTo>
                  <a:lnTo>
                    <a:pt x="564550" y="219229"/>
                  </a:lnTo>
                  <a:lnTo>
                    <a:pt x="557937" y="204858"/>
                  </a:lnTo>
                  <a:lnTo>
                    <a:pt x="550528" y="191105"/>
                  </a:lnTo>
                  <a:lnTo>
                    <a:pt x="574095" y="120499"/>
                  </a:lnTo>
                  <a:lnTo>
                    <a:pt x="520362" y="66839"/>
                  </a:lnTo>
                  <a:lnTo>
                    <a:pt x="449660" y="90374"/>
                  </a:lnTo>
                  <a:lnTo>
                    <a:pt x="435343" y="82976"/>
                  </a:lnTo>
                  <a:lnTo>
                    <a:pt x="420673" y="76371"/>
                  </a:lnTo>
                  <a:lnTo>
                    <a:pt x="405649" y="70649"/>
                  </a:lnTo>
                  <a:lnTo>
                    <a:pt x="390271" y="65898"/>
                  </a:lnTo>
                  <a:lnTo>
                    <a:pt x="358220" y="0"/>
                  </a:lnTo>
                  <a:lnTo>
                    <a:pt x="282805" y="0"/>
                  </a:lnTo>
                  <a:lnTo>
                    <a:pt x="249811" y="65898"/>
                  </a:lnTo>
                  <a:lnTo>
                    <a:pt x="234448" y="70649"/>
                  </a:lnTo>
                  <a:lnTo>
                    <a:pt x="219527" y="76371"/>
                  </a:lnTo>
                  <a:lnTo>
                    <a:pt x="205137" y="82976"/>
                  </a:lnTo>
                  <a:lnTo>
                    <a:pt x="191365" y="90374"/>
                  </a:lnTo>
                  <a:lnTo>
                    <a:pt x="120663" y="66839"/>
                  </a:lnTo>
                  <a:lnTo>
                    <a:pt x="66930" y="120499"/>
                  </a:lnTo>
                  <a:lnTo>
                    <a:pt x="90497" y="191105"/>
                  </a:lnTo>
                  <a:lnTo>
                    <a:pt x="83088" y="205402"/>
                  </a:lnTo>
                  <a:lnTo>
                    <a:pt x="76475" y="220053"/>
                  </a:lnTo>
                  <a:lnTo>
                    <a:pt x="70745" y="235057"/>
                  </a:lnTo>
                  <a:lnTo>
                    <a:pt x="65987" y="250413"/>
                  </a:lnTo>
                  <a:lnTo>
                    <a:pt x="0" y="282421"/>
                  </a:lnTo>
                  <a:lnTo>
                    <a:pt x="0" y="357733"/>
                  </a:lnTo>
                  <a:lnTo>
                    <a:pt x="65987" y="390683"/>
                  </a:lnTo>
                  <a:lnTo>
                    <a:pt x="70745" y="406025"/>
                  </a:lnTo>
                  <a:lnTo>
                    <a:pt x="76475" y="420925"/>
                  </a:lnTo>
                  <a:lnTo>
                    <a:pt x="83088" y="435296"/>
                  </a:lnTo>
                  <a:lnTo>
                    <a:pt x="90497" y="449050"/>
                  </a:lnTo>
                  <a:lnTo>
                    <a:pt x="66930" y="519655"/>
                  </a:lnTo>
                  <a:lnTo>
                    <a:pt x="120663" y="573315"/>
                  </a:lnTo>
                  <a:lnTo>
                    <a:pt x="191365" y="549780"/>
                  </a:lnTo>
                  <a:lnTo>
                    <a:pt x="205682" y="557179"/>
                  </a:lnTo>
                  <a:lnTo>
                    <a:pt x="220352" y="563784"/>
                  </a:lnTo>
                  <a:lnTo>
                    <a:pt x="235376" y="569506"/>
                  </a:lnTo>
                  <a:lnTo>
                    <a:pt x="250754" y="574257"/>
                  </a:lnTo>
                  <a:lnTo>
                    <a:pt x="283748" y="640155"/>
                  </a:lnTo>
                  <a:lnTo>
                    <a:pt x="359163" y="640155"/>
                  </a:lnTo>
                  <a:lnTo>
                    <a:pt x="392157" y="574257"/>
                  </a:lnTo>
                  <a:lnTo>
                    <a:pt x="407519" y="569506"/>
                  </a:lnTo>
                  <a:lnTo>
                    <a:pt x="422440" y="563784"/>
                  </a:lnTo>
                  <a:lnTo>
                    <a:pt x="436831" y="557179"/>
                  </a:lnTo>
                  <a:lnTo>
                    <a:pt x="450603" y="549780"/>
                  </a:lnTo>
                  <a:lnTo>
                    <a:pt x="521305" y="573315"/>
                  </a:lnTo>
                  <a:lnTo>
                    <a:pt x="575038" y="519655"/>
                  </a:lnTo>
                  <a:lnTo>
                    <a:pt x="551470" y="449050"/>
                  </a:lnTo>
                  <a:lnTo>
                    <a:pt x="558879" y="434752"/>
                  </a:lnTo>
                  <a:lnTo>
                    <a:pt x="565493" y="420102"/>
                  </a:lnTo>
                  <a:lnTo>
                    <a:pt x="571223" y="405098"/>
                  </a:lnTo>
                  <a:lnTo>
                    <a:pt x="575980" y="389741"/>
                  </a:lnTo>
                  <a:lnTo>
                    <a:pt x="641968" y="356792"/>
                  </a:lnTo>
                  <a:lnTo>
                    <a:pt x="641968" y="281480"/>
                  </a:lnTo>
                  <a:lnTo>
                    <a:pt x="575038" y="249472"/>
                  </a:lnTo>
                  <a:close/>
                </a:path>
              </a:pathLst>
            </a:custGeom>
            <a:ln w="1099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0374" y="4234337"/>
            <a:ext cx="1503016" cy="13136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932697" y="4517800"/>
            <a:ext cx="725170" cy="727075"/>
            <a:chOff x="8932697" y="4517800"/>
            <a:chExt cx="725170" cy="727075"/>
          </a:xfrm>
        </p:grpSpPr>
        <p:sp>
          <p:nvSpPr>
            <p:cNvPr id="19" name="object 19"/>
            <p:cNvSpPr/>
            <p:nvPr/>
          </p:nvSpPr>
          <p:spPr>
            <a:xfrm>
              <a:off x="8938490" y="4523438"/>
              <a:ext cx="713740" cy="151130"/>
            </a:xfrm>
            <a:custGeom>
              <a:avLst/>
              <a:gdLst/>
              <a:ahLst/>
              <a:cxnLst/>
              <a:rect l="l" t="t" r="r" b="b"/>
              <a:pathLst>
                <a:path w="713740" h="151129">
                  <a:moveTo>
                    <a:pt x="356783" y="0"/>
                  </a:moveTo>
                  <a:lnTo>
                    <a:pt x="284878" y="1531"/>
                  </a:lnTo>
                  <a:lnTo>
                    <a:pt x="217906" y="5922"/>
                  </a:lnTo>
                  <a:lnTo>
                    <a:pt x="157301" y="12869"/>
                  </a:lnTo>
                  <a:lnTo>
                    <a:pt x="104498" y="22070"/>
                  </a:lnTo>
                  <a:lnTo>
                    <a:pt x="60932" y="33220"/>
                  </a:lnTo>
                  <a:lnTo>
                    <a:pt x="7248" y="60156"/>
                  </a:lnTo>
                  <a:lnTo>
                    <a:pt x="0" y="75335"/>
                  </a:lnTo>
                  <a:lnTo>
                    <a:pt x="7248" y="90514"/>
                  </a:lnTo>
                  <a:lnTo>
                    <a:pt x="60932" y="117444"/>
                  </a:lnTo>
                  <a:lnTo>
                    <a:pt x="104498" y="128590"/>
                  </a:lnTo>
                  <a:lnTo>
                    <a:pt x="157301" y="137786"/>
                  </a:lnTo>
                  <a:lnTo>
                    <a:pt x="217906" y="144730"/>
                  </a:lnTo>
                  <a:lnTo>
                    <a:pt x="284878" y="149118"/>
                  </a:lnTo>
                  <a:lnTo>
                    <a:pt x="356783" y="150648"/>
                  </a:lnTo>
                  <a:lnTo>
                    <a:pt x="428688" y="149118"/>
                  </a:lnTo>
                  <a:lnTo>
                    <a:pt x="495661" y="144730"/>
                  </a:lnTo>
                  <a:lnTo>
                    <a:pt x="556266" y="137786"/>
                  </a:lnTo>
                  <a:lnTo>
                    <a:pt x="609068" y="128590"/>
                  </a:lnTo>
                  <a:lnTo>
                    <a:pt x="652635" y="117444"/>
                  </a:lnTo>
                  <a:lnTo>
                    <a:pt x="706319" y="90514"/>
                  </a:lnTo>
                  <a:lnTo>
                    <a:pt x="713567" y="75335"/>
                  </a:lnTo>
                  <a:lnTo>
                    <a:pt x="706319" y="60156"/>
                  </a:lnTo>
                  <a:lnTo>
                    <a:pt x="652635" y="33220"/>
                  </a:lnTo>
                  <a:lnTo>
                    <a:pt x="609068" y="22070"/>
                  </a:lnTo>
                  <a:lnTo>
                    <a:pt x="556266" y="12869"/>
                  </a:lnTo>
                  <a:lnTo>
                    <a:pt x="495661" y="5922"/>
                  </a:lnTo>
                  <a:lnTo>
                    <a:pt x="428688" y="1531"/>
                  </a:lnTo>
                  <a:lnTo>
                    <a:pt x="3567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38490" y="4523438"/>
              <a:ext cx="713740" cy="151130"/>
            </a:xfrm>
            <a:custGeom>
              <a:avLst/>
              <a:gdLst/>
              <a:ahLst/>
              <a:cxnLst/>
              <a:rect l="l" t="t" r="r" b="b"/>
              <a:pathLst>
                <a:path w="713740" h="151129">
                  <a:moveTo>
                    <a:pt x="713567" y="75335"/>
                  </a:moveTo>
                  <a:lnTo>
                    <a:pt x="685530" y="104651"/>
                  </a:lnTo>
                  <a:lnTo>
                    <a:pt x="609068" y="128590"/>
                  </a:lnTo>
                  <a:lnTo>
                    <a:pt x="556266" y="137786"/>
                  </a:lnTo>
                  <a:lnTo>
                    <a:pt x="495661" y="144730"/>
                  </a:lnTo>
                  <a:lnTo>
                    <a:pt x="428688" y="149118"/>
                  </a:lnTo>
                  <a:lnTo>
                    <a:pt x="356783" y="150648"/>
                  </a:lnTo>
                  <a:lnTo>
                    <a:pt x="284878" y="149118"/>
                  </a:lnTo>
                  <a:lnTo>
                    <a:pt x="217906" y="144730"/>
                  </a:lnTo>
                  <a:lnTo>
                    <a:pt x="157301" y="137786"/>
                  </a:lnTo>
                  <a:lnTo>
                    <a:pt x="104498" y="128590"/>
                  </a:lnTo>
                  <a:lnTo>
                    <a:pt x="60932" y="117444"/>
                  </a:lnTo>
                  <a:lnTo>
                    <a:pt x="7248" y="90514"/>
                  </a:lnTo>
                  <a:lnTo>
                    <a:pt x="0" y="75335"/>
                  </a:lnTo>
                  <a:lnTo>
                    <a:pt x="7248" y="60156"/>
                  </a:lnTo>
                  <a:lnTo>
                    <a:pt x="60932" y="33220"/>
                  </a:lnTo>
                  <a:lnTo>
                    <a:pt x="104498" y="22070"/>
                  </a:lnTo>
                  <a:lnTo>
                    <a:pt x="157301" y="12869"/>
                  </a:lnTo>
                  <a:lnTo>
                    <a:pt x="217906" y="5922"/>
                  </a:lnTo>
                  <a:lnTo>
                    <a:pt x="284878" y="1531"/>
                  </a:lnTo>
                  <a:lnTo>
                    <a:pt x="356783" y="0"/>
                  </a:lnTo>
                  <a:lnTo>
                    <a:pt x="428688" y="1531"/>
                  </a:lnTo>
                  <a:lnTo>
                    <a:pt x="495661" y="5922"/>
                  </a:lnTo>
                  <a:lnTo>
                    <a:pt x="556266" y="12869"/>
                  </a:lnTo>
                  <a:lnTo>
                    <a:pt x="609068" y="22070"/>
                  </a:lnTo>
                  <a:lnTo>
                    <a:pt x="652635" y="33220"/>
                  </a:lnTo>
                  <a:lnTo>
                    <a:pt x="706319" y="60156"/>
                  </a:lnTo>
                  <a:lnTo>
                    <a:pt x="713567" y="75335"/>
                  </a:lnTo>
                  <a:close/>
                </a:path>
              </a:pathLst>
            </a:custGeom>
            <a:ln w="11148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8490" y="4636430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0" y="0"/>
                  </a:moveTo>
                  <a:lnTo>
                    <a:pt x="0" y="150624"/>
                  </a:lnTo>
                  <a:lnTo>
                    <a:pt x="7282" y="165753"/>
                  </a:lnTo>
                  <a:lnTo>
                    <a:pt x="61148" y="19265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611629" y="150624"/>
                  </a:ln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713567" y="112968"/>
                  </a:lnTo>
                  <a:lnTo>
                    <a:pt x="713567" y="75312"/>
                  </a:lnTo>
                  <a:lnTo>
                    <a:pt x="356783" y="75312"/>
                  </a:ln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close/>
                </a:path>
                <a:path w="713740" h="226060">
                  <a:moveTo>
                    <a:pt x="713567" y="112968"/>
                  </a:move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lnTo>
                    <a:pt x="713567" y="150624"/>
                  </a:lnTo>
                  <a:lnTo>
                    <a:pt x="713567" y="112968"/>
                  </a:lnTo>
                  <a:close/>
                </a:path>
                <a:path w="713740" h="226060">
                  <a:moveTo>
                    <a:pt x="713567" y="0"/>
                  </a:move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lnTo>
                    <a:pt x="713567" y="75312"/>
                  </a:lnTo>
                  <a:lnTo>
                    <a:pt x="71356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38490" y="4636430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611629" y="150624"/>
                  </a:move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close/>
                </a:path>
                <a:path w="713740" h="226060">
                  <a:moveTo>
                    <a:pt x="356783" y="75312"/>
                  </a:move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lnTo>
                    <a:pt x="0" y="150624"/>
                  </a:lnTo>
                  <a:lnTo>
                    <a:pt x="28152" y="17986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713567" y="0"/>
                  </a:lnTo>
                  <a:lnTo>
                    <a:pt x="706285" y="15128"/>
                  </a:ln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close/>
                </a:path>
              </a:pathLst>
            </a:custGeom>
            <a:ln w="12924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490" y="4824711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0" y="0"/>
                  </a:moveTo>
                  <a:lnTo>
                    <a:pt x="0" y="150624"/>
                  </a:lnTo>
                  <a:lnTo>
                    <a:pt x="7282" y="165753"/>
                  </a:lnTo>
                  <a:lnTo>
                    <a:pt x="61148" y="19265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611629" y="150624"/>
                  </a:ln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713567" y="112968"/>
                  </a:lnTo>
                  <a:lnTo>
                    <a:pt x="713567" y="75312"/>
                  </a:lnTo>
                  <a:lnTo>
                    <a:pt x="356783" y="75312"/>
                  </a:ln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close/>
                </a:path>
                <a:path w="713740" h="226060">
                  <a:moveTo>
                    <a:pt x="713567" y="112968"/>
                  </a:move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lnTo>
                    <a:pt x="713567" y="150624"/>
                  </a:lnTo>
                  <a:lnTo>
                    <a:pt x="713567" y="112968"/>
                  </a:lnTo>
                  <a:close/>
                </a:path>
                <a:path w="713740" h="226060">
                  <a:moveTo>
                    <a:pt x="713567" y="0"/>
                  </a:move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lnTo>
                    <a:pt x="713567" y="75312"/>
                  </a:lnTo>
                  <a:lnTo>
                    <a:pt x="71356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38490" y="4824711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611629" y="150624"/>
                  </a:move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close/>
                </a:path>
                <a:path w="713740" h="226060">
                  <a:moveTo>
                    <a:pt x="356783" y="75312"/>
                  </a:move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lnTo>
                    <a:pt x="0" y="150624"/>
                  </a:lnTo>
                  <a:lnTo>
                    <a:pt x="28152" y="17986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713567" y="0"/>
                  </a:lnTo>
                  <a:lnTo>
                    <a:pt x="706285" y="15128"/>
                  </a:ln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close/>
                </a:path>
              </a:pathLst>
            </a:custGeom>
            <a:ln w="12924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8490" y="5012992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0" y="0"/>
                  </a:moveTo>
                  <a:lnTo>
                    <a:pt x="0" y="150624"/>
                  </a:lnTo>
                  <a:lnTo>
                    <a:pt x="7282" y="165753"/>
                  </a:lnTo>
                  <a:lnTo>
                    <a:pt x="61148" y="19265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611629" y="150624"/>
                  </a:ln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713567" y="112968"/>
                  </a:lnTo>
                  <a:lnTo>
                    <a:pt x="713567" y="75312"/>
                  </a:lnTo>
                  <a:lnTo>
                    <a:pt x="356783" y="75312"/>
                  </a:ln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close/>
                </a:path>
                <a:path w="713740" h="226060">
                  <a:moveTo>
                    <a:pt x="713567" y="112968"/>
                  </a:move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lnTo>
                    <a:pt x="713567" y="150624"/>
                  </a:lnTo>
                  <a:lnTo>
                    <a:pt x="713567" y="112968"/>
                  </a:lnTo>
                  <a:close/>
                </a:path>
                <a:path w="713740" h="226060">
                  <a:moveTo>
                    <a:pt x="713567" y="0"/>
                  </a:move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lnTo>
                    <a:pt x="713567" y="75312"/>
                  </a:lnTo>
                  <a:lnTo>
                    <a:pt x="71356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38490" y="5012992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40" h="226060">
                  <a:moveTo>
                    <a:pt x="611629" y="150624"/>
                  </a:moveTo>
                  <a:lnTo>
                    <a:pt x="601196" y="149271"/>
                  </a:lnTo>
                  <a:lnTo>
                    <a:pt x="593153" y="145447"/>
                  </a:lnTo>
                  <a:lnTo>
                    <a:pt x="587976" y="139504"/>
                  </a:lnTo>
                  <a:lnTo>
                    <a:pt x="586144" y="131796"/>
                  </a:lnTo>
                  <a:lnTo>
                    <a:pt x="587976" y="124088"/>
                  </a:lnTo>
                  <a:lnTo>
                    <a:pt x="593153" y="118146"/>
                  </a:lnTo>
                  <a:lnTo>
                    <a:pt x="601196" y="114321"/>
                  </a:lnTo>
                  <a:lnTo>
                    <a:pt x="611629" y="112968"/>
                  </a:lnTo>
                  <a:lnTo>
                    <a:pt x="622062" y="114321"/>
                  </a:lnTo>
                  <a:lnTo>
                    <a:pt x="630105" y="118146"/>
                  </a:lnTo>
                  <a:lnTo>
                    <a:pt x="635282" y="124088"/>
                  </a:lnTo>
                  <a:lnTo>
                    <a:pt x="637113" y="131796"/>
                  </a:lnTo>
                  <a:lnTo>
                    <a:pt x="635282" y="139504"/>
                  </a:lnTo>
                  <a:lnTo>
                    <a:pt x="630105" y="145447"/>
                  </a:lnTo>
                  <a:lnTo>
                    <a:pt x="622062" y="149271"/>
                  </a:lnTo>
                  <a:lnTo>
                    <a:pt x="611629" y="150624"/>
                  </a:lnTo>
                  <a:close/>
                </a:path>
                <a:path w="713740" h="226060">
                  <a:moveTo>
                    <a:pt x="356783" y="75312"/>
                  </a:moveTo>
                  <a:lnTo>
                    <a:pt x="285113" y="73775"/>
                  </a:lnTo>
                  <a:lnTo>
                    <a:pt x="218251" y="69369"/>
                  </a:lnTo>
                  <a:lnTo>
                    <a:pt x="157660" y="62404"/>
                  </a:lnTo>
                  <a:lnTo>
                    <a:pt x="104805" y="53189"/>
                  </a:lnTo>
                  <a:lnTo>
                    <a:pt x="61148" y="42032"/>
                  </a:lnTo>
                  <a:lnTo>
                    <a:pt x="7282" y="15128"/>
                  </a:lnTo>
                  <a:lnTo>
                    <a:pt x="0" y="0"/>
                  </a:lnTo>
                  <a:lnTo>
                    <a:pt x="0" y="150624"/>
                  </a:lnTo>
                  <a:lnTo>
                    <a:pt x="28152" y="179867"/>
                  </a:lnTo>
                  <a:lnTo>
                    <a:pt x="104805" y="203814"/>
                  </a:lnTo>
                  <a:lnTo>
                    <a:pt x="157660" y="213029"/>
                  </a:lnTo>
                  <a:lnTo>
                    <a:pt x="218251" y="219994"/>
                  </a:lnTo>
                  <a:lnTo>
                    <a:pt x="285113" y="224400"/>
                  </a:lnTo>
                  <a:lnTo>
                    <a:pt x="356783" y="225937"/>
                  </a:lnTo>
                  <a:lnTo>
                    <a:pt x="428454" y="224400"/>
                  </a:lnTo>
                  <a:lnTo>
                    <a:pt x="495316" y="219994"/>
                  </a:lnTo>
                  <a:lnTo>
                    <a:pt x="555906" y="213029"/>
                  </a:lnTo>
                  <a:lnTo>
                    <a:pt x="608762" y="203814"/>
                  </a:lnTo>
                  <a:lnTo>
                    <a:pt x="652419" y="192657"/>
                  </a:lnTo>
                  <a:lnTo>
                    <a:pt x="706285" y="165753"/>
                  </a:lnTo>
                  <a:lnTo>
                    <a:pt x="713567" y="150624"/>
                  </a:lnTo>
                  <a:lnTo>
                    <a:pt x="713567" y="0"/>
                  </a:lnTo>
                  <a:lnTo>
                    <a:pt x="706285" y="15128"/>
                  </a:lnTo>
                  <a:lnTo>
                    <a:pt x="685415" y="29242"/>
                  </a:lnTo>
                  <a:lnTo>
                    <a:pt x="608762" y="53189"/>
                  </a:lnTo>
                  <a:lnTo>
                    <a:pt x="555906" y="62404"/>
                  </a:lnTo>
                  <a:lnTo>
                    <a:pt x="495316" y="69369"/>
                  </a:lnTo>
                  <a:lnTo>
                    <a:pt x="428454" y="73775"/>
                  </a:lnTo>
                  <a:lnTo>
                    <a:pt x="356783" y="75312"/>
                  </a:lnTo>
                  <a:close/>
                </a:path>
              </a:pathLst>
            </a:custGeom>
            <a:ln w="12924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649470" y="4686046"/>
            <a:ext cx="1087120" cy="264160"/>
            <a:chOff x="4649470" y="4686046"/>
            <a:chExt cx="1087120" cy="264160"/>
          </a:xfrm>
        </p:grpSpPr>
        <p:sp>
          <p:nvSpPr>
            <p:cNvPr id="28" name="object 28"/>
            <p:cNvSpPr/>
            <p:nvPr/>
          </p:nvSpPr>
          <p:spPr>
            <a:xfrm>
              <a:off x="4655820" y="4692396"/>
              <a:ext cx="1074420" cy="251460"/>
            </a:xfrm>
            <a:custGeom>
              <a:avLst/>
              <a:gdLst/>
              <a:ahLst/>
              <a:cxnLst/>
              <a:rect l="l" t="t" r="r" b="b"/>
              <a:pathLst>
                <a:path w="1074420" h="251460">
                  <a:moveTo>
                    <a:pt x="948689" y="0"/>
                  </a:moveTo>
                  <a:lnTo>
                    <a:pt x="948689" y="62864"/>
                  </a:lnTo>
                  <a:lnTo>
                    <a:pt x="0" y="62864"/>
                  </a:lnTo>
                  <a:lnTo>
                    <a:pt x="0" y="188594"/>
                  </a:lnTo>
                  <a:lnTo>
                    <a:pt x="948689" y="188594"/>
                  </a:lnTo>
                  <a:lnTo>
                    <a:pt x="948689" y="251459"/>
                  </a:lnTo>
                  <a:lnTo>
                    <a:pt x="1074419" y="125729"/>
                  </a:lnTo>
                  <a:lnTo>
                    <a:pt x="9486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5820" y="4692396"/>
              <a:ext cx="1074420" cy="251460"/>
            </a:xfrm>
            <a:custGeom>
              <a:avLst/>
              <a:gdLst/>
              <a:ahLst/>
              <a:cxnLst/>
              <a:rect l="l" t="t" r="r" b="b"/>
              <a:pathLst>
                <a:path w="1074420" h="251460">
                  <a:moveTo>
                    <a:pt x="0" y="62864"/>
                  </a:moveTo>
                  <a:lnTo>
                    <a:pt x="948689" y="62864"/>
                  </a:lnTo>
                  <a:lnTo>
                    <a:pt x="948689" y="0"/>
                  </a:lnTo>
                  <a:lnTo>
                    <a:pt x="1074419" y="125729"/>
                  </a:lnTo>
                  <a:lnTo>
                    <a:pt x="948689" y="251459"/>
                  </a:lnTo>
                  <a:lnTo>
                    <a:pt x="948689" y="188594"/>
                  </a:lnTo>
                  <a:lnTo>
                    <a:pt x="0" y="188594"/>
                  </a:lnTo>
                  <a:lnTo>
                    <a:pt x="0" y="62864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22793" y="4719573"/>
            <a:ext cx="1087120" cy="266065"/>
            <a:chOff x="7622793" y="4719573"/>
            <a:chExt cx="1087120" cy="266065"/>
          </a:xfrm>
        </p:grpSpPr>
        <p:sp>
          <p:nvSpPr>
            <p:cNvPr id="31" name="object 31"/>
            <p:cNvSpPr/>
            <p:nvPr/>
          </p:nvSpPr>
          <p:spPr>
            <a:xfrm>
              <a:off x="7629143" y="4725923"/>
              <a:ext cx="1074420" cy="253365"/>
            </a:xfrm>
            <a:custGeom>
              <a:avLst/>
              <a:gdLst/>
              <a:ahLst/>
              <a:cxnLst/>
              <a:rect l="l" t="t" r="r" b="b"/>
              <a:pathLst>
                <a:path w="1074420" h="253364">
                  <a:moveTo>
                    <a:pt x="947927" y="0"/>
                  </a:moveTo>
                  <a:lnTo>
                    <a:pt x="947927" y="63245"/>
                  </a:lnTo>
                  <a:lnTo>
                    <a:pt x="0" y="63245"/>
                  </a:lnTo>
                  <a:lnTo>
                    <a:pt x="0" y="189737"/>
                  </a:lnTo>
                  <a:lnTo>
                    <a:pt x="947927" y="189737"/>
                  </a:lnTo>
                  <a:lnTo>
                    <a:pt x="947927" y="252983"/>
                  </a:lnTo>
                  <a:lnTo>
                    <a:pt x="1074420" y="126492"/>
                  </a:lnTo>
                  <a:lnTo>
                    <a:pt x="947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9143" y="4725923"/>
              <a:ext cx="1074420" cy="253365"/>
            </a:xfrm>
            <a:custGeom>
              <a:avLst/>
              <a:gdLst/>
              <a:ahLst/>
              <a:cxnLst/>
              <a:rect l="l" t="t" r="r" b="b"/>
              <a:pathLst>
                <a:path w="1074420" h="253364">
                  <a:moveTo>
                    <a:pt x="0" y="63245"/>
                  </a:moveTo>
                  <a:lnTo>
                    <a:pt x="947927" y="63245"/>
                  </a:lnTo>
                  <a:lnTo>
                    <a:pt x="947927" y="0"/>
                  </a:lnTo>
                  <a:lnTo>
                    <a:pt x="1074420" y="126492"/>
                  </a:lnTo>
                  <a:lnTo>
                    <a:pt x="947927" y="252983"/>
                  </a:lnTo>
                  <a:lnTo>
                    <a:pt x="947927" y="189737"/>
                  </a:lnTo>
                  <a:lnTo>
                    <a:pt x="0" y="189737"/>
                  </a:lnTo>
                  <a:lnTo>
                    <a:pt x="0" y="63245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70603" y="4298060"/>
            <a:ext cx="118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Извлечение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3279" y="4307204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Заг</a:t>
            </a:r>
            <a:r>
              <a:rPr sz="1800" spc="-10" dirty="0">
                <a:latin typeface="Calibri"/>
                <a:cs typeface="Calibri"/>
              </a:rPr>
              <a:t>р</a:t>
            </a:r>
            <a:r>
              <a:rPr sz="1800" dirty="0">
                <a:latin typeface="Calibri"/>
                <a:cs typeface="Calibri"/>
              </a:rPr>
              <a:t>уз</a:t>
            </a:r>
            <a:r>
              <a:rPr sz="1800" spc="-25" dirty="0">
                <a:latin typeface="Calibri"/>
                <a:cs typeface="Calibri"/>
              </a:rPr>
              <a:t>к</a:t>
            </a:r>
            <a:r>
              <a:rPr sz="1800" dirty="0">
                <a:latin typeface="Calibri"/>
                <a:cs typeface="Calibri"/>
              </a:rPr>
              <a:t>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8260" y="5649569"/>
            <a:ext cx="1571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Трансформация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11754" y="5598058"/>
            <a:ext cx="1056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Источники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данных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11310" y="5607202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Хранение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-20" dirty="0">
                <a:latin typeface="Calibri"/>
                <a:cs typeface="Calibri"/>
              </a:rPr>
              <a:t>з</a:t>
            </a:r>
            <a:r>
              <a:rPr sz="1800" spc="-60" dirty="0">
                <a:latin typeface="Calibri"/>
                <a:cs typeface="Calibri"/>
              </a:rPr>
              <a:t>у</a:t>
            </a:r>
            <a:r>
              <a:rPr sz="1800" dirty="0">
                <a:latin typeface="Calibri"/>
                <a:cs typeface="Calibri"/>
              </a:rPr>
              <a:t>л</a:t>
            </a:r>
            <a:r>
              <a:rPr sz="1800" spc="-80" dirty="0">
                <a:latin typeface="Calibri"/>
                <a:cs typeface="Calibri"/>
              </a:rPr>
              <a:t>ь</a:t>
            </a:r>
            <a:r>
              <a:rPr sz="1800" spc="-5" dirty="0">
                <a:latin typeface="Calibri"/>
                <a:cs typeface="Calibri"/>
              </a:rPr>
              <a:t>тата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15313" y="1208277"/>
            <a:ext cx="317500" cy="255270"/>
            <a:chOff x="1115313" y="1208277"/>
            <a:chExt cx="317500" cy="255270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663" y="1214627"/>
              <a:ext cx="304800" cy="2423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21663" y="121462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15313" y="2275077"/>
            <a:ext cx="317500" cy="255270"/>
            <a:chOff x="1115313" y="2275077"/>
            <a:chExt cx="317500" cy="25527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663" y="2281427"/>
              <a:ext cx="304800" cy="24231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21663" y="228142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110741" y="3008122"/>
            <a:ext cx="317500" cy="255270"/>
            <a:chOff x="1110741" y="3008122"/>
            <a:chExt cx="317500" cy="25527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091" y="3014472"/>
              <a:ext cx="304800" cy="2423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17091" y="301447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053" y="66548"/>
            <a:ext cx="447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ETL.</a:t>
            </a:r>
            <a:r>
              <a:rPr spc="-35" dirty="0"/>
              <a:t> </a:t>
            </a:r>
            <a:r>
              <a:rPr spc="-5" dirty="0"/>
              <a:t>Базовые</a:t>
            </a:r>
            <a:r>
              <a:rPr spc="-45" dirty="0"/>
              <a:t> </a:t>
            </a:r>
            <a:r>
              <a:rPr spc="-5" dirty="0"/>
              <a:t>трансформации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91992" y="1662176"/>
            <a:ext cx="7331709" cy="33759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Очистка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(cleaning)</a:t>
            </a:r>
          </a:p>
          <a:p>
            <a:pPr marL="12700" marR="68897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обработка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 </a:t>
            </a:r>
            <a:r>
              <a:rPr sz="2000" spc="-5" dirty="0">
                <a:latin typeface="Calibri"/>
                <a:cs typeface="Calibri"/>
              </a:rPr>
              <a:t>значений,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пропущенных данных,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аномальных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значений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пр.)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95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 err="1" smtClean="0">
                <a:latin typeface="Calibri"/>
                <a:cs typeface="Calibri"/>
              </a:rPr>
              <a:t>Преобразование</a:t>
            </a:r>
            <a:r>
              <a:rPr sz="2000" b="1" spc="-35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формата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revision)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преобразование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формата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даты,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времени,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единиц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измерения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пр.)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Преобразование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структуры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данных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restructuring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Дедубликация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deduplication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удаление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повторных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записей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44014" y="1708150"/>
            <a:ext cx="317500" cy="255270"/>
            <a:chOff x="2144014" y="1708150"/>
            <a:chExt cx="317500" cy="255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364" y="1714500"/>
              <a:ext cx="304800" cy="2423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50364" y="1714500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44014" y="2939542"/>
            <a:ext cx="317500" cy="255270"/>
            <a:chOff x="2144014" y="2939542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0364" y="2945892"/>
              <a:ext cx="304800" cy="2423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50364" y="294589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44014" y="3810000"/>
            <a:ext cx="317500" cy="255270"/>
            <a:chOff x="2144014" y="3860038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0364" y="3866388"/>
              <a:ext cx="304800" cy="2423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50364" y="3866388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44014" y="4419600"/>
            <a:ext cx="317500" cy="255270"/>
            <a:chOff x="2144014" y="4487926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364" y="4494276"/>
              <a:ext cx="304800" cy="2423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50364" y="4494276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185" y="66548"/>
            <a:ext cx="311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ETL.</a:t>
            </a:r>
            <a:r>
              <a:rPr spc="-40" dirty="0"/>
              <a:t> </a:t>
            </a:r>
            <a:r>
              <a:rPr spc="-25" dirty="0"/>
              <a:t>Трансформации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63672" y="1045845"/>
            <a:ext cx="691959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Фильтрация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(filtering)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Получение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производных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данных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(derivation)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Агрегирование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(aggregation)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Обобщение/резюме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(summarization)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сводные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данные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разных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уровнях,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например,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страна,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регион,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город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 пр.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Слияние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(merging)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Разделение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(splitting)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(например,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одного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столбца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несколько)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и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др.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2970" y="1092453"/>
            <a:ext cx="317500" cy="255270"/>
            <a:chOff x="2172970" y="1092453"/>
            <a:chExt cx="317500" cy="255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320" y="1098803"/>
              <a:ext cx="304800" cy="242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79320" y="1098803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72970" y="1682242"/>
            <a:ext cx="317500" cy="255270"/>
            <a:chOff x="2172970" y="1682242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20" y="1688592"/>
              <a:ext cx="304800" cy="2423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79320" y="168859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72970" y="2284222"/>
            <a:ext cx="317500" cy="255270"/>
            <a:chOff x="2172970" y="2284222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320" y="2290572"/>
              <a:ext cx="304800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79320" y="229057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76017" y="2898394"/>
            <a:ext cx="317500" cy="255270"/>
            <a:chOff x="2176017" y="2898394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367" y="2904744"/>
              <a:ext cx="304800" cy="2423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82367" y="2904744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72970" y="4134358"/>
            <a:ext cx="317500" cy="255270"/>
            <a:chOff x="2172970" y="4134358"/>
            <a:chExt cx="317500" cy="25527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20" y="4140708"/>
              <a:ext cx="304800" cy="2423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79320" y="4140708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182114" y="4724400"/>
            <a:ext cx="317500" cy="255270"/>
            <a:chOff x="2182114" y="4736338"/>
            <a:chExt cx="317500" cy="25527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8464" y="4742688"/>
              <a:ext cx="304800" cy="2423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88464" y="4742688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9092"/>
            <a:ext cx="12192000" cy="4979035"/>
            <a:chOff x="0" y="1879092"/>
            <a:chExt cx="12192000" cy="4979035"/>
          </a:xfrm>
        </p:grpSpPr>
        <p:sp>
          <p:nvSpPr>
            <p:cNvPr id="3" name="object 3"/>
            <p:cNvSpPr/>
            <p:nvPr/>
          </p:nvSpPr>
          <p:spPr>
            <a:xfrm>
              <a:off x="0" y="6629399"/>
              <a:ext cx="12192000" cy="228600"/>
            </a:xfrm>
            <a:custGeom>
              <a:avLst/>
              <a:gdLst/>
              <a:ahLst/>
              <a:cxnLst/>
              <a:rect l="l" t="t" r="r" b="b"/>
              <a:pathLst>
                <a:path w="12192000" h="228600">
                  <a:moveTo>
                    <a:pt x="1219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0" y="228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1879092"/>
              <a:ext cx="952500" cy="493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176" y="3913632"/>
              <a:ext cx="447913" cy="584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4" y="2712949"/>
              <a:ext cx="968342" cy="240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2594" y="66548"/>
            <a:ext cx="2686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ETL.</a:t>
            </a:r>
            <a:r>
              <a:rPr spc="-40" dirty="0"/>
              <a:t> </a:t>
            </a:r>
            <a:r>
              <a:rPr spc="-10" dirty="0"/>
              <a:t>Общая</a:t>
            </a:r>
            <a:r>
              <a:rPr spc="-25" dirty="0"/>
              <a:t> </a:t>
            </a:r>
            <a:r>
              <a:rPr spc="-15" dirty="0"/>
              <a:t>схема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3463" y="1074546"/>
            <a:ext cx="1173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Ис</a:t>
            </a:r>
            <a:r>
              <a:rPr sz="2000" spc="-20" dirty="0">
                <a:latin typeface="Calibri"/>
                <a:cs typeface="Calibri"/>
              </a:rPr>
              <a:t>т</a:t>
            </a:r>
            <a:r>
              <a:rPr sz="2000" spc="-5" dirty="0">
                <a:latin typeface="Calibri"/>
                <a:cs typeface="Calibri"/>
              </a:rPr>
              <a:t>оч</a:t>
            </a:r>
            <a:r>
              <a:rPr sz="2000" spc="-10" dirty="0">
                <a:latin typeface="Calibri"/>
                <a:cs typeface="Calibri"/>
              </a:rPr>
              <a:t>н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0" dirty="0">
                <a:latin typeface="Calibri"/>
                <a:cs typeface="Calibri"/>
              </a:rPr>
              <a:t>к</a:t>
            </a:r>
            <a:r>
              <a:rPr sz="2000" dirty="0">
                <a:latin typeface="Calibri"/>
                <a:cs typeface="Calibri"/>
              </a:rPr>
              <a:t>и  </a:t>
            </a:r>
            <a:r>
              <a:rPr sz="2000" spc="-5" dirty="0">
                <a:latin typeface="Calibri"/>
                <a:cs typeface="Calibri"/>
              </a:rPr>
              <a:t>данных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721" y="4812791"/>
            <a:ext cx="512584" cy="416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15742" y="1118743"/>
            <a:ext cx="1318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Извлечение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5062" y="2006114"/>
            <a:ext cx="1192530" cy="2069464"/>
            <a:chOff x="3095062" y="2006114"/>
            <a:chExt cx="1192530" cy="2069464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5062" y="2006114"/>
              <a:ext cx="1192131" cy="3172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8875" y="2553811"/>
              <a:ext cx="984503" cy="7540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3739" y="3637788"/>
              <a:ext cx="986027" cy="4373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15509" y="1074546"/>
            <a:ext cx="1746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Трансформация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5432" y="1919672"/>
            <a:ext cx="5868670" cy="3838575"/>
            <a:chOff x="795432" y="1919672"/>
            <a:chExt cx="5868670" cy="38385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3821" y="4487457"/>
              <a:ext cx="1098395" cy="5136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1095" y="1919672"/>
              <a:ext cx="892527" cy="46900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36593" y="2657856"/>
              <a:ext cx="1427064" cy="5048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6692" y="3616452"/>
              <a:ext cx="1120139" cy="4892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5960" y="4381500"/>
              <a:ext cx="629412" cy="5654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5432" y="5462739"/>
              <a:ext cx="898921" cy="2952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010270" y="1111757"/>
            <a:ext cx="949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Заг</a:t>
            </a:r>
            <a:r>
              <a:rPr sz="2000" spc="-10" dirty="0">
                <a:latin typeface="Calibri"/>
                <a:cs typeface="Calibri"/>
              </a:rPr>
              <a:t>р</a:t>
            </a:r>
            <a:r>
              <a:rPr sz="2000" dirty="0">
                <a:latin typeface="Calibri"/>
                <a:cs typeface="Calibri"/>
              </a:rPr>
              <a:t>у</a:t>
            </a:r>
            <a:r>
              <a:rPr sz="2000" spc="5" dirty="0">
                <a:latin typeface="Calibri"/>
                <a:cs typeface="Calibri"/>
              </a:rPr>
              <a:t>з</a:t>
            </a:r>
            <a:r>
              <a:rPr sz="2000" spc="-30" dirty="0">
                <a:latin typeface="Calibri"/>
                <a:cs typeface="Calibri"/>
              </a:rPr>
              <a:t>к</a:t>
            </a:r>
            <a:r>
              <a:rPr sz="2000" dirty="0">
                <a:latin typeface="Calibri"/>
                <a:cs typeface="Calibri"/>
              </a:rPr>
              <a:t>а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17938" y="2047262"/>
            <a:ext cx="1192530" cy="2994025"/>
            <a:chOff x="7817938" y="2047262"/>
            <a:chExt cx="1192530" cy="299402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7938" y="2047262"/>
              <a:ext cx="1192131" cy="3172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1751" y="2594959"/>
              <a:ext cx="986027" cy="75402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6615" y="3678935"/>
              <a:ext cx="986027" cy="4358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6697" y="4528204"/>
              <a:ext cx="1098395" cy="51286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325861" y="1098931"/>
            <a:ext cx="11798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Хранение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рез</a:t>
            </a:r>
            <a:r>
              <a:rPr sz="2000" spc="-65" dirty="0">
                <a:latin typeface="Calibri"/>
                <a:cs typeface="Calibri"/>
              </a:rPr>
              <a:t>у</a:t>
            </a:r>
            <a:r>
              <a:rPr sz="2000" spc="-5" dirty="0">
                <a:latin typeface="Calibri"/>
                <a:cs typeface="Calibri"/>
              </a:rPr>
              <a:t>л</a:t>
            </a:r>
            <a:r>
              <a:rPr sz="2000" spc="-95" dirty="0">
                <a:latin typeface="Calibri"/>
                <a:cs typeface="Calibri"/>
              </a:rPr>
              <a:t>ь</a:t>
            </a:r>
            <a:r>
              <a:rPr sz="2000" spc="-5" dirty="0">
                <a:latin typeface="Calibri"/>
                <a:cs typeface="Calibri"/>
              </a:rPr>
              <a:t>та</a:t>
            </a:r>
            <a:r>
              <a:rPr sz="2000" spc="5" dirty="0">
                <a:latin typeface="Calibri"/>
                <a:cs typeface="Calibri"/>
              </a:rPr>
              <a:t>т</a:t>
            </a:r>
            <a:r>
              <a:rPr sz="2000" dirty="0">
                <a:latin typeface="Calibri"/>
                <a:cs typeface="Calibri"/>
              </a:rPr>
              <a:t>а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7781" y="1051305"/>
            <a:ext cx="11904345" cy="5807075"/>
            <a:chOff x="287781" y="1051305"/>
            <a:chExt cx="11904345" cy="5807075"/>
          </a:xfrm>
        </p:grpSpPr>
        <p:sp>
          <p:nvSpPr>
            <p:cNvPr id="33" name="object 33"/>
            <p:cNvSpPr/>
            <p:nvPr/>
          </p:nvSpPr>
          <p:spPr>
            <a:xfrm>
              <a:off x="4651247" y="3093720"/>
              <a:ext cx="447040" cy="632460"/>
            </a:xfrm>
            <a:custGeom>
              <a:avLst/>
              <a:gdLst/>
              <a:ahLst/>
              <a:cxnLst/>
              <a:rect l="l" t="t" r="r" b="b"/>
              <a:pathLst>
                <a:path w="447039" h="632460">
                  <a:moveTo>
                    <a:pt x="223265" y="0"/>
                  </a:moveTo>
                  <a:lnTo>
                    <a:pt x="223265" y="158114"/>
                  </a:lnTo>
                  <a:lnTo>
                    <a:pt x="0" y="158114"/>
                  </a:lnTo>
                  <a:lnTo>
                    <a:pt x="0" y="474344"/>
                  </a:lnTo>
                  <a:lnTo>
                    <a:pt x="223265" y="474344"/>
                  </a:lnTo>
                  <a:lnTo>
                    <a:pt x="223265" y="632459"/>
                  </a:lnTo>
                  <a:lnTo>
                    <a:pt x="446531" y="316229"/>
                  </a:lnTo>
                  <a:lnTo>
                    <a:pt x="22326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1247" y="3093720"/>
              <a:ext cx="447040" cy="632460"/>
            </a:xfrm>
            <a:custGeom>
              <a:avLst/>
              <a:gdLst/>
              <a:ahLst/>
              <a:cxnLst/>
              <a:rect l="l" t="t" r="r" b="b"/>
              <a:pathLst>
                <a:path w="447039" h="632460">
                  <a:moveTo>
                    <a:pt x="0" y="158114"/>
                  </a:moveTo>
                  <a:lnTo>
                    <a:pt x="223265" y="158114"/>
                  </a:lnTo>
                  <a:lnTo>
                    <a:pt x="223265" y="0"/>
                  </a:lnTo>
                  <a:lnTo>
                    <a:pt x="446531" y="316229"/>
                  </a:lnTo>
                  <a:lnTo>
                    <a:pt x="223265" y="632459"/>
                  </a:lnTo>
                  <a:lnTo>
                    <a:pt x="223265" y="474344"/>
                  </a:lnTo>
                  <a:lnTo>
                    <a:pt x="0" y="474344"/>
                  </a:lnTo>
                  <a:lnTo>
                    <a:pt x="0" y="158114"/>
                  </a:lnTo>
                  <a:close/>
                </a:path>
              </a:pathLst>
            </a:custGeom>
            <a:ln w="126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77455" y="3075432"/>
              <a:ext cx="447040" cy="634365"/>
            </a:xfrm>
            <a:custGeom>
              <a:avLst/>
              <a:gdLst/>
              <a:ahLst/>
              <a:cxnLst/>
              <a:rect l="l" t="t" r="r" b="b"/>
              <a:pathLst>
                <a:path w="447040" h="634364">
                  <a:moveTo>
                    <a:pt x="223266" y="0"/>
                  </a:moveTo>
                  <a:lnTo>
                    <a:pt x="223266" y="158495"/>
                  </a:lnTo>
                  <a:lnTo>
                    <a:pt x="0" y="158495"/>
                  </a:lnTo>
                  <a:lnTo>
                    <a:pt x="0" y="475488"/>
                  </a:lnTo>
                  <a:lnTo>
                    <a:pt x="223266" y="475488"/>
                  </a:lnTo>
                  <a:lnTo>
                    <a:pt x="223266" y="633983"/>
                  </a:lnTo>
                  <a:lnTo>
                    <a:pt x="446532" y="316991"/>
                  </a:lnTo>
                  <a:lnTo>
                    <a:pt x="22326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7455" y="3075432"/>
              <a:ext cx="447040" cy="634365"/>
            </a:xfrm>
            <a:custGeom>
              <a:avLst/>
              <a:gdLst/>
              <a:ahLst/>
              <a:cxnLst/>
              <a:rect l="l" t="t" r="r" b="b"/>
              <a:pathLst>
                <a:path w="447040" h="634364">
                  <a:moveTo>
                    <a:pt x="0" y="158495"/>
                  </a:moveTo>
                  <a:lnTo>
                    <a:pt x="223266" y="158495"/>
                  </a:lnTo>
                  <a:lnTo>
                    <a:pt x="223266" y="0"/>
                  </a:lnTo>
                  <a:lnTo>
                    <a:pt x="446532" y="316991"/>
                  </a:lnTo>
                  <a:lnTo>
                    <a:pt x="223266" y="633983"/>
                  </a:lnTo>
                  <a:lnTo>
                    <a:pt x="223266" y="475488"/>
                  </a:lnTo>
                  <a:lnTo>
                    <a:pt x="0" y="475488"/>
                  </a:lnTo>
                  <a:lnTo>
                    <a:pt x="0" y="158495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16067" y="1057655"/>
              <a:ext cx="1950720" cy="5012690"/>
            </a:xfrm>
            <a:custGeom>
              <a:avLst/>
              <a:gdLst/>
              <a:ahLst/>
              <a:cxnLst/>
              <a:rect l="l" t="t" r="r" b="b"/>
              <a:pathLst>
                <a:path w="1950720" h="5012690">
                  <a:moveTo>
                    <a:pt x="0" y="118745"/>
                  </a:moveTo>
                  <a:lnTo>
                    <a:pt x="9338" y="72544"/>
                  </a:lnTo>
                  <a:lnTo>
                    <a:pt x="34798" y="34798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831975" y="0"/>
                  </a:lnTo>
                  <a:lnTo>
                    <a:pt x="1878175" y="9338"/>
                  </a:lnTo>
                  <a:lnTo>
                    <a:pt x="1915922" y="34798"/>
                  </a:lnTo>
                  <a:lnTo>
                    <a:pt x="1941381" y="72544"/>
                  </a:lnTo>
                  <a:lnTo>
                    <a:pt x="1950720" y="118745"/>
                  </a:lnTo>
                  <a:lnTo>
                    <a:pt x="1950720" y="4893640"/>
                  </a:lnTo>
                  <a:lnTo>
                    <a:pt x="1941381" y="4939880"/>
                  </a:lnTo>
                  <a:lnTo>
                    <a:pt x="1915922" y="4977641"/>
                  </a:lnTo>
                  <a:lnTo>
                    <a:pt x="1878175" y="5003100"/>
                  </a:lnTo>
                  <a:lnTo>
                    <a:pt x="1831975" y="5012436"/>
                  </a:lnTo>
                  <a:lnTo>
                    <a:pt x="118745" y="5012436"/>
                  </a:lnTo>
                  <a:lnTo>
                    <a:pt x="72544" y="5003100"/>
                  </a:lnTo>
                  <a:lnTo>
                    <a:pt x="34798" y="4977641"/>
                  </a:lnTo>
                  <a:lnTo>
                    <a:pt x="9338" y="4939880"/>
                  </a:lnTo>
                  <a:lnTo>
                    <a:pt x="0" y="4893640"/>
                  </a:lnTo>
                  <a:lnTo>
                    <a:pt x="0" y="118745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06712" y="3075432"/>
              <a:ext cx="447040" cy="632460"/>
            </a:xfrm>
            <a:custGeom>
              <a:avLst/>
              <a:gdLst/>
              <a:ahLst/>
              <a:cxnLst/>
              <a:rect l="l" t="t" r="r" b="b"/>
              <a:pathLst>
                <a:path w="447040" h="632460">
                  <a:moveTo>
                    <a:pt x="223266" y="0"/>
                  </a:moveTo>
                  <a:lnTo>
                    <a:pt x="223266" y="158114"/>
                  </a:lnTo>
                  <a:lnTo>
                    <a:pt x="0" y="158114"/>
                  </a:lnTo>
                  <a:lnTo>
                    <a:pt x="0" y="474344"/>
                  </a:lnTo>
                  <a:lnTo>
                    <a:pt x="223266" y="474344"/>
                  </a:lnTo>
                  <a:lnTo>
                    <a:pt x="223266" y="632459"/>
                  </a:lnTo>
                  <a:lnTo>
                    <a:pt x="446532" y="316229"/>
                  </a:lnTo>
                  <a:lnTo>
                    <a:pt x="22326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06712" y="3075432"/>
              <a:ext cx="447040" cy="632460"/>
            </a:xfrm>
            <a:custGeom>
              <a:avLst/>
              <a:gdLst/>
              <a:ahLst/>
              <a:cxnLst/>
              <a:rect l="l" t="t" r="r" b="b"/>
              <a:pathLst>
                <a:path w="447040" h="632460">
                  <a:moveTo>
                    <a:pt x="0" y="158114"/>
                  </a:moveTo>
                  <a:lnTo>
                    <a:pt x="223266" y="158114"/>
                  </a:lnTo>
                  <a:lnTo>
                    <a:pt x="223266" y="0"/>
                  </a:lnTo>
                  <a:lnTo>
                    <a:pt x="446532" y="316229"/>
                  </a:lnTo>
                  <a:lnTo>
                    <a:pt x="223266" y="632459"/>
                  </a:lnTo>
                  <a:lnTo>
                    <a:pt x="223266" y="474344"/>
                  </a:lnTo>
                  <a:lnTo>
                    <a:pt x="0" y="474344"/>
                  </a:lnTo>
                  <a:lnTo>
                    <a:pt x="0" y="158114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34655" y="1057655"/>
              <a:ext cx="4386580" cy="5012690"/>
            </a:xfrm>
            <a:custGeom>
              <a:avLst/>
              <a:gdLst/>
              <a:ahLst/>
              <a:cxnLst/>
              <a:rect l="l" t="t" r="r" b="b"/>
              <a:pathLst>
                <a:path w="4386580" h="5012690">
                  <a:moveTo>
                    <a:pt x="0" y="118745"/>
                  </a:moveTo>
                  <a:lnTo>
                    <a:pt x="9320" y="72491"/>
                  </a:lnTo>
                  <a:lnTo>
                    <a:pt x="34750" y="34750"/>
                  </a:lnTo>
                  <a:lnTo>
                    <a:pt x="72491" y="9320"/>
                  </a:lnTo>
                  <a:lnTo>
                    <a:pt x="118745" y="0"/>
                  </a:lnTo>
                  <a:lnTo>
                    <a:pt x="1830451" y="0"/>
                  </a:lnTo>
                  <a:lnTo>
                    <a:pt x="1876704" y="9320"/>
                  </a:lnTo>
                  <a:lnTo>
                    <a:pt x="1914445" y="34750"/>
                  </a:lnTo>
                  <a:lnTo>
                    <a:pt x="1939875" y="72491"/>
                  </a:lnTo>
                  <a:lnTo>
                    <a:pt x="1949196" y="118745"/>
                  </a:lnTo>
                  <a:lnTo>
                    <a:pt x="1949196" y="4893729"/>
                  </a:lnTo>
                  <a:lnTo>
                    <a:pt x="1939875" y="4939934"/>
                  </a:lnTo>
                  <a:lnTo>
                    <a:pt x="1914445" y="4977666"/>
                  </a:lnTo>
                  <a:lnTo>
                    <a:pt x="1876704" y="5003107"/>
                  </a:lnTo>
                  <a:lnTo>
                    <a:pt x="1830451" y="5012436"/>
                  </a:lnTo>
                  <a:lnTo>
                    <a:pt x="118745" y="5012436"/>
                  </a:lnTo>
                  <a:lnTo>
                    <a:pt x="72491" y="5003107"/>
                  </a:lnTo>
                  <a:lnTo>
                    <a:pt x="34750" y="4977666"/>
                  </a:lnTo>
                  <a:lnTo>
                    <a:pt x="9320" y="4939934"/>
                  </a:lnTo>
                  <a:lnTo>
                    <a:pt x="0" y="4893729"/>
                  </a:lnTo>
                  <a:lnTo>
                    <a:pt x="0" y="118745"/>
                  </a:lnTo>
                  <a:close/>
                </a:path>
                <a:path w="4386580" h="5012690">
                  <a:moveTo>
                    <a:pt x="2435352" y="118745"/>
                  </a:moveTo>
                  <a:lnTo>
                    <a:pt x="2444690" y="72544"/>
                  </a:lnTo>
                  <a:lnTo>
                    <a:pt x="2470150" y="34798"/>
                  </a:lnTo>
                  <a:lnTo>
                    <a:pt x="2507896" y="9338"/>
                  </a:lnTo>
                  <a:lnTo>
                    <a:pt x="2554097" y="0"/>
                  </a:lnTo>
                  <a:lnTo>
                    <a:pt x="4267327" y="0"/>
                  </a:lnTo>
                  <a:lnTo>
                    <a:pt x="4313527" y="9338"/>
                  </a:lnTo>
                  <a:lnTo>
                    <a:pt x="4351274" y="34798"/>
                  </a:lnTo>
                  <a:lnTo>
                    <a:pt x="4376733" y="72544"/>
                  </a:lnTo>
                  <a:lnTo>
                    <a:pt x="4386072" y="118745"/>
                  </a:lnTo>
                  <a:lnTo>
                    <a:pt x="4386072" y="4893640"/>
                  </a:lnTo>
                  <a:lnTo>
                    <a:pt x="4376733" y="4939880"/>
                  </a:lnTo>
                  <a:lnTo>
                    <a:pt x="4351274" y="4977641"/>
                  </a:lnTo>
                  <a:lnTo>
                    <a:pt x="4313527" y="5003100"/>
                  </a:lnTo>
                  <a:lnTo>
                    <a:pt x="4267327" y="5012436"/>
                  </a:lnTo>
                  <a:lnTo>
                    <a:pt x="2554097" y="5012436"/>
                  </a:lnTo>
                  <a:lnTo>
                    <a:pt x="2507896" y="5003100"/>
                  </a:lnTo>
                  <a:lnTo>
                    <a:pt x="2470150" y="4977641"/>
                  </a:lnTo>
                  <a:lnTo>
                    <a:pt x="2444690" y="4939880"/>
                  </a:lnTo>
                  <a:lnTo>
                    <a:pt x="2435352" y="4893640"/>
                  </a:lnTo>
                  <a:lnTo>
                    <a:pt x="2435352" y="118745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9236" y="3038855"/>
              <a:ext cx="447040" cy="634365"/>
            </a:xfrm>
            <a:custGeom>
              <a:avLst/>
              <a:gdLst/>
              <a:ahLst/>
              <a:cxnLst/>
              <a:rect l="l" t="t" r="r" b="b"/>
              <a:pathLst>
                <a:path w="447039" h="634364">
                  <a:moveTo>
                    <a:pt x="223265" y="0"/>
                  </a:moveTo>
                  <a:lnTo>
                    <a:pt x="223265" y="158496"/>
                  </a:lnTo>
                  <a:lnTo>
                    <a:pt x="0" y="158496"/>
                  </a:lnTo>
                  <a:lnTo>
                    <a:pt x="0" y="475488"/>
                  </a:lnTo>
                  <a:lnTo>
                    <a:pt x="223265" y="475488"/>
                  </a:lnTo>
                  <a:lnTo>
                    <a:pt x="223265" y="633984"/>
                  </a:lnTo>
                  <a:lnTo>
                    <a:pt x="446531" y="316992"/>
                  </a:lnTo>
                  <a:lnTo>
                    <a:pt x="22326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9236" y="3038855"/>
              <a:ext cx="447040" cy="634365"/>
            </a:xfrm>
            <a:custGeom>
              <a:avLst/>
              <a:gdLst/>
              <a:ahLst/>
              <a:cxnLst/>
              <a:rect l="l" t="t" r="r" b="b"/>
              <a:pathLst>
                <a:path w="447039" h="634364">
                  <a:moveTo>
                    <a:pt x="0" y="158496"/>
                  </a:moveTo>
                  <a:lnTo>
                    <a:pt x="223265" y="158496"/>
                  </a:lnTo>
                  <a:lnTo>
                    <a:pt x="223265" y="0"/>
                  </a:lnTo>
                  <a:lnTo>
                    <a:pt x="446531" y="316992"/>
                  </a:lnTo>
                  <a:lnTo>
                    <a:pt x="223265" y="633984"/>
                  </a:lnTo>
                  <a:lnTo>
                    <a:pt x="223265" y="475488"/>
                  </a:lnTo>
                  <a:lnTo>
                    <a:pt x="0" y="475488"/>
                  </a:lnTo>
                  <a:lnTo>
                    <a:pt x="0" y="158496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131" y="1057655"/>
              <a:ext cx="4383405" cy="5012690"/>
            </a:xfrm>
            <a:custGeom>
              <a:avLst/>
              <a:gdLst/>
              <a:ahLst/>
              <a:cxnLst/>
              <a:rect l="l" t="t" r="r" b="b"/>
              <a:pathLst>
                <a:path w="4383405" h="5012690">
                  <a:moveTo>
                    <a:pt x="2432304" y="118745"/>
                  </a:moveTo>
                  <a:lnTo>
                    <a:pt x="2441642" y="72544"/>
                  </a:lnTo>
                  <a:lnTo>
                    <a:pt x="2467102" y="34798"/>
                  </a:lnTo>
                  <a:lnTo>
                    <a:pt x="2504848" y="9338"/>
                  </a:lnTo>
                  <a:lnTo>
                    <a:pt x="2551049" y="0"/>
                  </a:lnTo>
                  <a:lnTo>
                    <a:pt x="4264279" y="0"/>
                  </a:lnTo>
                  <a:lnTo>
                    <a:pt x="4310479" y="9338"/>
                  </a:lnTo>
                  <a:lnTo>
                    <a:pt x="4348225" y="34798"/>
                  </a:lnTo>
                  <a:lnTo>
                    <a:pt x="4373685" y="72544"/>
                  </a:lnTo>
                  <a:lnTo>
                    <a:pt x="4383023" y="118745"/>
                  </a:lnTo>
                  <a:lnTo>
                    <a:pt x="4383023" y="4893640"/>
                  </a:lnTo>
                  <a:lnTo>
                    <a:pt x="4373685" y="4939880"/>
                  </a:lnTo>
                  <a:lnTo>
                    <a:pt x="4348225" y="4977641"/>
                  </a:lnTo>
                  <a:lnTo>
                    <a:pt x="4310479" y="5003100"/>
                  </a:lnTo>
                  <a:lnTo>
                    <a:pt x="4264279" y="5012436"/>
                  </a:lnTo>
                  <a:lnTo>
                    <a:pt x="2551049" y="5012436"/>
                  </a:lnTo>
                  <a:lnTo>
                    <a:pt x="2504848" y="5003100"/>
                  </a:lnTo>
                  <a:lnTo>
                    <a:pt x="2467102" y="4977641"/>
                  </a:lnTo>
                  <a:lnTo>
                    <a:pt x="2441642" y="4939880"/>
                  </a:lnTo>
                  <a:lnTo>
                    <a:pt x="2432304" y="4893640"/>
                  </a:lnTo>
                  <a:lnTo>
                    <a:pt x="2432304" y="118745"/>
                  </a:lnTo>
                  <a:close/>
                </a:path>
                <a:path w="4383405" h="5012690">
                  <a:moveTo>
                    <a:pt x="0" y="118745"/>
                  </a:moveTo>
                  <a:lnTo>
                    <a:pt x="9335" y="72544"/>
                  </a:lnTo>
                  <a:lnTo>
                    <a:pt x="34794" y="34798"/>
                  </a:lnTo>
                  <a:lnTo>
                    <a:pt x="72555" y="9338"/>
                  </a:lnTo>
                  <a:lnTo>
                    <a:pt x="118795" y="0"/>
                  </a:lnTo>
                  <a:lnTo>
                    <a:pt x="1831975" y="0"/>
                  </a:lnTo>
                  <a:lnTo>
                    <a:pt x="1878175" y="9338"/>
                  </a:lnTo>
                  <a:lnTo>
                    <a:pt x="1915921" y="34798"/>
                  </a:lnTo>
                  <a:lnTo>
                    <a:pt x="1941381" y="72544"/>
                  </a:lnTo>
                  <a:lnTo>
                    <a:pt x="1950720" y="118745"/>
                  </a:lnTo>
                  <a:lnTo>
                    <a:pt x="1950720" y="4893640"/>
                  </a:lnTo>
                  <a:lnTo>
                    <a:pt x="1941381" y="4939880"/>
                  </a:lnTo>
                  <a:lnTo>
                    <a:pt x="1915922" y="4977641"/>
                  </a:lnTo>
                  <a:lnTo>
                    <a:pt x="1878175" y="5003100"/>
                  </a:lnTo>
                  <a:lnTo>
                    <a:pt x="1831975" y="5012436"/>
                  </a:lnTo>
                  <a:lnTo>
                    <a:pt x="118795" y="5012436"/>
                  </a:lnTo>
                  <a:lnTo>
                    <a:pt x="72555" y="5003100"/>
                  </a:lnTo>
                  <a:lnTo>
                    <a:pt x="34794" y="4977641"/>
                  </a:lnTo>
                  <a:lnTo>
                    <a:pt x="9335" y="4939880"/>
                  </a:lnTo>
                  <a:lnTo>
                    <a:pt x="0" y="4893640"/>
                  </a:lnTo>
                  <a:lnTo>
                    <a:pt x="0" y="118745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795" y="3216669"/>
              <a:ext cx="1211580" cy="4529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2448" y="1815083"/>
              <a:ext cx="952500" cy="4922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4145" y="3848100"/>
              <a:ext cx="447913" cy="5861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063" y="2648941"/>
              <a:ext cx="968342" cy="24033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04836" y="4854663"/>
              <a:ext cx="898921" cy="29523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03763" y="3151278"/>
              <a:ext cx="1211579" cy="45417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253996" y="5193791"/>
              <a:ext cx="2862580" cy="251460"/>
            </a:xfrm>
            <a:custGeom>
              <a:avLst/>
              <a:gdLst/>
              <a:ahLst/>
              <a:cxnLst/>
              <a:rect l="l" t="t" r="r" b="b"/>
              <a:pathLst>
                <a:path w="2862579" h="251460">
                  <a:moveTo>
                    <a:pt x="2736342" y="0"/>
                  </a:moveTo>
                  <a:lnTo>
                    <a:pt x="2736342" y="62864"/>
                  </a:lnTo>
                  <a:lnTo>
                    <a:pt x="0" y="62864"/>
                  </a:lnTo>
                  <a:lnTo>
                    <a:pt x="0" y="188594"/>
                  </a:lnTo>
                  <a:lnTo>
                    <a:pt x="2736342" y="188594"/>
                  </a:lnTo>
                  <a:lnTo>
                    <a:pt x="2736342" y="251459"/>
                  </a:lnTo>
                  <a:lnTo>
                    <a:pt x="2862072" y="125729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53996" y="5193791"/>
              <a:ext cx="2862580" cy="251460"/>
            </a:xfrm>
            <a:custGeom>
              <a:avLst/>
              <a:gdLst/>
              <a:ahLst/>
              <a:cxnLst/>
              <a:rect l="l" t="t" r="r" b="b"/>
              <a:pathLst>
                <a:path w="2862579" h="251460">
                  <a:moveTo>
                    <a:pt x="0" y="62864"/>
                  </a:moveTo>
                  <a:lnTo>
                    <a:pt x="2736342" y="62864"/>
                  </a:lnTo>
                  <a:lnTo>
                    <a:pt x="2736342" y="0"/>
                  </a:lnTo>
                  <a:lnTo>
                    <a:pt x="2862072" y="125729"/>
                  </a:lnTo>
                  <a:lnTo>
                    <a:pt x="2736342" y="251459"/>
                  </a:lnTo>
                  <a:lnTo>
                    <a:pt x="2736342" y="188594"/>
                  </a:lnTo>
                  <a:lnTo>
                    <a:pt x="0" y="188594"/>
                  </a:lnTo>
                  <a:lnTo>
                    <a:pt x="0" y="6286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83551" y="5192267"/>
              <a:ext cx="2862580" cy="251460"/>
            </a:xfrm>
            <a:custGeom>
              <a:avLst/>
              <a:gdLst/>
              <a:ahLst/>
              <a:cxnLst/>
              <a:rect l="l" t="t" r="r" b="b"/>
              <a:pathLst>
                <a:path w="2862579" h="251460">
                  <a:moveTo>
                    <a:pt x="2736342" y="0"/>
                  </a:moveTo>
                  <a:lnTo>
                    <a:pt x="2736342" y="62864"/>
                  </a:lnTo>
                  <a:lnTo>
                    <a:pt x="0" y="62864"/>
                  </a:lnTo>
                  <a:lnTo>
                    <a:pt x="0" y="188594"/>
                  </a:lnTo>
                  <a:lnTo>
                    <a:pt x="2736342" y="188594"/>
                  </a:lnTo>
                  <a:lnTo>
                    <a:pt x="2736342" y="251459"/>
                  </a:lnTo>
                  <a:lnTo>
                    <a:pt x="2862072" y="125729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83551" y="5192267"/>
              <a:ext cx="2862580" cy="251460"/>
            </a:xfrm>
            <a:custGeom>
              <a:avLst/>
              <a:gdLst/>
              <a:ahLst/>
              <a:cxnLst/>
              <a:rect l="l" t="t" r="r" b="b"/>
              <a:pathLst>
                <a:path w="2862579" h="251460">
                  <a:moveTo>
                    <a:pt x="0" y="62864"/>
                  </a:moveTo>
                  <a:lnTo>
                    <a:pt x="2736342" y="62864"/>
                  </a:lnTo>
                  <a:lnTo>
                    <a:pt x="2736342" y="0"/>
                  </a:lnTo>
                  <a:lnTo>
                    <a:pt x="2862072" y="125729"/>
                  </a:lnTo>
                  <a:lnTo>
                    <a:pt x="2736342" y="251459"/>
                  </a:lnTo>
                  <a:lnTo>
                    <a:pt x="2736342" y="188594"/>
                  </a:lnTo>
                  <a:lnTo>
                    <a:pt x="0" y="188594"/>
                  </a:lnTo>
                  <a:lnTo>
                    <a:pt x="0" y="6286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73612" y="6039611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5">
                  <a:moveTo>
                    <a:pt x="818388" y="0"/>
                  </a:moveTo>
                  <a:lnTo>
                    <a:pt x="0" y="0"/>
                  </a:lnTo>
                  <a:lnTo>
                    <a:pt x="0" y="818387"/>
                  </a:lnTo>
                  <a:lnTo>
                    <a:pt x="818388" y="81838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2611373"/>
            <a:ext cx="3837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Поиск</a:t>
            </a:r>
            <a:r>
              <a:rPr sz="3600" spc="-30" dirty="0"/>
              <a:t> </a:t>
            </a:r>
            <a:r>
              <a:rPr sz="3600" spc="-5" dirty="0"/>
              <a:t>информации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3305" y="66548"/>
            <a:ext cx="3486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Полнотекстовый</a:t>
            </a:r>
            <a:r>
              <a:rPr spc="-65" dirty="0"/>
              <a:t> </a:t>
            </a:r>
            <a:r>
              <a:rPr spc="-5" dirty="0"/>
              <a:t>поиск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6629399"/>
            <a:ext cx="12192000" cy="228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7224" y="2426607"/>
            <a:ext cx="1529443" cy="7383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95374" y="967485"/>
            <a:ext cx="7609840" cy="508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Индексирование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текстовых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документов</a:t>
            </a:r>
            <a:endParaRPr sz="2400">
              <a:latin typeface="Calibri"/>
              <a:cs typeface="Calibri"/>
            </a:endParaRPr>
          </a:p>
          <a:p>
            <a:pPr marL="1113790" marR="5080" indent="-287020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1113790" algn="l"/>
                <a:tab pos="1114425" algn="l"/>
              </a:tabLst>
            </a:pPr>
            <a:r>
              <a:rPr sz="2000" spc="-5" dirty="0">
                <a:latin typeface="Calibri"/>
                <a:cs typeface="Calibri"/>
              </a:rPr>
              <a:t>Формирование вектора термов </a:t>
            </a:r>
            <a:r>
              <a:rPr sz="2000" spc="-10" dirty="0">
                <a:latin typeface="Calibri"/>
                <a:cs typeface="Calibri"/>
              </a:rPr>
              <a:t>документа (предобработка,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токенизация, </a:t>
            </a:r>
            <a:r>
              <a:rPr sz="2000" spc="-5" dirty="0">
                <a:latin typeface="Calibri"/>
                <a:cs typeface="Calibri"/>
              </a:rPr>
              <a:t>стемминг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00">
              <a:latin typeface="Calibri"/>
              <a:cs typeface="Calibri"/>
            </a:endParaRPr>
          </a:p>
          <a:p>
            <a:pPr marL="1113790" indent="-287020">
              <a:lnSpc>
                <a:spcPct val="100000"/>
              </a:lnSpc>
              <a:buFont typeface="Wingdings"/>
              <a:buChar char=""/>
              <a:tabLst>
                <a:tab pos="1113790" algn="l"/>
                <a:tab pos="1114425" algn="l"/>
              </a:tabLst>
            </a:pPr>
            <a:r>
              <a:rPr sz="2000" spc="-5" dirty="0">
                <a:latin typeface="Calibri"/>
                <a:cs typeface="Calibri"/>
              </a:rPr>
              <a:t>Формирование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инвертированного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индекса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690"/>
              </a:spcBef>
            </a:pPr>
            <a:r>
              <a:rPr sz="2400" spc="-5" dirty="0">
                <a:latin typeface="Calibri"/>
                <a:cs typeface="Calibri"/>
              </a:rPr>
              <a:t>Поиск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</a:t>
            </a:r>
            <a:r>
              <a:rPr sz="2400" spc="-15" dirty="0">
                <a:latin typeface="Calibri"/>
                <a:cs typeface="Calibri"/>
              </a:rPr>
              <a:t> текстовому </a:t>
            </a:r>
            <a:r>
              <a:rPr sz="2400" dirty="0">
                <a:latin typeface="Calibri"/>
                <a:cs typeface="Calibri"/>
              </a:rPr>
              <a:t>запросу</a:t>
            </a:r>
            <a:endParaRPr sz="2400">
              <a:latin typeface="Calibri"/>
              <a:cs typeface="Calibri"/>
            </a:endParaRPr>
          </a:p>
          <a:p>
            <a:pPr marL="1113790" marR="304800" indent="-287020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1113790" algn="l"/>
                <a:tab pos="1114425" algn="l"/>
              </a:tabLst>
            </a:pPr>
            <a:r>
              <a:rPr sz="2000" spc="-5" dirty="0">
                <a:latin typeface="Calibri"/>
                <a:cs typeface="Calibri"/>
              </a:rPr>
              <a:t>Формирование вектора термов </a:t>
            </a:r>
            <a:r>
              <a:rPr sz="2000" dirty="0">
                <a:latin typeface="Calibri"/>
                <a:cs typeface="Calibri"/>
              </a:rPr>
              <a:t>запроса </a:t>
            </a:r>
            <a:r>
              <a:rPr sz="2000" spc="-10" dirty="0">
                <a:latin typeface="Calibri"/>
                <a:cs typeface="Calibri"/>
              </a:rPr>
              <a:t>(предобработка,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токенизация, </a:t>
            </a:r>
            <a:r>
              <a:rPr sz="2000" spc="-5" dirty="0">
                <a:latin typeface="Calibri"/>
                <a:cs typeface="Calibri"/>
              </a:rPr>
              <a:t>стемминг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850">
              <a:latin typeface="Calibri"/>
              <a:cs typeface="Calibri"/>
            </a:endParaRPr>
          </a:p>
          <a:p>
            <a:pPr marL="1093470" indent="-287020">
              <a:lnSpc>
                <a:spcPct val="100000"/>
              </a:lnSpc>
              <a:buFont typeface="Wingdings"/>
              <a:buChar char=""/>
              <a:tabLst>
                <a:tab pos="1093470" algn="l"/>
                <a:tab pos="1094105" algn="l"/>
              </a:tabLst>
            </a:pPr>
            <a:r>
              <a:rPr sz="2000" dirty="0">
                <a:latin typeface="Calibri"/>
                <a:cs typeface="Calibri"/>
              </a:rPr>
              <a:t>Отбор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документов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инвертированному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индексу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00">
              <a:latin typeface="Calibri"/>
              <a:cs typeface="Calibri"/>
            </a:endParaRPr>
          </a:p>
          <a:p>
            <a:pPr marL="1116330" indent="-287020">
              <a:lnSpc>
                <a:spcPct val="100000"/>
              </a:lnSpc>
              <a:buFont typeface="Wingdings"/>
              <a:buChar char=""/>
              <a:tabLst>
                <a:tab pos="1116330" algn="l"/>
                <a:tab pos="1116965" algn="l"/>
              </a:tabLst>
            </a:pPr>
            <a:r>
              <a:rPr sz="2000" dirty="0">
                <a:latin typeface="Calibri"/>
                <a:cs typeface="Calibri"/>
              </a:rPr>
              <a:t>Ранжирование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отобранных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документов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релевантности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Оптимизация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75619" y="1112519"/>
            <a:ext cx="955548" cy="48310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8238" y="1017777"/>
            <a:ext cx="317500" cy="255270"/>
            <a:chOff x="888238" y="1017777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588" y="1024127"/>
              <a:ext cx="304800" cy="2423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4588" y="102412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8238" y="3038601"/>
            <a:ext cx="317500" cy="255270"/>
            <a:chOff x="888238" y="3038601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588" y="3044951"/>
              <a:ext cx="304800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4588" y="3044951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83666" y="5643117"/>
            <a:ext cx="317500" cy="255270"/>
            <a:chOff x="883666" y="5643117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016" y="5649467"/>
              <a:ext cx="304800" cy="2423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0016" y="564946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2611373"/>
            <a:ext cx="7471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Анализ</a:t>
            </a:r>
            <a:r>
              <a:rPr sz="3600" spc="-10" dirty="0"/>
              <a:t> данных</a:t>
            </a:r>
            <a:r>
              <a:rPr sz="3600" spc="-5" dirty="0"/>
              <a:t> </a:t>
            </a:r>
            <a:r>
              <a:rPr sz="3600" dirty="0"/>
              <a:t>и</a:t>
            </a:r>
            <a:r>
              <a:rPr sz="3600" spc="-15" dirty="0"/>
              <a:t> </a:t>
            </a:r>
            <a:r>
              <a:rPr sz="3600" spc="-5" dirty="0"/>
              <a:t>машинное</a:t>
            </a:r>
            <a:r>
              <a:rPr sz="3600" spc="-20" dirty="0"/>
              <a:t> </a:t>
            </a:r>
            <a:r>
              <a:rPr sz="3600" spc="-5" dirty="0"/>
              <a:t>обучение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6629399"/>
            <a:ext cx="12192000" cy="228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494" y="66548"/>
            <a:ext cx="580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Анализ данных и машинное</a:t>
            </a:r>
            <a:r>
              <a:rPr spc="-25" dirty="0"/>
              <a:t> </a:t>
            </a:r>
            <a:r>
              <a:rPr spc="-10" dirty="0"/>
              <a:t>обучение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86839" y="2647188"/>
            <a:ext cx="2394585" cy="757555"/>
          </a:xfrm>
          <a:custGeom>
            <a:avLst/>
            <a:gdLst/>
            <a:ahLst/>
            <a:cxnLst/>
            <a:rect l="l" t="t" r="r" b="b"/>
            <a:pathLst>
              <a:path w="2394585" h="757554">
                <a:moveTo>
                  <a:pt x="2015489" y="0"/>
                </a:moveTo>
                <a:lnTo>
                  <a:pt x="0" y="0"/>
                </a:lnTo>
                <a:lnTo>
                  <a:pt x="378714" y="378713"/>
                </a:lnTo>
                <a:lnTo>
                  <a:pt x="0" y="757427"/>
                </a:lnTo>
                <a:lnTo>
                  <a:pt x="2015489" y="757427"/>
                </a:lnTo>
                <a:lnTo>
                  <a:pt x="2394204" y="378713"/>
                </a:lnTo>
                <a:lnTo>
                  <a:pt x="201548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773" y="2788666"/>
            <a:ext cx="121983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4805" marR="5080" indent="-33274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ип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т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ивные  анализ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5717" y="2640838"/>
            <a:ext cx="2967990" cy="770255"/>
            <a:chOff x="3585717" y="2640838"/>
            <a:chExt cx="2967990" cy="770255"/>
          </a:xfrm>
        </p:grpSpPr>
        <p:sp>
          <p:nvSpPr>
            <p:cNvPr id="9" name="object 9"/>
            <p:cNvSpPr/>
            <p:nvPr/>
          </p:nvSpPr>
          <p:spPr>
            <a:xfrm>
              <a:off x="3592067" y="2647188"/>
              <a:ext cx="2955290" cy="757555"/>
            </a:xfrm>
            <a:custGeom>
              <a:avLst/>
              <a:gdLst/>
              <a:ahLst/>
              <a:cxnLst/>
              <a:rect l="l" t="t" r="r" b="b"/>
              <a:pathLst>
                <a:path w="2955290" h="757554">
                  <a:moveTo>
                    <a:pt x="2576322" y="0"/>
                  </a:moveTo>
                  <a:lnTo>
                    <a:pt x="0" y="0"/>
                  </a:lnTo>
                  <a:lnTo>
                    <a:pt x="378714" y="378713"/>
                  </a:lnTo>
                  <a:lnTo>
                    <a:pt x="0" y="757427"/>
                  </a:lnTo>
                  <a:lnTo>
                    <a:pt x="2576322" y="757427"/>
                  </a:lnTo>
                  <a:lnTo>
                    <a:pt x="2955036" y="378713"/>
                  </a:lnTo>
                  <a:lnTo>
                    <a:pt x="257632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2067" y="2647188"/>
              <a:ext cx="2955290" cy="757555"/>
            </a:xfrm>
            <a:custGeom>
              <a:avLst/>
              <a:gdLst/>
              <a:ahLst/>
              <a:cxnLst/>
              <a:rect l="l" t="t" r="r" b="b"/>
              <a:pathLst>
                <a:path w="2955290" h="757554">
                  <a:moveTo>
                    <a:pt x="0" y="0"/>
                  </a:moveTo>
                  <a:lnTo>
                    <a:pt x="2576322" y="0"/>
                  </a:lnTo>
                  <a:lnTo>
                    <a:pt x="2955036" y="378713"/>
                  </a:lnTo>
                  <a:lnTo>
                    <a:pt x="2576322" y="757427"/>
                  </a:lnTo>
                  <a:lnTo>
                    <a:pt x="0" y="757427"/>
                  </a:lnTo>
                  <a:lnTo>
                    <a:pt x="378714" y="3787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00194" y="2886201"/>
            <a:ext cx="9759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Диагностика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51778" y="2640838"/>
            <a:ext cx="2242820" cy="770255"/>
            <a:chOff x="6351778" y="2640838"/>
            <a:chExt cx="2242820" cy="770255"/>
          </a:xfrm>
        </p:grpSpPr>
        <p:sp>
          <p:nvSpPr>
            <p:cNvPr id="13" name="object 13"/>
            <p:cNvSpPr/>
            <p:nvPr/>
          </p:nvSpPr>
          <p:spPr>
            <a:xfrm>
              <a:off x="6358128" y="2647188"/>
              <a:ext cx="2230120" cy="757555"/>
            </a:xfrm>
            <a:custGeom>
              <a:avLst/>
              <a:gdLst/>
              <a:ahLst/>
              <a:cxnLst/>
              <a:rect l="l" t="t" r="r" b="b"/>
              <a:pathLst>
                <a:path w="2230120" h="757554">
                  <a:moveTo>
                    <a:pt x="1850898" y="0"/>
                  </a:moveTo>
                  <a:lnTo>
                    <a:pt x="0" y="0"/>
                  </a:lnTo>
                  <a:lnTo>
                    <a:pt x="378714" y="378713"/>
                  </a:lnTo>
                  <a:lnTo>
                    <a:pt x="0" y="757427"/>
                  </a:lnTo>
                  <a:lnTo>
                    <a:pt x="1850898" y="757427"/>
                  </a:lnTo>
                  <a:lnTo>
                    <a:pt x="2229612" y="378713"/>
                  </a:lnTo>
                  <a:lnTo>
                    <a:pt x="18508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58128" y="2647188"/>
              <a:ext cx="2230120" cy="757555"/>
            </a:xfrm>
            <a:custGeom>
              <a:avLst/>
              <a:gdLst/>
              <a:ahLst/>
              <a:cxnLst/>
              <a:rect l="l" t="t" r="r" b="b"/>
              <a:pathLst>
                <a:path w="2230120" h="757554">
                  <a:moveTo>
                    <a:pt x="0" y="0"/>
                  </a:moveTo>
                  <a:lnTo>
                    <a:pt x="1850898" y="0"/>
                  </a:lnTo>
                  <a:lnTo>
                    <a:pt x="2229612" y="378713"/>
                  </a:lnTo>
                  <a:lnTo>
                    <a:pt x="1850898" y="757427"/>
                  </a:lnTo>
                  <a:lnTo>
                    <a:pt x="0" y="757427"/>
                  </a:lnTo>
                  <a:lnTo>
                    <a:pt x="378714" y="3787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46518" y="2886201"/>
            <a:ext cx="1092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Предсказание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92414" y="2640838"/>
            <a:ext cx="2336800" cy="770255"/>
            <a:chOff x="8392414" y="2640838"/>
            <a:chExt cx="2336800" cy="770255"/>
          </a:xfrm>
        </p:grpSpPr>
        <p:sp>
          <p:nvSpPr>
            <p:cNvPr id="17" name="object 17"/>
            <p:cNvSpPr/>
            <p:nvPr/>
          </p:nvSpPr>
          <p:spPr>
            <a:xfrm>
              <a:off x="8398764" y="2647188"/>
              <a:ext cx="2324100" cy="757555"/>
            </a:xfrm>
            <a:custGeom>
              <a:avLst/>
              <a:gdLst/>
              <a:ahLst/>
              <a:cxnLst/>
              <a:rect l="l" t="t" r="r" b="b"/>
              <a:pathLst>
                <a:path w="2324100" h="757554">
                  <a:moveTo>
                    <a:pt x="1945385" y="0"/>
                  </a:moveTo>
                  <a:lnTo>
                    <a:pt x="0" y="0"/>
                  </a:lnTo>
                  <a:lnTo>
                    <a:pt x="378713" y="378713"/>
                  </a:lnTo>
                  <a:lnTo>
                    <a:pt x="0" y="757427"/>
                  </a:lnTo>
                  <a:lnTo>
                    <a:pt x="1945385" y="757427"/>
                  </a:lnTo>
                  <a:lnTo>
                    <a:pt x="2324100" y="378713"/>
                  </a:lnTo>
                  <a:lnTo>
                    <a:pt x="19453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98764" y="2647188"/>
              <a:ext cx="2324100" cy="757555"/>
            </a:xfrm>
            <a:custGeom>
              <a:avLst/>
              <a:gdLst/>
              <a:ahLst/>
              <a:cxnLst/>
              <a:rect l="l" t="t" r="r" b="b"/>
              <a:pathLst>
                <a:path w="2324100" h="757554">
                  <a:moveTo>
                    <a:pt x="0" y="0"/>
                  </a:moveTo>
                  <a:lnTo>
                    <a:pt x="1945385" y="0"/>
                  </a:lnTo>
                  <a:lnTo>
                    <a:pt x="2324100" y="378713"/>
                  </a:lnTo>
                  <a:lnTo>
                    <a:pt x="1945385" y="757427"/>
                  </a:lnTo>
                  <a:lnTo>
                    <a:pt x="0" y="757427"/>
                  </a:lnTo>
                  <a:lnTo>
                    <a:pt x="378713" y="3787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57893" y="2886201"/>
            <a:ext cx="1044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Предписание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6319" y="3718052"/>
            <a:ext cx="164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Что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происходит?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0358" y="3718052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Что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произойдет?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4458" y="3733292"/>
            <a:ext cx="238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Почему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это</a:t>
            </a:r>
            <a:r>
              <a:rPr sz="1800" spc="-5" dirty="0">
                <a:latin typeface="Calibri"/>
                <a:cs typeface="Calibri"/>
              </a:rPr>
              <a:t> произошло?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36991" y="3594607"/>
            <a:ext cx="239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Что </a:t>
            </a:r>
            <a:r>
              <a:rPr sz="1800" spc="-5" dirty="0">
                <a:latin typeface="Calibri"/>
                <a:cs typeface="Calibri"/>
              </a:rPr>
              <a:t>надо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сделать,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чтобы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это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произошло?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494" y="66548"/>
            <a:ext cx="580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Анализ данных и машинное</a:t>
            </a:r>
            <a:r>
              <a:rPr spc="-25" dirty="0"/>
              <a:t> </a:t>
            </a:r>
            <a:r>
              <a:rPr spc="-10" dirty="0"/>
              <a:t>обучение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05710" y="1172717"/>
            <a:ext cx="9017635" cy="465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Дескриптивный</a:t>
            </a:r>
            <a:r>
              <a:rPr sz="1800" dirty="0">
                <a:latin typeface="Calibri"/>
                <a:cs typeface="Calibri"/>
              </a:rPr>
              <a:t> анализ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Предобработка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данных </a:t>
            </a:r>
            <a:r>
              <a:rPr sz="1800" spc="-10" dirty="0">
                <a:latin typeface="Calibri"/>
                <a:cs typeface="Calibri"/>
              </a:rPr>
              <a:t>(очистка,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отбор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признаков,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преобразование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признаков)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Обучение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учителем </a:t>
            </a:r>
            <a:r>
              <a:rPr sz="1800" spc="-5" dirty="0">
                <a:latin typeface="Calibri"/>
                <a:cs typeface="Calibri"/>
              </a:rPr>
              <a:t>(регрессия,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классификация)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8100" marR="32385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Calibri"/>
                <a:cs typeface="Calibri"/>
              </a:rPr>
              <a:t>Обучение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без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учителя</a:t>
            </a:r>
            <a:r>
              <a:rPr sz="1800" spc="-5" dirty="0">
                <a:latin typeface="Calibri"/>
                <a:cs typeface="Calibri"/>
              </a:rPr>
              <a:t> (кластеризация,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уменьшение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размерности,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выявление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аномалий,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тематическое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моделирование)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Рекомендательные системы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(рекомендации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товаров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основе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поведения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предпочтений)</a:t>
            </a:r>
            <a:endParaRPr sz="1800">
              <a:latin typeface="Calibri"/>
              <a:cs typeface="Calibri"/>
            </a:endParaRPr>
          </a:p>
          <a:p>
            <a:pPr marL="38100" marR="2131695" indent="-26034">
              <a:lnSpc>
                <a:spcPct val="264800"/>
              </a:lnSpc>
              <a:spcBef>
                <a:spcPts val="595"/>
              </a:spcBef>
            </a:pPr>
            <a:r>
              <a:rPr sz="1800" dirty="0">
                <a:latin typeface="Calibri"/>
                <a:cs typeface="Calibri"/>
              </a:rPr>
              <a:t>Анализ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графов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(выявление взаимосвязей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различных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структур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графе)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Глубокое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обучение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7733" y="1246377"/>
            <a:ext cx="317500" cy="255270"/>
            <a:chOff x="1427733" y="1246377"/>
            <a:chExt cx="317500" cy="255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083" y="1252727"/>
              <a:ext cx="304799" cy="242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34083" y="125272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1" y="0"/>
                  </a:lnTo>
                  <a:lnTo>
                    <a:pt x="304799" y="121158"/>
                  </a:lnTo>
                  <a:lnTo>
                    <a:pt x="183641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27733" y="1868170"/>
            <a:ext cx="317500" cy="255270"/>
            <a:chOff x="1427733" y="1868170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083" y="1874520"/>
              <a:ext cx="304799" cy="242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34083" y="1874520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1" y="0"/>
                  </a:lnTo>
                  <a:lnTo>
                    <a:pt x="304799" y="121157"/>
                  </a:lnTo>
                  <a:lnTo>
                    <a:pt x="183641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27733" y="2514600"/>
            <a:ext cx="317500" cy="255270"/>
            <a:chOff x="1427733" y="2535682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083" y="2542032"/>
              <a:ext cx="304799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34083" y="254203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1" y="0"/>
                  </a:lnTo>
                  <a:lnTo>
                    <a:pt x="304799" y="121157"/>
                  </a:lnTo>
                  <a:lnTo>
                    <a:pt x="183641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27733" y="3253485"/>
            <a:ext cx="317500" cy="255270"/>
            <a:chOff x="1427733" y="3253485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083" y="3259835"/>
              <a:ext cx="304799" cy="2423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34083" y="3259835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1" y="0"/>
                  </a:lnTo>
                  <a:lnTo>
                    <a:pt x="304799" y="121158"/>
                  </a:lnTo>
                  <a:lnTo>
                    <a:pt x="183641" y="242315"/>
                  </a:lnTo>
                  <a:lnTo>
                    <a:pt x="0" y="242315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27733" y="3962400"/>
            <a:ext cx="317500" cy="255270"/>
            <a:chOff x="1427733" y="4050538"/>
            <a:chExt cx="317500" cy="25527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083" y="4056888"/>
              <a:ext cx="304799" cy="2423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34083" y="4056888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1" y="0"/>
                  </a:lnTo>
                  <a:lnTo>
                    <a:pt x="304799" y="121157"/>
                  </a:lnTo>
                  <a:lnTo>
                    <a:pt x="183641" y="242316"/>
                  </a:lnTo>
                  <a:lnTo>
                    <a:pt x="0" y="242316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414017" y="4697730"/>
            <a:ext cx="317500" cy="255270"/>
            <a:chOff x="1414017" y="4856734"/>
            <a:chExt cx="317500" cy="25527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367" y="4863084"/>
              <a:ext cx="304800" cy="2423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20367" y="4863084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1" y="0"/>
                  </a:lnTo>
                  <a:lnTo>
                    <a:pt x="304800" y="121158"/>
                  </a:lnTo>
                  <a:lnTo>
                    <a:pt x="183641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427733" y="5410200"/>
            <a:ext cx="317500" cy="255270"/>
            <a:chOff x="1427733" y="5550153"/>
            <a:chExt cx="317500" cy="25527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4083" y="5556503"/>
              <a:ext cx="304799" cy="2423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34083" y="5556503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1" y="0"/>
                  </a:lnTo>
                  <a:lnTo>
                    <a:pt x="304799" y="121158"/>
                  </a:lnTo>
                  <a:lnTo>
                    <a:pt x="183641" y="242316"/>
                  </a:lnTo>
                  <a:lnTo>
                    <a:pt x="0" y="242316"/>
                  </a:lnTo>
                  <a:lnTo>
                    <a:pt x="121157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216821"/>
            <a:ext cx="319506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5" dirty="0" smtClean="0"/>
              <a:t>Основные вопросы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688" y="1330833"/>
            <a:ext cx="6371590" cy="369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 smtClean="0">
                <a:latin typeface="Calibri"/>
                <a:cs typeface="Calibri"/>
              </a:rPr>
              <a:t>Определение б</a:t>
            </a:r>
            <a:r>
              <a:rPr sz="2400" spc="-10" dirty="0" err="1" smtClean="0">
                <a:latin typeface="Calibri"/>
                <a:cs typeface="Calibri"/>
              </a:rPr>
              <a:t>ольши</a:t>
            </a:r>
            <a:r>
              <a:rPr lang="ru-RU" sz="2400" spc="-10" dirty="0" smtClean="0">
                <a:latin typeface="Calibri"/>
                <a:cs typeface="Calibri"/>
              </a:rPr>
              <a:t>х</a:t>
            </a:r>
            <a:r>
              <a:rPr sz="2400" spc="-30" dirty="0" smtClean="0">
                <a:latin typeface="Calibri"/>
                <a:cs typeface="Calibri"/>
              </a:rPr>
              <a:t> </a:t>
            </a:r>
            <a:r>
              <a:rPr sz="2400" dirty="0" err="1" smtClean="0">
                <a:latin typeface="Calibri"/>
                <a:cs typeface="Calibri"/>
              </a:rPr>
              <a:t>данны</a:t>
            </a:r>
            <a:r>
              <a:rPr lang="ru-RU" sz="2400" dirty="0" smtClean="0">
                <a:latin typeface="Calibri"/>
                <a:cs typeface="Calibri"/>
              </a:rPr>
              <a:t>х</a:t>
            </a:r>
            <a:endParaRPr sz="2400" dirty="0">
              <a:latin typeface="Calibri"/>
              <a:cs typeface="Calibri"/>
            </a:endParaRPr>
          </a:p>
          <a:p>
            <a:pPr marL="12700" marR="5080" indent="1270">
              <a:lnSpc>
                <a:spcPct val="221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Параллельные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0" dirty="0">
                <a:latin typeface="Calibri"/>
                <a:cs typeface="Calibri"/>
              </a:rPr>
              <a:t>распределенные </a:t>
            </a:r>
            <a:r>
              <a:rPr sz="2400" dirty="0">
                <a:latin typeface="Calibri"/>
                <a:cs typeface="Calibri"/>
              </a:rPr>
              <a:t>вычисления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spc="-5" dirty="0">
                <a:latin typeface="Calibri"/>
                <a:cs typeface="Calibri"/>
              </a:rPr>
              <a:t>обработки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хранения </a:t>
            </a:r>
            <a:r>
              <a:rPr sz="2400" spc="-10" dirty="0">
                <a:latin typeface="Calibri"/>
                <a:cs typeface="Calibri"/>
              </a:rPr>
              <a:t>больших </a:t>
            </a:r>
            <a:r>
              <a:rPr sz="2400" spc="-5" dirty="0">
                <a:latin typeface="Calibri"/>
                <a:cs typeface="Calibri"/>
              </a:rPr>
              <a:t>данных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Стек</a:t>
            </a:r>
            <a:r>
              <a:rPr sz="2400" spc="-15" dirty="0">
                <a:latin typeface="Calibri"/>
                <a:cs typeface="Calibri"/>
              </a:rPr>
              <a:t> технологий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Облачные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ресурсы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0857" y="1420113"/>
            <a:ext cx="317500" cy="255270"/>
            <a:chOff x="2800857" y="1420113"/>
            <a:chExt cx="317500" cy="255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207" y="1426463"/>
              <a:ext cx="304800" cy="2423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07207" y="1426463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00857" y="2253742"/>
            <a:ext cx="317500" cy="255270"/>
            <a:chOff x="2800857" y="2253742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207" y="2260092"/>
              <a:ext cx="304800" cy="2423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07207" y="226009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800857" y="3079750"/>
            <a:ext cx="317500" cy="255270"/>
            <a:chOff x="2800857" y="3079750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207" y="3086100"/>
              <a:ext cx="304800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07207" y="3086100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00857" y="3876802"/>
            <a:ext cx="317500" cy="255270"/>
            <a:chOff x="2800857" y="3876802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207" y="3883152"/>
              <a:ext cx="304800" cy="2423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07207" y="388315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00857" y="4718050"/>
            <a:ext cx="317500" cy="255270"/>
            <a:chOff x="2800857" y="4718050"/>
            <a:chExt cx="317500" cy="25527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207" y="4724400"/>
              <a:ext cx="304800" cy="2423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07207" y="4724400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739" y="6669125"/>
            <a:ext cx="25482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Концепция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2970" y="66548"/>
            <a:ext cx="2766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Решаемые</a:t>
            </a:r>
            <a:r>
              <a:rPr spc="-90" dirty="0"/>
              <a:t> </a:t>
            </a:r>
            <a:r>
              <a:rPr spc="-5" dirty="0"/>
              <a:t>задачи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772150" y="838961"/>
            <a:ext cx="1327785" cy="1525905"/>
          </a:xfrm>
          <a:custGeom>
            <a:avLst/>
            <a:gdLst/>
            <a:ahLst/>
            <a:cxnLst/>
            <a:rect l="l" t="t" r="r" b="b"/>
            <a:pathLst>
              <a:path w="1327784" h="1525905">
                <a:moveTo>
                  <a:pt x="663701" y="0"/>
                </a:moveTo>
                <a:lnTo>
                  <a:pt x="0" y="331850"/>
                </a:lnTo>
                <a:lnTo>
                  <a:pt x="0" y="1193673"/>
                </a:lnTo>
                <a:lnTo>
                  <a:pt x="663701" y="1525524"/>
                </a:lnTo>
                <a:lnTo>
                  <a:pt x="1327403" y="1193673"/>
                </a:lnTo>
                <a:lnTo>
                  <a:pt x="1327403" y="331850"/>
                </a:lnTo>
                <a:lnTo>
                  <a:pt x="6637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80557" y="1394840"/>
            <a:ext cx="911225" cy="3765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60020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б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езопас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ости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9590" y="838961"/>
            <a:ext cx="1327785" cy="1525905"/>
          </a:xfrm>
          <a:custGeom>
            <a:avLst/>
            <a:gdLst/>
            <a:ahLst/>
            <a:cxnLst/>
            <a:rect l="l" t="t" r="r" b="b"/>
            <a:pathLst>
              <a:path w="1327785" h="1525905">
                <a:moveTo>
                  <a:pt x="663701" y="0"/>
                </a:moveTo>
                <a:lnTo>
                  <a:pt x="0" y="331850"/>
                </a:lnTo>
                <a:lnTo>
                  <a:pt x="0" y="1193673"/>
                </a:lnTo>
                <a:lnTo>
                  <a:pt x="663701" y="1525524"/>
                </a:lnTo>
                <a:lnTo>
                  <a:pt x="1327404" y="1193673"/>
                </a:lnTo>
                <a:lnTo>
                  <a:pt x="1327404" y="331850"/>
                </a:lnTo>
                <a:lnTo>
                  <a:pt x="66370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6478" y="1394840"/>
            <a:ext cx="832485" cy="3765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4320" marR="5080" indent="-26225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Социаль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  сети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43296" y="2124836"/>
            <a:ext cx="1346835" cy="1544955"/>
            <a:chOff x="5043296" y="2124836"/>
            <a:chExt cx="1346835" cy="1544955"/>
          </a:xfrm>
        </p:grpSpPr>
        <p:sp>
          <p:nvSpPr>
            <p:cNvPr id="11" name="object 11"/>
            <p:cNvSpPr/>
            <p:nvPr/>
          </p:nvSpPr>
          <p:spPr>
            <a:xfrm>
              <a:off x="5052821" y="2134361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3" y="1193673"/>
                  </a:lnTo>
                  <a:lnTo>
                    <a:pt x="1327403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2821" y="2134361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1327403" y="331850"/>
                  </a:lnTo>
                  <a:lnTo>
                    <a:pt x="1327403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4522" y="2690240"/>
            <a:ext cx="52324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5400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Медиа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77380" y="2124836"/>
            <a:ext cx="1346835" cy="1544955"/>
            <a:chOff x="6477380" y="2124836"/>
            <a:chExt cx="1346835" cy="1544955"/>
          </a:xfrm>
        </p:grpSpPr>
        <p:sp>
          <p:nvSpPr>
            <p:cNvPr id="15" name="object 15"/>
            <p:cNvSpPr/>
            <p:nvPr/>
          </p:nvSpPr>
          <p:spPr>
            <a:xfrm>
              <a:off x="6486905" y="2134361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3" y="1193673"/>
                  </a:lnTo>
                  <a:lnTo>
                    <a:pt x="1327403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6905" y="2134361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1327403" y="331850"/>
                  </a:lnTo>
                  <a:lnTo>
                    <a:pt x="1327403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54697" y="2774060"/>
            <a:ext cx="59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нсо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62625" y="3418713"/>
            <a:ext cx="1346835" cy="1544955"/>
            <a:chOff x="5762625" y="3418713"/>
            <a:chExt cx="1346835" cy="1544955"/>
          </a:xfrm>
        </p:grpSpPr>
        <p:sp>
          <p:nvSpPr>
            <p:cNvPr id="19" name="object 19"/>
            <p:cNvSpPr/>
            <p:nvPr/>
          </p:nvSpPr>
          <p:spPr>
            <a:xfrm>
              <a:off x="5772150" y="34282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3" y="1193673"/>
                  </a:lnTo>
                  <a:lnTo>
                    <a:pt x="1327403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2150" y="34282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1327403" y="331850"/>
                  </a:lnTo>
                  <a:lnTo>
                    <a:pt x="1327403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65901" y="4069460"/>
            <a:ext cx="73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Ритейлеры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30065" y="3418713"/>
            <a:ext cx="1346835" cy="1544955"/>
            <a:chOff x="4330065" y="3418713"/>
            <a:chExt cx="1346835" cy="1544955"/>
          </a:xfrm>
        </p:grpSpPr>
        <p:sp>
          <p:nvSpPr>
            <p:cNvPr id="23" name="object 23"/>
            <p:cNvSpPr/>
            <p:nvPr/>
          </p:nvSpPr>
          <p:spPr>
            <a:xfrm>
              <a:off x="4339590" y="34282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4" y="1193673"/>
                  </a:lnTo>
                  <a:lnTo>
                    <a:pt x="1327404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9590" y="34282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1327404" y="331850"/>
                  </a:lnTo>
                  <a:lnTo>
                    <a:pt x="1327404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94682" y="4069460"/>
            <a:ext cx="614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Фин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нс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43296" y="4714113"/>
            <a:ext cx="1346835" cy="1544955"/>
            <a:chOff x="5043296" y="4714113"/>
            <a:chExt cx="1346835" cy="1544955"/>
          </a:xfrm>
        </p:grpSpPr>
        <p:sp>
          <p:nvSpPr>
            <p:cNvPr id="27" name="object 27"/>
            <p:cNvSpPr/>
            <p:nvPr/>
          </p:nvSpPr>
          <p:spPr>
            <a:xfrm>
              <a:off x="5052821" y="47236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3" y="1193673"/>
                  </a:lnTo>
                  <a:lnTo>
                    <a:pt x="1327403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2821" y="47236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5" h="1525904">
                  <a:moveTo>
                    <a:pt x="663701" y="0"/>
                  </a:moveTo>
                  <a:lnTo>
                    <a:pt x="1327403" y="331850"/>
                  </a:lnTo>
                  <a:lnTo>
                    <a:pt x="1327403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50307" y="5281041"/>
            <a:ext cx="93281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Научные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8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исследования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77380" y="4714113"/>
            <a:ext cx="1346835" cy="1544955"/>
            <a:chOff x="6477380" y="4714113"/>
            <a:chExt cx="1346835" cy="1544955"/>
          </a:xfrm>
        </p:grpSpPr>
        <p:sp>
          <p:nvSpPr>
            <p:cNvPr id="31" name="object 31"/>
            <p:cNvSpPr/>
            <p:nvPr/>
          </p:nvSpPr>
          <p:spPr>
            <a:xfrm>
              <a:off x="6486905" y="47236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0" y="331850"/>
                  </a:lnTo>
                  <a:lnTo>
                    <a:pt x="0" y="1193673"/>
                  </a:lnTo>
                  <a:lnTo>
                    <a:pt x="663701" y="1525524"/>
                  </a:lnTo>
                  <a:lnTo>
                    <a:pt x="1327403" y="1193673"/>
                  </a:lnTo>
                  <a:lnTo>
                    <a:pt x="1327403" y="331850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86905" y="4723638"/>
              <a:ext cx="1327785" cy="1525905"/>
            </a:xfrm>
            <a:custGeom>
              <a:avLst/>
              <a:gdLst/>
              <a:ahLst/>
              <a:cxnLst/>
              <a:rect l="l" t="t" r="r" b="b"/>
              <a:pathLst>
                <a:path w="1327784" h="1525904">
                  <a:moveTo>
                    <a:pt x="663701" y="0"/>
                  </a:moveTo>
                  <a:lnTo>
                    <a:pt x="1327403" y="331850"/>
                  </a:lnTo>
                  <a:lnTo>
                    <a:pt x="1327403" y="1193673"/>
                  </a:lnTo>
                  <a:lnTo>
                    <a:pt x="663701" y="1525524"/>
                  </a:lnTo>
                  <a:lnTo>
                    <a:pt x="0" y="1193673"/>
                  </a:lnTo>
                  <a:lnTo>
                    <a:pt x="0" y="331850"/>
                  </a:lnTo>
                  <a:lnTo>
                    <a:pt x="66370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11085" y="5364860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у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ое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1120" y="1082141"/>
            <a:ext cx="2094230" cy="6921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dirty="0">
                <a:latin typeface="Calibri"/>
                <a:cs typeface="Calibri"/>
              </a:rPr>
              <a:t>Анализ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социальных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графов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Calibri"/>
                <a:cs typeface="Calibri"/>
              </a:rPr>
              <a:t>Анализ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настроений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2279" y="1330197"/>
            <a:ext cx="19602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Обнаружение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вторжений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3735" y="2376525"/>
            <a:ext cx="2247900" cy="6927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latin typeface="Calibri"/>
                <a:cs typeface="Calibri"/>
              </a:rPr>
              <a:t>Анализ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сцен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spc="-5" dirty="0">
                <a:latin typeface="Calibri"/>
                <a:cs typeface="Calibri"/>
              </a:rPr>
              <a:t>Распознавание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изображений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59090" y="2376525"/>
            <a:ext cx="1981200" cy="69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Прогнозирование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погоды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Определение </a:t>
            </a:r>
            <a:r>
              <a:rPr sz="1400" dirty="0">
                <a:latin typeface="Calibri"/>
                <a:cs typeface="Calibri"/>
              </a:rPr>
              <a:t>аномалий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4438" y="3897884"/>
            <a:ext cx="1431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Анализ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поведения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4438" y="4231640"/>
            <a:ext cx="127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Прогноз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продаж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37029" y="3902202"/>
            <a:ext cx="2030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Предсказание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цены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акций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7029" y="4235577"/>
            <a:ext cx="2105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Высокочастотный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трейдинг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1473" y="5154295"/>
            <a:ext cx="1337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Биоинформатика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41473" y="5488025"/>
            <a:ext cx="236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Моделирование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физико-химических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процессов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494" y="66548"/>
            <a:ext cx="580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Анализ данных и машинное</a:t>
            </a:r>
            <a:r>
              <a:rPr spc="-25" dirty="0"/>
              <a:t> </a:t>
            </a:r>
            <a:r>
              <a:rPr spc="-10" dirty="0"/>
              <a:t>обучение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494" y="1839544"/>
            <a:ext cx="8754682" cy="31527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216497"/>
            <a:ext cx="6348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Definitive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Chambers</a:t>
            </a:r>
            <a:r>
              <a:rPr sz="1800" dirty="0">
                <a:latin typeface="Calibri"/>
                <a:cs typeface="Calibri"/>
              </a:rPr>
              <a:t> &amp;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Matei</a:t>
            </a:r>
            <a:r>
              <a:rPr sz="1800" spc="-5" dirty="0">
                <a:latin typeface="Calibri"/>
                <a:cs typeface="Calibri"/>
              </a:rPr>
              <a:t> Zaharia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(book)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2611373"/>
            <a:ext cx="941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Архитектура</a:t>
            </a:r>
            <a:r>
              <a:rPr sz="3600" dirty="0"/>
              <a:t> </a:t>
            </a:r>
            <a:r>
              <a:rPr sz="3600" spc="-15" dirty="0"/>
              <a:t>систем</a:t>
            </a:r>
            <a:r>
              <a:rPr sz="3600" spc="20" dirty="0"/>
              <a:t> </a:t>
            </a:r>
            <a:r>
              <a:rPr sz="3600" spc="-10" dirty="0"/>
              <a:t>обработки</a:t>
            </a:r>
            <a:r>
              <a:rPr sz="3600" spc="-5" dirty="0"/>
              <a:t> </a:t>
            </a:r>
            <a:r>
              <a:rPr sz="3600" spc="-15" dirty="0"/>
              <a:t>больших</a:t>
            </a:r>
            <a:r>
              <a:rPr sz="3600" spc="-5" dirty="0"/>
              <a:t> данных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39611"/>
            <a:ext cx="12192000" cy="818515"/>
            <a:chOff x="0" y="6039611"/>
            <a:chExt cx="12192000" cy="818515"/>
          </a:xfrm>
        </p:grpSpPr>
        <p:sp>
          <p:nvSpPr>
            <p:cNvPr id="3" name="object 3"/>
            <p:cNvSpPr/>
            <p:nvPr/>
          </p:nvSpPr>
          <p:spPr>
            <a:xfrm>
              <a:off x="0" y="6629399"/>
              <a:ext cx="12192000" cy="228600"/>
            </a:xfrm>
            <a:custGeom>
              <a:avLst/>
              <a:gdLst/>
              <a:ahLst/>
              <a:cxnLst/>
              <a:rect l="l" t="t" r="r" b="b"/>
              <a:pathLst>
                <a:path w="12192000" h="228600">
                  <a:moveTo>
                    <a:pt x="1219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0" y="228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3611" y="6039611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5">
                  <a:moveTo>
                    <a:pt x="818388" y="0"/>
                  </a:moveTo>
                  <a:lnTo>
                    <a:pt x="0" y="0"/>
                  </a:lnTo>
                  <a:lnTo>
                    <a:pt x="0" y="818387"/>
                  </a:lnTo>
                  <a:lnTo>
                    <a:pt x="818388" y="81838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5373" y="66548"/>
            <a:ext cx="3919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Вычислительные</a:t>
            </a:r>
            <a:r>
              <a:rPr spc="-45" dirty="0"/>
              <a:t> </a:t>
            </a:r>
            <a:r>
              <a:rPr spc="-10" dirty="0"/>
              <a:t>ресурсы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4927" y="2131567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Прил</a:t>
            </a:r>
            <a:r>
              <a:rPr sz="1800" spc="-10" dirty="0">
                <a:latin typeface="Calibri"/>
                <a:cs typeface="Calibri"/>
              </a:rPr>
              <a:t>о</a:t>
            </a:r>
            <a:r>
              <a:rPr sz="1800" spc="-30" dirty="0">
                <a:latin typeface="Calibri"/>
                <a:cs typeface="Calibri"/>
              </a:rPr>
              <a:t>ж</a:t>
            </a:r>
            <a:r>
              <a:rPr sz="1800" dirty="0">
                <a:latin typeface="Calibri"/>
                <a:cs typeface="Calibri"/>
              </a:rPr>
              <a:t>ения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9823" y="2737104"/>
            <a:ext cx="4036060" cy="586740"/>
            <a:chOff x="1639823" y="2737104"/>
            <a:chExt cx="4036060" cy="586740"/>
          </a:xfrm>
        </p:grpSpPr>
        <p:sp>
          <p:nvSpPr>
            <p:cNvPr id="10" name="object 10"/>
            <p:cNvSpPr/>
            <p:nvPr/>
          </p:nvSpPr>
          <p:spPr>
            <a:xfrm>
              <a:off x="1639823" y="2737104"/>
              <a:ext cx="4036060" cy="586740"/>
            </a:xfrm>
            <a:custGeom>
              <a:avLst/>
              <a:gdLst/>
              <a:ahLst/>
              <a:cxnLst/>
              <a:rect l="l" t="t" r="r" b="b"/>
              <a:pathLst>
                <a:path w="4036060" h="586739">
                  <a:moveTo>
                    <a:pt x="4035552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4035552" y="586739"/>
                  </a:lnTo>
                  <a:lnTo>
                    <a:pt x="40355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407" y="2875788"/>
              <a:ext cx="3817620" cy="3063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823" y="2737104"/>
            <a:ext cx="4036060" cy="58674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Обработка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468" y="2864561"/>
            <a:ext cx="538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СУБД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6648" y="3425825"/>
            <a:ext cx="4042410" cy="1259205"/>
            <a:chOff x="1636648" y="3425825"/>
            <a:chExt cx="4042410" cy="1259205"/>
          </a:xfrm>
        </p:grpSpPr>
        <p:sp>
          <p:nvSpPr>
            <p:cNvPr id="15" name="object 15"/>
            <p:cNvSpPr/>
            <p:nvPr/>
          </p:nvSpPr>
          <p:spPr>
            <a:xfrm>
              <a:off x="1639823" y="3429000"/>
              <a:ext cx="4036060" cy="1252855"/>
            </a:xfrm>
            <a:custGeom>
              <a:avLst/>
              <a:gdLst/>
              <a:ahLst/>
              <a:cxnLst/>
              <a:rect l="l" t="t" r="r" b="b"/>
              <a:pathLst>
                <a:path w="4036060" h="1252854">
                  <a:moveTo>
                    <a:pt x="4035552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4035552" y="1252727"/>
                  </a:lnTo>
                  <a:lnTo>
                    <a:pt x="40355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9823" y="3429000"/>
              <a:ext cx="4036060" cy="1252855"/>
            </a:xfrm>
            <a:custGeom>
              <a:avLst/>
              <a:gdLst/>
              <a:ahLst/>
              <a:cxnLst/>
              <a:rect l="l" t="t" r="r" b="b"/>
              <a:pathLst>
                <a:path w="4036060" h="1252854">
                  <a:moveTo>
                    <a:pt x="0" y="1252727"/>
                  </a:moveTo>
                  <a:lnTo>
                    <a:pt x="4035552" y="1252727"/>
                  </a:lnTo>
                  <a:lnTo>
                    <a:pt x="4035552" y="0"/>
                  </a:lnTo>
                  <a:lnTo>
                    <a:pt x="0" y="0"/>
                  </a:lnTo>
                  <a:lnTo>
                    <a:pt x="0" y="1252727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407" y="3566160"/>
              <a:ext cx="1060704" cy="2346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9627" y="3566160"/>
              <a:ext cx="1060704" cy="2346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7323" y="3563112"/>
              <a:ext cx="1060703" cy="2362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0407" y="3925823"/>
              <a:ext cx="1060704" cy="2346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9627" y="3925823"/>
              <a:ext cx="1060704" cy="2346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7323" y="3924300"/>
              <a:ext cx="1060703" cy="2346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0407" y="4279391"/>
              <a:ext cx="1060704" cy="2362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9627" y="4279391"/>
              <a:ext cx="1060704" cy="2362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7323" y="4277867"/>
              <a:ext cx="1060703" cy="2346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941819" y="2110739"/>
            <a:ext cx="1278890" cy="803275"/>
            <a:chOff x="6941819" y="2110739"/>
            <a:chExt cx="1278890" cy="803275"/>
          </a:xfrm>
        </p:grpSpPr>
        <p:sp>
          <p:nvSpPr>
            <p:cNvPr id="27" name="object 27"/>
            <p:cNvSpPr/>
            <p:nvPr/>
          </p:nvSpPr>
          <p:spPr>
            <a:xfrm>
              <a:off x="6941819" y="211073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0879" y="2249423"/>
              <a:ext cx="1062227" cy="2346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0023" y="2554223"/>
              <a:ext cx="1060703" cy="2346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305800" y="2110739"/>
            <a:ext cx="1278890" cy="803275"/>
            <a:chOff x="8305800" y="2110739"/>
            <a:chExt cx="1278890" cy="803275"/>
          </a:xfrm>
        </p:grpSpPr>
        <p:sp>
          <p:nvSpPr>
            <p:cNvPr id="31" name="object 31"/>
            <p:cNvSpPr/>
            <p:nvPr/>
          </p:nvSpPr>
          <p:spPr>
            <a:xfrm>
              <a:off x="8305800" y="211073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6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6" y="80314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06384" y="2249423"/>
              <a:ext cx="1060704" cy="2346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14004" y="2554223"/>
              <a:ext cx="1062227" cy="234696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669780" y="2110739"/>
            <a:ext cx="1278890" cy="803275"/>
            <a:chOff x="9669780" y="2110739"/>
            <a:chExt cx="1278890" cy="803275"/>
          </a:xfrm>
        </p:grpSpPr>
        <p:sp>
          <p:nvSpPr>
            <p:cNvPr id="35" name="object 35"/>
            <p:cNvSpPr/>
            <p:nvPr/>
          </p:nvSpPr>
          <p:spPr>
            <a:xfrm>
              <a:off x="9669780" y="211073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0364" y="2249423"/>
              <a:ext cx="1060703" cy="2346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9508" y="2554223"/>
              <a:ext cx="1060703" cy="23622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941819" y="2985516"/>
            <a:ext cx="1278890" cy="803275"/>
            <a:chOff x="6941819" y="2985516"/>
            <a:chExt cx="1278890" cy="803275"/>
          </a:xfrm>
        </p:grpSpPr>
        <p:sp>
          <p:nvSpPr>
            <p:cNvPr id="39" name="object 39"/>
            <p:cNvSpPr/>
            <p:nvPr/>
          </p:nvSpPr>
          <p:spPr>
            <a:xfrm>
              <a:off x="6941819" y="2985516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40879" y="3122676"/>
              <a:ext cx="1062227" cy="2362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0023" y="3429000"/>
              <a:ext cx="1060703" cy="23621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305800" y="2985516"/>
            <a:ext cx="1278890" cy="803275"/>
            <a:chOff x="8305800" y="2985516"/>
            <a:chExt cx="1278890" cy="803275"/>
          </a:xfrm>
        </p:grpSpPr>
        <p:sp>
          <p:nvSpPr>
            <p:cNvPr id="43" name="object 43"/>
            <p:cNvSpPr/>
            <p:nvPr/>
          </p:nvSpPr>
          <p:spPr>
            <a:xfrm>
              <a:off x="8305800" y="2985516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6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6" y="80314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06384" y="3122676"/>
              <a:ext cx="1060704" cy="2362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4004" y="3429000"/>
              <a:ext cx="1062227" cy="23621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9669780" y="2985516"/>
            <a:ext cx="1278890" cy="803275"/>
            <a:chOff x="9669780" y="2985516"/>
            <a:chExt cx="1278890" cy="803275"/>
          </a:xfrm>
        </p:grpSpPr>
        <p:sp>
          <p:nvSpPr>
            <p:cNvPr id="47" name="object 47"/>
            <p:cNvSpPr/>
            <p:nvPr/>
          </p:nvSpPr>
          <p:spPr>
            <a:xfrm>
              <a:off x="9669780" y="2985516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70364" y="3122676"/>
              <a:ext cx="1060703" cy="23622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9508" y="3429000"/>
              <a:ext cx="1060703" cy="23621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6941819" y="3878579"/>
            <a:ext cx="1278890" cy="803275"/>
            <a:chOff x="6941819" y="3878579"/>
            <a:chExt cx="1278890" cy="803275"/>
          </a:xfrm>
        </p:grpSpPr>
        <p:sp>
          <p:nvSpPr>
            <p:cNvPr id="51" name="object 51"/>
            <p:cNvSpPr/>
            <p:nvPr/>
          </p:nvSpPr>
          <p:spPr>
            <a:xfrm>
              <a:off x="6941819" y="387857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40879" y="4015739"/>
              <a:ext cx="1062227" cy="2346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0023" y="4322063"/>
              <a:ext cx="1060703" cy="234696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8305800" y="3878579"/>
            <a:ext cx="1278890" cy="803275"/>
            <a:chOff x="8305800" y="3878579"/>
            <a:chExt cx="1278890" cy="803275"/>
          </a:xfrm>
        </p:grpSpPr>
        <p:sp>
          <p:nvSpPr>
            <p:cNvPr id="55" name="object 55"/>
            <p:cNvSpPr/>
            <p:nvPr/>
          </p:nvSpPr>
          <p:spPr>
            <a:xfrm>
              <a:off x="8305800" y="387857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6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6" y="80314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06384" y="4015739"/>
              <a:ext cx="1060704" cy="23469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14004" y="4322063"/>
              <a:ext cx="1062227" cy="234696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9669780" y="3878579"/>
            <a:ext cx="1278890" cy="803275"/>
            <a:chOff x="9669780" y="3878579"/>
            <a:chExt cx="1278890" cy="803275"/>
          </a:xfrm>
        </p:grpSpPr>
        <p:sp>
          <p:nvSpPr>
            <p:cNvPr id="59" name="object 59"/>
            <p:cNvSpPr/>
            <p:nvPr/>
          </p:nvSpPr>
          <p:spPr>
            <a:xfrm>
              <a:off x="9669780" y="3878579"/>
              <a:ext cx="1278890" cy="803275"/>
            </a:xfrm>
            <a:custGeom>
              <a:avLst/>
              <a:gdLst/>
              <a:ahLst/>
              <a:cxnLst/>
              <a:rect l="l" t="t" r="r" b="b"/>
              <a:pathLst>
                <a:path w="1278890" h="803275">
                  <a:moveTo>
                    <a:pt x="127863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278635" y="803148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70364" y="4015739"/>
              <a:ext cx="1060703" cy="2346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9508" y="4322063"/>
              <a:ext cx="1060703" cy="234696"/>
            </a:xfrm>
            <a:prstGeom prst="rect">
              <a:avLst/>
            </a:prstGeom>
          </p:spPr>
        </p:pic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938644" y="2110739"/>
          <a:ext cx="4008120" cy="2570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Обработка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Обработка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Обработка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148">
                <a:tc>
                  <a:txBody>
                    <a:bodyPr/>
                    <a:lstStyle/>
                    <a:p>
                      <a:pPr marL="382905" marR="292735" indent="-101600">
                        <a:lnSpc>
                          <a:spcPct val="1675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3540" marR="292735" indent="-102235">
                        <a:lnSpc>
                          <a:spcPct val="1675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4175" marR="292100" indent="-102235">
                        <a:lnSpc>
                          <a:spcPct val="1675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148">
                <a:tc>
                  <a:txBody>
                    <a:bodyPr/>
                    <a:lstStyle/>
                    <a:p>
                      <a:pPr marL="382905" marR="292735" indent="-101600">
                        <a:lnSpc>
                          <a:spcPct val="1674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3540" marR="292735" indent="-102235">
                        <a:lnSpc>
                          <a:spcPct val="1674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4175" marR="292100" indent="-102235">
                        <a:lnSpc>
                          <a:spcPct val="1674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б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Данные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1639823" y="2113788"/>
            <a:ext cx="1278890" cy="520065"/>
            <a:chOff x="1639823" y="2113788"/>
            <a:chExt cx="1278890" cy="520065"/>
          </a:xfrm>
        </p:grpSpPr>
        <p:sp>
          <p:nvSpPr>
            <p:cNvPr id="64" name="object 64"/>
            <p:cNvSpPr/>
            <p:nvPr/>
          </p:nvSpPr>
          <p:spPr>
            <a:xfrm>
              <a:off x="1639823" y="2113788"/>
              <a:ext cx="1278890" cy="520065"/>
            </a:xfrm>
            <a:custGeom>
              <a:avLst/>
              <a:gdLst/>
              <a:ahLst/>
              <a:cxnLst/>
              <a:rect l="l" t="t" r="r" b="b"/>
              <a:pathLst>
                <a:path w="1278889" h="520064">
                  <a:moveTo>
                    <a:pt x="1278636" y="0"/>
                  </a:moveTo>
                  <a:lnTo>
                    <a:pt x="0" y="0"/>
                  </a:lnTo>
                  <a:lnTo>
                    <a:pt x="0" y="519684"/>
                  </a:lnTo>
                  <a:lnTo>
                    <a:pt x="1278636" y="519684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0407" y="2250948"/>
              <a:ext cx="1060704" cy="23621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639823" y="2113788"/>
            <a:ext cx="1278890" cy="52006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Обработка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019044" y="2113788"/>
            <a:ext cx="1278890" cy="520065"/>
            <a:chOff x="3019044" y="2113788"/>
            <a:chExt cx="1278890" cy="520065"/>
          </a:xfrm>
        </p:grpSpPr>
        <p:sp>
          <p:nvSpPr>
            <p:cNvPr id="68" name="object 68"/>
            <p:cNvSpPr/>
            <p:nvPr/>
          </p:nvSpPr>
          <p:spPr>
            <a:xfrm>
              <a:off x="3019044" y="2113788"/>
              <a:ext cx="1278890" cy="520065"/>
            </a:xfrm>
            <a:custGeom>
              <a:avLst/>
              <a:gdLst/>
              <a:ahLst/>
              <a:cxnLst/>
              <a:rect l="l" t="t" r="r" b="b"/>
              <a:pathLst>
                <a:path w="1278889" h="520064">
                  <a:moveTo>
                    <a:pt x="1278635" y="0"/>
                  </a:moveTo>
                  <a:lnTo>
                    <a:pt x="0" y="0"/>
                  </a:lnTo>
                  <a:lnTo>
                    <a:pt x="0" y="519684"/>
                  </a:lnTo>
                  <a:lnTo>
                    <a:pt x="1278635" y="519684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19628" y="2250948"/>
              <a:ext cx="1060704" cy="23621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019044" y="2113788"/>
            <a:ext cx="1278890" cy="52006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Обработка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396740" y="2112264"/>
            <a:ext cx="1278890" cy="521334"/>
            <a:chOff x="4396740" y="2112264"/>
            <a:chExt cx="1278890" cy="521334"/>
          </a:xfrm>
        </p:grpSpPr>
        <p:sp>
          <p:nvSpPr>
            <p:cNvPr id="72" name="object 72"/>
            <p:cNvSpPr/>
            <p:nvPr/>
          </p:nvSpPr>
          <p:spPr>
            <a:xfrm>
              <a:off x="4396740" y="2112264"/>
              <a:ext cx="1278890" cy="521334"/>
            </a:xfrm>
            <a:custGeom>
              <a:avLst/>
              <a:gdLst/>
              <a:ahLst/>
              <a:cxnLst/>
              <a:rect l="l" t="t" r="r" b="b"/>
              <a:pathLst>
                <a:path w="1278889" h="521335">
                  <a:moveTo>
                    <a:pt x="1278636" y="0"/>
                  </a:moveTo>
                  <a:lnTo>
                    <a:pt x="0" y="0"/>
                  </a:lnTo>
                  <a:lnTo>
                    <a:pt x="0" y="521208"/>
                  </a:lnTo>
                  <a:lnTo>
                    <a:pt x="1278636" y="52120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97324" y="2250948"/>
              <a:ext cx="1060703" cy="23469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4396740" y="2112264"/>
            <a:ext cx="1278890" cy="52133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Обработка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14727" y="3570808"/>
            <a:ext cx="3280410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77950" algn="l"/>
                <a:tab pos="2756535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377950" algn="l"/>
                <a:tab pos="2756535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377950" algn="l"/>
                <a:tab pos="2756535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	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ые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6341" y="3777233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AN/NAS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97835" y="1457959"/>
            <a:ext cx="154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Общие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31279" y="1437843"/>
            <a:ext cx="40278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Данные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обрабатываются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там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же,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где</a:t>
            </a:r>
            <a:r>
              <a:rPr sz="1800" spc="-5" dirty="0">
                <a:latin typeface="Calibri"/>
                <a:cs typeface="Calibri"/>
              </a:rPr>
              <a:t> они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хранятся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39611"/>
            <a:ext cx="12192000" cy="818515"/>
            <a:chOff x="0" y="6039611"/>
            <a:chExt cx="12192000" cy="818515"/>
          </a:xfrm>
        </p:grpSpPr>
        <p:sp>
          <p:nvSpPr>
            <p:cNvPr id="3" name="object 3"/>
            <p:cNvSpPr/>
            <p:nvPr/>
          </p:nvSpPr>
          <p:spPr>
            <a:xfrm>
              <a:off x="0" y="6629399"/>
              <a:ext cx="12192000" cy="228600"/>
            </a:xfrm>
            <a:custGeom>
              <a:avLst/>
              <a:gdLst/>
              <a:ahLst/>
              <a:cxnLst/>
              <a:rect l="l" t="t" r="r" b="b"/>
              <a:pathLst>
                <a:path w="12192000" h="228600">
                  <a:moveTo>
                    <a:pt x="1219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0" y="228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3611" y="6039611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5">
                  <a:moveTo>
                    <a:pt x="818388" y="0"/>
                  </a:moveTo>
                  <a:lnTo>
                    <a:pt x="0" y="0"/>
                  </a:lnTo>
                  <a:lnTo>
                    <a:pt x="0" y="818387"/>
                  </a:lnTo>
                  <a:lnTo>
                    <a:pt x="818388" y="81838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521" y="66548"/>
            <a:ext cx="5360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Наращивание</a:t>
            </a:r>
            <a:r>
              <a:rPr spc="-55" dirty="0"/>
              <a:t> </a:t>
            </a:r>
            <a:r>
              <a:rPr spc="-15" dirty="0"/>
              <a:t>производительности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2842" y="2083054"/>
            <a:ext cx="358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ОЗУ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5157" y="2077973"/>
            <a:ext cx="44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Диск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43402" y="1104646"/>
            <a:ext cx="1905635" cy="1587500"/>
            <a:chOff x="3343402" y="1104646"/>
            <a:chExt cx="1905635" cy="1587500"/>
          </a:xfrm>
        </p:grpSpPr>
        <p:sp>
          <p:nvSpPr>
            <p:cNvPr id="11" name="object 11"/>
            <p:cNvSpPr/>
            <p:nvPr/>
          </p:nvSpPr>
          <p:spPr>
            <a:xfrm>
              <a:off x="3349752" y="1110996"/>
              <a:ext cx="1892935" cy="1574800"/>
            </a:xfrm>
            <a:custGeom>
              <a:avLst/>
              <a:gdLst/>
              <a:ahLst/>
              <a:cxnLst/>
              <a:rect l="l" t="t" r="r" b="b"/>
              <a:pathLst>
                <a:path w="1892935" h="1574800">
                  <a:moveTo>
                    <a:pt x="0" y="262381"/>
                  </a:moveTo>
                  <a:lnTo>
                    <a:pt x="4227" y="215219"/>
                  </a:lnTo>
                  <a:lnTo>
                    <a:pt x="16415" y="170829"/>
                  </a:lnTo>
                  <a:lnTo>
                    <a:pt x="35823" y="129953"/>
                  </a:lnTo>
                  <a:lnTo>
                    <a:pt x="61709" y="93333"/>
                  </a:lnTo>
                  <a:lnTo>
                    <a:pt x="93333" y="61709"/>
                  </a:lnTo>
                  <a:lnTo>
                    <a:pt x="129953" y="35823"/>
                  </a:lnTo>
                  <a:lnTo>
                    <a:pt x="170829" y="16415"/>
                  </a:lnTo>
                  <a:lnTo>
                    <a:pt x="215219" y="4227"/>
                  </a:lnTo>
                  <a:lnTo>
                    <a:pt x="262382" y="0"/>
                  </a:lnTo>
                  <a:lnTo>
                    <a:pt x="1630426" y="0"/>
                  </a:lnTo>
                  <a:lnTo>
                    <a:pt x="1677588" y="4227"/>
                  </a:lnTo>
                  <a:lnTo>
                    <a:pt x="1721978" y="16415"/>
                  </a:lnTo>
                  <a:lnTo>
                    <a:pt x="1762854" y="35823"/>
                  </a:lnTo>
                  <a:lnTo>
                    <a:pt x="1799474" y="61709"/>
                  </a:lnTo>
                  <a:lnTo>
                    <a:pt x="1831098" y="93333"/>
                  </a:lnTo>
                  <a:lnTo>
                    <a:pt x="1856984" y="129953"/>
                  </a:lnTo>
                  <a:lnTo>
                    <a:pt x="1876392" y="170829"/>
                  </a:lnTo>
                  <a:lnTo>
                    <a:pt x="1888580" y="215219"/>
                  </a:lnTo>
                  <a:lnTo>
                    <a:pt x="1892808" y="262381"/>
                  </a:lnTo>
                  <a:lnTo>
                    <a:pt x="1892808" y="1311909"/>
                  </a:lnTo>
                  <a:lnTo>
                    <a:pt x="1888580" y="1359072"/>
                  </a:lnTo>
                  <a:lnTo>
                    <a:pt x="1876392" y="1403462"/>
                  </a:lnTo>
                  <a:lnTo>
                    <a:pt x="1856984" y="1444338"/>
                  </a:lnTo>
                  <a:lnTo>
                    <a:pt x="1831098" y="1480958"/>
                  </a:lnTo>
                  <a:lnTo>
                    <a:pt x="1799474" y="1512582"/>
                  </a:lnTo>
                  <a:lnTo>
                    <a:pt x="1762854" y="1538468"/>
                  </a:lnTo>
                  <a:lnTo>
                    <a:pt x="1721978" y="1557876"/>
                  </a:lnTo>
                  <a:lnTo>
                    <a:pt x="1677588" y="1570064"/>
                  </a:lnTo>
                  <a:lnTo>
                    <a:pt x="1630426" y="1574291"/>
                  </a:lnTo>
                  <a:lnTo>
                    <a:pt x="262382" y="1574291"/>
                  </a:lnTo>
                  <a:lnTo>
                    <a:pt x="215219" y="1570064"/>
                  </a:lnTo>
                  <a:lnTo>
                    <a:pt x="170829" y="1557876"/>
                  </a:lnTo>
                  <a:lnTo>
                    <a:pt x="129953" y="1538468"/>
                  </a:lnTo>
                  <a:lnTo>
                    <a:pt x="93333" y="1512582"/>
                  </a:lnTo>
                  <a:lnTo>
                    <a:pt x="61709" y="1480958"/>
                  </a:lnTo>
                  <a:lnTo>
                    <a:pt x="35823" y="1444338"/>
                  </a:lnTo>
                  <a:lnTo>
                    <a:pt x="16415" y="1403462"/>
                  </a:lnTo>
                  <a:lnTo>
                    <a:pt x="4227" y="1359072"/>
                  </a:lnTo>
                  <a:lnTo>
                    <a:pt x="0" y="1311909"/>
                  </a:lnTo>
                  <a:lnTo>
                    <a:pt x="0" y="262381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356" y="1295400"/>
              <a:ext cx="822960" cy="8595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4908" y="1299972"/>
              <a:ext cx="736091" cy="688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3884" y="1959863"/>
              <a:ext cx="954024" cy="71018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66515" y="1070610"/>
            <a:ext cx="36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2767" y="2675636"/>
            <a:ext cx="424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1F4E79"/>
                </a:solidFill>
                <a:latin typeface="Calibri"/>
                <a:cs typeface="Calibri"/>
              </a:rPr>
              <a:t>У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з</a:t>
            </a:r>
            <a:r>
              <a:rPr sz="1600" b="1" spc="-30" dirty="0">
                <a:solidFill>
                  <a:srgbClr val="1F4E79"/>
                </a:solidFill>
                <a:latin typeface="Calibri"/>
                <a:cs typeface="Calibri"/>
              </a:rPr>
              <a:t>е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л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23047" y="1187196"/>
            <a:ext cx="1679575" cy="1544320"/>
            <a:chOff x="7623047" y="1187196"/>
            <a:chExt cx="1679575" cy="154432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1922" y="2336793"/>
              <a:ext cx="512298" cy="39457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047" y="2208276"/>
              <a:ext cx="560831" cy="4145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047" y="2081784"/>
              <a:ext cx="560831" cy="4160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95" y="1290828"/>
              <a:ext cx="344424" cy="3383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3151" y="1647444"/>
              <a:ext cx="344424" cy="3383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583" y="1325880"/>
              <a:ext cx="344424" cy="3383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4151" y="1680972"/>
              <a:ext cx="344424" cy="3383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459" y="1700784"/>
              <a:ext cx="659871" cy="4754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3459" y="1187196"/>
              <a:ext cx="669035" cy="5410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70926" y="1070610"/>
            <a:ext cx="36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74026" y="1907539"/>
            <a:ext cx="358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ОЗУ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05418" y="2130298"/>
            <a:ext cx="44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Диск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06969" y="1100074"/>
            <a:ext cx="1974214" cy="1657350"/>
            <a:chOff x="7506969" y="1100074"/>
            <a:chExt cx="1974214" cy="1657350"/>
          </a:xfrm>
        </p:grpSpPr>
        <p:sp>
          <p:nvSpPr>
            <p:cNvPr id="31" name="object 31"/>
            <p:cNvSpPr/>
            <p:nvPr/>
          </p:nvSpPr>
          <p:spPr>
            <a:xfrm>
              <a:off x="7513319" y="1106424"/>
              <a:ext cx="1961514" cy="1644650"/>
            </a:xfrm>
            <a:custGeom>
              <a:avLst/>
              <a:gdLst/>
              <a:ahLst/>
              <a:cxnLst/>
              <a:rect l="l" t="t" r="r" b="b"/>
              <a:pathLst>
                <a:path w="1961515" h="1644650">
                  <a:moveTo>
                    <a:pt x="0" y="274065"/>
                  </a:moveTo>
                  <a:lnTo>
                    <a:pt x="4414" y="224796"/>
                  </a:lnTo>
                  <a:lnTo>
                    <a:pt x="17143" y="178426"/>
                  </a:lnTo>
                  <a:lnTo>
                    <a:pt x="37413" y="135730"/>
                  </a:lnTo>
                  <a:lnTo>
                    <a:pt x="64449" y="97479"/>
                  </a:lnTo>
                  <a:lnTo>
                    <a:pt x="97479" y="64449"/>
                  </a:lnTo>
                  <a:lnTo>
                    <a:pt x="135730" y="37413"/>
                  </a:lnTo>
                  <a:lnTo>
                    <a:pt x="178426" y="17143"/>
                  </a:lnTo>
                  <a:lnTo>
                    <a:pt x="224796" y="4414"/>
                  </a:lnTo>
                  <a:lnTo>
                    <a:pt x="274065" y="0"/>
                  </a:lnTo>
                  <a:lnTo>
                    <a:pt x="1687322" y="0"/>
                  </a:lnTo>
                  <a:lnTo>
                    <a:pt x="1736591" y="4414"/>
                  </a:lnTo>
                  <a:lnTo>
                    <a:pt x="1782961" y="17143"/>
                  </a:lnTo>
                  <a:lnTo>
                    <a:pt x="1825657" y="37413"/>
                  </a:lnTo>
                  <a:lnTo>
                    <a:pt x="1863908" y="64449"/>
                  </a:lnTo>
                  <a:lnTo>
                    <a:pt x="1896938" y="97479"/>
                  </a:lnTo>
                  <a:lnTo>
                    <a:pt x="1923974" y="135730"/>
                  </a:lnTo>
                  <a:lnTo>
                    <a:pt x="1944244" y="178426"/>
                  </a:lnTo>
                  <a:lnTo>
                    <a:pt x="1956973" y="224796"/>
                  </a:lnTo>
                  <a:lnTo>
                    <a:pt x="1961387" y="274065"/>
                  </a:lnTo>
                  <a:lnTo>
                    <a:pt x="1961387" y="1370329"/>
                  </a:lnTo>
                  <a:lnTo>
                    <a:pt x="1956973" y="1419599"/>
                  </a:lnTo>
                  <a:lnTo>
                    <a:pt x="1944244" y="1465969"/>
                  </a:lnTo>
                  <a:lnTo>
                    <a:pt x="1923974" y="1508665"/>
                  </a:lnTo>
                  <a:lnTo>
                    <a:pt x="1896938" y="1546916"/>
                  </a:lnTo>
                  <a:lnTo>
                    <a:pt x="1863908" y="1579946"/>
                  </a:lnTo>
                  <a:lnTo>
                    <a:pt x="1825657" y="1606982"/>
                  </a:lnTo>
                  <a:lnTo>
                    <a:pt x="1782961" y="1627252"/>
                  </a:lnTo>
                  <a:lnTo>
                    <a:pt x="1736591" y="1639981"/>
                  </a:lnTo>
                  <a:lnTo>
                    <a:pt x="1687322" y="1644396"/>
                  </a:lnTo>
                  <a:lnTo>
                    <a:pt x="274065" y="1644396"/>
                  </a:lnTo>
                  <a:lnTo>
                    <a:pt x="224796" y="1639981"/>
                  </a:lnTo>
                  <a:lnTo>
                    <a:pt x="178426" y="1627252"/>
                  </a:lnTo>
                  <a:lnTo>
                    <a:pt x="135730" y="1606982"/>
                  </a:lnTo>
                  <a:lnTo>
                    <a:pt x="97479" y="1579946"/>
                  </a:lnTo>
                  <a:lnTo>
                    <a:pt x="64449" y="1546916"/>
                  </a:lnTo>
                  <a:lnTo>
                    <a:pt x="37413" y="1508665"/>
                  </a:lnTo>
                  <a:lnTo>
                    <a:pt x="17143" y="1465969"/>
                  </a:lnTo>
                  <a:lnTo>
                    <a:pt x="4414" y="1419599"/>
                  </a:lnTo>
                  <a:lnTo>
                    <a:pt x="0" y="1370329"/>
                  </a:lnTo>
                  <a:lnTo>
                    <a:pt x="0" y="274065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627" y="2330196"/>
              <a:ext cx="560831" cy="4160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627" y="2220468"/>
              <a:ext cx="560831" cy="4160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627" y="2095500"/>
              <a:ext cx="560831" cy="41605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341614" y="2753994"/>
            <a:ext cx="424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1F4E79"/>
                </a:solidFill>
                <a:latin typeface="Calibri"/>
                <a:cs typeface="Calibri"/>
              </a:rPr>
              <a:t>У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з</a:t>
            </a:r>
            <a:r>
              <a:rPr sz="1600" b="1" spc="-30" dirty="0">
                <a:solidFill>
                  <a:srgbClr val="1F4E79"/>
                </a:solidFill>
                <a:latin typeface="Calibri"/>
                <a:cs typeface="Calibri"/>
              </a:rPr>
              <a:t>е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л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4182" y="1702054"/>
            <a:ext cx="1257935" cy="418465"/>
            <a:chOff x="5774182" y="1702054"/>
            <a:chExt cx="1257935" cy="418465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0532" y="1708404"/>
              <a:ext cx="1245108" cy="40538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780532" y="1708404"/>
              <a:ext cx="1245235" cy="405765"/>
            </a:xfrm>
            <a:custGeom>
              <a:avLst/>
              <a:gdLst/>
              <a:ahLst/>
              <a:cxnLst/>
              <a:rect l="l" t="t" r="r" b="b"/>
              <a:pathLst>
                <a:path w="1245234" h="405764">
                  <a:moveTo>
                    <a:pt x="0" y="101346"/>
                  </a:moveTo>
                  <a:lnTo>
                    <a:pt x="1042415" y="101346"/>
                  </a:lnTo>
                  <a:lnTo>
                    <a:pt x="1042415" y="0"/>
                  </a:lnTo>
                  <a:lnTo>
                    <a:pt x="1245108" y="202692"/>
                  </a:lnTo>
                  <a:lnTo>
                    <a:pt x="1042415" y="405384"/>
                  </a:lnTo>
                  <a:lnTo>
                    <a:pt x="1042415" y="304038"/>
                  </a:lnTo>
                  <a:lnTo>
                    <a:pt x="0" y="304038"/>
                  </a:lnTo>
                  <a:lnTo>
                    <a:pt x="0" y="101346"/>
                  </a:lnTo>
                  <a:close/>
                </a:path>
              </a:pathLst>
            </a:custGeom>
            <a:ln w="12700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08040" y="2041651"/>
            <a:ext cx="8839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scale-up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44370" y="3982211"/>
            <a:ext cx="5087620" cy="2063750"/>
            <a:chOff x="1944370" y="3982211"/>
            <a:chExt cx="5087620" cy="2063750"/>
          </a:xfrm>
        </p:grpSpPr>
        <p:sp>
          <p:nvSpPr>
            <p:cNvPr id="41" name="object 41"/>
            <p:cNvSpPr/>
            <p:nvPr/>
          </p:nvSpPr>
          <p:spPr>
            <a:xfrm>
              <a:off x="1950720" y="4826508"/>
              <a:ext cx="1583690" cy="1213485"/>
            </a:xfrm>
            <a:custGeom>
              <a:avLst/>
              <a:gdLst/>
              <a:ahLst/>
              <a:cxnLst/>
              <a:rect l="l" t="t" r="r" b="b"/>
              <a:pathLst>
                <a:path w="1583689" h="1213485">
                  <a:moveTo>
                    <a:pt x="0" y="202184"/>
                  </a:moveTo>
                  <a:lnTo>
                    <a:pt x="5341" y="155834"/>
                  </a:lnTo>
                  <a:lnTo>
                    <a:pt x="20555" y="113281"/>
                  </a:lnTo>
                  <a:lnTo>
                    <a:pt x="44427" y="75740"/>
                  </a:lnTo>
                  <a:lnTo>
                    <a:pt x="75740" y="44427"/>
                  </a:lnTo>
                  <a:lnTo>
                    <a:pt x="113281" y="20555"/>
                  </a:lnTo>
                  <a:lnTo>
                    <a:pt x="155834" y="5341"/>
                  </a:lnTo>
                  <a:lnTo>
                    <a:pt x="202184" y="0"/>
                  </a:lnTo>
                  <a:lnTo>
                    <a:pt x="1381252" y="0"/>
                  </a:lnTo>
                  <a:lnTo>
                    <a:pt x="1427601" y="5341"/>
                  </a:lnTo>
                  <a:lnTo>
                    <a:pt x="1470154" y="20555"/>
                  </a:lnTo>
                  <a:lnTo>
                    <a:pt x="1507695" y="44427"/>
                  </a:lnTo>
                  <a:lnTo>
                    <a:pt x="1539008" y="75740"/>
                  </a:lnTo>
                  <a:lnTo>
                    <a:pt x="1562880" y="113281"/>
                  </a:lnTo>
                  <a:lnTo>
                    <a:pt x="1578094" y="155834"/>
                  </a:lnTo>
                  <a:lnTo>
                    <a:pt x="1583435" y="202184"/>
                  </a:lnTo>
                  <a:lnTo>
                    <a:pt x="1583435" y="1010920"/>
                  </a:lnTo>
                  <a:lnTo>
                    <a:pt x="1578094" y="1057277"/>
                  </a:lnTo>
                  <a:lnTo>
                    <a:pt x="1562880" y="1099833"/>
                  </a:lnTo>
                  <a:lnTo>
                    <a:pt x="1539008" y="1137373"/>
                  </a:lnTo>
                  <a:lnTo>
                    <a:pt x="1507695" y="1168684"/>
                  </a:lnTo>
                  <a:lnTo>
                    <a:pt x="1470154" y="1192552"/>
                  </a:lnTo>
                  <a:lnTo>
                    <a:pt x="1427601" y="1207763"/>
                  </a:lnTo>
                  <a:lnTo>
                    <a:pt x="1381252" y="1213104"/>
                  </a:lnTo>
                  <a:lnTo>
                    <a:pt x="202184" y="1213104"/>
                  </a:lnTo>
                  <a:lnTo>
                    <a:pt x="155834" y="1207763"/>
                  </a:lnTo>
                  <a:lnTo>
                    <a:pt x="113281" y="1192552"/>
                  </a:lnTo>
                  <a:lnTo>
                    <a:pt x="75740" y="1168684"/>
                  </a:lnTo>
                  <a:lnTo>
                    <a:pt x="44427" y="1137373"/>
                  </a:lnTo>
                  <a:lnTo>
                    <a:pt x="20555" y="1099833"/>
                  </a:lnTo>
                  <a:lnTo>
                    <a:pt x="5341" y="1057277"/>
                  </a:lnTo>
                  <a:lnTo>
                    <a:pt x="0" y="1010920"/>
                  </a:lnTo>
                  <a:lnTo>
                    <a:pt x="0" y="202184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684" y="4919472"/>
              <a:ext cx="687323" cy="6934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9112" y="4924044"/>
              <a:ext cx="615695" cy="5547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608" y="5455919"/>
              <a:ext cx="797051" cy="5715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8344" y="3982211"/>
              <a:ext cx="1627446" cy="44313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692652" y="4826508"/>
              <a:ext cx="1582420" cy="1213485"/>
            </a:xfrm>
            <a:custGeom>
              <a:avLst/>
              <a:gdLst/>
              <a:ahLst/>
              <a:cxnLst/>
              <a:rect l="l" t="t" r="r" b="b"/>
              <a:pathLst>
                <a:path w="1582420" h="1213485">
                  <a:moveTo>
                    <a:pt x="0" y="202184"/>
                  </a:moveTo>
                  <a:lnTo>
                    <a:pt x="5341" y="155834"/>
                  </a:lnTo>
                  <a:lnTo>
                    <a:pt x="20555" y="113281"/>
                  </a:lnTo>
                  <a:lnTo>
                    <a:pt x="44427" y="75740"/>
                  </a:lnTo>
                  <a:lnTo>
                    <a:pt x="75740" y="44427"/>
                  </a:lnTo>
                  <a:lnTo>
                    <a:pt x="113281" y="20555"/>
                  </a:lnTo>
                  <a:lnTo>
                    <a:pt x="155834" y="5341"/>
                  </a:lnTo>
                  <a:lnTo>
                    <a:pt x="202184" y="0"/>
                  </a:lnTo>
                  <a:lnTo>
                    <a:pt x="1379727" y="0"/>
                  </a:lnTo>
                  <a:lnTo>
                    <a:pt x="1426077" y="5341"/>
                  </a:lnTo>
                  <a:lnTo>
                    <a:pt x="1468630" y="20555"/>
                  </a:lnTo>
                  <a:lnTo>
                    <a:pt x="1506171" y="44427"/>
                  </a:lnTo>
                  <a:lnTo>
                    <a:pt x="1537484" y="75740"/>
                  </a:lnTo>
                  <a:lnTo>
                    <a:pt x="1561356" y="113281"/>
                  </a:lnTo>
                  <a:lnTo>
                    <a:pt x="1576570" y="155834"/>
                  </a:lnTo>
                  <a:lnTo>
                    <a:pt x="1581912" y="202184"/>
                  </a:lnTo>
                  <a:lnTo>
                    <a:pt x="1581912" y="1010920"/>
                  </a:lnTo>
                  <a:lnTo>
                    <a:pt x="1576570" y="1057277"/>
                  </a:lnTo>
                  <a:lnTo>
                    <a:pt x="1561356" y="1099833"/>
                  </a:lnTo>
                  <a:lnTo>
                    <a:pt x="1537484" y="1137373"/>
                  </a:lnTo>
                  <a:lnTo>
                    <a:pt x="1506171" y="1168684"/>
                  </a:lnTo>
                  <a:lnTo>
                    <a:pt x="1468630" y="1192552"/>
                  </a:lnTo>
                  <a:lnTo>
                    <a:pt x="1426077" y="1207763"/>
                  </a:lnTo>
                  <a:lnTo>
                    <a:pt x="1379727" y="1213104"/>
                  </a:lnTo>
                  <a:lnTo>
                    <a:pt x="202184" y="1213104"/>
                  </a:lnTo>
                  <a:lnTo>
                    <a:pt x="155834" y="1207763"/>
                  </a:lnTo>
                  <a:lnTo>
                    <a:pt x="113281" y="1192552"/>
                  </a:lnTo>
                  <a:lnTo>
                    <a:pt x="75740" y="1168684"/>
                  </a:lnTo>
                  <a:lnTo>
                    <a:pt x="44427" y="1137373"/>
                  </a:lnTo>
                  <a:lnTo>
                    <a:pt x="20555" y="1099833"/>
                  </a:lnTo>
                  <a:lnTo>
                    <a:pt x="5341" y="1057277"/>
                  </a:lnTo>
                  <a:lnTo>
                    <a:pt x="0" y="1010920"/>
                  </a:lnTo>
                  <a:lnTo>
                    <a:pt x="0" y="202184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7616" y="4919472"/>
              <a:ext cx="687324" cy="69342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520" y="4924044"/>
              <a:ext cx="615696" cy="55473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8016" y="5455919"/>
              <a:ext cx="797051" cy="5715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743962" y="4292345"/>
              <a:ext cx="1740535" cy="536575"/>
            </a:xfrm>
            <a:custGeom>
              <a:avLst/>
              <a:gdLst/>
              <a:ahLst/>
              <a:cxnLst/>
              <a:rect l="l" t="t" r="r" b="b"/>
              <a:pathLst>
                <a:path w="1740535" h="536575">
                  <a:moveTo>
                    <a:pt x="1344929" y="0"/>
                  </a:moveTo>
                  <a:lnTo>
                    <a:pt x="0" y="536066"/>
                  </a:lnTo>
                </a:path>
                <a:path w="1740535" h="536575">
                  <a:moveTo>
                    <a:pt x="1740408" y="45719"/>
                  </a:moveTo>
                  <a:lnTo>
                    <a:pt x="1740408" y="5349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43728" y="4826508"/>
              <a:ext cx="1582420" cy="1213485"/>
            </a:xfrm>
            <a:custGeom>
              <a:avLst/>
              <a:gdLst/>
              <a:ahLst/>
              <a:cxnLst/>
              <a:rect l="l" t="t" r="r" b="b"/>
              <a:pathLst>
                <a:path w="1582420" h="1213485">
                  <a:moveTo>
                    <a:pt x="0" y="202184"/>
                  </a:moveTo>
                  <a:lnTo>
                    <a:pt x="5341" y="155834"/>
                  </a:lnTo>
                  <a:lnTo>
                    <a:pt x="20555" y="113281"/>
                  </a:lnTo>
                  <a:lnTo>
                    <a:pt x="44427" y="75740"/>
                  </a:lnTo>
                  <a:lnTo>
                    <a:pt x="75740" y="44427"/>
                  </a:lnTo>
                  <a:lnTo>
                    <a:pt x="113281" y="20555"/>
                  </a:lnTo>
                  <a:lnTo>
                    <a:pt x="155834" y="5341"/>
                  </a:lnTo>
                  <a:lnTo>
                    <a:pt x="202184" y="0"/>
                  </a:lnTo>
                  <a:lnTo>
                    <a:pt x="1379727" y="0"/>
                  </a:lnTo>
                  <a:lnTo>
                    <a:pt x="1426077" y="5341"/>
                  </a:lnTo>
                  <a:lnTo>
                    <a:pt x="1468630" y="20555"/>
                  </a:lnTo>
                  <a:lnTo>
                    <a:pt x="1506171" y="44427"/>
                  </a:lnTo>
                  <a:lnTo>
                    <a:pt x="1537484" y="75740"/>
                  </a:lnTo>
                  <a:lnTo>
                    <a:pt x="1561356" y="113281"/>
                  </a:lnTo>
                  <a:lnTo>
                    <a:pt x="1576570" y="155834"/>
                  </a:lnTo>
                  <a:lnTo>
                    <a:pt x="1581912" y="202184"/>
                  </a:lnTo>
                  <a:lnTo>
                    <a:pt x="1581912" y="1010920"/>
                  </a:lnTo>
                  <a:lnTo>
                    <a:pt x="1576570" y="1057277"/>
                  </a:lnTo>
                  <a:lnTo>
                    <a:pt x="1561356" y="1099833"/>
                  </a:lnTo>
                  <a:lnTo>
                    <a:pt x="1537484" y="1137373"/>
                  </a:lnTo>
                  <a:lnTo>
                    <a:pt x="1506171" y="1168684"/>
                  </a:lnTo>
                  <a:lnTo>
                    <a:pt x="1468630" y="1192552"/>
                  </a:lnTo>
                  <a:lnTo>
                    <a:pt x="1426077" y="1207763"/>
                  </a:lnTo>
                  <a:lnTo>
                    <a:pt x="1379727" y="1213104"/>
                  </a:lnTo>
                  <a:lnTo>
                    <a:pt x="202184" y="1213104"/>
                  </a:lnTo>
                  <a:lnTo>
                    <a:pt x="155834" y="1207763"/>
                  </a:lnTo>
                  <a:lnTo>
                    <a:pt x="113281" y="1192552"/>
                  </a:lnTo>
                  <a:lnTo>
                    <a:pt x="75740" y="1168684"/>
                  </a:lnTo>
                  <a:lnTo>
                    <a:pt x="44427" y="1137373"/>
                  </a:lnTo>
                  <a:lnTo>
                    <a:pt x="20555" y="1099833"/>
                  </a:lnTo>
                  <a:lnTo>
                    <a:pt x="5341" y="1057277"/>
                  </a:lnTo>
                  <a:lnTo>
                    <a:pt x="0" y="1010920"/>
                  </a:lnTo>
                  <a:lnTo>
                    <a:pt x="0" y="202184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8691" y="4919472"/>
              <a:ext cx="687323" cy="6934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596" y="4924044"/>
              <a:ext cx="615696" cy="55473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1" y="5455919"/>
              <a:ext cx="797051" cy="571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828794" y="4333493"/>
              <a:ext cx="1407160" cy="495300"/>
            </a:xfrm>
            <a:custGeom>
              <a:avLst/>
              <a:gdLst/>
              <a:ahLst/>
              <a:cxnLst/>
              <a:rect l="l" t="t" r="r" b="b"/>
              <a:pathLst>
                <a:path w="1407160" h="495300">
                  <a:moveTo>
                    <a:pt x="0" y="0"/>
                  </a:moveTo>
                  <a:lnTo>
                    <a:pt x="1406652" y="4947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97327" y="6040932"/>
            <a:ext cx="57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1F4E79"/>
                </a:solidFill>
                <a:latin typeface="Calibri"/>
                <a:cs typeface="Calibri"/>
              </a:rPr>
              <a:t>У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з</a:t>
            </a:r>
            <a:r>
              <a:rPr sz="1600" b="1" spc="-30" dirty="0">
                <a:solidFill>
                  <a:srgbClr val="1F4E79"/>
                </a:solidFill>
                <a:latin typeface="Calibri"/>
                <a:cs typeface="Calibri"/>
              </a:rPr>
              <a:t>е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л</a:t>
            </a:r>
            <a:r>
              <a:rPr sz="1600" b="1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21809" y="6041542"/>
            <a:ext cx="57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1F4E79"/>
                </a:solidFill>
                <a:latin typeface="Calibri"/>
                <a:cs typeface="Calibri"/>
              </a:rPr>
              <a:t>У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з</a:t>
            </a:r>
            <a:r>
              <a:rPr sz="1600" b="1" spc="-30" dirty="0">
                <a:solidFill>
                  <a:srgbClr val="1F4E79"/>
                </a:solidFill>
                <a:latin typeface="Calibri"/>
                <a:cs typeface="Calibri"/>
              </a:rPr>
              <a:t>е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л</a:t>
            </a:r>
            <a:r>
              <a:rPr sz="1600" b="1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62853" y="6052820"/>
            <a:ext cx="57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1F4E79"/>
                </a:solidFill>
                <a:latin typeface="Calibri"/>
                <a:cs typeface="Calibri"/>
              </a:rPr>
              <a:t>У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з</a:t>
            </a:r>
            <a:r>
              <a:rPr sz="1600" b="1" spc="-30" dirty="0">
                <a:solidFill>
                  <a:srgbClr val="1F4E79"/>
                </a:solidFill>
                <a:latin typeface="Calibri"/>
                <a:cs typeface="Calibri"/>
              </a:rPr>
              <a:t>е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л</a:t>
            </a:r>
            <a:r>
              <a:rPr sz="1600" b="1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E7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087114" y="3137661"/>
            <a:ext cx="418465" cy="660400"/>
            <a:chOff x="4087114" y="3137661"/>
            <a:chExt cx="418465" cy="660400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3464" y="3144011"/>
              <a:ext cx="405384" cy="6477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093464" y="3144011"/>
              <a:ext cx="405765" cy="647700"/>
            </a:xfrm>
            <a:custGeom>
              <a:avLst/>
              <a:gdLst/>
              <a:ahLst/>
              <a:cxnLst/>
              <a:rect l="l" t="t" r="r" b="b"/>
              <a:pathLst>
                <a:path w="405764" h="647700">
                  <a:moveTo>
                    <a:pt x="304038" y="0"/>
                  </a:moveTo>
                  <a:lnTo>
                    <a:pt x="304038" y="445008"/>
                  </a:lnTo>
                  <a:lnTo>
                    <a:pt x="405384" y="445008"/>
                  </a:lnTo>
                  <a:lnTo>
                    <a:pt x="202691" y="647700"/>
                  </a:lnTo>
                  <a:lnTo>
                    <a:pt x="0" y="445008"/>
                  </a:lnTo>
                  <a:lnTo>
                    <a:pt x="101346" y="445008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</a:pathLst>
            </a:custGeom>
            <a:ln w="12700">
              <a:solidFill>
                <a:srgbClr val="009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883791" y="3193541"/>
            <a:ext cx="210248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г</a:t>
            </a:r>
            <a:r>
              <a:rPr sz="2400" spc="-5" dirty="0">
                <a:latin typeface="Calibri"/>
                <a:cs typeface="Calibri"/>
              </a:rPr>
              <a:t>ор</a:t>
            </a:r>
            <a:r>
              <a:rPr sz="2400" spc="-10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зонтальн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е</a:t>
            </a:r>
            <a:endParaRPr sz="2400">
              <a:latin typeface="Calibri"/>
              <a:cs typeface="Calibri"/>
            </a:endParaRPr>
          </a:p>
          <a:p>
            <a:pPr marL="626110">
              <a:lnSpc>
                <a:spcPts val="2200"/>
              </a:lnSpc>
            </a:pPr>
            <a:r>
              <a:rPr sz="2000" spc="-5" dirty="0">
                <a:latin typeface="Calibri"/>
                <a:cs typeface="Calibri"/>
              </a:rPr>
              <a:t>scale-out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10529" y="1306829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ве</a:t>
            </a:r>
            <a:r>
              <a:rPr sz="2400" spc="-5" dirty="0">
                <a:latin typeface="Calibri"/>
                <a:cs typeface="Calibri"/>
              </a:rPr>
              <a:t>рти</a:t>
            </a:r>
            <a:r>
              <a:rPr sz="2400" spc="-4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альное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961" y="69596"/>
            <a:ext cx="1369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Microsoft Sans Serif"/>
                <a:cs typeface="Microsoft Sans Serif"/>
              </a:rPr>
              <a:t>Кластер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39952"/>
            <a:ext cx="5629785" cy="41288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0045" y="1139952"/>
            <a:ext cx="5598554" cy="43307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3955" y="5797296"/>
            <a:ext cx="1583436" cy="5486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9595" y="5979207"/>
            <a:ext cx="1004170" cy="37379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2300" y="69596"/>
            <a:ext cx="788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latin typeface="Microsoft Sans Serif"/>
                <a:cs typeface="Microsoft Sans Serif"/>
              </a:rPr>
              <a:t>Ц</a:t>
            </a:r>
            <a:r>
              <a:rPr sz="2800" spc="-70" dirty="0">
                <a:latin typeface="Microsoft Sans Serif"/>
                <a:cs typeface="Microsoft Sans Serif"/>
              </a:rPr>
              <a:t>О</a:t>
            </a:r>
            <a:r>
              <a:rPr sz="2800" spc="-280" dirty="0">
                <a:latin typeface="Microsoft Sans Serif"/>
                <a:cs typeface="Microsoft Sans Serif"/>
              </a:rPr>
              <a:t>Д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16" y="1325880"/>
            <a:ext cx="5625084" cy="2822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3171444"/>
            <a:ext cx="5352288" cy="27934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99926" y="1067843"/>
            <a:ext cx="1402762" cy="5237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538" y="2703703"/>
            <a:ext cx="587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Распределенные</a:t>
            </a:r>
            <a:r>
              <a:rPr sz="3600" spc="-50" dirty="0"/>
              <a:t> </a:t>
            </a:r>
            <a:r>
              <a:rPr sz="3600" spc="-10" dirty="0"/>
              <a:t>приложения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4790" y="66548"/>
            <a:ext cx="412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Что</a:t>
            </a:r>
            <a:r>
              <a:rPr spc="-30" dirty="0"/>
              <a:t> </a:t>
            </a:r>
            <a:r>
              <a:rPr spc="-20" dirty="0"/>
              <a:t>необходимо</a:t>
            </a:r>
            <a:r>
              <a:rPr spc="-40" dirty="0"/>
              <a:t> </a:t>
            </a:r>
            <a:r>
              <a:rPr spc="-5" dirty="0"/>
              <a:t>учитывать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1754" y="1335100"/>
            <a:ext cx="388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Сеть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обязательно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надежна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754" y="1701546"/>
            <a:ext cx="5387975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Calibri"/>
                <a:cs typeface="Calibri"/>
              </a:rPr>
              <a:t>Существуют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задержки</a:t>
            </a:r>
            <a:endParaRPr sz="2400" dirty="0">
              <a:latin typeface="Calibri"/>
              <a:cs typeface="Calibri"/>
            </a:endParaRPr>
          </a:p>
          <a:p>
            <a:pPr marL="12700" marR="586105">
              <a:lnSpc>
                <a:spcPct val="150000"/>
              </a:lnSpc>
            </a:pPr>
            <a:r>
              <a:rPr sz="2400" spc="-5" dirty="0">
                <a:latin typeface="Calibri"/>
                <a:cs typeface="Calibri"/>
              </a:rPr>
              <a:t>Пропускная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способность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ограничена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Сеть </a:t>
            </a:r>
            <a:r>
              <a:rPr sz="2400" spc="-15" dirty="0">
                <a:latin typeface="Calibri"/>
                <a:cs typeface="Calibri"/>
              </a:rPr>
              <a:t>может </a:t>
            </a:r>
            <a:r>
              <a:rPr sz="2400" dirty="0">
                <a:latin typeface="Calibri"/>
                <a:cs typeface="Calibri"/>
              </a:rPr>
              <a:t>быть </a:t>
            </a:r>
            <a:r>
              <a:rPr sz="2400" spc="-5" dirty="0">
                <a:latin typeface="Calibri"/>
                <a:cs typeface="Calibri"/>
              </a:rPr>
              <a:t>небезопасной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Топология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может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изменяться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latin typeface="Calibri"/>
                <a:cs typeface="Calibri"/>
              </a:rPr>
              <a:t>Может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быть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несколько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администраторов</a:t>
            </a:r>
            <a:endParaRPr sz="2400" dirty="0">
              <a:latin typeface="Calibri"/>
              <a:cs typeface="Calibri"/>
            </a:endParaRPr>
          </a:p>
          <a:p>
            <a:pPr marL="12700" marR="839469">
              <a:lnSpc>
                <a:spcPct val="150000"/>
              </a:lnSpc>
            </a:pPr>
            <a:r>
              <a:rPr sz="2400" spc="-10" dirty="0">
                <a:latin typeface="Calibri"/>
                <a:cs typeface="Calibri"/>
              </a:rPr>
              <a:t>Существуют </a:t>
            </a:r>
            <a:r>
              <a:rPr sz="2400" spc="-5" dirty="0">
                <a:latin typeface="Calibri"/>
                <a:cs typeface="Calibri"/>
              </a:rPr>
              <a:t>транспортные </a:t>
            </a:r>
            <a:r>
              <a:rPr sz="2400" spc="-10" dirty="0">
                <a:latin typeface="Calibri"/>
                <a:cs typeface="Calibri"/>
              </a:rPr>
              <a:t>затраты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Сеть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может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быть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гетерогенной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5125" y="1424686"/>
            <a:ext cx="317500" cy="255270"/>
            <a:chOff x="1135125" y="1424686"/>
            <a:chExt cx="317500" cy="2552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475" y="1431036"/>
              <a:ext cx="304800" cy="2423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41475" y="1431036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35125" y="1976373"/>
            <a:ext cx="317500" cy="255270"/>
            <a:chOff x="1135125" y="1976373"/>
            <a:chExt cx="317500" cy="2552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475" y="1982723"/>
              <a:ext cx="304800" cy="2423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1475" y="1982723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35125" y="2438400"/>
            <a:ext cx="317500" cy="255270"/>
            <a:chOff x="1135125" y="2525014"/>
            <a:chExt cx="317500" cy="25527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475" y="2531364"/>
              <a:ext cx="304800" cy="2423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1475" y="2531364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35125" y="2971800"/>
            <a:ext cx="317500" cy="255270"/>
            <a:chOff x="1135125" y="3107182"/>
            <a:chExt cx="317500" cy="25527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475" y="3113532"/>
              <a:ext cx="304800" cy="2423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1475" y="311353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35125" y="3554730"/>
            <a:ext cx="317500" cy="255270"/>
            <a:chOff x="1135125" y="3652773"/>
            <a:chExt cx="317500" cy="25527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475" y="3659123"/>
              <a:ext cx="304800" cy="2423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41475" y="3659123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35125" y="4164330"/>
            <a:ext cx="317500" cy="255270"/>
            <a:chOff x="1135125" y="4172458"/>
            <a:chExt cx="317500" cy="25527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475" y="4178808"/>
              <a:ext cx="304800" cy="24231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1475" y="4178808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35125" y="4648200"/>
            <a:ext cx="317500" cy="255270"/>
            <a:chOff x="1135125" y="4753102"/>
            <a:chExt cx="317500" cy="25527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475" y="4759452"/>
              <a:ext cx="304800" cy="24231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41475" y="4759452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35125" y="5181600"/>
            <a:ext cx="317500" cy="255270"/>
            <a:chOff x="1135125" y="5256021"/>
            <a:chExt cx="317500" cy="25527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1475" y="5262371"/>
              <a:ext cx="304800" cy="24231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41475" y="5262371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811514" y="1941322"/>
            <a:ext cx="1214120" cy="604520"/>
            <a:chOff x="8811514" y="1941322"/>
            <a:chExt cx="1214120" cy="604520"/>
          </a:xfrm>
        </p:grpSpPr>
        <p:sp>
          <p:nvSpPr>
            <p:cNvPr id="33" name="object 33"/>
            <p:cNvSpPr/>
            <p:nvPr/>
          </p:nvSpPr>
          <p:spPr>
            <a:xfrm>
              <a:off x="8817864" y="1947672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19">
                  <a:moveTo>
                    <a:pt x="1102359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2359" y="591312"/>
                  </a:lnTo>
                  <a:lnTo>
                    <a:pt x="1140743" y="583574"/>
                  </a:lnTo>
                  <a:lnTo>
                    <a:pt x="1172067" y="562467"/>
                  </a:lnTo>
                  <a:lnTo>
                    <a:pt x="1193174" y="531143"/>
                  </a:lnTo>
                  <a:lnTo>
                    <a:pt x="1200911" y="492760"/>
                  </a:lnTo>
                  <a:lnTo>
                    <a:pt x="1200911" y="98551"/>
                  </a:lnTo>
                  <a:lnTo>
                    <a:pt x="1193174" y="60168"/>
                  </a:lnTo>
                  <a:lnTo>
                    <a:pt x="1172067" y="28844"/>
                  </a:lnTo>
                  <a:lnTo>
                    <a:pt x="1140743" y="7737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17864" y="1947672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2359" y="0"/>
                  </a:lnTo>
                  <a:lnTo>
                    <a:pt x="1140743" y="7737"/>
                  </a:lnTo>
                  <a:lnTo>
                    <a:pt x="1172067" y="28844"/>
                  </a:lnTo>
                  <a:lnTo>
                    <a:pt x="1193174" y="60168"/>
                  </a:lnTo>
                  <a:lnTo>
                    <a:pt x="1200911" y="98551"/>
                  </a:lnTo>
                  <a:lnTo>
                    <a:pt x="1200911" y="492760"/>
                  </a:lnTo>
                  <a:lnTo>
                    <a:pt x="1193174" y="531143"/>
                  </a:lnTo>
                  <a:lnTo>
                    <a:pt x="1172067" y="562467"/>
                  </a:lnTo>
                  <a:lnTo>
                    <a:pt x="1140743" y="583574"/>
                  </a:lnTo>
                  <a:lnTo>
                    <a:pt x="1102359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76690" y="2078863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11314" y="3290061"/>
            <a:ext cx="1214120" cy="604520"/>
            <a:chOff x="7211314" y="3290061"/>
            <a:chExt cx="1214120" cy="604520"/>
          </a:xfrm>
        </p:grpSpPr>
        <p:sp>
          <p:nvSpPr>
            <p:cNvPr id="37" name="object 37"/>
            <p:cNvSpPr/>
            <p:nvPr/>
          </p:nvSpPr>
          <p:spPr>
            <a:xfrm>
              <a:off x="7217664" y="3296411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20">
                  <a:moveTo>
                    <a:pt x="1102359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2359" y="591312"/>
                  </a:lnTo>
                  <a:lnTo>
                    <a:pt x="1140743" y="583574"/>
                  </a:lnTo>
                  <a:lnTo>
                    <a:pt x="1172067" y="562467"/>
                  </a:lnTo>
                  <a:lnTo>
                    <a:pt x="1193174" y="531143"/>
                  </a:lnTo>
                  <a:lnTo>
                    <a:pt x="1200911" y="492760"/>
                  </a:lnTo>
                  <a:lnTo>
                    <a:pt x="1200911" y="98551"/>
                  </a:lnTo>
                  <a:lnTo>
                    <a:pt x="1193174" y="60168"/>
                  </a:lnTo>
                  <a:lnTo>
                    <a:pt x="1172067" y="28844"/>
                  </a:lnTo>
                  <a:lnTo>
                    <a:pt x="1140743" y="7737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17664" y="3296411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2359" y="0"/>
                  </a:lnTo>
                  <a:lnTo>
                    <a:pt x="1140743" y="7737"/>
                  </a:lnTo>
                  <a:lnTo>
                    <a:pt x="1172067" y="28844"/>
                  </a:lnTo>
                  <a:lnTo>
                    <a:pt x="1193174" y="60168"/>
                  </a:lnTo>
                  <a:lnTo>
                    <a:pt x="1200911" y="98551"/>
                  </a:lnTo>
                  <a:lnTo>
                    <a:pt x="1200911" y="492760"/>
                  </a:lnTo>
                  <a:lnTo>
                    <a:pt x="1193174" y="531143"/>
                  </a:lnTo>
                  <a:lnTo>
                    <a:pt x="1172067" y="562467"/>
                  </a:lnTo>
                  <a:lnTo>
                    <a:pt x="1140743" y="583574"/>
                  </a:lnTo>
                  <a:lnTo>
                    <a:pt x="1102359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380223" y="3428238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805418" y="3288538"/>
            <a:ext cx="1214120" cy="605790"/>
            <a:chOff x="8805418" y="3288538"/>
            <a:chExt cx="1214120" cy="605790"/>
          </a:xfrm>
        </p:grpSpPr>
        <p:sp>
          <p:nvSpPr>
            <p:cNvPr id="41" name="object 41"/>
            <p:cNvSpPr/>
            <p:nvPr/>
          </p:nvSpPr>
          <p:spPr>
            <a:xfrm>
              <a:off x="8811768" y="3294888"/>
              <a:ext cx="1201420" cy="593090"/>
            </a:xfrm>
            <a:custGeom>
              <a:avLst/>
              <a:gdLst/>
              <a:ahLst/>
              <a:cxnLst/>
              <a:rect l="l" t="t" r="r" b="b"/>
              <a:pathLst>
                <a:path w="1201420" h="593089">
                  <a:moveTo>
                    <a:pt x="1102105" y="0"/>
                  </a:moveTo>
                  <a:lnTo>
                    <a:pt x="98805" y="0"/>
                  </a:lnTo>
                  <a:lnTo>
                    <a:pt x="60328" y="7758"/>
                  </a:lnTo>
                  <a:lnTo>
                    <a:pt x="28924" y="28924"/>
                  </a:lnTo>
                  <a:lnTo>
                    <a:pt x="7758" y="60328"/>
                  </a:lnTo>
                  <a:lnTo>
                    <a:pt x="0" y="98806"/>
                  </a:lnTo>
                  <a:lnTo>
                    <a:pt x="0" y="494030"/>
                  </a:lnTo>
                  <a:lnTo>
                    <a:pt x="7758" y="532507"/>
                  </a:lnTo>
                  <a:lnTo>
                    <a:pt x="28924" y="563911"/>
                  </a:lnTo>
                  <a:lnTo>
                    <a:pt x="60328" y="585077"/>
                  </a:lnTo>
                  <a:lnTo>
                    <a:pt x="98805" y="592836"/>
                  </a:lnTo>
                  <a:lnTo>
                    <a:pt x="1102105" y="592836"/>
                  </a:lnTo>
                  <a:lnTo>
                    <a:pt x="1140583" y="585077"/>
                  </a:lnTo>
                  <a:lnTo>
                    <a:pt x="1171987" y="563911"/>
                  </a:lnTo>
                  <a:lnTo>
                    <a:pt x="1193153" y="532507"/>
                  </a:lnTo>
                  <a:lnTo>
                    <a:pt x="1200911" y="494030"/>
                  </a:lnTo>
                  <a:lnTo>
                    <a:pt x="1200911" y="98806"/>
                  </a:lnTo>
                  <a:lnTo>
                    <a:pt x="1193153" y="60328"/>
                  </a:lnTo>
                  <a:lnTo>
                    <a:pt x="1171987" y="28924"/>
                  </a:lnTo>
                  <a:lnTo>
                    <a:pt x="1140583" y="7758"/>
                  </a:lnTo>
                  <a:lnTo>
                    <a:pt x="110210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1768" y="3294888"/>
              <a:ext cx="1201420" cy="593090"/>
            </a:xfrm>
            <a:custGeom>
              <a:avLst/>
              <a:gdLst/>
              <a:ahLst/>
              <a:cxnLst/>
              <a:rect l="l" t="t" r="r" b="b"/>
              <a:pathLst>
                <a:path w="1201420" h="593089">
                  <a:moveTo>
                    <a:pt x="0" y="98806"/>
                  </a:moveTo>
                  <a:lnTo>
                    <a:pt x="7758" y="60328"/>
                  </a:lnTo>
                  <a:lnTo>
                    <a:pt x="28924" y="28924"/>
                  </a:lnTo>
                  <a:lnTo>
                    <a:pt x="60328" y="7758"/>
                  </a:lnTo>
                  <a:lnTo>
                    <a:pt x="98805" y="0"/>
                  </a:lnTo>
                  <a:lnTo>
                    <a:pt x="1102105" y="0"/>
                  </a:lnTo>
                  <a:lnTo>
                    <a:pt x="1140583" y="7758"/>
                  </a:lnTo>
                  <a:lnTo>
                    <a:pt x="1171987" y="28924"/>
                  </a:lnTo>
                  <a:lnTo>
                    <a:pt x="1193153" y="60328"/>
                  </a:lnTo>
                  <a:lnTo>
                    <a:pt x="1200911" y="98806"/>
                  </a:lnTo>
                  <a:lnTo>
                    <a:pt x="1200911" y="494030"/>
                  </a:lnTo>
                  <a:lnTo>
                    <a:pt x="1193153" y="532507"/>
                  </a:lnTo>
                  <a:lnTo>
                    <a:pt x="1171987" y="563911"/>
                  </a:lnTo>
                  <a:lnTo>
                    <a:pt x="1140583" y="585077"/>
                  </a:lnTo>
                  <a:lnTo>
                    <a:pt x="1102105" y="592836"/>
                  </a:lnTo>
                  <a:lnTo>
                    <a:pt x="98805" y="592836"/>
                  </a:lnTo>
                  <a:lnTo>
                    <a:pt x="60328" y="585077"/>
                  </a:lnTo>
                  <a:lnTo>
                    <a:pt x="28924" y="563911"/>
                  </a:lnTo>
                  <a:lnTo>
                    <a:pt x="7758" y="532507"/>
                  </a:lnTo>
                  <a:lnTo>
                    <a:pt x="0" y="494030"/>
                  </a:lnTo>
                  <a:lnTo>
                    <a:pt x="0" y="9880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974328" y="3426714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11714" y="3290061"/>
            <a:ext cx="1214120" cy="604520"/>
            <a:chOff x="10411714" y="3290061"/>
            <a:chExt cx="1214120" cy="604520"/>
          </a:xfrm>
        </p:grpSpPr>
        <p:sp>
          <p:nvSpPr>
            <p:cNvPr id="45" name="object 45"/>
            <p:cNvSpPr/>
            <p:nvPr/>
          </p:nvSpPr>
          <p:spPr>
            <a:xfrm>
              <a:off x="10418064" y="3296411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20">
                  <a:moveTo>
                    <a:pt x="1102359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2359" y="591312"/>
                  </a:lnTo>
                  <a:lnTo>
                    <a:pt x="1140743" y="583574"/>
                  </a:lnTo>
                  <a:lnTo>
                    <a:pt x="1172067" y="562467"/>
                  </a:lnTo>
                  <a:lnTo>
                    <a:pt x="1193174" y="531143"/>
                  </a:lnTo>
                  <a:lnTo>
                    <a:pt x="1200911" y="492760"/>
                  </a:lnTo>
                  <a:lnTo>
                    <a:pt x="1200911" y="98551"/>
                  </a:lnTo>
                  <a:lnTo>
                    <a:pt x="1193174" y="60168"/>
                  </a:lnTo>
                  <a:lnTo>
                    <a:pt x="1172067" y="28844"/>
                  </a:lnTo>
                  <a:lnTo>
                    <a:pt x="1140743" y="7737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18064" y="3296411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2359" y="0"/>
                  </a:lnTo>
                  <a:lnTo>
                    <a:pt x="1140743" y="7737"/>
                  </a:lnTo>
                  <a:lnTo>
                    <a:pt x="1172067" y="28844"/>
                  </a:lnTo>
                  <a:lnTo>
                    <a:pt x="1193174" y="60168"/>
                  </a:lnTo>
                  <a:lnTo>
                    <a:pt x="1200911" y="98551"/>
                  </a:lnTo>
                  <a:lnTo>
                    <a:pt x="1200911" y="492760"/>
                  </a:lnTo>
                  <a:lnTo>
                    <a:pt x="1193174" y="531143"/>
                  </a:lnTo>
                  <a:lnTo>
                    <a:pt x="1172067" y="562467"/>
                  </a:lnTo>
                  <a:lnTo>
                    <a:pt x="1140743" y="583574"/>
                  </a:lnTo>
                  <a:lnTo>
                    <a:pt x="1102359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580878" y="3428238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14944" y="2535808"/>
            <a:ext cx="3206750" cy="763905"/>
            <a:chOff x="7814944" y="2535808"/>
            <a:chExt cx="3206750" cy="763905"/>
          </a:xfrm>
        </p:grpSpPr>
        <p:sp>
          <p:nvSpPr>
            <p:cNvPr id="49" name="object 49"/>
            <p:cNvSpPr/>
            <p:nvPr/>
          </p:nvSpPr>
          <p:spPr>
            <a:xfrm>
              <a:off x="7818119" y="2538983"/>
              <a:ext cx="1600200" cy="757555"/>
            </a:xfrm>
            <a:custGeom>
              <a:avLst/>
              <a:gdLst/>
              <a:ahLst/>
              <a:cxnLst/>
              <a:rect l="l" t="t" r="r" b="b"/>
              <a:pathLst>
                <a:path w="1600200" h="757554">
                  <a:moveTo>
                    <a:pt x="1600200" y="0"/>
                  </a:moveTo>
                  <a:lnTo>
                    <a:pt x="1600200" y="378587"/>
                  </a:lnTo>
                  <a:lnTo>
                    <a:pt x="0" y="378587"/>
                  </a:lnTo>
                  <a:lnTo>
                    <a:pt x="0" y="757174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12223" y="2538983"/>
              <a:ext cx="6350" cy="756285"/>
            </a:xfrm>
            <a:custGeom>
              <a:avLst/>
              <a:gdLst/>
              <a:ahLst/>
              <a:cxnLst/>
              <a:rect l="l" t="t" r="r" b="b"/>
              <a:pathLst>
                <a:path w="6350" h="756285">
                  <a:moveTo>
                    <a:pt x="3175" y="-3175"/>
                  </a:moveTo>
                  <a:lnTo>
                    <a:pt x="3175" y="758951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18319" y="2538983"/>
              <a:ext cx="1600200" cy="757555"/>
            </a:xfrm>
            <a:custGeom>
              <a:avLst/>
              <a:gdLst/>
              <a:ahLst/>
              <a:cxnLst/>
              <a:rect l="l" t="t" r="r" b="b"/>
              <a:pathLst>
                <a:path w="1600200" h="757554">
                  <a:moveTo>
                    <a:pt x="0" y="0"/>
                  </a:moveTo>
                  <a:lnTo>
                    <a:pt x="0" y="378587"/>
                  </a:lnTo>
                  <a:lnTo>
                    <a:pt x="1600200" y="378587"/>
                  </a:lnTo>
                  <a:lnTo>
                    <a:pt x="1600200" y="757174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3094" y="66548"/>
            <a:ext cx="230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Коммуникация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1129" y="4447432"/>
            <a:ext cx="1098395" cy="5128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3847" y="4482118"/>
            <a:ext cx="1185648" cy="3855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8316" y="4527520"/>
            <a:ext cx="1622758" cy="2808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41754" y="1335100"/>
            <a:ext cx="219202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Синхронная</a:t>
            </a:r>
            <a:endParaRPr sz="2400">
              <a:latin typeface="Calibri"/>
              <a:cs typeface="Calibri"/>
            </a:endParaRPr>
          </a:p>
          <a:p>
            <a:pPr marL="1174115">
              <a:lnSpc>
                <a:spcPct val="100000"/>
              </a:lnSpc>
              <a:spcBef>
                <a:spcPts val="1450"/>
              </a:spcBef>
            </a:pPr>
            <a:r>
              <a:rPr sz="1800" b="1" dirty="0">
                <a:latin typeface="Calibri"/>
                <a:cs typeface="Calibri"/>
              </a:rPr>
              <a:t>HTTP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7392" y="1885315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THRIFT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1754" y="3000502"/>
            <a:ext cx="236601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Асинхронная</a:t>
            </a:r>
            <a:endParaRPr sz="2400">
              <a:latin typeface="Calibri"/>
              <a:cs typeface="Calibri"/>
            </a:endParaRPr>
          </a:p>
          <a:p>
            <a:pPr marL="1174115">
              <a:lnSpc>
                <a:spcPct val="100000"/>
              </a:lnSpc>
              <a:spcBef>
                <a:spcPts val="1945"/>
              </a:spcBef>
            </a:pPr>
            <a:r>
              <a:rPr sz="2000" b="1" spc="-20" dirty="0">
                <a:latin typeface="Calibri"/>
                <a:cs typeface="Calibri"/>
              </a:rPr>
              <a:t>WebSocket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3804" y="5355335"/>
            <a:ext cx="1421892" cy="7696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135125" y="1424686"/>
            <a:ext cx="317500" cy="255270"/>
            <a:chOff x="1135125" y="1424686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475" y="1431036"/>
              <a:ext cx="304800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41475" y="1431036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35125" y="3088894"/>
            <a:ext cx="317500" cy="255270"/>
            <a:chOff x="1135125" y="3088894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475" y="3095244"/>
              <a:ext cx="304800" cy="2423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41475" y="3095244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2611373"/>
            <a:ext cx="725868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-15" dirty="0" smtClean="0"/>
              <a:t>Определение больших данных</a:t>
            </a:r>
            <a:br>
              <a:rPr lang="ru-RU" sz="3600" spc="-15" dirty="0" smtClean="0"/>
            </a:br>
            <a:r>
              <a:rPr sz="3600" spc="-15" dirty="0" err="1" smtClean="0"/>
              <a:t>Системы</a:t>
            </a:r>
            <a:r>
              <a:rPr sz="3600" spc="10" dirty="0" smtClean="0"/>
              <a:t> </a:t>
            </a:r>
            <a:r>
              <a:rPr sz="3600" spc="-10" dirty="0"/>
              <a:t>обработки</a:t>
            </a:r>
            <a:r>
              <a:rPr sz="3600" spc="-20" dirty="0"/>
              <a:t> </a:t>
            </a:r>
            <a:r>
              <a:rPr sz="3600" spc="-15" dirty="0"/>
              <a:t>больших</a:t>
            </a:r>
            <a:r>
              <a:rPr sz="3600" spc="-20" dirty="0"/>
              <a:t> </a:t>
            </a:r>
            <a:r>
              <a:rPr sz="3600" spc="-5" dirty="0"/>
              <a:t>данных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346" y="66548"/>
            <a:ext cx="20821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Координация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3341" y="967485"/>
            <a:ext cx="419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Выбор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мастера (Master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7742" y="1641094"/>
            <a:ext cx="3139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Назначение </a:t>
            </a:r>
            <a:r>
              <a:rPr sz="2000" dirty="0">
                <a:latin typeface="Calibri"/>
                <a:cs typeface="Calibri"/>
              </a:rPr>
              <a:t>задач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worker’ам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3341" y="2248027"/>
            <a:ext cx="492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Обнаружение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отказа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(Crash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detection)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341" y="2921635"/>
            <a:ext cx="945070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7086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Мастер</a:t>
            </a:r>
            <a:r>
              <a:rPr sz="2000" spc="-20" dirty="0">
                <a:latin typeface="Calibri"/>
                <a:cs typeface="Calibri"/>
              </a:rPr>
              <a:t> должен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уметь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определять,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что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вышел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строя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или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ним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потеряно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соединение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Управление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группами </a:t>
            </a:r>
            <a:r>
              <a:rPr sz="2400" spc="-10" dirty="0">
                <a:latin typeface="Calibri"/>
                <a:cs typeface="Calibri"/>
              </a:rPr>
              <a:t>(Group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membership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Мастер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должен</a:t>
            </a:r>
            <a:r>
              <a:rPr sz="2000" dirty="0">
                <a:latin typeface="Calibri"/>
                <a:cs typeface="Calibri"/>
              </a:rPr>
              <a:t> знать,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какие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worker’ы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доступны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выполнения</a:t>
            </a:r>
            <a:r>
              <a:rPr sz="2000" dirty="0">
                <a:latin typeface="Calibri"/>
                <a:cs typeface="Calibri"/>
              </a:rPr>
              <a:t> задач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Управление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метаданными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(Metadata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Мастер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worker’ы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должны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хранить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задания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статусы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выполнения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надёжным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способом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76106" y="868425"/>
            <a:ext cx="1212215" cy="604520"/>
            <a:chOff x="8976106" y="868425"/>
            <a:chExt cx="1212215" cy="604520"/>
          </a:xfrm>
        </p:grpSpPr>
        <p:sp>
          <p:nvSpPr>
            <p:cNvPr id="10" name="object 10"/>
            <p:cNvSpPr/>
            <p:nvPr/>
          </p:nvSpPr>
          <p:spPr>
            <a:xfrm>
              <a:off x="8982456" y="874775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110083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0836" y="591312"/>
                  </a:lnTo>
                  <a:lnTo>
                    <a:pt x="1139219" y="583574"/>
                  </a:lnTo>
                  <a:lnTo>
                    <a:pt x="1170543" y="562467"/>
                  </a:lnTo>
                  <a:lnTo>
                    <a:pt x="1191650" y="531143"/>
                  </a:lnTo>
                  <a:lnTo>
                    <a:pt x="1199388" y="492760"/>
                  </a:lnTo>
                  <a:lnTo>
                    <a:pt x="1199388" y="98551"/>
                  </a:lnTo>
                  <a:lnTo>
                    <a:pt x="1191650" y="60168"/>
                  </a:lnTo>
                  <a:lnTo>
                    <a:pt x="1170543" y="28844"/>
                  </a:lnTo>
                  <a:lnTo>
                    <a:pt x="1139219" y="7737"/>
                  </a:lnTo>
                  <a:lnTo>
                    <a:pt x="11008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82456" y="874775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0836" y="0"/>
                  </a:lnTo>
                  <a:lnTo>
                    <a:pt x="1139219" y="7737"/>
                  </a:lnTo>
                  <a:lnTo>
                    <a:pt x="1170543" y="28844"/>
                  </a:lnTo>
                  <a:lnTo>
                    <a:pt x="1191650" y="60168"/>
                  </a:lnTo>
                  <a:lnTo>
                    <a:pt x="1199388" y="98551"/>
                  </a:lnTo>
                  <a:lnTo>
                    <a:pt x="1199388" y="492760"/>
                  </a:lnTo>
                  <a:lnTo>
                    <a:pt x="1191650" y="531143"/>
                  </a:lnTo>
                  <a:lnTo>
                    <a:pt x="1170543" y="562467"/>
                  </a:lnTo>
                  <a:lnTo>
                    <a:pt x="1139219" y="583574"/>
                  </a:lnTo>
                  <a:lnTo>
                    <a:pt x="110083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40773" y="1005332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75906" y="2217166"/>
            <a:ext cx="2812415" cy="604520"/>
            <a:chOff x="7375906" y="2217166"/>
            <a:chExt cx="2812415" cy="604520"/>
          </a:xfrm>
        </p:grpSpPr>
        <p:sp>
          <p:nvSpPr>
            <p:cNvPr id="14" name="object 14"/>
            <p:cNvSpPr/>
            <p:nvPr/>
          </p:nvSpPr>
          <p:spPr>
            <a:xfrm>
              <a:off x="73822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110083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0836" y="591312"/>
                  </a:lnTo>
                  <a:lnTo>
                    <a:pt x="1139219" y="583574"/>
                  </a:lnTo>
                  <a:lnTo>
                    <a:pt x="1170543" y="562467"/>
                  </a:lnTo>
                  <a:lnTo>
                    <a:pt x="1191650" y="531143"/>
                  </a:lnTo>
                  <a:lnTo>
                    <a:pt x="1199388" y="492760"/>
                  </a:lnTo>
                  <a:lnTo>
                    <a:pt x="1199388" y="98551"/>
                  </a:lnTo>
                  <a:lnTo>
                    <a:pt x="1191650" y="60168"/>
                  </a:lnTo>
                  <a:lnTo>
                    <a:pt x="1170543" y="28844"/>
                  </a:lnTo>
                  <a:lnTo>
                    <a:pt x="1139219" y="7737"/>
                  </a:lnTo>
                  <a:lnTo>
                    <a:pt x="11008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22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0836" y="0"/>
                  </a:lnTo>
                  <a:lnTo>
                    <a:pt x="1139219" y="7737"/>
                  </a:lnTo>
                  <a:lnTo>
                    <a:pt x="1170543" y="28844"/>
                  </a:lnTo>
                  <a:lnTo>
                    <a:pt x="1191650" y="60168"/>
                  </a:lnTo>
                  <a:lnTo>
                    <a:pt x="1199388" y="98551"/>
                  </a:lnTo>
                  <a:lnTo>
                    <a:pt x="1199388" y="492760"/>
                  </a:lnTo>
                  <a:lnTo>
                    <a:pt x="1191650" y="531143"/>
                  </a:lnTo>
                  <a:lnTo>
                    <a:pt x="1170543" y="562467"/>
                  </a:lnTo>
                  <a:lnTo>
                    <a:pt x="1139219" y="583574"/>
                  </a:lnTo>
                  <a:lnTo>
                    <a:pt x="110083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24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110083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0836" y="591312"/>
                  </a:lnTo>
                  <a:lnTo>
                    <a:pt x="1139219" y="583574"/>
                  </a:lnTo>
                  <a:lnTo>
                    <a:pt x="1170543" y="562467"/>
                  </a:lnTo>
                  <a:lnTo>
                    <a:pt x="1191650" y="531143"/>
                  </a:lnTo>
                  <a:lnTo>
                    <a:pt x="1199388" y="492760"/>
                  </a:lnTo>
                  <a:lnTo>
                    <a:pt x="1199388" y="98551"/>
                  </a:lnTo>
                  <a:lnTo>
                    <a:pt x="1191650" y="60168"/>
                  </a:lnTo>
                  <a:lnTo>
                    <a:pt x="1170543" y="28844"/>
                  </a:lnTo>
                  <a:lnTo>
                    <a:pt x="1139219" y="7737"/>
                  </a:lnTo>
                  <a:lnTo>
                    <a:pt x="11008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824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0836" y="0"/>
                  </a:lnTo>
                  <a:lnTo>
                    <a:pt x="1139219" y="7737"/>
                  </a:lnTo>
                  <a:lnTo>
                    <a:pt x="1170543" y="28844"/>
                  </a:lnTo>
                  <a:lnTo>
                    <a:pt x="1191650" y="60168"/>
                  </a:lnTo>
                  <a:lnTo>
                    <a:pt x="1199388" y="98551"/>
                  </a:lnTo>
                  <a:lnTo>
                    <a:pt x="1199388" y="492760"/>
                  </a:lnTo>
                  <a:lnTo>
                    <a:pt x="1191650" y="531143"/>
                  </a:lnTo>
                  <a:lnTo>
                    <a:pt x="1170543" y="562467"/>
                  </a:lnTo>
                  <a:lnTo>
                    <a:pt x="1139219" y="583574"/>
                  </a:lnTo>
                  <a:lnTo>
                    <a:pt x="110083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44181" y="2354707"/>
            <a:ext cx="247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76306" y="2217166"/>
            <a:ext cx="1212215" cy="604520"/>
            <a:chOff x="10576306" y="2217166"/>
            <a:chExt cx="1212215" cy="604520"/>
          </a:xfrm>
        </p:grpSpPr>
        <p:sp>
          <p:nvSpPr>
            <p:cNvPr id="20" name="object 20"/>
            <p:cNvSpPr/>
            <p:nvPr/>
          </p:nvSpPr>
          <p:spPr>
            <a:xfrm>
              <a:off x="105826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110083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100836" y="591312"/>
                  </a:lnTo>
                  <a:lnTo>
                    <a:pt x="1139219" y="583574"/>
                  </a:lnTo>
                  <a:lnTo>
                    <a:pt x="1170543" y="562467"/>
                  </a:lnTo>
                  <a:lnTo>
                    <a:pt x="1191650" y="531143"/>
                  </a:lnTo>
                  <a:lnTo>
                    <a:pt x="1199388" y="492760"/>
                  </a:lnTo>
                  <a:lnTo>
                    <a:pt x="1199388" y="98551"/>
                  </a:lnTo>
                  <a:lnTo>
                    <a:pt x="1191650" y="60168"/>
                  </a:lnTo>
                  <a:lnTo>
                    <a:pt x="1170543" y="28844"/>
                  </a:lnTo>
                  <a:lnTo>
                    <a:pt x="1139219" y="7737"/>
                  </a:lnTo>
                  <a:lnTo>
                    <a:pt x="11008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82656" y="2223516"/>
              <a:ext cx="1199515" cy="591820"/>
            </a:xfrm>
            <a:custGeom>
              <a:avLst/>
              <a:gdLst/>
              <a:ahLst/>
              <a:cxnLst/>
              <a:rect l="l" t="t" r="r" b="b"/>
              <a:pathLst>
                <a:path w="1199515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100836" y="0"/>
                  </a:lnTo>
                  <a:lnTo>
                    <a:pt x="1139219" y="7737"/>
                  </a:lnTo>
                  <a:lnTo>
                    <a:pt x="1170543" y="28844"/>
                  </a:lnTo>
                  <a:lnTo>
                    <a:pt x="1191650" y="60168"/>
                  </a:lnTo>
                  <a:lnTo>
                    <a:pt x="1199388" y="98551"/>
                  </a:lnTo>
                  <a:lnTo>
                    <a:pt x="1199388" y="492760"/>
                  </a:lnTo>
                  <a:lnTo>
                    <a:pt x="1191650" y="531143"/>
                  </a:lnTo>
                  <a:lnTo>
                    <a:pt x="1170543" y="562467"/>
                  </a:lnTo>
                  <a:lnTo>
                    <a:pt x="1139219" y="583574"/>
                  </a:lnTo>
                  <a:lnTo>
                    <a:pt x="110083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44961" y="2354707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79536" y="1462913"/>
            <a:ext cx="3206750" cy="769620"/>
            <a:chOff x="7979536" y="1462913"/>
            <a:chExt cx="3206750" cy="769620"/>
          </a:xfrm>
        </p:grpSpPr>
        <p:sp>
          <p:nvSpPr>
            <p:cNvPr id="24" name="object 24"/>
            <p:cNvSpPr/>
            <p:nvPr/>
          </p:nvSpPr>
          <p:spPr>
            <a:xfrm>
              <a:off x="7982711" y="1466088"/>
              <a:ext cx="1600200" cy="757555"/>
            </a:xfrm>
            <a:custGeom>
              <a:avLst/>
              <a:gdLst/>
              <a:ahLst/>
              <a:cxnLst/>
              <a:rect l="l" t="t" r="r" b="b"/>
              <a:pathLst>
                <a:path w="1600200" h="757555">
                  <a:moveTo>
                    <a:pt x="1600200" y="0"/>
                  </a:moveTo>
                  <a:lnTo>
                    <a:pt x="1600200" y="378587"/>
                  </a:lnTo>
                  <a:lnTo>
                    <a:pt x="0" y="378587"/>
                  </a:lnTo>
                  <a:lnTo>
                    <a:pt x="0" y="757174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75291" y="1466088"/>
              <a:ext cx="1607820" cy="763270"/>
            </a:xfrm>
            <a:custGeom>
              <a:avLst/>
              <a:gdLst/>
              <a:ahLst/>
              <a:cxnLst/>
              <a:rect l="l" t="t" r="r" b="b"/>
              <a:pathLst>
                <a:path w="1607820" h="763269">
                  <a:moveTo>
                    <a:pt x="12700" y="6096"/>
                  </a:moveTo>
                  <a:lnTo>
                    <a:pt x="12700" y="384683"/>
                  </a:lnTo>
                  <a:lnTo>
                    <a:pt x="0" y="384683"/>
                  </a:lnTo>
                  <a:lnTo>
                    <a:pt x="0" y="763270"/>
                  </a:lnTo>
                </a:path>
                <a:path w="1607820" h="763269">
                  <a:moveTo>
                    <a:pt x="7619" y="0"/>
                  </a:moveTo>
                  <a:lnTo>
                    <a:pt x="7619" y="378587"/>
                  </a:lnTo>
                  <a:lnTo>
                    <a:pt x="1607819" y="378587"/>
                  </a:lnTo>
                  <a:lnTo>
                    <a:pt x="1607819" y="757174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81287" y="1612392"/>
              <a:ext cx="1600200" cy="443865"/>
            </a:xfrm>
            <a:custGeom>
              <a:avLst/>
              <a:gdLst/>
              <a:ahLst/>
              <a:cxnLst/>
              <a:rect l="l" t="t" r="r" b="b"/>
              <a:pathLst>
                <a:path w="1600200" h="443864">
                  <a:moveTo>
                    <a:pt x="152628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1526285" y="443484"/>
                  </a:lnTo>
                  <a:lnTo>
                    <a:pt x="1555033" y="437667"/>
                  </a:lnTo>
                  <a:lnTo>
                    <a:pt x="1578530" y="421814"/>
                  </a:lnTo>
                  <a:lnTo>
                    <a:pt x="1594383" y="398317"/>
                  </a:lnTo>
                  <a:lnTo>
                    <a:pt x="1600200" y="369570"/>
                  </a:lnTo>
                  <a:lnTo>
                    <a:pt x="1600200" y="73913"/>
                  </a:lnTo>
                  <a:lnTo>
                    <a:pt x="1594383" y="45166"/>
                  </a:lnTo>
                  <a:lnTo>
                    <a:pt x="1578530" y="21669"/>
                  </a:lnTo>
                  <a:lnTo>
                    <a:pt x="1555033" y="5816"/>
                  </a:lnTo>
                  <a:lnTo>
                    <a:pt x="152628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81287" y="1612392"/>
              <a:ext cx="1600200" cy="443865"/>
            </a:xfrm>
            <a:custGeom>
              <a:avLst/>
              <a:gdLst/>
              <a:ahLst/>
              <a:cxnLst/>
              <a:rect l="l" t="t" r="r" b="b"/>
              <a:pathLst>
                <a:path w="16002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526285" y="0"/>
                  </a:lnTo>
                  <a:lnTo>
                    <a:pt x="1555033" y="5816"/>
                  </a:lnTo>
                  <a:lnTo>
                    <a:pt x="1578530" y="21669"/>
                  </a:lnTo>
                  <a:lnTo>
                    <a:pt x="1594383" y="45166"/>
                  </a:lnTo>
                  <a:lnTo>
                    <a:pt x="1600200" y="73913"/>
                  </a:lnTo>
                  <a:lnTo>
                    <a:pt x="1600200" y="369570"/>
                  </a:lnTo>
                  <a:lnTo>
                    <a:pt x="1594383" y="398317"/>
                  </a:lnTo>
                  <a:lnTo>
                    <a:pt x="1578530" y="421814"/>
                  </a:lnTo>
                  <a:lnTo>
                    <a:pt x="1555033" y="437667"/>
                  </a:lnTo>
                  <a:lnTo>
                    <a:pt x="1526285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78848" y="1669541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Zookeeper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55294" y="1058925"/>
            <a:ext cx="317500" cy="255270"/>
            <a:chOff x="955294" y="1058925"/>
            <a:chExt cx="317500" cy="25527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644" y="1065275"/>
              <a:ext cx="304800" cy="24231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61644" y="1065275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65961" y="2363470"/>
            <a:ext cx="317500" cy="255270"/>
            <a:chOff x="965961" y="2363470"/>
            <a:chExt cx="317500" cy="25527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311" y="2369820"/>
              <a:ext cx="304800" cy="2423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72311" y="2369820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1" y="0"/>
                  </a:lnTo>
                  <a:lnTo>
                    <a:pt x="304800" y="121157"/>
                  </a:lnTo>
                  <a:lnTo>
                    <a:pt x="183641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56817" y="3937761"/>
            <a:ext cx="317500" cy="255270"/>
            <a:chOff x="956817" y="3937761"/>
            <a:chExt cx="317500" cy="25527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167" y="3944111"/>
              <a:ext cx="304800" cy="24231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63167" y="3944111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1" y="0"/>
                  </a:lnTo>
                  <a:lnTo>
                    <a:pt x="304800" y="121157"/>
                  </a:lnTo>
                  <a:lnTo>
                    <a:pt x="183641" y="242315"/>
                  </a:lnTo>
                  <a:lnTo>
                    <a:pt x="0" y="242315"/>
                  </a:lnTo>
                  <a:lnTo>
                    <a:pt x="121157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55294" y="5147817"/>
            <a:ext cx="317500" cy="255270"/>
            <a:chOff x="955294" y="5147817"/>
            <a:chExt cx="317500" cy="255270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154167"/>
              <a:ext cx="304800" cy="24231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61644" y="5154167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39" y="6631025"/>
            <a:ext cx="1347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6.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Zookeeper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8647" y="815339"/>
            <a:ext cx="1421892" cy="769620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641" y="2703703"/>
            <a:ext cx="955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Системы</a:t>
            </a:r>
            <a:r>
              <a:rPr sz="3600" spc="15" dirty="0"/>
              <a:t> </a:t>
            </a:r>
            <a:r>
              <a:rPr sz="3600" spc="-10" dirty="0"/>
              <a:t>обработки </a:t>
            </a:r>
            <a:r>
              <a:rPr sz="3600" dirty="0"/>
              <a:t>и</a:t>
            </a:r>
            <a:r>
              <a:rPr sz="3600" spc="-5" dirty="0"/>
              <a:t> хранения</a:t>
            </a:r>
            <a:r>
              <a:rPr sz="3600" spc="-10" dirty="0"/>
              <a:t> </a:t>
            </a:r>
            <a:r>
              <a:rPr sz="3600" spc="-15" dirty="0"/>
              <a:t>больших</a:t>
            </a:r>
            <a:r>
              <a:rPr sz="3600" spc="-10" dirty="0"/>
              <a:t> </a:t>
            </a:r>
            <a:r>
              <a:rPr sz="3600" spc="-5" dirty="0"/>
              <a:t>данных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6629399"/>
            <a:ext cx="12192000" cy="228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9502" y="66548"/>
            <a:ext cx="187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Вычисления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45792" y="2825495"/>
            <a:ext cx="7239000" cy="302260"/>
            <a:chOff x="2145792" y="2825495"/>
            <a:chExt cx="7239000" cy="302260"/>
          </a:xfrm>
        </p:grpSpPr>
        <p:sp>
          <p:nvSpPr>
            <p:cNvPr id="7" name="object 7"/>
            <p:cNvSpPr/>
            <p:nvPr/>
          </p:nvSpPr>
          <p:spPr>
            <a:xfrm>
              <a:off x="2145792" y="2825495"/>
              <a:ext cx="2414270" cy="302260"/>
            </a:xfrm>
            <a:custGeom>
              <a:avLst/>
              <a:gdLst/>
              <a:ahLst/>
              <a:cxnLst/>
              <a:rect l="l" t="t" r="r" b="b"/>
              <a:pathLst>
                <a:path w="2414270" h="302260">
                  <a:moveTo>
                    <a:pt x="2263140" y="0"/>
                  </a:moveTo>
                  <a:lnTo>
                    <a:pt x="0" y="0"/>
                  </a:lnTo>
                  <a:lnTo>
                    <a:pt x="150875" y="150875"/>
                  </a:lnTo>
                  <a:lnTo>
                    <a:pt x="0" y="301751"/>
                  </a:lnTo>
                  <a:lnTo>
                    <a:pt x="2263140" y="301751"/>
                  </a:lnTo>
                  <a:lnTo>
                    <a:pt x="2414016" y="150875"/>
                  </a:lnTo>
                  <a:lnTo>
                    <a:pt x="22631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9808" y="2825495"/>
              <a:ext cx="2413000" cy="302260"/>
            </a:xfrm>
            <a:custGeom>
              <a:avLst/>
              <a:gdLst/>
              <a:ahLst/>
              <a:cxnLst/>
              <a:rect l="l" t="t" r="r" b="b"/>
              <a:pathLst>
                <a:path w="2413000" h="302260">
                  <a:moveTo>
                    <a:pt x="2261616" y="0"/>
                  </a:moveTo>
                  <a:lnTo>
                    <a:pt x="0" y="0"/>
                  </a:lnTo>
                  <a:lnTo>
                    <a:pt x="150875" y="150875"/>
                  </a:lnTo>
                  <a:lnTo>
                    <a:pt x="0" y="301751"/>
                  </a:lnTo>
                  <a:lnTo>
                    <a:pt x="2261616" y="301751"/>
                  </a:lnTo>
                  <a:lnTo>
                    <a:pt x="2412491" y="150875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72300" y="2825495"/>
              <a:ext cx="2413000" cy="302260"/>
            </a:xfrm>
            <a:custGeom>
              <a:avLst/>
              <a:gdLst/>
              <a:ahLst/>
              <a:cxnLst/>
              <a:rect l="l" t="t" r="r" b="b"/>
              <a:pathLst>
                <a:path w="2413000" h="302260">
                  <a:moveTo>
                    <a:pt x="2261616" y="0"/>
                  </a:moveTo>
                  <a:lnTo>
                    <a:pt x="0" y="0"/>
                  </a:lnTo>
                  <a:lnTo>
                    <a:pt x="150875" y="150875"/>
                  </a:lnTo>
                  <a:lnTo>
                    <a:pt x="0" y="301751"/>
                  </a:lnTo>
                  <a:lnTo>
                    <a:pt x="2261616" y="301751"/>
                  </a:lnTo>
                  <a:lnTo>
                    <a:pt x="2412492" y="150875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30542" y="3169665"/>
            <a:ext cx="207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В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реальном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времени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327" y="3169665"/>
            <a:ext cx="198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 marR="5080" indent="-5791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Близко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реальному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времени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3514" y="3169665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Отложенная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4748" y="4114038"/>
            <a:ext cx="54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2939" y="4114038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Near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6139" y="4114038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Real-time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4829" y="66548"/>
            <a:ext cx="3481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Классификация</a:t>
            </a:r>
            <a:r>
              <a:rPr spc="-25" dirty="0"/>
              <a:t> </a:t>
            </a:r>
            <a:r>
              <a:rPr spc="-10" dirty="0"/>
              <a:t>систем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21053" y="1764538"/>
            <a:ext cx="5986780" cy="2591435"/>
            <a:chOff x="1321053" y="1764538"/>
            <a:chExt cx="5986780" cy="2591435"/>
          </a:xfrm>
        </p:grpSpPr>
        <p:sp>
          <p:nvSpPr>
            <p:cNvPr id="7" name="object 7"/>
            <p:cNvSpPr/>
            <p:nvPr/>
          </p:nvSpPr>
          <p:spPr>
            <a:xfrm>
              <a:off x="4736591" y="1770888"/>
              <a:ext cx="2565400" cy="533400"/>
            </a:xfrm>
            <a:custGeom>
              <a:avLst/>
              <a:gdLst/>
              <a:ahLst/>
              <a:cxnLst/>
              <a:rect l="l" t="t" r="r" b="b"/>
              <a:pathLst>
                <a:path w="2565400" h="533400">
                  <a:moveTo>
                    <a:pt x="247599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475991" y="533400"/>
                  </a:lnTo>
                  <a:lnTo>
                    <a:pt x="2510617" y="526420"/>
                  </a:lnTo>
                  <a:lnTo>
                    <a:pt x="2538872" y="507380"/>
                  </a:lnTo>
                  <a:lnTo>
                    <a:pt x="2557912" y="479125"/>
                  </a:lnTo>
                  <a:lnTo>
                    <a:pt x="2564891" y="444500"/>
                  </a:lnTo>
                  <a:lnTo>
                    <a:pt x="2564891" y="88900"/>
                  </a:lnTo>
                  <a:lnTo>
                    <a:pt x="2557912" y="54274"/>
                  </a:lnTo>
                  <a:lnTo>
                    <a:pt x="2538872" y="26019"/>
                  </a:lnTo>
                  <a:lnTo>
                    <a:pt x="2510617" y="6979"/>
                  </a:lnTo>
                  <a:lnTo>
                    <a:pt x="2475991" y="0"/>
                  </a:lnTo>
                  <a:close/>
                </a:path>
              </a:pathLst>
            </a:custGeom>
            <a:solidFill>
              <a:srgbClr val="2C6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6591" y="1770888"/>
              <a:ext cx="2565400" cy="533400"/>
            </a:xfrm>
            <a:custGeom>
              <a:avLst/>
              <a:gdLst/>
              <a:ahLst/>
              <a:cxnLst/>
              <a:rect l="l" t="t" r="r" b="b"/>
              <a:pathLst>
                <a:path w="256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475991" y="0"/>
                  </a:lnTo>
                  <a:lnTo>
                    <a:pt x="2510617" y="6979"/>
                  </a:lnTo>
                  <a:lnTo>
                    <a:pt x="2538872" y="26019"/>
                  </a:lnTo>
                  <a:lnTo>
                    <a:pt x="2557912" y="54274"/>
                  </a:lnTo>
                  <a:lnTo>
                    <a:pt x="2564891" y="88900"/>
                  </a:lnTo>
                  <a:lnTo>
                    <a:pt x="2564891" y="444500"/>
                  </a:lnTo>
                  <a:lnTo>
                    <a:pt x="2557912" y="479125"/>
                  </a:lnTo>
                  <a:lnTo>
                    <a:pt x="2538872" y="507380"/>
                  </a:lnTo>
                  <a:lnTo>
                    <a:pt x="2510617" y="526420"/>
                  </a:lnTo>
                  <a:lnTo>
                    <a:pt x="2475991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403" y="3499104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60" y="0"/>
                  </a:moveTo>
                  <a:lnTo>
                    <a:pt x="141732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2" y="850392"/>
                  </a:lnTo>
                  <a:lnTo>
                    <a:pt x="2423160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2" y="708660"/>
                  </a:lnTo>
                  <a:lnTo>
                    <a:pt x="2564892" y="141732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7403" y="3499104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2423160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2" y="141732"/>
                  </a:lnTo>
                  <a:lnTo>
                    <a:pt x="2564892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60" y="850392"/>
                  </a:lnTo>
                  <a:lnTo>
                    <a:pt x="141732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6591" y="3499104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60" y="0"/>
                  </a:moveTo>
                  <a:lnTo>
                    <a:pt x="141732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2" y="850392"/>
                  </a:lnTo>
                  <a:lnTo>
                    <a:pt x="2423160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1" y="708660"/>
                  </a:lnTo>
                  <a:lnTo>
                    <a:pt x="2564891" y="141732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6591" y="3499104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2423160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1" y="141732"/>
                  </a:lnTo>
                  <a:lnTo>
                    <a:pt x="2564891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60" y="850392"/>
                  </a:lnTo>
                  <a:lnTo>
                    <a:pt x="141732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98084" y="3622624"/>
            <a:ext cx="10439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т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овая</a:t>
            </a:r>
            <a:endParaRPr sz="18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40954" y="3456178"/>
            <a:ext cx="2578100" cy="863600"/>
            <a:chOff x="8140954" y="3456178"/>
            <a:chExt cx="2578100" cy="863600"/>
          </a:xfrm>
        </p:grpSpPr>
        <p:sp>
          <p:nvSpPr>
            <p:cNvPr id="15" name="object 15"/>
            <p:cNvSpPr/>
            <p:nvPr/>
          </p:nvSpPr>
          <p:spPr>
            <a:xfrm>
              <a:off x="8147304" y="3462528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60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2"/>
                  </a:lnTo>
                  <a:lnTo>
                    <a:pt x="2423160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2" y="708660"/>
                  </a:lnTo>
                  <a:lnTo>
                    <a:pt x="2564892" y="141732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7304" y="3462528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423160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2" y="141732"/>
                  </a:lnTo>
                  <a:lnTo>
                    <a:pt x="2564892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60" y="850392"/>
                  </a:lnTo>
                  <a:lnTo>
                    <a:pt x="141731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64930" y="3586098"/>
            <a:ext cx="9283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Графовая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5290" y="1391234"/>
            <a:ext cx="355028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Принципы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выполнения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вычислений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3810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Обработка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9088" y="2298318"/>
            <a:ext cx="6821170" cy="1212850"/>
          </a:xfrm>
          <a:custGeom>
            <a:avLst/>
            <a:gdLst/>
            <a:ahLst/>
            <a:cxnLst/>
            <a:rect l="l" t="t" r="r" b="b"/>
            <a:pathLst>
              <a:path w="6821170" h="1212850">
                <a:moveTo>
                  <a:pt x="6820662" y="1164844"/>
                </a:moveTo>
                <a:lnTo>
                  <a:pt x="6806451" y="1150493"/>
                </a:lnTo>
                <a:lnTo>
                  <a:pt x="6760718" y="1104265"/>
                </a:lnTo>
                <a:lnTo>
                  <a:pt x="6750507" y="1134313"/>
                </a:lnTo>
                <a:lnTo>
                  <a:pt x="3412744" y="0"/>
                </a:lnTo>
                <a:lnTo>
                  <a:pt x="3410712" y="5969"/>
                </a:lnTo>
                <a:lnTo>
                  <a:pt x="3409950" y="5969"/>
                </a:lnTo>
                <a:lnTo>
                  <a:pt x="3407791" y="0"/>
                </a:lnTo>
                <a:lnTo>
                  <a:pt x="69761" y="1170559"/>
                </a:lnTo>
                <a:lnTo>
                  <a:pt x="59309" y="1140587"/>
                </a:lnTo>
                <a:lnTo>
                  <a:pt x="0" y="1201801"/>
                </a:lnTo>
                <a:lnTo>
                  <a:pt x="84455" y="1212596"/>
                </a:lnTo>
                <a:lnTo>
                  <a:pt x="75450" y="1186815"/>
                </a:lnTo>
                <a:lnTo>
                  <a:pt x="73977" y="1182611"/>
                </a:lnTo>
                <a:lnTo>
                  <a:pt x="3404362" y="14655"/>
                </a:lnTo>
                <a:lnTo>
                  <a:pt x="3404362" y="1125601"/>
                </a:lnTo>
                <a:lnTo>
                  <a:pt x="3372612" y="1125601"/>
                </a:lnTo>
                <a:lnTo>
                  <a:pt x="3410712" y="1201801"/>
                </a:lnTo>
                <a:lnTo>
                  <a:pt x="3442462" y="1138301"/>
                </a:lnTo>
                <a:lnTo>
                  <a:pt x="3448812" y="1125601"/>
                </a:lnTo>
                <a:lnTo>
                  <a:pt x="3417062" y="1125601"/>
                </a:lnTo>
                <a:lnTo>
                  <a:pt x="3417062" y="14795"/>
                </a:lnTo>
                <a:lnTo>
                  <a:pt x="6746405" y="1146365"/>
                </a:lnTo>
                <a:lnTo>
                  <a:pt x="6736207" y="1176401"/>
                </a:lnTo>
                <a:lnTo>
                  <a:pt x="6820662" y="11648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41181" y="4336160"/>
            <a:ext cx="128397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985">
              <a:lnSpc>
                <a:spcPct val="134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Pregel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aph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6230" y="3485769"/>
            <a:ext cx="201104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527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Пакетная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(коллекция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данных)</a:t>
            </a:r>
            <a:endParaRPr sz="1800">
              <a:latin typeface="Calibri"/>
              <a:cs typeface="Calibri"/>
            </a:endParaRPr>
          </a:p>
          <a:p>
            <a:pPr marL="76073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endParaRPr sz="1800">
              <a:latin typeface="Calibri"/>
              <a:cs typeface="Calibri"/>
            </a:endParaRPr>
          </a:p>
          <a:p>
            <a:pPr marL="12700" marR="93345">
              <a:lnSpc>
                <a:spcPct val="1318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Google </a:t>
            </a:r>
            <a:r>
              <a:rPr sz="1800" spc="-10" dirty="0">
                <a:latin typeface="Calibri"/>
                <a:cs typeface="Calibri"/>
              </a:rPr>
              <a:t>MapReduce </a:t>
            </a:r>
            <a:r>
              <a:rPr sz="1800" spc="-5" dirty="0">
                <a:latin typeface="Calibri"/>
                <a:cs typeface="Calibri"/>
              </a:rPr>
              <a:t> Hadoop </a:t>
            </a:r>
            <a:r>
              <a:rPr sz="1800" spc="-10" dirty="0">
                <a:latin typeface="Calibri"/>
                <a:cs typeface="Calibri"/>
              </a:rPr>
              <a:t>MapReduce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0573" y="4349241"/>
            <a:ext cx="1538605" cy="11074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latin typeface="Calibri"/>
                <a:cs typeface="Calibri"/>
              </a:rPr>
              <a:t>Storm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910"/>
              </a:lnSpc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Flink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66548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Обработка</a:t>
            </a:r>
            <a:r>
              <a:rPr spc="25" dirty="0"/>
              <a:t> </a:t>
            </a:r>
            <a:r>
              <a:rPr spc="-20" dirty="0"/>
              <a:t>коллекций</a:t>
            </a:r>
            <a:r>
              <a:rPr spc="-5" dirty="0"/>
              <a:t> данных</a:t>
            </a:r>
            <a:r>
              <a:rPr spc="40" dirty="0"/>
              <a:t> </a:t>
            </a:r>
            <a:r>
              <a:rPr spc="-15" dirty="0"/>
              <a:t>(batch</a:t>
            </a:r>
            <a:r>
              <a:rPr spc="35" dirty="0"/>
              <a:t> </a:t>
            </a:r>
            <a:r>
              <a:rPr spc="-15" dirty="0"/>
              <a:t>processing)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009" y="3227809"/>
            <a:ext cx="1923575" cy="10119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4091" y="2033016"/>
            <a:ext cx="3056320" cy="10804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629" y="66548"/>
            <a:ext cx="7461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Обработка</a:t>
            </a:r>
            <a:r>
              <a:rPr spc="25" dirty="0"/>
              <a:t> </a:t>
            </a:r>
            <a:r>
              <a:rPr spc="-20" dirty="0"/>
              <a:t>потоковых</a:t>
            </a:r>
            <a:r>
              <a:rPr spc="35" dirty="0"/>
              <a:t> </a:t>
            </a:r>
            <a:r>
              <a:rPr spc="-5" dirty="0"/>
              <a:t>данных</a:t>
            </a:r>
            <a:r>
              <a:rPr spc="35" dirty="0"/>
              <a:t> </a:t>
            </a:r>
            <a:r>
              <a:rPr spc="-15" dirty="0"/>
              <a:t>(stream</a:t>
            </a:r>
            <a:r>
              <a:rPr spc="15" dirty="0"/>
              <a:t> </a:t>
            </a:r>
            <a:r>
              <a:rPr spc="-15" dirty="0"/>
              <a:t>processing)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444" y="1647444"/>
            <a:ext cx="2314938" cy="762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4312" y="2760239"/>
            <a:ext cx="1615972" cy="10159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8115" y="4461235"/>
            <a:ext cx="1837498" cy="8023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Обработка</a:t>
            </a:r>
            <a:r>
              <a:rPr spc="5" dirty="0"/>
              <a:t> </a:t>
            </a:r>
            <a:r>
              <a:rPr spc="-5" dirty="0"/>
              <a:t>графов</a:t>
            </a:r>
            <a:r>
              <a:rPr spc="5" dirty="0"/>
              <a:t> </a:t>
            </a:r>
            <a:r>
              <a:rPr spc="-15" dirty="0"/>
              <a:t>(graph</a:t>
            </a:r>
            <a:r>
              <a:rPr spc="5" dirty="0"/>
              <a:t> </a:t>
            </a:r>
            <a:r>
              <a:rPr spc="-10" dirty="0"/>
              <a:t>processing)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508" y="2942844"/>
            <a:ext cx="3391633" cy="933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623" y="1165478"/>
            <a:ext cx="1693164" cy="19251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8100" y="4498803"/>
            <a:ext cx="1922147" cy="1010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87130" y="4883911"/>
            <a:ext cx="233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G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ap</a:t>
            </a:r>
            <a:r>
              <a:rPr sz="3600" spc="10" dirty="0">
                <a:latin typeface="Calibri"/>
                <a:cs typeface="Calibri"/>
              </a:rPr>
              <a:t>h</a:t>
            </a:r>
            <a:r>
              <a:rPr sz="3600" spc="-5" dirty="0">
                <a:latin typeface="Calibri"/>
                <a:cs typeface="Calibri"/>
              </a:rPr>
              <a:t>F</a:t>
            </a:r>
            <a:r>
              <a:rPr sz="3600" spc="-8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4017" y="66548"/>
            <a:ext cx="428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Классификация</a:t>
            </a:r>
            <a:r>
              <a:rPr spc="-5" dirty="0"/>
              <a:t> NoSQL </a:t>
            </a:r>
            <a:r>
              <a:rPr spc="-10" dirty="0"/>
              <a:t>СУБД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631025"/>
            <a:ext cx="4359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04334" y="1493266"/>
            <a:ext cx="2579370" cy="546100"/>
            <a:chOff x="4704334" y="1493266"/>
            <a:chExt cx="2579370" cy="546100"/>
          </a:xfrm>
        </p:grpSpPr>
        <p:sp>
          <p:nvSpPr>
            <p:cNvPr id="8" name="object 8"/>
            <p:cNvSpPr/>
            <p:nvPr/>
          </p:nvSpPr>
          <p:spPr>
            <a:xfrm>
              <a:off x="4710684" y="1499616"/>
              <a:ext cx="2566670" cy="533400"/>
            </a:xfrm>
            <a:custGeom>
              <a:avLst/>
              <a:gdLst/>
              <a:ahLst/>
              <a:cxnLst/>
              <a:rect l="l" t="t" r="r" b="b"/>
              <a:pathLst>
                <a:path w="2566670" h="533400">
                  <a:moveTo>
                    <a:pt x="2477516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477516" y="533400"/>
                  </a:lnTo>
                  <a:lnTo>
                    <a:pt x="2512141" y="526420"/>
                  </a:lnTo>
                  <a:lnTo>
                    <a:pt x="2540396" y="507380"/>
                  </a:lnTo>
                  <a:lnTo>
                    <a:pt x="2559436" y="479125"/>
                  </a:lnTo>
                  <a:lnTo>
                    <a:pt x="2566416" y="444500"/>
                  </a:lnTo>
                  <a:lnTo>
                    <a:pt x="2566416" y="88900"/>
                  </a:lnTo>
                  <a:lnTo>
                    <a:pt x="2559436" y="54274"/>
                  </a:lnTo>
                  <a:lnTo>
                    <a:pt x="2540396" y="26019"/>
                  </a:lnTo>
                  <a:lnTo>
                    <a:pt x="2512141" y="6979"/>
                  </a:lnTo>
                  <a:lnTo>
                    <a:pt x="2477516" y="0"/>
                  </a:lnTo>
                  <a:close/>
                </a:path>
              </a:pathLst>
            </a:custGeom>
            <a:solidFill>
              <a:srgbClr val="2C6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4" y="1499616"/>
              <a:ext cx="2566670" cy="533400"/>
            </a:xfrm>
            <a:custGeom>
              <a:avLst/>
              <a:gdLst/>
              <a:ahLst/>
              <a:cxnLst/>
              <a:rect l="l" t="t" r="r" b="b"/>
              <a:pathLst>
                <a:path w="256667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477516" y="0"/>
                  </a:lnTo>
                  <a:lnTo>
                    <a:pt x="2512141" y="6979"/>
                  </a:lnTo>
                  <a:lnTo>
                    <a:pt x="2540396" y="26019"/>
                  </a:lnTo>
                  <a:lnTo>
                    <a:pt x="2559436" y="54274"/>
                  </a:lnTo>
                  <a:lnTo>
                    <a:pt x="2566416" y="88900"/>
                  </a:lnTo>
                  <a:lnTo>
                    <a:pt x="2566416" y="444500"/>
                  </a:lnTo>
                  <a:lnTo>
                    <a:pt x="2559436" y="479125"/>
                  </a:lnTo>
                  <a:lnTo>
                    <a:pt x="2540396" y="507380"/>
                  </a:lnTo>
                  <a:lnTo>
                    <a:pt x="2512141" y="526420"/>
                  </a:lnTo>
                  <a:lnTo>
                    <a:pt x="2477516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24271" y="1601470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СУБД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5146" y="3594861"/>
            <a:ext cx="2578100" cy="863600"/>
            <a:chOff x="1295146" y="3594861"/>
            <a:chExt cx="2578100" cy="863600"/>
          </a:xfrm>
        </p:grpSpPr>
        <p:sp>
          <p:nvSpPr>
            <p:cNvPr id="12" name="object 12"/>
            <p:cNvSpPr/>
            <p:nvPr/>
          </p:nvSpPr>
          <p:spPr>
            <a:xfrm>
              <a:off x="1301496" y="3601211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59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2"/>
                  </a:lnTo>
                  <a:lnTo>
                    <a:pt x="2423159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1" y="708660"/>
                  </a:lnTo>
                  <a:lnTo>
                    <a:pt x="2564891" y="141731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5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1496" y="3601211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423159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1" y="141731"/>
                  </a:lnTo>
                  <a:lnTo>
                    <a:pt x="2564891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59" y="850392"/>
                  </a:lnTo>
                  <a:lnTo>
                    <a:pt x="141731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44420" y="3724782"/>
            <a:ext cx="147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Т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ра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иц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он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ые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реляционные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04334" y="3594861"/>
            <a:ext cx="2579370" cy="863600"/>
            <a:chOff x="4704334" y="3594861"/>
            <a:chExt cx="2579370" cy="863600"/>
          </a:xfrm>
        </p:grpSpPr>
        <p:sp>
          <p:nvSpPr>
            <p:cNvPr id="16" name="object 16"/>
            <p:cNvSpPr/>
            <p:nvPr/>
          </p:nvSpPr>
          <p:spPr>
            <a:xfrm>
              <a:off x="4710684" y="3601211"/>
              <a:ext cx="2566670" cy="850900"/>
            </a:xfrm>
            <a:custGeom>
              <a:avLst/>
              <a:gdLst/>
              <a:ahLst/>
              <a:cxnLst/>
              <a:rect l="l" t="t" r="r" b="b"/>
              <a:pathLst>
                <a:path w="2566670" h="850900">
                  <a:moveTo>
                    <a:pt x="2424684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2"/>
                  </a:lnTo>
                  <a:lnTo>
                    <a:pt x="2424684" y="850392"/>
                  </a:lnTo>
                  <a:lnTo>
                    <a:pt x="2469465" y="843162"/>
                  </a:lnTo>
                  <a:lnTo>
                    <a:pt x="2508369" y="823033"/>
                  </a:lnTo>
                  <a:lnTo>
                    <a:pt x="2539057" y="792345"/>
                  </a:lnTo>
                  <a:lnTo>
                    <a:pt x="2559186" y="753441"/>
                  </a:lnTo>
                  <a:lnTo>
                    <a:pt x="2566416" y="708660"/>
                  </a:lnTo>
                  <a:lnTo>
                    <a:pt x="2566416" y="141731"/>
                  </a:lnTo>
                  <a:lnTo>
                    <a:pt x="2559186" y="96950"/>
                  </a:lnTo>
                  <a:lnTo>
                    <a:pt x="2539057" y="58046"/>
                  </a:lnTo>
                  <a:lnTo>
                    <a:pt x="2508369" y="27358"/>
                  </a:lnTo>
                  <a:lnTo>
                    <a:pt x="2469465" y="7229"/>
                  </a:lnTo>
                  <a:lnTo>
                    <a:pt x="242468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0684" y="3601211"/>
              <a:ext cx="2566670" cy="850900"/>
            </a:xfrm>
            <a:custGeom>
              <a:avLst/>
              <a:gdLst/>
              <a:ahLst/>
              <a:cxnLst/>
              <a:rect l="l" t="t" r="r" b="b"/>
              <a:pathLst>
                <a:path w="2566670" h="850900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424684" y="0"/>
                  </a:lnTo>
                  <a:lnTo>
                    <a:pt x="2469465" y="7229"/>
                  </a:lnTo>
                  <a:lnTo>
                    <a:pt x="2508369" y="27358"/>
                  </a:lnTo>
                  <a:lnTo>
                    <a:pt x="2539057" y="58046"/>
                  </a:lnTo>
                  <a:lnTo>
                    <a:pt x="2559186" y="96950"/>
                  </a:lnTo>
                  <a:lnTo>
                    <a:pt x="2566416" y="141731"/>
                  </a:lnTo>
                  <a:lnTo>
                    <a:pt x="2566416" y="708660"/>
                  </a:lnTo>
                  <a:lnTo>
                    <a:pt x="2559186" y="753441"/>
                  </a:lnTo>
                  <a:lnTo>
                    <a:pt x="2539057" y="792345"/>
                  </a:lnTo>
                  <a:lnTo>
                    <a:pt x="2508369" y="823033"/>
                  </a:lnTo>
                  <a:lnTo>
                    <a:pt x="2469465" y="843162"/>
                  </a:lnTo>
                  <a:lnTo>
                    <a:pt x="2424684" y="850392"/>
                  </a:lnTo>
                  <a:lnTo>
                    <a:pt x="141731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69407" y="3861942"/>
            <a:ext cx="64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15045" y="3558285"/>
            <a:ext cx="2578100" cy="861694"/>
            <a:chOff x="8115045" y="3558285"/>
            <a:chExt cx="2578100" cy="861694"/>
          </a:xfrm>
        </p:grpSpPr>
        <p:sp>
          <p:nvSpPr>
            <p:cNvPr id="20" name="object 20"/>
            <p:cNvSpPr/>
            <p:nvPr/>
          </p:nvSpPr>
          <p:spPr>
            <a:xfrm>
              <a:off x="8121395" y="3564635"/>
              <a:ext cx="2565400" cy="848994"/>
            </a:xfrm>
            <a:custGeom>
              <a:avLst/>
              <a:gdLst/>
              <a:ahLst/>
              <a:cxnLst/>
              <a:rect l="l" t="t" r="r" b="b"/>
              <a:pathLst>
                <a:path w="2565400" h="848995">
                  <a:moveTo>
                    <a:pt x="2423413" y="0"/>
                  </a:moveTo>
                  <a:lnTo>
                    <a:pt x="141477" y="0"/>
                  </a:ln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5" y="752096"/>
                  </a:lnTo>
                  <a:lnTo>
                    <a:pt x="27306" y="790931"/>
                  </a:lnTo>
                  <a:lnTo>
                    <a:pt x="57936" y="821561"/>
                  </a:lnTo>
                  <a:lnTo>
                    <a:pt x="96771" y="841652"/>
                  </a:lnTo>
                  <a:lnTo>
                    <a:pt x="141477" y="848868"/>
                  </a:lnTo>
                  <a:lnTo>
                    <a:pt x="2423413" y="848868"/>
                  </a:lnTo>
                  <a:lnTo>
                    <a:pt x="2468120" y="841652"/>
                  </a:lnTo>
                  <a:lnTo>
                    <a:pt x="2506955" y="821561"/>
                  </a:lnTo>
                  <a:lnTo>
                    <a:pt x="2537585" y="790931"/>
                  </a:lnTo>
                  <a:lnTo>
                    <a:pt x="2557676" y="752096"/>
                  </a:lnTo>
                  <a:lnTo>
                    <a:pt x="2564892" y="707389"/>
                  </a:lnTo>
                  <a:lnTo>
                    <a:pt x="2564892" y="141477"/>
                  </a:lnTo>
                  <a:lnTo>
                    <a:pt x="2557676" y="96771"/>
                  </a:lnTo>
                  <a:lnTo>
                    <a:pt x="2537585" y="57936"/>
                  </a:lnTo>
                  <a:lnTo>
                    <a:pt x="2506955" y="27306"/>
                  </a:lnTo>
                  <a:lnTo>
                    <a:pt x="2468120" y="7215"/>
                  </a:lnTo>
                  <a:lnTo>
                    <a:pt x="24234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21395" y="3564635"/>
              <a:ext cx="2565400" cy="848994"/>
            </a:xfrm>
            <a:custGeom>
              <a:avLst/>
              <a:gdLst/>
              <a:ahLst/>
              <a:cxnLst/>
              <a:rect l="l" t="t" r="r" b="b"/>
              <a:pathLst>
                <a:path w="2565400" h="848995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2423413" y="0"/>
                  </a:lnTo>
                  <a:lnTo>
                    <a:pt x="2468120" y="7215"/>
                  </a:lnTo>
                  <a:lnTo>
                    <a:pt x="2506955" y="27306"/>
                  </a:lnTo>
                  <a:lnTo>
                    <a:pt x="2537585" y="57936"/>
                  </a:lnTo>
                  <a:lnTo>
                    <a:pt x="2557676" y="96771"/>
                  </a:lnTo>
                  <a:lnTo>
                    <a:pt x="2564892" y="141477"/>
                  </a:lnTo>
                  <a:lnTo>
                    <a:pt x="2564892" y="707389"/>
                  </a:lnTo>
                  <a:lnTo>
                    <a:pt x="2557676" y="752096"/>
                  </a:lnTo>
                  <a:lnTo>
                    <a:pt x="2537585" y="790931"/>
                  </a:lnTo>
                  <a:lnTo>
                    <a:pt x="2506955" y="821561"/>
                  </a:lnTo>
                  <a:lnTo>
                    <a:pt x="2468120" y="841652"/>
                  </a:lnTo>
                  <a:lnTo>
                    <a:pt x="2423413" y="848868"/>
                  </a:lnTo>
                  <a:lnTo>
                    <a:pt x="141477" y="848868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002014" y="3824985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4704" y="2027173"/>
            <a:ext cx="6819265" cy="1577340"/>
          </a:xfrm>
          <a:custGeom>
            <a:avLst/>
            <a:gdLst/>
            <a:ahLst/>
            <a:cxnLst/>
            <a:rect l="l" t="t" r="r" b="b"/>
            <a:pathLst>
              <a:path w="6819265" h="1577339">
                <a:moveTo>
                  <a:pt x="6819138" y="1537347"/>
                </a:moveTo>
                <a:lnTo>
                  <a:pt x="6802641" y="1517142"/>
                </a:lnTo>
                <a:lnTo>
                  <a:pt x="6765290" y="1471422"/>
                </a:lnTo>
                <a:lnTo>
                  <a:pt x="6752247" y="1500416"/>
                </a:lnTo>
                <a:lnTo>
                  <a:pt x="3411728" y="0"/>
                </a:lnTo>
                <a:lnTo>
                  <a:pt x="3409543" y="5003"/>
                </a:lnTo>
                <a:lnTo>
                  <a:pt x="3407283" y="127"/>
                </a:lnTo>
                <a:lnTo>
                  <a:pt x="66560" y="1536712"/>
                </a:lnTo>
                <a:lnTo>
                  <a:pt x="53340" y="1507883"/>
                </a:lnTo>
                <a:lnTo>
                  <a:pt x="0" y="1574292"/>
                </a:lnTo>
                <a:lnTo>
                  <a:pt x="85090" y="1577086"/>
                </a:lnTo>
                <a:lnTo>
                  <a:pt x="74307" y="1553591"/>
                </a:lnTo>
                <a:lnTo>
                  <a:pt x="71869" y="1548282"/>
                </a:lnTo>
                <a:lnTo>
                  <a:pt x="3402838" y="16065"/>
                </a:lnTo>
                <a:lnTo>
                  <a:pt x="3402838" y="1498092"/>
                </a:lnTo>
                <a:lnTo>
                  <a:pt x="3371088" y="1498092"/>
                </a:lnTo>
                <a:lnTo>
                  <a:pt x="3409188" y="1574292"/>
                </a:lnTo>
                <a:lnTo>
                  <a:pt x="3440938" y="1510792"/>
                </a:lnTo>
                <a:lnTo>
                  <a:pt x="3447288" y="1498092"/>
                </a:lnTo>
                <a:lnTo>
                  <a:pt x="3415538" y="1498092"/>
                </a:lnTo>
                <a:lnTo>
                  <a:pt x="3415538" y="15684"/>
                </a:lnTo>
                <a:lnTo>
                  <a:pt x="6747040" y="1511985"/>
                </a:lnTo>
                <a:lnTo>
                  <a:pt x="6734048" y="1540891"/>
                </a:lnTo>
                <a:lnTo>
                  <a:pt x="6819138" y="153734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1630" y="4455286"/>
            <a:ext cx="1028700" cy="108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4965">
              <a:lnSpc>
                <a:spcPct val="129099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Oracle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MySQL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75301" y="4450460"/>
            <a:ext cx="970915" cy="111823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HBase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MongoDB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8481" y="4450460"/>
            <a:ext cx="795020" cy="10706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ct val="125499"/>
              </a:lnSpc>
              <a:spcBef>
                <a:spcPts val="195"/>
              </a:spcBef>
            </a:pPr>
            <a:r>
              <a:rPr sz="1800" spc="-10" dirty="0">
                <a:latin typeface="Calibri"/>
                <a:cs typeface="Calibri"/>
              </a:rPr>
              <a:t>H-Store </a:t>
            </a:r>
            <a:r>
              <a:rPr sz="1800" spc="-5" dirty="0">
                <a:latin typeface="Calibri"/>
                <a:cs typeface="Calibri"/>
              </a:rPr>
              <a:t> Sp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ner  </a:t>
            </a:r>
            <a:r>
              <a:rPr sz="1800" spc="-20" dirty="0">
                <a:latin typeface="Calibri"/>
                <a:cs typeface="Calibri"/>
              </a:rPr>
              <a:t>VoltDB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5264" y="66548"/>
            <a:ext cx="603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CAP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6039611"/>
            <a:ext cx="12192000" cy="818515"/>
            <a:chOff x="0" y="6039611"/>
            <a:chExt cx="12192000" cy="818515"/>
          </a:xfrm>
        </p:grpSpPr>
        <p:sp>
          <p:nvSpPr>
            <p:cNvPr id="6" name="object 6"/>
            <p:cNvSpPr/>
            <p:nvPr/>
          </p:nvSpPr>
          <p:spPr>
            <a:xfrm>
              <a:off x="0" y="6629399"/>
              <a:ext cx="12192000" cy="228600"/>
            </a:xfrm>
            <a:custGeom>
              <a:avLst/>
              <a:gdLst/>
              <a:ahLst/>
              <a:cxnLst/>
              <a:rect l="l" t="t" r="r" b="b"/>
              <a:pathLst>
                <a:path w="12192000" h="228600">
                  <a:moveTo>
                    <a:pt x="1219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000" y="228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73611" y="6039611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5">
                  <a:moveTo>
                    <a:pt x="818388" y="0"/>
                  </a:moveTo>
                  <a:lnTo>
                    <a:pt x="0" y="0"/>
                  </a:lnTo>
                  <a:lnTo>
                    <a:pt x="0" y="818387"/>
                  </a:lnTo>
                  <a:lnTo>
                    <a:pt x="818388" y="81838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338828" y="2238755"/>
            <a:ext cx="3217545" cy="2329180"/>
          </a:xfrm>
          <a:custGeom>
            <a:avLst/>
            <a:gdLst/>
            <a:ahLst/>
            <a:cxnLst/>
            <a:rect l="l" t="t" r="r" b="b"/>
            <a:pathLst>
              <a:path w="3217545" h="2329179">
                <a:moveTo>
                  <a:pt x="0" y="2328672"/>
                </a:moveTo>
                <a:lnTo>
                  <a:pt x="1608582" y="0"/>
                </a:lnTo>
                <a:lnTo>
                  <a:pt x="3217164" y="2328672"/>
                </a:lnTo>
                <a:lnTo>
                  <a:pt x="0" y="2328672"/>
                </a:lnTo>
                <a:close/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67964" y="4679441"/>
            <a:ext cx="18415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Согласованность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(consistency)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61864" y="1453641"/>
            <a:ext cx="13728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Доступность</a:t>
            </a:r>
            <a:endParaRPr sz="2000"/>
          </a:p>
          <a:p>
            <a:pPr marL="59690">
              <a:lnSpc>
                <a:spcPct val="100000"/>
              </a:lnSpc>
            </a:pPr>
            <a:r>
              <a:rPr sz="2000" spc="-5" dirty="0"/>
              <a:t>(availability)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6986143" y="4679441"/>
            <a:ext cx="21964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Отказоустойчивость</a:t>
            </a:r>
            <a:endParaRPr sz="20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(partition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tolerance)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4017" y="66548"/>
            <a:ext cx="428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Классификация</a:t>
            </a:r>
            <a:r>
              <a:rPr spc="-5" dirty="0"/>
              <a:t> NoSQL </a:t>
            </a:r>
            <a:r>
              <a:rPr spc="-10" dirty="0"/>
              <a:t>СУБД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50638" y="1522222"/>
            <a:ext cx="2578100" cy="546100"/>
            <a:chOff x="4850638" y="1522222"/>
            <a:chExt cx="2578100" cy="546100"/>
          </a:xfrm>
        </p:grpSpPr>
        <p:sp>
          <p:nvSpPr>
            <p:cNvPr id="7" name="object 7"/>
            <p:cNvSpPr/>
            <p:nvPr/>
          </p:nvSpPr>
          <p:spPr>
            <a:xfrm>
              <a:off x="4856988" y="1528572"/>
              <a:ext cx="2565400" cy="533400"/>
            </a:xfrm>
            <a:custGeom>
              <a:avLst/>
              <a:gdLst/>
              <a:ahLst/>
              <a:cxnLst/>
              <a:rect l="l" t="t" r="r" b="b"/>
              <a:pathLst>
                <a:path w="2565400" h="533400">
                  <a:moveTo>
                    <a:pt x="247599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475991" y="533400"/>
                  </a:lnTo>
                  <a:lnTo>
                    <a:pt x="2510617" y="526420"/>
                  </a:lnTo>
                  <a:lnTo>
                    <a:pt x="2538872" y="507380"/>
                  </a:lnTo>
                  <a:lnTo>
                    <a:pt x="2557912" y="479125"/>
                  </a:lnTo>
                  <a:lnTo>
                    <a:pt x="2564891" y="444500"/>
                  </a:lnTo>
                  <a:lnTo>
                    <a:pt x="2564891" y="88900"/>
                  </a:lnTo>
                  <a:lnTo>
                    <a:pt x="2557912" y="54274"/>
                  </a:lnTo>
                  <a:lnTo>
                    <a:pt x="2538872" y="26019"/>
                  </a:lnTo>
                  <a:lnTo>
                    <a:pt x="2510617" y="6979"/>
                  </a:lnTo>
                  <a:lnTo>
                    <a:pt x="2475991" y="0"/>
                  </a:lnTo>
                  <a:close/>
                </a:path>
              </a:pathLst>
            </a:custGeom>
            <a:solidFill>
              <a:srgbClr val="2C6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6988" y="1528572"/>
              <a:ext cx="2565400" cy="533400"/>
            </a:xfrm>
            <a:custGeom>
              <a:avLst/>
              <a:gdLst/>
              <a:ahLst/>
              <a:cxnLst/>
              <a:rect l="l" t="t" r="r" b="b"/>
              <a:pathLst>
                <a:path w="256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475991" y="0"/>
                  </a:lnTo>
                  <a:lnTo>
                    <a:pt x="2510617" y="6979"/>
                  </a:lnTo>
                  <a:lnTo>
                    <a:pt x="2538872" y="26019"/>
                  </a:lnTo>
                  <a:lnTo>
                    <a:pt x="2557912" y="54274"/>
                  </a:lnTo>
                  <a:lnTo>
                    <a:pt x="2564891" y="88900"/>
                  </a:lnTo>
                  <a:lnTo>
                    <a:pt x="2564891" y="444500"/>
                  </a:lnTo>
                  <a:lnTo>
                    <a:pt x="2557912" y="479125"/>
                  </a:lnTo>
                  <a:lnTo>
                    <a:pt x="2538872" y="507380"/>
                  </a:lnTo>
                  <a:lnTo>
                    <a:pt x="2510617" y="526420"/>
                  </a:lnTo>
                  <a:lnTo>
                    <a:pt x="2475991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4440" y="1631441"/>
            <a:ext cx="64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2821" y="3588765"/>
            <a:ext cx="2578100" cy="863600"/>
            <a:chOff x="6322821" y="3588765"/>
            <a:chExt cx="2578100" cy="863600"/>
          </a:xfrm>
        </p:grpSpPr>
        <p:sp>
          <p:nvSpPr>
            <p:cNvPr id="11" name="object 11"/>
            <p:cNvSpPr/>
            <p:nvPr/>
          </p:nvSpPr>
          <p:spPr>
            <a:xfrm>
              <a:off x="6329171" y="3595115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59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2"/>
                  </a:lnTo>
                  <a:lnTo>
                    <a:pt x="2423159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2" y="708660"/>
                  </a:lnTo>
                  <a:lnTo>
                    <a:pt x="2564892" y="141732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5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9171" y="3595115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423159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2" y="141732"/>
                  </a:lnTo>
                  <a:lnTo>
                    <a:pt x="2564892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59" y="850392"/>
                  </a:lnTo>
                  <a:lnTo>
                    <a:pt x="141731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07885" y="3719321"/>
            <a:ext cx="18091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Документно-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ориентированные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4550" y="3602482"/>
            <a:ext cx="2578100" cy="863600"/>
            <a:chOff x="3384550" y="3602482"/>
            <a:chExt cx="2578100" cy="863600"/>
          </a:xfrm>
        </p:grpSpPr>
        <p:sp>
          <p:nvSpPr>
            <p:cNvPr id="15" name="object 15"/>
            <p:cNvSpPr/>
            <p:nvPr/>
          </p:nvSpPr>
          <p:spPr>
            <a:xfrm>
              <a:off x="3390900" y="3608832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2423160" y="0"/>
                  </a:moveTo>
                  <a:lnTo>
                    <a:pt x="141732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2" y="850392"/>
                  </a:lnTo>
                  <a:lnTo>
                    <a:pt x="2423160" y="850392"/>
                  </a:lnTo>
                  <a:lnTo>
                    <a:pt x="2467941" y="843162"/>
                  </a:lnTo>
                  <a:lnTo>
                    <a:pt x="2506845" y="823033"/>
                  </a:lnTo>
                  <a:lnTo>
                    <a:pt x="2537533" y="792345"/>
                  </a:lnTo>
                  <a:lnTo>
                    <a:pt x="2557662" y="753441"/>
                  </a:lnTo>
                  <a:lnTo>
                    <a:pt x="2564891" y="708660"/>
                  </a:lnTo>
                  <a:lnTo>
                    <a:pt x="2564891" y="141732"/>
                  </a:lnTo>
                  <a:lnTo>
                    <a:pt x="2557662" y="96950"/>
                  </a:lnTo>
                  <a:lnTo>
                    <a:pt x="2537533" y="58046"/>
                  </a:lnTo>
                  <a:lnTo>
                    <a:pt x="2506845" y="27358"/>
                  </a:lnTo>
                  <a:lnTo>
                    <a:pt x="2467941" y="7229"/>
                  </a:lnTo>
                  <a:lnTo>
                    <a:pt x="24231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0900" y="3608832"/>
              <a:ext cx="2565400" cy="850900"/>
            </a:xfrm>
            <a:custGeom>
              <a:avLst/>
              <a:gdLst/>
              <a:ahLst/>
              <a:cxnLst/>
              <a:rect l="l" t="t" r="r" b="b"/>
              <a:pathLst>
                <a:path w="256540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2423160" y="0"/>
                  </a:lnTo>
                  <a:lnTo>
                    <a:pt x="2467941" y="7229"/>
                  </a:lnTo>
                  <a:lnTo>
                    <a:pt x="2506845" y="27358"/>
                  </a:lnTo>
                  <a:lnTo>
                    <a:pt x="2537533" y="58046"/>
                  </a:lnTo>
                  <a:lnTo>
                    <a:pt x="2557662" y="96950"/>
                  </a:lnTo>
                  <a:lnTo>
                    <a:pt x="2564891" y="141732"/>
                  </a:lnTo>
                  <a:lnTo>
                    <a:pt x="2564891" y="708660"/>
                  </a:lnTo>
                  <a:lnTo>
                    <a:pt x="2557662" y="753441"/>
                  </a:lnTo>
                  <a:lnTo>
                    <a:pt x="2537533" y="792345"/>
                  </a:lnTo>
                  <a:lnTo>
                    <a:pt x="2506845" y="823033"/>
                  </a:lnTo>
                  <a:lnTo>
                    <a:pt x="2467941" y="843162"/>
                  </a:lnTo>
                  <a:lnTo>
                    <a:pt x="2423160" y="850392"/>
                  </a:lnTo>
                  <a:lnTo>
                    <a:pt x="141732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11117" y="3732657"/>
            <a:ext cx="212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320" marR="5080" indent="-6432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Ориентированные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столбцы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6277" y="3613150"/>
            <a:ext cx="2579370" cy="861694"/>
            <a:chOff x="446277" y="3613150"/>
            <a:chExt cx="2579370" cy="861694"/>
          </a:xfrm>
        </p:grpSpPr>
        <p:sp>
          <p:nvSpPr>
            <p:cNvPr id="19" name="object 19"/>
            <p:cNvSpPr/>
            <p:nvPr/>
          </p:nvSpPr>
          <p:spPr>
            <a:xfrm>
              <a:off x="452627" y="3619500"/>
              <a:ext cx="2566670" cy="848994"/>
            </a:xfrm>
            <a:custGeom>
              <a:avLst/>
              <a:gdLst/>
              <a:ahLst/>
              <a:cxnLst/>
              <a:rect l="l" t="t" r="r" b="b"/>
              <a:pathLst>
                <a:path w="2566670" h="848995">
                  <a:moveTo>
                    <a:pt x="2424938" y="0"/>
                  </a:moveTo>
                  <a:lnTo>
                    <a:pt x="141478" y="0"/>
                  </a:lnTo>
                  <a:lnTo>
                    <a:pt x="96762" y="7215"/>
                  </a:lnTo>
                  <a:lnTo>
                    <a:pt x="57925" y="27306"/>
                  </a:lnTo>
                  <a:lnTo>
                    <a:pt x="27298" y="57936"/>
                  </a:lnTo>
                  <a:lnTo>
                    <a:pt x="7213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3" y="752096"/>
                  </a:lnTo>
                  <a:lnTo>
                    <a:pt x="27298" y="790931"/>
                  </a:lnTo>
                  <a:lnTo>
                    <a:pt x="57925" y="821561"/>
                  </a:lnTo>
                  <a:lnTo>
                    <a:pt x="96762" y="841652"/>
                  </a:lnTo>
                  <a:lnTo>
                    <a:pt x="141478" y="848868"/>
                  </a:lnTo>
                  <a:lnTo>
                    <a:pt x="2424938" y="848868"/>
                  </a:lnTo>
                  <a:lnTo>
                    <a:pt x="2469644" y="841652"/>
                  </a:lnTo>
                  <a:lnTo>
                    <a:pt x="2508479" y="821561"/>
                  </a:lnTo>
                  <a:lnTo>
                    <a:pt x="2539109" y="790931"/>
                  </a:lnTo>
                  <a:lnTo>
                    <a:pt x="2559200" y="752096"/>
                  </a:lnTo>
                  <a:lnTo>
                    <a:pt x="2566416" y="707389"/>
                  </a:lnTo>
                  <a:lnTo>
                    <a:pt x="2566416" y="141477"/>
                  </a:lnTo>
                  <a:lnTo>
                    <a:pt x="2559200" y="96771"/>
                  </a:lnTo>
                  <a:lnTo>
                    <a:pt x="2539109" y="57936"/>
                  </a:lnTo>
                  <a:lnTo>
                    <a:pt x="2508479" y="27306"/>
                  </a:lnTo>
                  <a:lnTo>
                    <a:pt x="2469644" y="7215"/>
                  </a:lnTo>
                  <a:lnTo>
                    <a:pt x="24249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627" y="3619500"/>
              <a:ext cx="2566670" cy="848994"/>
            </a:xfrm>
            <a:custGeom>
              <a:avLst/>
              <a:gdLst/>
              <a:ahLst/>
              <a:cxnLst/>
              <a:rect l="l" t="t" r="r" b="b"/>
              <a:pathLst>
                <a:path w="2566670" h="848995">
                  <a:moveTo>
                    <a:pt x="0" y="141477"/>
                  </a:moveTo>
                  <a:lnTo>
                    <a:pt x="7213" y="96771"/>
                  </a:lnTo>
                  <a:lnTo>
                    <a:pt x="27298" y="57936"/>
                  </a:lnTo>
                  <a:lnTo>
                    <a:pt x="57925" y="27306"/>
                  </a:lnTo>
                  <a:lnTo>
                    <a:pt x="96762" y="7215"/>
                  </a:lnTo>
                  <a:lnTo>
                    <a:pt x="141478" y="0"/>
                  </a:lnTo>
                  <a:lnTo>
                    <a:pt x="2424938" y="0"/>
                  </a:lnTo>
                  <a:lnTo>
                    <a:pt x="2469644" y="7215"/>
                  </a:lnTo>
                  <a:lnTo>
                    <a:pt x="2508479" y="27306"/>
                  </a:lnTo>
                  <a:lnTo>
                    <a:pt x="2539109" y="57936"/>
                  </a:lnTo>
                  <a:lnTo>
                    <a:pt x="2559200" y="96771"/>
                  </a:lnTo>
                  <a:lnTo>
                    <a:pt x="2566416" y="141477"/>
                  </a:lnTo>
                  <a:lnTo>
                    <a:pt x="2566416" y="707389"/>
                  </a:lnTo>
                  <a:lnTo>
                    <a:pt x="2559200" y="752096"/>
                  </a:lnTo>
                  <a:lnTo>
                    <a:pt x="2539109" y="790931"/>
                  </a:lnTo>
                  <a:lnTo>
                    <a:pt x="2508479" y="821561"/>
                  </a:lnTo>
                  <a:lnTo>
                    <a:pt x="2469644" y="841652"/>
                  </a:lnTo>
                  <a:lnTo>
                    <a:pt x="2424938" y="848868"/>
                  </a:lnTo>
                  <a:lnTo>
                    <a:pt x="141478" y="848868"/>
                  </a:lnTo>
                  <a:lnTo>
                    <a:pt x="96762" y="841652"/>
                  </a:lnTo>
                  <a:lnTo>
                    <a:pt x="57925" y="821561"/>
                  </a:lnTo>
                  <a:lnTo>
                    <a:pt x="27298" y="790931"/>
                  </a:lnTo>
                  <a:lnTo>
                    <a:pt x="7213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7595" y="3879545"/>
            <a:ext cx="1517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Ключ-значение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35835" y="2056002"/>
            <a:ext cx="10102850" cy="2395855"/>
            <a:chOff x="1735835" y="2056002"/>
            <a:chExt cx="10102850" cy="2395855"/>
          </a:xfrm>
        </p:grpSpPr>
        <p:sp>
          <p:nvSpPr>
            <p:cNvPr id="23" name="object 23"/>
            <p:cNvSpPr/>
            <p:nvPr/>
          </p:nvSpPr>
          <p:spPr>
            <a:xfrm>
              <a:off x="1735835" y="2056002"/>
              <a:ext cx="5875655" cy="1573530"/>
            </a:xfrm>
            <a:custGeom>
              <a:avLst/>
              <a:gdLst/>
              <a:ahLst/>
              <a:cxnLst/>
              <a:rect l="l" t="t" r="r" b="b"/>
              <a:pathLst>
                <a:path w="5875655" h="1573529">
                  <a:moveTo>
                    <a:pt x="5875274" y="1539240"/>
                  </a:moveTo>
                  <a:lnTo>
                    <a:pt x="5862409" y="1497838"/>
                  </a:lnTo>
                  <a:lnTo>
                    <a:pt x="5850001" y="1457833"/>
                  </a:lnTo>
                  <a:lnTo>
                    <a:pt x="5827052" y="1479880"/>
                  </a:lnTo>
                  <a:lnTo>
                    <a:pt x="4407408" y="1524"/>
                  </a:lnTo>
                  <a:lnTo>
                    <a:pt x="4403204" y="5613"/>
                  </a:lnTo>
                  <a:lnTo>
                    <a:pt x="4402937" y="5372"/>
                  </a:lnTo>
                  <a:lnTo>
                    <a:pt x="4401058" y="0"/>
                  </a:lnTo>
                  <a:lnTo>
                    <a:pt x="69748" y="1531327"/>
                  </a:lnTo>
                  <a:lnTo>
                    <a:pt x="59182" y="1501394"/>
                  </a:lnTo>
                  <a:lnTo>
                    <a:pt x="0" y="1562735"/>
                  </a:lnTo>
                  <a:lnTo>
                    <a:pt x="84582" y="1573276"/>
                  </a:lnTo>
                  <a:lnTo>
                    <a:pt x="75463" y="1547495"/>
                  </a:lnTo>
                  <a:lnTo>
                    <a:pt x="73964" y="1543265"/>
                  </a:lnTo>
                  <a:lnTo>
                    <a:pt x="4381233" y="20434"/>
                  </a:lnTo>
                  <a:lnTo>
                    <a:pt x="2986100" y="1492834"/>
                  </a:lnTo>
                  <a:lnTo>
                    <a:pt x="2963037" y="1470914"/>
                  </a:lnTo>
                  <a:lnTo>
                    <a:pt x="2938272" y="1552448"/>
                  </a:lnTo>
                  <a:lnTo>
                    <a:pt x="3018282" y="1523365"/>
                  </a:lnTo>
                  <a:lnTo>
                    <a:pt x="3005036" y="1510804"/>
                  </a:lnTo>
                  <a:lnTo>
                    <a:pt x="2995295" y="1501546"/>
                  </a:lnTo>
                  <a:lnTo>
                    <a:pt x="4403179" y="15544"/>
                  </a:lnTo>
                  <a:lnTo>
                    <a:pt x="5817921" y="1488655"/>
                  </a:lnTo>
                  <a:lnTo>
                    <a:pt x="5795010" y="1510665"/>
                  </a:lnTo>
                  <a:lnTo>
                    <a:pt x="5875274" y="15392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65919" y="3595116"/>
              <a:ext cx="2566670" cy="850900"/>
            </a:xfrm>
            <a:custGeom>
              <a:avLst/>
              <a:gdLst/>
              <a:ahLst/>
              <a:cxnLst/>
              <a:rect l="l" t="t" r="r" b="b"/>
              <a:pathLst>
                <a:path w="2566670" h="850900">
                  <a:moveTo>
                    <a:pt x="2424683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2"/>
                  </a:lnTo>
                  <a:lnTo>
                    <a:pt x="2424683" y="850392"/>
                  </a:lnTo>
                  <a:lnTo>
                    <a:pt x="2469465" y="843162"/>
                  </a:lnTo>
                  <a:lnTo>
                    <a:pt x="2508369" y="823033"/>
                  </a:lnTo>
                  <a:lnTo>
                    <a:pt x="2539057" y="792345"/>
                  </a:lnTo>
                  <a:lnTo>
                    <a:pt x="2559186" y="753441"/>
                  </a:lnTo>
                  <a:lnTo>
                    <a:pt x="2566415" y="708660"/>
                  </a:lnTo>
                  <a:lnTo>
                    <a:pt x="2566415" y="141732"/>
                  </a:lnTo>
                  <a:lnTo>
                    <a:pt x="2559186" y="96950"/>
                  </a:lnTo>
                  <a:lnTo>
                    <a:pt x="2539057" y="58046"/>
                  </a:lnTo>
                  <a:lnTo>
                    <a:pt x="2508369" y="27358"/>
                  </a:lnTo>
                  <a:lnTo>
                    <a:pt x="2469465" y="7229"/>
                  </a:lnTo>
                  <a:lnTo>
                    <a:pt x="242468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65919" y="3595116"/>
              <a:ext cx="2566670" cy="850900"/>
            </a:xfrm>
            <a:custGeom>
              <a:avLst/>
              <a:gdLst/>
              <a:ahLst/>
              <a:cxnLst/>
              <a:rect l="l" t="t" r="r" b="b"/>
              <a:pathLst>
                <a:path w="2566670" h="85090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424683" y="0"/>
                  </a:lnTo>
                  <a:lnTo>
                    <a:pt x="2469465" y="7229"/>
                  </a:lnTo>
                  <a:lnTo>
                    <a:pt x="2508369" y="27358"/>
                  </a:lnTo>
                  <a:lnTo>
                    <a:pt x="2539057" y="58046"/>
                  </a:lnTo>
                  <a:lnTo>
                    <a:pt x="2559186" y="96950"/>
                  </a:lnTo>
                  <a:lnTo>
                    <a:pt x="2566415" y="141732"/>
                  </a:lnTo>
                  <a:lnTo>
                    <a:pt x="2566415" y="708660"/>
                  </a:lnTo>
                  <a:lnTo>
                    <a:pt x="2559186" y="753441"/>
                  </a:lnTo>
                  <a:lnTo>
                    <a:pt x="2539057" y="792345"/>
                  </a:lnTo>
                  <a:lnTo>
                    <a:pt x="2508369" y="823033"/>
                  </a:lnTo>
                  <a:lnTo>
                    <a:pt x="2469465" y="843162"/>
                  </a:lnTo>
                  <a:lnTo>
                    <a:pt x="2424683" y="850392"/>
                  </a:lnTo>
                  <a:lnTo>
                    <a:pt x="141731" y="850392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3432" y="4570857"/>
            <a:ext cx="117221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ached  </a:t>
            </a:r>
            <a:r>
              <a:rPr sz="1800" spc="-5" dirty="0">
                <a:latin typeface="Calibri"/>
                <a:cs typeface="Calibri"/>
              </a:rPr>
              <a:t>DynamoDB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5853" y="4522851"/>
            <a:ext cx="97091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HBase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10170" y="4522851"/>
            <a:ext cx="953769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Mon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oDB  CouchDB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60685" y="3856177"/>
            <a:ext cx="977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ра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ф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овые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36640" y="2056002"/>
            <a:ext cx="4412615" cy="1550670"/>
          </a:xfrm>
          <a:custGeom>
            <a:avLst/>
            <a:gdLst/>
            <a:ahLst/>
            <a:cxnLst/>
            <a:rect l="l" t="t" r="r" b="b"/>
            <a:pathLst>
              <a:path w="4412615" h="1550670">
                <a:moveTo>
                  <a:pt x="4338307" y="1520226"/>
                </a:moveTo>
                <a:lnTo>
                  <a:pt x="4327906" y="1550162"/>
                </a:lnTo>
                <a:lnTo>
                  <a:pt x="4412361" y="1539239"/>
                </a:lnTo>
                <a:lnTo>
                  <a:pt x="4397903" y="1524381"/>
                </a:lnTo>
                <a:lnTo>
                  <a:pt x="4350258" y="1524381"/>
                </a:lnTo>
                <a:lnTo>
                  <a:pt x="4338307" y="1520226"/>
                </a:lnTo>
                <a:close/>
              </a:path>
              <a:path w="4412615" h="1550670">
                <a:moveTo>
                  <a:pt x="4342498" y="1508161"/>
                </a:moveTo>
                <a:lnTo>
                  <a:pt x="4338307" y="1520226"/>
                </a:lnTo>
                <a:lnTo>
                  <a:pt x="4350258" y="1524381"/>
                </a:lnTo>
                <a:lnTo>
                  <a:pt x="4354449" y="1512316"/>
                </a:lnTo>
                <a:lnTo>
                  <a:pt x="4342498" y="1508161"/>
                </a:lnTo>
                <a:close/>
              </a:path>
              <a:path w="4412615" h="1550670">
                <a:moveTo>
                  <a:pt x="4352925" y="1478152"/>
                </a:moveTo>
                <a:lnTo>
                  <a:pt x="4342498" y="1508161"/>
                </a:lnTo>
                <a:lnTo>
                  <a:pt x="4354449" y="1512316"/>
                </a:lnTo>
                <a:lnTo>
                  <a:pt x="4350258" y="1524381"/>
                </a:lnTo>
                <a:lnTo>
                  <a:pt x="4397903" y="1524381"/>
                </a:lnTo>
                <a:lnTo>
                  <a:pt x="4352925" y="1478152"/>
                </a:lnTo>
                <a:close/>
              </a:path>
              <a:path w="4412615" h="1550670">
                <a:moveTo>
                  <a:pt x="4063" y="0"/>
                </a:moveTo>
                <a:lnTo>
                  <a:pt x="0" y="11937"/>
                </a:lnTo>
                <a:lnTo>
                  <a:pt x="4338307" y="1520226"/>
                </a:lnTo>
                <a:lnTo>
                  <a:pt x="4342498" y="1508161"/>
                </a:lnTo>
                <a:lnTo>
                  <a:pt x="40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09707" y="4512183"/>
            <a:ext cx="5969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Titan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Neo4J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717804"/>
            <a:ext cx="5398008" cy="58445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6182" y="66548"/>
            <a:ext cx="1659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Статистика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26751" y="6146393"/>
            <a:ext cx="102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domo.com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5" y="763121"/>
            <a:ext cx="2741295" cy="191071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202429"/>
                </a:solidFill>
                <a:latin typeface="Calibri"/>
                <a:cs typeface="Calibri"/>
              </a:rPr>
              <a:t>Пример,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Calibri"/>
                <a:cs typeface="Calibri"/>
              </a:rPr>
              <a:t>Facebook</a:t>
            </a:r>
            <a:endParaRPr sz="1800">
              <a:latin typeface="Calibri"/>
              <a:cs typeface="Calibri"/>
            </a:endParaRPr>
          </a:p>
          <a:p>
            <a:pPr marL="701040" marR="41910" indent="-287020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1800" dirty="0">
                <a:latin typeface="Calibri"/>
                <a:cs typeface="Calibri"/>
              </a:rPr>
              <a:t>2.23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млрд.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активных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пользователей </a:t>
            </a:r>
            <a:r>
              <a:rPr sz="1800" dirty="0">
                <a:latin typeface="Calibri"/>
                <a:cs typeface="Calibri"/>
              </a:rPr>
              <a:t>в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месяц (2018)</a:t>
            </a:r>
            <a:endParaRPr sz="1800">
              <a:latin typeface="Calibri"/>
              <a:cs typeface="Calibri"/>
            </a:endParaRPr>
          </a:p>
          <a:p>
            <a:pPr marL="701040" indent="-287020">
              <a:lnSpc>
                <a:spcPct val="100000"/>
              </a:lnSpc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1800" spc="-5" dirty="0">
                <a:solidFill>
                  <a:srgbClr val="202429"/>
                </a:solidFill>
                <a:latin typeface="Calibri"/>
                <a:cs typeface="Calibri"/>
              </a:rPr>
              <a:t>90,032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 постов</a:t>
            </a:r>
            <a:r>
              <a:rPr sz="18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в</a:t>
            </a:r>
            <a:r>
              <a:rPr sz="18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Calibri"/>
                <a:cs typeface="Calibri"/>
              </a:rPr>
              <a:t>день</a:t>
            </a:r>
            <a:endParaRPr sz="1800">
              <a:latin typeface="Calibri"/>
              <a:cs typeface="Calibri"/>
            </a:endParaRPr>
          </a:p>
          <a:p>
            <a:pPr marL="701040">
              <a:lnSpc>
                <a:spcPct val="100000"/>
              </a:lnSpc>
            </a:pPr>
            <a:r>
              <a:rPr sz="1800" spc="-5" dirty="0">
                <a:solidFill>
                  <a:srgbClr val="202429"/>
                </a:solidFill>
                <a:latin typeface="Calibri"/>
                <a:cs typeface="Calibri"/>
              </a:rPr>
              <a:t>(2018)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Примеры</a:t>
            </a:r>
            <a:r>
              <a:rPr spc="-55" dirty="0"/>
              <a:t> </a:t>
            </a:r>
            <a:r>
              <a:rPr spc="-10" dirty="0"/>
              <a:t>СУБД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6629399"/>
            <a:ext cx="12192000" cy="228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8828" y="2238755"/>
            <a:ext cx="3217545" cy="2329180"/>
          </a:xfrm>
          <a:custGeom>
            <a:avLst/>
            <a:gdLst/>
            <a:ahLst/>
            <a:cxnLst/>
            <a:rect l="l" t="t" r="r" b="b"/>
            <a:pathLst>
              <a:path w="3217545" h="2329179">
                <a:moveTo>
                  <a:pt x="0" y="2328672"/>
                </a:moveTo>
                <a:lnTo>
                  <a:pt x="1608582" y="0"/>
                </a:lnTo>
                <a:lnTo>
                  <a:pt x="3217164" y="2328672"/>
                </a:lnTo>
                <a:lnTo>
                  <a:pt x="0" y="2328672"/>
                </a:lnTo>
                <a:close/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67964" y="4679441"/>
            <a:ext cx="18415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Согласованность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(consistency)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1864" y="1453641"/>
            <a:ext cx="13728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Доступность</a:t>
            </a:r>
            <a:endParaRPr sz="20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(availability)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6143" y="4679441"/>
            <a:ext cx="21964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Отказоустойчивость</a:t>
            </a:r>
            <a:endParaRPr sz="20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(partition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tolerance)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1209" y="2534791"/>
            <a:ext cx="1878330" cy="78168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b="1" spc="-5" dirty="0">
                <a:solidFill>
                  <a:srgbClr val="2C6DAA"/>
                </a:solidFill>
                <a:latin typeface="Calibri"/>
                <a:cs typeface="Calibri"/>
              </a:rPr>
              <a:t>MySQL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C6DAA"/>
                </a:solidFill>
                <a:latin typeface="Calibri"/>
                <a:cs typeface="Calibri"/>
              </a:rPr>
              <a:t>PostgreSQL</a:t>
            </a:r>
            <a:endParaRPr sz="1800">
              <a:latin typeface="Calibri"/>
              <a:cs typeface="Calibri"/>
            </a:endParaRPr>
          </a:p>
          <a:p>
            <a:pPr marL="448945">
              <a:lnSpc>
                <a:spcPct val="100000"/>
              </a:lnSpc>
              <a:spcBef>
                <a:spcPts val="815"/>
              </a:spcBef>
            </a:pP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Vertica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780" y="3461766"/>
            <a:ext cx="589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32C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00632C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632C"/>
                </a:solidFill>
                <a:latin typeface="Calibri"/>
                <a:cs typeface="Calibri"/>
              </a:rPr>
              <a:t>o4j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9476" y="2455164"/>
            <a:ext cx="2465070" cy="86169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Cassandra</a:t>
            </a:r>
            <a:endParaRPr sz="1800">
              <a:latin typeface="Calibri"/>
              <a:cs typeface="Calibri"/>
            </a:endParaRPr>
          </a:p>
          <a:p>
            <a:pPr marL="260985">
              <a:lnSpc>
                <a:spcPct val="100000"/>
              </a:lnSpc>
              <a:spcBef>
                <a:spcPts val="1130"/>
              </a:spcBef>
            </a:pPr>
            <a:r>
              <a:rPr sz="1800" b="1" spc="-15" dirty="0">
                <a:solidFill>
                  <a:srgbClr val="BE9000"/>
                </a:solidFill>
                <a:latin typeface="Calibri"/>
                <a:cs typeface="Calibri"/>
              </a:rPr>
              <a:t>Voldemort,</a:t>
            </a:r>
            <a:r>
              <a:rPr sz="1800" b="1" spc="-2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E9000"/>
                </a:solidFill>
                <a:latin typeface="Calibri"/>
                <a:cs typeface="Calibri"/>
              </a:rPr>
              <a:t>DynamoDB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6818" y="344525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64D1"/>
                </a:solidFill>
                <a:latin typeface="Calibri"/>
                <a:cs typeface="Calibri"/>
              </a:rPr>
              <a:t>CouchDB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5682" y="4675759"/>
            <a:ext cx="1516380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9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Hbase,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BigTable </a:t>
            </a:r>
            <a:r>
              <a:rPr sz="1800" b="1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E9000"/>
                </a:solidFill>
                <a:latin typeface="Calibri"/>
                <a:cs typeface="Calibri"/>
              </a:rPr>
              <a:t>Redis</a:t>
            </a:r>
            <a:endParaRPr sz="1800">
              <a:latin typeface="Calibri"/>
              <a:cs typeface="Calibri"/>
            </a:endParaRPr>
          </a:p>
          <a:p>
            <a:pPr marL="31750" algn="ctr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A264D1"/>
                </a:solidFill>
                <a:latin typeface="Calibri"/>
                <a:cs typeface="Calibri"/>
              </a:rPr>
              <a:t>MongoDB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417" y="662812"/>
            <a:ext cx="157099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52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C6DAA"/>
                </a:solidFill>
                <a:latin typeface="Calibri"/>
                <a:cs typeface="Calibri"/>
              </a:rPr>
              <a:t>Реляционные </a:t>
            </a:r>
            <a:r>
              <a:rPr sz="1800" b="1" dirty="0">
                <a:solidFill>
                  <a:srgbClr val="2C6DAA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E9000"/>
                </a:solidFill>
                <a:latin typeface="Calibri"/>
                <a:cs typeface="Calibri"/>
              </a:rPr>
              <a:t>К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лю</a:t>
            </a:r>
            <a:r>
              <a:rPr sz="1800" b="1" spc="-5" dirty="0">
                <a:solidFill>
                  <a:srgbClr val="BE9000"/>
                </a:solidFill>
                <a:latin typeface="Calibri"/>
                <a:cs typeface="Calibri"/>
              </a:rPr>
              <a:t>ч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-значе</a:t>
            </a:r>
            <a:r>
              <a:rPr sz="1800" b="1" spc="-5" dirty="0">
                <a:solidFill>
                  <a:srgbClr val="BE9000"/>
                </a:solidFill>
                <a:latin typeface="Calibri"/>
                <a:cs typeface="Calibri"/>
              </a:rPr>
              <a:t>н</a:t>
            </a:r>
            <a:r>
              <a:rPr sz="1800" b="1" spc="5" dirty="0">
                <a:solidFill>
                  <a:srgbClr val="BE9000"/>
                </a:solidFill>
                <a:latin typeface="Calibri"/>
                <a:cs typeface="Calibri"/>
              </a:rPr>
              <a:t>и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626" y="1581149"/>
            <a:ext cx="31578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Ориентированные на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столбцы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A264D1"/>
                </a:solidFill>
                <a:latin typeface="Calibri"/>
                <a:cs typeface="Calibri"/>
              </a:rPr>
              <a:t>Д</a:t>
            </a:r>
            <a:r>
              <a:rPr sz="1800" b="1" dirty="0">
                <a:solidFill>
                  <a:srgbClr val="A264D1"/>
                </a:solidFill>
                <a:latin typeface="Calibri"/>
                <a:cs typeface="Calibri"/>
              </a:rPr>
              <a:t>ок</a:t>
            </a:r>
            <a:r>
              <a:rPr sz="1800" b="1" spc="-15" dirty="0">
                <a:solidFill>
                  <a:srgbClr val="A264D1"/>
                </a:solidFill>
                <a:latin typeface="Calibri"/>
                <a:cs typeface="Calibri"/>
              </a:rPr>
              <a:t>у</a:t>
            </a:r>
            <a:r>
              <a:rPr sz="1800" b="1" spc="-5" dirty="0">
                <a:solidFill>
                  <a:srgbClr val="A264D1"/>
                </a:solidFill>
                <a:latin typeface="Calibri"/>
                <a:cs typeface="Calibri"/>
              </a:rPr>
              <a:t>м</a:t>
            </a:r>
            <a:r>
              <a:rPr sz="1800" b="1" dirty="0">
                <a:solidFill>
                  <a:srgbClr val="A264D1"/>
                </a:solidFill>
                <a:latin typeface="Calibri"/>
                <a:cs typeface="Calibri"/>
              </a:rPr>
              <a:t>е</a:t>
            </a:r>
            <a:r>
              <a:rPr sz="1800" b="1" spc="-5" dirty="0">
                <a:solidFill>
                  <a:srgbClr val="A264D1"/>
                </a:solidFill>
                <a:latin typeface="Calibri"/>
                <a:cs typeface="Calibri"/>
              </a:rPr>
              <a:t>нтн</a:t>
            </a:r>
            <a:r>
              <a:rPr sz="1800" b="1" spc="5" dirty="0">
                <a:solidFill>
                  <a:srgbClr val="A264D1"/>
                </a:solidFill>
                <a:latin typeface="Calibri"/>
                <a:cs typeface="Calibri"/>
              </a:rPr>
              <a:t>о</a:t>
            </a:r>
            <a:r>
              <a:rPr sz="1800" b="1" dirty="0">
                <a:solidFill>
                  <a:srgbClr val="A264D1"/>
                </a:solidFill>
                <a:latin typeface="Calibri"/>
                <a:cs typeface="Calibri"/>
              </a:rPr>
              <a:t>-о</a:t>
            </a:r>
            <a:r>
              <a:rPr sz="1800" b="1" spc="5" dirty="0">
                <a:solidFill>
                  <a:srgbClr val="A264D1"/>
                </a:solidFill>
                <a:latin typeface="Calibri"/>
                <a:cs typeface="Calibri"/>
              </a:rPr>
              <a:t>р</a:t>
            </a:r>
            <a:r>
              <a:rPr sz="1800" b="1" spc="-10" dirty="0">
                <a:solidFill>
                  <a:srgbClr val="A264D1"/>
                </a:solidFill>
                <a:latin typeface="Calibri"/>
                <a:cs typeface="Calibri"/>
              </a:rPr>
              <a:t>ие</a:t>
            </a:r>
            <a:r>
              <a:rPr sz="1800" b="1" spc="-5" dirty="0">
                <a:solidFill>
                  <a:srgbClr val="A264D1"/>
                </a:solidFill>
                <a:latin typeface="Calibri"/>
                <a:cs typeface="Calibri"/>
              </a:rPr>
              <a:t>нтированные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626" y="2556128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32C"/>
                </a:solidFill>
                <a:latin typeface="Calibri"/>
                <a:cs typeface="Calibri"/>
              </a:rPr>
              <a:t>Г</a:t>
            </a:r>
            <a:r>
              <a:rPr sz="1800" b="1" dirty="0">
                <a:solidFill>
                  <a:srgbClr val="00632C"/>
                </a:solidFill>
                <a:latin typeface="Calibri"/>
                <a:cs typeface="Calibri"/>
              </a:rPr>
              <a:t>рафовые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Примеры</a:t>
            </a:r>
            <a:r>
              <a:rPr spc="-55" dirty="0"/>
              <a:t> </a:t>
            </a:r>
            <a:r>
              <a:rPr spc="-10" dirty="0"/>
              <a:t>СУБД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314" y="1611442"/>
            <a:ext cx="2809600" cy="34228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4967" y="2496311"/>
            <a:ext cx="2161032" cy="17251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3492" y="2029477"/>
            <a:ext cx="5037920" cy="26146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Примеры</a:t>
            </a:r>
            <a:r>
              <a:rPr spc="-55" dirty="0"/>
              <a:t> </a:t>
            </a:r>
            <a:r>
              <a:rPr spc="-10" dirty="0"/>
              <a:t>СУБД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879" y="1634611"/>
            <a:ext cx="3983124" cy="36240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8316" y="1807484"/>
            <a:ext cx="5772860" cy="30525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657" y="2703703"/>
            <a:ext cx="625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Стек</a:t>
            </a:r>
            <a:r>
              <a:rPr sz="3600" spc="5" dirty="0"/>
              <a:t> </a:t>
            </a:r>
            <a:r>
              <a:rPr sz="3600" spc="-20" dirty="0"/>
              <a:t>технологий</a:t>
            </a:r>
            <a:r>
              <a:rPr sz="3600" spc="40" dirty="0"/>
              <a:t> </a:t>
            </a:r>
            <a:r>
              <a:rPr sz="3600" spc="-5" dirty="0"/>
              <a:t>Hadoop</a:t>
            </a:r>
            <a:r>
              <a:rPr sz="3600" spc="-25" dirty="0"/>
              <a:t> </a:t>
            </a:r>
            <a:r>
              <a:rPr sz="3600" dirty="0"/>
              <a:t>и</a:t>
            </a:r>
            <a:r>
              <a:rPr sz="3600" spc="-5" dirty="0"/>
              <a:t> Spark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1214" y="66548"/>
            <a:ext cx="191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Стек</a:t>
            </a:r>
            <a:r>
              <a:rPr spc="-45" dirty="0"/>
              <a:t> </a:t>
            </a:r>
            <a:r>
              <a:rPr spc="-10" dirty="0"/>
              <a:t>Hadoop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17192" y="1060703"/>
          <a:ext cx="8673465" cy="4636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4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518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Mahout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431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MapReduce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8382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Pig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8382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8382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  <a:tabLst>
                          <a:tab pos="1822450" algn="l"/>
                          <a:tab pos="326644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Storm	Giraph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24">
                <a:tc gridSpan="3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8382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89">
                <a:tc gridSpan="4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Менеджер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ресурсов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YARN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62"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Распределенная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файловая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система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Hadoop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Операционная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система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5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Гипервизор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0063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T w="80772">
                      <a:solidFill>
                        <a:srgbClr val="FFFFFF"/>
                      </a:solidFill>
                      <a:prstDash val="solid"/>
                    </a:lnT>
                    <a:solidFill>
                      <a:srgbClr val="0095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810500" y="1798320"/>
            <a:ext cx="1359535" cy="1225550"/>
          </a:xfrm>
          <a:custGeom>
            <a:avLst/>
            <a:gdLst/>
            <a:ahLst/>
            <a:cxnLst/>
            <a:rect l="l" t="t" r="r" b="b"/>
            <a:pathLst>
              <a:path w="1359534" h="1225550">
                <a:moveTo>
                  <a:pt x="1359407" y="0"/>
                </a:moveTo>
                <a:lnTo>
                  <a:pt x="0" y="0"/>
                </a:lnTo>
                <a:lnTo>
                  <a:pt x="0" y="1225296"/>
                </a:lnTo>
                <a:lnTo>
                  <a:pt x="1359407" y="1225296"/>
                </a:lnTo>
                <a:lnTo>
                  <a:pt x="13594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32392" y="1798320"/>
            <a:ext cx="1359535" cy="1225550"/>
          </a:xfrm>
          <a:custGeom>
            <a:avLst/>
            <a:gdLst/>
            <a:ahLst/>
            <a:cxnLst/>
            <a:rect l="l" t="t" r="r" b="b"/>
            <a:pathLst>
              <a:path w="1359534" h="1225550">
                <a:moveTo>
                  <a:pt x="1359407" y="0"/>
                </a:moveTo>
                <a:lnTo>
                  <a:pt x="0" y="0"/>
                </a:lnTo>
                <a:lnTo>
                  <a:pt x="0" y="1225296"/>
                </a:lnTo>
                <a:lnTo>
                  <a:pt x="1359407" y="1225296"/>
                </a:lnTo>
                <a:lnTo>
                  <a:pt x="13594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329" y="66548"/>
            <a:ext cx="1576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Стек</a:t>
            </a:r>
            <a:r>
              <a:rPr spc="-50" dirty="0"/>
              <a:t> </a:t>
            </a:r>
            <a:r>
              <a:rPr spc="-10" dirty="0"/>
              <a:t>Spark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5272" y="3384803"/>
            <a:ext cx="1778635" cy="4572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272" y="2834639"/>
            <a:ext cx="8673465" cy="47879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69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272" y="2068067"/>
            <a:ext cx="1485900" cy="6953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9558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latin typeface="Calibri"/>
                <a:cs typeface="Calibri"/>
              </a:rPr>
              <a:t>Streaming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2464" y="3390900"/>
            <a:ext cx="2077720" cy="457200"/>
          </a:xfrm>
          <a:custGeom>
            <a:avLst/>
            <a:gdLst/>
            <a:ahLst/>
            <a:cxnLst/>
            <a:rect l="l" t="t" r="r" b="b"/>
            <a:pathLst>
              <a:path w="2077720" h="457200">
                <a:moveTo>
                  <a:pt x="2077212" y="0"/>
                </a:moveTo>
                <a:lnTo>
                  <a:pt x="0" y="0"/>
                </a:lnTo>
                <a:lnTo>
                  <a:pt x="0" y="457200"/>
                </a:lnTo>
                <a:lnTo>
                  <a:pt x="2077212" y="457200"/>
                </a:lnTo>
                <a:lnTo>
                  <a:pt x="207721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1755" y="2068067"/>
            <a:ext cx="1485900" cy="6953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9558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540"/>
              </a:spcBef>
            </a:pPr>
            <a:r>
              <a:rPr sz="1800" spc="-10" dirty="0">
                <a:latin typeface="Calibri"/>
                <a:cs typeface="Calibri"/>
              </a:rPr>
              <a:t>GraphX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9764" y="2068067"/>
            <a:ext cx="1485900" cy="6953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9558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latin typeface="Calibri"/>
                <a:cs typeface="Calibri"/>
              </a:rPr>
              <a:t>MLlib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1864" y="2068067"/>
            <a:ext cx="1485900" cy="6953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9558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3976" y="3390900"/>
            <a:ext cx="2225040" cy="457200"/>
          </a:xfrm>
          <a:custGeom>
            <a:avLst/>
            <a:gdLst/>
            <a:ahLst/>
            <a:cxnLst/>
            <a:rect l="l" t="t" r="r" b="b"/>
            <a:pathLst>
              <a:path w="2225040" h="457200">
                <a:moveTo>
                  <a:pt x="2225039" y="0"/>
                </a:moveTo>
                <a:lnTo>
                  <a:pt x="0" y="0"/>
                </a:lnTo>
                <a:lnTo>
                  <a:pt x="0" y="457200"/>
                </a:lnTo>
                <a:lnTo>
                  <a:pt x="2225039" y="457200"/>
                </a:lnTo>
                <a:lnTo>
                  <a:pt x="22250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34078" y="3455034"/>
            <a:ext cx="311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121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Mesos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alone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56" y="4547453"/>
            <a:ext cx="1546585" cy="3939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1299" y="4512599"/>
            <a:ext cx="1132236" cy="7466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6886" y="4620295"/>
            <a:ext cx="1593253" cy="3956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7659" y="4396740"/>
            <a:ext cx="1383792" cy="7147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9247" y="4294632"/>
            <a:ext cx="706933" cy="92273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43316" y="3396996"/>
            <a:ext cx="2225040" cy="45720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7683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4702" y="66548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Стек</a:t>
            </a:r>
            <a:r>
              <a:rPr spc="-35" dirty="0"/>
              <a:t> </a:t>
            </a:r>
            <a:r>
              <a:rPr spc="-15" dirty="0"/>
              <a:t>технологий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526" y="1311602"/>
            <a:ext cx="8997598" cy="41523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1822" y="6058001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MapR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690" y="66548"/>
            <a:ext cx="2675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Карта</a:t>
            </a:r>
            <a:r>
              <a:rPr spc="-35" dirty="0"/>
              <a:t> </a:t>
            </a:r>
            <a:r>
              <a:rPr spc="-15" dirty="0"/>
              <a:t>технологий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521" y="1284729"/>
            <a:ext cx="8339969" cy="4653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669125"/>
            <a:ext cx="31045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Системы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больших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2703703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Облачные</a:t>
            </a:r>
            <a:r>
              <a:rPr sz="3600" spc="-75" dirty="0"/>
              <a:t> </a:t>
            </a:r>
            <a:r>
              <a:rPr sz="3600" spc="-5" dirty="0"/>
              <a:t>ресурсы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669125"/>
            <a:ext cx="616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0485" y="66548"/>
            <a:ext cx="288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Облачные</a:t>
            </a:r>
            <a:r>
              <a:rPr spc="-60" dirty="0"/>
              <a:t> </a:t>
            </a:r>
            <a:r>
              <a:rPr spc="-10" dirty="0"/>
              <a:t>ресурсы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525" y="1287780"/>
            <a:ext cx="4615054" cy="46390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0555" y="6068912"/>
            <a:ext cx="1117091" cy="33456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1203" y="1078671"/>
            <a:ext cx="4712685" cy="48400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2776" y="981202"/>
            <a:ext cx="3204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5F6268"/>
                </a:solidFill>
                <a:latin typeface="Arial"/>
                <a:cs typeface="Arial"/>
              </a:rPr>
              <a:t>Magic</a:t>
            </a:r>
            <a:r>
              <a:rPr sz="1000" b="1" spc="-30" dirty="0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F6268"/>
                </a:solidFill>
                <a:latin typeface="Arial"/>
                <a:cs typeface="Arial"/>
              </a:rPr>
              <a:t>Quadrant</a:t>
            </a:r>
            <a:r>
              <a:rPr sz="1000" b="1" dirty="0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F6268"/>
                </a:solidFill>
                <a:latin typeface="Arial"/>
                <a:cs typeface="Arial"/>
              </a:rPr>
              <a:t>for Cloud</a:t>
            </a:r>
            <a:r>
              <a:rPr sz="1000" b="1" spc="10" dirty="0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F6268"/>
                </a:solidFill>
                <a:latin typeface="Arial"/>
                <a:cs typeface="Arial"/>
              </a:rPr>
              <a:t>Infrastructure as</a:t>
            </a:r>
            <a:r>
              <a:rPr sz="1000" b="1" dirty="0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F6268"/>
                </a:solidFill>
                <a:latin typeface="Arial"/>
                <a:cs typeface="Arial"/>
              </a:rPr>
              <a:t>a Service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6182" y="66548"/>
            <a:ext cx="1659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Статистика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04" y="1780032"/>
            <a:ext cx="5146548" cy="33162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8735" y="1780032"/>
            <a:ext cx="5893308" cy="33162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238747"/>
            <a:ext cx="4803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7575B"/>
                </a:solidFill>
                <a:latin typeface="Calibri"/>
                <a:cs typeface="Calibri"/>
              </a:rPr>
              <a:t>Cisco </a:t>
            </a:r>
            <a:r>
              <a:rPr sz="1400" dirty="0">
                <a:solidFill>
                  <a:srgbClr val="57575B"/>
                </a:solidFill>
                <a:latin typeface="Calibri"/>
                <a:cs typeface="Calibri"/>
              </a:rPr>
              <a:t>Visual</a:t>
            </a:r>
            <a:r>
              <a:rPr sz="1400" spc="5" dirty="0">
                <a:solidFill>
                  <a:srgbClr val="57575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7575B"/>
                </a:solidFill>
                <a:latin typeface="Calibri"/>
                <a:cs typeface="Calibri"/>
              </a:rPr>
              <a:t>Networking</a:t>
            </a:r>
            <a:r>
              <a:rPr sz="1400" spc="-10" dirty="0">
                <a:solidFill>
                  <a:srgbClr val="57575B"/>
                </a:solidFill>
                <a:latin typeface="Calibri"/>
                <a:cs typeface="Calibri"/>
              </a:rPr>
              <a:t> Index:</a:t>
            </a:r>
            <a:r>
              <a:rPr sz="1400" spc="15" dirty="0">
                <a:solidFill>
                  <a:srgbClr val="57575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7575B"/>
                </a:solidFill>
                <a:latin typeface="Calibri"/>
                <a:cs typeface="Calibri"/>
              </a:rPr>
              <a:t>Global</a:t>
            </a:r>
            <a:r>
              <a:rPr sz="1400" spc="-10" dirty="0">
                <a:solidFill>
                  <a:srgbClr val="57575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7575B"/>
                </a:solidFill>
                <a:latin typeface="Calibri"/>
                <a:cs typeface="Calibri"/>
              </a:rPr>
              <a:t>Mobile </a:t>
            </a:r>
            <a:r>
              <a:rPr sz="1400" spc="-10" dirty="0">
                <a:solidFill>
                  <a:srgbClr val="57575B"/>
                </a:solidFill>
                <a:latin typeface="Calibri"/>
                <a:cs typeface="Calibri"/>
              </a:rPr>
              <a:t>Data </a:t>
            </a:r>
            <a:r>
              <a:rPr sz="1400" spc="-20" dirty="0">
                <a:solidFill>
                  <a:srgbClr val="57575B"/>
                </a:solidFill>
                <a:latin typeface="Calibri"/>
                <a:cs typeface="Calibri"/>
              </a:rPr>
              <a:t>Traffic</a:t>
            </a:r>
            <a:r>
              <a:rPr sz="1400" spc="-25" dirty="0">
                <a:solidFill>
                  <a:srgbClr val="57575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7575B"/>
                </a:solidFill>
                <a:latin typeface="Calibri"/>
                <a:cs typeface="Calibri"/>
              </a:rPr>
              <a:t>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876" y="2679192"/>
            <a:ext cx="3305555" cy="5669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2520695"/>
            <a:ext cx="2346959" cy="882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0485" y="66548"/>
            <a:ext cx="288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Облачные</a:t>
            </a:r>
            <a:r>
              <a:rPr spc="-60" dirty="0"/>
              <a:t> </a:t>
            </a:r>
            <a:r>
              <a:rPr spc="-10" dirty="0"/>
              <a:t>ресурсы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0485" y="66548"/>
            <a:ext cx="288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Облачные</a:t>
            </a:r>
            <a:r>
              <a:rPr spc="-60" dirty="0"/>
              <a:t> </a:t>
            </a:r>
            <a:r>
              <a:rPr spc="-10" dirty="0"/>
              <a:t>ресурсы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588" y="844296"/>
            <a:ext cx="1545336" cy="5806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3814" y="1280907"/>
            <a:ext cx="1494721" cy="1276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5494" y="1524181"/>
            <a:ext cx="1604793" cy="9758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48533" y="2635758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Hadoop</a:t>
            </a:r>
            <a:r>
              <a:rPr sz="1800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и</a:t>
            </a:r>
            <a:r>
              <a:rPr sz="1800" spc="-1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Spark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EMR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4598" y="2635758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Elasticsearch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Сервис</a:t>
            </a:r>
            <a:r>
              <a:rPr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Elasticsearch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66" y="870915"/>
            <a:ext cx="4616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37911"/>
                </a:solidFill>
                <a:latin typeface="Microsoft Sans Serif"/>
                <a:cs typeface="Microsoft Sans Serif"/>
              </a:rPr>
              <a:t>Инфраструктуры</a:t>
            </a:r>
            <a:r>
              <a:rPr sz="1800" spc="7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E37911"/>
                </a:solidFill>
                <a:latin typeface="Microsoft Sans Serif"/>
                <a:cs typeface="Microsoft Sans Serif"/>
              </a:rPr>
              <a:t>анализа</a:t>
            </a:r>
            <a:r>
              <a:rPr sz="1800" spc="1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37911"/>
                </a:solidFill>
                <a:latin typeface="Microsoft Sans Serif"/>
                <a:cs typeface="Microsoft Sans Serif"/>
              </a:rPr>
              <a:t>больших</a:t>
            </a:r>
            <a:r>
              <a:rPr sz="1800" spc="-5" dirty="0">
                <a:solidFill>
                  <a:srgbClr val="E37911"/>
                </a:solidFill>
                <a:latin typeface="Microsoft Sans Serif"/>
                <a:cs typeface="Microsoft Sans Serif"/>
              </a:rPr>
              <a:t> данных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033" y="3656457"/>
            <a:ext cx="584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37911"/>
                </a:solidFill>
                <a:latin typeface="Microsoft Sans Serif"/>
                <a:cs typeface="Microsoft Sans Serif"/>
              </a:rPr>
              <a:t>Анализ</a:t>
            </a:r>
            <a:r>
              <a:rPr sz="1800" spc="15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E37911"/>
                </a:solidFill>
                <a:latin typeface="Microsoft Sans Serif"/>
                <a:cs typeface="Microsoft Sans Serif"/>
              </a:rPr>
              <a:t>больших</a:t>
            </a:r>
            <a:r>
              <a:rPr sz="1800" spc="5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E37911"/>
                </a:solidFill>
                <a:latin typeface="Microsoft Sans Serif"/>
                <a:cs typeface="Microsoft Sans Serif"/>
              </a:rPr>
              <a:t>данных</a:t>
            </a:r>
            <a:r>
              <a:rPr sz="1800" spc="2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E37911"/>
                </a:solidFill>
                <a:latin typeface="Microsoft Sans Serif"/>
                <a:cs typeface="Microsoft Sans Serif"/>
              </a:rPr>
              <a:t>в</a:t>
            </a:r>
            <a:r>
              <a:rPr sz="1800" spc="25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E37911"/>
                </a:solidFill>
                <a:latin typeface="Microsoft Sans Serif"/>
                <a:cs typeface="Microsoft Sans Serif"/>
              </a:rPr>
              <a:t>режиме</a:t>
            </a:r>
            <a:r>
              <a:rPr sz="1800" spc="2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E37911"/>
                </a:solidFill>
                <a:latin typeface="Microsoft Sans Serif"/>
                <a:cs typeface="Microsoft Sans Serif"/>
              </a:rPr>
              <a:t>реального</a:t>
            </a:r>
            <a:r>
              <a:rPr sz="1800" spc="25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E37911"/>
                </a:solidFill>
                <a:latin typeface="Microsoft Sans Serif"/>
                <a:cs typeface="Microsoft Sans Serif"/>
              </a:rPr>
              <a:t>времени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7309" y="4514441"/>
            <a:ext cx="1486599" cy="10188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393" y="4476369"/>
            <a:ext cx="1733884" cy="9620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25890" y="4456974"/>
            <a:ext cx="1123950" cy="112425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56259" y="5599277"/>
            <a:ext cx="261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Amazon</a:t>
            </a:r>
            <a:r>
              <a:rPr sz="1800" spc="10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Kinesis</a:t>
            </a:r>
            <a:r>
              <a:rPr sz="1800" spc="20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Firehose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7229" y="5633415"/>
            <a:ext cx="257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Amazon</a:t>
            </a:r>
            <a:r>
              <a:rPr sz="1800" spc="1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Kinesis</a:t>
            </a:r>
            <a:r>
              <a:rPr sz="1800" spc="20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Streams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327" y="5646826"/>
            <a:ext cx="2623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Amazon</a:t>
            </a:r>
            <a:r>
              <a:rPr sz="1800" spc="1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Kinesis</a:t>
            </a:r>
            <a:r>
              <a:rPr sz="1800" spc="-8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Analytics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0485" y="66548"/>
            <a:ext cx="288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Облачные</a:t>
            </a:r>
            <a:r>
              <a:rPr spc="-60" dirty="0"/>
              <a:t> </a:t>
            </a:r>
            <a:r>
              <a:rPr spc="-10" dirty="0"/>
              <a:t>ресурсы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588" y="844296"/>
            <a:ext cx="1545336" cy="580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301" y="870915"/>
            <a:ext cx="38817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37911"/>
                </a:solidFill>
                <a:latin typeface="Microsoft Sans Serif"/>
                <a:cs typeface="Microsoft Sans Serif"/>
              </a:rPr>
              <a:t>Хранилища</a:t>
            </a:r>
            <a:r>
              <a:rPr sz="1800" dirty="0">
                <a:solidFill>
                  <a:srgbClr val="E37911"/>
                </a:solidFill>
                <a:latin typeface="Microsoft Sans Serif"/>
                <a:cs typeface="Microsoft Sans Serif"/>
              </a:rPr>
              <a:t> и</a:t>
            </a:r>
            <a:r>
              <a:rPr sz="1800" spc="15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E37911"/>
                </a:solidFill>
                <a:latin typeface="Microsoft Sans Serif"/>
                <a:cs typeface="Microsoft Sans Serif"/>
              </a:rPr>
              <a:t>базы</a:t>
            </a:r>
            <a:r>
              <a:rPr sz="1800" spc="1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37911"/>
                </a:solidFill>
                <a:latin typeface="Microsoft Sans Serif"/>
                <a:cs typeface="Microsoft Sans Serif"/>
              </a:rPr>
              <a:t>больших</a:t>
            </a:r>
            <a:r>
              <a:rPr sz="1800" dirty="0">
                <a:solidFill>
                  <a:srgbClr val="E37911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E37911"/>
                </a:solidFill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2574" y="1713341"/>
            <a:ext cx="1372597" cy="10759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5546" y="1827657"/>
            <a:ext cx="1447177" cy="1066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9723" y="4336593"/>
            <a:ext cx="1277377" cy="11726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9379" y="1799041"/>
            <a:ext cx="1533525" cy="10569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9210" y="2910078"/>
            <a:ext cx="244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F3C5C"/>
                </a:solidFill>
                <a:latin typeface="Microsoft Sans Serif"/>
                <a:cs typeface="Microsoft Sans Serif"/>
              </a:rPr>
              <a:t>Объектное</a:t>
            </a:r>
            <a:r>
              <a:rPr sz="1800" spc="-2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хранилище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2803" y="2958210"/>
            <a:ext cx="2207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NoSQL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DynamoDB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9086" y="5600496"/>
            <a:ext cx="369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3C5C"/>
                </a:solidFill>
                <a:latin typeface="Microsoft Sans Serif"/>
                <a:cs typeface="Microsoft Sans Serif"/>
              </a:rPr>
              <a:t>Графовые</a:t>
            </a:r>
            <a:r>
              <a:rPr sz="1800" spc="10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1F3C5C"/>
                </a:solidFill>
                <a:latin typeface="Microsoft Sans Serif"/>
                <a:cs typeface="Microsoft Sans Serif"/>
              </a:rPr>
              <a:t>базы</a:t>
            </a:r>
            <a:r>
              <a:rPr sz="1800" spc="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DynamoDB</a:t>
            </a:r>
            <a:r>
              <a:rPr sz="18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для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БД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Titan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4860" y="2986278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HBase</a:t>
            </a:r>
            <a:r>
              <a:rPr sz="1800" spc="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F3C5C"/>
                </a:solidFill>
                <a:latin typeface="Microsoft Sans Serif"/>
                <a:cs typeface="Microsoft Sans Serif"/>
              </a:rPr>
              <a:t>в</a:t>
            </a:r>
            <a:r>
              <a:rPr sz="1800" spc="-9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F3C5C"/>
                </a:solidFill>
                <a:latin typeface="Microsoft Sans Serif"/>
                <a:cs typeface="Microsoft Sans Serif"/>
              </a:rPr>
              <a:t>Amazon</a:t>
            </a:r>
            <a:r>
              <a:rPr sz="1800" spc="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F3C5C"/>
                </a:solidFill>
                <a:latin typeface="Microsoft Sans Serif"/>
                <a:cs typeface="Microsoft Sans Serif"/>
              </a:rPr>
              <a:t>EMR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9951" y="4179570"/>
            <a:ext cx="1609376" cy="12573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17775" y="5568188"/>
            <a:ext cx="2912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3C5C"/>
                </a:solidFill>
                <a:latin typeface="Microsoft Sans Serif"/>
                <a:cs typeface="Microsoft Sans Serif"/>
              </a:rPr>
              <a:t>Реляционные</a:t>
            </a:r>
            <a:r>
              <a:rPr sz="1800" spc="5" dirty="0">
                <a:solidFill>
                  <a:srgbClr val="1F3C5C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1F3C5C"/>
                </a:solidFill>
                <a:latin typeface="Microsoft Sans Serif"/>
                <a:cs typeface="Microsoft Sans Serif"/>
              </a:rPr>
              <a:t>базы</a:t>
            </a:r>
            <a:r>
              <a:rPr sz="1800" spc="-10" dirty="0">
                <a:solidFill>
                  <a:srgbClr val="1F3C5C"/>
                </a:solidFill>
                <a:latin typeface="Microsoft Sans Serif"/>
                <a:cs typeface="Microsoft Sans Serif"/>
              </a:rPr>
              <a:t> данных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Amazon</a:t>
            </a:r>
            <a:r>
              <a:rPr sz="18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2741" y="66548"/>
            <a:ext cx="3366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Большие</a:t>
            </a:r>
            <a:r>
              <a:rPr spc="-40" dirty="0"/>
              <a:t> </a:t>
            </a:r>
            <a:r>
              <a:rPr spc="-5" dirty="0"/>
              <a:t>Данные</a:t>
            </a:r>
            <a:r>
              <a:rPr spc="-10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4V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6000" y="1556003"/>
            <a:ext cx="2007235" cy="2007870"/>
          </a:xfrm>
          <a:custGeom>
            <a:avLst/>
            <a:gdLst/>
            <a:ahLst/>
            <a:cxnLst/>
            <a:rect l="l" t="t" r="r" b="b"/>
            <a:pathLst>
              <a:path w="2007234" h="2007870">
                <a:moveTo>
                  <a:pt x="0" y="0"/>
                </a:moveTo>
                <a:lnTo>
                  <a:pt x="0" y="2007870"/>
                </a:lnTo>
                <a:lnTo>
                  <a:pt x="2007107" y="2007870"/>
                </a:lnTo>
                <a:lnTo>
                  <a:pt x="2006543" y="1959788"/>
                </a:lnTo>
                <a:lnTo>
                  <a:pt x="2004859" y="1911984"/>
                </a:lnTo>
                <a:lnTo>
                  <a:pt x="2002068" y="1864470"/>
                </a:lnTo>
                <a:lnTo>
                  <a:pt x="1998182" y="1817258"/>
                </a:lnTo>
                <a:lnTo>
                  <a:pt x="1993213" y="1770362"/>
                </a:lnTo>
                <a:lnTo>
                  <a:pt x="1987175" y="1723792"/>
                </a:lnTo>
                <a:lnTo>
                  <a:pt x="1980080" y="1677564"/>
                </a:lnTo>
                <a:lnTo>
                  <a:pt x="1971941" y="1631688"/>
                </a:lnTo>
                <a:lnTo>
                  <a:pt x="1962769" y="1586177"/>
                </a:lnTo>
                <a:lnTo>
                  <a:pt x="1952579" y="1541044"/>
                </a:lnTo>
                <a:lnTo>
                  <a:pt x="1941381" y="1496302"/>
                </a:lnTo>
                <a:lnTo>
                  <a:pt x="1929190" y="1451963"/>
                </a:lnTo>
                <a:lnTo>
                  <a:pt x="1916017" y="1408040"/>
                </a:lnTo>
                <a:lnTo>
                  <a:pt x="1901875" y="1364545"/>
                </a:lnTo>
                <a:lnTo>
                  <a:pt x="1886776" y="1321491"/>
                </a:lnTo>
                <a:lnTo>
                  <a:pt x="1870734" y="1278890"/>
                </a:lnTo>
                <a:lnTo>
                  <a:pt x="1853761" y="1236755"/>
                </a:lnTo>
                <a:lnTo>
                  <a:pt x="1835869" y="1195099"/>
                </a:lnTo>
                <a:lnTo>
                  <a:pt x="1817071" y="1153934"/>
                </a:lnTo>
                <a:lnTo>
                  <a:pt x="1797379" y="1113273"/>
                </a:lnTo>
                <a:lnTo>
                  <a:pt x="1776807" y="1073128"/>
                </a:lnTo>
                <a:lnTo>
                  <a:pt x="1755366" y="1033512"/>
                </a:lnTo>
                <a:lnTo>
                  <a:pt x="1733070" y="994438"/>
                </a:lnTo>
                <a:lnTo>
                  <a:pt x="1709930" y="955917"/>
                </a:lnTo>
                <a:lnTo>
                  <a:pt x="1685960" y="917964"/>
                </a:lnTo>
                <a:lnTo>
                  <a:pt x="1661172" y="880590"/>
                </a:lnTo>
                <a:lnTo>
                  <a:pt x="1635578" y="843807"/>
                </a:lnTo>
                <a:lnTo>
                  <a:pt x="1609192" y="807629"/>
                </a:lnTo>
                <a:lnTo>
                  <a:pt x="1582025" y="772068"/>
                </a:lnTo>
                <a:lnTo>
                  <a:pt x="1554091" y="737136"/>
                </a:lnTo>
                <a:lnTo>
                  <a:pt x="1525402" y="702847"/>
                </a:lnTo>
                <a:lnTo>
                  <a:pt x="1495970" y="669212"/>
                </a:lnTo>
                <a:lnTo>
                  <a:pt x="1465808" y="636245"/>
                </a:lnTo>
                <a:lnTo>
                  <a:pt x="1434929" y="603958"/>
                </a:lnTo>
                <a:lnTo>
                  <a:pt x="1403345" y="572363"/>
                </a:lnTo>
                <a:lnTo>
                  <a:pt x="1371069" y="541473"/>
                </a:lnTo>
                <a:lnTo>
                  <a:pt x="1338114" y="511301"/>
                </a:lnTo>
                <a:lnTo>
                  <a:pt x="1304491" y="481859"/>
                </a:lnTo>
                <a:lnTo>
                  <a:pt x="1270214" y="453160"/>
                </a:lnTo>
                <a:lnTo>
                  <a:pt x="1235295" y="425216"/>
                </a:lnTo>
                <a:lnTo>
                  <a:pt x="1199747" y="398041"/>
                </a:lnTo>
                <a:lnTo>
                  <a:pt x="1163582" y="371645"/>
                </a:lnTo>
                <a:lnTo>
                  <a:pt x="1126813" y="346043"/>
                </a:lnTo>
                <a:lnTo>
                  <a:pt x="1089453" y="321247"/>
                </a:lnTo>
                <a:lnTo>
                  <a:pt x="1051514" y="297269"/>
                </a:lnTo>
                <a:lnTo>
                  <a:pt x="1013008" y="274122"/>
                </a:lnTo>
                <a:lnTo>
                  <a:pt x="973948" y="251818"/>
                </a:lnTo>
                <a:lnTo>
                  <a:pt x="934348" y="230371"/>
                </a:lnTo>
                <a:lnTo>
                  <a:pt x="894218" y="209792"/>
                </a:lnTo>
                <a:lnTo>
                  <a:pt x="853573" y="190094"/>
                </a:lnTo>
                <a:lnTo>
                  <a:pt x="812424" y="171290"/>
                </a:lnTo>
                <a:lnTo>
                  <a:pt x="770785" y="153392"/>
                </a:lnTo>
                <a:lnTo>
                  <a:pt x="728667" y="136414"/>
                </a:lnTo>
                <a:lnTo>
                  <a:pt x="686083" y="120367"/>
                </a:lnTo>
                <a:lnTo>
                  <a:pt x="643046" y="105264"/>
                </a:lnTo>
                <a:lnTo>
                  <a:pt x="599569" y="91117"/>
                </a:lnTo>
                <a:lnTo>
                  <a:pt x="555664" y="77940"/>
                </a:lnTo>
                <a:lnTo>
                  <a:pt x="511343" y="65745"/>
                </a:lnTo>
                <a:lnTo>
                  <a:pt x="466620" y="54544"/>
                </a:lnTo>
                <a:lnTo>
                  <a:pt x="421506" y="44351"/>
                </a:lnTo>
                <a:lnTo>
                  <a:pt x="376015" y="35177"/>
                </a:lnTo>
                <a:lnTo>
                  <a:pt x="330159" y="27035"/>
                </a:lnTo>
                <a:lnTo>
                  <a:pt x="283950" y="19938"/>
                </a:lnTo>
                <a:lnTo>
                  <a:pt x="237401" y="13898"/>
                </a:lnTo>
                <a:lnTo>
                  <a:pt x="190525" y="8928"/>
                </a:lnTo>
                <a:lnTo>
                  <a:pt x="143334" y="5041"/>
                </a:lnTo>
                <a:lnTo>
                  <a:pt x="95841" y="2248"/>
                </a:lnTo>
                <a:lnTo>
                  <a:pt x="48059" y="564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8617" y="2610993"/>
            <a:ext cx="830580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ts val="195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Объем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3644646"/>
            <a:ext cx="2007235" cy="2007870"/>
          </a:xfrm>
          <a:custGeom>
            <a:avLst/>
            <a:gdLst/>
            <a:ahLst/>
            <a:cxnLst/>
            <a:rect l="l" t="t" r="r" b="b"/>
            <a:pathLst>
              <a:path w="2007234" h="2007870">
                <a:moveTo>
                  <a:pt x="2007107" y="0"/>
                </a:moveTo>
                <a:lnTo>
                  <a:pt x="0" y="0"/>
                </a:lnTo>
                <a:lnTo>
                  <a:pt x="0" y="2007869"/>
                </a:lnTo>
                <a:lnTo>
                  <a:pt x="48059" y="2007305"/>
                </a:lnTo>
                <a:lnTo>
                  <a:pt x="95841" y="2005621"/>
                </a:lnTo>
                <a:lnTo>
                  <a:pt x="143334" y="2002828"/>
                </a:lnTo>
                <a:lnTo>
                  <a:pt x="190525" y="1998941"/>
                </a:lnTo>
                <a:lnTo>
                  <a:pt x="237401" y="1993971"/>
                </a:lnTo>
                <a:lnTo>
                  <a:pt x="283950" y="1987931"/>
                </a:lnTo>
                <a:lnTo>
                  <a:pt x="330159" y="1980834"/>
                </a:lnTo>
                <a:lnTo>
                  <a:pt x="376015" y="1972692"/>
                </a:lnTo>
                <a:lnTo>
                  <a:pt x="421506" y="1963518"/>
                </a:lnTo>
                <a:lnTo>
                  <a:pt x="466620" y="1953325"/>
                </a:lnTo>
                <a:lnTo>
                  <a:pt x="511343" y="1942124"/>
                </a:lnTo>
                <a:lnTo>
                  <a:pt x="555664" y="1929929"/>
                </a:lnTo>
                <a:lnTo>
                  <a:pt x="599569" y="1916752"/>
                </a:lnTo>
                <a:lnTo>
                  <a:pt x="643046" y="1902605"/>
                </a:lnTo>
                <a:lnTo>
                  <a:pt x="686083" y="1887502"/>
                </a:lnTo>
                <a:lnTo>
                  <a:pt x="728667" y="1871455"/>
                </a:lnTo>
                <a:lnTo>
                  <a:pt x="770785" y="1854477"/>
                </a:lnTo>
                <a:lnTo>
                  <a:pt x="812424" y="1836579"/>
                </a:lnTo>
                <a:lnTo>
                  <a:pt x="853573" y="1817775"/>
                </a:lnTo>
                <a:lnTo>
                  <a:pt x="894218" y="1798077"/>
                </a:lnTo>
                <a:lnTo>
                  <a:pt x="934348" y="1777498"/>
                </a:lnTo>
                <a:lnTo>
                  <a:pt x="973948" y="1756051"/>
                </a:lnTo>
                <a:lnTo>
                  <a:pt x="1013008" y="1733747"/>
                </a:lnTo>
                <a:lnTo>
                  <a:pt x="1051514" y="1710600"/>
                </a:lnTo>
                <a:lnTo>
                  <a:pt x="1089453" y="1686622"/>
                </a:lnTo>
                <a:lnTo>
                  <a:pt x="1126813" y="1661826"/>
                </a:lnTo>
                <a:lnTo>
                  <a:pt x="1163582" y="1636224"/>
                </a:lnTo>
                <a:lnTo>
                  <a:pt x="1199747" y="1609828"/>
                </a:lnTo>
                <a:lnTo>
                  <a:pt x="1235295" y="1582653"/>
                </a:lnTo>
                <a:lnTo>
                  <a:pt x="1270214" y="1554709"/>
                </a:lnTo>
                <a:lnTo>
                  <a:pt x="1304491" y="1526010"/>
                </a:lnTo>
                <a:lnTo>
                  <a:pt x="1338114" y="1496568"/>
                </a:lnTo>
                <a:lnTo>
                  <a:pt x="1371069" y="1466396"/>
                </a:lnTo>
                <a:lnTo>
                  <a:pt x="1403345" y="1435506"/>
                </a:lnTo>
                <a:lnTo>
                  <a:pt x="1434929" y="1403911"/>
                </a:lnTo>
                <a:lnTo>
                  <a:pt x="1465808" y="1371624"/>
                </a:lnTo>
                <a:lnTo>
                  <a:pt x="1495970" y="1338657"/>
                </a:lnTo>
                <a:lnTo>
                  <a:pt x="1525402" y="1305022"/>
                </a:lnTo>
                <a:lnTo>
                  <a:pt x="1554091" y="1270733"/>
                </a:lnTo>
                <a:lnTo>
                  <a:pt x="1582025" y="1235801"/>
                </a:lnTo>
                <a:lnTo>
                  <a:pt x="1609192" y="1200240"/>
                </a:lnTo>
                <a:lnTo>
                  <a:pt x="1635578" y="1164062"/>
                </a:lnTo>
                <a:lnTo>
                  <a:pt x="1661172" y="1127279"/>
                </a:lnTo>
                <a:lnTo>
                  <a:pt x="1685960" y="1089905"/>
                </a:lnTo>
                <a:lnTo>
                  <a:pt x="1709930" y="1051952"/>
                </a:lnTo>
                <a:lnTo>
                  <a:pt x="1733070" y="1013431"/>
                </a:lnTo>
                <a:lnTo>
                  <a:pt x="1755366" y="974357"/>
                </a:lnTo>
                <a:lnTo>
                  <a:pt x="1776807" y="934741"/>
                </a:lnTo>
                <a:lnTo>
                  <a:pt x="1797379" y="894596"/>
                </a:lnTo>
                <a:lnTo>
                  <a:pt x="1817071" y="853935"/>
                </a:lnTo>
                <a:lnTo>
                  <a:pt x="1835869" y="812770"/>
                </a:lnTo>
                <a:lnTo>
                  <a:pt x="1853761" y="771114"/>
                </a:lnTo>
                <a:lnTo>
                  <a:pt x="1870734" y="728979"/>
                </a:lnTo>
                <a:lnTo>
                  <a:pt x="1886776" y="686378"/>
                </a:lnTo>
                <a:lnTo>
                  <a:pt x="1901875" y="643324"/>
                </a:lnTo>
                <a:lnTo>
                  <a:pt x="1916017" y="599829"/>
                </a:lnTo>
                <a:lnTo>
                  <a:pt x="1929190" y="555906"/>
                </a:lnTo>
                <a:lnTo>
                  <a:pt x="1941381" y="511567"/>
                </a:lnTo>
                <a:lnTo>
                  <a:pt x="1952579" y="466825"/>
                </a:lnTo>
                <a:lnTo>
                  <a:pt x="1962769" y="421692"/>
                </a:lnTo>
                <a:lnTo>
                  <a:pt x="1971941" y="376181"/>
                </a:lnTo>
                <a:lnTo>
                  <a:pt x="1980080" y="330305"/>
                </a:lnTo>
                <a:lnTo>
                  <a:pt x="1987175" y="284077"/>
                </a:lnTo>
                <a:lnTo>
                  <a:pt x="1993213" y="237507"/>
                </a:lnTo>
                <a:lnTo>
                  <a:pt x="1998182" y="190611"/>
                </a:lnTo>
                <a:lnTo>
                  <a:pt x="2002068" y="143399"/>
                </a:lnTo>
                <a:lnTo>
                  <a:pt x="2004859" y="95885"/>
                </a:lnTo>
                <a:lnTo>
                  <a:pt x="2006543" y="48081"/>
                </a:lnTo>
                <a:lnTo>
                  <a:pt x="200710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9285" y="4028313"/>
            <a:ext cx="857885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ость</a:t>
            </a:r>
            <a:endParaRPr sz="1700">
              <a:latin typeface="Calibri"/>
              <a:cs typeface="Calibri"/>
            </a:endParaRPr>
          </a:p>
          <a:p>
            <a:pPr marL="15240">
              <a:lnSpc>
                <a:spcPts val="1950"/>
              </a:lnSpc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(Velocity)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3547" y="3636264"/>
            <a:ext cx="2007870" cy="2007235"/>
          </a:xfrm>
          <a:custGeom>
            <a:avLst/>
            <a:gdLst/>
            <a:ahLst/>
            <a:cxnLst/>
            <a:rect l="l" t="t" r="r" b="b"/>
            <a:pathLst>
              <a:path w="2007870" h="2007235">
                <a:moveTo>
                  <a:pt x="2007869" y="0"/>
                </a:moveTo>
                <a:lnTo>
                  <a:pt x="0" y="0"/>
                </a:lnTo>
                <a:lnTo>
                  <a:pt x="564" y="48059"/>
                </a:lnTo>
                <a:lnTo>
                  <a:pt x="2248" y="95841"/>
                </a:lnTo>
                <a:lnTo>
                  <a:pt x="5041" y="143334"/>
                </a:lnTo>
                <a:lnTo>
                  <a:pt x="8928" y="190525"/>
                </a:lnTo>
                <a:lnTo>
                  <a:pt x="13898" y="237401"/>
                </a:lnTo>
                <a:lnTo>
                  <a:pt x="19938" y="283950"/>
                </a:lnTo>
                <a:lnTo>
                  <a:pt x="27035" y="330159"/>
                </a:lnTo>
                <a:lnTo>
                  <a:pt x="35177" y="376015"/>
                </a:lnTo>
                <a:lnTo>
                  <a:pt x="44351" y="421506"/>
                </a:lnTo>
                <a:lnTo>
                  <a:pt x="54544" y="466620"/>
                </a:lnTo>
                <a:lnTo>
                  <a:pt x="65745" y="511343"/>
                </a:lnTo>
                <a:lnTo>
                  <a:pt x="77940" y="555664"/>
                </a:lnTo>
                <a:lnTo>
                  <a:pt x="91117" y="599569"/>
                </a:lnTo>
                <a:lnTo>
                  <a:pt x="105264" y="643046"/>
                </a:lnTo>
                <a:lnTo>
                  <a:pt x="120367" y="686083"/>
                </a:lnTo>
                <a:lnTo>
                  <a:pt x="136414" y="728667"/>
                </a:lnTo>
                <a:lnTo>
                  <a:pt x="153392" y="770785"/>
                </a:lnTo>
                <a:lnTo>
                  <a:pt x="171290" y="812424"/>
                </a:lnTo>
                <a:lnTo>
                  <a:pt x="190094" y="853573"/>
                </a:lnTo>
                <a:lnTo>
                  <a:pt x="209792" y="894218"/>
                </a:lnTo>
                <a:lnTo>
                  <a:pt x="230371" y="934348"/>
                </a:lnTo>
                <a:lnTo>
                  <a:pt x="251818" y="973948"/>
                </a:lnTo>
                <a:lnTo>
                  <a:pt x="274122" y="1013008"/>
                </a:lnTo>
                <a:lnTo>
                  <a:pt x="297269" y="1051514"/>
                </a:lnTo>
                <a:lnTo>
                  <a:pt x="321247" y="1089453"/>
                </a:lnTo>
                <a:lnTo>
                  <a:pt x="346043" y="1126813"/>
                </a:lnTo>
                <a:lnTo>
                  <a:pt x="371645" y="1163582"/>
                </a:lnTo>
                <a:lnTo>
                  <a:pt x="398041" y="1199747"/>
                </a:lnTo>
                <a:lnTo>
                  <a:pt x="425216" y="1235295"/>
                </a:lnTo>
                <a:lnTo>
                  <a:pt x="453160" y="1270214"/>
                </a:lnTo>
                <a:lnTo>
                  <a:pt x="481859" y="1304491"/>
                </a:lnTo>
                <a:lnTo>
                  <a:pt x="511301" y="1338114"/>
                </a:lnTo>
                <a:lnTo>
                  <a:pt x="541473" y="1371069"/>
                </a:lnTo>
                <a:lnTo>
                  <a:pt x="572363" y="1403345"/>
                </a:lnTo>
                <a:lnTo>
                  <a:pt x="603958" y="1434929"/>
                </a:lnTo>
                <a:lnTo>
                  <a:pt x="636245" y="1465808"/>
                </a:lnTo>
                <a:lnTo>
                  <a:pt x="669212" y="1495970"/>
                </a:lnTo>
                <a:lnTo>
                  <a:pt x="702847" y="1525402"/>
                </a:lnTo>
                <a:lnTo>
                  <a:pt x="737136" y="1554091"/>
                </a:lnTo>
                <a:lnTo>
                  <a:pt x="772068" y="1582025"/>
                </a:lnTo>
                <a:lnTo>
                  <a:pt x="807629" y="1609192"/>
                </a:lnTo>
                <a:lnTo>
                  <a:pt x="843807" y="1635578"/>
                </a:lnTo>
                <a:lnTo>
                  <a:pt x="880590" y="1661172"/>
                </a:lnTo>
                <a:lnTo>
                  <a:pt x="917964" y="1685960"/>
                </a:lnTo>
                <a:lnTo>
                  <a:pt x="955917" y="1709930"/>
                </a:lnTo>
                <a:lnTo>
                  <a:pt x="994438" y="1733070"/>
                </a:lnTo>
                <a:lnTo>
                  <a:pt x="1033512" y="1755366"/>
                </a:lnTo>
                <a:lnTo>
                  <a:pt x="1073128" y="1776807"/>
                </a:lnTo>
                <a:lnTo>
                  <a:pt x="1113273" y="1797379"/>
                </a:lnTo>
                <a:lnTo>
                  <a:pt x="1153934" y="1817071"/>
                </a:lnTo>
                <a:lnTo>
                  <a:pt x="1195099" y="1835869"/>
                </a:lnTo>
                <a:lnTo>
                  <a:pt x="1236755" y="1853761"/>
                </a:lnTo>
                <a:lnTo>
                  <a:pt x="1278890" y="1870734"/>
                </a:lnTo>
                <a:lnTo>
                  <a:pt x="1321491" y="1886776"/>
                </a:lnTo>
                <a:lnTo>
                  <a:pt x="1364545" y="1901875"/>
                </a:lnTo>
                <a:lnTo>
                  <a:pt x="1408040" y="1916017"/>
                </a:lnTo>
                <a:lnTo>
                  <a:pt x="1451963" y="1929190"/>
                </a:lnTo>
                <a:lnTo>
                  <a:pt x="1496302" y="1941381"/>
                </a:lnTo>
                <a:lnTo>
                  <a:pt x="1541044" y="1952579"/>
                </a:lnTo>
                <a:lnTo>
                  <a:pt x="1586177" y="1962769"/>
                </a:lnTo>
                <a:lnTo>
                  <a:pt x="1631688" y="1971941"/>
                </a:lnTo>
                <a:lnTo>
                  <a:pt x="1677564" y="1980080"/>
                </a:lnTo>
                <a:lnTo>
                  <a:pt x="1723792" y="1987175"/>
                </a:lnTo>
                <a:lnTo>
                  <a:pt x="1770362" y="1993213"/>
                </a:lnTo>
                <a:lnTo>
                  <a:pt x="1817258" y="1998182"/>
                </a:lnTo>
                <a:lnTo>
                  <a:pt x="1864470" y="2002068"/>
                </a:lnTo>
                <a:lnTo>
                  <a:pt x="1911984" y="2004859"/>
                </a:lnTo>
                <a:lnTo>
                  <a:pt x="1959788" y="2006543"/>
                </a:lnTo>
                <a:lnTo>
                  <a:pt x="2007869" y="2007108"/>
                </a:lnTo>
                <a:lnTo>
                  <a:pt x="20078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6185" y="4020439"/>
            <a:ext cx="13258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Разнообразие</a:t>
            </a:r>
            <a:endParaRPr sz="1700">
              <a:latin typeface="Calibri"/>
              <a:cs typeface="Calibri"/>
            </a:endParaRPr>
          </a:p>
          <a:p>
            <a:pPr marL="635" algn="ctr">
              <a:lnSpc>
                <a:spcPts val="1950"/>
              </a:lnSpc>
            </a:pP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(Variety)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8788" y="1545336"/>
            <a:ext cx="2007870" cy="2007235"/>
          </a:xfrm>
          <a:custGeom>
            <a:avLst/>
            <a:gdLst/>
            <a:ahLst/>
            <a:cxnLst/>
            <a:rect l="l" t="t" r="r" b="b"/>
            <a:pathLst>
              <a:path w="2007870" h="2007235">
                <a:moveTo>
                  <a:pt x="2007870" y="0"/>
                </a:moveTo>
                <a:lnTo>
                  <a:pt x="1959788" y="564"/>
                </a:lnTo>
                <a:lnTo>
                  <a:pt x="1911984" y="2248"/>
                </a:lnTo>
                <a:lnTo>
                  <a:pt x="1864470" y="5039"/>
                </a:lnTo>
                <a:lnTo>
                  <a:pt x="1817258" y="8925"/>
                </a:lnTo>
                <a:lnTo>
                  <a:pt x="1770362" y="13894"/>
                </a:lnTo>
                <a:lnTo>
                  <a:pt x="1723792" y="19932"/>
                </a:lnTo>
                <a:lnTo>
                  <a:pt x="1677564" y="27027"/>
                </a:lnTo>
                <a:lnTo>
                  <a:pt x="1631688" y="35166"/>
                </a:lnTo>
                <a:lnTo>
                  <a:pt x="1586177" y="44338"/>
                </a:lnTo>
                <a:lnTo>
                  <a:pt x="1541044" y="54528"/>
                </a:lnTo>
                <a:lnTo>
                  <a:pt x="1496302" y="65726"/>
                </a:lnTo>
                <a:lnTo>
                  <a:pt x="1451963" y="77917"/>
                </a:lnTo>
                <a:lnTo>
                  <a:pt x="1408040" y="91090"/>
                </a:lnTo>
                <a:lnTo>
                  <a:pt x="1364545" y="105232"/>
                </a:lnTo>
                <a:lnTo>
                  <a:pt x="1321491" y="120331"/>
                </a:lnTo>
                <a:lnTo>
                  <a:pt x="1278890" y="136373"/>
                </a:lnTo>
                <a:lnTo>
                  <a:pt x="1236755" y="153346"/>
                </a:lnTo>
                <a:lnTo>
                  <a:pt x="1195099" y="171238"/>
                </a:lnTo>
                <a:lnTo>
                  <a:pt x="1153934" y="190036"/>
                </a:lnTo>
                <a:lnTo>
                  <a:pt x="1113273" y="209728"/>
                </a:lnTo>
                <a:lnTo>
                  <a:pt x="1073128" y="230300"/>
                </a:lnTo>
                <a:lnTo>
                  <a:pt x="1033512" y="251741"/>
                </a:lnTo>
                <a:lnTo>
                  <a:pt x="994438" y="274037"/>
                </a:lnTo>
                <a:lnTo>
                  <a:pt x="955917" y="297177"/>
                </a:lnTo>
                <a:lnTo>
                  <a:pt x="917964" y="321147"/>
                </a:lnTo>
                <a:lnTo>
                  <a:pt x="880590" y="345935"/>
                </a:lnTo>
                <a:lnTo>
                  <a:pt x="843807" y="371529"/>
                </a:lnTo>
                <a:lnTo>
                  <a:pt x="807629" y="397915"/>
                </a:lnTo>
                <a:lnTo>
                  <a:pt x="772068" y="425082"/>
                </a:lnTo>
                <a:lnTo>
                  <a:pt x="737136" y="453016"/>
                </a:lnTo>
                <a:lnTo>
                  <a:pt x="702847" y="481705"/>
                </a:lnTo>
                <a:lnTo>
                  <a:pt x="669212" y="511137"/>
                </a:lnTo>
                <a:lnTo>
                  <a:pt x="636245" y="541299"/>
                </a:lnTo>
                <a:lnTo>
                  <a:pt x="603958" y="572178"/>
                </a:lnTo>
                <a:lnTo>
                  <a:pt x="572363" y="603762"/>
                </a:lnTo>
                <a:lnTo>
                  <a:pt x="541473" y="636038"/>
                </a:lnTo>
                <a:lnTo>
                  <a:pt x="511301" y="668993"/>
                </a:lnTo>
                <a:lnTo>
                  <a:pt x="481859" y="702616"/>
                </a:lnTo>
                <a:lnTo>
                  <a:pt x="453160" y="736893"/>
                </a:lnTo>
                <a:lnTo>
                  <a:pt x="425216" y="771812"/>
                </a:lnTo>
                <a:lnTo>
                  <a:pt x="398041" y="807360"/>
                </a:lnTo>
                <a:lnTo>
                  <a:pt x="371645" y="843525"/>
                </a:lnTo>
                <a:lnTo>
                  <a:pt x="346043" y="880294"/>
                </a:lnTo>
                <a:lnTo>
                  <a:pt x="321247" y="917654"/>
                </a:lnTo>
                <a:lnTo>
                  <a:pt x="297269" y="955593"/>
                </a:lnTo>
                <a:lnTo>
                  <a:pt x="274122" y="994099"/>
                </a:lnTo>
                <a:lnTo>
                  <a:pt x="251818" y="1033159"/>
                </a:lnTo>
                <a:lnTo>
                  <a:pt x="230371" y="1072759"/>
                </a:lnTo>
                <a:lnTo>
                  <a:pt x="209792" y="1112889"/>
                </a:lnTo>
                <a:lnTo>
                  <a:pt x="190094" y="1153534"/>
                </a:lnTo>
                <a:lnTo>
                  <a:pt x="171290" y="1194683"/>
                </a:lnTo>
                <a:lnTo>
                  <a:pt x="153392" y="1236322"/>
                </a:lnTo>
                <a:lnTo>
                  <a:pt x="136414" y="1278440"/>
                </a:lnTo>
                <a:lnTo>
                  <a:pt x="120367" y="1321024"/>
                </a:lnTo>
                <a:lnTo>
                  <a:pt x="105264" y="1364061"/>
                </a:lnTo>
                <a:lnTo>
                  <a:pt x="91117" y="1407538"/>
                </a:lnTo>
                <a:lnTo>
                  <a:pt x="77940" y="1451443"/>
                </a:lnTo>
                <a:lnTo>
                  <a:pt x="65745" y="1495764"/>
                </a:lnTo>
                <a:lnTo>
                  <a:pt x="54544" y="1540487"/>
                </a:lnTo>
                <a:lnTo>
                  <a:pt x="44351" y="1585601"/>
                </a:lnTo>
                <a:lnTo>
                  <a:pt x="35177" y="1631092"/>
                </a:lnTo>
                <a:lnTo>
                  <a:pt x="27035" y="1676948"/>
                </a:lnTo>
                <a:lnTo>
                  <a:pt x="19938" y="1723157"/>
                </a:lnTo>
                <a:lnTo>
                  <a:pt x="13898" y="1769706"/>
                </a:lnTo>
                <a:lnTo>
                  <a:pt x="8928" y="1816582"/>
                </a:lnTo>
                <a:lnTo>
                  <a:pt x="5041" y="1863773"/>
                </a:lnTo>
                <a:lnTo>
                  <a:pt x="2248" y="1911266"/>
                </a:lnTo>
                <a:lnTo>
                  <a:pt x="564" y="1959048"/>
                </a:lnTo>
                <a:lnTo>
                  <a:pt x="0" y="2007108"/>
                </a:lnTo>
                <a:lnTo>
                  <a:pt x="2007870" y="2007108"/>
                </a:lnTo>
                <a:lnTo>
                  <a:pt x="200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6373" y="2597276"/>
            <a:ext cx="1396365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Достоверность</a:t>
            </a:r>
            <a:endParaRPr sz="1700">
              <a:latin typeface="Calibri"/>
              <a:cs typeface="Calibri"/>
            </a:endParaRPr>
          </a:p>
          <a:p>
            <a:pPr marL="1270" algn="ctr">
              <a:lnSpc>
                <a:spcPts val="1950"/>
              </a:lnSpc>
            </a:pP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(Verasity)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0473" y="4526026"/>
            <a:ext cx="28809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Скорость </a:t>
            </a:r>
            <a:r>
              <a:rPr sz="2000" dirty="0">
                <a:latin typeface="Calibri"/>
                <a:cs typeface="Calibri"/>
              </a:rPr>
              <a:t>поступления,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обработки данных (посты,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сообщения,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данные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от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сенсоров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др.)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0186" y="1634998"/>
            <a:ext cx="21024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6270" marR="5080" indent="-6235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Объем,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количество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данные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7997" y="4538598"/>
            <a:ext cx="27000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Различные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виды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данных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(документы,</a:t>
            </a:r>
            <a:endParaRPr sz="2000">
              <a:latin typeface="Calibri"/>
              <a:cs typeface="Calibri"/>
            </a:endParaRPr>
          </a:p>
          <a:p>
            <a:pPr marL="198755" marR="18859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изображения,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видео,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аудио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др.)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2883" y="1634998"/>
            <a:ext cx="17316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Данным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можно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доверять?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201047"/>
            <a:ext cx="5181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5" dirty="0" smtClean="0"/>
              <a:t>Цель обработки Б</a:t>
            </a:r>
            <a:r>
              <a:rPr spc="-15" dirty="0" err="1" smtClean="0"/>
              <a:t>ольши</a:t>
            </a:r>
            <a:r>
              <a:rPr lang="ru-RU" spc="-15" dirty="0" smtClean="0"/>
              <a:t>х</a:t>
            </a:r>
            <a:r>
              <a:rPr spc="-40" dirty="0" smtClean="0"/>
              <a:t> </a:t>
            </a:r>
            <a:r>
              <a:rPr spc="-5" dirty="0" err="1" smtClean="0"/>
              <a:t>Данны</a:t>
            </a:r>
            <a:r>
              <a:rPr lang="ru-RU" spc="-5" dirty="0" smtClean="0"/>
              <a:t>х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42" y="1397889"/>
            <a:ext cx="10825480" cy="415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6379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Чем </a:t>
            </a:r>
            <a:r>
              <a:rPr sz="2400" spc="-15" dirty="0">
                <a:latin typeface="Calibri"/>
                <a:cs typeface="Calibri"/>
              </a:rPr>
              <a:t>больше </a:t>
            </a:r>
            <a:r>
              <a:rPr sz="2400" spc="-5" dirty="0">
                <a:latin typeface="Calibri"/>
                <a:cs typeface="Calibri"/>
              </a:rPr>
              <a:t>данных </a:t>
            </a:r>
            <a:r>
              <a:rPr sz="2400" dirty="0">
                <a:latin typeface="Calibri"/>
                <a:cs typeface="Calibri"/>
              </a:rPr>
              <a:t>у нас </a:t>
            </a:r>
            <a:r>
              <a:rPr sz="2400" spc="-5" dirty="0">
                <a:latin typeface="Calibri"/>
                <a:cs typeface="Calibri"/>
              </a:rPr>
              <a:t>есть, </a:t>
            </a:r>
            <a:r>
              <a:rPr sz="2400" spc="-10" dirty="0">
                <a:latin typeface="Calibri"/>
                <a:cs typeface="Calibri"/>
              </a:rPr>
              <a:t>тем </a:t>
            </a:r>
            <a:r>
              <a:rPr sz="2400" spc="-15" dirty="0">
                <a:latin typeface="Calibri"/>
                <a:cs typeface="Calibri"/>
              </a:rPr>
              <a:t>больше </a:t>
            </a:r>
            <a:r>
              <a:rPr sz="2400" dirty="0">
                <a:latin typeface="Calibri"/>
                <a:cs typeface="Calibri"/>
              </a:rPr>
              <a:t>знаний </a:t>
            </a:r>
            <a:r>
              <a:rPr sz="2400" spc="-5" dirty="0">
                <a:latin typeface="Calibri"/>
                <a:cs typeface="Calibri"/>
              </a:rPr>
              <a:t>мы </a:t>
            </a:r>
            <a:r>
              <a:rPr sz="2400" spc="-15" dirty="0">
                <a:latin typeface="Calibri"/>
                <a:cs typeface="Calibri"/>
              </a:rPr>
              <a:t>может </a:t>
            </a:r>
            <a:r>
              <a:rPr sz="2400" spc="-5" dirty="0">
                <a:latin typeface="Calibri"/>
                <a:cs typeface="Calibri"/>
              </a:rPr>
              <a:t>извлечь, лучшее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решение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можем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принять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9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Чем </a:t>
            </a:r>
            <a:r>
              <a:rPr sz="2400" dirty="0">
                <a:latin typeface="Calibri"/>
                <a:cs typeface="Calibri"/>
              </a:rPr>
              <a:t>быстрее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обрабатываются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поступающие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данные,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тем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быстрее</a:t>
            </a:r>
            <a:r>
              <a:rPr sz="2400" spc="-10" dirty="0">
                <a:latin typeface="Calibri"/>
                <a:cs typeface="Calibri"/>
              </a:rPr>
              <a:t> можно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начать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анализ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355600" marR="9271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Чем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более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разнообразные</a:t>
            </a:r>
            <a:r>
              <a:rPr sz="2400" spc="-10" dirty="0">
                <a:latin typeface="Calibri"/>
                <a:cs typeface="Calibri"/>
              </a:rPr>
              <a:t> источники </a:t>
            </a:r>
            <a:r>
              <a:rPr sz="2400" spc="-5" dirty="0">
                <a:latin typeface="Calibri"/>
                <a:cs typeface="Calibri"/>
              </a:rPr>
              <a:t>данных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(социальные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сети,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история </a:t>
            </a:r>
            <a:r>
              <a:rPr sz="2400" spc="-5" dirty="0">
                <a:latin typeface="Calibri"/>
                <a:cs typeface="Calibri"/>
              </a:rPr>
              <a:t> просмотров,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покупок</a:t>
            </a:r>
            <a:r>
              <a:rPr sz="2400" dirty="0">
                <a:latin typeface="Calibri"/>
                <a:cs typeface="Calibri"/>
              </a:rPr>
              <a:t> и </a:t>
            </a:r>
            <a:r>
              <a:rPr sz="2400" spc="-5" dirty="0">
                <a:latin typeface="Calibri"/>
                <a:cs typeface="Calibri"/>
              </a:rPr>
              <a:t>пр.), </a:t>
            </a:r>
            <a:r>
              <a:rPr sz="2400" spc="-10" dirty="0">
                <a:latin typeface="Calibri"/>
                <a:cs typeface="Calibri"/>
              </a:rPr>
              <a:t>тем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лучше</a:t>
            </a:r>
            <a:r>
              <a:rPr sz="2400" spc="-10" dirty="0">
                <a:latin typeface="Calibri"/>
                <a:cs typeface="Calibri"/>
              </a:rPr>
              <a:t> можно</a:t>
            </a:r>
            <a:r>
              <a:rPr sz="2400" dirty="0">
                <a:latin typeface="Calibri"/>
                <a:cs typeface="Calibri"/>
              </a:rPr>
              <a:t> составить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портрет</a:t>
            </a:r>
            <a:r>
              <a:rPr sz="2400" spc="-5" dirty="0">
                <a:latin typeface="Calibri"/>
                <a:cs typeface="Calibri"/>
              </a:rPr>
              <a:t> клиента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Чем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более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достоверные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данные,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тем точнее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можно</a:t>
            </a:r>
            <a:r>
              <a:rPr sz="2400" dirty="0">
                <a:latin typeface="Calibri"/>
                <a:cs typeface="Calibri"/>
              </a:rPr>
              <a:t> составить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портрет</a:t>
            </a:r>
            <a:r>
              <a:rPr sz="2400" spc="-5" dirty="0">
                <a:latin typeface="Calibri"/>
                <a:cs typeface="Calibri"/>
              </a:rPr>
              <a:t> клиента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8773" y="66548"/>
            <a:ext cx="285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Источники</a:t>
            </a:r>
            <a:r>
              <a:rPr spc="-45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6111" y="932688"/>
            <a:ext cx="2523743" cy="14279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3796" y="1344929"/>
            <a:ext cx="1468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м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мерческие  данные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928116"/>
            <a:ext cx="2523744" cy="14279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66378" y="1477771"/>
            <a:ext cx="1710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Социальные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сети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7876" y="3680459"/>
            <a:ext cx="2525268" cy="14279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07681" y="4093209"/>
            <a:ext cx="1564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Корпоративные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7332" y="3672840"/>
            <a:ext cx="2523744" cy="14295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40378" y="4085970"/>
            <a:ext cx="1517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ацио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н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ные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101" y="5239258"/>
            <a:ext cx="1154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Сенсоры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GPS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Транзакции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7665" y="2339085"/>
            <a:ext cx="2068830" cy="10725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28299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Бизнес-информация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Исследования рынка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Кредитное</a:t>
            </a:r>
            <a:r>
              <a:rPr sz="1800" dirty="0">
                <a:latin typeface="Calibri"/>
                <a:cs typeface="Calibri"/>
              </a:rPr>
              <a:t> бюро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468" y="894588"/>
            <a:ext cx="2525268" cy="142798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95883" y="1443990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Публичные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971" y="2259995"/>
            <a:ext cx="1799589" cy="184721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Экономические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Calibri"/>
                <a:cs typeface="Calibri"/>
              </a:rPr>
              <a:t>Перепись</a:t>
            </a:r>
            <a:endParaRPr sz="1800">
              <a:latin typeface="Calibri"/>
              <a:cs typeface="Calibri"/>
            </a:endParaRPr>
          </a:p>
          <a:p>
            <a:pPr marL="12700" marR="149860">
              <a:lnSpc>
                <a:spcPct val="134200"/>
              </a:lnSpc>
              <a:spcBef>
                <a:spcPts val="90"/>
              </a:spcBef>
            </a:pPr>
            <a:r>
              <a:rPr sz="1800" spc="-185" dirty="0">
                <a:latin typeface="Calibri"/>
                <a:cs typeface="Calibri"/>
              </a:rPr>
              <a:t>Г</a:t>
            </a:r>
            <a:r>
              <a:rPr sz="1800" dirty="0">
                <a:latin typeface="Calibri"/>
                <a:cs typeface="Calibri"/>
              </a:rPr>
              <a:t>ео-информац</a:t>
            </a:r>
            <a:r>
              <a:rPr sz="1800" spc="-5" dirty="0">
                <a:latin typeface="Calibri"/>
                <a:cs typeface="Calibri"/>
              </a:rPr>
              <a:t>и</a:t>
            </a:r>
            <a:r>
              <a:rPr sz="1800" dirty="0">
                <a:latin typeface="Calibri"/>
                <a:cs typeface="Calibri"/>
              </a:rPr>
              <a:t>я  </a:t>
            </a:r>
            <a:r>
              <a:rPr sz="1800" spc="-15" dirty="0">
                <a:latin typeface="Calibri"/>
                <a:cs typeface="Calibri"/>
              </a:rPr>
              <a:t>Погода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Calibri"/>
                <a:cs typeface="Calibri"/>
              </a:rPr>
              <a:t>Открытые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6239" y="2337307"/>
            <a:ext cx="33077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4550">
              <a:lnSpc>
                <a:spcPct val="1425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Сооб</a:t>
            </a:r>
            <a:r>
              <a:rPr sz="1800" spc="-20" dirty="0">
                <a:latin typeface="Calibri"/>
                <a:cs typeface="Calibri"/>
              </a:rPr>
              <a:t>щ</a:t>
            </a:r>
            <a:r>
              <a:rPr sz="1800" dirty="0">
                <a:latin typeface="Calibri"/>
                <a:cs typeface="Calibri"/>
              </a:rPr>
              <a:t>ества  </a:t>
            </a:r>
            <a:r>
              <a:rPr sz="1800" spc="-5" dirty="0">
                <a:latin typeface="Calibri"/>
                <a:cs typeface="Calibri"/>
              </a:rPr>
              <a:t>Блоги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40" dirty="0">
                <a:latin typeface="Calibri"/>
                <a:cs typeface="Calibri"/>
              </a:rPr>
              <a:t>Twitter,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Facebook,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Tumblr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8406" y="5067655"/>
            <a:ext cx="290004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Взаимодействия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клиентами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Отчеты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8406" y="5853480"/>
            <a:ext cx="93345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Логи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К</a:t>
            </a:r>
            <a:r>
              <a:rPr sz="1800" spc="-5" dirty="0">
                <a:latin typeface="Calibri"/>
                <a:cs typeface="Calibri"/>
              </a:rPr>
              <a:t>онтакты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444" y="5957660"/>
            <a:ext cx="1117092" cy="33456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1373611" y="6039611"/>
            <a:ext cx="818515" cy="818515"/>
          </a:xfrm>
          <a:custGeom>
            <a:avLst/>
            <a:gdLst/>
            <a:ahLst/>
            <a:cxnLst/>
            <a:rect l="l" t="t" r="r" b="b"/>
            <a:pathLst>
              <a:path w="818515" h="818515">
                <a:moveTo>
                  <a:pt x="818388" y="0"/>
                </a:moveTo>
                <a:lnTo>
                  <a:pt x="0" y="0"/>
                </a:lnTo>
                <a:lnTo>
                  <a:pt x="0" y="818387"/>
                </a:lnTo>
                <a:lnTo>
                  <a:pt x="818388" y="818387"/>
                </a:lnTo>
                <a:lnTo>
                  <a:pt x="818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39611"/>
            <a:ext cx="12192000" cy="818515"/>
          </a:xfrm>
          <a:custGeom>
            <a:avLst/>
            <a:gdLst/>
            <a:ahLst/>
            <a:cxnLst/>
            <a:rect l="l" t="t" r="r" b="b"/>
            <a:pathLst>
              <a:path w="12192000" h="818515">
                <a:moveTo>
                  <a:pt x="12192000" y="0"/>
                </a:moveTo>
                <a:lnTo>
                  <a:pt x="11373612" y="0"/>
                </a:lnTo>
                <a:lnTo>
                  <a:pt x="11373612" y="589788"/>
                </a:lnTo>
                <a:lnTo>
                  <a:pt x="0" y="589788"/>
                </a:lnTo>
                <a:lnTo>
                  <a:pt x="0" y="818388"/>
                </a:lnTo>
                <a:lnTo>
                  <a:pt x="11373612" y="818388"/>
                </a:lnTo>
                <a:lnTo>
                  <a:pt x="12192000" y="8183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20" y="66548"/>
            <a:ext cx="8117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Основные</a:t>
            </a:r>
            <a:r>
              <a:rPr spc="-20" dirty="0"/>
              <a:t> </a:t>
            </a:r>
            <a:r>
              <a:rPr spc="-5" dirty="0"/>
              <a:t>задачи</a:t>
            </a:r>
            <a:r>
              <a:rPr spc="-10" dirty="0"/>
              <a:t> систем обработки</a:t>
            </a:r>
            <a:r>
              <a:rPr spc="15" dirty="0"/>
              <a:t> </a:t>
            </a:r>
            <a:r>
              <a:rPr spc="-15" dirty="0"/>
              <a:t>больших</a:t>
            </a:r>
            <a:r>
              <a:rPr spc="-10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989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8" y="77723"/>
            <a:ext cx="1089729" cy="4251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9947" y="1818894"/>
            <a:ext cx="3695700" cy="292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ETL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(Extract,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Transform,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Load)</a:t>
            </a:r>
            <a:endParaRPr sz="2400">
              <a:latin typeface="Calibri"/>
              <a:cs typeface="Calibri"/>
            </a:endParaRPr>
          </a:p>
          <a:p>
            <a:pPr marL="12700" marR="1137285">
              <a:lnSpc>
                <a:spcPts val="6820"/>
              </a:lnSpc>
              <a:spcBef>
                <a:spcPts val="740"/>
              </a:spcBef>
            </a:pPr>
            <a:r>
              <a:rPr sz="2400" spc="-5" dirty="0">
                <a:latin typeface="Calibri"/>
                <a:cs typeface="Calibri"/>
              </a:rPr>
              <a:t>Поиск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информации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Анализ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данных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Машинное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обучение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9329" y="1907794"/>
            <a:ext cx="317500" cy="255270"/>
            <a:chOff x="3529329" y="1907794"/>
            <a:chExt cx="317500" cy="255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5679" y="1914144"/>
              <a:ext cx="304800" cy="2423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5679" y="1914144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29329" y="2781045"/>
            <a:ext cx="317500" cy="255270"/>
            <a:chOff x="3529329" y="2781045"/>
            <a:chExt cx="317500" cy="255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79" y="2787395"/>
              <a:ext cx="304800" cy="242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35679" y="2787395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69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29329" y="3588765"/>
            <a:ext cx="317500" cy="255270"/>
            <a:chOff x="3529329" y="3588765"/>
            <a:chExt cx="317500" cy="25527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79" y="3595115"/>
              <a:ext cx="304800" cy="2423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35679" y="3595115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8"/>
                  </a:lnTo>
                  <a:lnTo>
                    <a:pt x="183642" y="242316"/>
                  </a:lnTo>
                  <a:lnTo>
                    <a:pt x="0" y="242316"/>
                  </a:lnTo>
                  <a:lnTo>
                    <a:pt x="121158" y="1211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29329" y="4436109"/>
            <a:ext cx="317500" cy="255270"/>
            <a:chOff x="3529329" y="4436109"/>
            <a:chExt cx="317500" cy="2552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79" y="4442459"/>
              <a:ext cx="304800" cy="2423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35679" y="4442459"/>
              <a:ext cx="304800" cy="242570"/>
            </a:xfrm>
            <a:custGeom>
              <a:avLst/>
              <a:gdLst/>
              <a:ahLst/>
              <a:cxnLst/>
              <a:rect l="l" t="t" r="r" b="b"/>
              <a:pathLst>
                <a:path w="304800" h="242570">
                  <a:moveTo>
                    <a:pt x="0" y="0"/>
                  </a:moveTo>
                  <a:lnTo>
                    <a:pt x="183642" y="0"/>
                  </a:lnTo>
                  <a:lnTo>
                    <a:pt x="304800" y="121157"/>
                  </a:lnTo>
                  <a:lnTo>
                    <a:pt x="183642" y="242315"/>
                  </a:lnTo>
                  <a:lnTo>
                    <a:pt x="0" y="242315"/>
                  </a:lnTo>
                  <a:lnTo>
                    <a:pt x="121158" y="1211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739" y="6669125"/>
            <a:ext cx="4359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Лекция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Системы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обработки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больших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1448</Words>
  <Application>Microsoft Office PowerPoint</Application>
  <PresentationFormat>Широкоэкранный</PresentationFormat>
  <Paragraphs>433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Microsoft Sans Serif</vt:lpstr>
      <vt:lpstr>Times New Roman</vt:lpstr>
      <vt:lpstr>Wingdings</vt:lpstr>
      <vt:lpstr>Office Theme</vt:lpstr>
      <vt:lpstr>Лекция 1. Концепция Больших Данных</vt:lpstr>
      <vt:lpstr>Основные вопросы</vt:lpstr>
      <vt:lpstr>Определение больших данных Системы обработки больших данных</vt:lpstr>
      <vt:lpstr>Статистика</vt:lpstr>
      <vt:lpstr>Статистика</vt:lpstr>
      <vt:lpstr>Большие Данные – 4V</vt:lpstr>
      <vt:lpstr>Цель обработки Больших Данных</vt:lpstr>
      <vt:lpstr>Источники данных</vt:lpstr>
      <vt:lpstr>Основные задачи систем обработки больших данных</vt:lpstr>
      <vt:lpstr>ETL - Extract Transform Load</vt:lpstr>
      <vt:lpstr>ETL. Общая схема</vt:lpstr>
      <vt:lpstr>ETL. Базовые трансформации</vt:lpstr>
      <vt:lpstr>ETL. Трансформации</vt:lpstr>
      <vt:lpstr>ETL. Общая схема</vt:lpstr>
      <vt:lpstr>Поиск информации</vt:lpstr>
      <vt:lpstr>Полнотекстовый поиск</vt:lpstr>
      <vt:lpstr>Анализ данных и машинное обучение</vt:lpstr>
      <vt:lpstr>Анализ данных и машинное обучение</vt:lpstr>
      <vt:lpstr>Анализ данных и машинное обучение</vt:lpstr>
      <vt:lpstr>Решаемые задачи</vt:lpstr>
      <vt:lpstr>Анализ данных и машинное обучение</vt:lpstr>
      <vt:lpstr>Архитектура систем обработки больших данных</vt:lpstr>
      <vt:lpstr>Вычислительные ресурсы</vt:lpstr>
      <vt:lpstr>Наращивание производительности</vt:lpstr>
      <vt:lpstr>Кластер</vt:lpstr>
      <vt:lpstr>Презентация PowerPoint</vt:lpstr>
      <vt:lpstr>Распределенные приложения</vt:lpstr>
      <vt:lpstr>Что необходимо учитывать</vt:lpstr>
      <vt:lpstr>Коммуникация</vt:lpstr>
      <vt:lpstr>Координация</vt:lpstr>
      <vt:lpstr>Системы обработки и хранения больших данных</vt:lpstr>
      <vt:lpstr>Вычисления</vt:lpstr>
      <vt:lpstr>Классификация систем</vt:lpstr>
      <vt:lpstr>Обработка коллекций данных (batch processing)</vt:lpstr>
      <vt:lpstr>Обработка потоковых данных (stream processing)</vt:lpstr>
      <vt:lpstr>Обработка графов (graph processing)</vt:lpstr>
      <vt:lpstr>Классификация NoSQL СУБД</vt:lpstr>
      <vt:lpstr>Доступность (availability)</vt:lpstr>
      <vt:lpstr>Классификация NoSQL СУБД</vt:lpstr>
      <vt:lpstr>Примеры СУБД</vt:lpstr>
      <vt:lpstr>Примеры СУБД</vt:lpstr>
      <vt:lpstr>Примеры СУБД</vt:lpstr>
      <vt:lpstr>Стек технологий Hadoop и Spark</vt:lpstr>
      <vt:lpstr>Стек Hadoop</vt:lpstr>
      <vt:lpstr>Стек Spark</vt:lpstr>
      <vt:lpstr>Стек технологий</vt:lpstr>
      <vt:lpstr>Карта технологий</vt:lpstr>
      <vt:lpstr>Облачные ресурсы</vt:lpstr>
      <vt:lpstr>Облачные ресурсы</vt:lpstr>
      <vt:lpstr>Облачные ресурсы</vt:lpstr>
      <vt:lpstr>Облачные ресурсы</vt:lpstr>
      <vt:lpstr>Облачные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Sergo</dc:creator>
  <cp:lastModifiedBy>user</cp:lastModifiedBy>
  <cp:revision>6</cp:revision>
  <dcterms:created xsi:type="dcterms:W3CDTF">2022-08-29T13:05:52Z</dcterms:created>
  <dcterms:modified xsi:type="dcterms:W3CDTF">2022-08-30T07:58:20Z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2022-08-29T00:00:00Z</vt:filetime>
  </property>
</Properties>
</file>