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0" r:id="rId13"/>
    <p:sldId id="282" r:id="rId14"/>
    <p:sldId id="281" r:id="rId15"/>
    <p:sldId id="292" r:id="rId16"/>
    <p:sldId id="270" r:id="rId17"/>
    <p:sldId id="269" r:id="rId18"/>
    <p:sldId id="272" r:id="rId19"/>
    <p:sldId id="288" r:id="rId20"/>
    <p:sldId id="291" r:id="rId21"/>
    <p:sldId id="283" r:id="rId22"/>
    <p:sldId id="284" r:id="rId23"/>
    <p:sldId id="274" r:id="rId24"/>
    <p:sldId id="275" r:id="rId25"/>
    <p:sldId id="286" r:id="rId26"/>
    <p:sldId id="287" r:id="rId27"/>
    <p:sldId id="278" r:id="rId28"/>
    <p:sldId id="279" r:id="rId29"/>
    <p:sldId id="289" r:id="rId30"/>
    <p:sldId id="293" r:id="rId31"/>
    <p:sldId id="280" r:id="rId3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00A1E-5CF3-4B45-94BE-67851AB72581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798BE-A418-4F20-8134-10215DA9F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14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407400" y="3242400"/>
            <a:ext cx="9377200" cy="779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Как </a:t>
            </a:r>
            <a:r>
              <a:rPr lang="ru-RU" sz="3200" dirty="0" err="1" smtClean="0">
                <a:solidFill>
                  <a:srgbClr val="FFFFFF"/>
                </a:solidFill>
              </a:rPr>
              <a:t>отрефакторить</a:t>
            </a:r>
            <a:r>
              <a:rPr lang="ru-RU" sz="3200" dirty="0" smtClean="0">
                <a:solidFill>
                  <a:srgbClr val="FFFFFF"/>
                </a:solidFill>
              </a:rPr>
              <a:t> банковский веб-сервис и не поседеть</a:t>
            </a:r>
            <a:endParaRPr lang="ru" sz="3200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6311067" y="5574533"/>
            <a:ext cx="5465200" cy="9088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r"/>
            <a:r>
              <a:rPr lang="ru" sz="2400" dirty="0" smtClean="0">
                <a:solidFill>
                  <a:srgbClr val="FFFFFF"/>
                </a:solidFill>
              </a:rPr>
              <a:t>Иванов Сергей</a:t>
            </a:r>
            <a:endParaRPr lang="ru" sz="2400" dirty="0">
              <a:solidFill>
                <a:srgbClr val="FFFFFF"/>
              </a:solidFill>
            </a:endParaRPr>
          </a:p>
        </p:txBody>
      </p:sp>
      <p:pic>
        <p:nvPicPr>
          <p:cNvPr id="5" name="Picture 1"/>
          <p:cNvPicPr/>
          <p:nvPr/>
        </p:nvPicPr>
        <p:blipFill>
          <a:blip r:embed="rId4"/>
          <a:stretch/>
        </p:blipFill>
        <p:spPr>
          <a:xfrm rot="12105944">
            <a:off x="-3467139" y="1800720"/>
            <a:ext cx="10114560" cy="10114560"/>
          </a:xfrm>
          <a:prstGeom prst="rect">
            <a:avLst/>
          </a:prstGeom>
          <a:ln>
            <a:noFill/>
          </a:ln>
        </p:spPr>
      </p:pic>
      <p:pic>
        <p:nvPicPr>
          <p:cNvPr id="6" name="Picture 3"/>
          <p:cNvPicPr/>
          <p:nvPr/>
        </p:nvPicPr>
        <p:blipFill>
          <a:blip r:embed="rId5"/>
          <a:stretch/>
        </p:blipFill>
        <p:spPr>
          <a:xfrm>
            <a:off x="145604" y="5828492"/>
            <a:ext cx="1823040" cy="57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3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8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8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91"/>
          <p:cNvPicPr/>
          <p:nvPr/>
        </p:nvPicPr>
        <p:blipFill>
          <a:blip r:embed="rId5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87" name="Рисунок 86"/>
          <p:cNvPicPr/>
          <p:nvPr/>
        </p:nvPicPr>
        <p:blipFill>
          <a:blip r:embed="rId7"/>
          <a:stretch/>
        </p:blipFill>
        <p:spPr>
          <a:xfrm>
            <a:off x="720000" y="3286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88" name="Рисунок 90"/>
          <p:cNvPicPr/>
          <p:nvPr/>
        </p:nvPicPr>
        <p:blipFill>
          <a:blip r:embed="rId8"/>
          <a:stretch/>
        </p:blipFill>
        <p:spPr>
          <a:xfrm>
            <a:off x="415440" y="4968720"/>
            <a:ext cx="4336560" cy="129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Улучшения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58800" y="3567779"/>
            <a:ext cx="9677896" cy="27270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Производительность выросла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~1.8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раза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Цикломатическая сложность кода снизилась в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 раза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58800" y="2048332"/>
            <a:ext cx="6943904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Цена ошибки в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финтехе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Кратный рост запросов в техподдержку;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Репутационные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издержки;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Прямые и косвенные финансовые потери;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Кто-то может попасть на деньги.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26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Способы тестирования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Unit-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Функциональные тесты;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Интеграционное тестирование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881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Сложности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8799" y="3175919"/>
            <a:ext cx="10883843" cy="2867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все методы идемпотенты;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Слишком много взаимосвязанных систем;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Несовершенство старого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PCI DSS.</a:t>
            </a:r>
            <a:endParaRPr lang="ru-RU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60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Модель ветвления в </a:t>
            </a:r>
            <a:r>
              <a:rPr lang="en-US" sz="4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git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2934087"/>
            <a:ext cx="11864303" cy="37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28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480000" y="2177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7200000" y="3312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7256520" y="416052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800 000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Рисунок 106"/>
          <p:cNvPicPr/>
          <p:nvPr/>
        </p:nvPicPr>
        <p:blipFill>
          <a:blip r:embed="rId4"/>
          <a:stretch/>
        </p:blipFill>
        <p:spPr>
          <a:xfrm>
            <a:off x="4752000" y="2040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31" name="Рисунок 112"/>
          <p:cNvPicPr/>
          <p:nvPr/>
        </p:nvPicPr>
        <p:blipFill>
          <a:blip r:embed="rId4"/>
          <a:stretch/>
        </p:blipFill>
        <p:spPr>
          <a:xfrm>
            <a:off x="360" y="2304000"/>
            <a:ext cx="12191040" cy="35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2" y="0"/>
            <a:ext cx="7182678" cy="6854327"/>
          </a:xfrm>
          <a:prstGeom prst="rect">
            <a:avLst/>
          </a:prstGeom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Постоянное</a:t>
            </a:r>
          </a:p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соединение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137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себе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720000" y="3240360"/>
            <a:ext cx="10511640" cy="255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 лет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Магистр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вычислительной техники и программного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обеспечения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Кодил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VisualBasic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PHP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Опыт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PHP более двух лет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3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Баг в </a:t>
            </a:r>
            <a:r>
              <a:rPr lang="en-US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php7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0" y="3188490"/>
            <a:ext cx="10991299" cy="33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5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Нас устраивало…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563" y="1987826"/>
            <a:ext cx="7001923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92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19920" y="2035080"/>
            <a:ext cx="701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Структура Точки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37" y="0"/>
            <a:ext cx="6994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7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46" name="Рисунок 127"/>
          <p:cNvPicPr/>
          <p:nvPr/>
        </p:nvPicPr>
        <p:blipFill>
          <a:blip r:embed="rId4"/>
          <a:stretch/>
        </p:blipFill>
        <p:spPr>
          <a:xfrm>
            <a:off x="1080000" y="2088000"/>
            <a:ext cx="9645840" cy="473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7" y="1990725"/>
            <a:ext cx="629602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1 5</a:t>
            </a:r>
            <a:r>
              <a:rPr lang="ru-RU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 </a:t>
            </a:r>
            <a:r>
              <a:rPr lang="ru-RU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000 запросов в сутки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3" y="2562225"/>
            <a:ext cx="6296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63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0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110" name="Рисунок 88"/>
          <p:cNvPicPr/>
          <p:nvPr/>
        </p:nvPicPr>
        <p:blipFill>
          <a:blip r:embed="rId4"/>
          <a:stretch/>
        </p:blipFill>
        <p:spPr>
          <a:xfrm>
            <a:off x="6011940" y="212112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111" name="Рисунок 91"/>
          <p:cNvPicPr/>
          <p:nvPr/>
        </p:nvPicPr>
        <p:blipFill>
          <a:blip r:embed="rId5"/>
          <a:stretch/>
        </p:blipFill>
        <p:spPr>
          <a:xfrm>
            <a:off x="6789438" y="334728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112" name="Рисунок 111"/>
          <p:cNvPicPr/>
          <p:nvPr/>
        </p:nvPicPr>
        <p:blipFill>
          <a:blip r:embed="rId6"/>
          <a:stretch/>
        </p:blipFill>
        <p:spPr>
          <a:xfrm>
            <a:off x="980640" y="1944000"/>
            <a:ext cx="2907360" cy="1224000"/>
          </a:xfrm>
          <a:prstGeom prst="rect">
            <a:avLst/>
          </a:prstGeom>
          <a:ln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7"/>
          <a:stretch/>
        </p:blipFill>
        <p:spPr>
          <a:xfrm>
            <a:off x="720000" y="2998440"/>
            <a:ext cx="3168000" cy="1393560"/>
          </a:xfrm>
          <a:prstGeom prst="rect">
            <a:avLst/>
          </a:prstGeom>
          <a:ln>
            <a:noFill/>
          </a:ln>
        </p:spPr>
      </p:pic>
      <p:pic>
        <p:nvPicPr>
          <p:cNvPr id="114" name="Рисунок 90"/>
          <p:cNvPicPr/>
          <p:nvPr/>
        </p:nvPicPr>
        <p:blipFill>
          <a:blip r:embed="rId8"/>
          <a:stretch/>
        </p:blipFill>
        <p:spPr>
          <a:xfrm>
            <a:off x="432000" y="424800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115" name="Рисунок 114"/>
          <p:cNvPicPr/>
          <p:nvPr/>
        </p:nvPicPr>
        <p:blipFill>
          <a:blip r:embed="rId9"/>
          <a:stretch/>
        </p:blipFill>
        <p:spPr>
          <a:xfrm>
            <a:off x="8560260" y="4228560"/>
            <a:ext cx="2607480" cy="2607480"/>
          </a:xfrm>
          <a:prstGeom prst="rect">
            <a:avLst/>
          </a:prstGeom>
          <a:ln>
            <a:noFill/>
          </a:ln>
        </p:spPr>
      </p:pic>
      <p:pic>
        <p:nvPicPr>
          <p:cNvPr id="116" name="Рисунок 115"/>
          <p:cNvPicPr/>
          <p:nvPr/>
        </p:nvPicPr>
        <p:blipFill>
          <a:blip r:embed="rId10"/>
          <a:stretch/>
        </p:blipFill>
        <p:spPr>
          <a:xfrm>
            <a:off x="1512000" y="5431320"/>
            <a:ext cx="1890720" cy="14047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0" y="4397079"/>
            <a:ext cx="2323380" cy="22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1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6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96" y="-19514"/>
            <a:ext cx="8865704" cy="6877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17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/>
          <a:stretch/>
        </p:blipFill>
        <p:spPr>
          <a:xfrm>
            <a:off x="1855304" y="0"/>
            <a:ext cx="10336696" cy="651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Результат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Рост производительности в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раза;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Увеличена отказоустойчивость сервиса;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Добавлены адекватные мониторинг и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логирование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3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4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Рисунок 50"/>
          <p:cNvPicPr/>
          <p:nvPr/>
        </p:nvPicPr>
        <p:blipFill>
          <a:blip r:embed="rId4"/>
          <a:stretch/>
        </p:blipFill>
        <p:spPr>
          <a:xfrm>
            <a:off x="2592000" y="2135160"/>
            <a:ext cx="7127640" cy="146448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4320000" y="3744000"/>
            <a:ext cx="3743640" cy="791640"/>
          </a:xfrm>
          <a:custGeom>
            <a:avLst/>
            <a:gdLst/>
            <a:ahLst/>
            <a:cxnLst/>
            <a:rect l="l" t="t" r="r" b="b"/>
            <a:pathLst>
              <a:path w="10402" h="2202">
                <a:moveTo>
                  <a:pt x="2600" y="0"/>
                </a:moveTo>
                <a:lnTo>
                  <a:pt x="2600" y="1650"/>
                </a:lnTo>
                <a:lnTo>
                  <a:pt x="0" y="1650"/>
                </a:lnTo>
                <a:lnTo>
                  <a:pt x="5200" y="2201"/>
                </a:lnTo>
                <a:lnTo>
                  <a:pt x="10401" y="1650"/>
                </a:lnTo>
                <a:lnTo>
                  <a:pt x="7800" y="1650"/>
                </a:lnTo>
                <a:lnTo>
                  <a:pt x="7800" y="0"/>
                </a:lnTo>
                <a:lnTo>
                  <a:pt x="2600" y="0"/>
                </a:lnTo>
              </a:path>
            </a:pathLst>
          </a:custGeom>
          <a:solidFill>
            <a:srgbClr val="2C001E"/>
          </a:solidFill>
          <a:ln>
            <a:solidFill>
              <a:srgbClr val="2C00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Рисунок 52"/>
          <p:cNvPicPr/>
          <p:nvPr/>
        </p:nvPicPr>
        <p:blipFill>
          <a:blip r:embed="rId5"/>
          <a:stretch/>
        </p:blipFill>
        <p:spPr>
          <a:xfrm>
            <a:off x="3893321" y="3411000"/>
            <a:ext cx="6131160" cy="459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Как же не поседеть?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40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Выработать план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рефакторинга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Делать </a:t>
            </a:r>
            <a:r>
              <a:rPr lang="ru-RU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рефакторинг</a:t>
            </a: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частями;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Всеобъемлющее тестирование результата;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Держать руку на пульсе происходящего процесса.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677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/>
          <p:cNvPicPr/>
          <p:nvPr/>
        </p:nvPicPr>
        <p:blipFill>
          <a:blip r:embed="rId2"/>
          <a:stretch/>
        </p:blipFill>
        <p:spPr>
          <a:xfrm>
            <a:off x="10868760" y="0"/>
            <a:ext cx="659160" cy="1097640"/>
          </a:xfrm>
          <a:prstGeom prst="rect">
            <a:avLst/>
          </a:prstGeom>
          <a:ln>
            <a:noFill/>
          </a:ln>
        </p:spPr>
      </p:pic>
      <p:pic>
        <p:nvPicPr>
          <p:cNvPr id="182" name="Picture 1"/>
          <p:cNvPicPr/>
          <p:nvPr/>
        </p:nvPicPr>
        <p:blipFill>
          <a:blip r:embed="rId3"/>
          <a:stretch/>
        </p:blipFill>
        <p:spPr>
          <a:xfrm rot="20115600">
            <a:off x="-2009520" y="475200"/>
            <a:ext cx="6781320" cy="6781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5829840" y="2732760"/>
            <a:ext cx="34556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Спасибо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4"/>
          <a:stretch/>
        </p:blipFill>
        <p:spPr>
          <a:xfrm>
            <a:off x="1308240" y="2889000"/>
            <a:ext cx="1823040" cy="57348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180800" y="5837040"/>
            <a:ext cx="151236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8 800 2000 024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metria Bold"/>
                <a:ea typeface="DejaVu Sans"/>
              </a:rPr>
              <a:t>tochka.com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55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397800" y="2048332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 Точке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720000" y="3240360"/>
            <a:ext cx="10511640" cy="2087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сотрудников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разработчиков</a:t>
            </a:r>
            <a:endParaRPr lang="ru-R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Делаем лучший банковский сервис;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 д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аем кредиты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13"/>
          <p:cNvPicPr/>
          <p:nvPr/>
        </p:nvPicPr>
        <p:blipFill>
          <a:blip r:embed="rId2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0" name="Рисунок 59"/>
          <p:cNvPicPr/>
          <p:nvPr/>
        </p:nvPicPr>
        <p:blipFill>
          <a:blip r:embed="rId3"/>
          <a:stretch/>
        </p:blipFill>
        <p:spPr>
          <a:xfrm>
            <a:off x="2376000" y="478080"/>
            <a:ext cx="9550080" cy="6289920"/>
          </a:xfrm>
          <a:prstGeom prst="rect">
            <a:avLst/>
          </a:prstGeom>
          <a:ln>
            <a:noFill/>
          </a:ln>
        </p:spPr>
      </p:pic>
      <p:pic>
        <p:nvPicPr>
          <p:cNvPr id="61" name="Picture 14"/>
          <p:cNvPicPr/>
          <p:nvPr/>
        </p:nvPicPr>
        <p:blipFill>
          <a:blip r:embed="rId4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pic>
        <p:nvPicPr>
          <p:cNvPr id="64" name="Рисунок 88"/>
          <p:cNvPicPr/>
          <p:nvPr/>
        </p:nvPicPr>
        <p:blipFill>
          <a:blip r:embed="rId4"/>
          <a:stretch/>
        </p:blipFill>
        <p:spPr>
          <a:xfrm>
            <a:off x="6480000" y="2465280"/>
            <a:ext cx="4320000" cy="774720"/>
          </a:xfrm>
          <a:prstGeom prst="rect">
            <a:avLst/>
          </a:prstGeom>
          <a:ln>
            <a:noFill/>
          </a:ln>
        </p:spPr>
      </p:pic>
      <p:pic>
        <p:nvPicPr>
          <p:cNvPr id="65" name="Рисунок 90"/>
          <p:cNvPicPr/>
          <p:nvPr/>
        </p:nvPicPr>
        <p:blipFill>
          <a:blip r:embed="rId5"/>
          <a:stretch/>
        </p:blipFill>
        <p:spPr>
          <a:xfrm>
            <a:off x="734760" y="4320720"/>
            <a:ext cx="4336560" cy="1295280"/>
          </a:xfrm>
          <a:prstGeom prst="rect">
            <a:avLst/>
          </a:prstGeom>
          <a:ln>
            <a:noFill/>
          </a:ln>
        </p:spPr>
      </p:pic>
      <p:pic>
        <p:nvPicPr>
          <p:cNvPr id="66" name="Рисунок 91"/>
          <p:cNvPicPr/>
          <p:nvPr/>
        </p:nvPicPr>
        <p:blipFill>
          <a:blip r:embed="rId6"/>
          <a:stretch/>
        </p:blipFill>
        <p:spPr>
          <a:xfrm>
            <a:off x="7200000" y="4608000"/>
            <a:ext cx="2880000" cy="753120"/>
          </a:xfrm>
          <a:prstGeom prst="rect">
            <a:avLst/>
          </a:prstGeom>
          <a:ln>
            <a:noFill/>
          </a:ln>
        </p:spPr>
      </p:pic>
      <p:pic>
        <p:nvPicPr>
          <p:cNvPr id="67" name="Рисунок 66"/>
          <p:cNvPicPr/>
          <p:nvPr/>
        </p:nvPicPr>
        <p:blipFill>
          <a:blip r:embed="rId7"/>
          <a:stretch/>
        </p:blipFill>
        <p:spPr>
          <a:xfrm>
            <a:off x="720000" y="2160000"/>
            <a:ext cx="4320000" cy="14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69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720720" y="3816000"/>
            <a:ext cx="3311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~ 400 000 запросов в сутки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Рисунок 70"/>
          <p:cNvPicPr/>
          <p:nvPr/>
        </p:nvPicPr>
        <p:blipFill>
          <a:blip r:embed="rId4"/>
          <a:stretch/>
        </p:blipFill>
        <p:spPr>
          <a:xfrm>
            <a:off x="5008320" y="2184480"/>
            <a:ext cx="6295680" cy="429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3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Наша боль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3"/>
          <p:cNvSpPr/>
          <p:nvPr/>
        </p:nvSpPr>
        <p:spPr>
          <a:xfrm>
            <a:off x="720000" y="3240359"/>
            <a:ext cx="10511640" cy="2193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изкая производительность;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мониторинга;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Нет нормального </a:t>
            </a:r>
            <a:r>
              <a:rPr lang="ru-RU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логирования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2"/>
          <a:stretch/>
        </p:blipFill>
        <p:spPr>
          <a:xfrm>
            <a:off x="3643560" y="-2510280"/>
            <a:ext cx="5968800" cy="5968080"/>
          </a:xfrm>
          <a:prstGeom prst="rect">
            <a:avLst/>
          </a:prstGeom>
          <a:ln>
            <a:noFill/>
          </a:ln>
        </p:spPr>
      </p:pic>
      <p:pic>
        <p:nvPicPr>
          <p:cNvPr id="78" name="Picture 13"/>
          <p:cNvPicPr/>
          <p:nvPr/>
        </p:nvPicPr>
        <p:blipFill>
          <a:blip r:embed="rId3"/>
          <a:stretch/>
        </p:blipFill>
        <p:spPr>
          <a:xfrm>
            <a:off x="658800" y="896400"/>
            <a:ext cx="981360" cy="1915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397800" y="2035080"/>
            <a:ext cx="59320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4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Очевидный выход - </a:t>
            </a:r>
            <a:r>
              <a:rPr lang="ru-RU" sz="4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glecia Pro Title"/>
                <a:ea typeface="ＭＳ Ｐゴシック"/>
              </a:rPr>
              <a:t>рефакторинг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20000" y="2952000"/>
            <a:ext cx="3743280" cy="28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TextShape 3"/>
          <p:cNvSpPr txBox="1"/>
          <p:nvPr/>
        </p:nvSpPr>
        <p:spPr>
          <a:xfrm>
            <a:off x="432000" y="4320000"/>
            <a:ext cx="61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218</Words>
  <Application>Microsoft Office PowerPoint</Application>
  <PresentationFormat>Широкоэкранный</PresentationFormat>
  <Paragraphs>55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ＭＳ Ｐゴシック</vt:lpstr>
      <vt:lpstr>Anglecia Pro Title</vt:lpstr>
      <vt:lpstr>Arial</vt:lpstr>
      <vt:lpstr>Calibri</vt:lpstr>
      <vt:lpstr>DejaVu Sans</vt:lpstr>
      <vt:lpstr>Geometria Bold</vt:lpstr>
      <vt:lpstr>Symbol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Sega</cp:lastModifiedBy>
  <cp:revision>49</cp:revision>
  <dcterms:created xsi:type="dcterms:W3CDTF">2017-03-13T11:01:39Z</dcterms:created>
  <dcterms:modified xsi:type="dcterms:W3CDTF">2017-09-21T18:04:35Z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