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74" r:id="rId4"/>
    <p:sldId id="275" r:id="rId5"/>
    <p:sldId id="276" r:id="rId6"/>
    <p:sldId id="257" r:id="rId7"/>
    <p:sldId id="260" r:id="rId8"/>
    <p:sldId id="259" r:id="rId9"/>
    <p:sldId id="261" r:id="rId10"/>
    <p:sldId id="263" r:id="rId11"/>
    <p:sldId id="265" r:id="rId12"/>
    <p:sldId id="266" r:id="rId13"/>
    <p:sldId id="267" r:id="rId14"/>
    <p:sldId id="268" r:id="rId15"/>
    <p:sldId id="269" r:id="rId16"/>
    <p:sldId id="270" r:id="rId17"/>
    <p:sldId id="271" r:id="rId18"/>
    <p:sldId id="273"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692" y="-5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21.05.2020</a:t>
            </a:fld>
            <a:endParaRPr lang="ru-RU"/>
          </a:p>
        </p:txBody>
      </p:sp>
      <p:sp>
        <p:nvSpPr>
          <p:cNvPr id="8" name="Slide Number Placeholder 7"/>
          <p:cNvSpPr>
            <a:spLocks noGrp="1"/>
          </p:cNvSpPr>
          <p:nvPr>
            <p:ph type="sldNum" sz="quarter" idx="11"/>
          </p:nvPr>
        </p:nvSpPr>
        <p:spPr/>
        <p:txBody>
          <a:bodyPr/>
          <a:lstStyle/>
          <a:p>
            <a:fld id="{B19B0651-EE4F-4900-A07F-96A6BFA9D0F0}"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10"/>
          </p:nvPr>
        </p:nvSpPr>
        <p:spPr/>
        <p:txBody>
          <a:bodyPr/>
          <a:lstStyle/>
          <a:p>
            <a:fld id="{B4C71EC6-210F-42DE-9C53-41977AD35B3D}" type="datetimeFigureOut">
              <a:rPr lang="ru-RU" smtClean="0"/>
              <a:t>21.05.2020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5" name="Date Placeholder 4"/>
          <p:cNvSpPr>
            <a:spLocks noGrp="1"/>
          </p:cNvSpPr>
          <p:nvPr>
            <p:ph type="dt" sz="half" idx="10"/>
          </p:nvPr>
        </p:nvSpPr>
        <p:spPr/>
        <p:txBody>
          <a:bodyPr/>
          <a:lstStyle/>
          <a:p>
            <a:fld id="{B4C71EC6-210F-42DE-9C53-41977AD35B3D}" type="datetimeFigureOut">
              <a:rPr lang="ru-RU" smtClean="0"/>
              <a:t>21.05.2020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9" name="Content Placeholder 8"/>
          <p:cNvSpPr>
            <a:spLocks noGrp="1"/>
          </p:cNvSpPr>
          <p:nvPr>
            <p:ph sz="quarter" idx="13"/>
          </p:nvPr>
        </p:nvSpPr>
        <p:spPr>
          <a:xfrm>
            <a:off x="365760" y="1600200"/>
            <a:ext cx="4041648" cy="45262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B4C71EC6-210F-42DE-9C53-41977AD35B3D}" type="datetimeFigureOut">
              <a:rPr lang="ru-RU" smtClean="0"/>
              <a:t>21.05.2020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
        <p:nvSpPr>
          <p:cNvPr id="11" name="Content Placeholder 10"/>
          <p:cNvSpPr>
            <a:spLocks noGrp="1"/>
          </p:cNvSpPr>
          <p:nvPr>
            <p:ph sz="quarter" idx="13"/>
          </p:nvPr>
        </p:nvSpPr>
        <p:spPr>
          <a:xfrm>
            <a:off x="457200" y="2212848"/>
            <a:ext cx="4041648"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21.05.2020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21.05.2020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21.05.2020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ru-RU" smtClean="0"/>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21.05.2020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4C71EC6-210F-42DE-9C53-41977AD35B3D}" type="datetimeFigureOut">
              <a:rPr lang="ru-RU" smtClean="0"/>
              <a:t>21.05.2020</a:t>
            </a:fld>
            <a:endParaRPr lang="ru-R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ru-R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19B0651-EE4F-4900-A07F-96A6BFA9D0F0}" type="slidenum">
              <a:rPr lang="ru-RU" smtClean="0"/>
              <a:t>‹#›</a:t>
            </a:fld>
            <a:endParaRPr lang="ru-R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65175" y="1156745"/>
            <a:ext cx="7772400" cy="1470025"/>
          </a:xfrm>
          <a:ln>
            <a:solidFill>
              <a:schemeClr val="bg2">
                <a:lumMod val="50000"/>
              </a:schemeClr>
            </a:solidFill>
          </a:ln>
        </p:spPr>
        <p:txBody>
          <a:bodyPr/>
          <a:lstStyle/>
          <a:p>
            <a:r>
              <a:rPr lang="en-US" sz="7200" b="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t>M</a:t>
            </a:r>
            <a:r>
              <a:rPr lang="en-US" b="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t>ath </a:t>
            </a:r>
            <a:r>
              <a:rPr lang="en-US" sz="7200" b="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t>H</a:t>
            </a:r>
            <a:r>
              <a:rPr lang="en-US" b="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t>elper</a:t>
            </a:r>
            <a:endParaRPr lang="ru-RU" b="1" dirty="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endParaRPr>
          </a:p>
        </p:txBody>
      </p:sp>
      <p:sp>
        <p:nvSpPr>
          <p:cNvPr id="3" name="AutoShape 2" descr="File:Calculator icon.svg - Wikimedia Comm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 name="AutoShape 4" descr="File:Calculator icon.svg - Wikimedia Comm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6" descr="File:Calculator icon.svg - Wikimedia Comm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8" descr="File:Calculator icon.svg - Wikimedia Common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3" name="Picture 9" descr="C:\Users\Admin\Desktop\Calculator_ic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264" y="3068960"/>
            <a:ext cx="3024336"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226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730" r="46772" b="15514"/>
          <a:stretch/>
        </p:blipFill>
        <p:spPr bwMode="auto">
          <a:xfrm>
            <a:off x="1331640" y="710068"/>
            <a:ext cx="5328592" cy="4364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3528" y="5445224"/>
            <a:ext cx="7992888" cy="923330"/>
          </a:xfrm>
          <a:prstGeom prst="rect">
            <a:avLst/>
          </a:prstGeom>
          <a:noFill/>
        </p:spPr>
        <p:txBody>
          <a:bodyPr wrap="square" rtlCol="0">
            <a:spAutoFit/>
          </a:bodyPr>
          <a:lstStyle/>
          <a:p>
            <a:r>
              <a:rPr lang="ru-RU" i="1" dirty="0"/>
              <a:t>Создаём тригонометрические функций для остальных углов, также поменяем местами аргументы логарифма для удобства, написано функция для Нока и </a:t>
            </a:r>
            <a:r>
              <a:rPr lang="ru-RU" i="1" dirty="0" err="1"/>
              <a:t>Нода</a:t>
            </a:r>
            <a:r>
              <a:rPr lang="ru-RU" i="1" dirty="0"/>
              <a:t>, Сочетания и Размещения</a:t>
            </a:r>
          </a:p>
        </p:txBody>
      </p:sp>
      <p:sp>
        <p:nvSpPr>
          <p:cNvPr id="4" name="TextBox 3"/>
          <p:cNvSpPr txBox="1"/>
          <p:nvPr/>
        </p:nvSpPr>
        <p:spPr>
          <a:xfrm>
            <a:off x="2987824" y="188640"/>
            <a:ext cx="3528392"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Объяснение кода</a:t>
            </a:r>
          </a:p>
        </p:txBody>
      </p:sp>
    </p:spTree>
    <p:extLst>
      <p:ext uri="{BB962C8B-B14F-4D97-AF65-F5344CB8AC3E}">
        <p14:creationId xmlns:p14="http://schemas.microsoft.com/office/powerpoint/2010/main" val="762095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207" r="26667" b="13820"/>
          <a:stretch/>
        </p:blipFill>
        <p:spPr bwMode="auto">
          <a:xfrm>
            <a:off x="1187624" y="908720"/>
            <a:ext cx="6020604"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87824" y="188640"/>
            <a:ext cx="3528392"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Объяснение кода</a:t>
            </a:r>
          </a:p>
        </p:txBody>
      </p:sp>
      <p:sp>
        <p:nvSpPr>
          <p:cNvPr id="2" name="TextBox 1"/>
          <p:cNvSpPr txBox="1"/>
          <p:nvPr/>
        </p:nvSpPr>
        <p:spPr>
          <a:xfrm>
            <a:off x="1403648" y="4941168"/>
            <a:ext cx="5976664" cy="1200329"/>
          </a:xfrm>
          <a:prstGeom prst="rect">
            <a:avLst/>
          </a:prstGeom>
          <a:noFill/>
        </p:spPr>
        <p:txBody>
          <a:bodyPr wrap="square" rtlCol="0">
            <a:spAutoFit/>
          </a:bodyPr>
          <a:lstStyle/>
          <a:p>
            <a:r>
              <a:rPr lang="ru-RU" sz="2400" i="1" dirty="0"/>
              <a:t>Создаются главный класс программы, начинается создание кнопок и полей</a:t>
            </a:r>
            <a:r>
              <a:rPr lang="ru-RU" sz="2400" i="1" dirty="0" smtClean="0"/>
              <a:t>, также </a:t>
            </a:r>
            <a:r>
              <a:rPr lang="ru-RU" sz="2400" i="1" dirty="0"/>
              <a:t>осуществляться их расположение</a:t>
            </a:r>
          </a:p>
        </p:txBody>
      </p:sp>
    </p:spTree>
    <p:extLst>
      <p:ext uri="{BB962C8B-B14F-4D97-AF65-F5344CB8AC3E}">
        <p14:creationId xmlns:p14="http://schemas.microsoft.com/office/powerpoint/2010/main" val="137059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94" t="5926" r="67089" b="7894"/>
          <a:stretch/>
        </p:blipFill>
        <p:spPr bwMode="auto">
          <a:xfrm>
            <a:off x="1187624" y="650305"/>
            <a:ext cx="3384376" cy="5839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87824" y="188640"/>
            <a:ext cx="3528392"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Объяснение кода</a:t>
            </a:r>
          </a:p>
        </p:txBody>
      </p:sp>
      <p:sp>
        <p:nvSpPr>
          <p:cNvPr id="2" name="TextBox 1"/>
          <p:cNvSpPr txBox="1"/>
          <p:nvPr/>
        </p:nvSpPr>
        <p:spPr>
          <a:xfrm>
            <a:off x="5148064" y="1124744"/>
            <a:ext cx="3888432" cy="3970318"/>
          </a:xfrm>
          <a:prstGeom prst="rect">
            <a:avLst/>
          </a:prstGeom>
          <a:noFill/>
        </p:spPr>
        <p:txBody>
          <a:bodyPr wrap="square" rtlCol="0">
            <a:spAutoFit/>
          </a:bodyPr>
          <a:lstStyle/>
          <a:p>
            <a:r>
              <a:rPr lang="ru-RU" sz="2800" i="1" dirty="0"/>
              <a:t>В этом кусочке кода написано как будет программа реагировать на нажатие кнопок на калькуляторе.</a:t>
            </a:r>
            <a:br>
              <a:rPr lang="ru-RU" sz="2800" i="1" dirty="0"/>
            </a:br>
            <a:r>
              <a:rPr lang="ru-RU" sz="2800" i="1" dirty="0"/>
              <a:t>Также осуществляться замена знак % и </a:t>
            </a:r>
            <a:r>
              <a:rPr lang="ru-RU" sz="2800" i="1" dirty="0" smtClean="0"/>
              <a:t>!</a:t>
            </a:r>
            <a:r>
              <a:rPr lang="ru-RU" sz="2800" i="1" dirty="0"/>
              <a:t> на соответствующие действие.</a:t>
            </a:r>
          </a:p>
        </p:txBody>
      </p:sp>
    </p:spTree>
    <p:extLst>
      <p:ext uri="{BB962C8B-B14F-4D97-AF65-F5344CB8AC3E}">
        <p14:creationId xmlns:p14="http://schemas.microsoft.com/office/powerpoint/2010/main" val="840772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016" t="5089" r="52750" b="10001"/>
          <a:stretch/>
        </p:blipFill>
        <p:spPr bwMode="auto">
          <a:xfrm>
            <a:off x="395536" y="836711"/>
            <a:ext cx="4104456" cy="4924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87824" y="188640"/>
            <a:ext cx="3528392"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Объяснение кода</a:t>
            </a:r>
          </a:p>
        </p:txBody>
      </p:sp>
      <p:sp>
        <p:nvSpPr>
          <p:cNvPr id="4" name="TextBox 3"/>
          <p:cNvSpPr txBox="1"/>
          <p:nvPr/>
        </p:nvSpPr>
        <p:spPr>
          <a:xfrm>
            <a:off x="5004048" y="1138334"/>
            <a:ext cx="3888432" cy="3970318"/>
          </a:xfrm>
          <a:prstGeom prst="rect">
            <a:avLst/>
          </a:prstGeom>
          <a:noFill/>
        </p:spPr>
        <p:txBody>
          <a:bodyPr wrap="square" rtlCol="0">
            <a:spAutoFit/>
          </a:bodyPr>
          <a:lstStyle/>
          <a:p>
            <a:r>
              <a:rPr lang="ru-RU" sz="2800" i="1" dirty="0"/>
              <a:t>В этом кусочке кода написано как будет программа реагировать на нажатие кнопок на калькуляторе.</a:t>
            </a:r>
            <a:br>
              <a:rPr lang="ru-RU" sz="2800" i="1" dirty="0"/>
            </a:br>
            <a:r>
              <a:rPr lang="ru-RU" sz="2800" i="1" dirty="0"/>
              <a:t>Также осуществляться замена работа кнопок для перехода между системами счисление</a:t>
            </a:r>
          </a:p>
        </p:txBody>
      </p:sp>
    </p:spTree>
    <p:extLst>
      <p:ext uri="{BB962C8B-B14F-4D97-AF65-F5344CB8AC3E}">
        <p14:creationId xmlns:p14="http://schemas.microsoft.com/office/powerpoint/2010/main" val="840772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455" r="45417" b="26519"/>
          <a:stretch/>
        </p:blipFill>
        <p:spPr bwMode="auto">
          <a:xfrm>
            <a:off x="1727684" y="764704"/>
            <a:ext cx="6048672" cy="381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87824" y="188640"/>
            <a:ext cx="3528392"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Объяснение кода</a:t>
            </a:r>
          </a:p>
        </p:txBody>
      </p:sp>
      <p:sp>
        <p:nvSpPr>
          <p:cNvPr id="4" name="TextBox 3"/>
          <p:cNvSpPr txBox="1"/>
          <p:nvPr/>
        </p:nvSpPr>
        <p:spPr>
          <a:xfrm>
            <a:off x="1429544" y="4869160"/>
            <a:ext cx="7246912" cy="1384995"/>
          </a:xfrm>
          <a:prstGeom prst="rect">
            <a:avLst/>
          </a:prstGeom>
          <a:noFill/>
        </p:spPr>
        <p:txBody>
          <a:bodyPr wrap="square" rtlCol="0">
            <a:spAutoFit/>
          </a:bodyPr>
          <a:lstStyle/>
          <a:p>
            <a:r>
              <a:rPr lang="ru-RU" sz="2800" i="1" dirty="0"/>
              <a:t>В этом кусочке кода написано как будет программа реагировать на нажатие остальных кнопок на калькуляторе.</a:t>
            </a:r>
          </a:p>
        </p:txBody>
      </p:sp>
    </p:spTree>
    <p:extLst>
      <p:ext uri="{BB962C8B-B14F-4D97-AF65-F5344CB8AC3E}">
        <p14:creationId xmlns:p14="http://schemas.microsoft.com/office/powerpoint/2010/main" val="840772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5365" r="57672" b="38201"/>
          <a:stretch/>
        </p:blipFill>
        <p:spPr bwMode="auto">
          <a:xfrm>
            <a:off x="863588" y="1772816"/>
            <a:ext cx="7776864" cy="738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87824" y="188640"/>
            <a:ext cx="3528392"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Объяснение кода</a:t>
            </a:r>
          </a:p>
        </p:txBody>
      </p:sp>
      <p:sp>
        <p:nvSpPr>
          <p:cNvPr id="2" name="TextBox 1"/>
          <p:cNvSpPr txBox="1"/>
          <p:nvPr/>
        </p:nvSpPr>
        <p:spPr>
          <a:xfrm>
            <a:off x="1691680" y="3645024"/>
            <a:ext cx="5688632" cy="1384995"/>
          </a:xfrm>
          <a:prstGeom prst="rect">
            <a:avLst/>
          </a:prstGeom>
          <a:noFill/>
        </p:spPr>
        <p:txBody>
          <a:bodyPr wrap="square" rtlCol="0">
            <a:spAutoFit/>
          </a:bodyPr>
          <a:lstStyle/>
          <a:p>
            <a:pPr algn="ctr"/>
            <a:r>
              <a:rPr lang="ru-RU" sz="2800" i="1" dirty="0"/>
              <a:t>Осуществляется обновление текста на калькуляторе при нажатии на кнопки</a:t>
            </a:r>
          </a:p>
        </p:txBody>
      </p:sp>
    </p:spTree>
    <p:extLst>
      <p:ext uri="{BB962C8B-B14F-4D97-AF65-F5344CB8AC3E}">
        <p14:creationId xmlns:p14="http://schemas.microsoft.com/office/powerpoint/2010/main" val="2420425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6772" r="42699" b="27524"/>
          <a:stretch/>
        </p:blipFill>
        <p:spPr bwMode="auto">
          <a:xfrm>
            <a:off x="1547664" y="648750"/>
            <a:ext cx="6044403"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87824" y="188640"/>
            <a:ext cx="3528392"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Объяснение кода</a:t>
            </a:r>
          </a:p>
        </p:txBody>
      </p:sp>
      <p:sp>
        <p:nvSpPr>
          <p:cNvPr id="2" name="TextBox 1"/>
          <p:cNvSpPr txBox="1"/>
          <p:nvPr/>
        </p:nvSpPr>
        <p:spPr>
          <a:xfrm>
            <a:off x="771697" y="5151369"/>
            <a:ext cx="7596336" cy="923330"/>
          </a:xfrm>
          <a:prstGeom prst="rect">
            <a:avLst/>
          </a:prstGeom>
          <a:noFill/>
        </p:spPr>
        <p:txBody>
          <a:bodyPr wrap="square" rtlCol="0">
            <a:spAutoFit/>
          </a:bodyPr>
          <a:lstStyle/>
          <a:p>
            <a:r>
              <a:rPr lang="ru-RU" i="1" dirty="0"/>
              <a:t>Первое функция для того чтобы узнать предел на котором будет построен графике функций, а второй для постройки графика используя модуль </a:t>
            </a:r>
            <a:r>
              <a:rPr lang="ru-RU" i="1" dirty="0" err="1"/>
              <a:t>matplotlib</a:t>
            </a:r>
            <a:r>
              <a:rPr lang="ru-RU" i="1" dirty="0"/>
              <a:t>.</a:t>
            </a:r>
            <a:endParaRPr lang="ru-RU" i="1" dirty="0"/>
          </a:p>
        </p:txBody>
      </p:sp>
    </p:spTree>
    <p:extLst>
      <p:ext uri="{BB962C8B-B14F-4D97-AF65-F5344CB8AC3E}">
        <p14:creationId xmlns:p14="http://schemas.microsoft.com/office/powerpoint/2010/main" val="3402392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70" t="19301" r="50000" b="16021"/>
          <a:stretch/>
        </p:blipFill>
        <p:spPr bwMode="auto">
          <a:xfrm>
            <a:off x="611559" y="1224406"/>
            <a:ext cx="4358935" cy="361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87824" y="188640"/>
            <a:ext cx="3528392"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Объяснение кода</a:t>
            </a:r>
          </a:p>
        </p:txBody>
      </p:sp>
      <p:sp>
        <p:nvSpPr>
          <p:cNvPr id="2" name="TextBox 1"/>
          <p:cNvSpPr txBox="1"/>
          <p:nvPr/>
        </p:nvSpPr>
        <p:spPr>
          <a:xfrm>
            <a:off x="5076056" y="1700808"/>
            <a:ext cx="3129898" cy="2862322"/>
          </a:xfrm>
          <a:prstGeom prst="rect">
            <a:avLst/>
          </a:prstGeom>
          <a:noFill/>
        </p:spPr>
        <p:txBody>
          <a:bodyPr wrap="square" rtlCol="0">
            <a:spAutoFit/>
          </a:bodyPr>
          <a:lstStyle/>
          <a:p>
            <a:r>
              <a:rPr lang="ru-RU" sz="2000" i="1" dirty="0"/>
              <a:t>Первое функция, для того чтобы узнать конфиденты перед членами квадратичного многочлена, а второй расчёта дискриминанта, корней и вершинный, а также для их отображения.</a:t>
            </a:r>
            <a:endParaRPr lang="ru-RU" sz="2000" i="1" dirty="0"/>
          </a:p>
        </p:txBody>
      </p:sp>
    </p:spTree>
    <p:extLst>
      <p:ext uri="{BB962C8B-B14F-4D97-AF65-F5344CB8AC3E}">
        <p14:creationId xmlns:p14="http://schemas.microsoft.com/office/powerpoint/2010/main" val="3402392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588" y="980728"/>
            <a:ext cx="5708426" cy="2123658"/>
          </a:xfrm>
          <a:prstGeom prst="rect">
            <a:avLst/>
          </a:prstGeom>
          <a:noFill/>
        </p:spPr>
        <p:txBody>
          <a:bodyPr wrap="square" rtlCol="0">
            <a:spAutoFit/>
          </a:bodyPr>
          <a:lstStyle/>
          <a:p>
            <a:pPr algn="ctr"/>
            <a:r>
              <a:rPr lang="ru-RU" sz="6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Спасибо за внимание</a:t>
            </a:r>
          </a:p>
        </p:txBody>
      </p:sp>
      <p:sp>
        <p:nvSpPr>
          <p:cNvPr id="3" name="AutoShape 2" descr="Emoji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1" name="Picture 3" descr="C:\Users\Admin\Desktop\1200px-Noto_Emoji_KitKat_263a.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2712" y="3092926"/>
            <a:ext cx="2809627" cy="2809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392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91680" y="188640"/>
            <a:ext cx="5760640" cy="954107"/>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Для чего нужна программа и на что способен ?</a:t>
            </a:r>
            <a:endParaRPr lang="ru-RU"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863588" y="1988840"/>
            <a:ext cx="7416824" cy="2308324"/>
          </a:xfrm>
          <a:prstGeom prst="rect">
            <a:avLst/>
          </a:prstGeom>
          <a:noFill/>
        </p:spPr>
        <p:txBody>
          <a:bodyPr wrap="square" rtlCol="0">
            <a:spAutoFit/>
          </a:bodyPr>
          <a:lstStyle/>
          <a:p>
            <a:pPr algn="ctr"/>
            <a:r>
              <a:rPr lang="ru-RU" b="1" dirty="0"/>
              <a:t>Мне как школьнику математического направления очень часто приходится решить всякие задачи. Но во время решения очень часто приходится делать расчёты калькулятором, но обычные калькуляторы не способны делать много вещей. Данный калькулятор может делать почти всё что нужно от базовых операции над числимы до нахождения корней квадратичного трёхчлена и построения графиков.</a:t>
            </a:r>
            <a:endParaRPr lang="ru-RU" b="1" dirty="0"/>
          </a:p>
        </p:txBody>
      </p:sp>
      <p:pic>
        <p:nvPicPr>
          <p:cNvPr id="1026" name="Picture 2" descr="Solving Problems using the Quadratic Formula - Video &amp; Lesson ..."/>
          <p:cNvPicPr>
            <a:picLocks noChangeAspect="1" noChangeArrowheads="1"/>
          </p:cNvPicPr>
          <p:nvPr/>
        </p:nvPicPr>
        <p:blipFill rotWithShape="1">
          <a:blip r:embed="rId2">
            <a:extLst>
              <a:ext uri="{28A0092B-C50C-407E-A947-70E740481C1C}">
                <a14:useLocalDpi xmlns:a14="http://schemas.microsoft.com/office/drawing/2010/main" val="0"/>
              </a:ext>
            </a:extLst>
          </a:blip>
          <a:srcRect l="20833" t="55972" r="23594" b="13605"/>
          <a:stretch/>
        </p:blipFill>
        <p:spPr bwMode="auto">
          <a:xfrm>
            <a:off x="2627784" y="4826702"/>
            <a:ext cx="4166525" cy="128304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482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603" t="10328" r="27090" b="7386"/>
          <a:stretch/>
        </p:blipFill>
        <p:spPr bwMode="auto">
          <a:xfrm>
            <a:off x="1619672" y="1052736"/>
            <a:ext cx="5874766" cy="5181736"/>
          </a:xfrm>
          <a:prstGeom prst="rect">
            <a:avLst/>
          </a:prstGeom>
          <a:noFill/>
          <a:ln>
            <a:noFill/>
          </a:ln>
          <a:effectLst>
            <a:glow rad="228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650790" y="260648"/>
            <a:ext cx="3790603" cy="52322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Интерфейс</a:t>
            </a:r>
            <a:endParaRPr lang="ru-RU"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785707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332654"/>
            <a:ext cx="5256584"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Решение квадратных уравнений</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500" t="40222" r="39028" b="37555"/>
          <a:stretch/>
        </p:blipFill>
        <p:spPr bwMode="auto">
          <a:xfrm>
            <a:off x="926235" y="1916832"/>
            <a:ext cx="7462189" cy="3096344"/>
          </a:xfrm>
          <a:prstGeom prst="rect">
            <a:avLst/>
          </a:prstGeom>
          <a:noFill/>
          <a:ln>
            <a:noFill/>
          </a:ln>
          <a:effectLst>
            <a:glow rad="228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697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49" t="9989" r="20834" b="7555"/>
          <a:stretch/>
        </p:blipFill>
        <p:spPr bwMode="auto">
          <a:xfrm>
            <a:off x="1768903" y="1285739"/>
            <a:ext cx="5828394" cy="4591533"/>
          </a:xfrm>
          <a:prstGeom prst="rect">
            <a:avLst/>
          </a:prstGeom>
          <a:noFill/>
          <a:ln>
            <a:noFill/>
          </a:ln>
          <a:effectLst>
            <a:glow rad="228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47664" y="116632"/>
            <a:ext cx="6336704" cy="830997"/>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Построить график многочлена и экспоненциальной функций</a:t>
            </a:r>
          </a:p>
        </p:txBody>
      </p:sp>
    </p:spTree>
    <p:extLst>
      <p:ext uri="{BB962C8B-B14F-4D97-AF65-F5344CB8AC3E}">
        <p14:creationId xmlns:p14="http://schemas.microsoft.com/office/powerpoint/2010/main" val="2276974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1880" y="44624"/>
            <a:ext cx="1584176"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Кнопки</a:t>
            </a:r>
            <a:endPar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179512" y="289093"/>
            <a:ext cx="4680520" cy="6463308"/>
          </a:xfrm>
          <a:prstGeom prst="rect">
            <a:avLst/>
          </a:prstGeom>
          <a:noFill/>
        </p:spPr>
        <p:txBody>
          <a:bodyPr wrap="square" rtlCol="0">
            <a:spAutoFit/>
          </a:bodyPr>
          <a:lstStyle/>
          <a:p>
            <a:r>
              <a:rPr lang="en-US" dirty="0" smtClean="0"/>
              <a:t>C </a:t>
            </a:r>
            <a:r>
              <a:rPr lang="ru-RU" dirty="0" smtClean="0"/>
              <a:t>– Очистить экран</a:t>
            </a:r>
          </a:p>
          <a:p>
            <a:r>
              <a:rPr lang="en-US" dirty="0" smtClean="0"/>
              <a:t>DEL</a:t>
            </a:r>
            <a:r>
              <a:rPr lang="ru-RU" dirty="0" smtClean="0"/>
              <a:t> – Удалить </a:t>
            </a:r>
            <a:r>
              <a:rPr lang="ru-RU" dirty="0"/>
              <a:t>последние </a:t>
            </a:r>
            <a:r>
              <a:rPr lang="ru-RU" dirty="0" smtClean="0"/>
              <a:t>действия</a:t>
            </a:r>
          </a:p>
          <a:p>
            <a:r>
              <a:rPr lang="en-US" dirty="0" smtClean="0"/>
              <a:t>MS</a:t>
            </a:r>
            <a:r>
              <a:rPr lang="ru-RU" dirty="0" smtClean="0"/>
              <a:t> – </a:t>
            </a:r>
            <a:r>
              <a:rPr lang="ru-RU" dirty="0"/>
              <a:t>Сохранить число в </a:t>
            </a:r>
            <a:r>
              <a:rPr lang="ru-RU" dirty="0" smtClean="0"/>
              <a:t>памяти</a:t>
            </a:r>
          </a:p>
          <a:p>
            <a:r>
              <a:rPr lang="en-US" dirty="0" smtClean="0"/>
              <a:t>MR</a:t>
            </a:r>
            <a:r>
              <a:rPr lang="ru-RU" dirty="0" smtClean="0"/>
              <a:t> – </a:t>
            </a:r>
            <a:r>
              <a:rPr lang="ru-RU" dirty="0"/>
              <a:t>Написать </a:t>
            </a:r>
            <a:r>
              <a:rPr lang="ru-RU" dirty="0" smtClean="0"/>
              <a:t>число из памяти</a:t>
            </a:r>
          </a:p>
          <a:p>
            <a:r>
              <a:rPr lang="en-US" dirty="0" smtClean="0"/>
              <a:t>M+</a:t>
            </a:r>
            <a:r>
              <a:rPr lang="ru-RU" dirty="0" smtClean="0"/>
              <a:t> </a:t>
            </a:r>
            <a:r>
              <a:rPr lang="ru-RU" dirty="0"/>
              <a:t>– </a:t>
            </a:r>
            <a:r>
              <a:rPr lang="ru-RU" dirty="0" smtClean="0"/>
              <a:t>Прибавить </a:t>
            </a:r>
            <a:r>
              <a:rPr lang="ru-RU" dirty="0"/>
              <a:t>к сохраненному число</a:t>
            </a:r>
            <a:endParaRPr lang="en-US" dirty="0" smtClean="0"/>
          </a:p>
          <a:p>
            <a:r>
              <a:rPr lang="en-US" dirty="0" smtClean="0"/>
              <a:t>MC</a:t>
            </a:r>
            <a:r>
              <a:rPr lang="ru-RU" dirty="0" smtClean="0"/>
              <a:t> – Очистить память</a:t>
            </a:r>
          </a:p>
          <a:p>
            <a:r>
              <a:rPr lang="en-US" dirty="0" smtClean="0"/>
              <a:t>0</a:t>
            </a:r>
            <a:r>
              <a:rPr lang="ru-RU" dirty="0" smtClean="0"/>
              <a:t> </a:t>
            </a:r>
            <a:r>
              <a:rPr lang="en-US" dirty="0" smtClean="0"/>
              <a:t>- </a:t>
            </a:r>
            <a:r>
              <a:rPr lang="ru-RU" dirty="0"/>
              <a:t>9 </a:t>
            </a:r>
            <a:r>
              <a:rPr lang="ru-RU" dirty="0" smtClean="0"/>
              <a:t>–  Числа</a:t>
            </a:r>
            <a:endParaRPr lang="en-US" dirty="0" smtClean="0"/>
          </a:p>
          <a:p>
            <a:r>
              <a:rPr lang="en-US" dirty="0" smtClean="0"/>
              <a:t>+</a:t>
            </a:r>
            <a:r>
              <a:rPr lang="ru-RU" dirty="0" smtClean="0"/>
              <a:t> </a:t>
            </a:r>
            <a:r>
              <a:rPr lang="ru-RU" dirty="0"/>
              <a:t>– </a:t>
            </a:r>
            <a:r>
              <a:rPr lang="ru-RU" dirty="0" smtClean="0"/>
              <a:t>Сумма</a:t>
            </a:r>
            <a:endParaRPr lang="en-US" dirty="0" smtClean="0"/>
          </a:p>
          <a:p>
            <a:r>
              <a:rPr lang="en-US" dirty="0" smtClean="0"/>
              <a:t>-</a:t>
            </a:r>
            <a:r>
              <a:rPr lang="ru-RU" dirty="0" smtClean="0"/>
              <a:t> </a:t>
            </a:r>
            <a:r>
              <a:rPr lang="ru-RU" dirty="0"/>
              <a:t>– </a:t>
            </a:r>
            <a:r>
              <a:rPr lang="ru-RU" dirty="0" smtClean="0"/>
              <a:t>Разница</a:t>
            </a:r>
            <a:endParaRPr lang="en-US" dirty="0" smtClean="0"/>
          </a:p>
          <a:p>
            <a:r>
              <a:rPr lang="en-US" dirty="0" smtClean="0"/>
              <a:t>/</a:t>
            </a:r>
            <a:r>
              <a:rPr lang="ru-RU" dirty="0" smtClean="0"/>
              <a:t> </a:t>
            </a:r>
            <a:r>
              <a:rPr lang="ru-RU" dirty="0"/>
              <a:t>– </a:t>
            </a:r>
            <a:r>
              <a:rPr lang="ru-RU" dirty="0" smtClean="0"/>
              <a:t>деление</a:t>
            </a:r>
            <a:endParaRPr lang="en-US" dirty="0" smtClean="0"/>
          </a:p>
          <a:p>
            <a:r>
              <a:rPr lang="en-US" dirty="0" smtClean="0"/>
              <a:t>*</a:t>
            </a:r>
            <a:r>
              <a:rPr lang="ru-RU" dirty="0" smtClean="0"/>
              <a:t> </a:t>
            </a:r>
            <a:r>
              <a:rPr lang="ru-RU" dirty="0"/>
              <a:t>– </a:t>
            </a:r>
            <a:r>
              <a:rPr lang="ru-RU" dirty="0" smtClean="0"/>
              <a:t>умножение</a:t>
            </a:r>
            <a:endParaRPr lang="en-US" dirty="0" smtClean="0"/>
          </a:p>
          <a:p>
            <a:r>
              <a:rPr lang="en-US" dirty="0" smtClean="0"/>
              <a:t>()</a:t>
            </a:r>
            <a:r>
              <a:rPr lang="ru-RU" dirty="0" smtClean="0"/>
              <a:t> </a:t>
            </a:r>
            <a:r>
              <a:rPr lang="ru-RU" dirty="0"/>
              <a:t>– </a:t>
            </a:r>
            <a:r>
              <a:rPr lang="ru-RU" dirty="0" smtClean="0"/>
              <a:t> скобки</a:t>
            </a:r>
            <a:endParaRPr lang="en-US" dirty="0" smtClean="0"/>
          </a:p>
          <a:p>
            <a:r>
              <a:rPr lang="en-US" dirty="0" smtClean="0"/>
              <a:t>,</a:t>
            </a:r>
            <a:r>
              <a:rPr lang="ru-RU" dirty="0"/>
              <a:t> – </a:t>
            </a:r>
            <a:r>
              <a:rPr lang="ru-RU" dirty="0" smtClean="0"/>
              <a:t> </a:t>
            </a:r>
            <a:r>
              <a:rPr lang="ru-RU" dirty="0"/>
              <a:t>запятая для </a:t>
            </a:r>
            <a:r>
              <a:rPr lang="ru-RU" dirty="0" smtClean="0"/>
              <a:t>параметр функций</a:t>
            </a:r>
            <a:endParaRPr lang="en-US" dirty="0" smtClean="0"/>
          </a:p>
          <a:p>
            <a:r>
              <a:rPr lang="en-US" dirty="0" smtClean="0"/>
              <a:t>!</a:t>
            </a:r>
            <a:r>
              <a:rPr lang="ru-RU" dirty="0" smtClean="0"/>
              <a:t> </a:t>
            </a:r>
            <a:r>
              <a:rPr lang="ru-RU" dirty="0"/>
              <a:t>– </a:t>
            </a:r>
            <a:r>
              <a:rPr lang="ru-RU" dirty="0" smtClean="0"/>
              <a:t>факториал</a:t>
            </a:r>
            <a:endParaRPr lang="en-US" dirty="0" smtClean="0"/>
          </a:p>
          <a:p>
            <a:r>
              <a:rPr lang="en-US" dirty="0" smtClean="0"/>
              <a:t>%</a:t>
            </a:r>
            <a:r>
              <a:rPr lang="ru-RU" dirty="0" smtClean="0"/>
              <a:t> </a:t>
            </a:r>
            <a:r>
              <a:rPr lang="ru-RU" dirty="0"/>
              <a:t>– процент</a:t>
            </a:r>
            <a:endParaRPr lang="en-US" dirty="0" smtClean="0"/>
          </a:p>
          <a:p>
            <a:r>
              <a:rPr lang="en-US" dirty="0" smtClean="0"/>
              <a:t>:R</a:t>
            </a:r>
            <a:r>
              <a:rPr lang="ru-RU" dirty="0" smtClean="0"/>
              <a:t> – </a:t>
            </a:r>
            <a:r>
              <a:rPr lang="ru-RU" dirty="0"/>
              <a:t>полный часть и остаток от деление</a:t>
            </a:r>
            <a:endParaRPr lang="ru-RU" dirty="0" smtClean="0"/>
          </a:p>
          <a:p>
            <a:r>
              <a:rPr lang="ru-RU" dirty="0" smtClean="0"/>
              <a:t>(</a:t>
            </a:r>
            <a:r>
              <a:rPr lang="ru-RU" sz="1600" dirty="0" err="1"/>
              <a:t>функиция</a:t>
            </a:r>
            <a:r>
              <a:rPr lang="ru-RU" sz="1600" dirty="0"/>
              <a:t> </a:t>
            </a:r>
            <a:r>
              <a:rPr lang="en-US" sz="1600" dirty="0" smtClean="0"/>
              <a:t> R(</a:t>
            </a:r>
            <a:r>
              <a:rPr lang="en-US" sz="1600" dirty="0" err="1" smtClean="0"/>
              <a:t>a,b</a:t>
            </a:r>
            <a:r>
              <a:rPr lang="en-US" sz="1600" dirty="0" smtClean="0"/>
              <a:t>) a –</a:t>
            </a:r>
            <a:r>
              <a:rPr lang="ru-RU" sz="1600" dirty="0" smtClean="0"/>
              <a:t>делитель</a:t>
            </a:r>
            <a:r>
              <a:rPr lang="en-US" sz="1600" dirty="0" smtClean="0"/>
              <a:t>  b – </a:t>
            </a:r>
            <a:r>
              <a:rPr lang="ru-RU" sz="1600" dirty="0"/>
              <a:t>делимое</a:t>
            </a:r>
            <a:r>
              <a:rPr lang="en-US" sz="1600" dirty="0" smtClean="0"/>
              <a:t> </a:t>
            </a:r>
            <a:r>
              <a:rPr lang="ru-RU" dirty="0" smtClean="0"/>
              <a:t>)</a:t>
            </a:r>
            <a:endParaRPr lang="en-US" dirty="0" smtClean="0"/>
          </a:p>
          <a:p>
            <a:r>
              <a:rPr lang="el-GR" dirty="0"/>
              <a:t>π</a:t>
            </a:r>
            <a:r>
              <a:rPr lang="en-US" dirty="0" smtClean="0"/>
              <a:t> – </a:t>
            </a:r>
            <a:r>
              <a:rPr lang="ru-RU" dirty="0" smtClean="0"/>
              <a:t>число пи</a:t>
            </a:r>
            <a:endParaRPr lang="en-US" dirty="0" smtClean="0"/>
          </a:p>
          <a:p>
            <a:r>
              <a:rPr lang="en-US" dirty="0" smtClean="0"/>
              <a:t>e</a:t>
            </a:r>
            <a:r>
              <a:rPr lang="ru-RU" dirty="0" smtClean="0"/>
              <a:t> – число</a:t>
            </a:r>
            <a:r>
              <a:rPr lang="en-US" dirty="0" smtClean="0"/>
              <a:t> </a:t>
            </a:r>
            <a:r>
              <a:rPr lang="ru-RU" dirty="0" smtClean="0"/>
              <a:t>Эйлера</a:t>
            </a:r>
            <a:endParaRPr lang="en-US" dirty="0" smtClean="0"/>
          </a:p>
          <a:p>
            <a:r>
              <a:rPr lang="en-US" dirty="0" smtClean="0"/>
              <a:t>X</a:t>
            </a:r>
            <a:r>
              <a:rPr lang="ru-RU" dirty="0" smtClean="0"/>
              <a:t> </a:t>
            </a:r>
            <a:r>
              <a:rPr lang="ru-RU" dirty="0"/>
              <a:t>переменная для построение </a:t>
            </a:r>
            <a:r>
              <a:rPr lang="ru-RU" dirty="0" smtClean="0"/>
              <a:t>графиков</a:t>
            </a:r>
            <a:endParaRPr lang="en-US" dirty="0" smtClean="0"/>
          </a:p>
          <a:p>
            <a:r>
              <a:rPr lang="en-US" dirty="0" err="1" smtClean="0"/>
              <a:t>nCr</a:t>
            </a:r>
            <a:r>
              <a:rPr lang="ru-RU" dirty="0" smtClean="0"/>
              <a:t> </a:t>
            </a:r>
            <a:r>
              <a:rPr lang="ru-RU" dirty="0"/>
              <a:t>– Сочетания</a:t>
            </a:r>
            <a:r>
              <a:rPr lang="en-US" dirty="0"/>
              <a:t> </a:t>
            </a:r>
            <a:r>
              <a:rPr lang="ru-RU" sz="1600" dirty="0" smtClean="0"/>
              <a:t>(</a:t>
            </a:r>
            <a:r>
              <a:rPr lang="en-US" sz="1600" dirty="0" smtClean="0"/>
              <a:t>n</a:t>
            </a:r>
            <a:r>
              <a:rPr lang="ru-RU" sz="1600" dirty="0" smtClean="0"/>
              <a:t>С</a:t>
            </a:r>
            <a:r>
              <a:rPr lang="en-US" sz="1600" dirty="0" smtClean="0"/>
              <a:t>r</a:t>
            </a:r>
            <a:r>
              <a:rPr lang="ru-RU" sz="1600" dirty="0" smtClean="0"/>
              <a:t>(</a:t>
            </a:r>
            <a:r>
              <a:rPr lang="en-US" sz="1600" dirty="0" err="1" smtClean="0"/>
              <a:t>n,r</a:t>
            </a:r>
            <a:r>
              <a:rPr lang="ru-RU" sz="1600" dirty="0" smtClean="0"/>
              <a:t>)</a:t>
            </a:r>
            <a:r>
              <a:rPr lang="en-US" sz="1600" dirty="0" smtClean="0"/>
              <a:t> </a:t>
            </a:r>
            <a:r>
              <a:rPr lang="en-US" sz="1600" dirty="0"/>
              <a:t> </a:t>
            </a:r>
            <a:r>
              <a:rPr lang="en-US" sz="1600" dirty="0" smtClean="0"/>
              <a:t>n</a:t>
            </a:r>
            <a:r>
              <a:rPr lang="en-US" sz="1600" dirty="0"/>
              <a:t> </a:t>
            </a:r>
            <a:r>
              <a:rPr lang="ru-RU" sz="1600" dirty="0"/>
              <a:t>объектов по </a:t>
            </a:r>
            <a:r>
              <a:rPr lang="en-US" sz="1600" dirty="0" smtClean="0"/>
              <a:t>r)</a:t>
            </a:r>
          </a:p>
          <a:p>
            <a:r>
              <a:rPr lang="en-US" dirty="0" err="1" smtClean="0"/>
              <a:t>nAr</a:t>
            </a:r>
            <a:r>
              <a:rPr lang="ru-RU" dirty="0" smtClean="0"/>
              <a:t> </a:t>
            </a:r>
            <a:r>
              <a:rPr lang="ru-RU" dirty="0"/>
              <a:t>– </a:t>
            </a:r>
            <a:r>
              <a:rPr lang="ru-RU" dirty="0" smtClean="0"/>
              <a:t>Размещения</a:t>
            </a:r>
            <a:r>
              <a:rPr lang="en-US" dirty="0" smtClean="0"/>
              <a:t> </a:t>
            </a:r>
            <a:r>
              <a:rPr lang="ru-RU" sz="1600" dirty="0" smtClean="0"/>
              <a:t>(</a:t>
            </a:r>
            <a:r>
              <a:rPr lang="en-US" sz="1600" dirty="0" err="1" smtClean="0"/>
              <a:t>nAr</a:t>
            </a:r>
            <a:r>
              <a:rPr lang="ru-RU" sz="1600" dirty="0" smtClean="0"/>
              <a:t>(</a:t>
            </a:r>
            <a:r>
              <a:rPr lang="en-US" sz="1600" dirty="0" err="1" smtClean="0"/>
              <a:t>n,r</a:t>
            </a:r>
            <a:r>
              <a:rPr lang="ru-RU" sz="1600" dirty="0" smtClean="0"/>
              <a:t>)</a:t>
            </a:r>
            <a:r>
              <a:rPr lang="en-US" sz="1600" dirty="0" smtClean="0"/>
              <a:t>  n </a:t>
            </a:r>
            <a:r>
              <a:rPr lang="ru-RU" sz="1600" dirty="0" smtClean="0"/>
              <a:t>объектов по </a:t>
            </a:r>
            <a:r>
              <a:rPr lang="en-US" sz="1600" dirty="0" smtClean="0"/>
              <a:t>r)</a:t>
            </a:r>
          </a:p>
          <a:p>
            <a:endParaRPr lang="ru-RU" dirty="0"/>
          </a:p>
        </p:txBody>
      </p:sp>
      <p:sp>
        <p:nvSpPr>
          <p:cNvPr id="5" name="TextBox 4"/>
          <p:cNvSpPr txBox="1"/>
          <p:nvPr/>
        </p:nvSpPr>
        <p:spPr>
          <a:xfrm>
            <a:off x="5076056" y="404664"/>
            <a:ext cx="3744416" cy="5847755"/>
          </a:xfrm>
          <a:prstGeom prst="rect">
            <a:avLst/>
          </a:prstGeom>
          <a:noFill/>
        </p:spPr>
        <p:txBody>
          <a:bodyPr wrap="square" rtlCol="0">
            <a:spAutoFit/>
          </a:bodyPr>
          <a:lstStyle/>
          <a:p>
            <a:r>
              <a:rPr lang="en-US" dirty="0" err="1"/>
              <a:t>s</a:t>
            </a:r>
            <a:r>
              <a:rPr lang="en-US" dirty="0" err="1" smtClean="0"/>
              <a:t>inx</a:t>
            </a:r>
            <a:r>
              <a:rPr lang="en-US" dirty="0" smtClean="0"/>
              <a:t> – </a:t>
            </a:r>
            <a:r>
              <a:rPr lang="ru-RU" dirty="0" smtClean="0"/>
              <a:t>синус ( в градусах) </a:t>
            </a:r>
          </a:p>
          <a:p>
            <a:r>
              <a:rPr lang="en-US" dirty="0" err="1"/>
              <a:t>c</a:t>
            </a:r>
            <a:r>
              <a:rPr lang="en-US" dirty="0" err="1" smtClean="0"/>
              <a:t>osx</a:t>
            </a:r>
            <a:r>
              <a:rPr lang="en-US" dirty="0" smtClean="0"/>
              <a:t> –</a:t>
            </a:r>
            <a:r>
              <a:rPr lang="ru-RU" dirty="0" smtClean="0"/>
              <a:t> косинус </a:t>
            </a:r>
            <a:r>
              <a:rPr lang="ru-RU" dirty="0"/>
              <a:t>( в градусах) </a:t>
            </a:r>
            <a:endParaRPr lang="en-US" dirty="0" smtClean="0"/>
          </a:p>
          <a:p>
            <a:r>
              <a:rPr lang="en-US" dirty="0" err="1"/>
              <a:t>t</a:t>
            </a:r>
            <a:r>
              <a:rPr lang="en-US" dirty="0" err="1" smtClean="0"/>
              <a:t>anx</a:t>
            </a:r>
            <a:r>
              <a:rPr lang="en-US" dirty="0" smtClean="0"/>
              <a:t> – </a:t>
            </a:r>
            <a:r>
              <a:rPr lang="ru-RU" dirty="0"/>
              <a:t>тангенс ( в градусах) </a:t>
            </a:r>
            <a:endParaRPr lang="en-US" dirty="0" smtClean="0"/>
          </a:p>
          <a:p>
            <a:r>
              <a:rPr lang="en-US" dirty="0" err="1"/>
              <a:t>c</a:t>
            </a:r>
            <a:r>
              <a:rPr lang="en-US" dirty="0" err="1" smtClean="0"/>
              <a:t>otx</a:t>
            </a:r>
            <a:r>
              <a:rPr lang="en-US" dirty="0" smtClean="0"/>
              <a:t> –</a:t>
            </a:r>
            <a:r>
              <a:rPr lang="ru-RU" dirty="0" smtClean="0"/>
              <a:t> котангенс </a:t>
            </a:r>
            <a:r>
              <a:rPr lang="ru-RU" dirty="0"/>
              <a:t>( в градусах) </a:t>
            </a:r>
            <a:endParaRPr lang="en-US" dirty="0" smtClean="0"/>
          </a:p>
          <a:p>
            <a:r>
              <a:rPr lang="en-US" dirty="0" smtClean="0"/>
              <a:t>log – </a:t>
            </a:r>
            <a:r>
              <a:rPr lang="ru-RU" dirty="0" smtClean="0"/>
              <a:t>логарифм </a:t>
            </a:r>
          </a:p>
          <a:p>
            <a:r>
              <a:rPr lang="en-US" sz="1600" dirty="0" smtClean="0"/>
              <a:t>(log(</a:t>
            </a:r>
            <a:r>
              <a:rPr lang="en-US" sz="1600" dirty="0" err="1" smtClean="0"/>
              <a:t>b,a</a:t>
            </a:r>
            <a:r>
              <a:rPr lang="en-US" sz="1600" dirty="0" smtClean="0"/>
              <a:t>)  </a:t>
            </a:r>
            <a:r>
              <a:rPr lang="ru-RU" sz="1600" dirty="0" smtClean="0"/>
              <a:t> </a:t>
            </a:r>
            <a:r>
              <a:rPr lang="en-US" sz="1600" dirty="0" smtClean="0"/>
              <a:t>b – </a:t>
            </a:r>
            <a:r>
              <a:rPr lang="ru-RU" sz="1600" dirty="0"/>
              <a:t> </a:t>
            </a:r>
            <a:r>
              <a:rPr lang="ru-RU" sz="1600" dirty="0" smtClean="0"/>
              <a:t>основание </a:t>
            </a:r>
            <a:r>
              <a:rPr lang="en-US" sz="1600" dirty="0" smtClean="0"/>
              <a:t>a –</a:t>
            </a:r>
            <a:r>
              <a:rPr lang="ru-RU" sz="1600" dirty="0" smtClean="0"/>
              <a:t> аргумент</a:t>
            </a:r>
            <a:r>
              <a:rPr lang="en-US" sz="1600" dirty="0" smtClean="0"/>
              <a:t>)</a:t>
            </a:r>
          </a:p>
          <a:p>
            <a:r>
              <a:rPr lang="en-US" dirty="0" smtClean="0"/>
              <a:t>GCD </a:t>
            </a:r>
            <a:r>
              <a:rPr lang="ru-RU" dirty="0"/>
              <a:t>–</a:t>
            </a:r>
            <a:r>
              <a:rPr lang="en-US" dirty="0" smtClean="0"/>
              <a:t> </a:t>
            </a:r>
            <a:r>
              <a:rPr lang="ru-RU" dirty="0" smtClean="0"/>
              <a:t>НОД </a:t>
            </a:r>
            <a:r>
              <a:rPr lang="ru-RU" sz="1600" dirty="0" smtClean="0"/>
              <a:t>(</a:t>
            </a:r>
            <a:r>
              <a:rPr lang="en-US" sz="1600" dirty="0"/>
              <a:t>GCD </a:t>
            </a:r>
            <a:r>
              <a:rPr lang="ru-RU" sz="1600" dirty="0" smtClean="0"/>
              <a:t>(</a:t>
            </a:r>
            <a:r>
              <a:rPr lang="en-US" sz="1600" dirty="0" err="1" smtClean="0"/>
              <a:t>a,b</a:t>
            </a:r>
            <a:r>
              <a:rPr lang="ru-RU" sz="1600" dirty="0" smtClean="0"/>
              <a:t>)</a:t>
            </a:r>
            <a:r>
              <a:rPr lang="en-US" sz="1600" dirty="0" smtClean="0"/>
              <a:t> </a:t>
            </a:r>
            <a:r>
              <a:rPr lang="en-US" sz="1600" dirty="0" err="1" smtClean="0"/>
              <a:t>a,b</a:t>
            </a:r>
            <a:r>
              <a:rPr lang="en-US" sz="1600" dirty="0" smtClean="0"/>
              <a:t> - </a:t>
            </a:r>
            <a:r>
              <a:rPr lang="ru-RU" sz="1600" dirty="0" smtClean="0"/>
              <a:t>числа)</a:t>
            </a:r>
            <a:endParaRPr lang="en-US" sz="1600" dirty="0" smtClean="0"/>
          </a:p>
          <a:p>
            <a:r>
              <a:rPr lang="en-US" dirty="0" smtClean="0"/>
              <a:t>LCM </a:t>
            </a:r>
            <a:r>
              <a:rPr lang="ru-RU" dirty="0"/>
              <a:t>–</a:t>
            </a:r>
            <a:r>
              <a:rPr lang="en-US" dirty="0" smtClean="0"/>
              <a:t> </a:t>
            </a:r>
            <a:r>
              <a:rPr lang="ru-RU" dirty="0" smtClean="0"/>
              <a:t> НОК</a:t>
            </a:r>
            <a:r>
              <a:rPr lang="ru-RU" sz="1600" dirty="0" smtClean="0"/>
              <a:t>(</a:t>
            </a:r>
            <a:r>
              <a:rPr lang="en-US" sz="1600" dirty="0"/>
              <a:t>LCM </a:t>
            </a:r>
            <a:r>
              <a:rPr lang="ru-RU" sz="1600" dirty="0" smtClean="0"/>
              <a:t>(</a:t>
            </a:r>
            <a:r>
              <a:rPr lang="en-US" sz="1600" dirty="0" err="1"/>
              <a:t>a,b</a:t>
            </a:r>
            <a:r>
              <a:rPr lang="ru-RU" sz="1600" dirty="0"/>
              <a:t>)</a:t>
            </a:r>
            <a:r>
              <a:rPr lang="en-US" sz="1600" dirty="0"/>
              <a:t> </a:t>
            </a:r>
            <a:r>
              <a:rPr lang="en-US" sz="1600" dirty="0" err="1"/>
              <a:t>a,b</a:t>
            </a:r>
            <a:r>
              <a:rPr lang="en-US" sz="1600" dirty="0"/>
              <a:t> - </a:t>
            </a:r>
            <a:r>
              <a:rPr lang="ru-RU" sz="1600" dirty="0"/>
              <a:t>числа)</a:t>
            </a:r>
            <a:endParaRPr lang="en-US" sz="1600" dirty="0"/>
          </a:p>
          <a:p>
            <a:r>
              <a:rPr lang="en-US" dirty="0" smtClean="0"/>
              <a:t>Solve </a:t>
            </a:r>
            <a:r>
              <a:rPr lang="en-US" dirty="0" err="1" smtClean="0"/>
              <a:t>quadeq</a:t>
            </a:r>
            <a:r>
              <a:rPr lang="en-US" dirty="0" smtClean="0"/>
              <a:t> – </a:t>
            </a:r>
            <a:r>
              <a:rPr lang="ru-RU" sz="1600" dirty="0" smtClean="0"/>
              <a:t>Найти корни квадратичной функций</a:t>
            </a:r>
            <a:endParaRPr lang="en-US" sz="1600" dirty="0" smtClean="0"/>
          </a:p>
          <a:p>
            <a:r>
              <a:rPr lang="en-US" dirty="0" smtClean="0"/>
              <a:t>Graph</a:t>
            </a:r>
            <a:r>
              <a:rPr lang="ru-RU" dirty="0" smtClean="0"/>
              <a:t> – Построить </a:t>
            </a:r>
            <a:r>
              <a:rPr lang="ru-RU" dirty="0"/>
              <a:t>график</a:t>
            </a:r>
            <a:endParaRPr lang="en-US" dirty="0" smtClean="0"/>
          </a:p>
          <a:p>
            <a:r>
              <a:rPr lang="en-US" dirty="0" smtClean="0"/>
              <a:t>BIN</a:t>
            </a:r>
            <a:r>
              <a:rPr lang="ru-RU" dirty="0" smtClean="0"/>
              <a:t> – </a:t>
            </a:r>
            <a:r>
              <a:rPr lang="ru-RU" sz="1600" dirty="0"/>
              <a:t>показать </a:t>
            </a:r>
            <a:r>
              <a:rPr lang="ru-RU" sz="1600" dirty="0" smtClean="0"/>
              <a:t> число в бинарном</a:t>
            </a:r>
            <a:endParaRPr lang="en-US" sz="1600" dirty="0" smtClean="0"/>
          </a:p>
          <a:p>
            <a:r>
              <a:rPr lang="en-US" dirty="0" smtClean="0"/>
              <a:t>HEX</a:t>
            </a:r>
            <a:r>
              <a:rPr lang="ru-RU" dirty="0" smtClean="0"/>
              <a:t> </a:t>
            </a:r>
            <a:r>
              <a:rPr lang="ru-RU" dirty="0"/>
              <a:t>– показать </a:t>
            </a:r>
            <a:r>
              <a:rPr lang="ru-RU" dirty="0" smtClean="0"/>
              <a:t> число </a:t>
            </a:r>
            <a:r>
              <a:rPr lang="ru-RU" dirty="0"/>
              <a:t>в </a:t>
            </a:r>
            <a:r>
              <a:rPr lang="en-US" dirty="0" smtClean="0"/>
              <a:t>HEX</a:t>
            </a:r>
          </a:p>
          <a:p>
            <a:r>
              <a:rPr lang="en-US" dirty="0" smtClean="0"/>
              <a:t>OCT</a:t>
            </a:r>
            <a:r>
              <a:rPr lang="ru-RU" dirty="0" smtClean="0"/>
              <a:t> </a:t>
            </a:r>
            <a:r>
              <a:rPr lang="ru-RU" dirty="0"/>
              <a:t>– показать </a:t>
            </a:r>
            <a:r>
              <a:rPr lang="ru-RU" dirty="0" smtClean="0"/>
              <a:t> число в</a:t>
            </a:r>
            <a:r>
              <a:rPr lang="en-US" dirty="0" smtClean="0"/>
              <a:t> OCT </a:t>
            </a:r>
            <a:r>
              <a:rPr lang="ru-RU" dirty="0" smtClean="0"/>
              <a:t>бинарном</a:t>
            </a:r>
            <a:endParaRPr lang="en-US" dirty="0" smtClean="0"/>
          </a:p>
          <a:p>
            <a:r>
              <a:rPr lang="en-US" dirty="0" smtClean="0"/>
              <a:t>DEC</a:t>
            </a:r>
            <a:r>
              <a:rPr lang="ru-RU" dirty="0" smtClean="0"/>
              <a:t> </a:t>
            </a:r>
            <a:r>
              <a:rPr lang="ru-RU" dirty="0"/>
              <a:t>– </a:t>
            </a:r>
            <a:r>
              <a:rPr lang="ru-RU" sz="1600" dirty="0"/>
              <a:t>показать число в десятичном</a:t>
            </a:r>
            <a:endParaRPr lang="en-US" sz="1600" dirty="0" smtClean="0"/>
          </a:p>
          <a:p>
            <a:r>
              <a:rPr lang="en-US" dirty="0" smtClean="0"/>
              <a:t>x^2</a:t>
            </a:r>
            <a:r>
              <a:rPr lang="ru-RU" dirty="0" smtClean="0"/>
              <a:t> </a:t>
            </a:r>
            <a:r>
              <a:rPr lang="ru-RU" dirty="0"/>
              <a:t>– возвести в </a:t>
            </a:r>
            <a:r>
              <a:rPr lang="ru-RU" dirty="0" smtClean="0"/>
              <a:t>квадрат</a:t>
            </a:r>
            <a:endParaRPr lang="en-US" dirty="0" smtClean="0"/>
          </a:p>
          <a:p>
            <a:r>
              <a:rPr lang="en-US" dirty="0" smtClean="0"/>
              <a:t>X</a:t>
            </a:r>
            <a:r>
              <a:rPr lang="en-US" dirty="0"/>
              <a:t>^(-1</a:t>
            </a:r>
            <a:r>
              <a:rPr lang="en-US" dirty="0" smtClean="0"/>
              <a:t>)</a:t>
            </a:r>
            <a:r>
              <a:rPr lang="ru-RU" dirty="0" smtClean="0"/>
              <a:t> </a:t>
            </a:r>
            <a:r>
              <a:rPr lang="ru-RU" dirty="0"/>
              <a:t>– </a:t>
            </a:r>
            <a:r>
              <a:rPr lang="ru-RU" dirty="0" smtClean="0"/>
              <a:t>обратная</a:t>
            </a:r>
            <a:endParaRPr lang="en-US" dirty="0"/>
          </a:p>
          <a:p>
            <a:r>
              <a:rPr lang="en-US" dirty="0"/>
              <a:t>X^(0,5</a:t>
            </a:r>
            <a:r>
              <a:rPr lang="en-US" dirty="0" smtClean="0"/>
              <a:t>)</a:t>
            </a:r>
            <a:r>
              <a:rPr lang="ru-RU" dirty="0" smtClean="0"/>
              <a:t> – </a:t>
            </a:r>
            <a:r>
              <a:rPr lang="ru-RU" dirty="0"/>
              <a:t>квадратный </a:t>
            </a:r>
            <a:r>
              <a:rPr lang="ru-RU" dirty="0" smtClean="0"/>
              <a:t>корень</a:t>
            </a:r>
            <a:endParaRPr lang="en-US" dirty="0" smtClean="0"/>
          </a:p>
          <a:p>
            <a:r>
              <a:rPr lang="en-US" dirty="0" err="1" smtClean="0"/>
              <a:t>X^y</a:t>
            </a:r>
            <a:r>
              <a:rPr lang="en-US" dirty="0" smtClean="0"/>
              <a:t> </a:t>
            </a:r>
            <a:r>
              <a:rPr lang="ru-RU" dirty="0"/>
              <a:t>–</a:t>
            </a:r>
            <a:r>
              <a:rPr lang="en-US" dirty="0" smtClean="0"/>
              <a:t> </a:t>
            </a:r>
            <a:r>
              <a:rPr lang="ru-RU" dirty="0" smtClean="0"/>
              <a:t> Возвести </a:t>
            </a:r>
            <a:r>
              <a:rPr lang="ru-RU" dirty="0"/>
              <a:t>в </a:t>
            </a:r>
            <a:r>
              <a:rPr lang="ru-RU" dirty="0" smtClean="0"/>
              <a:t>степень</a:t>
            </a:r>
            <a:endParaRPr lang="en-US" dirty="0" smtClean="0"/>
          </a:p>
          <a:p>
            <a:r>
              <a:rPr lang="en-US" dirty="0" smtClean="0"/>
              <a:t>= </a:t>
            </a:r>
            <a:r>
              <a:rPr lang="ru-RU" dirty="0"/>
              <a:t>–</a:t>
            </a:r>
            <a:r>
              <a:rPr lang="en-US" dirty="0" smtClean="0"/>
              <a:t> </a:t>
            </a:r>
            <a:r>
              <a:rPr lang="ru-RU" dirty="0" smtClean="0"/>
              <a:t>Ровно</a:t>
            </a:r>
            <a:endParaRPr lang="en-US" dirty="0" smtClean="0"/>
          </a:p>
        </p:txBody>
      </p:sp>
    </p:spTree>
    <p:extLst>
      <p:ext uri="{BB962C8B-B14F-4D97-AF65-F5344CB8AC3E}">
        <p14:creationId xmlns:p14="http://schemas.microsoft.com/office/powerpoint/2010/main" val="2299597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188640"/>
            <a:ext cx="3528392"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Объяснение кода</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6" t="4355" r="38111" b="83915"/>
          <a:stretch/>
        </p:blipFill>
        <p:spPr bwMode="auto">
          <a:xfrm>
            <a:off x="251520" y="1487345"/>
            <a:ext cx="8461829" cy="1005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3568" y="3175808"/>
            <a:ext cx="5472608" cy="1477328"/>
          </a:xfrm>
          <a:prstGeom prst="rect">
            <a:avLst/>
          </a:prstGeom>
          <a:noFill/>
        </p:spPr>
        <p:txBody>
          <a:bodyPr wrap="square" rtlCol="0">
            <a:spAutoFit/>
          </a:bodyPr>
          <a:lstStyle/>
          <a:p>
            <a:r>
              <a:rPr lang="ru-RU" b="1" dirty="0" smtClean="0"/>
              <a:t>Соединение модулей</a:t>
            </a:r>
          </a:p>
          <a:p>
            <a:r>
              <a:rPr lang="en-US" dirty="0" err="1" smtClean="0"/>
              <a:t>Tkinter</a:t>
            </a:r>
            <a:r>
              <a:rPr lang="en-US" dirty="0" smtClean="0"/>
              <a:t> – </a:t>
            </a:r>
            <a:r>
              <a:rPr lang="ru-RU" dirty="0" smtClean="0"/>
              <a:t>для интерфейса</a:t>
            </a:r>
          </a:p>
          <a:p>
            <a:r>
              <a:rPr lang="en-US" dirty="0" smtClean="0"/>
              <a:t>Math –</a:t>
            </a:r>
            <a:r>
              <a:rPr lang="ru-RU" dirty="0" smtClean="0"/>
              <a:t> для </a:t>
            </a:r>
            <a:r>
              <a:rPr lang="ru-RU" dirty="0"/>
              <a:t>математический </a:t>
            </a:r>
            <a:r>
              <a:rPr lang="ru-RU" dirty="0" smtClean="0"/>
              <a:t>функции</a:t>
            </a:r>
          </a:p>
          <a:p>
            <a:r>
              <a:rPr lang="en-US" dirty="0" err="1" smtClean="0"/>
              <a:t>matplotlib</a:t>
            </a:r>
            <a:r>
              <a:rPr lang="en-US" dirty="0" smtClean="0"/>
              <a:t> </a:t>
            </a:r>
            <a:r>
              <a:rPr lang="ru-RU" dirty="0" smtClean="0"/>
              <a:t>– для построение графиков</a:t>
            </a:r>
          </a:p>
          <a:p>
            <a:r>
              <a:rPr lang="en-US" dirty="0" err="1" smtClean="0"/>
              <a:t>Numpy</a:t>
            </a:r>
            <a:r>
              <a:rPr lang="en-US" dirty="0" smtClean="0"/>
              <a:t> – </a:t>
            </a:r>
            <a:r>
              <a:rPr lang="ru-RU" dirty="0" smtClean="0"/>
              <a:t>для работы с массивами</a:t>
            </a:r>
            <a:endParaRPr lang="ru-RU" dirty="0"/>
          </a:p>
        </p:txBody>
      </p:sp>
    </p:spTree>
    <p:extLst>
      <p:ext uri="{BB962C8B-B14F-4D97-AF65-F5344CB8AC3E}">
        <p14:creationId xmlns:p14="http://schemas.microsoft.com/office/powerpoint/2010/main" val="1820042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56" t="65112" r="52492" b="15110"/>
          <a:stretch/>
        </p:blipFill>
        <p:spPr bwMode="auto">
          <a:xfrm>
            <a:off x="971600" y="1268760"/>
            <a:ext cx="684289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71600" y="3765578"/>
            <a:ext cx="7056784" cy="2246769"/>
          </a:xfrm>
          <a:prstGeom prst="rect">
            <a:avLst/>
          </a:prstGeom>
          <a:noFill/>
        </p:spPr>
        <p:txBody>
          <a:bodyPr wrap="square" rtlCol="0">
            <a:spAutoFit/>
          </a:bodyPr>
          <a:lstStyle/>
          <a:p>
            <a:r>
              <a:rPr lang="ru-RU" sz="2000" i="1" dirty="0" smtClean="0"/>
              <a:t>Это Для </a:t>
            </a:r>
            <a:r>
              <a:rPr lang="ru-RU" sz="2000" i="1" dirty="0"/>
              <a:t>того чтобы при открытье программы сразу же создался интерфейс калькулятора</a:t>
            </a:r>
            <a:br>
              <a:rPr lang="ru-RU" sz="2000" i="1" dirty="0"/>
            </a:br>
            <a:r>
              <a:rPr lang="ru-RU" sz="2000" i="1" dirty="0"/>
              <a:t>Отсюда берётся иконка для </a:t>
            </a:r>
            <a:r>
              <a:rPr lang="ru-RU" sz="2000" i="1" dirty="0" err="1"/>
              <a:t>проги</a:t>
            </a:r>
            <a:r>
              <a:rPr lang="ru-RU" sz="2000" i="1" dirty="0"/>
              <a:t>, цвет </a:t>
            </a:r>
            <a:r>
              <a:rPr lang="ru-RU" sz="2000" i="1" dirty="0" err="1"/>
              <a:t>бэкграунда</a:t>
            </a:r>
            <a:r>
              <a:rPr lang="ru-RU" sz="2000" i="1" dirty="0"/>
              <a:t>, название программы, и размеры окна</a:t>
            </a:r>
            <a:r>
              <a:rPr lang="ru-RU" sz="2000" dirty="0"/>
              <a:t/>
            </a:r>
            <a:br>
              <a:rPr lang="ru-RU" sz="2000" dirty="0"/>
            </a:br>
            <a:r>
              <a:rPr lang="ru-RU" sz="2000" dirty="0"/>
              <a:t/>
            </a:r>
            <a:br>
              <a:rPr lang="ru-RU" sz="2000" dirty="0"/>
            </a:br>
            <a:r>
              <a:rPr lang="ru-RU" sz="2000" dirty="0"/>
              <a:t/>
            </a:r>
            <a:br>
              <a:rPr lang="ru-RU" sz="2000" dirty="0"/>
            </a:br>
            <a:endParaRPr lang="ru-RU" sz="2000" dirty="0"/>
          </a:p>
        </p:txBody>
      </p:sp>
      <p:sp>
        <p:nvSpPr>
          <p:cNvPr id="5" name="TextBox 4"/>
          <p:cNvSpPr txBox="1"/>
          <p:nvPr/>
        </p:nvSpPr>
        <p:spPr>
          <a:xfrm>
            <a:off x="2987824" y="188640"/>
            <a:ext cx="3528392"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Объяснение кода</a:t>
            </a:r>
          </a:p>
        </p:txBody>
      </p:sp>
    </p:spTree>
    <p:extLst>
      <p:ext uri="{BB962C8B-B14F-4D97-AF65-F5344CB8AC3E}">
        <p14:creationId xmlns:p14="http://schemas.microsoft.com/office/powerpoint/2010/main" val="1373107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254" r="47302" b="49714"/>
          <a:stretch/>
        </p:blipFill>
        <p:spPr bwMode="auto">
          <a:xfrm>
            <a:off x="1079961" y="980728"/>
            <a:ext cx="7228114" cy="2917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4221088"/>
            <a:ext cx="8280919" cy="1754326"/>
          </a:xfrm>
          <a:prstGeom prst="rect">
            <a:avLst/>
          </a:prstGeom>
          <a:noFill/>
        </p:spPr>
        <p:txBody>
          <a:bodyPr wrap="square" rtlCol="0">
            <a:spAutoFit/>
          </a:bodyPr>
          <a:lstStyle/>
          <a:p>
            <a:r>
              <a:rPr lang="ru-RU" i="1" dirty="0"/>
              <a:t>Создаются класс для работы </a:t>
            </a:r>
            <a:r>
              <a:rPr lang="ru-RU" i="1" dirty="0" smtClean="0"/>
              <a:t>факториала </a:t>
            </a:r>
            <a:r>
              <a:rPr lang="ru-RU" i="1" dirty="0"/>
              <a:t>со знаком **, то есть 5 ** </a:t>
            </a:r>
            <a:r>
              <a:rPr lang="ru-RU" i="1" dirty="0" err="1"/>
              <a:t>Fa</a:t>
            </a:r>
            <a:r>
              <a:rPr lang="ru-RU" i="1" dirty="0"/>
              <a:t> = 5!</a:t>
            </a:r>
            <a:br>
              <a:rPr lang="ru-RU" i="1" dirty="0"/>
            </a:br>
            <a:r>
              <a:rPr lang="ru-RU" i="1" dirty="0"/>
              <a:t>Также создаётся переменная памяти калькулятора, переменная где будет храниться информация о тёкшем системе счисление, для переходов между системами</a:t>
            </a:r>
            <a:br>
              <a:rPr lang="ru-RU" i="1" dirty="0"/>
            </a:br>
            <a:r>
              <a:rPr lang="ru-RU" i="1" dirty="0"/>
              <a:t>Также из-за проблем с иррациональностью числа пи пришлось вручную написать значение тригонометрический функций при некоторых аргументах</a:t>
            </a:r>
          </a:p>
        </p:txBody>
      </p:sp>
      <p:sp>
        <p:nvSpPr>
          <p:cNvPr id="5" name="TextBox 4"/>
          <p:cNvSpPr txBox="1"/>
          <p:nvPr/>
        </p:nvSpPr>
        <p:spPr>
          <a:xfrm>
            <a:off x="2987824" y="188640"/>
            <a:ext cx="3528392"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ru-RU"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Объяснение кода</a:t>
            </a:r>
          </a:p>
        </p:txBody>
      </p:sp>
    </p:spTree>
    <p:extLst>
      <p:ext uri="{BB962C8B-B14F-4D97-AF65-F5344CB8AC3E}">
        <p14:creationId xmlns:p14="http://schemas.microsoft.com/office/powerpoint/2010/main" val="19184326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сполнительная">
  <a:themeElements>
    <a:clrScheme name="Исполнительная">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128</TotalTime>
  <Words>479</Words>
  <Application>Microsoft Office PowerPoint</Application>
  <PresentationFormat>Экран (4:3)</PresentationFormat>
  <Paragraphs>75</Paragraphs>
  <Slides>18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Исполнительная</vt:lpstr>
      <vt:lpstr>Math Helper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Helper</dc:title>
  <cp:lastModifiedBy>Admin</cp:lastModifiedBy>
  <cp:revision>90</cp:revision>
  <dcterms:modified xsi:type="dcterms:W3CDTF">2020-05-21T15:45:32Z</dcterms:modified>
</cp:coreProperties>
</file>