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77" r:id="rId15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8310" autoAdjust="0"/>
  </p:normalViewPr>
  <p:slideViewPr>
    <p:cSldViewPr snapToGrid="0" snapToObjects="1">
      <p:cViewPr varScale="1">
        <p:scale>
          <a:sx n="88" d="100"/>
          <a:sy n="88" d="100"/>
        </p:scale>
        <p:origin x="13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78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Linting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structure claire</a:t>
            </a:r>
          </a:p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Règles cohérentes, code lisible, dossiers séparés par domaine (API, vues, services).</a:t>
            </a:r>
          </a:p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Cache,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loading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assets optimisés</a:t>
            </a:r>
          </a:p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Caches TTL adaptés, routes/pages chargées à la demande, images/CSS/JS minifiés.</a:t>
            </a:r>
          </a:p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Difficultés et solutions</a:t>
            </a:r>
          </a:p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OAuth2 et quotas: redirections guidées + cache/limiteurs. Données multiples: services dédiés + erreurs unifiées. Sécurité: JWT + CORS ciblé.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Gestion de multiples sources de données</a:t>
            </a:r>
            <a:r>
              <a:rPr lang="fr-FR" dirty="0"/>
              <a:t> : Comment intégrer et synchroniser efficacement plusieurs APIs externes (météo, bourse, Gmail, etc.) dans une seule application.</a:t>
            </a:r>
          </a:p>
          <a:p>
            <a:r>
              <a:rPr lang="fr-FR" b="1" dirty="0"/>
              <a:t>Sécurité des données utilisateur</a:t>
            </a:r>
            <a:r>
              <a:rPr lang="fr-FR" dirty="0"/>
              <a:t> : Assurer la protection des informations personnelles et la gestion sécurisée des sessions utilisateur.</a:t>
            </a:r>
          </a:p>
          <a:p>
            <a:r>
              <a:rPr lang="fr-FR" b="1" dirty="0"/>
              <a:t>Performance et scalabilité</a:t>
            </a:r>
            <a:r>
              <a:rPr lang="fr-FR" dirty="0"/>
              <a:t> : Optimiser l'application pour gérer un grand nombre d'utilisateurs simultanés et des volumes de données importants.</a:t>
            </a:r>
          </a:p>
          <a:p>
            <a:r>
              <a:rPr lang="fr-FR" b="1" dirty="0"/>
              <a:t>Expérience utilisateur</a:t>
            </a:r>
            <a:r>
              <a:rPr lang="fr-FR" dirty="0"/>
              <a:t> : Garantir une interface fluide, intuitive et adaptée aux besoins des utilisateurs.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Centralisation des données</a:t>
            </a:r>
            <a:r>
              <a:rPr lang="fr-FR" dirty="0"/>
              <a:t> : Intégrer plusieurs APIs pour regrouper des informations variées en un seul endroit.</a:t>
            </a:r>
          </a:p>
          <a:p>
            <a:r>
              <a:rPr lang="fr-FR" b="1" dirty="0"/>
              <a:t>Personnalisation de l'interface</a:t>
            </a:r>
            <a:r>
              <a:rPr lang="fr-FR" dirty="0"/>
              <a:t> : Offrir une interface utilisateur moderne, responsive et personnalisable selon les préférences de l'utilisateur.</a:t>
            </a:r>
          </a:p>
          <a:p>
            <a:r>
              <a:rPr lang="fr-FR" b="1" dirty="0"/>
              <a:t>Sécurité</a:t>
            </a:r>
            <a:r>
              <a:rPr lang="fr-FR" dirty="0"/>
              <a:t> : Mettre en place un système d'authentification sécurisé avec gestion des rôles et des </a:t>
            </a:r>
            <a:r>
              <a:rPr lang="fr-FR" dirty="0" err="1"/>
              <a:t>tokens</a:t>
            </a:r>
            <a:r>
              <a:rPr lang="fr-FR" dirty="0"/>
              <a:t> JWT.</a:t>
            </a:r>
          </a:p>
          <a:p>
            <a:r>
              <a:rPr lang="fr-FR" b="1" dirty="0"/>
              <a:t>Accessibilité multiplateforme</a:t>
            </a:r>
            <a:r>
              <a:rPr lang="fr-FR" dirty="0"/>
              <a:t> : Assurer une expérience utilisateur optimale sur différents appareils et navigateurs.</a:t>
            </a:r>
          </a:p>
          <a:p>
            <a:r>
              <a:rPr lang="fr-FR" b="1" dirty="0"/>
              <a:t>Déploiement via Docker</a:t>
            </a:r>
            <a:r>
              <a:rPr lang="fr-FR" dirty="0"/>
              <a:t> : Permettre une installation simple et reproductible sur n’importe quel environnement grâce aux conteneurs Docker.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FRONTEND</a:t>
            </a:r>
          </a:p>
          <a:p>
            <a:r>
              <a:rPr lang="fr-FR" dirty="0"/>
              <a:t>Vue 3 + Vite pour un rendu rapide et réactif</a:t>
            </a:r>
          </a:p>
          <a:p>
            <a:r>
              <a:rPr lang="fr-FR" dirty="0" err="1"/>
              <a:t>Tailwind</a:t>
            </a:r>
            <a:r>
              <a:rPr lang="fr-FR" dirty="0"/>
              <a:t> CSS pour un design moderne et responsive</a:t>
            </a:r>
          </a:p>
          <a:p>
            <a:r>
              <a:rPr lang="fr-FR" dirty="0"/>
              <a:t>Gestion de l’état via </a:t>
            </a:r>
            <a:r>
              <a:rPr lang="fr-FR" dirty="0" err="1"/>
              <a:t>Pinia</a:t>
            </a:r>
            <a:r>
              <a:rPr lang="fr-FR" dirty="0"/>
              <a:t> ou </a:t>
            </a:r>
            <a:r>
              <a:rPr lang="fr-FR" dirty="0" err="1"/>
              <a:t>Vuex</a:t>
            </a:r>
            <a:r>
              <a:rPr lang="fr-FR" dirty="0"/>
              <a:t> (selon architecture)</a:t>
            </a:r>
          </a:p>
          <a:p>
            <a:r>
              <a:rPr lang="fr-FR" b="1" dirty="0"/>
              <a:t>Backend</a:t>
            </a:r>
          </a:p>
          <a:p>
            <a:r>
              <a:rPr lang="fr-FR" dirty="0"/>
              <a:t>Node.js avec Express pour les APIs</a:t>
            </a:r>
          </a:p>
          <a:p>
            <a:r>
              <a:rPr lang="fr-FR" dirty="0"/>
              <a:t>MongoDB comme base de données NoSQL</a:t>
            </a:r>
          </a:p>
          <a:p>
            <a:r>
              <a:rPr lang="fr-FR" dirty="0"/>
              <a:t>Gestion des utilisateurs et authentification sécurisée (JWT)</a:t>
            </a:r>
          </a:p>
          <a:p>
            <a:r>
              <a:rPr lang="fr-FR" b="1" dirty="0"/>
              <a:t>Caches &amp; APIs externes</a:t>
            </a:r>
          </a:p>
          <a:p>
            <a:r>
              <a:rPr lang="fr-FR" dirty="0"/>
              <a:t>Mise en cache pour optimiser les performances</a:t>
            </a:r>
          </a:p>
          <a:p>
            <a:r>
              <a:rPr lang="fr-FR" dirty="0"/>
              <a:t>Intégration de multiples APIs : météo, bourse, Gmail, Spotify…</a:t>
            </a:r>
          </a:p>
          <a:p>
            <a:r>
              <a:rPr lang="fr-FR" b="1" dirty="0"/>
              <a:t>Conteneurisation</a:t>
            </a:r>
          </a:p>
          <a:p>
            <a:r>
              <a:rPr lang="fr-FR" dirty="0"/>
              <a:t>Docker pour isoler les services</a:t>
            </a:r>
          </a:p>
          <a:p>
            <a:r>
              <a:rPr lang="fr-FR" dirty="0"/>
              <a:t>docker-compose pour orchestrer frontend, backend et base de données</a:t>
            </a:r>
          </a:p>
          <a:p>
            <a:r>
              <a:rPr lang="fr-FR" dirty="0"/>
              <a:t>Déploiement simple et reproductible sur n’importe quel environnement</a:t>
            </a:r>
          </a:p>
          <a:p>
            <a:r>
              <a:rPr lang="fr-FR" b="1" dirty="0"/>
              <a:t>Performance &amp; optimisation</a:t>
            </a:r>
          </a:p>
          <a:p>
            <a:r>
              <a:rPr lang="fr-FR" dirty="0"/>
              <a:t>Appels API asynchrones et parallèles</a:t>
            </a:r>
          </a:p>
          <a:p>
            <a:r>
              <a:rPr lang="fr-FR" dirty="0"/>
              <a:t>Cache côté backend et frontend pour réduire les temps de réponse</a:t>
            </a:r>
          </a:p>
          <a:p>
            <a:r>
              <a:rPr lang="fr-FR" dirty="0"/>
              <a:t>Interface fluide même avec plusieurs widgets actifs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/Login, 24h, rôles, middleware d’accès.</a:t>
            </a:r>
          </a:p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OAuth2 Gmail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consent explicite, offline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refresh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supporté via config, fonctionnalités mails.</a:t>
            </a:r>
          </a:p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origines whitelistées,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credentials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activés; restreindre davantage en prod.</a:t>
            </a:r>
          </a:p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Stockage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JWT dans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web, Gmail 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 mémoire/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recommander cookies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HttpOnly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stockage chiffré en prod.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err="1">
                <a:effectLst/>
              </a:rPr>
              <a:t>Layout</a:t>
            </a:r>
            <a:r>
              <a:rPr lang="fr-FR" b="1" dirty="0">
                <a:effectLst/>
              </a:rPr>
              <a:t> / Sidebar</a:t>
            </a:r>
          </a:p>
          <a:p>
            <a:r>
              <a:rPr lang="fr-FR" dirty="0">
                <a:effectLst/>
              </a:rPr>
              <a:t>Création d’un </a:t>
            </a:r>
            <a:r>
              <a:rPr lang="fr-FR" dirty="0" err="1">
                <a:effectLst/>
              </a:rPr>
              <a:t>layout</a:t>
            </a:r>
            <a:r>
              <a:rPr lang="fr-FR" dirty="0">
                <a:effectLst/>
              </a:rPr>
              <a:t> pour le </a:t>
            </a:r>
            <a:r>
              <a:rPr lang="fr-FR" dirty="0" err="1">
                <a:effectLst/>
              </a:rPr>
              <a:t>dashboard</a:t>
            </a:r>
            <a:r>
              <a:rPr lang="fr-FR" dirty="0">
                <a:effectLst/>
              </a:rPr>
              <a:t> avec la sidebar d’intégrer</a:t>
            </a:r>
            <a:br>
              <a:rPr lang="fr-FR" dirty="0">
                <a:effectLst/>
              </a:rPr>
            </a:br>
            <a:r>
              <a:rPr lang="fr-FR" b="1" dirty="0">
                <a:effectLst/>
              </a:rPr>
              <a:t>API </a:t>
            </a:r>
            <a:r>
              <a:rPr lang="fr-FR" b="1" dirty="0" err="1">
                <a:effectLst/>
              </a:rPr>
              <a:t>Metric</a:t>
            </a:r>
            <a:endParaRPr lang="fr-FR" b="1" dirty="0">
              <a:effectLst/>
            </a:endParaRPr>
          </a:p>
          <a:p>
            <a:r>
              <a:rPr lang="fr-FR" dirty="0">
                <a:effectLst/>
              </a:rPr>
              <a:t>Statistique simple pour savoir si l’api fonctionne rapidement</a:t>
            </a:r>
          </a:p>
          <a:p>
            <a:r>
              <a:rPr lang="fr-FR" b="1" dirty="0">
                <a:effectLst/>
              </a:rPr>
              <a:t>Widgets modulaires</a:t>
            </a:r>
          </a:p>
          <a:p>
            <a:r>
              <a:rPr lang="fr-FR" dirty="0">
                <a:effectLst/>
              </a:rPr>
              <a:t>Chaque widget possède la </a:t>
            </a:r>
            <a:r>
              <a:rPr lang="fr-FR" dirty="0" err="1">
                <a:effectLst/>
              </a:rPr>
              <a:t>fonctionnabilité</a:t>
            </a:r>
            <a:r>
              <a:rPr lang="fr-FR" dirty="0">
                <a:effectLst/>
              </a:rPr>
              <a:t> de glisser </a:t>
            </a:r>
            <a:r>
              <a:rPr lang="fr-FR" dirty="0" err="1">
                <a:effectLst/>
              </a:rPr>
              <a:t>deposé</a:t>
            </a:r>
            <a:r>
              <a:rPr lang="fr-FR" dirty="0">
                <a:effectLst/>
              </a:rPr>
              <a:t>, L’utilisateur compose son tableau de bord comme il veut, sans complexité technique.</a:t>
            </a:r>
          </a:p>
          <a:p>
            <a:r>
              <a:rPr lang="fr-FR" b="1" dirty="0" err="1">
                <a:effectLst/>
              </a:rPr>
              <a:t>Color</a:t>
            </a:r>
            <a:r>
              <a:rPr lang="fr-FR" b="1" dirty="0">
                <a:effectLst/>
              </a:rPr>
              <a:t> </a:t>
            </a:r>
            <a:r>
              <a:rPr lang="fr-FR" b="1" dirty="0" err="1">
                <a:effectLst/>
              </a:rPr>
              <a:t>picker</a:t>
            </a:r>
            <a:endParaRPr lang="fr-FR" b="1" dirty="0">
              <a:effectLst/>
            </a:endParaRPr>
          </a:p>
          <a:p>
            <a:r>
              <a:rPr lang="fr-FR" dirty="0">
                <a:effectLst/>
              </a:rPr>
              <a:t>Un sélecteur de couleurs permet de personnaliser instantanément l’accent et l’ambiance du </a:t>
            </a:r>
            <a:r>
              <a:rPr lang="fr-FR" dirty="0" err="1">
                <a:effectLst/>
              </a:rPr>
              <a:t>dashboard</a:t>
            </a:r>
            <a:r>
              <a:rPr lang="fr-FR" dirty="0">
                <a:effectLst/>
              </a:rPr>
              <a:t>. L’idée: rendre l’outil “à soi” en deux clics, sans toucher au code.</a:t>
            </a:r>
          </a:p>
          <a:p>
            <a:r>
              <a:rPr lang="fr-FR" b="1" dirty="0" err="1">
                <a:effectLst/>
              </a:rPr>
              <a:t>Dark</a:t>
            </a:r>
            <a:r>
              <a:rPr lang="fr-FR" b="1" dirty="0">
                <a:effectLst/>
              </a:rPr>
              <a:t> and light mode</a:t>
            </a:r>
          </a:p>
          <a:p>
            <a:r>
              <a:rPr lang="fr-FR" dirty="0">
                <a:effectLst/>
              </a:rPr>
              <a:t>Le mode sombre et le mode clair s’activent en un geste, en respectant les préférences système. C’est plus confortable pour les yeux et plus inclusif pour tous les contextes de travail.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>
                <a:effectLst/>
              </a:rPr>
              <a:t>SERVER/MIDDLEWARES</a:t>
            </a:r>
          </a:p>
          <a:p>
            <a:r>
              <a:rPr lang="fr-FR" dirty="0">
                <a:effectLst/>
              </a:rPr>
              <a:t>Démarre l’API, connecte MongoDB, active JSON + CORS, monte 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fr-FR" dirty="0">
                <a:effectLst/>
              </a:rPr>
              <a:t>, 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gmail</a:t>
            </a:r>
            <a:r>
              <a:rPr lang="fr-FR" dirty="0">
                <a:effectLst/>
              </a:rPr>
              <a:t>, 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</a:t>
            </a:r>
            <a:r>
              <a:rPr lang="fr-FR" dirty="0">
                <a:effectLst/>
              </a:rPr>
              <a:t>.</a:t>
            </a:r>
          </a:p>
          <a:p>
            <a:r>
              <a:rPr lang="fr-FR" b="1" dirty="0" err="1">
                <a:effectLst/>
              </a:rPr>
              <a:t>models</a:t>
            </a:r>
            <a:r>
              <a:rPr lang="fr-FR" b="1" dirty="0">
                <a:effectLst/>
              </a:rPr>
              <a:t>/User.js, </a:t>
            </a:r>
            <a:r>
              <a:rPr lang="fr-FR" b="1" dirty="0" err="1">
                <a:effectLst/>
              </a:rPr>
              <a:t>models</a:t>
            </a:r>
            <a:r>
              <a:rPr lang="fr-FR" b="1" dirty="0">
                <a:effectLst/>
              </a:rPr>
              <a:t>/Event.js</a:t>
            </a:r>
          </a:p>
          <a:p>
            <a:r>
              <a:rPr lang="fr-FR" dirty="0">
                <a:effectLst/>
              </a:rPr>
              <a:t>User: email unique + hash </a:t>
            </a:r>
            <a:r>
              <a:rPr lang="fr-FR" dirty="0" err="1">
                <a:effectLst/>
              </a:rPr>
              <a:t>password</a:t>
            </a:r>
            <a:r>
              <a:rPr lang="fr-FR" dirty="0">
                <a:effectLst/>
              </a:rPr>
              <a:t> + rôles; Event: titre, contenu, dates validées.</a:t>
            </a:r>
          </a:p>
          <a:p>
            <a:r>
              <a:rPr lang="fr-FR" b="1" dirty="0">
                <a:effectLst/>
              </a:rPr>
              <a:t>config: </a:t>
            </a:r>
            <a:r>
              <a:rPr lang="fr-FR" b="1" dirty="0" err="1">
                <a:effectLst/>
              </a:rPr>
              <a:t>db</a:t>
            </a:r>
            <a:r>
              <a:rPr lang="fr-FR" b="1" dirty="0">
                <a:effectLst/>
              </a:rPr>
              <a:t>, </a:t>
            </a:r>
            <a:r>
              <a:rPr lang="fr-FR" b="1" dirty="0" err="1">
                <a:effectLst/>
              </a:rPr>
              <a:t>environment</a:t>
            </a:r>
            <a:r>
              <a:rPr lang="fr-FR" b="1" dirty="0">
                <a:effectLst/>
              </a:rPr>
              <a:t>, oauth2</a:t>
            </a:r>
          </a:p>
          <a:p>
            <a:r>
              <a:rPr lang="fr-FR" dirty="0" err="1">
                <a:effectLst/>
              </a:rPr>
              <a:t>db</a:t>
            </a:r>
            <a:r>
              <a:rPr lang="fr-FR" dirty="0">
                <a:effectLst/>
              </a:rPr>
              <a:t>: connexion 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MONGODB_URI</a:t>
            </a:r>
            <a:r>
              <a:rPr lang="fr-FR" dirty="0">
                <a:effectLst/>
              </a:rPr>
              <a:t>; </a:t>
            </a:r>
            <a:r>
              <a:rPr lang="fr-FR" dirty="0" err="1">
                <a:effectLst/>
              </a:rPr>
              <a:t>environment</a:t>
            </a:r>
            <a:r>
              <a:rPr lang="fr-FR" dirty="0">
                <a:effectLst/>
              </a:rPr>
              <a:t>: URLs dev/prod; oauth2: client Gmail + scopes + </a:t>
            </a:r>
            <a:r>
              <a:rPr lang="fr-FR" dirty="0" err="1">
                <a:effectLst/>
              </a:rPr>
              <a:t>refresh</a:t>
            </a:r>
            <a:r>
              <a:rPr lang="fr-FR" dirty="0">
                <a:effectLst/>
              </a:rPr>
              <a:t> optionnel.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1838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967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9358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3046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79790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206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983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2938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825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698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8316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5215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9/16/2025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8105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9/16/2025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08126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9/16/2025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741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5462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3440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6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04776C5-A22F-4014-BD1E-A2B723683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5143499"/>
          </a:xfrm>
          <a:prstGeom prst="rect">
            <a:avLst/>
          </a:prstGeom>
        </p:spPr>
      </p:pic>
      <p:sp>
        <p:nvSpPr>
          <p:cNvPr id="3" name="Text 1"/>
          <p:cNvSpPr/>
          <p:nvPr/>
        </p:nvSpPr>
        <p:spPr>
          <a:xfrm>
            <a:off x="760307" y="1448799"/>
            <a:ext cx="7772400" cy="4571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000" dirty="0">
                <a:solidFill>
                  <a:srgbClr val="7030A0"/>
                </a:solidFill>
                <a:highlight>
                  <a:srgbClr val="C0C0C0"/>
                </a:highlight>
              </a:rPr>
              <a:t>Titre Pro Développeur Web — Présentation </a:t>
            </a:r>
            <a:r>
              <a:rPr lang="en-US" sz="2000" dirty="0" err="1">
                <a:solidFill>
                  <a:srgbClr val="7030A0"/>
                </a:solidFill>
                <a:highlight>
                  <a:srgbClr val="C0C0C0"/>
                </a:highlight>
              </a:rPr>
              <a:t>projet</a:t>
            </a:r>
            <a:r>
              <a:rPr lang="en-US" sz="2000" dirty="0">
                <a:solidFill>
                  <a:srgbClr val="7030A0"/>
                </a:solidFill>
                <a:highlight>
                  <a:srgbClr val="C0C0C0"/>
                </a:highlight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9467" y="158688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/>
              <a:t>Intégrations APIs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497874"/>
            <a:ext cx="78638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800" dirty="0"/>
              <a:t>Weather, </a:t>
            </a:r>
            <a:r>
              <a:rPr lang="en-US" sz="1800" dirty="0" err="1"/>
              <a:t>Finnhub</a:t>
            </a:r>
            <a:r>
              <a:rPr lang="en-US" sz="1800" dirty="0"/>
              <a:t> , Gmail, iTunes</a:t>
            </a:r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800" dirty="0"/>
              <a:t>Gestion erreurs, timeouts, retries</a:t>
            </a:r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800" dirty="0"/>
              <a:t>Mode dégradé si API indisponible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3029" y="127725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 err="1"/>
              <a:t>Sécurité</a:t>
            </a:r>
            <a:r>
              <a:rPr lang="en-US" sz="2800" b="1" dirty="0"/>
              <a:t> back-end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753291" y="1628503"/>
            <a:ext cx="78638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800" dirty="0"/>
              <a:t>Validation des entrées</a:t>
            </a:r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800" dirty="0"/>
              <a:t>Brut force</a:t>
            </a:r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800" dirty="0"/>
              <a:t>Tokens et permissions Gmail</a:t>
            </a:r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800" dirty="0"/>
              <a:t>Bonnes pratiques .env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57387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/>
              <a:t>DevOps &amp; Déploiement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463040"/>
            <a:ext cx="78638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800" dirty="0"/>
              <a:t>Dockerfiles frontend/backend</a:t>
            </a:r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800" dirty="0"/>
              <a:t>docker-compose.yml</a:t>
            </a:r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800" dirty="0"/>
              <a:t>Nginx (frontend), build Vite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57694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/>
              <a:t>Qualité, Perf, Leçons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463040"/>
            <a:ext cx="78638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dirty="0"/>
              <a:t>S</a:t>
            </a:r>
            <a:r>
              <a:rPr lang="en-US" sz="1800" dirty="0"/>
              <a:t>tructure claire</a:t>
            </a:r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800" dirty="0"/>
              <a:t>Cache, lazy loading, assets optimisés</a:t>
            </a:r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800" dirty="0"/>
              <a:t>Difficultés et solutions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694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/>
              <a:t>Roadmap &amp; Q&amp;A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463040"/>
            <a:ext cx="78638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800" dirty="0"/>
              <a:t>Tests E2E, RBAC, notifications</a:t>
            </a:r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800" dirty="0"/>
              <a:t>Monitoring, rate limiting</a:t>
            </a:r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800" dirty="0"/>
              <a:t>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115147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 err="1"/>
              <a:t>Problématique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538480" y="1879908"/>
            <a:ext cx="78638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800" dirty="0"/>
              <a:t>Gestion de multiples source de </a:t>
            </a:r>
            <a:r>
              <a:rPr lang="en-US" sz="1800" dirty="0" err="1"/>
              <a:t>données</a:t>
            </a:r>
            <a:r>
              <a:rPr lang="en-US" sz="1800" dirty="0"/>
              <a:t> (</a:t>
            </a:r>
            <a:r>
              <a:rPr lang="en-US" sz="1800" dirty="0" err="1"/>
              <a:t>météo</a:t>
            </a:r>
            <a:r>
              <a:rPr lang="en-US" sz="1800" dirty="0"/>
              <a:t>, finance, mail, musique, </a:t>
            </a:r>
            <a:r>
              <a:rPr lang="en-US" sz="1800" dirty="0" err="1"/>
              <a:t>tâches</a:t>
            </a:r>
            <a:r>
              <a:rPr lang="en-US" sz="1800" dirty="0"/>
              <a:t>, </a:t>
            </a:r>
            <a:r>
              <a:rPr lang="en-US" sz="1800" dirty="0" err="1"/>
              <a:t>calendrier</a:t>
            </a:r>
            <a:r>
              <a:rPr lang="en-US" sz="1800" dirty="0"/>
              <a:t>)</a:t>
            </a:r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dirty="0" err="1"/>
              <a:t>Sécurité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utilisateur</a:t>
            </a:r>
            <a:endParaRPr lang="en-US" sz="18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dirty="0"/>
              <a:t>Performance (mise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cahe</a:t>
            </a:r>
            <a:r>
              <a:rPr lang="en-US" dirty="0"/>
              <a:t>, </a:t>
            </a:r>
            <a:r>
              <a:rPr lang="en-US" dirty="0" err="1"/>
              <a:t>optimisation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)</a:t>
            </a:r>
            <a:endParaRPr lang="en-US" sz="18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dirty="0" err="1"/>
              <a:t>Expérience</a:t>
            </a:r>
            <a:r>
              <a:rPr lang="en-US" dirty="0"/>
              <a:t> </a:t>
            </a:r>
            <a:r>
              <a:rPr lang="en-US" dirty="0" err="1"/>
              <a:t>utilisateur</a:t>
            </a:r>
            <a:endParaRPr lang="en-US" sz="1800" dirty="0"/>
          </a:p>
          <a:p>
            <a:pPr>
              <a:lnSpc>
                <a:spcPts val="2000"/>
              </a:lnSpc>
              <a:buSzPct val="100000"/>
            </a:pP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149629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/>
              <a:t>Objectifs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670859"/>
            <a:ext cx="78638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800" dirty="0" err="1"/>
              <a:t>Centralisation</a:t>
            </a:r>
            <a:r>
              <a:rPr lang="en-US" sz="1800" dirty="0"/>
              <a:t> des </a:t>
            </a:r>
            <a:r>
              <a:rPr lang="en-US" sz="1800" dirty="0" err="1"/>
              <a:t>données</a:t>
            </a:r>
            <a:endParaRPr lang="en-US" sz="18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800" dirty="0" err="1"/>
              <a:t>Personnalisation</a:t>
            </a:r>
            <a:r>
              <a:rPr lang="en-US" sz="1800" dirty="0"/>
              <a:t> de </a:t>
            </a:r>
            <a:r>
              <a:rPr lang="en-US" sz="1800" dirty="0" err="1"/>
              <a:t>l’interface</a:t>
            </a:r>
            <a:endParaRPr lang="en-US" sz="18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800" dirty="0"/>
              <a:t>Sécurité et </a:t>
            </a:r>
            <a:r>
              <a:rPr lang="en-US" sz="1800" dirty="0" err="1"/>
              <a:t>maintenabilité</a:t>
            </a:r>
            <a:endParaRPr lang="en-US" sz="18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800" dirty="0" err="1"/>
              <a:t>Accessibilité</a:t>
            </a:r>
            <a:r>
              <a:rPr lang="en-US" sz="1800" dirty="0"/>
              <a:t> </a:t>
            </a:r>
            <a:r>
              <a:rPr lang="en-US" sz="1800" dirty="0" err="1"/>
              <a:t>multiplateforme</a:t>
            </a:r>
            <a:endParaRPr lang="en-US" sz="18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800" dirty="0"/>
              <a:t>Déploiement via Docker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91253" y="18288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/>
              <a:t>Architecture Globale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662545"/>
            <a:ext cx="78638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800" dirty="0"/>
              <a:t>Frontend: Vue 3 + Vite + Tailwind + </a:t>
            </a:r>
            <a:r>
              <a:rPr lang="en-US" sz="1800" dirty="0" err="1"/>
              <a:t>Pinia</a:t>
            </a:r>
            <a:endParaRPr lang="en-US" sz="18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800" dirty="0"/>
              <a:t>Backend: Node/Express + MongoDB</a:t>
            </a:r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800" dirty="0"/>
              <a:t>Caches + APIs externes</a:t>
            </a:r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800" dirty="0"/>
              <a:t>Conteneurisation: Docker / docker-compose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gradFill flip="none"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91193" y="163483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/>
              <a:t>Flux </a:t>
            </a:r>
            <a:r>
              <a:rPr lang="en-US" sz="2800" b="1" dirty="0" err="1"/>
              <a:t>d'Authentification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820487"/>
            <a:ext cx="78638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dirty="0"/>
              <a:t>Register / Login (JWT)</a:t>
            </a:r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dirty="0"/>
              <a:t>OAuth2 Gmail (consent, refresh token)</a:t>
            </a:r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dirty="0"/>
              <a:t>CORS, stockage </a:t>
            </a:r>
            <a:r>
              <a:rPr lang="en-US" dirty="0" err="1"/>
              <a:t>sécurisé</a:t>
            </a:r>
            <a:endParaRPr lang="en-US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dirty="0"/>
              <a:t>Stockage</a:t>
            </a:r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endParaRPr lang="en-US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dirty="0"/>
              <a:t>A REVOIR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5600" y="28448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/>
              <a:t>Flux Données &amp; Cache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463040"/>
            <a:ext cx="78638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800" dirty="0"/>
              <a:t>Services front (services/*.js)</a:t>
            </a:r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800" dirty="0"/>
              <a:t>Routes backend (routes/*.</a:t>
            </a:r>
            <a:r>
              <a:rPr lang="en-US" sz="1800" dirty="0" err="1"/>
              <a:t>js</a:t>
            </a:r>
            <a:r>
              <a:rPr lang="en-US" sz="1800" dirty="0"/>
              <a:t>)</a:t>
            </a:r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800" dirty="0"/>
              <a:t>Caches TTL:  Pour les </a:t>
            </a:r>
            <a:r>
              <a:rPr lang="en-US" sz="1800" dirty="0" err="1"/>
              <a:t>différents</a:t>
            </a:r>
            <a:r>
              <a:rPr lang="en-US" sz="1800" dirty="0"/>
              <a:t> </a:t>
            </a:r>
            <a:r>
              <a:rPr lang="en-US" sz="1800" dirty="0" err="1"/>
              <a:t>sevices</a:t>
            </a:r>
            <a:r>
              <a:rPr lang="en-US" sz="1800" dirty="0"/>
              <a:t> </a:t>
            </a:r>
            <a:r>
              <a:rPr lang="en-US" sz="1800" dirty="0" err="1"/>
              <a:t>APi</a:t>
            </a:r>
            <a:r>
              <a:rPr lang="en-US" sz="1800" dirty="0"/>
              <a:t> </a:t>
            </a:r>
            <a:r>
              <a:rPr lang="en-US" sz="1800" dirty="0" err="1"/>
              <a:t>externes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02547" y="118225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2800" b="1" dirty="0"/>
              <a:t>Frontend — Stack &amp; Structure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544629"/>
            <a:ext cx="78638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r">
              <a:lnSpc>
                <a:spcPts val="2000"/>
              </a:lnSpc>
              <a:buSzPct val="100000"/>
              <a:buChar char="•"/>
            </a:pPr>
            <a:r>
              <a:rPr lang="en-US" sz="1800" dirty="0"/>
              <a:t>Dossiers: src/page, src/components, src/layouts</a:t>
            </a:r>
          </a:p>
          <a:p>
            <a:pPr marL="342900" indent="-342900" algn="r">
              <a:lnSpc>
                <a:spcPts val="2000"/>
              </a:lnSpc>
              <a:buSzPct val="100000"/>
              <a:buChar char="•"/>
            </a:pPr>
            <a:r>
              <a:rPr lang="en-US" sz="1800" dirty="0"/>
              <a:t>Router, stores</a:t>
            </a:r>
          </a:p>
          <a:p>
            <a:pPr marL="342900" indent="-342900" algn="r">
              <a:lnSpc>
                <a:spcPts val="2000"/>
              </a:lnSpc>
              <a:buSzPct val="100000"/>
              <a:buChar char="•"/>
            </a:pPr>
            <a:r>
              <a:rPr lang="en-US" sz="1800" dirty="0"/>
              <a:t>Vite, Tailwind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B7B77F9-FB5B-4005-AC7C-7A6533AD1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2" y="34173"/>
            <a:ext cx="1862868" cy="5084387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42054" y="162867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/>
              <a:t>Frontend — UI/UX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556953" y="1737360"/>
            <a:ext cx="78638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800" dirty="0"/>
              <a:t>Layout/sidebar</a:t>
            </a:r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dirty="0"/>
              <a:t>API Metric</a:t>
            </a:r>
            <a:endParaRPr lang="en-US" sz="18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800" dirty="0"/>
              <a:t>Widgets </a:t>
            </a:r>
            <a:r>
              <a:rPr lang="en-US" sz="1800" dirty="0" err="1"/>
              <a:t>modulaires</a:t>
            </a:r>
            <a:endParaRPr lang="en-US" sz="18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dirty="0"/>
              <a:t>Color picker</a:t>
            </a:r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800" dirty="0"/>
              <a:t>Dark </a:t>
            </a:r>
            <a:r>
              <a:rPr lang="en-US" dirty="0"/>
              <a:t>and light mode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156095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/>
              <a:t>Backend — Stack &amp; Structure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496291"/>
            <a:ext cx="78638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800" dirty="0"/>
              <a:t>server.js, </a:t>
            </a:r>
            <a:r>
              <a:rPr lang="en-US" sz="1800" dirty="0" err="1"/>
              <a:t>middlewares</a:t>
            </a:r>
            <a:r>
              <a:rPr lang="en-US" sz="1800" dirty="0"/>
              <a:t> Express</a:t>
            </a:r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dirty="0"/>
              <a:t>MongoDB</a:t>
            </a:r>
            <a:endParaRPr lang="en-US" sz="18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800" dirty="0"/>
              <a:t>models/User.js, models/Event.js</a:t>
            </a:r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800" dirty="0"/>
              <a:t>config: db, environment, oauth2</a:t>
            </a:r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endParaRPr lang="en-US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endParaRPr lang="en-US" sz="18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dirty="0"/>
              <a:t>A REVOIR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2844</TotalTime>
  <Words>1038</Words>
  <Application>Microsoft Office PowerPoint</Application>
  <PresentationFormat>Affichage à l'écran (16:9)</PresentationFormat>
  <Paragraphs>134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Stagiaire</cp:lastModifiedBy>
  <cp:revision>19</cp:revision>
  <dcterms:created xsi:type="dcterms:W3CDTF">2025-09-16T07:14:48Z</dcterms:created>
  <dcterms:modified xsi:type="dcterms:W3CDTF">2025-09-18T06:40:42Z</dcterms:modified>
</cp:coreProperties>
</file>