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86440-7DAD-49DB-BDC4-B1F0B34CD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7D7A05-5D79-4D39-B95F-14FAF93BE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CE97C0-D657-47E4-96F0-66B7CDB70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6FC1-1879-433D-BD20-91222EED81BF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381A8C-FBE5-4088-AF29-20ADC25B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61D0FD-C322-4908-9ABA-BCFD3C95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3A13-036C-4B31-A306-EB0B0D81A7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B91B02-5003-40D5-AA75-6685738DD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884FAA-E4FA-4619-A335-CA4DB0A7C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8CB02-5D32-469B-B8EB-81FB6388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6FC1-1879-433D-BD20-91222EED81BF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AEDDB7-5A9D-403C-91C1-707DC651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B52F27-DEBF-42EA-ABD8-562A9AF55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3A13-036C-4B31-A306-EB0B0D81A7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67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C24ABC3-A98B-426B-99B5-D988F580A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FBAE97-FF3C-4886-A504-E163ADD1B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F9DA6A-CAFB-4EB6-AA62-813C765A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6FC1-1879-433D-BD20-91222EED81BF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443F02-0849-4257-AC11-D0FAF2BA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DC7EBA-B380-4C62-B916-87D67F9C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3A13-036C-4B31-A306-EB0B0D81A7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27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885CF-0BAD-4FAD-9889-155B315A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F27ADA-E6B6-4633-A7E1-3AF21AA51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2F756A-CE0B-401E-A7C5-59F88DD5F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6FC1-1879-433D-BD20-91222EED81BF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6BD9EF-1B08-4924-BDCB-C17F2C1F0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77D73B-4185-46C1-8DA6-8777D4ED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3A13-036C-4B31-A306-EB0B0D81A7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97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D7655-4595-4824-AE63-A29938D7D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59B277-A773-470F-A754-D53322EC6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0C4467-2ABB-4D78-AA1D-DF23A09CB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6FC1-1879-433D-BD20-91222EED81BF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4B7A37-030D-4E18-8B6A-EF3DCB25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1FC510-9B2F-47AD-8EB4-F93CB528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3A13-036C-4B31-A306-EB0B0D81A7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47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AE3760-0003-4009-82CD-0C5A8BDD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3D4C4E-AECB-42F4-BCC9-356E5DE37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E225BF-317A-4067-BCD4-8C3A633F5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4629E2-5A19-4FF9-9561-380A048B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6FC1-1879-433D-BD20-91222EED81BF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C03140-6575-40B3-A898-18875E6F7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1CE694-7E24-4595-BA49-E6336E34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3A13-036C-4B31-A306-EB0B0D81A7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5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14FB2-3BB0-4A6C-87B6-B469957C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02E051-D5EA-4AB2-A523-98380529F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CFAFDA-BB0F-477B-86FE-18690D08E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B3BDC2-3AAB-4A10-B27A-C0FE1C1A5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082730D-3CC3-487E-9218-EDC18C646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9C388AA-41FD-4F90-A31A-8167E1DA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6FC1-1879-433D-BD20-91222EED81BF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6A11BC9-08A2-41FA-972F-9DD6C434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3E4660D-E0C0-4036-864E-3F96C37B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3A13-036C-4B31-A306-EB0B0D81A7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91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2C2E6-4CC7-4616-A79F-729C845D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77060AB-03F2-4B85-B1B5-25EB604A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6FC1-1879-433D-BD20-91222EED81BF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FDA55D-6A7E-49BC-A8B1-D53A15C8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6BD2723-7683-495F-9E01-F24DE0F8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3A13-036C-4B31-A306-EB0B0D81A7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85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A4AF28D-1C06-495F-8B75-885E524F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6FC1-1879-433D-BD20-91222EED81BF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43A78B8-7864-42A3-823F-A4C4C208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A43C39-260A-4519-A1D7-2CD66EF1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3A13-036C-4B31-A306-EB0B0D81A7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88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7D592F-10D2-4977-9B7C-427CC0712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414BB8-DF00-4607-AE97-410D3C0C9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B2175D-6845-4B03-A17B-06E35F3D9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324782-92DD-49CB-B759-44DEC3D71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6FC1-1879-433D-BD20-91222EED81BF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CCC160-5CEC-481A-80DD-56DF5473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E4B2AA-844E-432A-BCA2-D82974B9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3A13-036C-4B31-A306-EB0B0D81A7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28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33AD1-6C1C-40CC-8029-71EE2EAB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9A79535-9B93-41BB-9FBE-316921AAF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822231-45B5-40E7-9768-DAF18BCFD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CF4AB8-B9D6-44CF-844C-2942E739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6FC1-1879-433D-BD20-91222EED81BF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05EBE7-2B3B-4DBD-80E7-3D05CC3F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D7D7C8-2B56-4E70-A9D9-5515520C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3A13-036C-4B31-A306-EB0B0D81A7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10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A27100-5393-4593-BF67-72B5E63B7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AD894C-A1EA-4395-A196-84AC2D3BF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2BC57F-4C42-4A65-8F04-7459214AD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56FC1-1879-433D-BD20-91222EED81BF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62A747-8B02-4527-9ED6-28E518E15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A57836-31C7-4F43-B405-8A58F53C2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53A13-036C-4B31-A306-EB0B0D81A7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78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21C1B-2C28-4574-8BC7-846CE9F36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3456"/>
            <a:ext cx="9144000" cy="1085544"/>
          </a:xfrm>
        </p:spPr>
        <p:txBody>
          <a:bodyPr>
            <a:noAutofit/>
          </a:bodyPr>
          <a:lstStyle/>
          <a:p>
            <a:r>
              <a:rPr lang="ru-RU" sz="3600" dirty="0"/>
              <a:t>Формализация учебного процесса в общеобразовательной школе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FC5C0B-D1DB-467E-87EB-1D682B45E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943086"/>
          </a:xfrm>
        </p:spPr>
        <p:txBody>
          <a:bodyPr/>
          <a:lstStyle/>
          <a:p>
            <a:r>
              <a:rPr lang="ru-RU" dirty="0"/>
              <a:t>Задание 18</a:t>
            </a:r>
            <a:r>
              <a:rPr lang="en-US" dirty="0"/>
              <a:t>/</a:t>
            </a:r>
          </a:p>
          <a:p>
            <a:pPr algn="l"/>
            <a:r>
              <a:rPr lang="ru-RU" dirty="0"/>
              <a:t>Структура данных:</a:t>
            </a:r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A57D3A4-7596-4DA0-A14F-52A62D687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698022"/>
              </p:ext>
            </p:extLst>
          </p:nvPr>
        </p:nvGraphicFramePr>
        <p:xfrm>
          <a:off x="2317225" y="4630723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3136240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87462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 </a:t>
                      </a:r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Teacher()</a:t>
                      </a:r>
                      <a:r>
                        <a:rPr lang="ru-RU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:</a:t>
                      </a:r>
                      <a:endParaRPr 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     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pass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Student()</a:t>
                      </a:r>
                      <a:r>
                        <a:rPr lang="ru-RU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     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pass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162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98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70BD3-19D0-4AF6-9BFA-46238E471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58"/>
            <a:ext cx="10515600" cy="981512"/>
          </a:xfrm>
        </p:spPr>
        <p:txBody>
          <a:bodyPr>
            <a:noAutofit/>
          </a:bodyPr>
          <a:lstStyle/>
          <a:p>
            <a:r>
              <a:rPr lang="ru-RU" sz="3200" dirty="0"/>
              <a:t>Структура Преподаватель: </a:t>
            </a:r>
            <a:r>
              <a:rPr lang="ru-RU" sz="3200" dirty="0" err="1"/>
              <a:t>Объект_Класс_Метод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E0162C-1B3B-4754-A06A-66699C409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237"/>
            <a:ext cx="10515600" cy="5125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Teacher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Дисциплины</a:t>
            </a:r>
          </a:p>
          <a:p>
            <a:pPr lvl="1"/>
            <a:r>
              <a:rPr lang="ru-RU" sz="2000" dirty="0"/>
              <a:t>Учебный план общеобразовательных дисциплин </a:t>
            </a:r>
            <a:r>
              <a:rPr lang="ru-RU" sz="2000" i="1" dirty="0"/>
              <a:t>(сокр. ОД)</a:t>
            </a:r>
          </a:p>
          <a:p>
            <a:pPr lvl="1"/>
            <a:r>
              <a:rPr lang="ru-RU" sz="2000" dirty="0"/>
              <a:t>ДПО </a:t>
            </a:r>
            <a:r>
              <a:rPr lang="ru-RU" sz="2000" i="1" dirty="0"/>
              <a:t>(сокр. ДПО)</a:t>
            </a:r>
          </a:p>
          <a:p>
            <a:pPr lvl="1"/>
            <a:r>
              <a:rPr lang="ru-RU" sz="2000" dirty="0"/>
              <a:t>ОДОД </a:t>
            </a:r>
            <a:r>
              <a:rPr lang="ru-RU" sz="2000" i="1" dirty="0"/>
              <a:t>(сокр. ОДОД)</a:t>
            </a:r>
          </a:p>
          <a:p>
            <a:pPr lvl="2"/>
            <a:r>
              <a:rPr lang="ru-RU" i="1" dirty="0">
                <a:solidFill>
                  <a:schemeClr val="accent1">
                    <a:lumMod val="50000"/>
                  </a:schemeClr>
                </a:solidFill>
              </a:rPr>
              <a:t>Параметры:</a:t>
            </a:r>
          </a:p>
          <a:p>
            <a:pPr lvl="3"/>
            <a:r>
              <a:rPr lang="ru-RU" sz="2000" dirty="0"/>
              <a:t>Сложность курса</a:t>
            </a:r>
          </a:p>
          <a:p>
            <a:pPr lvl="3"/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Значимость для итоговой аттестации</a:t>
            </a:r>
          </a:p>
          <a:p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Группа:</a:t>
            </a:r>
            <a:r>
              <a:rPr lang="ru-RU" dirty="0"/>
              <a:t> </a:t>
            </a:r>
            <a:r>
              <a:rPr lang="ru-RU" sz="1800" dirty="0"/>
              <a:t>Направление </a:t>
            </a:r>
            <a:r>
              <a:rPr lang="ru-RU" sz="1800" dirty="0" err="1"/>
              <a:t>подготовки_номер_курс</a:t>
            </a:r>
            <a:r>
              <a:rPr lang="ru-RU" sz="1800" dirty="0"/>
              <a:t>/год обучения: </a:t>
            </a:r>
            <a:r>
              <a:rPr lang="ru-RU" sz="2000" i="1" dirty="0"/>
              <a:t>ОД, ДПО, ОДОД</a:t>
            </a:r>
          </a:p>
          <a:p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Учёт рабочего времени, планирование часов: </a:t>
            </a:r>
            <a:r>
              <a:rPr lang="ru-RU" sz="2000" i="1" dirty="0"/>
              <a:t>ОД, ДПО, ОДОД</a:t>
            </a:r>
          </a:p>
          <a:p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Вид занятий:</a:t>
            </a:r>
          </a:p>
          <a:p>
            <a:pPr lvl="1"/>
            <a:r>
              <a:rPr lang="ru-RU" sz="2000" dirty="0"/>
              <a:t>Теория/лекция, практика, самостоятельная работа, контрольная работа, итоговая аттестация семестровая/итоговая/годовая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92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1D2128-9421-420A-8A9B-4D9A962B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055"/>
          </a:xfrm>
        </p:spPr>
        <p:txBody>
          <a:bodyPr>
            <a:normAutofit/>
          </a:bodyPr>
          <a:lstStyle/>
          <a:p>
            <a:r>
              <a:rPr lang="ru-RU" sz="3200" dirty="0"/>
              <a:t>Структура Слушатель: </a:t>
            </a:r>
            <a:r>
              <a:rPr lang="ru-RU" sz="3200" dirty="0" err="1"/>
              <a:t>Объект_Класс_Метод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BB64AD-E7AC-4CBC-8803-E6C38E34C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681"/>
            <a:ext cx="10515600" cy="5019282"/>
          </a:xfrm>
        </p:spPr>
        <p:txBody>
          <a:bodyPr/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Student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lvl="1"/>
            <a:r>
              <a:rPr lang="ru-RU" sz="2000" dirty="0" err="1">
                <a:solidFill>
                  <a:schemeClr val="accent1">
                    <a:lumMod val="50000"/>
                  </a:schemeClr>
                </a:solidFill>
              </a:rPr>
              <a:t>группа_номер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 по списку _курс/год обучения</a:t>
            </a:r>
          </a:p>
          <a:p>
            <a:pPr lvl="1"/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направление </a:t>
            </a:r>
            <a:r>
              <a:rPr lang="ru-RU" sz="2000" dirty="0" err="1">
                <a:solidFill>
                  <a:schemeClr val="accent1">
                    <a:lumMod val="50000"/>
                  </a:schemeClr>
                </a:solidFill>
              </a:rPr>
              <a:t>подготовки_вид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 обучения</a:t>
            </a:r>
          </a:p>
          <a:p>
            <a:pPr lvl="1"/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Дисциплина ОД, РП ОДОД</a:t>
            </a:r>
          </a:p>
          <a:p>
            <a:pPr lvl="1"/>
            <a:r>
              <a:rPr lang="ru-RU" sz="2000" dirty="0" err="1">
                <a:solidFill>
                  <a:schemeClr val="accent1">
                    <a:lumMod val="50000"/>
                  </a:schemeClr>
                </a:solidFill>
              </a:rPr>
              <a:t>Грэйд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 слушателя</a:t>
            </a:r>
          </a:p>
          <a:p>
            <a:pPr lvl="2"/>
            <a:r>
              <a:rPr lang="ru-RU" i="1" dirty="0">
                <a:solidFill>
                  <a:schemeClr val="accent1">
                    <a:lumMod val="50000"/>
                  </a:schemeClr>
                </a:solidFill>
              </a:rPr>
              <a:t>Параметры:</a:t>
            </a:r>
          </a:p>
          <a:p>
            <a:pPr lvl="3"/>
            <a:r>
              <a:rPr lang="ru-RU" i="1" dirty="0">
                <a:solidFill>
                  <a:schemeClr val="accent1">
                    <a:lumMod val="50000"/>
                  </a:schemeClr>
                </a:solidFill>
              </a:rPr>
              <a:t>Номер задания</a:t>
            </a:r>
          </a:p>
          <a:p>
            <a:pPr lvl="3"/>
            <a:r>
              <a:rPr lang="ru-RU" i="1" dirty="0">
                <a:solidFill>
                  <a:schemeClr val="accent1">
                    <a:lumMod val="50000"/>
                  </a:schemeClr>
                </a:solidFill>
              </a:rPr>
              <a:t>Вид задания (теорическое исследование, практическая работа, контрольная и т.п.) в соответствии с формой аттестации</a:t>
            </a:r>
          </a:p>
          <a:p>
            <a:pPr lvl="3"/>
            <a:r>
              <a:rPr lang="ru-RU" i="1" dirty="0">
                <a:solidFill>
                  <a:schemeClr val="accent1">
                    <a:lumMod val="50000"/>
                  </a:schemeClr>
                </a:solidFill>
              </a:rPr>
              <a:t>Дата сдачи на проверку</a:t>
            </a:r>
          </a:p>
          <a:p>
            <a:pPr lvl="3"/>
            <a:r>
              <a:rPr lang="ru-RU" i="1" dirty="0">
                <a:solidFill>
                  <a:schemeClr val="accent1">
                    <a:lumMod val="50000"/>
                  </a:schemeClr>
                </a:solidFill>
              </a:rPr>
              <a:t>Соответствие формальным критериям</a:t>
            </a:r>
          </a:p>
          <a:p>
            <a:pPr lvl="3"/>
            <a:r>
              <a:rPr lang="ru-RU" i="1" dirty="0">
                <a:solidFill>
                  <a:schemeClr val="accent1">
                    <a:lumMod val="50000"/>
                  </a:schemeClr>
                </a:solidFill>
              </a:rPr>
              <a:t>Средний балл за период</a:t>
            </a:r>
          </a:p>
          <a:p>
            <a:pPr lvl="3"/>
            <a:r>
              <a:rPr lang="ru-RU" i="1" dirty="0">
                <a:solidFill>
                  <a:schemeClr val="accent1">
                    <a:lumMod val="50000"/>
                  </a:schemeClr>
                </a:solidFill>
              </a:rPr>
              <a:t>Балл за выполнение</a:t>
            </a:r>
          </a:p>
          <a:p>
            <a:pPr lvl="3"/>
            <a:r>
              <a:rPr lang="ru-RU" i="1" dirty="0">
                <a:solidFill>
                  <a:schemeClr val="accent1">
                    <a:lumMod val="50000"/>
                  </a:schemeClr>
                </a:solidFill>
              </a:rPr>
              <a:t>Повышающий/понижающий балл за уровень </a:t>
            </a:r>
            <a:r>
              <a:rPr lang="ru-RU" i="1" dirty="0" err="1">
                <a:solidFill>
                  <a:schemeClr val="accent1">
                    <a:lumMod val="50000"/>
                  </a:schemeClr>
                </a:solidFill>
              </a:rPr>
              <a:t>грэйда</a:t>
            </a:r>
            <a:endParaRPr lang="ru-RU" i="1" dirty="0">
              <a:solidFill>
                <a:schemeClr val="accent1">
                  <a:lumMod val="50000"/>
                </a:schemeClr>
              </a:solidFill>
            </a:endParaRPr>
          </a:p>
          <a:p>
            <a:pPr marL="1371600" lvl="3" indent="0">
              <a:buNone/>
            </a:pPr>
            <a:endParaRPr lang="ru-RU" i="1" dirty="0">
              <a:solidFill>
                <a:schemeClr val="accent1">
                  <a:lumMod val="50000"/>
                </a:schemeClr>
              </a:solidFill>
            </a:endParaRPr>
          </a:p>
          <a:p>
            <a:pPr lvl="3"/>
            <a:endParaRPr lang="ru-RU" i="1" dirty="0">
              <a:solidFill>
                <a:schemeClr val="accent1">
                  <a:lumMod val="50000"/>
                </a:schemeClr>
              </a:solidFill>
            </a:endParaRPr>
          </a:p>
          <a:p>
            <a:pPr lvl="3"/>
            <a:endParaRPr lang="ru-RU" i="1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ru-RU" sz="2000" dirty="0"/>
          </a:p>
          <a:p>
            <a:pPr lvl="1"/>
            <a:endParaRPr lang="ru-RU" sz="2000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272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999977-24F7-488C-A99D-8C31584F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Методика формирования грэйдов обучающихся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DF1EE39-354F-42DB-81DE-0435B483D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922" y="1398890"/>
            <a:ext cx="7504516" cy="5004575"/>
          </a:xfrm>
        </p:spPr>
      </p:pic>
    </p:spTree>
    <p:extLst>
      <p:ext uri="{BB962C8B-B14F-4D97-AF65-F5344CB8AC3E}">
        <p14:creationId xmlns:p14="http://schemas.microsoft.com/office/powerpoint/2010/main" val="29065632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196</Words>
  <Application>Microsoft Office PowerPoint</Application>
  <PresentationFormat>Широкоэкранный</PresentationFormat>
  <Paragraphs>40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Формализация учебного процесса в общеобразовательной школе</vt:lpstr>
      <vt:lpstr>Структура Преподаватель: Объект_Класс_Метод</vt:lpstr>
      <vt:lpstr>Структура Слушатель: Объект_Класс_Метод</vt:lpstr>
      <vt:lpstr>Методика формирования грэйдов обучающихся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Teacher</dc:creator>
  <cp:lastModifiedBy>Teacher</cp:lastModifiedBy>
  <cp:revision>10</cp:revision>
  <dcterms:created xsi:type="dcterms:W3CDTF">2024-06-18T10:06:27Z</dcterms:created>
  <dcterms:modified xsi:type="dcterms:W3CDTF">2024-06-19T11:28:00Z</dcterms:modified>
</cp:coreProperties>
</file>