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5" r:id="rId6"/>
    <p:sldId id="266" r:id="rId7"/>
    <p:sldId id="270" r:id="rId8"/>
    <p:sldId id="278" r:id="rId9"/>
  </p:sldIdLst>
  <p:sldSz cx="9144000" cy="5143500"/>
  <p:notesSz cx="6858000" cy="9144000"/>
  <p:embeddedFontLst>
    <p:embeddedFont>
      <p:font typeface="Ubuntu" panose="020B0504030602030204"/>
      <p:regular r:id="rId13"/>
    </p:embeddedFont>
    <p:embeddedFont>
      <p:font typeface="Ubuntu Light" panose="020B0504030602030204"/>
      <p:regular r:id="rId14"/>
    </p:embeddedFont>
    <p:embeddedFont>
      <p:font typeface="Ubuntu" panose="020B050403060203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6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2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b1253edf7_0_4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b1253edf7_0_4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chemeClr val="dk1"/>
        </a:solidFill>
        <a:effectLst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000">
                <a:schemeClr val="accent2"/>
              </a:gs>
              <a:gs pos="12000">
                <a:schemeClr val="accent1"/>
              </a:gs>
              <a:gs pos="28000">
                <a:srgbClr val="E9204E">
                  <a:alpha val="0"/>
                </a:srgbClr>
              </a:gs>
              <a:gs pos="71000">
                <a:srgbClr val="412D8C">
                  <a:alpha val="0"/>
                </a:srgbClr>
              </a:gs>
              <a:gs pos="88000">
                <a:schemeClr val="accent6"/>
              </a:gs>
              <a:gs pos="94000">
                <a:schemeClr val="accent5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11"/>
          <p:cNvSpPr txBox="1"/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6" name="Google Shape;16;p3"/>
          <p:cNvSpPr txBox="1"/>
          <p:nvPr>
            <p:ph type="subTitle" idx="1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body" idx="1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/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marL="4114800" lvl="8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0" name="Google Shape;20;p4"/>
          <p:cNvSpPr/>
          <p:nvPr/>
        </p:nvSpPr>
        <p:spPr>
          <a:xfrm>
            <a:off x="465300" y="465400"/>
            <a:ext cx="465300" cy="366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 panose="020B0604020202020204"/>
              </a:rPr>
              <a:t>“</a:t>
            </a:r>
            <a:endParaRPr b="1" i="0">
              <a:ln>
                <a:noFill/>
              </a:ln>
              <a:solidFill>
                <a:schemeClr val="lt1"/>
              </a:solidFill>
              <a:latin typeface="Arial" panose="020B060402020202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body" idx="1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28" name="Google Shape;28;p6"/>
          <p:cNvSpPr txBox="1"/>
          <p:nvPr>
            <p:ph type="body" idx="2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29" name="Google Shape;29;p6"/>
          <p:cNvSpPr txBox="1"/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type="body" idx="1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3" name="Google Shape;33;p7"/>
          <p:cNvSpPr txBox="1"/>
          <p:nvPr>
            <p:ph type="body" idx="2"/>
          </p:nvPr>
        </p:nvSpPr>
        <p:spPr>
          <a:xfrm>
            <a:off x="3421615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3"/>
          </p:nvPr>
        </p:nvSpPr>
        <p:spPr>
          <a:xfrm>
            <a:off x="5928668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body" idx="1"/>
          </p:nvPr>
        </p:nvSpPr>
        <p:spPr>
          <a:xfrm>
            <a:off x="930600" y="3935550"/>
            <a:ext cx="72828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1" name="Google Shape;41;p9"/>
          <p:cNvSpPr txBox="1"/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 panose="020B0504030602030204"/>
              <a:buNone/>
              <a:defRPr sz="32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 panose="020B0504030602030204"/>
              <a:buNone/>
              <a:defRPr sz="32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 panose="020B0504030602030204"/>
              <a:buNone/>
              <a:defRPr sz="32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 panose="020B0504030602030204"/>
              <a:buNone/>
              <a:defRPr sz="32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 panose="020B0504030602030204"/>
              <a:buNone/>
              <a:defRPr sz="32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 panose="020B0504030602030204"/>
              <a:buNone/>
              <a:defRPr sz="32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 panose="020B0504030602030204"/>
              <a:buNone/>
              <a:defRPr sz="32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 panose="020B0504030602030204"/>
              <a:buNone/>
              <a:defRPr sz="32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 panose="020B0504030602030204"/>
              <a:buNone/>
              <a:defRPr sz="32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 panose="020B0504030602030204"/>
              <a:buChar char="▪"/>
              <a:defRPr sz="2400">
                <a:solidFill>
                  <a:schemeClr val="lt1"/>
                </a:solidFill>
                <a:latin typeface="Ubuntu Light" panose="020B0504030602030204"/>
                <a:ea typeface="Ubuntu Light" panose="020B0504030602030204"/>
                <a:cs typeface="Ubuntu Light" panose="020B0504030602030204"/>
                <a:sym typeface="Ubuntu Light" panose="020B0504030602030204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 panose="020B0504030602030204"/>
              <a:buChar char="▫"/>
              <a:defRPr sz="2400">
                <a:solidFill>
                  <a:schemeClr val="lt1"/>
                </a:solidFill>
                <a:latin typeface="Ubuntu Light" panose="020B0504030602030204"/>
                <a:ea typeface="Ubuntu Light" panose="020B0504030602030204"/>
                <a:cs typeface="Ubuntu Light" panose="020B0504030602030204"/>
                <a:sym typeface="Ubuntu Light" panose="020B0504030602030204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 panose="020B0504030602030204"/>
              <a:buChar char="▫"/>
              <a:defRPr sz="2400">
                <a:solidFill>
                  <a:schemeClr val="lt1"/>
                </a:solidFill>
                <a:latin typeface="Ubuntu Light" panose="020B0504030602030204"/>
                <a:ea typeface="Ubuntu Light" panose="020B0504030602030204"/>
                <a:cs typeface="Ubuntu Light" panose="020B0504030602030204"/>
                <a:sym typeface="Ubuntu Light" panose="020B0504030602030204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 panose="020B0504030602030204"/>
              <a:buChar char="▫"/>
              <a:defRPr sz="2400">
                <a:solidFill>
                  <a:schemeClr val="lt1"/>
                </a:solidFill>
                <a:latin typeface="Ubuntu Light" panose="020B0504030602030204"/>
                <a:ea typeface="Ubuntu Light" panose="020B0504030602030204"/>
                <a:cs typeface="Ubuntu Light" panose="020B0504030602030204"/>
                <a:sym typeface="Ubuntu Light" panose="020B0504030602030204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 panose="020B0504030602030204"/>
              <a:buChar char="▫"/>
              <a:defRPr sz="2400">
                <a:solidFill>
                  <a:schemeClr val="lt1"/>
                </a:solidFill>
                <a:latin typeface="Ubuntu Light" panose="020B0504030602030204"/>
                <a:ea typeface="Ubuntu Light" panose="020B0504030602030204"/>
                <a:cs typeface="Ubuntu Light" panose="020B0504030602030204"/>
                <a:sym typeface="Ubuntu Light" panose="020B0504030602030204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 panose="020B0504030602030204"/>
              <a:buChar char="▫"/>
              <a:defRPr sz="2400">
                <a:solidFill>
                  <a:schemeClr val="lt1"/>
                </a:solidFill>
                <a:latin typeface="Ubuntu Light" panose="020B0504030602030204"/>
                <a:ea typeface="Ubuntu Light" panose="020B0504030602030204"/>
                <a:cs typeface="Ubuntu Light" panose="020B0504030602030204"/>
                <a:sym typeface="Ubuntu Light" panose="020B0504030602030204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 panose="020B0504030602030204"/>
              <a:buChar char="▫"/>
              <a:defRPr sz="2400">
                <a:solidFill>
                  <a:schemeClr val="lt1"/>
                </a:solidFill>
                <a:latin typeface="Ubuntu Light" panose="020B0504030602030204"/>
                <a:ea typeface="Ubuntu Light" panose="020B0504030602030204"/>
                <a:cs typeface="Ubuntu Light" panose="020B0504030602030204"/>
                <a:sym typeface="Ubuntu Light" panose="020B0504030602030204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 panose="020B0504030602030204"/>
              <a:buChar char="▫"/>
              <a:defRPr sz="2400">
                <a:solidFill>
                  <a:schemeClr val="lt1"/>
                </a:solidFill>
                <a:latin typeface="Ubuntu Light" panose="020B0504030602030204"/>
                <a:ea typeface="Ubuntu Light" panose="020B0504030602030204"/>
                <a:cs typeface="Ubuntu Light" panose="020B0504030602030204"/>
                <a:sym typeface="Ubuntu Light" panose="020B0504030602030204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 panose="020B0504030602030204"/>
              <a:buChar char="▫"/>
              <a:defRPr sz="2400">
                <a:solidFill>
                  <a:schemeClr val="lt1"/>
                </a:solidFill>
                <a:latin typeface="Ubuntu Light" panose="020B0504030602030204"/>
                <a:ea typeface="Ubuntu Light" panose="020B0504030602030204"/>
                <a:cs typeface="Ubuntu Light" panose="020B0504030602030204"/>
                <a:sym typeface="Ubuntu Light" panose="020B0504030602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buNone/>
              <a:defRPr sz="16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algn="r" rtl="0">
              <a:buNone/>
              <a:defRPr sz="16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lvl="2" algn="r" rtl="0">
              <a:buNone/>
              <a:defRPr sz="16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lvl="3" algn="r" rtl="0">
              <a:buNone/>
              <a:defRPr sz="16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lvl="4" algn="r" rtl="0">
              <a:buNone/>
              <a:defRPr sz="16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lvl="5" algn="r" rtl="0">
              <a:buNone/>
              <a:defRPr sz="16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lvl="6" algn="r" rtl="0">
              <a:buNone/>
              <a:defRPr sz="16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lvl="7" algn="r" rtl="0">
              <a:buNone/>
              <a:defRPr sz="16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lvl="8" algn="r" rtl="0">
              <a:buNone/>
              <a:defRPr sz="16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Социальные сети</a:t>
            </a:r>
            <a:r>
              <a:rPr lang="ru-RU" altLang="en-GB"/>
              <a:t> в эпоху санкций </a:t>
            </a:r>
            <a:endParaRPr lang="ru-RU" alt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 idx="4294967295"/>
          </p:nvPr>
        </p:nvSpPr>
        <p:spPr>
          <a:xfrm>
            <a:off x="930910" y="789940"/>
            <a:ext cx="6979920" cy="84709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/>
              <a:t>Что вообще просиходит</a:t>
            </a:r>
            <a:r>
              <a:rPr lang="en-US" sz="4400"/>
              <a:t>?</a:t>
            </a:r>
            <a:endParaRPr lang="en-US" sz="4400"/>
          </a:p>
        </p:txBody>
      </p:sp>
      <p:sp>
        <p:nvSpPr>
          <p:cNvPr id="66" name="Google Shape;66;p14"/>
          <p:cNvSpPr txBox="1"/>
          <p:nvPr>
            <p:ph type="subTitle" idx="4294967295"/>
          </p:nvPr>
        </p:nvSpPr>
        <p:spPr>
          <a:xfrm>
            <a:off x="930910" y="1924050"/>
            <a:ext cx="7727315" cy="27241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sz="1800"/>
              <a:t>За неделю войны в Украине Россия заблокировала почти все оставшиеся независимые медиа и ограничила доступ к нескольким популярным соцсетевым платформам. В итоге россияне чаще ищут в интернете, что такое VPN, нежели последние новости о войне.</a:t>
            </a:r>
            <a:endParaRPr sz="1800" b="1"/>
          </a:p>
        </p:txBody>
      </p:sp>
      <p:sp>
        <p:nvSpPr>
          <p:cNvPr id="68" name="Google Shape;68;p14"/>
          <p:cNvSpPr txBox="1"/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930910" y="885825"/>
            <a:ext cx="3789680" cy="8940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Причины блокирвок</a:t>
            </a:r>
            <a:endParaRPr lang="ru-RU" altLang="en-GB"/>
          </a:p>
        </p:txBody>
      </p:sp>
      <p:sp>
        <p:nvSpPr>
          <p:cNvPr id="130" name="Google Shape;130;p21"/>
          <p:cNvSpPr txBox="1"/>
          <p:nvPr>
            <p:ph type="body" idx="1"/>
          </p:nvPr>
        </p:nvSpPr>
        <p:spPr>
          <a:xfrm>
            <a:off x="930910" y="1935480"/>
            <a:ext cx="3521075" cy="31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sz="2000"/>
              <a:t>Причиной для блокировок стали материалы про военную операцию в Украине, которые Роскомнадзор считает "недостоверными".</a:t>
            </a:r>
            <a:endParaRPr sz="2000"/>
          </a:p>
        </p:txBody>
      </p:sp>
      <p:sp>
        <p:nvSpPr>
          <p:cNvPr id="131" name="Google Shape;131;p21"/>
          <p:cNvSpPr txBox="1"/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147945" y="771525"/>
            <a:ext cx="3250565" cy="3476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 idx="4294967295"/>
          </p:nvPr>
        </p:nvSpPr>
        <p:spPr>
          <a:xfrm>
            <a:off x="464475" y="369051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tx1"/>
                </a:solidFill>
              </a:rPr>
              <a:t>Какие </a:t>
            </a:r>
            <a:r>
              <a:rPr lang="ru-RU">
                <a:solidFill>
                  <a:schemeClr val="tx1"/>
                </a:solidFill>
              </a:rPr>
              <a:t>соц </a:t>
            </a:r>
            <a:r>
              <a:rPr lang="ru-RU" sz="2400">
                <a:solidFill>
                  <a:schemeClr val="tx1"/>
                </a:solidFill>
              </a:rPr>
              <a:t>сети оказались заблокированны</a:t>
            </a:r>
            <a:endParaRPr lang="ru-RU" sz="2400">
              <a:solidFill>
                <a:schemeClr val="tx1"/>
              </a:solidFill>
            </a:endParaRPr>
          </a:p>
        </p:txBody>
      </p:sp>
      <p:sp>
        <p:nvSpPr>
          <p:cNvPr id="138" name="Google Shape;138;p22"/>
          <p:cNvSpPr txBox="1"/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539115" y="1748790"/>
            <a:ext cx="4171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highlight>
                  <a:srgbClr val="00FFFF"/>
                </a:highlight>
                <a:latin typeface="Ubuntu" panose="020B0504030602030204" charset="0"/>
                <a:cs typeface="Ubuntu" panose="020B0504030602030204" charset="0"/>
              </a:rPr>
              <a:t>1. Twitter</a:t>
            </a:r>
            <a:endParaRPr lang="en-US" altLang="en-US" sz="2400" b="1">
              <a:highlight>
                <a:srgbClr val="00FFFF"/>
              </a:highlight>
              <a:latin typeface="Ubuntu" panose="020B0504030602030204" charset="0"/>
              <a:cs typeface="Ubuntu" panose="020B0504030602030204" charset="0"/>
            </a:endParaRPr>
          </a:p>
          <a:p>
            <a:r>
              <a:rPr lang="en-US" altLang="en-US" sz="2400" b="1">
                <a:highlight>
                  <a:srgbClr val="00FFFF"/>
                </a:highlight>
                <a:latin typeface="Ubuntu" panose="020B0504030602030204" charset="0"/>
                <a:cs typeface="Ubuntu" panose="020B0504030602030204" charset="0"/>
              </a:rPr>
              <a:t>2. Facebook</a:t>
            </a:r>
            <a:endParaRPr lang="en-US" altLang="en-US" sz="2400" b="1">
              <a:highlight>
                <a:srgbClr val="00FFFF"/>
              </a:highlight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ctrTitle" idx="4294967295"/>
          </p:nvPr>
        </p:nvSpPr>
        <p:spPr>
          <a:xfrm>
            <a:off x="611505" y="483870"/>
            <a:ext cx="7767320" cy="12858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Какой контент заблокировали в </a:t>
            </a:r>
            <a:r>
              <a:rPr lang="en-US" altLang="ru-RU"/>
              <a:t>Tik Tok</a:t>
            </a:r>
            <a:endParaRPr lang="en-US" altLang="ru-RU"/>
          </a:p>
        </p:txBody>
      </p:sp>
      <p:sp>
        <p:nvSpPr>
          <p:cNvPr id="185" name="Google Shape;185;p26"/>
          <p:cNvSpPr txBox="1"/>
          <p:nvPr>
            <p:ph type="subTitle" idx="4294967295"/>
          </p:nvPr>
        </p:nvSpPr>
        <p:spPr>
          <a:xfrm>
            <a:off x="683260" y="2571750"/>
            <a:ext cx="4320540" cy="9728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altLang="en-GB" sz="1800"/>
              <a:t>Заблокировали возможность выкладывать ролики + просмотр иностранных блогеров</a:t>
            </a:r>
            <a:endParaRPr lang="ru-RU" altLang="en-GB" sz="1800"/>
          </a:p>
        </p:txBody>
      </p:sp>
      <p:sp>
        <p:nvSpPr>
          <p:cNvPr id="186" name="Google Shape;186;p26"/>
          <p:cNvSpPr txBox="1"/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01" name="Изображение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5292090" y="2211705"/>
            <a:ext cx="3011170" cy="17100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type="ctrTitle" idx="4294967295"/>
          </p:nvPr>
        </p:nvSpPr>
        <p:spPr>
          <a:xfrm>
            <a:off x="930600" y="789712"/>
            <a:ext cx="3582000" cy="8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Что ограничили в </a:t>
            </a:r>
            <a:r>
              <a:rPr lang="en-US"/>
              <a:t>Instagram</a:t>
            </a:r>
            <a:endParaRPr lang="en-US"/>
          </a:p>
        </p:txBody>
      </p:sp>
      <p:sp>
        <p:nvSpPr>
          <p:cNvPr id="301" name="Google Shape;301;p34"/>
          <p:cNvSpPr txBox="1"/>
          <p:nvPr>
            <p:ph type="subTitle" idx="4294967295"/>
          </p:nvPr>
        </p:nvSpPr>
        <p:spPr>
          <a:xfrm>
            <a:off x="930910" y="1903095"/>
            <a:ext cx="4355465" cy="15271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/>
              <a:t>В последних обновлениях </a:t>
            </a:r>
            <a:r>
              <a:rPr lang="en-US" sz="1800"/>
              <a:t>Instagram</a:t>
            </a:r>
            <a:endParaRPr lang="en-US"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altLang="ru-RU" sz="1800"/>
              <a:t>убрали поддержку русского языка</a:t>
            </a:r>
            <a:r>
              <a:rPr lang="en-US" altLang="ru-RU" sz="1800"/>
              <a:t>.</a:t>
            </a:r>
            <a:endParaRPr lang="en-US" altLang="ru-RU" sz="1800"/>
          </a:p>
        </p:txBody>
      </p:sp>
      <p:sp>
        <p:nvSpPr>
          <p:cNvPr id="302" name="Google Shape;302;p34"/>
          <p:cNvSpPr txBox="1"/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02" name="Изображение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5415280" y="1131570"/>
            <a:ext cx="3021965" cy="25355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WPS Presentation</Application>
  <PresentationFormat/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Arial</vt:lpstr>
      <vt:lpstr>Ubuntu</vt:lpstr>
      <vt:lpstr>Ubuntu Light</vt:lpstr>
      <vt:lpstr>Work Sans Regular</vt:lpstr>
      <vt:lpstr>Microsoft YaHei</vt:lpstr>
      <vt:lpstr>Arial Unicode MS</vt:lpstr>
      <vt:lpstr>Calibri</vt:lpstr>
      <vt:lpstr>Montserrat</vt:lpstr>
      <vt:lpstr>Ubuntu</vt:lpstr>
      <vt:lpstr>Isidore template</vt:lpstr>
      <vt:lpstr>This is Your Presentation Title</vt:lpstr>
      <vt:lpstr>Hello!</vt:lpstr>
      <vt:lpstr>A picture is worth a thousand words</vt:lpstr>
      <vt:lpstr>Use big image.</vt:lpstr>
      <vt:lpstr>89,526,124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Социальные сети в эпоху санкций </dc:title>
  <dc:creator/>
  <cp:lastModifiedBy>sergi</cp:lastModifiedBy>
  <cp:revision>2</cp:revision>
  <dcterms:created xsi:type="dcterms:W3CDTF">2022-03-10T06:34:40Z</dcterms:created>
  <dcterms:modified xsi:type="dcterms:W3CDTF">2022-03-10T06:34:56Z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BDE511D8E3D14D7CB3A58DEA45607767</vt:lpwstr>
  </property>
  <property fmtid="{D5CDD505-2E9C-101B-9397-08002B2CF9AE}" pid="3" name="KSOProductBuildVer">
    <vt:lpwstr>1049-11.2.0.11029</vt:lpwstr>
  </property>
</Properties>
</file>