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56" r:id="rId2"/>
    <p:sldId id="257" r:id="rId3"/>
    <p:sldId id="258" r:id="rId4"/>
    <p:sldId id="259" r:id="rId5"/>
    <p:sldId id="260" r:id="rId6"/>
    <p:sldId id="266" r:id="rId7"/>
    <p:sldId id="261" r:id="rId8"/>
    <p:sldId id="267" r:id="rId9"/>
    <p:sldId id="262" r:id="rId10"/>
    <p:sldId id="263" r:id="rId11"/>
    <p:sldId id="264" r:id="rId12"/>
    <p:sldId id="265"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B630-64E9-478F-84C0-6FDB3CCD49D4}" type="datetimeFigureOut">
              <a:rPr lang="en-US" smtClean="0"/>
              <a:t>8/2/2025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857A9E-D8BD-4411-9326-42CA0EBE09D1}" type="slidenum">
              <a:rPr lang="en-US" smtClean="0"/>
              <a:t>‹#›</a:t>
            </a:fld>
            <a:endParaRPr lang="en-US"/>
          </a:p>
        </p:txBody>
      </p:sp>
    </p:spTree>
    <p:extLst>
      <p:ext uri="{BB962C8B-B14F-4D97-AF65-F5344CB8AC3E}">
        <p14:creationId xmlns:p14="http://schemas.microsoft.com/office/powerpoint/2010/main" val="3687462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DB31E-53F5-4717-8C17-A51AC9E5F6DD}" type="datetimeFigureOut">
              <a:rPr lang="en-US" smtClean="0"/>
              <a:t>8/2/2025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AC273-B552-48B6-B0AB-39963B2EB920}" type="slidenum">
              <a:rPr lang="en-US" smtClean="0"/>
              <a:t>‹#›</a:t>
            </a:fld>
            <a:endParaRPr lang="en-US"/>
          </a:p>
        </p:txBody>
      </p:sp>
    </p:spTree>
    <p:extLst>
      <p:ext uri="{BB962C8B-B14F-4D97-AF65-F5344CB8AC3E}">
        <p14:creationId xmlns:p14="http://schemas.microsoft.com/office/powerpoint/2010/main" val="69689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a:xfrm>
            <a:off x="1921934" y="5054602"/>
            <a:ext cx="4064860" cy="279400"/>
          </a:xfrm>
        </p:spPr>
        <p:txBody>
          <a:bodyPr/>
          <a:lstStyle>
            <a:lvl1pPr>
              <a:defRPr/>
            </a:lvl1pPr>
          </a:lstStyle>
          <a:p>
            <a:r>
              <a:rPr lang="en-US" smtClean="0"/>
              <a:t>GitHub</a:t>
            </a:r>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16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940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58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76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9889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742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648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014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89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492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142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46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36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69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64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813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579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8/2/2025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11063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erge731/CyberSecurityBigDataAnalytics" TargetMode="External"/><Relationship Id="rId2" Type="http://schemas.openxmlformats.org/officeDocument/2006/relationships/hyperlink" Target="https://github.com/Serge731/CyberSecurityBigDataAnalytics/blob/main/refined_dataset_with_anomaly.csv" TargetMode="External"/><Relationship Id="rId1" Type="http://schemas.openxmlformats.org/officeDocument/2006/relationships/slideLayout" Target="../slideLayouts/slideLayout2.xml"/><Relationship Id="rId4" Type="http://schemas.openxmlformats.org/officeDocument/2006/relationships/hyperlink" Target="https://github.com/Serge731/CyberSecurityBigDataAnalytics/blob/main/CyberSecurity.pbi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21934" y="1811863"/>
            <a:ext cx="5308866" cy="1515533"/>
          </a:xfrm>
        </p:spPr>
        <p:txBody>
          <a:bodyPr>
            <a:normAutofit fontScale="90000"/>
          </a:bodyPr>
          <a:lstStyle/>
          <a:p>
            <a:r>
              <a:rPr sz="3200" b="1" dirty="0">
                <a:latin typeface="Times New Roman" panose="02020603050405020304" pitchFamily="18" charset="0"/>
                <a:cs typeface="Times New Roman" panose="02020603050405020304" pitchFamily="18" charset="0"/>
              </a:rPr>
              <a:t>Cybersecurity Threat Detection &amp; Anomaly Analysis Dashboard</a:t>
            </a:r>
          </a:p>
        </p:txBody>
      </p:sp>
      <p:sp>
        <p:nvSpPr>
          <p:cNvPr id="3" name="Subtitle 2"/>
          <p:cNvSpPr>
            <a:spLocks noGrp="1"/>
          </p:cNvSpPr>
          <p:nvPr>
            <p:ph type="subTitle" idx="1"/>
          </p:nvPr>
        </p:nvSpPr>
        <p:spPr/>
        <p:txBody>
          <a:bodyPr/>
          <a:lstStyle/>
          <a:p>
            <a:r>
              <a:rPr dirty="0"/>
              <a:t>Capstone Project </a:t>
            </a:r>
            <a:r>
              <a:rPr dirty="0" smtClean="0"/>
              <a:t>Presentation</a:t>
            </a:r>
            <a:endParaRPr lang="en-US" dirty="0" smtClean="0"/>
          </a:p>
          <a:p>
            <a:r>
              <a:rPr lang="en-US" dirty="0" err="1" smtClean="0"/>
              <a:t>Mupenzi</a:t>
            </a:r>
            <a:r>
              <a:rPr lang="en-US" dirty="0" smtClean="0"/>
              <a:t> Serge</a:t>
            </a:r>
          </a:p>
          <a:p>
            <a:r>
              <a:rPr lang="en-US" dirty="0" smtClean="0"/>
              <a:t>25181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Recommendations</a:t>
            </a:r>
          </a:p>
        </p:txBody>
      </p:sp>
      <p:sp>
        <p:nvSpPr>
          <p:cNvPr id="3" name="Content Placeholder 2"/>
          <p:cNvSpPr>
            <a:spLocks noGrp="1"/>
          </p:cNvSpPr>
          <p:nvPr>
            <p:ph idx="1"/>
          </p:nvPr>
        </p:nvSpPr>
        <p:spPr>
          <a:xfrm>
            <a:off x="1176865" y="2490135"/>
            <a:ext cx="6798736" cy="3741853"/>
          </a:xfrm>
        </p:spPr>
        <p:txBody>
          <a:bodyPr>
            <a:normAutofit fontScale="92500" lnSpcReduction="20000"/>
          </a:bodyPr>
          <a:lstStyle/>
          <a:p>
            <a:r>
              <a:rPr dirty="0"/>
              <a:t>1. Integrate dashboards with real-time streaming data.</a:t>
            </a:r>
          </a:p>
          <a:p>
            <a:r>
              <a:rPr dirty="0"/>
              <a:t>2. Use advanced ML models (</a:t>
            </a:r>
            <a:r>
              <a:rPr dirty="0" err="1"/>
              <a:t>XGBoost</a:t>
            </a:r>
            <a:r>
              <a:rPr dirty="0"/>
              <a:t>, </a:t>
            </a:r>
            <a:r>
              <a:rPr dirty="0" err="1"/>
              <a:t>PyCaret</a:t>
            </a:r>
            <a:r>
              <a:rPr dirty="0"/>
              <a:t>) to improve classification.</a:t>
            </a:r>
          </a:p>
          <a:p>
            <a:r>
              <a:rPr dirty="0"/>
              <a:t>3. Automate anomaly alerts in Power BI.</a:t>
            </a:r>
          </a:p>
          <a:p>
            <a:r>
              <a:rPr dirty="0"/>
              <a:t>4. Provide executive summary reports with monthly trends</a:t>
            </a:r>
            <a:r>
              <a:rPr dirty="0" smtClean="0"/>
              <a:t>.</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Future Work</a:t>
            </a:r>
          </a:p>
        </p:txBody>
      </p:sp>
      <p:sp>
        <p:nvSpPr>
          <p:cNvPr id="3" name="Content Placeholder 2"/>
          <p:cNvSpPr>
            <a:spLocks noGrp="1"/>
          </p:cNvSpPr>
          <p:nvPr>
            <p:ph idx="1"/>
          </p:nvPr>
        </p:nvSpPr>
        <p:spPr>
          <a:xfrm>
            <a:off x="1176865" y="2490135"/>
            <a:ext cx="6798736" cy="3755920"/>
          </a:xfrm>
        </p:spPr>
        <p:txBody>
          <a:bodyPr>
            <a:normAutofit fontScale="92500" lnSpcReduction="10000"/>
          </a:bodyPr>
          <a:lstStyle/>
          <a:p>
            <a:r>
              <a:rPr dirty="0"/>
              <a:t>1. Expand dataset with real-world traffic logs.</a:t>
            </a:r>
          </a:p>
          <a:p>
            <a:r>
              <a:rPr dirty="0"/>
              <a:t>2. Deploy dashboards in Power BI Service for organization-wide access.</a:t>
            </a:r>
          </a:p>
          <a:p>
            <a:r>
              <a:rPr dirty="0"/>
              <a:t>3. Enhance visual storytelling with AI-driven insights.</a:t>
            </a:r>
          </a:p>
          <a:p>
            <a:r>
              <a:rPr dirty="0"/>
              <a:t>4. Integrate with SIEM systems for proactive threat response</a:t>
            </a:r>
            <a:r>
              <a:rPr dirty="0" smtClean="0"/>
              <a:t>.</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Closing Summary</a:t>
            </a:r>
          </a:p>
        </p:txBody>
      </p:sp>
      <p:sp>
        <p:nvSpPr>
          <p:cNvPr id="3" name="Content Placeholder 2"/>
          <p:cNvSpPr>
            <a:spLocks noGrp="1"/>
          </p:cNvSpPr>
          <p:nvPr>
            <p:ph idx="1"/>
          </p:nvPr>
        </p:nvSpPr>
        <p:spPr/>
        <p:txBody>
          <a:bodyPr>
            <a:normAutofit lnSpcReduction="10000"/>
          </a:bodyPr>
          <a:lstStyle/>
          <a:p>
            <a:r>
              <a:rPr dirty="0"/>
              <a:t>This project demonstrates how combining machine learning with interactive visual analytics can empower organizations to detect threats more effectively.</a:t>
            </a:r>
          </a:p>
          <a:p>
            <a:r>
              <a:rPr dirty="0"/>
              <a:t>The Power BI dashboard provides a clear, actionable view of network anomalies </a:t>
            </a:r>
            <a:r>
              <a:rPr dirty="0" smtClean="0"/>
              <a:t>and </a:t>
            </a:r>
            <a:r>
              <a:rPr dirty="0"/>
              <a:t>model performance</a:t>
            </a:r>
            <a:r>
              <a:rPr dirty="0" smtClean="0"/>
              <a:t>.</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2490918"/>
            <a:ext cx="6798735" cy="1303867"/>
          </a:xfrm>
        </p:spPr>
        <p:txBody>
          <a:bodyPr>
            <a:normAutofit fontScale="90000"/>
          </a:bodyPr>
          <a:lstStyle/>
          <a:p>
            <a:r>
              <a:rPr lang="en-US" b="1" dirty="0" smtClean="0"/>
              <a:t>Thank you for your time and consideration.</a:t>
            </a:r>
            <a:endParaRPr lang="en-US" b="1" dirty="0"/>
          </a:p>
        </p:txBody>
      </p:sp>
      <p:sp>
        <p:nvSpPr>
          <p:cNvPr id="21" name="TextBox 20"/>
          <p:cNvSpPr txBox="1"/>
          <p:nvPr/>
        </p:nvSpPr>
        <p:spPr>
          <a:xfrm>
            <a:off x="274320" y="6217920"/>
            <a:ext cx="8229600" cy="274320"/>
          </a:xfrm>
          <a:prstGeom prst="rect">
            <a:avLst/>
          </a:prstGeom>
          <a:noFill/>
        </p:spPr>
        <p:txBody>
          <a:bodyPr wrap="none">
            <a:spAutoFit/>
          </a:bodyPr>
          <a:lstStyle/>
          <a:p>
            <a:pPr algn="ctr">
              <a:defRPr sz="1000" b="1"/>
            </a:pPr>
            <a:r>
              <a:t>GitHub Repository: https://github.com/Serge731/CyberSecurityBigDataAnalytics</a:t>
            </a:r>
          </a:p>
        </p:txBody>
      </p:sp>
    </p:spTree>
    <p:extLst>
      <p:ext uri="{BB962C8B-B14F-4D97-AF65-F5344CB8AC3E}">
        <p14:creationId xmlns:p14="http://schemas.microsoft.com/office/powerpoint/2010/main" val="186646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b="1" dirty="0"/>
              <a:t>Introduction &amp; Problem Statement</a:t>
            </a:r>
          </a:p>
        </p:txBody>
      </p:sp>
      <p:sp>
        <p:nvSpPr>
          <p:cNvPr id="3" name="Content Placeholder 2"/>
          <p:cNvSpPr>
            <a:spLocks noGrp="1"/>
          </p:cNvSpPr>
          <p:nvPr>
            <p:ph idx="1"/>
          </p:nvPr>
        </p:nvSpPr>
        <p:spPr>
          <a:xfrm>
            <a:off x="1176865" y="2490135"/>
            <a:ext cx="6798736" cy="3769988"/>
          </a:xfrm>
        </p:spPr>
        <p:txBody>
          <a:bodyPr>
            <a:normAutofit lnSpcReduction="10000"/>
          </a:bodyPr>
          <a:lstStyle/>
          <a:p>
            <a:r>
              <a:rPr dirty="0"/>
              <a:t>Cybersecurity threats are increasing in complexity, making detection and prevention critical. Organizations need tools to identify anomalies and attacks quickly in large network traffic datasets. This project addresses this by combining machine learning with interactive </a:t>
            </a:r>
            <a:r>
              <a:rPr dirty="0" smtClean="0"/>
              <a:t>dashboards </a:t>
            </a:r>
            <a:r>
              <a:rPr dirty="0"/>
              <a:t>in Power BI</a:t>
            </a:r>
            <a:r>
              <a:rPr dirty="0" smtClean="0"/>
              <a:t>.</a:t>
            </a:r>
            <a:endParaRPr lang="en-US" dirty="0" smtClean="0"/>
          </a:p>
          <a:p>
            <a:pPr marL="0" indent="0">
              <a:buNone/>
            </a:pPr>
            <a:r>
              <a:rPr lang="en-US" dirty="0" smtClean="0">
                <a:hlinkClick r:id="rId2"/>
              </a:rPr>
              <a:t>Dataset Link</a:t>
            </a:r>
            <a:endParaRPr lang="en-US" dirty="0" smtClean="0"/>
          </a:p>
          <a:p>
            <a:pPr marL="0" indent="0">
              <a:buNone/>
            </a:pPr>
            <a:r>
              <a:rPr lang="en-US" dirty="0" smtClean="0">
                <a:hlinkClick r:id="rId3"/>
              </a:rPr>
              <a:t>GitHub Repo </a:t>
            </a:r>
            <a:r>
              <a:rPr lang="en-US" dirty="0" smtClean="0">
                <a:hlinkClick r:id="rId3"/>
              </a:rPr>
              <a:t>Link</a:t>
            </a:r>
            <a:endParaRPr lang="en-US" dirty="0" smtClean="0"/>
          </a:p>
          <a:p>
            <a:pPr marL="0" indent="0">
              <a:buNone/>
            </a:pPr>
            <a:r>
              <a:rPr lang="en-US" dirty="0" err="1" smtClean="0">
                <a:hlinkClick r:id="rId4"/>
              </a:rPr>
              <a:t>PowerBI</a:t>
            </a:r>
            <a:r>
              <a:rPr lang="en-US" dirty="0" smtClean="0">
                <a:hlinkClick r:id="rId4"/>
              </a:rPr>
              <a:t> Link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Overview</a:t>
            </a:r>
          </a:p>
        </p:txBody>
      </p:sp>
      <p:sp>
        <p:nvSpPr>
          <p:cNvPr id="3" name="Content Placeholder 2"/>
          <p:cNvSpPr>
            <a:spLocks noGrp="1"/>
          </p:cNvSpPr>
          <p:nvPr>
            <p:ph idx="1"/>
          </p:nvPr>
        </p:nvSpPr>
        <p:spPr>
          <a:xfrm>
            <a:off x="1176865" y="2490135"/>
            <a:ext cx="6798736" cy="3741853"/>
          </a:xfrm>
        </p:spPr>
        <p:txBody>
          <a:bodyPr>
            <a:normAutofit fontScale="92500" lnSpcReduction="20000"/>
          </a:bodyPr>
          <a:lstStyle/>
          <a:p>
            <a:r>
              <a:rPr dirty="0"/>
              <a:t>Dataset: Refined cybersecurity dataset enhanced with anomaly detection using Isolation Forest.</a:t>
            </a:r>
          </a:p>
          <a:p>
            <a:r>
              <a:rPr dirty="0"/>
              <a:t>- Records: Multiple days of simulated network traffic</a:t>
            </a:r>
          </a:p>
          <a:p>
            <a:r>
              <a:rPr dirty="0"/>
              <a:t>- Fields: </a:t>
            </a:r>
            <a:r>
              <a:rPr dirty="0" err="1"/>
              <a:t>src_bytes</a:t>
            </a:r>
            <a:r>
              <a:rPr dirty="0"/>
              <a:t>, </a:t>
            </a:r>
            <a:r>
              <a:rPr dirty="0" err="1"/>
              <a:t>dst_bytes</a:t>
            </a:r>
            <a:r>
              <a:rPr dirty="0"/>
              <a:t>, protocol, flag, label, </a:t>
            </a:r>
            <a:r>
              <a:rPr dirty="0" err="1"/>
              <a:t>anomaly_label</a:t>
            </a:r>
            <a:r>
              <a:rPr dirty="0"/>
              <a:t>, </a:t>
            </a:r>
            <a:r>
              <a:rPr dirty="0" err="1"/>
              <a:t>anomaly_score</a:t>
            </a:r>
            <a:r>
              <a:rPr dirty="0"/>
              <a:t>, </a:t>
            </a:r>
            <a:r>
              <a:rPr dirty="0" err="1"/>
              <a:t>Actual_Label</a:t>
            </a:r>
            <a:r>
              <a:rPr dirty="0"/>
              <a:t>, </a:t>
            </a:r>
            <a:r>
              <a:rPr dirty="0" err="1"/>
              <a:t>Predicted_Label</a:t>
            </a:r>
            <a:endParaRPr dirty="0"/>
          </a:p>
          <a:p>
            <a:r>
              <a:rPr dirty="0"/>
              <a:t>- Source: Synthetic dataset for cybersecurity analytics</a:t>
            </a:r>
            <a:r>
              <a:rPr dirty="0" smtClean="0"/>
              <a:t>.</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Methodology</a:t>
            </a:r>
          </a:p>
        </p:txBody>
      </p:sp>
      <p:sp>
        <p:nvSpPr>
          <p:cNvPr id="3" name="Content Placeholder 2"/>
          <p:cNvSpPr>
            <a:spLocks noGrp="1"/>
          </p:cNvSpPr>
          <p:nvPr>
            <p:ph idx="1"/>
          </p:nvPr>
        </p:nvSpPr>
        <p:spPr>
          <a:xfrm>
            <a:off x="1176865" y="2490135"/>
            <a:ext cx="6798736" cy="3769988"/>
          </a:xfrm>
        </p:spPr>
        <p:txBody>
          <a:bodyPr>
            <a:normAutofit fontScale="92500" lnSpcReduction="20000"/>
          </a:bodyPr>
          <a:lstStyle/>
          <a:p>
            <a:r>
              <a:rPr dirty="0"/>
              <a:t>1. Data Collection &amp; Cleaning: Removed duplicates, handled missing values, encoded categories.</a:t>
            </a:r>
          </a:p>
          <a:p>
            <a:r>
              <a:rPr dirty="0"/>
              <a:t>2. Feature Engineering: Added anomaly detection features using Isolation Forest.</a:t>
            </a:r>
          </a:p>
          <a:p>
            <a:r>
              <a:rPr dirty="0"/>
              <a:t>3. Dashboard Design: Created interactive Power BI dashboards to visualize network traffic and detection results</a:t>
            </a:r>
            <a:r>
              <a:rPr dirty="0" smtClean="0"/>
              <a:t>.</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circle(in)">
                                      <p:cBhvr>
                                        <p:cTn id="29" dur="2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circle(in)">
                                      <p:cBhvr>
                                        <p:cTn id="34" dur="20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circle(in)">
                                      <p:cBhvr>
                                        <p:cTn id="3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Dashboard 1: Traffic Overview</a:t>
            </a:r>
          </a:p>
        </p:txBody>
      </p:sp>
      <p:sp>
        <p:nvSpPr>
          <p:cNvPr id="3" name="Content Placeholder 2"/>
          <p:cNvSpPr>
            <a:spLocks noGrp="1"/>
          </p:cNvSpPr>
          <p:nvPr>
            <p:ph idx="1"/>
          </p:nvPr>
        </p:nvSpPr>
        <p:spPr>
          <a:xfrm>
            <a:off x="1176865" y="2490135"/>
            <a:ext cx="6798736" cy="3769988"/>
          </a:xfrm>
        </p:spPr>
        <p:txBody>
          <a:bodyPr/>
          <a:lstStyle/>
          <a:p>
            <a:r>
              <a:rPr dirty="0"/>
              <a:t>Shows total records, benign traffic, and detected attacks.</a:t>
            </a:r>
          </a:p>
          <a:p>
            <a:r>
              <a:rPr dirty="0"/>
              <a:t>Includes donut chart for anomaly distribution and slicers for protocol, flag, and predicted label</a:t>
            </a:r>
            <a:r>
              <a:rPr dirty="0" smtClean="0"/>
              <a:t>.</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2c18b1-c4f6-4983-93fb-831c3c5ecf60.png"/>
          <p:cNvPicPr>
            <a:picLocks noChangeAspect="1"/>
          </p:cNvPicPr>
          <p:nvPr/>
        </p:nvPicPr>
        <p:blipFill>
          <a:blip r:embed="rId2"/>
          <a:stretch>
            <a:fillRect/>
          </a:stretch>
        </p:blipFill>
        <p:spPr>
          <a:xfrm>
            <a:off x="1392702" y="956603"/>
            <a:ext cx="6597748" cy="5022165"/>
          </a:xfrm>
          <a:prstGeom prst="rect">
            <a:avLst/>
          </a:prstGeom>
        </p:spPr>
      </p:pic>
      <p:sp>
        <p:nvSpPr>
          <p:cNvPr id="8" name="TextBox 7"/>
          <p:cNvSpPr txBox="1"/>
          <p:nvPr/>
        </p:nvSpPr>
        <p:spPr>
          <a:xfrm>
            <a:off x="274320" y="6217920"/>
            <a:ext cx="8229600" cy="274320"/>
          </a:xfrm>
          <a:prstGeom prst="rect">
            <a:avLst/>
          </a:prstGeom>
          <a:noFill/>
        </p:spPr>
        <p:txBody>
          <a:bodyPr wrap="none">
            <a:spAutoFit/>
          </a:bodyPr>
          <a:lstStyle/>
          <a:p>
            <a:pPr algn="ctr">
              <a:defRPr sz="1000" b="1"/>
            </a:pPr>
            <a:r>
              <a:t>GitHub Repository: https://github.com/Serge731/CyberSecurityBigDataAnalytics</a:t>
            </a:r>
          </a:p>
        </p:txBody>
      </p:sp>
    </p:spTree>
    <p:extLst>
      <p:ext uri="{BB962C8B-B14F-4D97-AF65-F5344CB8AC3E}">
        <p14:creationId xmlns:p14="http://schemas.microsoft.com/office/powerpoint/2010/main" val="13221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dirty="0"/>
              <a:t>Dashboard 2: Anomaly Detection &amp; Model Evaluation</a:t>
            </a:r>
          </a:p>
        </p:txBody>
      </p:sp>
      <p:sp>
        <p:nvSpPr>
          <p:cNvPr id="3" name="Content Placeholder 2"/>
          <p:cNvSpPr>
            <a:spLocks noGrp="1"/>
          </p:cNvSpPr>
          <p:nvPr>
            <p:ph idx="1"/>
          </p:nvPr>
        </p:nvSpPr>
        <p:spPr/>
        <p:txBody>
          <a:bodyPr/>
          <a:lstStyle/>
          <a:p>
            <a:r>
              <a:rPr dirty="0"/>
              <a:t>Displays anomalies detected, anomaly </a:t>
            </a:r>
            <a:r>
              <a:rPr dirty="0" smtClean="0"/>
              <a:t>rate</a:t>
            </a:r>
            <a:r>
              <a:rPr lang="en-US" dirty="0" smtClean="0"/>
              <a:t> </a:t>
            </a:r>
            <a:r>
              <a:rPr dirty="0" smtClean="0"/>
              <a:t>and </a:t>
            </a:r>
            <a:r>
              <a:rPr dirty="0"/>
              <a:t>model </a:t>
            </a:r>
            <a:r>
              <a:rPr dirty="0" smtClean="0"/>
              <a:t>accuracy</a:t>
            </a:r>
            <a:r>
              <a:rPr lang="en-US" dirty="0" smtClean="0"/>
              <a:t>.</a:t>
            </a:r>
            <a:endParaRPr dirty="0"/>
          </a:p>
          <a:p>
            <a:r>
              <a:rPr dirty="0"/>
              <a:t>Includes scatter plot, bar charts, and confusion matrix</a:t>
            </a:r>
            <a:r>
              <a:rPr dirty="0" smtClean="0"/>
              <a:t>.</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9144" y="1111347"/>
            <a:ext cx="6907237" cy="4881489"/>
          </a:xfrm>
          <a:prstGeom prst="rect">
            <a:avLst/>
          </a:prstGeom>
        </p:spPr>
      </p:pic>
      <p:sp>
        <p:nvSpPr>
          <p:cNvPr id="3" name="TextBox 2"/>
          <p:cNvSpPr txBox="1"/>
          <p:nvPr/>
        </p:nvSpPr>
        <p:spPr>
          <a:xfrm>
            <a:off x="274320" y="6217920"/>
            <a:ext cx="8229600" cy="274320"/>
          </a:xfrm>
          <a:prstGeom prst="rect">
            <a:avLst/>
          </a:prstGeom>
          <a:noFill/>
        </p:spPr>
        <p:txBody>
          <a:bodyPr wrap="none">
            <a:spAutoFit/>
          </a:bodyPr>
          <a:lstStyle/>
          <a:p>
            <a:pPr algn="ctr">
              <a:defRPr sz="1000" b="1"/>
            </a:pPr>
            <a:r>
              <a:t>GitHub Repository: https://github.com/Serge731/CyberSecurityBigDataAnalytics</a:t>
            </a:r>
          </a:p>
        </p:txBody>
      </p:sp>
    </p:spTree>
    <p:extLst>
      <p:ext uri="{BB962C8B-B14F-4D97-AF65-F5344CB8AC3E}">
        <p14:creationId xmlns:p14="http://schemas.microsoft.com/office/powerpoint/2010/main" val="190596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Key KPIs &amp; Measures</a:t>
            </a:r>
          </a:p>
        </p:txBody>
      </p:sp>
      <p:sp>
        <p:nvSpPr>
          <p:cNvPr id="3" name="Content Placeholder 2"/>
          <p:cNvSpPr>
            <a:spLocks noGrp="1"/>
          </p:cNvSpPr>
          <p:nvPr>
            <p:ph idx="1"/>
          </p:nvPr>
        </p:nvSpPr>
        <p:spPr>
          <a:xfrm>
            <a:off x="1176865" y="2490135"/>
            <a:ext cx="6798736" cy="3755920"/>
          </a:xfrm>
        </p:spPr>
        <p:txBody>
          <a:bodyPr>
            <a:normAutofit fontScale="85000" lnSpcReduction="10000"/>
          </a:bodyPr>
          <a:lstStyle/>
          <a:p>
            <a:r>
              <a:rPr dirty="0"/>
              <a:t>- </a:t>
            </a:r>
            <a:r>
              <a:rPr dirty="0" err="1"/>
              <a:t>TotalRecords</a:t>
            </a:r>
            <a:r>
              <a:rPr dirty="0"/>
              <a:t>: Count of all traffic entries</a:t>
            </a:r>
          </a:p>
          <a:p>
            <a:r>
              <a:rPr dirty="0"/>
              <a:t>- </a:t>
            </a:r>
            <a:r>
              <a:rPr dirty="0" err="1"/>
              <a:t>TotalAttacks</a:t>
            </a:r>
            <a:r>
              <a:rPr dirty="0"/>
              <a:t>: Count of malicious traffic records</a:t>
            </a:r>
          </a:p>
          <a:p>
            <a:r>
              <a:rPr dirty="0"/>
              <a:t>- </a:t>
            </a:r>
            <a:r>
              <a:rPr dirty="0" err="1"/>
              <a:t>TotalBenign</a:t>
            </a:r>
            <a:r>
              <a:rPr dirty="0"/>
              <a:t>: Count of normal traffic records</a:t>
            </a:r>
          </a:p>
          <a:p>
            <a:r>
              <a:rPr dirty="0"/>
              <a:t>- </a:t>
            </a:r>
            <a:r>
              <a:rPr dirty="0" err="1"/>
              <a:t>AnomaliesDetected</a:t>
            </a:r>
            <a:r>
              <a:rPr dirty="0"/>
              <a:t>: Total anomalies from Isolation Forest</a:t>
            </a:r>
          </a:p>
          <a:p>
            <a:r>
              <a:rPr dirty="0"/>
              <a:t>- </a:t>
            </a:r>
            <a:r>
              <a:rPr dirty="0" err="1"/>
              <a:t>AnomalyRate</a:t>
            </a:r>
            <a:r>
              <a:rPr dirty="0"/>
              <a:t>: % of anomalies in dataset</a:t>
            </a:r>
          </a:p>
          <a:p>
            <a:r>
              <a:rPr dirty="0"/>
              <a:t>- </a:t>
            </a:r>
            <a:r>
              <a:rPr dirty="0" err="1"/>
              <a:t>ModelAccuracy</a:t>
            </a:r>
            <a:r>
              <a:rPr dirty="0"/>
              <a:t>: % of correct </a:t>
            </a:r>
            <a:r>
              <a:rPr dirty="0" smtClean="0"/>
              <a:t>predictions</a:t>
            </a:r>
            <a:endParaRPr lang="en-US" dirty="0" smtClean="0"/>
          </a:p>
          <a:p>
            <a:pPr marL="0" indent="0">
              <a:buNone/>
            </a:pPr>
            <a:r>
              <a:rPr lang="en-US" dirty="0">
                <a:hlinkClick r:id="rId2"/>
              </a:rPr>
              <a:t>Dataset Link</a:t>
            </a:r>
            <a:endParaRPr lang="en-US" dirty="0"/>
          </a:p>
          <a:p>
            <a:pPr marL="0" indent="0">
              <a:buNone/>
            </a:pPr>
            <a:r>
              <a:rPr lang="en-US" dirty="0">
                <a:hlinkClick r:id="rId3"/>
              </a:rPr>
              <a:t>GitHub Repo Link</a:t>
            </a:r>
            <a:endParaRPr lang="en-US" dirty="0"/>
          </a:p>
          <a:p>
            <a:pPr marL="0" indent="0">
              <a:buNone/>
            </a:pPr>
            <a:r>
              <a:rPr lang="en-US" dirty="0" err="1">
                <a:hlinkClick r:id="rId4"/>
              </a:rPr>
              <a:t>PowerBI</a:t>
            </a:r>
            <a:r>
              <a:rPr lang="en-US" dirty="0">
                <a:hlinkClick r:id="rId4"/>
              </a:rPr>
              <a:t> Link</a:t>
            </a:r>
            <a:endParaRPr lang="en-US" dirty="0"/>
          </a:p>
          <a:p>
            <a:pPr marL="0" indent="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 calcmode="lin" valueType="num">
                                      <p:cBhvr>
                                        <p:cTn id="5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8" dur="5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 calcmode="lin" valueType="num">
                                      <p:cBhvr>
                                        <p:cTn id="70"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404</TotalTime>
  <Words>490</Words>
  <Application>Microsoft Office PowerPoint</Application>
  <PresentationFormat>On-screen Show (4:3)</PresentationFormat>
  <Paragraphs>72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Cybersecurity Threat Detection &amp; Anomaly Analysis Dashboard</vt:lpstr>
      <vt:lpstr>Introduction &amp; Problem Statement</vt:lpstr>
      <vt:lpstr>Dataset Overview</vt:lpstr>
      <vt:lpstr>Methodology</vt:lpstr>
      <vt:lpstr>Dashboard 1: Traffic Overview</vt:lpstr>
      <vt:lpstr>PowerPoint Presentation</vt:lpstr>
      <vt:lpstr>Dashboard 2: Anomaly Detection &amp; Model Evaluation</vt:lpstr>
      <vt:lpstr>PowerPoint Presentation</vt:lpstr>
      <vt:lpstr>Key KPIs &amp; Measures</vt:lpstr>
      <vt:lpstr>Recommendations</vt:lpstr>
      <vt:lpstr>Future Work</vt:lpstr>
      <vt:lpstr>Closing Summary</vt:lpstr>
      <vt:lpstr>Thank you for your time and consideration.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Threat Detection &amp; Anomaly Analysis Dashboard</dc:title>
  <dc:subject/>
  <dc:creator>Sergion</dc:creator>
  <cp:keywords/>
  <dc:description>generated using python-pptx</dc:description>
  <cp:lastModifiedBy>USER</cp:lastModifiedBy>
  <cp:revision>12</cp:revision>
  <dcterms:created xsi:type="dcterms:W3CDTF">2013-01-27T09:14:16Z</dcterms:created>
  <dcterms:modified xsi:type="dcterms:W3CDTF">2025-08-02T21:04:14Z</dcterms:modified>
  <cp:category/>
</cp:coreProperties>
</file>