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6" r:id="rId7"/>
    <p:sldId id="261" r:id="rId8"/>
    <p:sldId id="267" r:id="rId9"/>
    <p:sldId id="262" r:id="rId10"/>
    <p:sldId id="263" r:id="rId11"/>
    <p:sldId id="264" r:id="rId12"/>
    <p:sldId id="265" r:id="rId13"/>
    <p:sldId id="26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8" d="100"/>
          <a:sy n="68" d="100"/>
        </p:scale>
        <p:origin x="144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8" name="Group 17"/>
          <p:cNvGrpSpPr/>
          <p:nvPr/>
        </p:nvGrpSpPr>
        <p:grpSpPr>
          <a:xfrm>
            <a:off x="0" y="0"/>
            <a:ext cx="9144677" cy="6858000"/>
            <a:chOff x="0" y="0"/>
            <a:chExt cx="9144677" cy="6858000"/>
          </a:xfrm>
        </p:grpSpPr>
        <p:pic>
          <p:nvPicPr>
            <p:cNvPr id="8" name="Picture 7" descr="S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1" name="Rectangle 10"/>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2" name="Picture 11"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0" y="3128434"/>
              <a:ext cx="1664208" cy="612648"/>
            </a:xfrm>
            <a:prstGeom prst="rect">
              <a:avLst/>
            </a:prstGeom>
          </p:spPr>
        </p:pic>
        <p:pic>
          <p:nvPicPr>
            <p:cNvPr id="13" name="Picture 12"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959"/>
            <a:stretch/>
          </p:blipFill>
          <p:spPr>
            <a:xfrm>
              <a:off x="7480469" y="3128434"/>
              <a:ext cx="1664208" cy="612648"/>
            </a:xfrm>
            <a:prstGeom prst="rect">
              <a:avLst/>
            </a:prstGeom>
          </p:spPr>
        </p:pic>
      </p:grp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chor="t">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065417" y="5054602"/>
            <a:ext cx="673276" cy="279400"/>
          </a:xfrm>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a:xfrm>
            <a:off x="1921934" y="5054602"/>
            <a:ext cx="4064860" cy="279400"/>
          </a:xfrm>
        </p:spPr>
        <p:txBody>
          <a:bodyPr/>
          <a:lstStyle/>
          <a:p>
            <a:endParaRPr lang="en-US"/>
          </a:p>
        </p:txBody>
      </p:sp>
      <p:sp>
        <p:nvSpPr>
          <p:cNvPr id="6" name="Slide Number Placeholder 5"/>
          <p:cNvSpPr>
            <a:spLocks noGrp="1"/>
          </p:cNvSpPr>
          <p:nvPr>
            <p:ph type="sldNum" sz="quarter" idx="12"/>
          </p:nvPr>
        </p:nvSpPr>
        <p:spPr>
          <a:xfrm>
            <a:off x="6817317" y="5054602"/>
            <a:ext cx="413483" cy="279400"/>
          </a:xfrm>
        </p:spPr>
        <p:txBody>
          <a:bodyPr/>
          <a:lstStyle/>
          <a:p>
            <a:fld id="{C1FF6DA9-008F-8B48-92A6-B652298478BF}" type="slidenum">
              <a:rPr lang="en-US" smtClean="0"/>
              <a:t>‹#›</a:t>
            </a:fld>
            <a:endParaRPr lang="en-US"/>
          </a:p>
        </p:txBody>
      </p:sp>
      <p:cxnSp>
        <p:nvCxnSpPr>
          <p:cNvPr id="15" name="Straight Connector 14"/>
          <p:cNvCxnSpPr/>
          <p:nvPr/>
        </p:nvCxnSpPr>
        <p:spPr>
          <a:xfrm>
            <a:off x="2019825" y="3471329"/>
            <a:ext cx="511308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51648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6" y="5382153"/>
            <a:ext cx="6798734" cy="493712"/>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09408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906873"/>
            <a:ext cx="6798734" cy="309786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5" y="4140199"/>
            <a:ext cx="660642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45800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34333" y="982132"/>
            <a:ext cx="6400250"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849969" y="905362"/>
            <a:ext cx="457319" cy="584776"/>
          </a:xfrm>
          <a:prstGeom prst="rect">
            <a:avLst/>
          </a:prstGeom>
        </p:spPr>
        <p:txBody>
          <a:bodyPr vert="horz" lIns="91440" tIns="45720" rIns="91440" bIns="45720" rtlCol="0" anchor="ctr">
            <a:noAutofit/>
          </a:bodyPr>
          <a:lstStyle/>
          <a:p>
            <a:pPr lvl="0"/>
            <a:r>
              <a:rPr lang="en-US" sz="7200" dirty="0">
                <a:solidFill>
                  <a:schemeClr val="tx1"/>
                </a:solidFill>
                <a:effectLst/>
              </a:rPr>
              <a:t>“</a:t>
            </a:r>
          </a:p>
        </p:txBody>
      </p:sp>
      <p:sp>
        <p:nvSpPr>
          <p:cNvPr id="15" name="TextBox 14"/>
          <p:cNvSpPr txBox="1"/>
          <p:nvPr/>
        </p:nvSpPr>
        <p:spPr>
          <a:xfrm>
            <a:off x="7633503" y="2827870"/>
            <a:ext cx="457319" cy="584776"/>
          </a:xfrm>
          <a:prstGeom prst="rect">
            <a:avLst/>
          </a:prstGeom>
        </p:spPr>
        <p:txBody>
          <a:bodyPr vert="horz" lIns="91440" tIns="45720" rIns="91440" bIns="45720" rtlCol="0" anchor="ctr">
            <a:noAutofit/>
          </a:bodyPr>
          <a:lstStyle/>
          <a:p>
            <a:pPr lvl="0" algn="r"/>
            <a:r>
              <a:rPr lang="en-US" sz="7200" dirty="0">
                <a:solidFill>
                  <a:schemeClr val="tx1"/>
                </a:solidFill>
                <a:effectLst/>
              </a:rPr>
              <a:t>”</a:t>
            </a:r>
          </a:p>
        </p:txBody>
      </p:sp>
      <p:cxnSp>
        <p:nvCxnSpPr>
          <p:cNvPr id="19" name="Straight Connector 18"/>
          <p:cNvCxnSpPr/>
          <p:nvPr/>
        </p:nvCxnSpPr>
        <p:spPr>
          <a:xfrm>
            <a:off x="1278466" y="4140199"/>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42766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39889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09416" y="982132"/>
            <a:ext cx="632516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176865" y="4529667"/>
            <a:ext cx="6798736" cy="13462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878060" y="896895"/>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7649796" y="2607728"/>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278466" y="342900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97428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76865" y="982131"/>
            <a:ext cx="6798734" cy="2294467"/>
          </a:xfrm>
        </p:spPr>
        <p:txBody>
          <a:bodyPr vert="horz" lIns="91440" tIns="45720" rIns="91440" bIns="45720" rtlCol="0" anchor="ctr">
            <a:normAutofit/>
          </a:bodyPr>
          <a:lstStyle>
            <a:lvl1pPr>
              <a:defRPr lang="en-US" sz="3200" b="0" dirty="0"/>
            </a:lvl1pPr>
          </a:lstStyle>
          <a:p>
            <a:pPr marL="0" lvl="0"/>
            <a:r>
              <a:rPr lang="en-US" smtClean="0"/>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176866" y="4470400"/>
            <a:ext cx="6798734" cy="1405467"/>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278469" y="3429000"/>
            <a:ext cx="6606421"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63648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60642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50140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56667" y="906873"/>
            <a:ext cx="1618930" cy="496899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245512" y="906873"/>
            <a:ext cx="0" cy="4968993"/>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72892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3492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278466" y="3599392"/>
            <a:ext cx="6595533"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142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278465" y="235626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2466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41" name="Straight Connector 40"/>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9362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176865" y="915337"/>
            <a:ext cx="6798735" cy="1303867"/>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278466" y="2354670"/>
            <a:ext cx="659553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46698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3642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76865" y="3031065"/>
            <a:ext cx="2536798"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278466" y="2912533"/>
            <a:ext cx="233359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081371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76865" y="3255432"/>
            <a:ext cx="3632201" cy="182880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5790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0"/>
            <a:ext cx="9152467" cy="6858000"/>
            <a:chOff x="0" y="0"/>
            <a:chExt cx="9152467" cy="6858000"/>
          </a:xfrm>
        </p:grpSpPr>
        <p:pic>
          <p:nvPicPr>
            <p:cNvPr id="8" name="Picture 7" descr="S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0" y="3128434"/>
              <a:ext cx="68580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l="1" r="14240"/>
            <a:stretch/>
          </p:blipFill>
          <p:spPr>
            <a:xfrm>
              <a:off x="8466667" y="3128434"/>
              <a:ext cx="685800" cy="606425"/>
            </a:xfrm>
            <a:prstGeom prst="rect">
              <a:avLst/>
            </a:prstGeom>
          </p:spPr>
        </p:pic>
      </p:grpSp>
      <p:sp>
        <p:nvSpPr>
          <p:cNvPr id="2" name="Title Placeholder 1"/>
          <p:cNvSpPr>
            <a:spLocks noGrp="1"/>
          </p:cNvSpPr>
          <p:nvPr>
            <p:ph type="title"/>
          </p:nvPr>
        </p:nvSpPr>
        <p:spPr>
          <a:xfrm>
            <a:off x="1176866" y="915337"/>
            <a:ext cx="6798734"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76865" y="2490135"/>
            <a:ext cx="6798736" cy="3444997"/>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356670" y="5960533"/>
            <a:ext cx="1148283"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8/2/2025</a:t>
            </a:fld>
            <a:endParaRPr lang="en-US"/>
          </a:p>
        </p:txBody>
      </p:sp>
      <p:sp>
        <p:nvSpPr>
          <p:cNvPr id="5" name="Footer Placeholder 4"/>
          <p:cNvSpPr>
            <a:spLocks noGrp="1"/>
          </p:cNvSpPr>
          <p:nvPr>
            <p:ph type="ftr" sz="quarter" idx="3"/>
          </p:nvPr>
        </p:nvSpPr>
        <p:spPr>
          <a:xfrm>
            <a:off x="1176865" y="5960533"/>
            <a:ext cx="5104667"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580091" y="5960533"/>
            <a:ext cx="39551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6110638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sz="3200" b="1" dirty="0">
                <a:latin typeface="Times New Roman" panose="02020603050405020304" pitchFamily="18" charset="0"/>
                <a:cs typeface="Times New Roman" panose="02020603050405020304" pitchFamily="18" charset="0"/>
              </a:rPr>
              <a:t>Cybersecurity Threat Detection &amp; Anomaly Analysis Dashboard</a:t>
            </a:r>
          </a:p>
        </p:txBody>
      </p:sp>
      <p:sp>
        <p:nvSpPr>
          <p:cNvPr id="3" name="Subtitle 2"/>
          <p:cNvSpPr>
            <a:spLocks noGrp="1"/>
          </p:cNvSpPr>
          <p:nvPr>
            <p:ph type="subTitle" idx="1"/>
          </p:nvPr>
        </p:nvSpPr>
        <p:spPr/>
        <p:txBody>
          <a:bodyPr/>
          <a:lstStyle/>
          <a:p>
            <a:r>
              <a:rPr dirty="0"/>
              <a:t>Capstone Project </a:t>
            </a:r>
            <a:r>
              <a:rPr dirty="0" smtClean="0"/>
              <a:t>Presentation</a:t>
            </a:r>
            <a:endParaRPr lang="en-US" dirty="0" smtClean="0"/>
          </a:p>
          <a:p>
            <a:r>
              <a:rPr lang="en-US" dirty="0" err="1" smtClean="0"/>
              <a:t>Mupenzi</a:t>
            </a:r>
            <a:r>
              <a:rPr lang="en-US" dirty="0" smtClean="0"/>
              <a:t> Serge</a:t>
            </a:r>
          </a:p>
          <a:p>
            <a:r>
              <a:rPr lang="en-US" dirty="0" smtClean="0"/>
              <a:t>25181</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Recommendations</a:t>
            </a:r>
          </a:p>
        </p:txBody>
      </p:sp>
      <p:sp>
        <p:nvSpPr>
          <p:cNvPr id="3" name="Content Placeholder 2"/>
          <p:cNvSpPr>
            <a:spLocks noGrp="1"/>
          </p:cNvSpPr>
          <p:nvPr>
            <p:ph idx="1"/>
          </p:nvPr>
        </p:nvSpPr>
        <p:spPr/>
        <p:txBody>
          <a:bodyPr/>
          <a:lstStyle/>
          <a:p>
            <a:r>
              <a:rPr dirty="0"/>
              <a:t>1. Integrate dashboards with real-time streaming data.</a:t>
            </a:r>
          </a:p>
          <a:p>
            <a:r>
              <a:rPr dirty="0"/>
              <a:t>2. Use advanced ML models (</a:t>
            </a:r>
            <a:r>
              <a:rPr dirty="0" err="1"/>
              <a:t>XGBoost</a:t>
            </a:r>
            <a:r>
              <a:rPr dirty="0"/>
              <a:t>, </a:t>
            </a:r>
            <a:r>
              <a:rPr dirty="0" err="1"/>
              <a:t>PyCaret</a:t>
            </a:r>
            <a:r>
              <a:rPr dirty="0"/>
              <a:t>) to improve classification.</a:t>
            </a:r>
          </a:p>
          <a:p>
            <a:r>
              <a:rPr dirty="0"/>
              <a:t>3. Automate anomaly alerts in Power BI.</a:t>
            </a:r>
          </a:p>
          <a:p>
            <a:r>
              <a:rPr dirty="0"/>
              <a:t>4. Provide executive summary reports with monthly trends.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Future Work</a:t>
            </a:r>
          </a:p>
        </p:txBody>
      </p:sp>
      <p:sp>
        <p:nvSpPr>
          <p:cNvPr id="3" name="Content Placeholder 2"/>
          <p:cNvSpPr>
            <a:spLocks noGrp="1"/>
          </p:cNvSpPr>
          <p:nvPr>
            <p:ph idx="1"/>
          </p:nvPr>
        </p:nvSpPr>
        <p:spPr/>
        <p:txBody>
          <a:bodyPr/>
          <a:lstStyle/>
          <a:p>
            <a:r>
              <a:rPr dirty="0"/>
              <a:t>1. Expand dataset with real-world traffic logs.</a:t>
            </a:r>
          </a:p>
          <a:p>
            <a:r>
              <a:rPr dirty="0"/>
              <a:t>2. Deploy dashboards in Power BI Service for organization-wide access.</a:t>
            </a:r>
          </a:p>
          <a:p>
            <a:r>
              <a:rPr dirty="0"/>
              <a:t>3. Enhance visual storytelling with AI-driven insights.</a:t>
            </a:r>
          </a:p>
          <a:p>
            <a:r>
              <a:rPr dirty="0"/>
              <a:t>4. Integrate with SIEM systems for proactive threat response.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Closing Summary</a:t>
            </a:r>
          </a:p>
        </p:txBody>
      </p:sp>
      <p:sp>
        <p:nvSpPr>
          <p:cNvPr id="3" name="Content Placeholder 2"/>
          <p:cNvSpPr>
            <a:spLocks noGrp="1"/>
          </p:cNvSpPr>
          <p:nvPr>
            <p:ph idx="1"/>
          </p:nvPr>
        </p:nvSpPr>
        <p:spPr/>
        <p:txBody>
          <a:bodyPr/>
          <a:lstStyle/>
          <a:p>
            <a:r>
              <a:rPr dirty="0"/>
              <a:t>This project demonstrates how combining machine learning with interactive visual analytics can empower organizations to detect threats more effectively.</a:t>
            </a:r>
          </a:p>
          <a:p>
            <a:r>
              <a:rPr dirty="0"/>
              <a:t>The Power BI dashboard provides a clear, actionable view of network anomalies and model performance.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865" y="2490918"/>
            <a:ext cx="6798735" cy="1303867"/>
          </a:xfrm>
        </p:spPr>
        <p:txBody>
          <a:bodyPr>
            <a:normAutofit fontScale="90000"/>
          </a:bodyPr>
          <a:lstStyle/>
          <a:p>
            <a:r>
              <a:rPr lang="en-US" b="1" dirty="0" smtClean="0"/>
              <a:t>Thank you for your time and consideration.</a:t>
            </a:r>
            <a:endParaRPr lang="en-US" b="1" dirty="0"/>
          </a:p>
        </p:txBody>
      </p:sp>
    </p:spTree>
    <p:extLst>
      <p:ext uri="{BB962C8B-B14F-4D97-AF65-F5344CB8AC3E}">
        <p14:creationId xmlns:p14="http://schemas.microsoft.com/office/powerpoint/2010/main" val="1866462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Introduction &amp; Problem Statement</a:t>
            </a:r>
          </a:p>
        </p:txBody>
      </p:sp>
      <p:sp>
        <p:nvSpPr>
          <p:cNvPr id="3" name="Content Placeholder 2"/>
          <p:cNvSpPr>
            <a:spLocks noGrp="1"/>
          </p:cNvSpPr>
          <p:nvPr>
            <p:ph idx="1"/>
          </p:nvPr>
        </p:nvSpPr>
        <p:spPr/>
        <p:txBody>
          <a:bodyPr/>
          <a:lstStyle/>
          <a:p>
            <a:r>
              <a:rPr dirty="0"/>
              <a:t>Cybersecurity threats are increasing in complexity, making detection and prevention critical. Organizations need tools to identify anomalies and attacks quickly in large network traffic datasets. This project addresses this by combining machine learning with interactive dashboards in Power BI.</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circle(in)">
                                      <p:cBhvr>
                                        <p:cTn id="12"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Dataset Overview</a:t>
            </a:r>
          </a:p>
        </p:txBody>
      </p:sp>
      <p:sp>
        <p:nvSpPr>
          <p:cNvPr id="3" name="Content Placeholder 2"/>
          <p:cNvSpPr>
            <a:spLocks noGrp="1"/>
          </p:cNvSpPr>
          <p:nvPr>
            <p:ph idx="1"/>
          </p:nvPr>
        </p:nvSpPr>
        <p:spPr/>
        <p:txBody>
          <a:bodyPr>
            <a:normAutofit/>
          </a:bodyPr>
          <a:lstStyle/>
          <a:p>
            <a:r>
              <a:rPr dirty="0"/>
              <a:t>Dataset: Refined cybersecurity dataset enhanced with anomaly detection using Isolation Forest.</a:t>
            </a:r>
          </a:p>
          <a:p>
            <a:r>
              <a:rPr dirty="0"/>
              <a:t>- Records: Multiple days of simulated network traffic</a:t>
            </a:r>
          </a:p>
          <a:p>
            <a:r>
              <a:rPr dirty="0"/>
              <a:t>- Fields: </a:t>
            </a:r>
            <a:r>
              <a:rPr dirty="0" err="1"/>
              <a:t>src_bytes</a:t>
            </a:r>
            <a:r>
              <a:rPr dirty="0"/>
              <a:t>, </a:t>
            </a:r>
            <a:r>
              <a:rPr dirty="0" err="1"/>
              <a:t>dst_bytes</a:t>
            </a:r>
            <a:r>
              <a:rPr dirty="0"/>
              <a:t>, protocol, flag, label, </a:t>
            </a:r>
            <a:r>
              <a:rPr dirty="0" err="1"/>
              <a:t>anomaly_label</a:t>
            </a:r>
            <a:r>
              <a:rPr dirty="0"/>
              <a:t>, </a:t>
            </a:r>
            <a:r>
              <a:rPr dirty="0" err="1"/>
              <a:t>anomaly_score</a:t>
            </a:r>
            <a:r>
              <a:rPr dirty="0"/>
              <a:t>, </a:t>
            </a:r>
            <a:r>
              <a:rPr dirty="0" err="1"/>
              <a:t>Actual_Label</a:t>
            </a:r>
            <a:r>
              <a:rPr dirty="0"/>
              <a:t>, </a:t>
            </a:r>
            <a:r>
              <a:rPr dirty="0" err="1"/>
              <a:t>Predicted_Label</a:t>
            </a:r>
            <a:endParaRPr dirty="0"/>
          </a:p>
          <a:p>
            <a:r>
              <a:rPr dirty="0"/>
              <a:t>- Source: Synthetic dataset for cybersecurity analytics.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barn(inVertical)">
                                      <p:cBhvr>
                                        <p:cTn id="24" dur="500"/>
                                        <p:tgtEl>
                                          <p:spTgt spid="3">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barn(inVertical)">
                                      <p:cBhvr>
                                        <p:cTn id="29"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Methodology</a:t>
            </a:r>
          </a:p>
        </p:txBody>
      </p:sp>
      <p:sp>
        <p:nvSpPr>
          <p:cNvPr id="3" name="Content Placeholder 2"/>
          <p:cNvSpPr>
            <a:spLocks noGrp="1"/>
          </p:cNvSpPr>
          <p:nvPr>
            <p:ph idx="1"/>
          </p:nvPr>
        </p:nvSpPr>
        <p:spPr/>
        <p:txBody>
          <a:bodyPr/>
          <a:lstStyle/>
          <a:p>
            <a:r>
              <a:rPr dirty="0"/>
              <a:t>1. Data Collection &amp; Cleaning: Removed duplicates, handled missing values, encoded categories.</a:t>
            </a:r>
          </a:p>
          <a:p>
            <a:r>
              <a:rPr dirty="0"/>
              <a:t>2. Feature Engineering: Added anomaly detection features using Isolation Forest.</a:t>
            </a:r>
          </a:p>
          <a:p>
            <a:r>
              <a:rPr dirty="0"/>
              <a:t>3. Dashboard Design: Created interactive Power BI dashboards to visualize network traffic and detection results.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circle(in)">
                                      <p:cBhvr>
                                        <p:cTn id="14" dur="2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circle(in)">
                                      <p:cBhvr>
                                        <p:cTn id="19" dur="20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circle(in)">
                                      <p:cBhvr>
                                        <p:cTn id="24"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Dashboard 1: Traffic Overview</a:t>
            </a:r>
          </a:p>
        </p:txBody>
      </p:sp>
      <p:sp>
        <p:nvSpPr>
          <p:cNvPr id="3" name="Content Placeholder 2"/>
          <p:cNvSpPr>
            <a:spLocks noGrp="1"/>
          </p:cNvSpPr>
          <p:nvPr>
            <p:ph idx="1"/>
          </p:nvPr>
        </p:nvSpPr>
        <p:spPr/>
        <p:txBody>
          <a:bodyPr/>
          <a:lstStyle/>
          <a:p>
            <a:r>
              <a:rPr dirty="0"/>
              <a:t>Shows total records, benign traffic, and detected attacks.</a:t>
            </a:r>
          </a:p>
          <a:p>
            <a:r>
              <a:rPr dirty="0"/>
              <a:t>Includes donut chart for anomaly distribution and slicers for protocol, flag, and predicted label.</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e2c18b1-c4f6-4983-93fb-831c3c5ecf60.png"/>
          <p:cNvPicPr>
            <a:picLocks noChangeAspect="1"/>
          </p:cNvPicPr>
          <p:nvPr/>
        </p:nvPicPr>
        <p:blipFill>
          <a:blip r:embed="rId2"/>
          <a:stretch>
            <a:fillRect/>
          </a:stretch>
        </p:blipFill>
        <p:spPr>
          <a:xfrm>
            <a:off x="1392702" y="956603"/>
            <a:ext cx="6597748" cy="5022165"/>
          </a:xfrm>
          <a:prstGeom prst="rect">
            <a:avLst/>
          </a:prstGeom>
        </p:spPr>
      </p:pic>
    </p:spTree>
    <p:extLst>
      <p:ext uri="{BB962C8B-B14F-4D97-AF65-F5344CB8AC3E}">
        <p14:creationId xmlns:p14="http://schemas.microsoft.com/office/powerpoint/2010/main" val="1322180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b="1" dirty="0"/>
              <a:t>Dashboard 2: Anomaly Detection &amp; Model Evaluation</a:t>
            </a:r>
          </a:p>
        </p:txBody>
      </p:sp>
      <p:sp>
        <p:nvSpPr>
          <p:cNvPr id="3" name="Content Placeholder 2"/>
          <p:cNvSpPr>
            <a:spLocks noGrp="1"/>
          </p:cNvSpPr>
          <p:nvPr>
            <p:ph idx="1"/>
          </p:nvPr>
        </p:nvSpPr>
        <p:spPr/>
        <p:txBody>
          <a:bodyPr/>
          <a:lstStyle/>
          <a:p>
            <a:r>
              <a:rPr dirty="0"/>
              <a:t>Displays anomalies detected, anomaly </a:t>
            </a:r>
            <a:r>
              <a:rPr dirty="0" smtClean="0"/>
              <a:t>rate</a:t>
            </a:r>
            <a:r>
              <a:rPr lang="en-US" dirty="0" smtClean="0"/>
              <a:t> </a:t>
            </a:r>
            <a:r>
              <a:rPr dirty="0" smtClean="0"/>
              <a:t>and </a:t>
            </a:r>
            <a:r>
              <a:rPr dirty="0"/>
              <a:t>model </a:t>
            </a:r>
            <a:r>
              <a:rPr dirty="0" smtClean="0"/>
              <a:t>accuracy</a:t>
            </a:r>
            <a:r>
              <a:rPr lang="en-US" dirty="0" smtClean="0"/>
              <a:t>.</a:t>
            </a:r>
            <a:endParaRPr dirty="0"/>
          </a:p>
          <a:p>
            <a:r>
              <a:rPr dirty="0"/>
              <a:t>Includes scatter plot, bar charts, and confusion matrix.</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barn(inVertic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barn(inVertical)">
                                      <p:cBhvr>
                                        <p:cTn id="19"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69144" y="1111347"/>
            <a:ext cx="6907237" cy="4881489"/>
          </a:xfrm>
          <a:prstGeom prst="rect">
            <a:avLst/>
          </a:prstGeom>
        </p:spPr>
      </p:pic>
    </p:spTree>
    <p:extLst>
      <p:ext uri="{BB962C8B-B14F-4D97-AF65-F5344CB8AC3E}">
        <p14:creationId xmlns:p14="http://schemas.microsoft.com/office/powerpoint/2010/main" val="1905969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t>Key KPIs &amp; Measures</a:t>
            </a:r>
          </a:p>
        </p:txBody>
      </p:sp>
      <p:sp>
        <p:nvSpPr>
          <p:cNvPr id="3" name="Content Placeholder 2"/>
          <p:cNvSpPr>
            <a:spLocks noGrp="1"/>
          </p:cNvSpPr>
          <p:nvPr>
            <p:ph idx="1"/>
          </p:nvPr>
        </p:nvSpPr>
        <p:spPr/>
        <p:txBody>
          <a:bodyPr/>
          <a:lstStyle/>
          <a:p>
            <a:r>
              <a:rPr dirty="0"/>
              <a:t>- </a:t>
            </a:r>
            <a:r>
              <a:rPr dirty="0" err="1"/>
              <a:t>TotalRecords</a:t>
            </a:r>
            <a:r>
              <a:rPr dirty="0"/>
              <a:t>: Count of all traffic entries</a:t>
            </a:r>
          </a:p>
          <a:p>
            <a:r>
              <a:rPr dirty="0"/>
              <a:t>- </a:t>
            </a:r>
            <a:r>
              <a:rPr dirty="0" err="1"/>
              <a:t>TotalAttacks</a:t>
            </a:r>
            <a:r>
              <a:rPr dirty="0"/>
              <a:t>: Count of malicious traffic records</a:t>
            </a:r>
          </a:p>
          <a:p>
            <a:r>
              <a:rPr dirty="0"/>
              <a:t>- </a:t>
            </a:r>
            <a:r>
              <a:rPr dirty="0" err="1"/>
              <a:t>TotalBenign</a:t>
            </a:r>
            <a:r>
              <a:rPr dirty="0"/>
              <a:t>: Count of normal traffic records</a:t>
            </a:r>
          </a:p>
          <a:p>
            <a:r>
              <a:rPr dirty="0"/>
              <a:t>- </a:t>
            </a:r>
            <a:r>
              <a:rPr dirty="0" err="1"/>
              <a:t>AnomaliesDetected</a:t>
            </a:r>
            <a:r>
              <a:rPr dirty="0"/>
              <a:t>: Total anomalies from Isolation Forest</a:t>
            </a:r>
          </a:p>
          <a:p>
            <a:r>
              <a:rPr dirty="0"/>
              <a:t>- </a:t>
            </a:r>
            <a:r>
              <a:rPr dirty="0" err="1"/>
              <a:t>AnomalyRate</a:t>
            </a:r>
            <a:r>
              <a:rPr dirty="0"/>
              <a:t>: % of anomalies in dataset</a:t>
            </a:r>
          </a:p>
          <a:p>
            <a:r>
              <a:rPr dirty="0"/>
              <a:t>- </a:t>
            </a:r>
            <a:r>
              <a:rPr dirty="0" err="1"/>
              <a:t>ModelAccuracy</a:t>
            </a:r>
            <a:r>
              <a:rPr dirty="0"/>
              <a:t>: % of correct predictions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346</TotalTime>
  <Words>409</Words>
  <Application>Microsoft Office PowerPoint</Application>
  <PresentationFormat>On-screen Show (4:3)</PresentationFormat>
  <Paragraphs>42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Garamond</vt:lpstr>
      <vt:lpstr>Times New Roman</vt:lpstr>
      <vt:lpstr>Organic</vt:lpstr>
      <vt:lpstr>Cybersecurity Threat Detection &amp; Anomaly Analysis Dashboard</vt:lpstr>
      <vt:lpstr>Introduction &amp; Problem Statement</vt:lpstr>
      <vt:lpstr>Dataset Overview</vt:lpstr>
      <vt:lpstr>Methodology</vt:lpstr>
      <vt:lpstr>Dashboard 1: Traffic Overview</vt:lpstr>
      <vt:lpstr>PowerPoint Presentation</vt:lpstr>
      <vt:lpstr>Dashboard 2: Anomaly Detection &amp; Model Evaluation</vt:lpstr>
      <vt:lpstr>PowerPoint Presentation</vt:lpstr>
      <vt:lpstr>Key KPIs &amp; Measures</vt:lpstr>
      <vt:lpstr>Recommendations</vt:lpstr>
      <vt:lpstr>Future Work</vt:lpstr>
      <vt:lpstr>Closing Summary</vt:lpstr>
      <vt:lpstr>Thank you for your time and consideration.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Cybersecurity Threat Detection &amp; Anomaly Analysis Dashboard</dc:title>
  <dc:subject/>
  <dc:creator>Sergion</dc:creator>
  <cp:keywords/>
  <dc:description>generated using python-pptx</dc:description>
  <cp:lastModifiedBy>USER</cp:lastModifiedBy>
  <cp:revision>6</cp:revision>
  <dcterms:created xsi:type="dcterms:W3CDTF">2013-01-27T09:14:16Z</dcterms:created>
  <dcterms:modified xsi:type="dcterms:W3CDTF">2025-08-02T18:15:30Z</dcterms:modified>
  <cp:category/>
</cp:coreProperties>
</file>