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61" r:id="rId2"/>
    <p:sldId id="707" r:id="rId3"/>
    <p:sldId id="714" r:id="rId4"/>
    <p:sldId id="706" r:id="rId5"/>
    <p:sldId id="715" r:id="rId6"/>
    <p:sldId id="705" r:id="rId7"/>
    <p:sldId id="716" r:id="rId8"/>
    <p:sldId id="708" r:id="rId9"/>
    <p:sldId id="710" r:id="rId10"/>
    <p:sldId id="711" r:id="rId11"/>
    <p:sldId id="712" r:id="rId12"/>
    <p:sldId id="713" r:id="rId13"/>
    <p:sldId id="695" r:id="rId14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12"/>
    <a:srgbClr val="FFFFFF"/>
    <a:srgbClr val="91A3B0"/>
    <a:srgbClr val="333333"/>
    <a:srgbClr val="0F316C"/>
    <a:srgbClr val="0071CE"/>
    <a:srgbClr val="17B69C"/>
    <a:srgbClr val="EDF1F5"/>
    <a:srgbClr val="C5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7" autoAdjust="0"/>
    <p:restoredTop sz="93817" autoAdjust="0"/>
  </p:normalViewPr>
  <p:slideViewPr>
    <p:cSldViewPr>
      <p:cViewPr varScale="1">
        <p:scale>
          <a:sx n="42" d="100"/>
          <a:sy n="42" d="100"/>
        </p:scale>
        <p:origin x="492" y="44"/>
      </p:cViewPr>
      <p:guideLst>
        <p:guide orient="horz" pos="1642"/>
        <p:guide pos="9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15.11.2023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15.11.2023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BE326-5DAD-4AA4-A5DD-2905A853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" y="0"/>
            <a:ext cx="20100085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40740" y="2483141"/>
            <a:ext cx="8677910" cy="6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7200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Прогнозирование </a:t>
            </a:r>
            <a:r>
              <a:rPr lang="ru-RU" sz="72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наличия сердечно-сосудистых заболеваний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BF825CB-22DC-4E52-B308-C40E6C34E039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loremipsum@innopolis.ru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0774437-FE01-4D9A-896C-EBCBFB755936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err="1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Иваняков</a:t>
            </a: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 Сергей</a:t>
            </a:r>
            <a:endParaRPr lang="ru-RU" sz="24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C6A7D47-1E62-8B7B-8650-960BE28D1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приложения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2073275"/>
            <a:ext cx="18980150" cy="48964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Станица определения ССЗ и результатов расчета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50" y="2921744"/>
            <a:ext cx="6477000" cy="83440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6250" y="3053994"/>
            <a:ext cx="5495925" cy="3943350"/>
          </a:xfrm>
          <a:prstGeom prst="rect">
            <a:avLst/>
          </a:prstGeom>
        </p:spPr>
      </p:pic>
      <p:sp>
        <p:nvSpPr>
          <p:cNvPr id="5" name="Выгнутая вниз стрелка 4"/>
          <p:cNvSpPr/>
          <p:nvPr/>
        </p:nvSpPr>
        <p:spPr>
          <a:xfrm rot="19747686">
            <a:off x="8873606" y="8946698"/>
            <a:ext cx="6156178" cy="1710207"/>
          </a:xfrm>
          <a:prstGeom prst="curvedUpArrow">
            <a:avLst>
              <a:gd name="adj1" fmla="val 25000"/>
              <a:gd name="adj2" fmla="val 56499"/>
              <a:gd name="adj3" fmla="val 40901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3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приложения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55980" y="2225675"/>
            <a:ext cx="8686800" cy="48964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Страница описания метода и база данных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b="45791"/>
          <a:stretch/>
        </p:blipFill>
        <p:spPr>
          <a:xfrm>
            <a:off x="603250" y="3115438"/>
            <a:ext cx="14673262" cy="40632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850" y="7548952"/>
            <a:ext cx="14173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845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Итоги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2225675"/>
            <a:ext cx="14782800" cy="643832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Разработанное приложение с высотой степенью достоверности (94%) прогнозирует наличие у пациентов сердечно-сосудистых </a:t>
            </a: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заболевании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endParaRPr lang="ru-RU" sz="32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Однако, стоит отметить, что необходима российская локализация данных для переобучения модели, так как исходный </a:t>
            </a:r>
            <a:r>
              <a:rPr lang="ru-RU" sz="3200" dirty="0" err="1" smtClean="0">
                <a:latin typeface="IBM Plex Sans regular"/>
                <a:cs typeface="Times New Roman" panose="02020603050405020304" pitchFamily="18" charset="0"/>
              </a:rPr>
              <a:t>датасет</a:t>
            </a: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 основан на данных зарубежных источников.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Кроме этого, необходимо расширить количество признаков по которым осуществляется прогнозирование или, как минимум, перевести данные из категориальных в разряд  интервальных.</a:t>
            </a:r>
            <a:endParaRPr lang="en-US" sz="32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B9CC4-28B1-44E5-880E-B53A22EE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за внимание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B072B4C-358A-42AD-824B-DE1707BBD1F6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loremipsum@innopolis.ru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953AA4-62E9-4F56-B4C2-CB08921AED52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Фамилия Имя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D5B39F-D467-0E4A-2425-7FF5FFC99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 темы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2301875"/>
            <a:ext cx="13950950" cy="810230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600" dirty="0">
                <a:latin typeface="IBM Plex Sans regular"/>
                <a:cs typeface="Times New Roman" panose="02020603050405020304" pitchFamily="18" charset="0"/>
              </a:rPr>
              <a:t>В</a:t>
            </a:r>
            <a:r>
              <a:rPr lang="ru-RU" sz="3600" dirty="0" smtClean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IBM Plex Sans regular"/>
                <a:cs typeface="Times New Roman" panose="02020603050405020304" pitchFamily="18" charset="0"/>
              </a:rPr>
              <a:t>настоящее время сердечная недостаточность является одним из самых распространённых заболеваний во всем мире. </a:t>
            </a:r>
            <a:endParaRPr lang="ru-RU" sz="3600" dirty="0" smtClean="0">
              <a:latin typeface="IBM Plex Sans regular"/>
              <a:cs typeface="Times New Roman" panose="02020603050405020304" pitchFamily="18" charset="0"/>
            </a:endParaRP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600" dirty="0" smtClean="0">
                <a:latin typeface="IBM Plex Sans regular"/>
                <a:cs typeface="Times New Roman" panose="02020603050405020304" pitchFamily="18" charset="0"/>
              </a:rPr>
              <a:t>Обычные </a:t>
            </a:r>
            <a:r>
              <a:rPr lang="ru-RU" sz="3600" dirty="0">
                <a:latin typeface="IBM Plex Sans regular"/>
                <a:cs typeface="Times New Roman" panose="02020603050405020304" pitchFamily="18" charset="0"/>
              </a:rPr>
              <a:t>методы определения наличия сердечно-сосудистых заболеваний, такие как ЭКГ, не позволяют выявить заболевание на ранних стадиях, а более совершенные методы являются дорогими, что уменьшает их распространение, но и чувствительны к косвенным причинам</a:t>
            </a:r>
            <a:r>
              <a:rPr lang="ru-RU" sz="3600" dirty="0" smtClean="0">
                <a:latin typeface="IBM Plex Sans regular"/>
                <a:cs typeface="Times New Roman" panose="02020603050405020304" pitchFamily="18" charset="0"/>
              </a:rPr>
              <a:t>.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600" dirty="0" smtClean="0">
                <a:latin typeface="IBM Plex Sans regular"/>
                <a:cs typeface="Times New Roman" panose="02020603050405020304" pitchFamily="18" charset="0"/>
              </a:rPr>
              <a:t>Поэтому разработка приложения, позволяющее </a:t>
            </a:r>
            <a:r>
              <a:rPr lang="ru-RU" sz="3600" dirty="0">
                <a:latin typeface="IBM Plex Sans regular"/>
                <a:cs typeface="Times New Roman" panose="02020603050405020304" pitchFamily="18" charset="0"/>
              </a:rPr>
              <a:t>выявлять сердечно-сосудистые заболевания и предупреждать о риске ССЗ на ранней </a:t>
            </a:r>
            <a:r>
              <a:rPr lang="ru-RU" sz="3600" dirty="0" smtClean="0">
                <a:latin typeface="IBM Plex Sans regular"/>
                <a:cs typeface="Times New Roman" panose="02020603050405020304" pitchFamily="18" charset="0"/>
              </a:rPr>
              <a:t>стадии по легко определяемым признакам, является актуальной задачей</a:t>
            </a:r>
            <a:endParaRPr lang="en-US" sz="36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Цель и задачи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3902075"/>
            <a:ext cx="13950950" cy="128857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600" dirty="0" smtClean="0">
                <a:latin typeface="IBM Plex Sans regular"/>
                <a:cs typeface="Times New Roman" panose="02020603050405020304" pitchFamily="18" charset="0"/>
              </a:rPr>
              <a:t>Разработка приложения, позволяющего предсказывать наличие сердечно-сосудистых заболеваний у пациента</a:t>
            </a:r>
            <a:endParaRPr lang="en-US" sz="36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64870" y="24923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Цель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64869" y="5685789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З</a:t>
            </a:r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адачи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6939678"/>
            <a:ext cx="13950950" cy="239920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600" dirty="0" smtClean="0">
                <a:latin typeface="IBM Plex Sans regular"/>
                <a:cs typeface="Times New Roman" panose="02020603050405020304" pitchFamily="18" charset="0"/>
              </a:rPr>
              <a:t>Моделирование процесса предсказания с использованием методов машинного обучения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600" dirty="0" smtClean="0">
                <a:latin typeface="IBM Plex Sans regular"/>
                <a:cs typeface="Times New Roman" panose="02020603050405020304" pitchFamily="18" charset="0"/>
              </a:rPr>
              <a:t>Разработка приложения</a:t>
            </a:r>
            <a:endParaRPr lang="en-US" sz="3600" dirty="0"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Исходные данные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1857303"/>
            <a:ext cx="14401800" cy="350719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В качестве исходных данных использовался открытый </a:t>
            </a:r>
            <a:r>
              <a:rPr lang="ru-RU" sz="2800" dirty="0" err="1" smtClean="0">
                <a:latin typeface="IBM Plex Sans regular"/>
                <a:cs typeface="Times New Roman" panose="02020603050405020304" pitchFamily="18" charset="0"/>
              </a:rPr>
              <a:t>датасет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«</a:t>
            </a: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Cardiovascular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Disease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»(</a:t>
            </a:r>
            <a:r>
              <a:rPr lang="en-US" sz="2800" dirty="0">
                <a:latin typeface="IBM Plex Sans regular"/>
                <a:cs typeface="Times New Roman" panose="02020603050405020304" pitchFamily="18" charset="0"/>
              </a:rPr>
              <a:t>https://www.kaggle.com/datasets/colewelkins/cardiovascular-disease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),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состоящий из 68205 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записей, содержащих 17 параметров. 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Этот </a:t>
            </a: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датасет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 объединяет информацию из двух основных источников: </a:t>
            </a: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репозиторий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 машинного обучения UCI и </a:t>
            </a: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Kaggle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. Все данные пациентов были </a:t>
            </a: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анонимизированы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 для обеспечения конфиденциальности.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654674"/>
            <a:ext cx="1864129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Исходные данные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2039849"/>
            <a:ext cx="15468600" cy="9068720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r>
              <a:rPr lang="ru-RU" sz="2800" dirty="0"/>
              <a:t>Расшифровка обозначений </a:t>
            </a:r>
            <a:r>
              <a:rPr lang="ru-RU" sz="2800" dirty="0" smtClean="0"/>
              <a:t>столбцов</a:t>
            </a:r>
          </a:p>
          <a:p>
            <a:endParaRPr lang="ru-RU" sz="2800" dirty="0"/>
          </a:p>
          <a:p>
            <a:r>
              <a:rPr lang="ru-RU" sz="2800" dirty="0"/>
              <a:t>ID: Уникальный номер пациента</a:t>
            </a:r>
          </a:p>
          <a:p>
            <a:r>
              <a:rPr lang="ru-RU" sz="2800" dirty="0" err="1"/>
              <a:t>age</a:t>
            </a:r>
            <a:r>
              <a:rPr lang="ru-RU" sz="2800" dirty="0"/>
              <a:t>: Возраст пациента в днях</a:t>
            </a:r>
          </a:p>
          <a:p>
            <a:r>
              <a:rPr lang="ru-RU" sz="2800" dirty="0" err="1"/>
              <a:t>age_years</a:t>
            </a:r>
            <a:r>
              <a:rPr lang="ru-RU" sz="2800" dirty="0"/>
              <a:t>: Возраст пациента в годах</a:t>
            </a:r>
          </a:p>
          <a:p>
            <a:r>
              <a:rPr lang="ru-RU" sz="2800" dirty="0" err="1"/>
              <a:t>gender</a:t>
            </a:r>
            <a:r>
              <a:rPr lang="ru-RU" sz="2800" dirty="0"/>
              <a:t>: Пол пациента (1: женский, 2: мужской)</a:t>
            </a:r>
          </a:p>
          <a:p>
            <a:r>
              <a:rPr lang="ru-RU" sz="2800" dirty="0" err="1"/>
              <a:t>height</a:t>
            </a:r>
            <a:r>
              <a:rPr lang="ru-RU" sz="2800" dirty="0"/>
              <a:t>: Рост пациента в сантиметрах</a:t>
            </a:r>
          </a:p>
          <a:p>
            <a:r>
              <a:rPr lang="ru-RU" sz="2800" dirty="0" err="1"/>
              <a:t>weight</a:t>
            </a:r>
            <a:r>
              <a:rPr lang="ru-RU" sz="2800" dirty="0"/>
              <a:t>: Вес пациента в килограммах</a:t>
            </a:r>
          </a:p>
          <a:p>
            <a:r>
              <a:rPr lang="ru-RU" sz="2800" dirty="0" err="1"/>
              <a:t>ap_hi</a:t>
            </a:r>
            <a:r>
              <a:rPr lang="ru-RU" sz="2800" dirty="0"/>
              <a:t>: Систолическое артериальное давление в </a:t>
            </a:r>
            <a:r>
              <a:rPr lang="ru-RU" sz="2800" dirty="0" err="1"/>
              <a:t>мм.рт.ст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ap_lo</a:t>
            </a:r>
            <a:r>
              <a:rPr lang="ru-RU" sz="2800" dirty="0"/>
              <a:t>: Диастолическое артериальное давление в </a:t>
            </a:r>
            <a:r>
              <a:rPr lang="ru-RU" sz="2800" dirty="0" err="1"/>
              <a:t>мм.рт.ст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cholesterol</a:t>
            </a:r>
            <a:r>
              <a:rPr lang="ru-RU" sz="2800" dirty="0"/>
              <a:t>: Уровень холестерина. (1: нормальный, 2: выше нормального, 3: намного выше нормального)</a:t>
            </a:r>
          </a:p>
          <a:p>
            <a:r>
              <a:rPr lang="ru-RU" sz="2800" dirty="0" err="1"/>
              <a:t>gluc</a:t>
            </a:r>
            <a:r>
              <a:rPr lang="ru-RU" sz="2800" dirty="0"/>
              <a:t>: Уровень глюкозы. (1: нормальный, 2: выше нормального, 3: намного выше нормального)</a:t>
            </a:r>
          </a:p>
          <a:p>
            <a:r>
              <a:rPr lang="ru-RU" sz="2800" dirty="0" err="1"/>
              <a:t>smoke</a:t>
            </a:r>
            <a:r>
              <a:rPr lang="ru-RU" sz="2800" dirty="0"/>
              <a:t>: Отношение к курению. (0: некурящий, 1: курящий)</a:t>
            </a:r>
          </a:p>
          <a:p>
            <a:r>
              <a:rPr lang="ru-RU" sz="2800" dirty="0" err="1"/>
              <a:t>alco</a:t>
            </a:r>
            <a:r>
              <a:rPr lang="ru-RU" sz="2800" dirty="0"/>
              <a:t>: Употребление алкоголя.(0: не употребляет алкоголь, 1: употребляет алкоголь)</a:t>
            </a:r>
          </a:p>
          <a:p>
            <a:r>
              <a:rPr lang="ru-RU" sz="2800" dirty="0" err="1"/>
              <a:t>active</a:t>
            </a:r>
            <a:r>
              <a:rPr lang="ru-RU" sz="2800" dirty="0"/>
              <a:t>: Физическая активность. (0: низкая </a:t>
            </a:r>
            <a:r>
              <a:rPr lang="ru-RU" sz="2800" dirty="0" err="1"/>
              <a:t>физичекая</a:t>
            </a:r>
            <a:r>
              <a:rPr lang="ru-RU" sz="2800" dirty="0"/>
              <a:t> активность, 1: высокая физическая активность)</a:t>
            </a:r>
          </a:p>
          <a:p>
            <a:r>
              <a:rPr lang="ru-RU" sz="2800" dirty="0" err="1"/>
              <a:t>cardio</a:t>
            </a:r>
            <a:r>
              <a:rPr lang="ru-RU" sz="2800" dirty="0"/>
              <a:t>: Наличие или отсутствие сердечно-сосудистых заболеваний. (0: отсутствие, 1: наличие)</a:t>
            </a:r>
          </a:p>
          <a:p>
            <a:r>
              <a:rPr lang="ru-RU" sz="2800" dirty="0" err="1"/>
              <a:t>bmi</a:t>
            </a:r>
            <a:r>
              <a:rPr lang="ru-RU" sz="2800" dirty="0"/>
              <a:t>: Индекс массы тела</a:t>
            </a:r>
          </a:p>
          <a:p>
            <a:r>
              <a:rPr lang="ru-RU" sz="2800" dirty="0" err="1"/>
              <a:t>bp_category</a:t>
            </a:r>
            <a:r>
              <a:rPr lang="ru-RU" sz="2800" dirty="0"/>
              <a:t>: Сердечно-сосудистое заболевание на основе значений артериального давления Категории включают «Нормальный», «Повышенный», «Гипертония 1 стадии», «Гипертония 2 стадии»</a:t>
            </a:r>
          </a:p>
          <a:p>
            <a:r>
              <a:rPr lang="ru-RU" sz="2800" dirty="0" err="1"/>
              <a:t>bp_category_encoded</a:t>
            </a:r>
            <a:r>
              <a:rPr lang="ru-RU" sz="2800" dirty="0"/>
              <a:t>: Целевая функция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4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Подготовка исходных данных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10260" y="2225675"/>
            <a:ext cx="8174990" cy="596017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В </a:t>
            </a: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датасете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 отсутствуют пропущенные данные и дубликаты. </a:t>
            </a:r>
            <a:endParaRPr lang="en-US" sz="2800" dirty="0" smtClean="0">
              <a:latin typeface="IBM Plex Sans regular"/>
              <a:cs typeface="Times New Roman" panose="02020603050405020304" pitchFamily="18" charset="0"/>
            </a:endParaRP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Количество выбросов интервальных переменных незначительно (менее 4,5%).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Анализ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исходных данных показал, что из приведенного списка показателей можно удалить один из параметров описывающих возраст, а именно возраст в днях, и показатель индекса массы тела, так как от является производной от роста и веса пациента. </a:t>
            </a:r>
            <a:endParaRPr lang="ru-RU" sz="2800" dirty="0" smtClean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0" y="2225675"/>
            <a:ext cx="9067800" cy="88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Тренировка и тестирование модели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2606675"/>
            <a:ext cx="15240000" cy="569548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Прогнозирование наличия сердечно-сосудистых заболеваний является  задачей </a:t>
            </a:r>
            <a:r>
              <a:rPr lang="ru-RU" sz="3200" dirty="0" err="1">
                <a:latin typeface="IBM Plex Sans regular"/>
                <a:cs typeface="Times New Roman" panose="02020603050405020304" pitchFamily="18" charset="0"/>
              </a:rPr>
              <a:t>многоклассовой</a:t>
            </a: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классификации.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Для решения этой задачи использовался K-</a:t>
            </a:r>
            <a:r>
              <a:rPr lang="ru-RU" sz="3200" dirty="0" err="1" smtClean="0">
                <a:latin typeface="IBM Plex Sans regular"/>
                <a:cs typeface="Times New Roman" panose="02020603050405020304" pitchFamily="18" charset="0"/>
              </a:rPr>
              <a:t>Nearest</a:t>
            </a: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IBM Plex Sans regular"/>
                <a:cs typeface="Times New Roman" panose="02020603050405020304" pitchFamily="18" charset="0"/>
              </a:rPr>
              <a:t>Neighbors</a:t>
            </a:r>
            <a:endParaRPr lang="ru-RU" sz="3200" dirty="0" smtClean="0">
              <a:latin typeface="IBM Plex Sans regular"/>
              <a:cs typeface="Times New Roman" panose="02020603050405020304" pitchFamily="18" charset="0"/>
            </a:endParaRP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Этот </a:t>
            </a: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метод </a:t>
            </a: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довольно прост в своей реализации и устойчив к зашумленным обучающим </a:t>
            </a: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данным и хорошо работает с большими объемами данных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Обучение модели осуществлялось на 80% исходной выборки. </a:t>
            </a: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Точность - </a:t>
            </a: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0.968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3200" dirty="0" smtClean="0">
                <a:latin typeface="IBM Plex Sans regular"/>
                <a:cs typeface="Times New Roman" panose="02020603050405020304" pitchFamily="18" charset="0"/>
              </a:rPr>
              <a:t>Точность предсказания на тестовой </a:t>
            </a: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выборке составила - 0.940</a:t>
            </a:r>
            <a:endParaRPr lang="en-US" sz="32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Тренировка и тестирование модели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2249975"/>
            <a:ext cx="14478000" cy="48964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Матрицы ошибок при обучении и тестировании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1030" name="Рисунок 10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332425"/>
            <a:ext cx="9067800" cy="7621716"/>
          </a:xfrm>
          <a:prstGeom prst="rect">
            <a:avLst/>
          </a:prstGeom>
        </p:spPr>
      </p:pic>
      <p:pic>
        <p:nvPicPr>
          <p:cNvPr id="1032" name="Рисунок 10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3332425"/>
            <a:ext cx="9039225" cy="76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приложения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25500" y="2149475"/>
            <a:ext cx="18980150" cy="208834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Приложение реализовано с использованием  библиотеки </a:t>
            </a:r>
            <a:r>
              <a:rPr lang="en-US" sz="2800" dirty="0" smtClean="0">
                <a:latin typeface="IBM Plex Sans regular"/>
                <a:cs typeface="Times New Roman" panose="02020603050405020304" pitchFamily="18" charset="0"/>
              </a:rPr>
              <a:t>Django v4.2.7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и представляет собой четырехстраничное веб-приложение: главная 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страница, станица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«Определение ССЗ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», позволяющая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по вводимым данным о пациенте осуществлять прогнозирование развития 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ССЗ, вкладка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«Описание метода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», где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дается описание 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метода и страница с сохраненными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в базе 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данными 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для последующего уточнения 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модели.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650" y="5385181"/>
            <a:ext cx="16897350" cy="542925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40740" y="4402981"/>
            <a:ext cx="18980150" cy="48964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Главная станица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6003</TotalTime>
  <Words>643</Words>
  <Application>Microsoft Office PowerPoint</Application>
  <PresentationFormat>Произвольный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IBM Plex Sans</vt:lpstr>
      <vt:lpstr>IBM Plex Sans regular</vt:lpstr>
      <vt:lpstr>Montserrat SemiBold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Serge Ivanyakov</cp:lastModifiedBy>
  <cp:revision>285</cp:revision>
  <dcterms:created xsi:type="dcterms:W3CDTF">2018-10-03T13:56:53Z</dcterms:created>
  <dcterms:modified xsi:type="dcterms:W3CDTF">2023-11-15T18:45:28Z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