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>
          <a:solidFill>
            <a:schemeClr val="accent4"/>
          </a:solidFill>
        </a:uFill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>
          <a:solidFill>
            <a:schemeClr val="accent4"/>
          </a:solidFill>
        </a:uFill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>
          <a:solidFill>
            <a:schemeClr val="accent4"/>
          </a:solidFill>
        </a:uFill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>
          <a:solidFill>
            <a:schemeClr val="accent4"/>
          </a:solidFill>
        </a:uFill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>
          <a:solidFill>
            <a:schemeClr val="accent4"/>
          </a:solidFill>
        </a:uFill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>
          <a:solidFill>
            <a:schemeClr val="accent4"/>
          </a:solidFill>
        </a:uFill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>
          <a:solidFill>
            <a:schemeClr val="accent4"/>
          </a:solidFill>
        </a:uFill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>
          <a:solidFill>
            <a:schemeClr val="accent4"/>
          </a:solidFill>
        </a:uFill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4"/>
        </a:solidFill>
        <a:effectLst/>
        <a:uFill>
          <a:solidFill>
            <a:schemeClr val="accent4"/>
          </a:solidFill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n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chemeClr val="accent4"/>
        </a:fontRef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solidFill>
          <a:schemeClr val="accent4"/>
        </a:solidFill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solidFill>
          <a:schemeClr val="accent4"/>
        </a:solidFill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solidFill>
          <a:schemeClr val="accent4"/>
        </a:solidFill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solidFill>
          <a:schemeClr val="accent4"/>
        </a:solidFill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solidFill>
          <a:schemeClr val="accent4"/>
        </a:solidFill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solidFill>
          <a:schemeClr val="accent4"/>
        </a:solidFill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solidFill>
          <a:schemeClr val="accent4"/>
        </a:solidFill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solidFill>
          <a:schemeClr val="accent4"/>
        </a:solidFill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solidFill>
          <a:schemeClr val="accent4"/>
        </a:solidFill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Добрый день, уважаемые коллеги! Мы продолжаем наш семинар. Вы прослушали лекции: «Компания ГГА и ее партнеры» и «Качественный продукт – основа  успеха». Что дала Вам первая лекция «Компания ГГА и ее партнеры»? (</a:t>
            </a:r>
            <a:r>
              <a:rPr i="1" sz="1100"/>
              <a:t>ответы выслушать). </a:t>
            </a:r>
            <a:r>
              <a:rPr sz="1100"/>
              <a:t>Поздравляю! Главное, что Вы получили – гарантии компании!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Что получили на второй лекции «Качественный продукт – основа  успеха»? (</a:t>
            </a:r>
            <a:r>
              <a:rPr i="1" sz="1100"/>
              <a:t>ответы выслушать). </a:t>
            </a:r>
            <a:r>
              <a:rPr sz="1100"/>
              <a:t>Поздравляю!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Вы получили выгоды и преимущества финансового продукта. Какие? </a:t>
            </a:r>
            <a:r>
              <a:rPr i="1" sz="1100"/>
              <a:t>(ответы</a:t>
            </a:r>
            <a:r>
              <a:rPr sz="1100"/>
              <a:t> </a:t>
            </a:r>
            <a:r>
              <a:rPr i="1" sz="1100"/>
              <a:t>выслушать). </a:t>
            </a:r>
            <a:r>
              <a:rPr sz="1100"/>
              <a:t>Верно! Если сказать одним предложением о выгодах: «Страхование жизни и здоровья с возвратом взносов, наследуемой пенсией при максимальных гарантиях». </a:t>
            </a:r>
            <a:endParaRPr i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i="1" sz="1100"/>
              <a:t>(Цель приветствия  – наладить контакт с аудиторией, задавая вопросы)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Цель этой лекции показать Вам, как правильно вести беседу. Эта лекция очень </a:t>
            </a:r>
            <a:r>
              <a:rPr b="1" sz="1100"/>
              <a:t>важна</a:t>
            </a:r>
            <a:r>
              <a:rPr sz="1100"/>
              <a:t> для Вашего успеха потому, что беседа – </a:t>
            </a:r>
            <a:endParaRPr b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1. Ваш единственный инструмент в этом бизнесе.</a:t>
            </a:r>
            <a:r>
              <a:rPr sz="1100"/>
              <a:t> Если Вы решили жить в Англии, значит надо выучить английский язык. Если Вы решили стать богатым и материально независимым, хотите создать свой бизнес в Группе Генеральных Агентов – надо выучить беседу. </a:t>
            </a:r>
            <a:endParaRPr b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2</a:t>
            </a:r>
            <a:r>
              <a:rPr sz="1100"/>
              <a:t>. </a:t>
            </a:r>
            <a:r>
              <a:rPr b="1" sz="1100"/>
              <a:t>Ваш инструмент бизнеса – Беседа всегда с Вами, </a:t>
            </a:r>
            <a:r>
              <a:rPr sz="1100"/>
              <a:t>где бы Вы не были. Едите ли в поезде, летите ли в самолете или идете к друзьям в гости – Ваш бизнес всегда с Вами. </a:t>
            </a:r>
            <a:endParaRPr b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3. Беседа универсальна: </a:t>
            </a:r>
            <a:r>
              <a:rPr sz="1100"/>
              <a:t>может быть инструментом продажи финансового продукта или инструментом продажи бизнеса, что является основой построения Вашей структуры.</a:t>
            </a:r>
            <a:endParaRPr b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4. Беседа легкая и простая. Вы до этого делали это каждый день</a:t>
            </a:r>
            <a:r>
              <a:rPr sz="1100"/>
              <a:t>, в своей жизни. Беседуя с друзьями, знакомыми, коллегами, членами семьи. Продавая или покупая что-то. Каждый день Вы делитесь впечатлениями, даете бесплатные советы, консультации. Почему бы теперь Вам это не делать за деньги?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Как Вы считаете, что является главной целью в беседе с клиентами? </a:t>
            </a:r>
            <a:r>
              <a:rPr i="1" sz="1100"/>
              <a:t>(Выслушать ответы). 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Правильно! </a:t>
            </a:r>
            <a:endParaRPr b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Цель беседы, цель встречи с клиентами – заключение сделки. 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Наша задача помочь Вашим знакомым принять решение, которое будет для них выгодно и полезно. </a:t>
            </a:r>
            <a:r>
              <a:rPr b="1" sz="1100"/>
              <a:t>Цель встречи - не процесс:</a:t>
            </a:r>
            <a:r>
              <a:rPr sz="1100"/>
              <a:t> дать совет, дать информацию, рассказать о том, что нравится Вам или может понравиться клиенту,</a:t>
            </a:r>
            <a:r>
              <a:rPr b="1" sz="1100"/>
              <a:t> цель встречи – результат -</a:t>
            </a:r>
            <a:r>
              <a:rPr sz="1100"/>
              <a:t> помочь собеседнику принять решение, </a:t>
            </a:r>
            <a:r>
              <a:rPr b="1" sz="1100"/>
              <a:t>заключить сделку</a:t>
            </a:r>
            <a:r>
              <a:rPr sz="1100"/>
              <a:t>! 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Многие путают процесс с результатом, так вот, Ваша главная цель в беседе не процесс, а результат. Какой результат? Молодцы! Заключение сделки! 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Я поделюсь с Вами методикой проведения беседы, которая основана на опыте тех, кто достиг успеха в Группе Генеральных Агентов.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Графическое изображение технологического процесса беседы с клиентом поможет Вам: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1. Увидеть беседу в целом. 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2. Подготовиться к проведению беседы.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3. Вести ее последовательно. 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4. Проведенную подготовку и беседу разобрать, проанализировать сильные и слабые стороны, провести работу над ошибками.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5. В дальнейшем обучить этому своих сотрудников.  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Следует помнить, что Нарушение технологического процесса (схемы беседы), как и в любом деле, приводит к браку.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Так выглядит «картинка» успешной беседы. Рисовать ее сейчас не надо она есть у Вас в тетрадях.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Этапы успешной беседы: </a:t>
            </a:r>
            <a:r>
              <a:rPr i="1" sz="1100"/>
              <a:t>(показать на слайде)</a:t>
            </a:r>
            <a:endParaRPr b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I – Подготовительная часть: </a:t>
            </a:r>
            <a:r>
              <a:rPr sz="1100"/>
              <a:t>1.</a:t>
            </a:r>
            <a:r>
              <a:rPr b="1" sz="1100"/>
              <a:t> </a:t>
            </a:r>
            <a:r>
              <a:rPr sz="1100"/>
              <a:t>список знакомых, самоподготовка, 2. информационная фаза, 3. назначение встречи, 4. время встречи, 5. место встречи.</a:t>
            </a:r>
            <a:endParaRPr b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II – Успешная беседа (встреча): </a:t>
            </a:r>
            <a:r>
              <a:rPr sz="1100"/>
              <a:t>6. протокольная беседа, 7. разговор о деньгах, 8. важность финансовой защиты, 9. программы накопительного страхования жизни, 10. работа с возражениями, 11. заключение сделки, 12. рекомендации.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Фундамент бизнеса – список знакомых</a:t>
            </a:r>
            <a:endParaRPr b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Список составить письменно, не решая за клиента, купит или нет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Кого включить в этот список? Друзей, знакомых, родственников, всех с кем вместе учились, когда-то отдыхали, соседей по дому, гаражу и т. д. То есть </a:t>
            </a:r>
            <a:r>
              <a:rPr b="1" sz="1100"/>
              <a:t>ВСЕХ,</a:t>
            </a:r>
            <a:r>
              <a:rPr sz="1100"/>
              <a:t> с кем Вы когда-либо пересекались по жизни. </a:t>
            </a:r>
            <a:endParaRPr b="1"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 sz="1100"/>
              <a:t>Главный принцип составления списка знакомых – ни за кого не решать. Чем больше Ваш список, тем больше вероятность Вашего успеха!</a:t>
            </a:r>
            <a:r>
              <a:rPr sz="1100"/>
              <a:t> </a:t>
            </a:r>
            <a:endParaRPr sz="1100"/>
          </a:p>
          <a:p>
            <a:pPr defTabSz="914400">
              <a:lnSpc>
                <a:spcPct val="100000"/>
              </a:lnSpc>
              <a:spcBef>
                <a:spcPts val="300"/>
              </a:spcBef>
              <a:defRPr sz="1200">
                <a:uFill>
                  <a:solidFill>
                    <a:schemeClr val="accent4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1100"/>
              <a:t>Даю Вам первое домашнее задание. Составить список знакомых не на листочках, а в тетради, которая будет всегда с Вами, чтобы список постоянно расширялся и пополнялся. В списке напишите ФИО, адрес, телефон, город, место работы.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/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chemeClr val="accent4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chemeClr val="accent4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shemetov.ru/rezumey.html" TargetMode="External"/><Relationship Id="rId4" Type="http://schemas.openxmlformats.org/officeDocument/2006/relationships/hyperlink" Target="http://www.shemetov.ru/" TargetMode="External"/><Relationship Id="rId5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"/>
          <p:cNvSpPr txBox="1"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 sz="1800"/>
            </a:pPr>
            <a:r>
              <a:rPr sz="1400"/>
              <a:t>1</a:t>
            </a:r>
          </a:p>
        </p:txBody>
      </p:sp>
      <p:pic>
        <p:nvPicPr>
          <p:cNvPr id="21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10"/>
          <p:cNvSpPr txBox="1"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 sz="1800"/>
            </a:pPr>
            <a:r>
              <a:rPr sz="1400"/>
              <a:t>10</a:t>
            </a:r>
          </a:p>
        </p:txBody>
      </p:sp>
      <p:sp>
        <p:nvSpPr>
          <p:cNvPr id="143" name="Прямоугольник"/>
          <p:cNvSpPr/>
          <p:nvPr/>
        </p:nvSpPr>
        <p:spPr>
          <a:xfrm>
            <a:off x="250825" y="188912"/>
            <a:ext cx="8642350" cy="6480176"/>
          </a:xfrm>
          <a:prstGeom prst="rect">
            <a:avLst/>
          </a:prstGeom>
          <a:ln w="76200">
            <a:solidFill>
              <a:srgbClr val="000099"/>
            </a:solidFill>
          </a:ln>
        </p:spPr>
        <p:txBody>
          <a:bodyPr lIns="45719" rIns="45719" anchor="ctr"/>
          <a:lstStyle/>
          <a:p>
            <a:pPr>
              <a:spcBef>
                <a:spcPts val="1000"/>
              </a:spcBef>
              <a:defRPr b="1"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defRPr>
            </a:pPr>
          </a:p>
        </p:txBody>
      </p:sp>
      <p:sp>
        <p:nvSpPr>
          <p:cNvPr id="144" name="Линия"/>
          <p:cNvSpPr/>
          <p:nvPr/>
        </p:nvSpPr>
        <p:spPr>
          <a:xfrm>
            <a:off x="2816225" y="6524625"/>
            <a:ext cx="4392613" cy="0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5" name="Линия"/>
          <p:cNvSpPr/>
          <p:nvPr/>
        </p:nvSpPr>
        <p:spPr>
          <a:xfrm>
            <a:off x="8748712" y="4071937"/>
            <a:ext cx="1" cy="2276476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6" name="Это тебе интересно? Тогда мы идем с тобой в офис компании для заключения контракта и в ближайшую неделю мы вместе с тобой  пройдем обучение  на Базовом семинаре в Норильске.…"/>
          <p:cNvSpPr txBox="1"/>
          <p:nvPr/>
        </p:nvSpPr>
        <p:spPr>
          <a:xfrm>
            <a:off x="823441" y="320384"/>
            <a:ext cx="7497118" cy="534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endParaRPr i="1" sz="2000"/>
          </a:p>
          <a:p>
            <a:pPr/>
            <a:r>
              <a:rPr b="1" i="1" sz="200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             </a:t>
            </a:r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/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 algn="just"/>
            <a:r>
              <a:rPr b="1" i="1" sz="200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              Это тебе интересно? Тогда мы идем с тобой в офис компании для заключения контракта и в ближайшую неделю </a:t>
            </a:r>
            <a:r>
              <a:rPr b="1" i="1" sz="200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мы вместе с тобой  пройдем обучение  на Базовом семинаре в Норильске.</a:t>
            </a:r>
            <a:endParaRPr b="1" i="1" sz="2000">
              <a:solidFill>
                <a:srgbClr val="000066"/>
              </a:solidFill>
              <a:uFill>
                <a:solidFill>
                  <a:srgbClr val="000066"/>
                </a:solidFill>
              </a:uFill>
            </a:endParaRPr>
          </a:p>
          <a:p>
            <a:pPr/>
            <a:r>
              <a:rPr b="1" i="1" sz="2000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 </a:t>
            </a:r>
            <a:endParaRPr b="1" i="1" sz="2000">
              <a:solidFill>
                <a:srgbClr val="0B12A1"/>
              </a:solidFill>
              <a:uFill>
                <a:solidFill>
                  <a:srgbClr val="0B12A1"/>
                </a:solidFill>
              </a:uFill>
            </a:endParaRPr>
          </a:p>
          <a:p>
            <a:pPr algn="just"/>
            <a:r>
              <a:rPr b="1" i="1" sz="200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Там ты увидишь, таких же людей, как мы с тобой, которые, когда-то уже приняли</a:t>
            </a:r>
            <a:r>
              <a:rPr b="1" i="1" sz="2000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 </a:t>
            </a:r>
            <a:r>
              <a:rPr b="1" i="1" sz="2000">
                <a:solidFill>
                  <a:srgbClr val="820000"/>
                </a:solidFill>
                <a:uFill>
                  <a:solidFill>
                    <a:srgbClr val="820000"/>
                  </a:solidFill>
                </a:uFill>
              </a:rPr>
              <a:t>ПРАВИЛЬНОЕ РЕШЕНИЕ, </a:t>
            </a:r>
            <a:r>
              <a:rPr b="1" i="1" sz="200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и обеспечили финансовую стабильность себе и своим семьям. Они добиваются финансового Успеха, зарабатывают хорошие деньги, помогая своим друзьям и близким принять </a:t>
            </a:r>
            <a:r>
              <a:rPr b="1" i="1" sz="2000">
                <a:solidFill>
                  <a:srgbClr val="820000"/>
                </a:solidFill>
                <a:uFill>
                  <a:solidFill>
                    <a:srgbClr val="820000"/>
                  </a:solidFill>
                </a:uFill>
              </a:rPr>
              <a:t>ПРАВИЛЬНОЕ РЕШЕНИЕ.</a:t>
            </a:r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/>
            <a:endParaRPr b="1" i="1" sz="2000">
              <a:solidFill>
                <a:srgbClr val="000066"/>
              </a:solidFill>
              <a:uFill>
                <a:solidFill>
                  <a:srgbClr val="000066"/>
                </a:solidFill>
              </a:uFill>
            </a:endParaRPr>
          </a:p>
          <a:p>
            <a:pPr algn="just"/>
            <a:r>
              <a:rPr b="1" i="1" sz="200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Следуя их примеру, ты сможешь уже в следующем месяце удвоить свой нынешний доход, уделяя этому всего лишь      1 час в день. Тебе это интересно?</a:t>
            </a:r>
          </a:p>
        </p:txBody>
      </p:sp>
      <p:pic>
        <p:nvPicPr>
          <p:cNvPr id="14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rd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11"/>
          <p:cNvSpPr txBox="1"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 sz="1800"/>
            </a:pPr>
            <a:r>
              <a:rPr sz="1400"/>
              <a:t>11</a:t>
            </a:r>
          </a:p>
        </p:txBody>
      </p:sp>
      <p:sp>
        <p:nvSpPr>
          <p:cNvPr id="150" name="Прямоугольник"/>
          <p:cNvSpPr/>
          <p:nvPr/>
        </p:nvSpPr>
        <p:spPr>
          <a:xfrm>
            <a:off x="250825" y="188912"/>
            <a:ext cx="8642350" cy="6480176"/>
          </a:xfrm>
          <a:prstGeom prst="rect">
            <a:avLst/>
          </a:prstGeom>
          <a:ln w="76200">
            <a:solidFill>
              <a:srgbClr val="000099"/>
            </a:solidFill>
          </a:ln>
        </p:spPr>
        <p:txBody>
          <a:bodyPr lIns="45719" rIns="45719" anchor="ctr"/>
          <a:lstStyle/>
          <a:p>
            <a:pPr>
              <a:spcBef>
                <a:spcPts val="1000"/>
              </a:spcBef>
              <a:defRPr b="1"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defRPr>
            </a:pPr>
          </a:p>
        </p:txBody>
      </p:sp>
      <p:sp>
        <p:nvSpPr>
          <p:cNvPr id="151" name="Линия"/>
          <p:cNvSpPr/>
          <p:nvPr/>
        </p:nvSpPr>
        <p:spPr>
          <a:xfrm>
            <a:off x="2816225" y="6524625"/>
            <a:ext cx="4392613" cy="0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2" name="Линия"/>
          <p:cNvSpPr/>
          <p:nvPr/>
        </p:nvSpPr>
        <p:spPr>
          <a:xfrm>
            <a:off x="8748712" y="4071937"/>
            <a:ext cx="1" cy="2276476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5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В нашем обществе бытует мнение, что воспользоваться услугами адвоката приходится только в случае возникновения проблем с законом. Это не так. Услуги профессионального юриста могут понадобиться в различных жизненных ситуациях. Так, например при принятии важных жизненных решений не плохо было бы посоветоваться с юристом."/>
          <p:cNvSpPr txBox="1"/>
          <p:nvPr/>
        </p:nvSpPr>
        <p:spPr>
          <a:xfrm>
            <a:off x="466223" y="1475669"/>
            <a:ext cx="821155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 defTabSz="457200">
              <a:defRPr sz="1200">
                <a:solidFill>
                  <a:srgbClr val="787773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В нашем обществе бытует мнение, что воспользоваться услугами адвоката приходится только в случае возникновения проблем с законом. Это не так. Услуги профессионального юриста могут понадобиться в различных жизненных ситуациях. Так, например при принятии важных жизненных решений не плохо было бы посоветоваться с юристом.</a:t>
            </a:r>
          </a:p>
        </p:txBody>
      </p:sp>
      <p:sp>
        <p:nvSpPr>
          <p:cNvPr id="155" name="Вам однозначно необходим личный адвокат! Не потому, что Вы нуждаетесь в его помощи из за возникших проблем, не потому, что это давно стало модно, а потому, что никто не знает, какие проблемы могут ожидать нас в дальнейшем. Это может означать, что обладание всей необходимой юридической информацией по тому или иному вопросу является жизненной необходимостью. Вы должны иметь информацию о том, куда обратиться за получением высококвалифицированной юридической помощи ."/>
          <p:cNvSpPr txBox="1"/>
          <p:nvPr/>
        </p:nvSpPr>
        <p:spPr>
          <a:xfrm>
            <a:off x="516676" y="2415469"/>
            <a:ext cx="8110647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 sz="1200">
                <a:solidFill>
                  <a:srgbClr val="787773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pPr>
            <a:r>
              <a:t>Вам однозначно необходим </a:t>
            </a:r>
            <a:r>
              <a:rPr b="1">
                <a:solidFill>
                  <a:srgbClr val="970D0D"/>
                </a:solidFill>
                <a:hlinkClick r:id="rId3" invalidUrl="" action="" tgtFrame="" tooltip="" history="1" highlightClick="0" endSnd="0"/>
              </a:rPr>
              <a:t>личный</a:t>
            </a:r>
            <a:r>
              <a:rPr b="1"/>
              <a:t> адвокат</a:t>
            </a:r>
            <a:r>
              <a:t>! Не потому, что Вы нуждаетесь в его помощи из за возникших проблем, не потому, что это давно стало модно, а потому, что никто не знает, какие проблемы могут ожидать нас в дальнейшем. Это может означать, что обладание всей необходимой юридической информацией по тому или иному вопросу является жизненной необходимостью. Вы должны иметь информацию о том, куда обратиться за получением высококвалифицированной </a:t>
            </a:r>
            <a:r>
              <a:rPr>
                <a:solidFill>
                  <a:srgbClr val="970D0D"/>
                </a:solidFill>
                <a:hlinkClick r:id="rId4" invalidUrl="" action="" tgtFrame="" tooltip="" history="1" highlightClick="0" endSnd="0"/>
              </a:rPr>
              <a:t>юридической помощи</a:t>
            </a:r>
            <a:r>
              <a:t> .</a:t>
            </a:r>
          </a:p>
        </p:txBody>
      </p:sp>
      <p:sp>
        <p:nvSpPr>
          <p:cNvPr id="156" name="Если у Вас возникла потребность в получении срочной юридической помощи, Вам некогда будет искать, выбирать, адекватно оценивать качество предоставляемой юридической помощи. Позаботьтесь об этом заранее."/>
          <p:cNvSpPr txBox="1"/>
          <p:nvPr/>
        </p:nvSpPr>
        <p:spPr>
          <a:xfrm>
            <a:off x="472970" y="3736269"/>
            <a:ext cx="8110647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 defTabSz="457200">
              <a:defRPr sz="1200">
                <a:solidFill>
                  <a:srgbClr val="787773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Если у Вас возникла потребность в получении срочной юридической помощи, Вам некогда будет искать, выбирать, адекватно оценивать качество предоставляемой юридической помощи. Позаботьтесь об этом заранее.</a:t>
            </a:r>
          </a:p>
        </p:txBody>
      </p:sp>
      <p:sp>
        <p:nvSpPr>
          <p:cNvPr id="157" name="Личный адвокат - уже не роскошь, а необходимость!"/>
          <p:cNvSpPr txBox="1"/>
          <p:nvPr/>
        </p:nvSpPr>
        <p:spPr>
          <a:xfrm>
            <a:off x="1654070" y="570226"/>
            <a:ext cx="7140437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Личный адвокат - уже не роскошь, а необходимость!</a:t>
            </a:r>
          </a:p>
        </p:txBody>
      </p:sp>
      <p:pic>
        <p:nvPicPr>
          <p:cNvPr id="158" name="card5.png" descr="card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7837" y="4369933"/>
            <a:ext cx="3116412" cy="199450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Карта клиента Юридического агентства ПРАВО…"/>
          <p:cNvSpPr txBox="1"/>
          <p:nvPr/>
        </p:nvSpPr>
        <p:spPr>
          <a:xfrm>
            <a:off x="496220" y="4867486"/>
            <a:ext cx="4225254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Карта клиента Юридического агентства ПРАВО</a:t>
            </a:r>
          </a:p>
          <a:p>
            <a:pPr algn="ctr"/>
            <a:r>
              <a:t>- Ваш личный адвокат, который всегда рядом!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rd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9" dur="2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3"/>
      <p:bldP build="whole" bldLvl="1" animBg="1" rev="0" advAuto="0" spid="158" grpId="4"/>
      <p:bldP build="whole" bldLvl="1" animBg="1" rev="0" advAuto="0" spid="154" grpId="1"/>
      <p:bldP build="whole" bldLvl="1" animBg="1" rev="0" advAuto="0" spid="155" grpId="2"/>
      <p:bldP build="whole" bldLvl="1" animBg="1" rev="0" advAuto="0" spid="159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12"/>
          <p:cNvSpPr txBox="1"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 sz="1800"/>
            </a:pPr>
            <a:r>
              <a:rPr sz="1400"/>
              <a:t>12</a:t>
            </a:r>
          </a:p>
        </p:txBody>
      </p:sp>
      <p:sp>
        <p:nvSpPr>
          <p:cNvPr id="162" name="Прямоугольник"/>
          <p:cNvSpPr/>
          <p:nvPr/>
        </p:nvSpPr>
        <p:spPr>
          <a:xfrm>
            <a:off x="250825" y="188912"/>
            <a:ext cx="8642350" cy="6480176"/>
          </a:xfrm>
          <a:prstGeom prst="rect">
            <a:avLst/>
          </a:prstGeom>
          <a:ln w="76200">
            <a:solidFill>
              <a:srgbClr val="000099"/>
            </a:solidFill>
          </a:ln>
        </p:spPr>
        <p:txBody>
          <a:bodyPr lIns="45719" rIns="45719" anchor="ctr"/>
          <a:lstStyle/>
          <a:p>
            <a:pPr>
              <a:spcBef>
                <a:spcPts val="1000"/>
              </a:spcBef>
              <a:defRPr b="1"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defRPr>
            </a:pPr>
          </a:p>
        </p:txBody>
      </p:sp>
      <p:sp>
        <p:nvSpPr>
          <p:cNvPr id="163" name="Линия"/>
          <p:cNvSpPr/>
          <p:nvPr/>
        </p:nvSpPr>
        <p:spPr>
          <a:xfrm>
            <a:off x="2816225" y="6524625"/>
            <a:ext cx="4392613" cy="0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4" name="Линия"/>
          <p:cNvSpPr/>
          <p:nvPr/>
        </p:nvSpPr>
        <p:spPr>
          <a:xfrm>
            <a:off x="8748712" y="4071937"/>
            <a:ext cx="1" cy="2276476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5" name="Это тебе интересно? Тогда ты можешь приобрести карту клиента прямо сейчас и получить пожизненную юридическую защиту.…"/>
          <p:cNvSpPr txBox="1"/>
          <p:nvPr/>
        </p:nvSpPr>
        <p:spPr>
          <a:xfrm>
            <a:off x="823441" y="320384"/>
            <a:ext cx="7497118" cy="534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endParaRPr i="1" sz="2000"/>
          </a:p>
          <a:p>
            <a:pPr/>
            <a:r>
              <a:rPr b="1" i="1" sz="200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             </a:t>
            </a:r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/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 algn="just"/>
            <a:r>
              <a:rPr b="1" i="1" sz="200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              Это тебе интересно? Тогда ты можешь приобрести карту клиента прямо сейчас и получить пожизненную юридическую защиту</a:t>
            </a:r>
            <a:r>
              <a:rPr b="1" i="1" sz="200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.</a:t>
            </a:r>
            <a:endParaRPr b="1" i="1" sz="2000">
              <a:solidFill>
                <a:srgbClr val="000066"/>
              </a:solidFill>
              <a:uFill>
                <a:solidFill>
                  <a:srgbClr val="000066"/>
                </a:solidFill>
              </a:uFill>
            </a:endParaRPr>
          </a:p>
          <a:p>
            <a:pPr/>
            <a:r>
              <a:rPr b="1" i="1" sz="2000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 </a:t>
            </a:r>
            <a:endParaRPr b="1" i="1" sz="2000">
              <a:solidFill>
                <a:srgbClr val="0B12A1"/>
              </a:solidFill>
              <a:uFill>
                <a:solidFill>
                  <a:srgbClr val="0B12A1"/>
                </a:solidFill>
              </a:uFill>
            </a:endParaRPr>
          </a:p>
          <a:p>
            <a:pPr algn="just"/>
            <a:r>
              <a:rPr b="1" i="1" sz="200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Нет возможности оплатить карту полностью сейчас? Ты можешь приобрести ее в рассрочку на 2 месяца</a:t>
            </a:r>
            <a:r>
              <a:rPr b="1" i="1" sz="2000">
                <a:solidFill>
                  <a:srgbClr val="820000"/>
                </a:solidFill>
                <a:uFill>
                  <a:solidFill>
                    <a:srgbClr val="820000"/>
                  </a:solidFill>
                </a:uFill>
              </a:rPr>
              <a:t>. Карту номиналом 3500 (Предоплата 1500 и по 1000 в течении 2-х месяцев), а карту номиналом 5000 (Предоплата 2000 и по 1500 в течении 2-х месяцев). Получать бесплатные консультации ты не сможешь, пока не оплатишь полностью карту, но пользоваться другими привилегиями сможешь уже завтра.</a:t>
            </a:r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/>
            <a:endParaRPr b="1" i="1" sz="2000">
              <a:solidFill>
                <a:srgbClr val="000066"/>
              </a:solidFill>
              <a:uFill>
                <a:solidFill>
                  <a:srgbClr val="000066"/>
                </a:solidFill>
              </a:uFill>
            </a:endParaRPr>
          </a:p>
          <a:p>
            <a:pPr algn="just"/>
            <a:r>
              <a:rPr b="1" i="1" sz="200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Предоплата за карту не возвращается, так как деньги уходят в компанию.</a:t>
            </a:r>
          </a:p>
        </p:txBody>
      </p:sp>
      <p:pic>
        <p:nvPicPr>
          <p:cNvPr id="166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rd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ГЛАВНЫЕ ПРИНЦИПЫ УСПЕШНОЙ БЕСЕДЫ"/>
          <p:cNvSpPr txBox="1"/>
          <p:nvPr/>
        </p:nvSpPr>
        <p:spPr>
          <a:xfrm>
            <a:off x="900112" y="260350"/>
            <a:ext cx="7488238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33400" indent="-533400" algn="ctr">
              <a:spcBef>
                <a:spcPts val="700"/>
              </a:spcBef>
            </a:pPr>
            <a:r>
              <a:rPr b="1" sz="3200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     </a:t>
            </a:r>
            <a:r>
              <a:rPr b="1" sz="320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ГЛАВНЫЕ ПРИНЦИПЫ УСПЕШНОЙ БЕСЕДЫ</a:t>
            </a:r>
          </a:p>
        </p:txBody>
      </p:sp>
      <p:sp>
        <p:nvSpPr>
          <p:cNvPr id="169" name="РЕШЕНИЕ ДОЛЖНО СООТВЕТСТВОВАТЬ ПОТРЕБНОСТЯМ  КЛИЕНТА…"/>
          <p:cNvSpPr txBox="1"/>
          <p:nvPr/>
        </p:nvSpPr>
        <p:spPr>
          <a:xfrm>
            <a:off x="539750" y="1773237"/>
            <a:ext cx="7993063" cy="43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/>
            <a:endParaRPr b="1" sz="900">
              <a:solidFill>
                <a:srgbClr val="0B12A1"/>
              </a:solidFill>
              <a:uFill>
                <a:solidFill>
                  <a:srgbClr val="0B12A1"/>
                </a:solidFill>
              </a:uFill>
            </a:endParaRPr>
          </a:p>
          <a:p>
            <a:pPr marL="381000" indent="-381000" algn="just">
              <a:lnSpc>
                <a:spcPct val="150000"/>
              </a:lnSpc>
              <a:buClr>
                <a:srgbClr val="0B12A1"/>
              </a:buClr>
              <a:buSzPct val="100000"/>
              <a:buAutoNum type="arabicPeriod" startAt="1"/>
            </a:pPr>
            <a:r>
              <a:rPr b="1" sz="2000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РЕШЕНИЕ ДОЛЖНО СООТВЕТСТВОВАТЬ </a:t>
            </a:r>
            <a:r>
              <a:rPr b="1" sz="280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</a:rPr>
              <a:t>ПОТРЕБНОСТЯМ  КЛИЕНТА </a:t>
            </a:r>
            <a:endParaRPr b="1" sz="2800">
              <a:solidFill>
                <a:srgbClr val="990033"/>
              </a:solidFill>
              <a:uFill>
                <a:solidFill>
                  <a:srgbClr val="990033"/>
                </a:solidFill>
              </a:uFill>
            </a:endParaRPr>
          </a:p>
          <a:p>
            <a:pPr marL="381000" indent="-381000" algn="just">
              <a:lnSpc>
                <a:spcPct val="150000"/>
              </a:lnSpc>
              <a:buClr>
                <a:srgbClr val="0B12A1"/>
              </a:buClr>
              <a:buSzPct val="100000"/>
              <a:buAutoNum type="arabicPeriod" startAt="1"/>
            </a:pPr>
            <a:r>
              <a:rPr b="1" sz="2000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РАССКАЗЫВАЙТЕ</a:t>
            </a:r>
            <a:r>
              <a:rPr b="1" sz="2800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 </a:t>
            </a:r>
            <a:r>
              <a:rPr b="1" sz="280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</a:rPr>
              <a:t>О ПРЕИМУЩЕСТВАХ     и ВЫГОДАХ КАРТЫ для КЛИЕНТА,   </a:t>
            </a:r>
            <a:r>
              <a:rPr b="1" sz="2000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А НЕ О ДЕТАЛЯХ КТО И КАК ОБСЛУЖИВАЕТ ЕЕ В КОМПАНИИ</a:t>
            </a:r>
            <a:endParaRPr b="1" sz="2000">
              <a:solidFill>
                <a:srgbClr val="0B12A1"/>
              </a:solidFill>
              <a:uFill>
                <a:solidFill>
                  <a:srgbClr val="0B12A1"/>
                </a:solidFill>
              </a:uFill>
            </a:endParaRPr>
          </a:p>
          <a:p>
            <a:pPr marL="457200" indent="-457200" algn="just">
              <a:lnSpc>
                <a:spcPct val="150000"/>
              </a:lnSpc>
              <a:buClr>
                <a:srgbClr val="0B12A1"/>
              </a:buClr>
              <a:buSzPct val="100000"/>
              <a:buAutoNum type="arabicPeriod" startAt="1"/>
            </a:pPr>
            <a:r>
              <a:rPr b="1" sz="2400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 ИСПОЛЬЗУЙТЕ  РИСУНКИ ДЛЯ БОЛЬШЕЙ НАГЛЯДНОСТИ, демонстрируйте сайты компании на планшете или телефоне</a:t>
            </a:r>
          </a:p>
        </p:txBody>
      </p:sp>
      <p:pic>
        <p:nvPicPr>
          <p:cNvPr id="170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rd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2"/>
      <p:bldP build="whole" bldLvl="1" animBg="1" rev="0" advAuto="0" spid="1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4"/>
          <p:cNvSpPr txBox="1"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 sz="1800"/>
            </a:pPr>
            <a:r>
              <a:rPr sz="1400"/>
              <a:t>14</a:t>
            </a:r>
          </a:p>
        </p:txBody>
      </p:sp>
      <p:pic>
        <p:nvPicPr>
          <p:cNvPr id="17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rd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сновы успешной  беседы"/>
          <p:cNvSpPr txBox="1"/>
          <p:nvPr>
            <p:ph type="title" idx="4294967295"/>
          </p:nvPr>
        </p:nvSpPr>
        <p:spPr>
          <a:xfrm>
            <a:off x="294481" y="2693987"/>
            <a:ext cx="8555038" cy="14700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41247">
              <a:defRPr sz="4048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4416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</a:rPr>
              <a:t>Основы успешной </a:t>
            </a:r>
            <a:br>
              <a:rPr sz="4416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</a:rPr>
            </a:br>
            <a:r>
              <a:rPr sz="4416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</a:rPr>
              <a:t>беседы</a:t>
            </a:r>
          </a:p>
        </p:txBody>
      </p:sp>
      <p:pic>
        <p:nvPicPr>
          <p:cNvPr id="26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rd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Цель встречи – помочь клиенту заключить договор или приобрести карту!"/>
          <p:cNvSpPr txBox="1"/>
          <p:nvPr>
            <p:ph type="title" idx="4294967295"/>
          </p:nvPr>
        </p:nvSpPr>
        <p:spPr>
          <a:xfrm>
            <a:off x="429418" y="2857499"/>
            <a:ext cx="8285164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528065" indent="-528065" defTabSz="704087">
              <a:defRPr sz="3387"/>
            </a:pPr>
            <a:r>
              <a:rPr b="1" sz="2464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  <a:t> </a:t>
            </a:r>
            <a:br>
              <a:rPr b="1" sz="2464">
                <a:solidFill>
                  <a:srgbClr val="0B12A1"/>
                </a:solidFill>
                <a:uFill>
                  <a:solidFill>
                    <a:srgbClr val="0B12A1"/>
                  </a:solidFill>
                </a:uFill>
              </a:rPr>
            </a:br>
            <a:r>
              <a:rPr b="1" sz="2464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</a:rPr>
              <a:t>Цель встречи – помочь клиенту заключить договор или приобрести карту!</a:t>
            </a:r>
          </a:p>
        </p:txBody>
      </p:sp>
      <p:pic>
        <p:nvPicPr>
          <p:cNvPr id="31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rd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4"/>
          <p:cNvSpPr txBox="1"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 sz="1800"/>
            </a:pPr>
            <a:r>
              <a:rPr sz="1400"/>
              <a:t>4</a:t>
            </a:r>
          </a:p>
        </p:txBody>
      </p:sp>
      <p:sp>
        <p:nvSpPr>
          <p:cNvPr id="36" name="Заставить клиента думать!!!…"/>
          <p:cNvSpPr txBox="1"/>
          <p:nvPr>
            <p:ph type="body" idx="4294967295"/>
          </p:nvPr>
        </p:nvSpPr>
        <p:spPr>
          <a:xfrm>
            <a:off x="503113" y="2115871"/>
            <a:ext cx="8137774" cy="35004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701040" indent="-701040" defTabSz="841247">
              <a:spcBef>
                <a:spcPts val="1000"/>
              </a:spcBef>
              <a:buClr>
                <a:srgbClr val="000066"/>
              </a:buClr>
              <a:defRPr sz="2944"/>
            </a:pPr>
            <a:r>
              <a:rPr b="1" sz="368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Заставить клиента </a:t>
            </a:r>
            <a:r>
              <a:rPr b="1" sz="4416">
                <a:solidFill>
                  <a:srgbClr val="A20000"/>
                </a:solidFill>
                <a:uFill>
                  <a:solidFill>
                    <a:srgbClr val="A20000"/>
                  </a:solidFill>
                </a:uFill>
              </a:rPr>
              <a:t>думать!!!</a:t>
            </a:r>
            <a:endParaRPr b="1" sz="4416">
              <a:solidFill>
                <a:srgbClr val="A20000"/>
              </a:solidFill>
              <a:uFill>
                <a:solidFill>
                  <a:srgbClr val="A20000"/>
                </a:solidFill>
              </a:uFill>
            </a:endParaRPr>
          </a:p>
          <a:p>
            <a:pPr marL="630936" indent="-630936" defTabSz="841247">
              <a:buClr>
                <a:srgbClr val="000066"/>
              </a:buClr>
              <a:defRPr sz="2944"/>
            </a:pPr>
            <a:r>
              <a:rPr b="1" sz="3312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Понять потребность клиента</a:t>
            </a:r>
            <a:endParaRPr b="1" sz="3312">
              <a:solidFill>
                <a:srgbClr val="000066"/>
              </a:solidFill>
              <a:uFill>
                <a:solidFill>
                  <a:srgbClr val="000066"/>
                </a:solidFill>
              </a:uFill>
            </a:endParaRPr>
          </a:p>
          <a:p>
            <a:pPr marL="630936" indent="-630936" defTabSz="841247">
              <a:buClr>
                <a:srgbClr val="000066"/>
              </a:buClr>
              <a:defRPr sz="2944"/>
            </a:pPr>
            <a:r>
              <a:rPr b="1" sz="3312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Показать решение его проблемы</a:t>
            </a:r>
            <a:endParaRPr b="1" sz="3312">
              <a:solidFill>
                <a:srgbClr val="000066"/>
              </a:solidFill>
              <a:uFill>
                <a:solidFill>
                  <a:srgbClr val="000066"/>
                </a:solidFill>
              </a:uFill>
            </a:endParaRPr>
          </a:p>
          <a:p>
            <a:pPr marL="701040" indent="-701040" algn="ctr" defTabSz="841247">
              <a:spcBef>
                <a:spcPts val="800"/>
              </a:spcBef>
              <a:buClr>
                <a:srgbClr val="002060"/>
              </a:buClr>
              <a:defRPr sz="2944"/>
            </a:pPr>
            <a:r>
              <a:rPr b="1" sz="368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Заставить клиента </a:t>
            </a:r>
            <a:endParaRPr b="1" sz="368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 marL="560831" indent="-560831" algn="ctr" defTabSz="841247">
              <a:spcBef>
                <a:spcPts val="1300"/>
              </a:spcBef>
              <a:buSzTx/>
              <a:buNone/>
              <a:defRPr sz="2944"/>
            </a:pPr>
            <a:r>
              <a:rPr b="1" sz="4416">
                <a:solidFill>
                  <a:srgbClr val="8A0000"/>
                </a:solidFill>
                <a:uFill>
                  <a:solidFill>
                    <a:srgbClr val="8A0000"/>
                  </a:solidFill>
                </a:uFill>
              </a:rPr>
              <a:t>     </a:t>
            </a:r>
            <a:r>
              <a:rPr b="1" sz="5520">
                <a:solidFill>
                  <a:srgbClr val="8A0000"/>
                </a:solidFill>
                <a:uFill>
                  <a:solidFill>
                    <a:srgbClr val="8A0000"/>
                  </a:solidFill>
                </a:uFill>
              </a:rPr>
              <a:t>действовать !!!</a:t>
            </a:r>
          </a:p>
        </p:txBody>
      </p:sp>
      <p:sp>
        <p:nvSpPr>
          <p:cNvPr id="37" name="ОСНОВНЫЕ ЗАДАЧИ…"/>
          <p:cNvSpPr txBox="1"/>
          <p:nvPr/>
        </p:nvSpPr>
        <p:spPr>
          <a:xfrm>
            <a:off x="1868065" y="371475"/>
            <a:ext cx="6288932" cy="111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6350" algn="ctr">
              <a:spcBef>
                <a:spcPts val="700"/>
              </a:spcBef>
            </a:pPr>
            <a:r>
              <a:rPr b="1" sz="3200">
                <a:solidFill>
                  <a:srgbClr val="A20000"/>
                </a:solidFill>
                <a:uFill>
                  <a:solidFill>
                    <a:srgbClr val="A20000"/>
                  </a:solidFill>
                </a:uFill>
              </a:rPr>
              <a:t>ОСНОВНЫЕ ЗАДАЧИ</a:t>
            </a:r>
            <a:endParaRPr b="1" sz="3200">
              <a:solidFill>
                <a:srgbClr val="A20000"/>
              </a:solidFill>
              <a:uFill>
                <a:solidFill>
                  <a:srgbClr val="A20000"/>
                </a:solidFill>
              </a:uFill>
            </a:endParaRPr>
          </a:p>
          <a:p>
            <a:pPr indent="6350" algn="ctr">
              <a:spcBef>
                <a:spcPts val="700"/>
              </a:spcBef>
            </a:pPr>
            <a:r>
              <a:rPr b="1" sz="3200">
                <a:solidFill>
                  <a:srgbClr val="A20000"/>
                </a:solidFill>
                <a:uFill>
                  <a:solidFill>
                    <a:srgbClr val="A20000"/>
                  </a:solidFill>
                </a:uFill>
              </a:rPr>
              <a:t>УСПЕШНОЙ БЕСЕДЫ:</a:t>
            </a:r>
          </a:p>
        </p:txBody>
      </p:sp>
      <p:sp>
        <p:nvSpPr>
          <p:cNvPr id="38" name="Прямоугольник"/>
          <p:cNvSpPr/>
          <p:nvPr/>
        </p:nvSpPr>
        <p:spPr>
          <a:xfrm>
            <a:off x="250825" y="188912"/>
            <a:ext cx="8642350" cy="6480176"/>
          </a:xfrm>
          <a:prstGeom prst="rect">
            <a:avLst/>
          </a:prstGeom>
          <a:ln w="76200">
            <a:solidFill>
              <a:srgbClr val="00009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" name="Линия"/>
          <p:cNvSpPr/>
          <p:nvPr/>
        </p:nvSpPr>
        <p:spPr>
          <a:xfrm>
            <a:off x="2816225" y="6524625"/>
            <a:ext cx="4392613" cy="0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" name="Линия"/>
          <p:cNvSpPr/>
          <p:nvPr/>
        </p:nvSpPr>
        <p:spPr>
          <a:xfrm>
            <a:off x="8748712" y="4071937"/>
            <a:ext cx="1" cy="2276476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rd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Class="entr" nodeType="withEffect" presetSubtype="4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4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4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4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4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" grpId="1"/>
      <p:bldP build="p" bldLvl="1" animBg="1" rev="0" advAuto="0" spid="3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Линия"/>
          <p:cNvSpPr/>
          <p:nvPr/>
        </p:nvSpPr>
        <p:spPr>
          <a:xfrm>
            <a:off x="827087" y="5661025"/>
            <a:ext cx="10810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" name="Линия"/>
          <p:cNvSpPr/>
          <p:nvPr/>
        </p:nvSpPr>
        <p:spPr>
          <a:xfrm flipV="1">
            <a:off x="1908175" y="4652962"/>
            <a:ext cx="0" cy="1008063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" name="Линия"/>
          <p:cNvSpPr/>
          <p:nvPr/>
        </p:nvSpPr>
        <p:spPr>
          <a:xfrm>
            <a:off x="1906587" y="4652962"/>
            <a:ext cx="1081088" cy="1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" name="Линия"/>
          <p:cNvSpPr/>
          <p:nvPr/>
        </p:nvSpPr>
        <p:spPr>
          <a:xfrm>
            <a:off x="2986087" y="3644900"/>
            <a:ext cx="10810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" name="Линия"/>
          <p:cNvSpPr/>
          <p:nvPr/>
        </p:nvSpPr>
        <p:spPr>
          <a:xfrm flipV="1">
            <a:off x="2986087" y="3644899"/>
            <a:ext cx="1589" cy="1008064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" name="Линия"/>
          <p:cNvSpPr/>
          <p:nvPr/>
        </p:nvSpPr>
        <p:spPr>
          <a:xfrm flipV="1">
            <a:off x="4065587" y="2636837"/>
            <a:ext cx="1588" cy="1008064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" name="Линия"/>
          <p:cNvSpPr/>
          <p:nvPr/>
        </p:nvSpPr>
        <p:spPr>
          <a:xfrm>
            <a:off x="4067175" y="2636837"/>
            <a:ext cx="1081088" cy="1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" name="Линия"/>
          <p:cNvSpPr/>
          <p:nvPr/>
        </p:nvSpPr>
        <p:spPr>
          <a:xfrm flipV="1">
            <a:off x="827087" y="5661025"/>
            <a:ext cx="1589" cy="863600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" name="Линия"/>
          <p:cNvSpPr/>
          <p:nvPr/>
        </p:nvSpPr>
        <p:spPr>
          <a:xfrm flipV="1">
            <a:off x="6226174" y="620712"/>
            <a:ext cx="1589" cy="1008064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" name="Линия"/>
          <p:cNvSpPr/>
          <p:nvPr/>
        </p:nvSpPr>
        <p:spPr>
          <a:xfrm flipV="1">
            <a:off x="5145087" y="1628774"/>
            <a:ext cx="1588" cy="1008064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" name="Линия"/>
          <p:cNvSpPr/>
          <p:nvPr/>
        </p:nvSpPr>
        <p:spPr>
          <a:xfrm>
            <a:off x="6227762" y="620712"/>
            <a:ext cx="1081088" cy="1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" name="Линия"/>
          <p:cNvSpPr/>
          <p:nvPr/>
        </p:nvSpPr>
        <p:spPr>
          <a:xfrm>
            <a:off x="5146675" y="1628775"/>
            <a:ext cx="10810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" name="Подготовка (список знакомых ТОП 100, ни кого не исключаем…)"/>
          <p:cNvSpPr txBox="1"/>
          <p:nvPr/>
        </p:nvSpPr>
        <p:spPr>
          <a:xfrm>
            <a:off x="1042987" y="5876924"/>
            <a:ext cx="756365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defRPr>
            </a:lvl1pPr>
          </a:lstStyle>
          <a:p>
            <a:pPr>
              <a:defRPr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defRPr>
            </a:pPr>
            <a:r>
              <a: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Подготовка (список знакомых ТОП 100, ни кого не исключаем…)</a:t>
            </a:r>
          </a:p>
        </p:txBody>
      </p:sp>
      <p:sp>
        <p:nvSpPr>
          <p:cNvPr id="56" name="Назначение встречи (интрига …)"/>
          <p:cNvSpPr txBox="1"/>
          <p:nvPr/>
        </p:nvSpPr>
        <p:spPr>
          <a:xfrm>
            <a:off x="2051050" y="5084762"/>
            <a:ext cx="41767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defRPr>
            </a:lvl1pPr>
          </a:lstStyle>
          <a:p>
            <a:pPr>
              <a:defRPr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defRPr>
            </a:pPr>
            <a:r>
              <a: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Назначение встречи (интрига …)</a:t>
            </a:r>
          </a:p>
        </p:txBody>
      </p:sp>
      <p:sp>
        <p:nvSpPr>
          <p:cNvPr id="57" name="Протокол (время, место, как …)"/>
          <p:cNvSpPr txBox="1"/>
          <p:nvPr/>
        </p:nvSpPr>
        <p:spPr>
          <a:xfrm>
            <a:off x="3132137" y="4005262"/>
            <a:ext cx="41767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defRPr>
            </a:lvl1pPr>
          </a:lstStyle>
          <a:p>
            <a:pPr>
              <a:defRPr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defRPr>
            </a:pPr>
            <a:r>
              <a: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Протокол (время, место, как …)</a:t>
            </a:r>
          </a:p>
        </p:txBody>
      </p:sp>
      <p:sp>
        <p:nvSpPr>
          <p:cNvPr id="58" name="Философия (через свой пример …)"/>
          <p:cNvSpPr txBox="1"/>
          <p:nvPr/>
        </p:nvSpPr>
        <p:spPr>
          <a:xfrm>
            <a:off x="4211637" y="2990850"/>
            <a:ext cx="41767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defRPr>
            </a:lvl1pPr>
          </a:lstStyle>
          <a:p>
            <a:pPr>
              <a:defRPr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defRPr>
            </a:pPr>
            <a:r>
              <a: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Философия (через свой пример …)</a:t>
            </a:r>
          </a:p>
        </p:txBody>
      </p:sp>
      <p:sp>
        <p:nvSpPr>
          <p:cNvPr id="59" name="Решение (персональное для клиента …)"/>
          <p:cNvSpPr txBox="1"/>
          <p:nvPr/>
        </p:nvSpPr>
        <p:spPr>
          <a:xfrm>
            <a:off x="5219700" y="1989137"/>
            <a:ext cx="3313113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defRPr>
            </a:lvl1pPr>
          </a:lstStyle>
          <a:p>
            <a:pPr>
              <a:defRPr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defRPr>
            </a:pPr>
            <a:r>
              <a: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Решение (персональное для клиента …)</a:t>
            </a:r>
          </a:p>
        </p:txBody>
      </p:sp>
      <p:sp>
        <p:nvSpPr>
          <p:cNvPr id="60" name="Заключение договора,…"/>
          <p:cNvSpPr txBox="1"/>
          <p:nvPr/>
        </p:nvSpPr>
        <p:spPr>
          <a:xfrm>
            <a:off x="6300787" y="692149"/>
            <a:ext cx="2551560" cy="754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</a:pPr>
            <a:r>
              <a: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Заключение договора,</a:t>
            </a:r>
            <a:endParaRPr>
              <a:solidFill>
                <a:srgbClr val="000066"/>
              </a:solidFill>
              <a:uFill>
                <a:solidFill>
                  <a:srgbClr val="000066"/>
                </a:solidFill>
              </a:uFill>
            </a:endParaRPr>
          </a:p>
          <a:p>
            <a:pPr>
              <a:spcBef>
                <a:spcPts val="1000"/>
              </a:spcBef>
            </a:pPr>
            <a:r>
              <a:rPr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продажа карты</a:t>
            </a:r>
          </a:p>
        </p:txBody>
      </p:sp>
      <p:sp>
        <p:nvSpPr>
          <p:cNvPr id="61" name="Фигура"/>
          <p:cNvSpPr/>
          <p:nvPr/>
        </p:nvSpPr>
        <p:spPr>
          <a:xfrm rot="18469775">
            <a:off x="551272" y="4411365"/>
            <a:ext cx="1766294" cy="619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0" y="14400"/>
                </a:moveTo>
                <a:cubicBezTo>
                  <a:pt x="14400" y="10423"/>
                  <a:pt x="12251" y="7200"/>
                  <a:pt x="9600" y="7200"/>
                </a:cubicBezTo>
                <a:cubicBezTo>
                  <a:pt x="6948" y="7200"/>
                  <a:pt x="4800" y="10423"/>
                  <a:pt x="4800" y="14400"/>
                </a:cubicBezTo>
                <a:lnTo>
                  <a:pt x="0" y="14400"/>
                </a:lnTo>
                <a:cubicBezTo>
                  <a:pt x="0" y="6447"/>
                  <a:pt x="4298" y="0"/>
                  <a:pt x="9600" y="0"/>
                </a:cubicBezTo>
                <a:cubicBezTo>
                  <a:pt x="14901" y="0"/>
                  <a:pt x="19199" y="6447"/>
                  <a:pt x="19200" y="14399"/>
                </a:cubicBezTo>
                <a:lnTo>
                  <a:pt x="19200" y="14400"/>
                </a:lnTo>
                <a:lnTo>
                  <a:pt x="21600" y="14400"/>
                </a:lnTo>
                <a:lnTo>
                  <a:pt x="16800" y="21600"/>
                </a:lnTo>
                <a:lnTo>
                  <a:pt x="12000" y="14400"/>
                </a:lnTo>
                <a:lnTo>
                  <a:pt x="14400" y="14400"/>
                </a:lnTo>
                <a:close/>
              </a:path>
            </a:pathLst>
          </a:custGeom>
          <a:solidFill>
            <a:srgbClr val="99CC00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" name="Фигура"/>
          <p:cNvSpPr/>
          <p:nvPr/>
        </p:nvSpPr>
        <p:spPr>
          <a:xfrm rot="18192297">
            <a:off x="1939558" y="2626967"/>
            <a:ext cx="2025254" cy="770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0" y="14400"/>
                </a:moveTo>
                <a:cubicBezTo>
                  <a:pt x="14400" y="10423"/>
                  <a:pt x="12251" y="7200"/>
                  <a:pt x="9600" y="7200"/>
                </a:cubicBezTo>
                <a:cubicBezTo>
                  <a:pt x="6948" y="7200"/>
                  <a:pt x="4800" y="10423"/>
                  <a:pt x="4800" y="14400"/>
                </a:cubicBezTo>
                <a:lnTo>
                  <a:pt x="0" y="14400"/>
                </a:lnTo>
                <a:cubicBezTo>
                  <a:pt x="0" y="6447"/>
                  <a:pt x="4298" y="0"/>
                  <a:pt x="9600" y="0"/>
                </a:cubicBezTo>
                <a:cubicBezTo>
                  <a:pt x="14901" y="0"/>
                  <a:pt x="19199" y="6447"/>
                  <a:pt x="19200" y="14399"/>
                </a:cubicBezTo>
                <a:lnTo>
                  <a:pt x="19200" y="14400"/>
                </a:lnTo>
                <a:lnTo>
                  <a:pt x="21600" y="14400"/>
                </a:lnTo>
                <a:lnTo>
                  <a:pt x="16800" y="21600"/>
                </a:lnTo>
                <a:lnTo>
                  <a:pt x="12000" y="14400"/>
                </a:lnTo>
                <a:lnTo>
                  <a:pt x="14400" y="14400"/>
                </a:lnTo>
                <a:close/>
              </a:path>
            </a:pathLst>
          </a:custGeom>
          <a:solidFill>
            <a:srgbClr val="99CC00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" name="Фигура"/>
          <p:cNvSpPr/>
          <p:nvPr/>
        </p:nvSpPr>
        <p:spPr>
          <a:xfrm rot="18620614">
            <a:off x="3300111" y="617489"/>
            <a:ext cx="2943226" cy="1241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00" y="14400"/>
                </a:moveTo>
                <a:cubicBezTo>
                  <a:pt x="14400" y="10423"/>
                  <a:pt x="12251" y="7200"/>
                  <a:pt x="9600" y="7200"/>
                </a:cubicBezTo>
                <a:cubicBezTo>
                  <a:pt x="6948" y="7200"/>
                  <a:pt x="4800" y="10423"/>
                  <a:pt x="4800" y="14400"/>
                </a:cubicBezTo>
                <a:lnTo>
                  <a:pt x="0" y="14400"/>
                </a:lnTo>
                <a:cubicBezTo>
                  <a:pt x="0" y="6447"/>
                  <a:pt x="4298" y="0"/>
                  <a:pt x="9600" y="0"/>
                </a:cubicBezTo>
                <a:cubicBezTo>
                  <a:pt x="14901" y="0"/>
                  <a:pt x="19199" y="6447"/>
                  <a:pt x="19200" y="14399"/>
                </a:cubicBezTo>
                <a:lnTo>
                  <a:pt x="19200" y="14400"/>
                </a:lnTo>
                <a:lnTo>
                  <a:pt x="21600" y="14400"/>
                </a:lnTo>
                <a:lnTo>
                  <a:pt x="16800" y="21600"/>
                </a:lnTo>
                <a:lnTo>
                  <a:pt x="12000" y="14400"/>
                </a:lnTo>
                <a:lnTo>
                  <a:pt x="14400" y="14400"/>
                </a:lnTo>
                <a:close/>
              </a:path>
            </a:pathLst>
          </a:custGeom>
          <a:solidFill>
            <a:srgbClr val="99CC00"/>
          </a:solidFill>
          <a:ln>
            <a:solidFill>
              <a:schemeClr val="accent4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" name="МОТИВАЦИЯ"/>
          <p:cNvSpPr txBox="1"/>
          <p:nvPr/>
        </p:nvSpPr>
        <p:spPr>
          <a:xfrm rot="18439241">
            <a:off x="157949" y="1783851"/>
            <a:ext cx="4579938" cy="76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800"/>
              </a:spcBef>
              <a:defRPr b="1" sz="4800">
                <a:solidFill>
                  <a:srgbClr val="820000"/>
                </a:solidFill>
                <a:uFill>
                  <a:solidFill>
                    <a:srgbClr val="820000"/>
                  </a:solidFill>
                </a:uFill>
              </a:defRPr>
            </a:lvl1pPr>
          </a:lstStyle>
          <a:p>
            <a:pPr>
              <a:defRPr b="0" sz="1800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defRPr>
            </a:pPr>
            <a:r>
              <a:rPr b="1" sz="4800">
                <a:solidFill>
                  <a:srgbClr val="820000"/>
                </a:solidFill>
                <a:uFill>
                  <a:solidFill>
                    <a:srgbClr val="820000"/>
                  </a:solidFill>
                </a:uFill>
              </a:rPr>
              <a:t>МОТИВАЦИЯ</a:t>
            </a:r>
          </a:p>
        </p:txBody>
      </p:sp>
      <p:pic>
        <p:nvPicPr>
          <p:cNvPr id="6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14:rippl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1"/>
      <p:bldP build="whole" bldLvl="1" animBg="1" rev="0" advAuto="0" spid="62" grpId="2"/>
      <p:bldP build="whole" bldLvl="1" animBg="1" rev="0" advAuto="0" spid="63" grpId="3"/>
      <p:bldP build="whole" bldLvl="1" animBg="1" rev="0" advAuto="0" spid="64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6"/>
          <p:cNvSpPr txBox="1"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 sz="1800"/>
            </a:pPr>
            <a:r>
              <a:rPr sz="1400"/>
              <a:t>6</a:t>
            </a:r>
          </a:p>
        </p:txBody>
      </p:sp>
      <p:sp>
        <p:nvSpPr>
          <p:cNvPr id="70" name="Схема беседы со знакомым…"/>
          <p:cNvSpPr txBox="1"/>
          <p:nvPr>
            <p:ph type="body" idx="4294967295"/>
          </p:nvPr>
        </p:nvSpPr>
        <p:spPr>
          <a:xfrm>
            <a:off x="724693" y="1566862"/>
            <a:ext cx="7694614" cy="37242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609600" indent="-609600" algn="ctr">
              <a:lnSpc>
                <a:spcPct val="90000"/>
              </a:lnSpc>
              <a:buSzTx/>
              <a:buNone/>
            </a:pPr>
            <a:r>
              <a:rPr b="1">
                <a:solidFill>
                  <a:srgbClr val="A20000"/>
                </a:solidFill>
                <a:uFill>
                  <a:solidFill>
                    <a:srgbClr val="A20000"/>
                  </a:solidFill>
                </a:uFill>
              </a:rPr>
              <a:t>Схема беседы со знакомым </a:t>
            </a:r>
            <a:endParaRPr b="1">
              <a:solidFill>
                <a:srgbClr val="A20000"/>
              </a:solidFill>
              <a:uFill>
                <a:solidFill>
                  <a:srgbClr val="A20000"/>
                </a:solidFill>
              </a:uFill>
            </a:endParaRPr>
          </a:p>
          <a:p>
            <a:pPr marL="609600" indent="-609600" algn="ctr">
              <a:lnSpc>
                <a:spcPct val="90000"/>
              </a:lnSpc>
              <a:buSzTx/>
              <a:buNone/>
            </a:pPr>
            <a:r>
              <a:rPr b="1">
                <a:solidFill>
                  <a:srgbClr val="A20000"/>
                </a:solidFill>
                <a:uFill>
                  <a:solidFill>
                    <a:srgbClr val="A20000"/>
                  </a:solidFill>
                </a:uFill>
              </a:rPr>
              <a:t>на 5-ти пальцах одной руки</a:t>
            </a:r>
            <a:endParaRPr b="1">
              <a:solidFill>
                <a:srgbClr val="A20000"/>
              </a:solidFill>
              <a:uFill>
                <a:solidFill>
                  <a:srgbClr val="A20000"/>
                </a:solidFill>
              </a:uFill>
            </a:endParaRPr>
          </a:p>
          <a:p>
            <a:pPr marL="609600" indent="-609600">
              <a:lnSpc>
                <a:spcPct val="90000"/>
              </a:lnSpc>
              <a:buClr>
                <a:schemeClr val="accent2"/>
              </a:buClr>
              <a:buAutoNum type="arabicPeriod" startAt="1"/>
            </a:pPr>
            <a:r>
              <a:rPr b="1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rPr>
              <a:t>Контакт</a:t>
            </a:r>
            <a:endParaRPr b="1">
              <a:solidFill>
                <a:schemeClr val="accent2"/>
              </a:solidFill>
              <a:uFill>
                <a:solidFill>
                  <a:schemeClr val="accent2"/>
                </a:solidFill>
              </a:uFill>
            </a:endParaRPr>
          </a:p>
          <a:p>
            <a:pPr marL="609600" indent="-609600">
              <a:lnSpc>
                <a:spcPct val="90000"/>
              </a:lnSpc>
              <a:buClr>
                <a:schemeClr val="accent2"/>
              </a:buClr>
              <a:buAutoNum type="arabicPeriod" startAt="1"/>
            </a:pPr>
            <a:r>
              <a:rPr b="1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rPr>
              <a:t>Вскрытие потребностей</a:t>
            </a:r>
            <a:endParaRPr b="1">
              <a:solidFill>
                <a:schemeClr val="accent2"/>
              </a:solidFill>
              <a:uFill>
                <a:solidFill>
                  <a:schemeClr val="accent2"/>
                </a:solidFill>
              </a:uFill>
            </a:endParaRPr>
          </a:p>
          <a:p>
            <a:pPr marL="609600" indent="-609600">
              <a:lnSpc>
                <a:spcPct val="90000"/>
              </a:lnSpc>
              <a:buClr>
                <a:schemeClr val="accent2"/>
              </a:buClr>
              <a:buAutoNum type="arabicPeriod" startAt="1"/>
            </a:pPr>
            <a:r>
              <a:rPr b="1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rPr>
              <a:t>Презентация решения</a:t>
            </a:r>
            <a:endParaRPr b="1">
              <a:solidFill>
                <a:schemeClr val="accent2"/>
              </a:solidFill>
              <a:uFill>
                <a:solidFill>
                  <a:schemeClr val="accent2"/>
                </a:solidFill>
              </a:uFill>
            </a:endParaRPr>
          </a:p>
          <a:p>
            <a:pPr marL="609600" indent="-609600">
              <a:lnSpc>
                <a:spcPct val="90000"/>
              </a:lnSpc>
              <a:buClr>
                <a:schemeClr val="accent2"/>
              </a:buClr>
              <a:buAutoNum type="arabicPeriod" startAt="1"/>
            </a:pPr>
            <a:r>
              <a:rPr b="1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rPr>
              <a:t>Ответы на вопросы</a:t>
            </a:r>
            <a:endParaRPr b="1">
              <a:solidFill>
                <a:schemeClr val="accent2"/>
              </a:solidFill>
              <a:uFill>
                <a:solidFill>
                  <a:schemeClr val="accent2"/>
                </a:solidFill>
              </a:uFill>
            </a:endParaRPr>
          </a:p>
          <a:p>
            <a:pPr marL="609600" indent="-609600">
              <a:lnSpc>
                <a:spcPct val="90000"/>
              </a:lnSpc>
              <a:buClr>
                <a:schemeClr val="accent2"/>
              </a:buClr>
              <a:buAutoNum type="arabicPeriod" startAt="1"/>
            </a:pPr>
            <a:r>
              <a:rPr b="1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rPr>
              <a:t>Завершение сделки</a:t>
            </a:r>
          </a:p>
        </p:txBody>
      </p:sp>
      <p:sp>
        <p:nvSpPr>
          <p:cNvPr id="71" name="Прямоугольник"/>
          <p:cNvSpPr/>
          <p:nvPr/>
        </p:nvSpPr>
        <p:spPr>
          <a:xfrm>
            <a:off x="252412" y="188912"/>
            <a:ext cx="8642351" cy="6480176"/>
          </a:xfrm>
          <a:prstGeom prst="rect">
            <a:avLst/>
          </a:prstGeom>
          <a:ln w="76200">
            <a:solidFill>
              <a:srgbClr val="00009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" name="Линия"/>
          <p:cNvSpPr/>
          <p:nvPr/>
        </p:nvSpPr>
        <p:spPr>
          <a:xfrm>
            <a:off x="2817812" y="6524625"/>
            <a:ext cx="4391026" cy="0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" name="Линия"/>
          <p:cNvSpPr/>
          <p:nvPr/>
        </p:nvSpPr>
        <p:spPr>
          <a:xfrm>
            <a:off x="8748712" y="4071937"/>
            <a:ext cx="1" cy="2276476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74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7"/>
          <p:cNvSpPr txBox="1"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 sz="1800"/>
            </a:pPr>
            <a:r>
              <a:rPr sz="1400"/>
              <a:t>7</a:t>
            </a:r>
          </a:p>
        </p:txBody>
      </p:sp>
      <p:sp>
        <p:nvSpPr>
          <p:cNvPr id="77" name="Прямоугольник"/>
          <p:cNvSpPr/>
          <p:nvPr/>
        </p:nvSpPr>
        <p:spPr>
          <a:xfrm>
            <a:off x="250825" y="188912"/>
            <a:ext cx="8642350" cy="6480176"/>
          </a:xfrm>
          <a:prstGeom prst="rect">
            <a:avLst/>
          </a:prstGeom>
          <a:ln w="76200">
            <a:solidFill>
              <a:srgbClr val="000099"/>
            </a:solidFill>
          </a:ln>
        </p:spPr>
        <p:txBody>
          <a:bodyPr lIns="45719" rIns="45719" anchor="ctr"/>
          <a:lstStyle/>
          <a:p>
            <a:pPr>
              <a:spcBef>
                <a:spcPts val="1000"/>
              </a:spcBef>
              <a:defRPr b="1"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defRPr>
            </a:pPr>
          </a:p>
        </p:txBody>
      </p:sp>
      <p:sp>
        <p:nvSpPr>
          <p:cNvPr id="78" name="Линия"/>
          <p:cNvSpPr/>
          <p:nvPr/>
        </p:nvSpPr>
        <p:spPr>
          <a:xfrm>
            <a:off x="2816225" y="6524625"/>
            <a:ext cx="4392613" cy="0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" name="Линия"/>
          <p:cNvSpPr/>
          <p:nvPr/>
        </p:nvSpPr>
        <p:spPr>
          <a:xfrm>
            <a:off x="8748712" y="4071937"/>
            <a:ext cx="1" cy="2276476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" name="Я знаю, что тебя интересует тема денег и защита семьи. Тебе сейчас важнее деньги заработать или сохранить?…"/>
          <p:cNvSpPr txBox="1"/>
          <p:nvPr/>
        </p:nvSpPr>
        <p:spPr>
          <a:xfrm>
            <a:off x="428624" y="1162049"/>
            <a:ext cx="8286751" cy="513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endParaRPr i="1" sz="2000"/>
          </a:p>
          <a:p>
            <a:pPr algn="just"/>
            <a:r>
              <a:rPr b="1" i="1" sz="200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             Я знаю, что тебя интересует тема денег и защита семьи. Тебе сейчас важнее деньги заработать или сохранить?</a:t>
            </a:r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 algn="just"/>
            <a:r>
              <a:rPr b="1" i="1" sz="200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Что для тебя значат деньги? </a:t>
            </a:r>
            <a:r>
              <a:rPr b="1" i="1">
                <a:solidFill>
                  <a:srgbClr val="920000"/>
                </a:solidFill>
                <a:uFill>
                  <a:solidFill>
                    <a:srgbClr val="920000"/>
                  </a:solidFill>
                </a:uFill>
              </a:rPr>
              <a:t>(Ответы записать)</a:t>
            </a:r>
            <a:endParaRPr b="1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 algn="just"/>
            <a:r>
              <a:rPr b="1" i="1" sz="200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Тебе это нужно всегда, всю жизнь? Кто сейчас зависит от твоего дохода? </a:t>
            </a:r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/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 algn="just"/>
            <a:r>
              <a:rPr b="1" i="1" sz="200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Что может помешать твоей финансовой стабильности? </a:t>
            </a:r>
            <a:r>
              <a:rPr b="1" i="1">
                <a:solidFill>
                  <a:srgbClr val="920000"/>
                </a:solidFill>
                <a:uFill>
                  <a:solidFill>
                    <a:srgbClr val="920000"/>
                  </a:solidFill>
                </a:uFill>
              </a:rPr>
              <a:t>(потеря работы, тяжелые болезни, утрата трудоспособности, проблемы с Законом). Рисуем «линию жизни».</a:t>
            </a:r>
            <a:endParaRPr b="1" i="1" sz="200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  <a:p>
            <a:pPr>
              <a:defRPr b="1" i="1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defRPr>
            </a:pPr>
            <a:endParaRPr sz="2000"/>
          </a:p>
          <a:p>
            <a:pPr algn="just"/>
            <a:r>
              <a:rPr b="1" i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</a:rPr>
              <a:t>Тебе интересно будет узнать, что деньги, которые ты потратишь на приобретение карты клиента или заключение контракта с компанией фактически тебе вернуться за счет систем вознаграждений и мотиваций?! У тебя и твоей семьи будет гарантированная правовая защита и возможность повысить свой уровень жизни. Это тебе важно?</a:t>
            </a:r>
          </a:p>
        </p:txBody>
      </p:sp>
      <p:sp>
        <p:nvSpPr>
          <p:cNvPr id="81" name="БЕСЕДА СО ЗНАКОМЫМ"/>
          <p:cNvSpPr txBox="1"/>
          <p:nvPr/>
        </p:nvSpPr>
        <p:spPr>
          <a:xfrm>
            <a:off x="1835150" y="476250"/>
            <a:ext cx="6840538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533400" indent="-533400" algn="ctr">
              <a:lnSpc>
                <a:spcPct val="80000"/>
              </a:lnSpc>
              <a:spcBef>
                <a:spcPts val="600"/>
              </a:spcBef>
              <a:defRPr b="1" sz="2800">
                <a:solidFill>
                  <a:srgbClr val="A20000"/>
                </a:solidFill>
                <a:uFill>
                  <a:solidFill>
                    <a:srgbClr val="A20000"/>
                  </a:solidFill>
                </a:uFill>
              </a:defRPr>
            </a:lvl1pPr>
          </a:lstStyle>
          <a:p>
            <a:pPr>
              <a:defRPr b="0" sz="1800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defRPr>
            </a:pPr>
            <a:r>
              <a:rPr b="1" sz="2800">
                <a:solidFill>
                  <a:srgbClr val="A20000"/>
                </a:solidFill>
                <a:uFill>
                  <a:solidFill>
                    <a:srgbClr val="A20000"/>
                  </a:solidFill>
                </a:uFill>
              </a:rPr>
              <a:t>БЕСЕДА СО ЗНАКОМЫМ</a:t>
            </a:r>
          </a:p>
        </p:txBody>
      </p:sp>
      <p:pic>
        <p:nvPicPr>
          <p:cNvPr id="8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pull dir="rd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Линия"/>
          <p:cNvSpPr/>
          <p:nvPr/>
        </p:nvSpPr>
        <p:spPr>
          <a:xfrm flipV="1">
            <a:off x="755650" y="5300662"/>
            <a:ext cx="7691438" cy="15876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" name="Линия"/>
          <p:cNvSpPr/>
          <p:nvPr/>
        </p:nvSpPr>
        <p:spPr>
          <a:xfrm>
            <a:off x="2555875" y="5229225"/>
            <a:ext cx="0" cy="212725"/>
          </a:xfrm>
          <a:prstGeom prst="line">
            <a:avLst/>
          </a:prstGeom>
          <a:ln>
            <a:solidFill>
              <a:schemeClr val="accent4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" name="Линия"/>
          <p:cNvSpPr/>
          <p:nvPr/>
        </p:nvSpPr>
        <p:spPr>
          <a:xfrm>
            <a:off x="5364162" y="5229225"/>
            <a:ext cx="1" cy="212725"/>
          </a:xfrm>
          <a:prstGeom prst="line">
            <a:avLst/>
          </a:prstGeom>
          <a:ln>
            <a:solidFill>
              <a:schemeClr val="accent4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" name="Линия"/>
          <p:cNvSpPr/>
          <p:nvPr/>
        </p:nvSpPr>
        <p:spPr>
          <a:xfrm flipV="1">
            <a:off x="2557462" y="1844674"/>
            <a:ext cx="2806701" cy="3436939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" name="Линия"/>
          <p:cNvSpPr/>
          <p:nvPr/>
        </p:nvSpPr>
        <p:spPr>
          <a:xfrm>
            <a:off x="5327650" y="1808162"/>
            <a:ext cx="2628900" cy="1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" name="Линия"/>
          <p:cNvSpPr/>
          <p:nvPr/>
        </p:nvSpPr>
        <p:spPr>
          <a:xfrm flipH="1">
            <a:off x="5364162" y="1773237"/>
            <a:ext cx="1" cy="2693988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" name="Овал"/>
          <p:cNvSpPr/>
          <p:nvPr/>
        </p:nvSpPr>
        <p:spPr>
          <a:xfrm>
            <a:off x="5784850" y="2339975"/>
            <a:ext cx="2171700" cy="180657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Линия"/>
          <p:cNvSpPr/>
          <p:nvPr/>
        </p:nvSpPr>
        <p:spPr>
          <a:xfrm>
            <a:off x="5364162" y="4437062"/>
            <a:ext cx="2663826" cy="206376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94" name="Группа"/>
          <p:cNvGrpSpPr/>
          <p:nvPr/>
        </p:nvGrpSpPr>
        <p:grpSpPr>
          <a:xfrm>
            <a:off x="6156325" y="2660649"/>
            <a:ext cx="1428750" cy="647702"/>
            <a:chOff x="0" y="0"/>
            <a:chExt cx="1428750" cy="647700"/>
          </a:xfrm>
        </p:grpSpPr>
        <p:sp>
          <p:nvSpPr>
            <p:cNvPr id="92" name="Прямоугольник"/>
            <p:cNvSpPr/>
            <p:nvPr/>
          </p:nvSpPr>
          <p:spPr>
            <a:xfrm>
              <a:off x="0" y="0"/>
              <a:ext cx="1428751" cy="6477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93" name="Капитал"/>
            <p:cNvSpPr txBox="1"/>
            <p:nvPr/>
          </p:nvSpPr>
          <p:spPr>
            <a:xfrm>
              <a:off x="0" y="0"/>
              <a:ext cx="1428751" cy="445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b="0" sz="1800">
                  <a:latin typeface="+mn-lt"/>
                  <a:ea typeface="+mn-ea"/>
                  <a:cs typeface="+mn-cs"/>
                  <a:sym typeface="Arial"/>
                </a:defRPr>
              </a:pPr>
              <a:r>
                <a:rPr b="1" sz="2400">
                  <a:latin typeface="Comic Sans MS"/>
                  <a:ea typeface="Comic Sans MS"/>
                  <a:cs typeface="Comic Sans MS"/>
                  <a:sym typeface="Comic Sans MS"/>
                </a:rPr>
                <a:t>Капитал</a:t>
              </a:r>
            </a:p>
          </p:txBody>
        </p:sp>
      </p:grpSp>
      <p:grpSp>
        <p:nvGrpSpPr>
          <p:cNvPr id="97" name="Группа"/>
          <p:cNvGrpSpPr/>
          <p:nvPr/>
        </p:nvGrpSpPr>
        <p:grpSpPr>
          <a:xfrm>
            <a:off x="5651500" y="1341437"/>
            <a:ext cx="2171700" cy="332741"/>
            <a:chOff x="0" y="0"/>
            <a:chExt cx="2171700" cy="332740"/>
          </a:xfrm>
        </p:grpSpPr>
        <p:sp>
          <p:nvSpPr>
            <p:cNvPr id="95" name="Прямоугольник"/>
            <p:cNvSpPr/>
            <p:nvPr/>
          </p:nvSpPr>
          <p:spPr>
            <a:xfrm>
              <a:off x="0" y="0"/>
              <a:ext cx="2171700" cy="31908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96" name="Уровень жизни"/>
            <p:cNvSpPr txBox="1"/>
            <p:nvPr/>
          </p:nvSpPr>
          <p:spPr>
            <a:xfrm>
              <a:off x="0" y="0"/>
              <a:ext cx="217170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800">
                  <a:latin typeface="+mn-lt"/>
                  <a:ea typeface="+mn-ea"/>
                  <a:cs typeface="+mn-cs"/>
                  <a:sym typeface="Arial"/>
                </a:defRPr>
              </a:pPr>
              <a:r>
                <a:rPr sz="1400">
                  <a:latin typeface="Comic Sans MS"/>
                  <a:ea typeface="Comic Sans MS"/>
                  <a:cs typeface="Comic Sans MS"/>
                  <a:sym typeface="Comic Sans MS"/>
                </a:rPr>
                <a:t>Уровень жизни</a:t>
              </a:r>
            </a:p>
          </p:txBody>
        </p:sp>
      </p:grpSp>
      <p:sp>
        <p:nvSpPr>
          <p:cNvPr id="98" name="Линия"/>
          <p:cNvSpPr/>
          <p:nvPr/>
        </p:nvSpPr>
        <p:spPr>
          <a:xfrm>
            <a:off x="768350" y="5210175"/>
            <a:ext cx="0" cy="212725"/>
          </a:xfrm>
          <a:prstGeom prst="line">
            <a:avLst/>
          </a:prstGeom>
          <a:ln>
            <a:solidFill>
              <a:schemeClr val="accent4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01" name="Группа"/>
          <p:cNvGrpSpPr/>
          <p:nvPr/>
        </p:nvGrpSpPr>
        <p:grpSpPr>
          <a:xfrm>
            <a:off x="755650" y="5467349"/>
            <a:ext cx="1644650" cy="554039"/>
            <a:chOff x="0" y="0"/>
            <a:chExt cx="1644650" cy="554037"/>
          </a:xfrm>
        </p:grpSpPr>
        <p:sp>
          <p:nvSpPr>
            <p:cNvPr id="99" name="Прямоугольник"/>
            <p:cNvSpPr/>
            <p:nvPr/>
          </p:nvSpPr>
          <p:spPr>
            <a:xfrm>
              <a:off x="0" y="0"/>
              <a:ext cx="1644650" cy="55403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latin typeface="Arial "/>
                  <a:ea typeface="Arial "/>
                  <a:cs typeface="Arial "/>
                  <a:sym typeface="Arial "/>
                </a:defRPr>
              </a:pPr>
            </a:p>
          </p:txBody>
        </p:sp>
        <p:sp>
          <p:nvSpPr>
            <p:cNvPr id="100" name="Учёба"/>
            <p:cNvSpPr txBox="1"/>
            <p:nvPr/>
          </p:nvSpPr>
          <p:spPr>
            <a:xfrm>
              <a:off x="0" y="0"/>
              <a:ext cx="164465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rPr b="1" sz="1400">
                  <a:latin typeface="Comic Sans MS"/>
                  <a:ea typeface="Comic Sans MS"/>
                  <a:cs typeface="Comic Sans MS"/>
                  <a:sym typeface="Comic Sans MS"/>
                </a:rPr>
                <a:t>     </a:t>
              </a:r>
              <a:r>
                <a:rPr b="1" sz="1600">
                  <a:latin typeface="Arial "/>
                  <a:ea typeface="Arial "/>
                  <a:cs typeface="Arial "/>
                  <a:sym typeface="Arial "/>
                </a:rPr>
                <a:t>Учёба</a:t>
              </a:r>
            </a:p>
          </p:txBody>
        </p:sp>
      </p:grpSp>
      <p:grpSp>
        <p:nvGrpSpPr>
          <p:cNvPr id="104" name="Группа"/>
          <p:cNvGrpSpPr/>
          <p:nvPr/>
        </p:nvGrpSpPr>
        <p:grpSpPr>
          <a:xfrm>
            <a:off x="5435600" y="4797424"/>
            <a:ext cx="2663825" cy="425451"/>
            <a:chOff x="0" y="0"/>
            <a:chExt cx="2663825" cy="425450"/>
          </a:xfrm>
        </p:grpSpPr>
        <p:sp>
          <p:nvSpPr>
            <p:cNvPr id="102" name="Прямоугольник"/>
            <p:cNvSpPr/>
            <p:nvPr/>
          </p:nvSpPr>
          <p:spPr>
            <a:xfrm>
              <a:off x="0" y="0"/>
              <a:ext cx="2663825" cy="4254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200"/>
              </a:pPr>
            </a:p>
          </p:txBody>
        </p:sp>
        <p:sp>
          <p:nvSpPr>
            <p:cNvPr id="103" name="Пенсия?"/>
            <p:cNvSpPr txBox="1"/>
            <p:nvPr/>
          </p:nvSpPr>
          <p:spPr>
            <a:xfrm>
              <a:off x="0" y="0"/>
              <a:ext cx="2663825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rPr b="1" sz="1200">
                  <a:latin typeface="Comic Sans MS"/>
                  <a:ea typeface="Comic Sans MS"/>
                  <a:cs typeface="Comic Sans MS"/>
                  <a:sym typeface="Comic Sans MS"/>
                </a:rPr>
                <a:t>Пенсия</a:t>
              </a:r>
              <a:r>
                <a:rPr b="1" sz="1200"/>
                <a:t>?</a:t>
              </a:r>
            </a:p>
          </p:txBody>
        </p:sp>
      </p:grpSp>
      <p:sp>
        <p:nvSpPr>
          <p:cNvPr id="105" name="Активный период"/>
          <p:cNvSpPr txBox="1"/>
          <p:nvPr/>
        </p:nvSpPr>
        <p:spPr>
          <a:xfrm>
            <a:off x="2987675" y="5445125"/>
            <a:ext cx="223202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900"/>
              </a:spcBef>
            </a:pPr>
            <a:r>
              <a:rPr b="1" sz="1600">
                <a:latin typeface="Arial "/>
                <a:ea typeface="Arial "/>
                <a:cs typeface="Arial "/>
                <a:sym typeface="Arial "/>
              </a:rPr>
              <a:t>Активный период</a:t>
            </a:r>
            <a:r>
              <a:rPr b="1" sz="14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grpSp>
        <p:nvGrpSpPr>
          <p:cNvPr id="108" name="Группа"/>
          <p:cNvGrpSpPr/>
          <p:nvPr/>
        </p:nvGrpSpPr>
        <p:grpSpPr>
          <a:xfrm>
            <a:off x="5580062" y="5451474"/>
            <a:ext cx="2663826" cy="425451"/>
            <a:chOff x="0" y="0"/>
            <a:chExt cx="2663825" cy="425450"/>
          </a:xfrm>
        </p:grpSpPr>
        <p:sp>
          <p:nvSpPr>
            <p:cNvPr id="106" name="Прямоугольник"/>
            <p:cNvSpPr/>
            <p:nvPr/>
          </p:nvSpPr>
          <p:spPr>
            <a:xfrm>
              <a:off x="0" y="0"/>
              <a:ext cx="2663825" cy="4254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600"/>
              </a:pPr>
            </a:p>
          </p:txBody>
        </p:sp>
        <p:sp>
          <p:nvSpPr>
            <p:cNvPr id="107" name="Свободное время!"/>
            <p:cNvSpPr txBox="1"/>
            <p:nvPr/>
          </p:nvSpPr>
          <p:spPr>
            <a:xfrm>
              <a:off x="0" y="0"/>
              <a:ext cx="2663825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600"/>
              </a:lvl1pPr>
            </a:lstStyle>
            <a:p>
              <a:pPr>
                <a:defRPr b="0" sz="1800"/>
              </a:pPr>
              <a:r>
                <a:rPr b="1" sz="1600"/>
                <a:t>Свободное время!</a:t>
              </a:r>
            </a:p>
          </p:txBody>
        </p:sp>
      </p:grpSp>
      <p:sp>
        <p:nvSpPr>
          <p:cNvPr id="109" name="Линия"/>
          <p:cNvSpPr/>
          <p:nvPr/>
        </p:nvSpPr>
        <p:spPr>
          <a:xfrm>
            <a:off x="6372225" y="3357562"/>
            <a:ext cx="792163" cy="1"/>
          </a:xfrm>
          <a:prstGeom prst="line">
            <a:avLst/>
          </a:prstGeom>
          <a:ln w="57150">
            <a:solidFill>
              <a:srgbClr val="FF3300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" name="Линия"/>
          <p:cNvSpPr/>
          <p:nvPr/>
        </p:nvSpPr>
        <p:spPr>
          <a:xfrm>
            <a:off x="6804025" y="3068637"/>
            <a:ext cx="0" cy="647701"/>
          </a:xfrm>
          <a:prstGeom prst="line">
            <a:avLst/>
          </a:prstGeom>
          <a:ln w="57150">
            <a:solidFill>
              <a:srgbClr val="008000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1" name="Линия"/>
          <p:cNvSpPr/>
          <p:nvPr/>
        </p:nvSpPr>
        <p:spPr>
          <a:xfrm flipH="1" flipV="1">
            <a:off x="6445250" y="3357562"/>
            <a:ext cx="719138" cy="1588"/>
          </a:xfrm>
          <a:prstGeom prst="line">
            <a:avLst/>
          </a:prstGeom>
          <a:ln w="57150">
            <a:solidFill>
              <a:srgbClr val="008000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12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Треугольник"/>
          <p:cNvSpPr/>
          <p:nvPr/>
        </p:nvSpPr>
        <p:spPr>
          <a:xfrm flipH="1" rot="10800000">
            <a:off x="762000" y="1968500"/>
            <a:ext cx="4367177" cy="387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$"/>
          <p:cNvSpPr txBox="1"/>
          <p:nvPr/>
        </p:nvSpPr>
        <p:spPr>
          <a:xfrm>
            <a:off x="2381440" y="2828383"/>
            <a:ext cx="1128296" cy="2152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500">
                <a:solidFill>
                  <a:schemeClr val="accent5"/>
                </a:solidFill>
              </a:defRPr>
            </a:lvl1pPr>
          </a:lstStyle>
          <a:p>
            <a:pPr/>
            <a:r>
              <a:t>$</a:t>
            </a:r>
          </a:p>
        </p:txBody>
      </p:sp>
      <p:sp>
        <p:nvSpPr>
          <p:cNvPr id="118" name="9"/>
          <p:cNvSpPr txBox="1"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>
              <a:defRPr sz="1800"/>
            </a:pPr>
            <a:r>
              <a:rPr sz="1400"/>
              <a:t>9</a:t>
            </a:r>
          </a:p>
        </p:txBody>
      </p:sp>
      <p:sp>
        <p:nvSpPr>
          <p:cNvPr id="119" name="Прямоугольник"/>
          <p:cNvSpPr/>
          <p:nvPr/>
        </p:nvSpPr>
        <p:spPr>
          <a:xfrm>
            <a:off x="250825" y="188912"/>
            <a:ext cx="8642350" cy="6480176"/>
          </a:xfrm>
          <a:prstGeom prst="rect">
            <a:avLst/>
          </a:prstGeom>
          <a:ln w="76200">
            <a:solidFill>
              <a:srgbClr val="000099"/>
            </a:solidFill>
          </a:ln>
        </p:spPr>
        <p:txBody>
          <a:bodyPr lIns="45719" rIns="45719" anchor="ctr"/>
          <a:lstStyle/>
          <a:p>
            <a:pPr>
              <a:spcBef>
                <a:spcPts val="1000"/>
              </a:spcBef>
              <a:defRPr b="1"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defRPr>
            </a:pPr>
          </a:p>
        </p:txBody>
      </p:sp>
      <p:sp>
        <p:nvSpPr>
          <p:cNvPr id="120" name="Линия"/>
          <p:cNvSpPr/>
          <p:nvPr/>
        </p:nvSpPr>
        <p:spPr>
          <a:xfrm>
            <a:off x="2816225" y="6524625"/>
            <a:ext cx="4392613" cy="0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" name="Линия"/>
          <p:cNvSpPr/>
          <p:nvPr/>
        </p:nvSpPr>
        <p:spPr>
          <a:xfrm>
            <a:off x="8748712" y="4071937"/>
            <a:ext cx="1" cy="2276476"/>
          </a:xfrm>
          <a:prstGeom prst="line">
            <a:avLst/>
          </a:prstGeom>
          <a:ln w="76200">
            <a:solidFill>
              <a:srgbClr val="000066"/>
            </a:solidFill>
          </a:ln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2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32" y="28971"/>
            <a:ext cx="1470026" cy="147002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Треугольник"/>
          <p:cNvSpPr/>
          <p:nvPr/>
        </p:nvSpPr>
        <p:spPr>
          <a:xfrm>
            <a:off x="4152900" y="1968499"/>
            <a:ext cx="4367177" cy="387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Линия"/>
          <p:cNvSpPr/>
          <p:nvPr/>
        </p:nvSpPr>
        <p:spPr>
          <a:xfrm>
            <a:off x="4660900" y="4956175"/>
            <a:ext cx="3351177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" name="Линия"/>
          <p:cNvSpPr/>
          <p:nvPr/>
        </p:nvSpPr>
        <p:spPr>
          <a:xfrm>
            <a:off x="5054600" y="4232275"/>
            <a:ext cx="2563776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" name="Линия"/>
          <p:cNvSpPr/>
          <p:nvPr/>
        </p:nvSpPr>
        <p:spPr>
          <a:xfrm>
            <a:off x="5473700" y="3508375"/>
            <a:ext cx="1725577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" name="Линия"/>
          <p:cNvSpPr/>
          <p:nvPr/>
        </p:nvSpPr>
        <p:spPr>
          <a:xfrm>
            <a:off x="1612900" y="3508375"/>
            <a:ext cx="2665377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" name="Линия"/>
          <p:cNvSpPr/>
          <p:nvPr/>
        </p:nvSpPr>
        <p:spPr>
          <a:xfrm>
            <a:off x="2032000" y="4232275"/>
            <a:ext cx="1827176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" name="Линия"/>
          <p:cNvSpPr/>
          <p:nvPr/>
        </p:nvSpPr>
        <p:spPr>
          <a:xfrm>
            <a:off x="2438400" y="4956175"/>
            <a:ext cx="1014377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0" name="Наемные работники 70% НЗ"/>
          <p:cNvSpPr txBox="1"/>
          <p:nvPr/>
        </p:nvSpPr>
        <p:spPr>
          <a:xfrm>
            <a:off x="4764864" y="5330119"/>
            <a:ext cx="314324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Наемные работники 70% НЗ</a:t>
            </a:r>
          </a:p>
        </p:txBody>
      </p:sp>
      <p:sp>
        <p:nvSpPr>
          <p:cNvPr id="131" name="5%"/>
          <p:cNvSpPr txBox="1"/>
          <p:nvPr/>
        </p:nvSpPr>
        <p:spPr>
          <a:xfrm>
            <a:off x="2728318" y="5034844"/>
            <a:ext cx="4345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5%</a:t>
            </a:r>
          </a:p>
        </p:txBody>
      </p:sp>
      <p:sp>
        <p:nvSpPr>
          <p:cNvPr id="132" name="Предприниматели 15% НЗ"/>
          <p:cNvSpPr txBox="1"/>
          <p:nvPr/>
        </p:nvSpPr>
        <p:spPr>
          <a:xfrm>
            <a:off x="4869788" y="4415013"/>
            <a:ext cx="29334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Предприниматели 15% НЗ</a:t>
            </a:r>
          </a:p>
        </p:txBody>
      </p:sp>
      <p:sp>
        <p:nvSpPr>
          <p:cNvPr id="133" name="8%"/>
          <p:cNvSpPr txBox="1"/>
          <p:nvPr/>
        </p:nvSpPr>
        <p:spPr>
          <a:xfrm>
            <a:off x="2728318" y="4418894"/>
            <a:ext cx="43454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8%</a:t>
            </a:r>
          </a:p>
        </p:txBody>
      </p:sp>
      <p:sp>
        <p:nvSpPr>
          <p:cNvPr id="134" name="Собственники…"/>
          <p:cNvSpPr txBox="1"/>
          <p:nvPr/>
        </p:nvSpPr>
        <p:spPr>
          <a:xfrm>
            <a:off x="5330839" y="3627613"/>
            <a:ext cx="2011299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Собственники </a:t>
            </a:r>
          </a:p>
          <a:p>
            <a:pPr algn="ctr"/>
            <a:r>
              <a:t>компаний 10% НЗ</a:t>
            </a:r>
          </a:p>
        </p:txBody>
      </p:sp>
      <p:sp>
        <p:nvSpPr>
          <p:cNvPr id="135" name="12%"/>
          <p:cNvSpPr txBox="1"/>
          <p:nvPr/>
        </p:nvSpPr>
        <p:spPr>
          <a:xfrm>
            <a:off x="2664750" y="3802944"/>
            <a:ext cx="5616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12%</a:t>
            </a:r>
          </a:p>
        </p:txBody>
      </p:sp>
      <p:sp>
        <p:nvSpPr>
          <p:cNvPr id="136" name="75%"/>
          <p:cNvSpPr txBox="1"/>
          <p:nvPr/>
        </p:nvSpPr>
        <p:spPr>
          <a:xfrm>
            <a:off x="2664750" y="2571044"/>
            <a:ext cx="5616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75%</a:t>
            </a:r>
          </a:p>
        </p:txBody>
      </p:sp>
      <p:sp>
        <p:nvSpPr>
          <p:cNvPr id="137" name="5% НЗ…"/>
          <p:cNvSpPr txBox="1"/>
          <p:nvPr/>
        </p:nvSpPr>
        <p:spPr>
          <a:xfrm>
            <a:off x="5698630" y="2771775"/>
            <a:ext cx="1275716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5% НЗ</a:t>
            </a:r>
          </a:p>
          <a:p>
            <a:pPr algn="ctr"/>
            <a:r>
              <a:t>Инвесторы</a:t>
            </a:r>
          </a:p>
        </p:txBody>
      </p:sp>
      <p:sp>
        <p:nvSpPr>
          <p:cNvPr id="138" name="Линия"/>
          <p:cNvSpPr/>
          <p:nvPr/>
        </p:nvSpPr>
        <p:spPr>
          <a:xfrm flipV="1">
            <a:off x="3989809" y="2604131"/>
            <a:ext cx="1569791" cy="2726106"/>
          </a:xfrm>
          <a:prstGeom prst="line">
            <a:avLst/>
          </a:prstGeom>
          <a:ln w="88900">
            <a:solidFill>
              <a:srgbClr val="E275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9" name="Как устроен мировой капитал…"/>
          <p:cNvSpPr txBox="1"/>
          <p:nvPr/>
        </p:nvSpPr>
        <p:spPr>
          <a:xfrm>
            <a:off x="2409150" y="530475"/>
            <a:ext cx="4325700" cy="74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200"/>
            </a:pPr>
            <a:r>
              <a:t>Как устроен мировой капитал</a:t>
            </a:r>
          </a:p>
          <a:p>
            <a:pPr algn="ctr">
              <a:defRPr b="1" sz="2200"/>
            </a:pPr>
            <a:r>
              <a:t>и как быстро разбогатеть.</a:t>
            </a:r>
          </a:p>
        </p:txBody>
      </p:sp>
      <p:sp>
        <p:nvSpPr>
          <p:cNvPr id="140" name="Линия"/>
          <p:cNvSpPr/>
          <p:nvPr/>
        </p:nvSpPr>
        <p:spPr>
          <a:xfrm flipV="1">
            <a:off x="6284894" y="3328947"/>
            <a:ext cx="1" cy="2012109"/>
          </a:xfrm>
          <a:prstGeom prst="line">
            <a:avLst/>
          </a:prstGeom>
          <a:ln w="88900">
            <a:solidFill>
              <a:srgbClr val="E2755E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p:spPr>
        <p:txBody>
          <a:bodyPr lIns="45719" rIns="45719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2" grpId="3"/>
      <p:bldP build="whole" bldLvl="1" animBg="1" rev="0" advAuto="0" spid="136" grpId="7"/>
      <p:bldP build="whole" bldLvl="1" animBg="1" rev="0" advAuto="0" spid="137" grpId="8"/>
      <p:bldP build="whole" bldLvl="1" animBg="1" rev="0" advAuto="0" spid="138" grpId="9"/>
      <p:bldP build="whole" bldLvl="1" animBg="1" rev="0" advAuto="0" spid="135" grpId="6"/>
      <p:bldP build="whole" bldLvl="1" animBg="1" rev="0" advAuto="0" spid="130" grpId="1"/>
      <p:bldP build="whole" bldLvl="1" animBg="1" rev="0" advAuto="0" spid="134" grpId="5"/>
      <p:bldP build="whole" bldLvl="1" animBg="1" rev="0" advAuto="0" spid="133" grpId="4"/>
      <p:bldP build="whole" bldLvl="1" animBg="1" rev="0" advAuto="0" spid="140" grpId="10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>
              <a:solidFill>
                <a:schemeClr val="accent4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chemeClr val="accent4">
              <a:alpha val="38000"/>
            </a:scheme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>
              <a:solidFill>
                <a:schemeClr val="accent4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chemeClr val="accent4">
                <a:alpha val="38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>
              <a:solidFill>
                <a:schemeClr val="accent4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chemeClr val="accent4">
              <a:alpha val="38000"/>
            </a:scheme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4"/>
            </a:solidFill>
            <a:effectLst/>
            <a:uFill>
              <a:solidFill>
                <a:schemeClr val="accent4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