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3" r:id="rId5"/>
    <p:sldId id="264" r:id="rId6"/>
    <p:sldId id="265" r:id="rId7"/>
    <p:sldId id="260"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C354F70-62B9-47E0-9B16-238466019D19}">
          <p14:sldIdLst>
            <p14:sldId id="256"/>
            <p14:sldId id="257"/>
            <p14:sldId id="259"/>
            <p14:sldId id="263"/>
            <p14:sldId id="264"/>
            <p14:sldId id="265"/>
            <p14:sldId id="260"/>
            <p14:sldId id="268"/>
            <p14:sldId id="269"/>
            <p14:sldId id="270"/>
            <p14:sldId id="271"/>
            <p14:sldId id="272"/>
            <p14:sldId id="273"/>
            <p14:sldId id="2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5" name="Footer Placeholder 4"/>
          <p:cNvSpPr>
            <a:spLocks noGrp="1"/>
          </p:cNvSpPr>
          <p:nvPr>
            <p:ph type="ftr" sz="quarter" idx="11"/>
          </p:nvPr>
        </p:nvSpPr>
        <p:spPr/>
        <p:txBody>
          <a:bodyPr/>
          <a:lstStyle/>
          <a:p>
            <a:endParaRPr lang="fr-CM"/>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212611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5" name="Footer Placeholder 4"/>
          <p:cNvSpPr>
            <a:spLocks noGrp="1"/>
          </p:cNvSpPr>
          <p:nvPr>
            <p:ph type="ftr" sz="quarter" idx="11"/>
          </p:nvPr>
        </p:nvSpPr>
        <p:spPr/>
        <p:txBody>
          <a:bodyPr/>
          <a:lstStyle/>
          <a:p>
            <a:endParaRPr lang="fr-CM"/>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294757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5" name="Footer Placeholder 4"/>
          <p:cNvSpPr>
            <a:spLocks noGrp="1"/>
          </p:cNvSpPr>
          <p:nvPr>
            <p:ph type="ftr" sz="quarter" idx="11"/>
          </p:nvPr>
        </p:nvSpPr>
        <p:spPr/>
        <p:txBody>
          <a:bodyPr/>
          <a:lstStyle/>
          <a:p>
            <a:endParaRPr lang="fr-CM"/>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37BB11-1E6A-4A8E-B9EF-F4EF016E4E8B}" type="slidenum">
              <a:rPr lang="fr-CM" smtClean="0"/>
              <a:pPr/>
              <a:t>‹N°›</a:t>
            </a:fld>
            <a:endParaRPr lang="fr-CM"/>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5142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6" name="Footer Placeholder 5"/>
          <p:cNvSpPr>
            <a:spLocks noGrp="1"/>
          </p:cNvSpPr>
          <p:nvPr>
            <p:ph type="ftr" sz="quarter" idx="11"/>
          </p:nvPr>
        </p:nvSpPr>
        <p:spPr/>
        <p:txBody>
          <a:bodyPr/>
          <a:lstStyle/>
          <a:p>
            <a:endParaRPr lang="fr-CM"/>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2245647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6" name="Footer Placeholder 5"/>
          <p:cNvSpPr>
            <a:spLocks noGrp="1"/>
          </p:cNvSpPr>
          <p:nvPr>
            <p:ph type="ftr" sz="quarter" idx="11"/>
          </p:nvPr>
        </p:nvSpPr>
        <p:spPr/>
        <p:txBody>
          <a:bodyPr/>
          <a:lstStyle/>
          <a:p>
            <a:endParaRPr lang="fr-CM"/>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37BB11-1E6A-4A8E-B9EF-F4EF016E4E8B}" type="slidenum">
              <a:rPr lang="fr-CM" smtClean="0"/>
              <a:pPr/>
              <a:t>‹N°›</a:t>
            </a:fld>
            <a:endParaRPr lang="fr-CM"/>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4937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6" name="Footer Placeholder 5"/>
          <p:cNvSpPr>
            <a:spLocks noGrp="1"/>
          </p:cNvSpPr>
          <p:nvPr>
            <p:ph type="ftr" sz="quarter" idx="11"/>
          </p:nvPr>
        </p:nvSpPr>
        <p:spPr/>
        <p:txBody>
          <a:bodyPr/>
          <a:lstStyle/>
          <a:p>
            <a:endParaRPr lang="fr-CM"/>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42379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5" name="Footer Placeholder 4"/>
          <p:cNvSpPr>
            <a:spLocks noGrp="1"/>
          </p:cNvSpPr>
          <p:nvPr>
            <p:ph type="ftr" sz="quarter" idx="11"/>
          </p:nvPr>
        </p:nvSpPr>
        <p:spPr/>
        <p:txBody>
          <a:bodyPr/>
          <a:lstStyle/>
          <a:p>
            <a:endParaRPr lang="fr-CM"/>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378001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5" name="Footer Placeholder 4"/>
          <p:cNvSpPr>
            <a:spLocks noGrp="1"/>
          </p:cNvSpPr>
          <p:nvPr>
            <p:ph type="ftr" sz="quarter" idx="11"/>
          </p:nvPr>
        </p:nvSpPr>
        <p:spPr/>
        <p:txBody>
          <a:bodyPr/>
          <a:lstStyle/>
          <a:p>
            <a:endParaRPr lang="fr-CM"/>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126306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5" name="Footer Placeholder 4"/>
          <p:cNvSpPr>
            <a:spLocks noGrp="1"/>
          </p:cNvSpPr>
          <p:nvPr>
            <p:ph type="ftr" sz="quarter" idx="11"/>
          </p:nvPr>
        </p:nvSpPr>
        <p:spPr/>
        <p:txBody>
          <a:bodyPr/>
          <a:lstStyle/>
          <a:p>
            <a:endParaRPr lang="fr-CM"/>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399298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5" name="Footer Placeholder 4"/>
          <p:cNvSpPr>
            <a:spLocks noGrp="1"/>
          </p:cNvSpPr>
          <p:nvPr>
            <p:ph type="ftr" sz="quarter" idx="11"/>
          </p:nvPr>
        </p:nvSpPr>
        <p:spPr/>
        <p:txBody>
          <a:bodyPr/>
          <a:lstStyle/>
          <a:p>
            <a:endParaRPr lang="fr-CM"/>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232157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6" name="Footer Placeholder 5"/>
          <p:cNvSpPr>
            <a:spLocks noGrp="1"/>
          </p:cNvSpPr>
          <p:nvPr>
            <p:ph type="ftr" sz="quarter" idx="11"/>
          </p:nvPr>
        </p:nvSpPr>
        <p:spPr/>
        <p:txBody>
          <a:bodyPr/>
          <a:lstStyle/>
          <a:p>
            <a:endParaRPr lang="fr-CM"/>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87092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8" name="Footer Placeholder 7"/>
          <p:cNvSpPr>
            <a:spLocks noGrp="1"/>
          </p:cNvSpPr>
          <p:nvPr>
            <p:ph type="ftr" sz="quarter" idx="11"/>
          </p:nvPr>
        </p:nvSpPr>
        <p:spPr/>
        <p:txBody>
          <a:bodyPr/>
          <a:lstStyle/>
          <a:p>
            <a:endParaRPr lang="fr-CM"/>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25973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4" name="Footer Placeholder 3"/>
          <p:cNvSpPr>
            <a:spLocks noGrp="1"/>
          </p:cNvSpPr>
          <p:nvPr>
            <p:ph type="ftr" sz="quarter" idx="11"/>
          </p:nvPr>
        </p:nvSpPr>
        <p:spPr/>
        <p:txBody>
          <a:bodyPr/>
          <a:lstStyle/>
          <a:p>
            <a:endParaRPr lang="fr-CM"/>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221257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3" name="Footer Placeholder 2"/>
          <p:cNvSpPr>
            <a:spLocks noGrp="1"/>
          </p:cNvSpPr>
          <p:nvPr>
            <p:ph type="ftr" sz="quarter" idx="11"/>
          </p:nvPr>
        </p:nvSpPr>
        <p:spPr/>
        <p:txBody>
          <a:bodyPr/>
          <a:lstStyle/>
          <a:p>
            <a:endParaRPr lang="fr-CM"/>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343033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6" name="Footer Placeholder 5"/>
          <p:cNvSpPr>
            <a:spLocks noGrp="1"/>
          </p:cNvSpPr>
          <p:nvPr>
            <p:ph type="ftr" sz="quarter" idx="11"/>
          </p:nvPr>
        </p:nvSpPr>
        <p:spPr/>
        <p:txBody>
          <a:bodyPr/>
          <a:lstStyle/>
          <a:p>
            <a:endParaRPr lang="fr-CM"/>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197355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B8DAF18-7D75-462A-B387-3E5D13F74FDD}" type="datetimeFigureOut">
              <a:rPr lang="fr-CM" smtClean="0"/>
              <a:pPr/>
              <a:t>19/04/2022</a:t>
            </a:fld>
            <a:endParaRPr lang="fr-CM"/>
          </a:p>
        </p:txBody>
      </p:sp>
      <p:sp>
        <p:nvSpPr>
          <p:cNvPr id="6" name="Footer Placeholder 5"/>
          <p:cNvSpPr>
            <a:spLocks noGrp="1"/>
          </p:cNvSpPr>
          <p:nvPr>
            <p:ph type="ftr" sz="quarter" idx="11"/>
          </p:nvPr>
        </p:nvSpPr>
        <p:spPr/>
        <p:txBody>
          <a:bodyPr/>
          <a:lstStyle/>
          <a:p>
            <a:endParaRPr lang="fr-CM"/>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37BB11-1E6A-4A8E-B9EF-F4EF016E4E8B}" type="slidenum">
              <a:rPr lang="fr-CM" smtClean="0"/>
              <a:pPr/>
              <a:t>‹N°›</a:t>
            </a:fld>
            <a:endParaRPr lang="fr-CM"/>
          </a:p>
        </p:txBody>
      </p:sp>
    </p:spTree>
    <p:extLst>
      <p:ext uri="{BB962C8B-B14F-4D97-AF65-F5344CB8AC3E}">
        <p14:creationId xmlns:p14="http://schemas.microsoft.com/office/powerpoint/2010/main" val="442507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8DAF18-7D75-462A-B387-3E5D13F74FDD}" type="datetimeFigureOut">
              <a:rPr lang="fr-CM" smtClean="0"/>
              <a:pPr/>
              <a:t>19/04/2022</a:t>
            </a:fld>
            <a:endParaRPr lang="fr-CM"/>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M"/>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37BB11-1E6A-4A8E-B9EF-F4EF016E4E8B}" type="slidenum">
              <a:rPr lang="fr-CM" smtClean="0"/>
              <a:pPr/>
              <a:t>‹N°›</a:t>
            </a:fld>
            <a:endParaRPr lang="fr-CM"/>
          </a:p>
        </p:txBody>
      </p:sp>
    </p:spTree>
    <p:extLst>
      <p:ext uri="{BB962C8B-B14F-4D97-AF65-F5344CB8AC3E}">
        <p14:creationId xmlns:p14="http://schemas.microsoft.com/office/powerpoint/2010/main" val="1315044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C1096EE-E66B-477C-B8A1-84D1221E08A5}"/>
              </a:ext>
            </a:extLst>
          </p:cNvPr>
          <p:cNvSpPr>
            <a:spLocks noGrp="1"/>
          </p:cNvSpPr>
          <p:nvPr>
            <p:ph type="ctrTitle"/>
          </p:nvPr>
        </p:nvSpPr>
        <p:spPr>
          <a:xfrm>
            <a:off x="1524000" y="2355111"/>
            <a:ext cx="9144000" cy="3870251"/>
          </a:xfrm>
        </p:spPr>
        <p:txBody>
          <a:bodyPr>
            <a:normAutofit fontScale="90000"/>
          </a:bodyPr>
          <a:lstStyle/>
          <a:p>
            <a:r>
              <a:rPr lang="fr-FR" dirty="0">
                <a:solidFill>
                  <a:schemeClr val="accent1">
                    <a:lumMod val="75000"/>
                  </a:schemeClr>
                </a:solidFill>
                <a:latin typeface="Bell MT" panose="02020503060305020303" pitchFamily="18" charset="0"/>
              </a:rPr>
              <a:t/>
            </a:r>
            <a:br>
              <a:rPr lang="fr-FR" dirty="0">
                <a:solidFill>
                  <a:schemeClr val="accent1">
                    <a:lumMod val="75000"/>
                  </a:schemeClr>
                </a:solidFill>
                <a:latin typeface="Bell MT" panose="02020503060305020303" pitchFamily="18" charset="0"/>
              </a:rPr>
            </a:br>
            <a:r>
              <a:rPr lang="fr-FR" dirty="0">
                <a:solidFill>
                  <a:schemeClr val="accent1">
                    <a:lumMod val="75000"/>
                  </a:schemeClr>
                </a:solidFill>
                <a:latin typeface="Bell MT" panose="02020503060305020303" pitchFamily="18" charset="0"/>
              </a:rPr>
              <a:t/>
            </a:r>
            <a:br>
              <a:rPr lang="fr-FR" dirty="0">
                <a:solidFill>
                  <a:schemeClr val="accent1">
                    <a:lumMod val="75000"/>
                  </a:schemeClr>
                </a:solidFill>
                <a:latin typeface="Bell MT" panose="02020503060305020303" pitchFamily="18" charset="0"/>
              </a:rPr>
            </a:br>
            <a:r>
              <a:rPr lang="fr-FR" dirty="0">
                <a:solidFill>
                  <a:schemeClr val="accent1">
                    <a:lumMod val="75000"/>
                  </a:schemeClr>
                </a:solidFill>
                <a:latin typeface="Bell MT" panose="02020503060305020303" pitchFamily="18" charset="0"/>
              </a:rPr>
              <a:t>                    </a:t>
            </a:r>
            <a:r>
              <a:rPr lang="fr-FR"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THEME</a:t>
            </a:r>
            <a:r>
              <a:rPr lang="fr-FR" dirty="0">
                <a:solidFill>
                  <a:schemeClr val="tx1">
                    <a:lumMod val="95000"/>
                    <a:lumOff val="5000"/>
                  </a:schemeClr>
                </a:solidFill>
                <a:latin typeface="Bell MT" panose="02020503060305020303" pitchFamily="18" charset="0"/>
              </a:rPr>
              <a:t>:</a:t>
            </a:r>
            <a:br>
              <a:rPr lang="fr-FR" dirty="0">
                <a:solidFill>
                  <a:schemeClr val="tx1">
                    <a:lumMod val="95000"/>
                    <a:lumOff val="5000"/>
                  </a:schemeClr>
                </a:solidFill>
                <a:latin typeface="Bell MT" panose="02020503060305020303" pitchFamily="18" charset="0"/>
              </a:rPr>
            </a:br>
            <a:r>
              <a:rPr lang="fr-FR" dirty="0">
                <a:solidFill>
                  <a:schemeClr val="accent1">
                    <a:lumMod val="75000"/>
                  </a:schemeClr>
                </a:solidFill>
                <a:latin typeface="Bell MT" panose="02020503060305020303" pitchFamily="18" charset="0"/>
              </a:rPr>
              <a:t/>
            </a:r>
            <a:br>
              <a:rPr lang="fr-FR" dirty="0">
                <a:solidFill>
                  <a:schemeClr val="accent1">
                    <a:lumMod val="75000"/>
                  </a:schemeClr>
                </a:solidFill>
                <a:latin typeface="Bell MT" panose="02020503060305020303" pitchFamily="18" charset="0"/>
              </a:rPr>
            </a:br>
            <a:r>
              <a:rPr lang="fr-FR" dirty="0">
                <a:solidFill>
                  <a:schemeClr val="accent1">
                    <a:lumMod val="75000"/>
                  </a:schemeClr>
                </a:solidFill>
                <a:latin typeface="Bell MT" panose="02020503060305020303" pitchFamily="18" charset="0"/>
              </a:rPr>
              <a:t>INFORMATISATION DU SUIVI DES DOSSIERS DE SOUTENANCE DES ETUDIANTS DE THÈSE ET DE MATER 2</a:t>
            </a:r>
            <a:endParaRPr lang="fr-CM" dirty="0">
              <a:solidFill>
                <a:schemeClr val="accent1">
                  <a:lumMod val="75000"/>
                </a:schemeClr>
              </a:solidFill>
              <a:latin typeface="Bell MT" panose="02020503060305020303" pitchFamily="18" charset="0"/>
            </a:endParaRPr>
          </a:p>
        </p:txBody>
      </p:sp>
    </p:spTree>
    <p:extLst>
      <p:ext uri="{BB962C8B-B14F-4D97-AF65-F5344CB8AC3E}">
        <p14:creationId xmlns:p14="http://schemas.microsoft.com/office/powerpoint/2010/main" val="85941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8E3BEB3-2928-4663-96A7-81EC446604BE}"/>
              </a:ext>
            </a:extLst>
          </p:cNvPr>
          <p:cNvSpPr>
            <a:spLocks noGrp="1"/>
          </p:cNvSpPr>
          <p:nvPr>
            <p:ph type="title"/>
          </p:nvPr>
        </p:nvSpPr>
        <p:spPr/>
        <p:txBody>
          <a:bodyPr/>
          <a:lstStyle/>
          <a:p>
            <a:endParaRPr lang="fr-CM" dirty="0"/>
          </a:p>
        </p:txBody>
      </p:sp>
      <p:sp>
        <p:nvSpPr>
          <p:cNvPr id="5" name="Espace réservé du texte 4">
            <a:extLst>
              <a:ext uri="{FF2B5EF4-FFF2-40B4-BE49-F238E27FC236}">
                <a16:creationId xmlns:a16="http://schemas.microsoft.com/office/drawing/2014/main" xmlns="" id="{0F501507-24CB-47BC-9A12-FDFF5118BA20}"/>
              </a:ext>
            </a:extLst>
          </p:cNvPr>
          <p:cNvSpPr>
            <a:spLocks noGrp="1"/>
          </p:cNvSpPr>
          <p:nvPr>
            <p:ph type="body" sz="quarter" idx="3"/>
          </p:nvPr>
        </p:nvSpPr>
        <p:spPr/>
        <p:txBody>
          <a:bodyPr/>
          <a:lstStyle/>
          <a:p>
            <a:endParaRPr lang="fr-CM" dirty="0"/>
          </a:p>
        </p:txBody>
      </p:sp>
      <p:sp>
        <p:nvSpPr>
          <p:cNvPr id="6" name="Espace réservé du contenu 5"/>
          <p:cNvSpPr>
            <a:spLocks noGrp="1"/>
          </p:cNvSpPr>
          <p:nvPr>
            <p:ph sz="quarter" idx="4"/>
          </p:nvPr>
        </p:nvSpPr>
        <p:spPr/>
        <p:txBody>
          <a:bodyPr/>
          <a:lstStyle/>
          <a:p>
            <a:endParaRPr lang="fr-FR"/>
          </a:p>
        </p:txBody>
      </p:sp>
      <p:pic>
        <p:nvPicPr>
          <p:cNvPr id="4" name="Image 3"/>
          <p:cNvPicPr>
            <a:picLocks noChangeAspect="1"/>
          </p:cNvPicPr>
          <p:nvPr/>
        </p:nvPicPr>
        <p:blipFill>
          <a:blip r:embed="rId2"/>
          <a:stretch>
            <a:fillRect/>
          </a:stretch>
        </p:blipFill>
        <p:spPr>
          <a:xfrm>
            <a:off x="0" y="-414337"/>
            <a:ext cx="12192000" cy="7272338"/>
          </a:xfrm>
          <a:prstGeom prst="rect">
            <a:avLst/>
          </a:prstGeom>
        </p:spPr>
      </p:pic>
    </p:spTree>
    <p:extLst>
      <p:ext uri="{BB962C8B-B14F-4D97-AF65-F5344CB8AC3E}">
        <p14:creationId xmlns:p14="http://schemas.microsoft.com/office/powerpoint/2010/main" val="385618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8E3BEB3-2928-4663-96A7-81EC446604BE}"/>
              </a:ext>
            </a:extLst>
          </p:cNvPr>
          <p:cNvSpPr>
            <a:spLocks noGrp="1"/>
          </p:cNvSpPr>
          <p:nvPr>
            <p:ph type="title"/>
          </p:nvPr>
        </p:nvSpPr>
        <p:spPr/>
        <p:txBody>
          <a:bodyPr/>
          <a:lstStyle/>
          <a:p>
            <a:endParaRPr lang="fr-CM" dirty="0"/>
          </a:p>
        </p:txBody>
      </p:sp>
      <p:sp>
        <p:nvSpPr>
          <p:cNvPr id="5" name="Espace réservé du texte 4">
            <a:extLst>
              <a:ext uri="{FF2B5EF4-FFF2-40B4-BE49-F238E27FC236}">
                <a16:creationId xmlns:a16="http://schemas.microsoft.com/office/drawing/2014/main" xmlns="" id="{0F501507-24CB-47BC-9A12-FDFF5118BA20}"/>
              </a:ext>
            </a:extLst>
          </p:cNvPr>
          <p:cNvSpPr>
            <a:spLocks noGrp="1"/>
          </p:cNvSpPr>
          <p:nvPr>
            <p:ph type="body" sz="quarter" idx="3"/>
          </p:nvPr>
        </p:nvSpPr>
        <p:spPr/>
        <p:txBody>
          <a:bodyPr/>
          <a:lstStyle/>
          <a:p>
            <a:endParaRPr lang="fr-CM" dirty="0"/>
          </a:p>
        </p:txBody>
      </p:sp>
      <p:sp>
        <p:nvSpPr>
          <p:cNvPr id="6" name="Espace réservé du contenu 5"/>
          <p:cNvSpPr>
            <a:spLocks noGrp="1"/>
          </p:cNvSpPr>
          <p:nvPr>
            <p:ph sz="quarter" idx="4"/>
          </p:nvPr>
        </p:nvSpPr>
        <p:spPr/>
        <p:txBody>
          <a:bodyPr/>
          <a:lstStyle/>
          <a:p>
            <a:endParaRPr lang="fr-FR"/>
          </a:p>
        </p:txBody>
      </p:sp>
      <p:pic>
        <p:nvPicPr>
          <p:cNvPr id="3" name="Image 2"/>
          <p:cNvPicPr>
            <a:picLocks noChangeAspect="1"/>
          </p:cNvPicPr>
          <p:nvPr/>
        </p:nvPicPr>
        <p:blipFill>
          <a:blip r:embed="rId2"/>
          <a:stretch>
            <a:fillRect/>
          </a:stretch>
        </p:blipFill>
        <p:spPr>
          <a:xfrm>
            <a:off x="-47625" y="-914400"/>
            <a:ext cx="12287250" cy="8293994"/>
          </a:xfrm>
          <a:prstGeom prst="rect">
            <a:avLst/>
          </a:prstGeom>
        </p:spPr>
      </p:pic>
    </p:spTree>
    <p:extLst>
      <p:ext uri="{BB962C8B-B14F-4D97-AF65-F5344CB8AC3E}">
        <p14:creationId xmlns:p14="http://schemas.microsoft.com/office/powerpoint/2010/main" val="168649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D06AFB8-2C70-40B2-8C17-573702F412D2}"/>
              </a:ext>
            </a:extLst>
          </p:cNvPr>
          <p:cNvSpPr>
            <a:spLocks noGrp="1"/>
          </p:cNvSpPr>
          <p:nvPr>
            <p:ph type="title"/>
          </p:nvPr>
        </p:nvSpPr>
        <p:spPr>
          <a:xfrm>
            <a:off x="1575761" y="3171311"/>
            <a:ext cx="8521275" cy="1693794"/>
          </a:xfrm>
        </p:spPr>
        <p:txBody>
          <a:bodyPr>
            <a:normAutofit/>
          </a:bodyPr>
          <a:lstStyle/>
          <a:p>
            <a:pPr algn="ctr"/>
            <a:r>
              <a:rPr lang="fr-FR" sz="5300" b="1" u="sng" dirty="0" smtClean="0">
                <a:solidFill>
                  <a:schemeClr val="accent1">
                    <a:lumMod val="75000"/>
                  </a:schemeClr>
                </a:solidFill>
                <a:effectLst>
                  <a:outerShdw blurRad="38100" dist="38100" dir="2700000" algn="tl">
                    <a:srgbClr val="000000">
                      <a:alpha val="43137"/>
                    </a:srgbClr>
                  </a:outerShdw>
                </a:effectLst>
              </a:rPr>
              <a:t>DIAGRAMME DE GANTT</a:t>
            </a:r>
            <a:endParaRPr lang="fr-CM" dirty="0">
              <a:solidFill>
                <a:schemeClr val="accent1">
                  <a:lumMod val="75000"/>
                </a:schemeClr>
              </a:solidFill>
            </a:endParaRPr>
          </a:p>
        </p:txBody>
      </p:sp>
    </p:spTree>
    <p:extLst>
      <p:ext uri="{BB962C8B-B14F-4D97-AF65-F5344CB8AC3E}">
        <p14:creationId xmlns:p14="http://schemas.microsoft.com/office/powerpoint/2010/main" val="14209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8E3BEB3-2928-4663-96A7-81EC446604BE}"/>
              </a:ext>
            </a:extLst>
          </p:cNvPr>
          <p:cNvSpPr>
            <a:spLocks noGrp="1"/>
          </p:cNvSpPr>
          <p:nvPr>
            <p:ph type="title"/>
          </p:nvPr>
        </p:nvSpPr>
        <p:spPr/>
        <p:txBody>
          <a:bodyPr/>
          <a:lstStyle/>
          <a:p>
            <a:endParaRPr lang="fr-CM" dirty="0"/>
          </a:p>
        </p:txBody>
      </p:sp>
      <p:sp>
        <p:nvSpPr>
          <p:cNvPr id="5" name="Espace réservé du texte 4">
            <a:extLst>
              <a:ext uri="{FF2B5EF4-FFF2-40B4-BE49-F238E27FC236}">
                <a16:creationId xmlns:a16="http://schemas.microsoft.com/office/drawing/2014/main" xmlns="" id="{0F501507-24CB-47BC-9A12-FDFF5118BA20}"/>
              </a:ext>
            </a:extLst>
          </p:cNvPr>
          <p:cNvSpPr>
            <a:spLocks noGrp="1"/>
          </p:cNvSpPr>
          <p:nvPr>
            <p:ph type="body" sz="quarter" idx="3"/>
          </p:nvPr>
        </p:nvSpPr>
        <p:spPr/>
        <p:txBody>
          <a:bodyPr/>
          <a:lstStyle/>
          <a:p>
            <a:endParaRPr lang="fr-CM" dirty="0"/>
          </a:p>
        </p:txBody>
      </p:sp>
      <p:sp>
        <p:nvSpPr>
          <p:cNvPr id="6" name="Espace réservé du contenu 5"/>
          <p:cNvSpPr>
            <a:spLocks noGrp="1"/>
          </p:cNvSpPr>
          <p:nvPr>
            <p:ph sz="quarter" idx="4"/>
          </p:nvPr>
        </p:nvSpPr>
        <p:spPr/>
        <p:txBody>
          <a:bodyPr/>
          <a:lstStyle/>
          <a:p>
            <a:endParaRPr lang="fr-FR"/>
          </a:p>
        </p:txBody>
      </p:sp>
      <p:pic>
        <p:nvPicPr>
          <p:cNvPr id="8" name="Image 7"/>
          <p:cNvPicPr>
            <a:picLocks noChangeAspect="1"/>
          </p:cNvPicPr>
          <p:nvPr/>
        </p:nvPicPr>
        <p:blipFill>
          <a:blip r:embed="rId2"/>
          <a:stretch>
            <a:fillRect/>
          </a:stretch>
        </p:blipFill>
        <p:spPr>
          <a:xfrm>
            <a:off x="0" y="-103031"/>
            <a:ext cx="12192000" cy="6961031"/>
          </a:xfrm>
          <a:prstGeom prst="rect">
            <a:avLst/>
          </a:prstGeom>
        </p:spPr>
      </p:pic>
    </p:spTree>
    <p:extLst>
      <p:ext uri="{BB962C8B-B14F-4D97-AF65-F5344CB8AC3E}">
        <p14:creationId xmlns:p14="http://schemas.microsoft.com/office/powerpoint/2010/main" val="164554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contenu 3"/>
          <p:cNvSpPr>
            <a:spLocks noGrp="1"/>
          </p:cNvSpPr>
          <p:nvPr>
            <p:ph sz="half" idx="2"/>
          </p:nvPr>
        </p:nvSpPr>
        <p:spPr/>
        <p:txBody>
          <a:bodyPr/>
          <a:lstStyle/>
          <a:p>
            <a:endParaRPr lang="fr-FR"/>
          </a:p>
        </p:txBody>
      </p:sp>
      <p:sp>
        <p:nvSpPr>
          <p:cNvPr id="5" name="Espace réservé du texte 4"/>
          <p:cNvSpPr>
            <a:spLocks noGrp="1"/>
          </p:cNvSpPr>
          <p:nvPr>
            <p:ph type="body" sz="quarter" idx="3"/>
          </p:nvPr>
        </p:nvSpPr>
        <p:spPr/>
        <p:txBody>
          <a:bodyPr/>
          <a:lstStyle/>
          <a:p>
            <a:endParaRPr lang="fr-FR"/>
          </a:p>
        </p:txBody>
      </p:sp>
      <p:sp>
        <p:nvSpPr>
          <p:cNvPr id="6" name="Espace réservé du contenu 5"/>
          <p:cNvSpPr>
            <a:spLocks noGrp="1"/>
          </p:cNvSpPr>
          <p:nvPr>
            <p:ph sz="quarter" idx="4"/>
          </p:nvPr>
        </p:nvSpPr>
        <p:spPr/>
        <p:txBody>
          <a:bodyPr/>
          <a:lstStyle/>
          <a:p>
            <a:endParaRPr lang="fr-FR"/>
          </a:p>
        </p:txBody>
      </p:sp>
      <p:pic>
        <p:nvPicPr>
          <p:cNvPr id="7" name="Image 6"/>
          <p:cNvPicPr>
            <a:picLocks noChangeAspect="1"/>
          </p:cNvPicPr>
          <p:nvPr/>
        </p:nvPicPr>
        <p:blipFill>
          <a:blip r:embed="rId2"/>
          <a:stretch>
            <a:fillRect/>
          </a:stretch>
        </p:blipFill>
        <p:spPr>
          <a:xfrm>
            <a:off x="0" y="0"/>
            <a:ext cx="12192000" cy="3228975"/>
          </a:xfrm>
          <a:prstGeom prst="rect">
            <a:avLst/>
          </a:prstGeom>
        </p:spPr>
      </p:pic>
      <p:pic>
        <p:nvPicPr>
          <p:cNvPr id="8" name="Image 7"/>
          <p:cNvPicPr>
            <a:picLocks noChangeAspect="1"/>
          </p:cNvPicPr>
          <p:nvPr/>
        </p:nvPicPr>
        <p:blipFill>
          <a:blip r:embed="rId3"/>
          <a:stretch>
            <a:fillRect/>
          </a:stretch>
        </p:blipFill>
        <p:spPr>
          <a:xfrm>
            <a:off x="0" y="3228975"/>
            <a:ext cx="12207391" cy="3629025"/>
          </a:xfrm>
          <a:prstGeom prst="rect">
            <a:avLst/>
          </a:prstGeom>
        </p:spPr>
      </p:pic>
    </p:spTree>
    <p:extLst>
      <p:ext uri="{BB962C8B-B14F-4D97-AF65-F5344CB8AC3E}">
        <p14:creationId xmlns:p14="http://schemas.microsoft.com/office/powerpoint/2010/main" val="176990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D06AFB8-2C70-40B2-8C17-573702F412D2}"/>
              </a:ext>
            </a:extLst>
          </p:cNvPr>
          <p:cNvSpPr>
            <a:spLocks noGrp="1"/>
          </p:cNvSpPr>
          <p:nvPr>
            <p:ph type="title"/>
          </p:nvPr>
        </p:nvSpPr>
        <p:spPr>
          <a:xfrm>
            <a:off x="1640156" y="624403"/>
            <a:ext cx="8521275" cy="1280890"/>
          </a:xfrm>
        </p:spPr>
        <p:txBody>
          <a:bodyPr>
            <a:normAutofit fontScale="90000"/>
          </a:bodyPr>
          <a:lstStyle/>
          <a:p>
            <a:pPr algn="ctr"/>
            <a:r>
              <a:rPr lang="fr-FR" sz="5300" b="1" u="sng" dirty="0" smtClean="0">
                <a:solidFill>
                  <a:schemeClr val="accent1">
                    <a:lumMod val="75000"/>
                  </a:schemeClr>
                </a:solidFill>
                <a:effectLst>
                  <a:outerShdw blurRad="38100" dist="38100" dir="2700000" algn="tl">
                    <a:srgbClr val="000000">
                      <a:alpha val="43137"/>
                    </a:srgbClr>
                  </a:outerShdw>
                </a:effectLst>
              </a:rPr>
              <a:t>CONTEXTE</a:t>
            </a:r>
            <a:r>
              <a:rPr lang="fr-FR" dirty="0">
                <a:solidFill>
                  <a:schemeClr val="accent1">
                    <a:lumMod val="75000"/>
                  </a:schemeClr>
                </a:solidFill>
              </a:rPr>
              <a:t/>
            </a:r>
            <a:br>
              <a:rPr lang="fr-FR" dirty="0">
                <a:solidFill>
                  <a:schemeClr val="accent1">
                    <a:lumMod val="75000"/>
                  </a:schemeClr>
                </a:solidFill>
              </a:rPr>
            </a:br>
            <a:r>
              <a:rPr lang="fr-FR" dirty="0">
                <a:solidFill>
                  <a:schemeClr val="accent1">
                    <a:lumMod val="75000"/>
                  </a:schemeClr>
                </a:solidFill>
              </a:rPr>
              <a:t/>
            </a:r>
            <a:br>
              <a:rPr lang="fr-FR" dirty="0">
                <a:solidFill>
                  <a:schemeClr val="accent1">
                    <a:lumMod val="75000"/>
                  </a:schemeClr>
                </a:solidFill>
              </a:rPr>
            </a:br>
            <a:endParaRPr lang="fr-CM" dirty="0">
              <a:solidFill>
                <a:schemeClr val="accent1">
                  <a:lumMod val="75000"/>
                </a:schemeClr>
              </a:solidFill>
            </a:endParaRPr>
          </a:p>
        </p:txBody>
      </p:sp>
      <p:sp>
        <p:nvSpPr>
          <p:cNvPr id="3" name="Espace réservé du texte 2">
            <a:extLst>
              <a:ext uri="{FF2B5EF4-FFF2-40B4-BE49-F238E27FC236}">
                <a16:creationId xmlns:a16="http://schemas.microsoft.com/office/drawing/2014/main" xmlns="" id="{252A84CF-244B-4DE0-8F12-2FDA7C9A4509}"/>
              </a:ext>
            </a:extLst>
          </p:cNvPr>
          <p:cNvSpPr>
            <a:spLocks noGrp="1"/>
          </p:cNvSpPr>
          <p:nvPr>
            <p:ph type="body" idx="1"/>
          </p:nvPr>
        </p:nvSpPr>
        <p:spPr>
          <a:xfrm>
            <a:off x="1266748" y="2445989"/>
            <a:ext cx="9824657" cy="3246473"/>
          </a:xfrm>
        </p:spPr>
        <p:txBody>
          <a:bodyPr/>
          <a:lstStyle/>
          <a:p>
            <a:pPr algn="ctr"/>
            <a:r>
              <a:rPr lang="fr-CM" dirty="0"/>
              <a:t/>
            </a:r>
            <a:br>
              <a:rPr lang="fr-CM" dirty="0"/>
            </a:br>
            <a:r>
              <a:rPr lang="fr-CM" dirty="0" smtClean="0"/>
              <a:t>Les étudiants de master et de thèse sont amenés à soutenir leurs mémoires à la fin de leurs recherche , et pour ce faire il est nécessaire de faire valider leurs mémoires par l’école doctorale en charge de la filière de celui-ci. Toutefois cette procédure de validation reste à ce jour complètement faites sur papier donc non informatisé. </a:t>
            </a:r>
          </a:p>
          <a:p>
            <a:pPr algn="ctr"/>
            <a:r>
              <a:rPr lang="fr-CM" dirty="0" smtClean="0"/>
              <a:t>Pour rappel la procédure de dépôt des dossiers pour les étudiants de thèse est celle-ci….</a:t>
            </a:r>
            <a:endParaRPr lang="fr-CM" dirty="0"/>
          </a:p>
        </p:txBody>
      </p:sp>
    </p:spTree>
    <p:extLst>
      <p:ext uri="{BB962C8B-B14F-4D97-AF65-F5344CB8AC3E}">
        <p14:creationId xmlns:p14="http://schemas.microsoft.com/office/powerpoint/2010/main" val="387175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D06AFB8-2C70-40B2-8C17-573702F412D2}"/>
              </a:ext>
            </a:extLst>
          </p:cNvPr>
          <p:cNvSpPr>
            <a:spLocks noGrp="1"/>
          </p:cNvSpPr>
          <p:nvPr>
            <p:ph type="title"/>
          </p:nvPr>
        </p:nvSpPr>
        <p:spPr>
          <a:xfrm>
            <a:off x="1712890" y="624403"/>
            <a:ext cx="9929611" cy="1280890"/>
          </a:xfrm>
        </p:spPr>
        <p:txBody>
          <a:bodyPr>
            <a:normAutofit fontScale="90000"/>
          </a:bodyPr>
          <a:lstStyle/>
          <a:p>
            <a:r>
              <a:rPr lang="fr-FR" dirty="0">
                <a:solidFill>
                  <a:schemeClr val="accent1">
                    <a:lumMod val="75000"/>
                  </a:schemeClr>
                </a:solidFill>
              </a:rPr>
              <a:t>              </a:t>
            </a:r>
            <a:r>
              <a:rPr lang="fr-FR" dirty="0" smtClean="0">
                <a:solidFill>
                  <a:schemeClr val="accent1">
                    <a:lumMod val="75000"/>
                  </a:schemeClr>
                </a:solidFill>
              </a:rPr>
              <a:t> </a:t>
            </a:r>
            <a:r>
              <a:rPr lang="fr-FR" sz="5300" b="1" dirty="0" smtClean="0">
                <a:solidFill>
                  <a:schemeClr val="accent1">
                    <a:lumMod val="75000"/>
                  </a:schemeClr>
                </a:solidFill>
                <a:effectLst>
                  <a:outerShdw blurRad="38100" dist="38100" dir="2700000" algn="tl">
                    <a:srgbClr val="000000">
                      <a:alpha val="43137"/>
                    </a:srgbClr>
                  </a:outerShdw>
                </a:effectLst>
              </a:rPr>
              <a:t>PROBLEME RENCONTRE</a:t>
            </a:r>
            <a:r>
              <a:rPr lang="fr-FR" dirty="0">
                <a:solidFill>
                  <a:schemeClr val="accent1">
                    <a:lumMod val="75000"/>
                  </a:schemeClr>
                </a:solidFill>
              </a:rPr>
              <a:t/>
            </a:r>
            <a:br>
              <a:rPr lang="fr-FR" dirty="0">
                <a:solidFill>
                  <a:schemeClr val="accent1">
                    <a:lumMod val="75000"/>
                  </a:schemeClr>
                </a:solidFill>
              </a:rPr>
            </a:br>
            <a:r>
              <a:rPr lang="fr-FR" dirty="0">
                <a:solidFill>
                  <a:schemeClr val="accent1">
                    <a:lumMod val="75000"/>
                  </a:schemeClr>
                </a:solidFill>
              </a:rPr>
              <a:t/>
            </a:r>
            <a:br>
              <a:rPr lang="fr-FR" dirty="0">
                <a:solidFill>
                  <a:schemeClr val="accent1">
                    <a:lumMod val="75000"/>
                  </a:schemeClr>
                </a:solidFill>
              </a:rPr>
            </a:br>
            <a:endParaRPr lang="fr-CM" dirty="0">
              <a:solidFill>
                <a:schemeClr val="accent1">
                  <a:lumMod val="75000"/>
                </a:schemeClr>
              </a:solidFill>
            </a:endParaRPr>
          </a:p>
        </p:txBody>
      </p:sp>
      <p:sp>
        <p:nvSpPr>
          <p:cNvPr id="3" name="Espace réservé du texte 2">
            <a:extLst>
              <a:ext uri="{FF2B5EF4-FFF2-40B4-BE49-F238E27FC236}">
                <a16:creationId xmlns:a16="http://schemas.microsoft.com/office/drawing/2014/main" xmlns="" id="{252A84CF-244B-4DE0-8F12-2FDA7C9A4509}"/>
              </a:ext>
            </a:extLst>
          </p:cNvPr>
          <p:cNvSpPr>
            <a:spLocks noGrp="1"/>
          </p:cNvSpPr>
          <p:nvPr>
            <p:ph type="body" idx="1"/>
          </p:nvPr>
        </p:nvSpPr>
        <p:spPr>
          <a:xfrm>
            <a:off x="1318263" y="1969472"/>
            <a:ext cx="9824657" cy="4753300"/>
          </a:xfrm>
        </p:spPr>
        <p:txBody>
          <a:bodyPr/>
          <a:lstStyle/>
          <a:p>
            <a:r>
              <a:rPr lang="fr-CM" dirty="0" smtClean="0"/>
              <a:t>Cette procédure comporte de nombreux problèmes notamment:</a:t>
            </a:r>
          </a:p>
          <a:p>
            <a:pPr marL="342900" indent="-342900">
              <a:buFont typeface="Wingdings" panose="05000000000000000000" pitchFamily="2" charset="2"/>
              <a:buChar char="§"/>
            </a:pPr>
            <a:r>
              <a:rPr lang="fr-CM" dirty="0" smtClean="0"/>
              <a:t>Retard exagéré concernant l’obtention d’une autorisation à soutenir </a:t>
            </a:r>
          </a:p>
          <a:p>
            <a:pPr marL="342900" indent="-342900">
              <a:buFont typeface="Wingdings" panose="05000000000000000000" pitchFamily="2" charset="2"/>
              <a:buChar char="§"/>
            </a:pPr>
            <a:r>
              <a:rPr lang="fr-CM" dirty="0" smtClean="0"/>
              <a:t>Les étudiants sont obligés d’aller régulièrement s’enquérir de l’avancement de leurs dossiers ce qui crée de longues files d’attente et l’impossibilité pour les étudiants hors de la ville de pouvoir consulter l’avancement de leurs dossiers.</a:t>
            </a:r>
          </a:p>
          <a:p>
            <a:pPr marL="342900" indent="-342900">
              <a:buFont typeface="Wingdings" panose="05000000000000000000" pitchFamily="2" charset="2"/>
              <a:buChar char="§"/>
            </a:pPr>
            <a:r>
              <a:rPr lang="fr-CM" dirty="0" smtClean="0"/>
              <a:t>Le CRFD (centre de recherche et de formation doctorale) se vois acculer de grosses paperasses où il deviens difficile de tous les gérer à longs termes en minimisant les risques de pertes de certains fichiers/dossiers </a:t>
            </a:r>
            <a:r>
              <a:rPr lang="fr-CM" dirty="0" err="1" smtClean="0"/>
              <a:t>etudiants</a:t>
            </a:r>
            <a:r>
              <a:rPr lang="fr-CM" dirty="0" smtClean="0"/>
              <a:t>.</a:t>
            </a:r>
            <a:endParaRPr lang="fr-CM" dirty="0"/>
          </a:p>
        </p:txBody>
      </p:sp>
    </p:spTree>
    <p:extLst>
      <p:ext uri="{BB962C8B-B14F-4D97-AF65-F5344CB8AC3E}">
        <p14:creationId xmlns:p14="http://schemas.microsoft.com/office/powerpoint/2010/main" val="183714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D06AFB8-2C70-40B2-8C17-573702F412D2}"/>
              </a:ext>
            </a:extLst>
          </p:cNvPr>
          <p:cNvSpPr>
            <a:spLocks noGrp="1"/>
          </p:cNvSpPr>
          <p:nvPr>
            <p:ph type="title"/>
          </p:nvPr>
        </p:nvSpPr>
        <p:spPr>
          <a:xfrm>
            <a:off x="1640156" y="624403"/>
            <a:ext cx="8521275" cy="1280890"/>
          </a:xfrm>
        </p:spPr>
        <p:txBody>
          <a:bodyPr>
            <a:normAutofit fontScale="90000"/>
          </a:bodyPr>
          <a:lstStyle/>
          <a:p>
            <a:pPr algn="ctr"/>
            <a:r>
              <a:rPr lang="fr-FR" sz="5300" b="1" u="sng" dirty="0" smtClean="0">
                <a:solidFill>
                  <a:schemeClr val="accent1">
                    <a:lumMod val="75000"/>
                  </a:schemeClr>
                </a:solidFill>
                <a:effectLst>
                  <a:outerShdw blurRad="38100" dist="38100" dir="2700000" algn="tl">
                    <a:srgbClr val="000000">
                      <a:alpha val="43137"/>
                    </a:srgbClr>
                  </a:outerShdw>
                </a:effectLst>
              </a:rPr>
              <a:t>PROBLEMATIQUE</a:t>
            </a:r>
            <a:r>
              <a:rPr lang="fr-FR" dirty="0">
                <a:solidFill>
                  <a:schemeClr val="accent1">
                    <a:lumMod val="75000"/>
                  </a:schemeClr>
                </a:solidFill>
              </a:rPr>
              <a:t/>
            </a:r>
            <a:br>
              <a:rPr lang="fr-FR" dirty="0">
                <a:solidFill>
                  <a:schemeClr val="accent1">
                    <a:lumMod val="75000"/>
                  </a:schemeClr>
                </a:solidFill>
              </a:rPr>
            </a:br>
            <a:r>
              <a:rPr lang="fr-FR" dirty="0">
                <a:solidFill>
                  <a:schemeClr val="accent1">
                    <a:lumMod val="75000"/>
                  </a:schemeClr>
                </a:solidFill>
              </a:rPr>
              <a:t/>
            </a:r>
            <a:br>
              <a:rPr lang="fr-FR" dirty="0">
                <a:solidFill>
                  <a:schemeClr val="accent1">
                    <a:lumMod val="75000"/>
                  </a:schemeClr>
                </a:solidFill>
              </a:rPr>
            </a:br>
            <a:endParaRPr lang="fr-CM" dirty="0">
              <a:solidFill>
                <a:schemeClr val="accent1">
                  <a:lumMod val="75000"/>
                </a:schemeClr>
              </a:solidFill>
            </a:endParaRPr>
          </a:p>
        </p:txBody>
      </p:sp>
      <p:sp>
        <p:nvSpPr>
          <p:cNvPr id="3" name="Espace réservé du texte 2">
            <a:extLst>
              <a:ext uri="{FF2B5EF4-FFF2-40B4-BE49-F238E27FC236}">
                <a16:creationId xmlns:a16="http://schemas.microsoft.com/office/drawing/2014/main" xmlns="" id="{252A84CF-244B-4DE0-8F12-2FDA7C9A4509}"/>
              </a:ext>
            </a:extLst>
          </p:cNvPr>
          <p:cNvSpPr>
            <a:spLocks noGrp="1"/>
          </p:cNvSpPr>
          <p:nvPr>
            <p:ph type="body" idx="1"/>
          </p:nvPr>
        </p:nvSpPr>
        <p:spPr>
          <a:xfrm>
            <a:off x="1266748" y="2445989"/>
            <a:ext cx="9824657" cy="2795712"/>
          </a:xfrm>
        </p:spPr>
        <p:txBody>
          <a:bodyPr/>
          <a:lstStyle/>
          <a:p>
            <a:pPr algn="ctr"/>
            <a:r>
              <a:rPr lang="fr-CM" dirty="0"/>
              <a:t/>
            </a:r>
            <a:br>
              <a:rPr lang="fr-CM" dirty="0"/>
            </a:br>
            <a:r>
              <a:rPr lang="fr-CM" dirty="0" smtClean="0"/>
              <a:t>Comment automatiser le système de gestion des dossiers de soutenance pour permettre aux étudiants de pouvoir consulter l’avancement dossiers peu importe leurs emplacement </a:t>
            </a:r>
            <a:r>
              <a:rPr lang="fr-CM" dirty="0" smtClean="0"/>
              <a:t>,</a:t>
            </a:r>
            <a:r>
              <a:rPr lang="fr-CM" dirty="0" err="1" smtClean="0"/>
              <a:t>reduire</a:t>
            </a:r>
            <a:r>
              <a:rPr lang="fr-CM" dirty="0" smtClean="0"/>
              <a:t> le délai de traitement des dossiers de soutenance de ces </a:t>
            </a:r>
            <a:r>
              <a:rPr lang="fr-CM" dirty="0" err="1"/>
              <a:t>é</a:t>
            </a:r>
            <a:r>
              <a:rPr lang="fr-CM" dirty="0" err="1" smtClean="0"/>
              <a:t>tudiants,et</a:t>
            </a:r>
            <a:r>
              <a:rPr lang="fr-CM" dirty="0" smtClean="0"/>
              <a:t> </a:t>
            </a:r>
            <a:r>
              <a:rPr lang="fr-CM" dirty="0" smtClean="0"/>
              <a:t>pour </a:t>
            </a:r>
            <a:r>
              <a:rPr lang="fr-CM" dirty="0" smtClean="0"/>
              <a:t>réduire </a:t>
            </a:r>
            <a:r>
              <a:rPr lang="fr-CM" dirty="0" smtClean="0"/>
              <a:t>les paperasses et avoir un système informatisé plus facile à gérer?</a:t>
            </a:r>
            <a:endParaRPr lang="fr-CM" dirty="0"/>
          </a:p>
        </p:txBody>
      </p:sp>
    </p:spTree>
    <p:extLst>
      <p:ext uri="{BB962C8B-B14F-4D97-AF65-F5344CB8AC3E}">
        <p14:creationId xmlns:p14="http://schemas.microsoft.com/office/powerpoint/2010/main" val="195265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D06AFB8-2C70-40B2-8C17-573702F412D2}"/>
              </a:ext>
            </a:extLst>
          </p:cNvPr>
          <p:cNvSpPr>
            <a:spLocks noGrp="1"/>
          </p:cNvSpPr>
          <p:nvPr>
            <p:ph type="title"/>
          </p:nvPr>
        </p:nvSpPr>
        <p:spPr>
          <a:xfrm>
            <a:off x="1640156" y="624403"/>
            <a:ext cx="8521275" cy="1280890"/>
          </a:xfrm>
        </p:spPr>
        <p:txBody>
          <a:bodyPr>
            <a:normAutofit fontScale="90000"/>
          </a:bodyPr>
          <a:lstStyle/>
          <a:p>
            <a:pPr algn="ctr"/>
            <a:r>
              <a:rPr lang="fr-FR" sz="5300" b="1" u="sng" dirty="0" smtClean="0">
                <a:solidFill>
                  <a:schemeClr val="accent1">
                    <a:lumMod val="75000"/>
                  </a:schemeClr>
                </a:solidFill>
                <a:effectLst>
                  <a:outerShdw blurRad="38100" dist="38100" dir="2700000" algn="tl">
                    <a:srgbClr val="000000">
                      <a:alpha val="43137"/>
                    </a:srgbClr>
                  </a:outerShdw>
                </a:effectLst>
              </a:rPr>
              <a:t>SOLUTION</a:t>
            </a:r>
            <a:r>
              <a:rPr lang="fr-FR" dirty="0">
                <a:solidFill>
                  <a:schemeClr val="accent1">
                    <a:lumMod val="75000"/>
                  </a:schemeClr>
                </a:solidFill>
              </a:rPr>
              <a:t/>
            </a:r>
            <a:br>
              <a:rPr lang="fr-FR" dirty="0">
                <a:solidFill>
                  <a:schemeClr val="accent1">
                    <a:lumMod val="75000"/>
                  </a:schemeClr>
                </a:solidFill>
              </a:rPr>
            </a:br>
            <a:r>
              <a:rPr lang="fr-FR" dirty="0">
                <a:solidFill>
                  <a:schemeClr val="accent1">
                    <a:lumMod val="75000"/>
                  </a:schemeClr>
                </a:solidFill>
              </a:rPr>
              <a:t/>
            </a:r>
            <a:br>
              <a:rPr lang="fr-FR" dirty="0">
                <a:solidFill>
                  <a:schemeClr val="accent1">
                    <a:lumMod val="75000"/>
                  </a:schemeClr>
                </a:solidFill>
              </a:rPr>
            </a:br>
            <a:endParaRPr lang="fr-CM" dirty="0">
              <a:solidFill>
                <a:schemeClr val="accent1">
                  <a:lumMod val="75000"/>
                </a:schemeClr>
              </a:solidFill>
            </a:endParaRPr>
          </a:p>
        </p:txBody>
      </p:sp>
      <p:sp>
        <p:nvSpPr>
          <p:cNvPr id="3" name="Espace réservé du texte 2">
            <a:extLst>
              <a:ext uri="{FF2B5EF4-FFF2-40B4-BE49-F238E27FC236}">
                <a16:creationId xmlns:a16="http://schemas.microsoft.com/office/drawing/2014/main" xmlns="" id="{252A84CF-244B-4DE0-8F12-2FDA7C9A4509}"/>
              </a:ext>
            </a:extLst>
          </p:cNvPr>
          <p:cNvSpPr>
            <a:spLocks noGrp="1"/>
          </p:cNvSpPr>
          <p:nvPr>
            <p:ph type="body" idx="1"/>
          </p:nvPr>
        </p:nvSpPr>
        <p:spPr>
          <a:xfrm>
            <a:off x="1228111" y="2484626"/>
            <a:ext cx="9824657" cy="1533582"/>
          </a:xfrm>
        </p:spPr>
        <p:txBody>
          <a:bodyPr/>
          <a:lstStyle/>
          <a:p>
            <a:pPr algn="ctr"/>
            <a:r>
              <a:rPr lang="fr-CM" dirty="0" smtClean="0"/>
              <a:t>Nous étant concerté ave l’école doctorale de Science Technologie et Gestion (STG) nous avons décidé de développer une plateforme d’informatisation du suivi des dossiers de soutenance des étudiants de master 2 et de thèse</a:t>
            </a:r>
            <a:endParaRPr lang="fr-CM" dirty="0"/>
          </a:p>
        </p:txBody>
      </p:sp>
    </p:spTree>
    <p:extLst>
      <p:ext uri="{BB962C8B-B14F-4D97-AF65-F5344CB8AC3E}">
        <p14:creationId xmlns:p14="http://schemas.microsoft.com/office/powerpoint/2010/main" val="260186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D06AFB8-2C70-40B2-8C17-573702F412D2}"/>
              </a:ext>
            </a:extLst>
          </p:cNvPr>
          <p:cNvSpPr>
            <a:spLocks noGrp="1"/>
          </p:cNvSpPr>
          <p:nvPr>
            <p:ph type="title"/>
          </p:nvPr>
        </p:nvSpPr>
        <p:spPr>
          <a:xfrm>
            <a:off x="1640156" y="624403"/>
            <a:ext cx="8521275" cy="1693794"/>
          </a:xfrm>
        </p:spPr>
        <p:txBody>
          <a:bodyPr>
            <a:normAutofit fontScale="90000"/>
          </a:bodyPr>
          <a:lstStyle/>
          <a:p>
            <a:pPr algn="ctr"/>
            <a:r>
              <a:rPr lang="fr-FR" sz="5300" b="1" u="sng" dirty="0" smtClean="0">
                <a:solidFill>
                  <a:schemeClr val="accent1">
                    <a:lumMod val="75000"/>
                  </a:schemeClr>
                </a:solidFill>
                <a:effectLst>
                  <a:outerShdw blurRad="38100" dist="38100" dir="2700000" algn="tl">
                    <a:srgbClr val="000000">
                      <a:alpha val="43137"/>
                    </a:srgbClr>
                  </a:outerShdw>
                </a:effectLst>
              </a:rPr>
              <a:t>DESCRIPTION DE LA PLATEFORME</a:t>
            </a:r>
            <a:r>
              <a:rPr lang="fr-FR" dirty="0">
                <a:solidFill>
                  <a:schemeClr val="accent1">
                    <a:lumMod val="75000"/>
                  </a:schemeClr>
                </a:solidFill>
              </a:rPr>
              <a:t/>
            </a:r>
            <a:br>
              <a:rPr lang="fr-FR" dirty="0">
                <a:solidFill>
                  <a:schemeClr val="accent1">
                    <a:lumMod val="75000"/>
                  </a:schemeClr>
                </a:solidFill>
              </a:rPr>
            </a:br>
            <a:r>
              <a:rPr lang="fr-FR" dirty="0">
                <a:solidFill>
                  <a:schemeClr val="accent1">
                    <a:lumMod val="75000"/>
                  </a:schemeClr>
                </a:solidFill>
              </a:rPr>
              <a:t/>
            </a:r>
            <a:br>
              <a:rPr lang="fr-FR" dirty="0">
                <a:solidFill>
                  <a:schemeClr val="accent1">
                    <a:lumMod val="75000"/>
                  </a:schemeClr>
                </a:solidFill>
              </a:rPr>
            </a:br>
            <a:endParaRPr lang="fr-CM" dirty="0">
              <a:solidFill>
                <a:schemeClr val="accent1">
                  <a:lumMod val="75000"/>
                </a:schemeClr>
              </a:solidFill>
            </a:endParaRPr>
          </a:p>
        </p:txBody>
      </p:sp>
      <p:sp>
        <p:nvSpPr>
          <p:cNvPr id="3" name="Espace réservé du texte 2">
            <a:extLst>
              <a:ext uri="{FF2B5EF4-FFF2-40B4-BE49-F238E27FC236}">
                <a16:creationId xmlns:a16="http://schemas.microsoft.com/office/drawing/2014/main" xmlns="" id="{252A84CF-244B-4DE0-8F12-2FDA7C9A4509}"/>
              </a:ext>
            </a:extLst>
          </p:cNvPr>
          <p:cNvSpPr>
            <a:spLocks noGrp="1"/>
          </p:cNvSpPr>
          <p:nvPr>
            <p:ph type="body" idx="1"/>
          </p:nvPr>
        </p:nvSpPr>
        <p:spPr>
          <a:xfrm>
            <a:off x="1228111" y="2484625"/>
            <a:ext cx="9824657" cy="1829797"/>
          </a:xfrm>
        </p:spPr>
        <p:txBody>
          <a:bodyPr/>
          <a:lstStyle/>
          <a:p>
            <a:pPr marL="342900" indent="-342900" algn="ctr">
              <a:buFont typeface="Wingdings" panose="05000000000000000000" pitchFamily="2" charset="2"/>
              <a:buChar char="§"/>
            </a:pPr>
            <a:endParaRPr lang="fr-CM" dirty="0"/>
          </a:p>
          <a:p>
            <a:pPr marL="342900" indent="-342900" algn="ctr">
              <a:buFont typeface="Wingdings" panose="05000000000000000000" pitchFamily="2" charset="2"/>
              <a:buChar char="§"/>
            </a:pPr>
            <a:endParaRPr lang="fr-CM" dirty="0"/>
          </a:p>
          <a:p>
            <a:pPr marL="342900" indent="-342900" algn="ctr">
              <a:buFont typeface="Wingdings" panose="05000000000000000000" pitchFamily="2" charset="2"/>
              <a:buChar char="§"/>
            </a:pPr>
            <a:r>
              <a:rPr lang="fr-CM" dirty="0" smtClean="0"/>
              <a:t>ACTEURS</a:t>
            </a:r>
            <a:endParaRPr lang="fr-CM" dirty="0"/>
          </a:p>
          <a:p>
            <a:pPr marL="342900" indent="-342900" algn="ctr">
              <a:buFont typeface="Wingdings" panose="05000000000000000000" pitchFamily="2" charset="2"/>
              <a:buChar char="§"/>
            </a:pPr>
            <a:r>
              <a:rPr lang="fr-CM" dirty="0"/>
              <a:t>ROLES</a:t>
            </a:r>
          </a:p>
          <a:p>
            <a:pPr marL="342900" indent="-342900" algn="ctr">
              <a:buFont typeface="Wingdings" panose="05000000000000000000" pitchFamily="2" charset="2"/>
              <a:buChar char="§"/>
            </a:pPr>
            <a:r>
              <a:rPr lang="fr-CM" dirty="0" smtClean="0"/>
              <a:t>COMMUNICATION ENTRE ACTEURS</a:t>
            </a:r>
          </a:p>
          <a:p>
            <a:pPr marL="342900" indent="-342900" algn="ctr">
              <a:buFont typeface="Wingdings" panose="05000000000000000000" pitchFamily="2" charset="2"/>
              <a:buChar char="§"/>
            </a:pPr>
            <a:endParaRPr lang="fr-CM" dirty="0" smtClean="0"/>
          </a:p>
        </p:txBody>
      </p:sp>
    </p:spTree>
    <p:extLst>
      <p:ext uri="{BB962C8B-B14F-4D97-AF65-F5344CB8AC3E}">
        <p14:creationId xmlns:p14="http://schemas.microsoft.com/office/powerpoint/2010/main" val="18258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D06AFB8-2C70-40B2-8C17-573702F412D2}"/>
              </a:ext>
            </a:extLst>
          </p:cNvPr>
          <p:cNvSpPr>
            <a:spLocks noGrp="1"/>
          </p:cNvSpPr>
          <p:nvPr>
            <p:ph type="title"/>
          </p:nvPr>
        </p:nvSpPr>
        <p:spPr>
          <a:xfrm>
            <a:off x="1640156" y="592505"/>
            <a:ext cx="8911687" cy="1280890"/>
          </a:xfrm>
        </p:spPr>
        <p:txBody>
          <a:bodyPr>
            <a:normAutofit fontScale="90000"/>
          </a:bodyPr>
          <a:lstStyle/>
          <a:p>
            <a:pPr algn="ctr"/>
            <a:r>
              <a:rPr lang="fr-FR" dirty="0">
                <a:solidFill>
                  <a:schemeClr val="accent1">
                    <a:lumMod val="75000"/>
                  </a:schemeClr>
                </a:solidFill>
              </a:rPr>
              <a:t>              PLANIFICATION DU PROCESSUS DE DEVELOPPEMENT</a:t>
            </a:r>
            <a:br>
              <a:rPr lang="fr-FR" dirty="0">
                <a:solidFill>
                  <a:schemeClr val="accent1">
                    <a:lumMod val="75000"/>
                  </a:schemeClr>
                </a:solidFill>
              </a:rPr>
            </a:br>
            <a:r>
              <a:rPr lang="fr-FR" dirty="0">
                <a:solidFill>
                  <a:schemeClr val="accent1">
                    <a:lumMod val="75000"/>
                  </a:schemeClr>
                </a:solidFill>
              </a:rPr>
              <a:t/>
            </a:r>
            <a:br>
              <a:rPr lang="fr-FR" dirty="0">
                <a:solidFill>
                  <a:schemeClr val="accent1">
                    <a:lumMod val="75000"/>
                  </a:schemeClr>
                </a:solidFill>
              </a:rPr>
            </a:br>
            <a:r>
              <a:rPr lang="fr-FR" dirty="0">
                <a:solidFill>
                  <a:schemeClr val="accent1">
                    <a:lumMod val="75000"/>
                  </a:schemeClr>
                </a:solidFill>
              </a:rPr>
              <a:t/>
            </a:r>
            <a:br>
              <a:rPr lang="fr-FR" dirty="0">
                <a:solidFill>
                  <a:schemeClr val="accent1">
                    <a:lumMod val="75000"/>
                  </a:schemeClr>
                </a:solidFill>
              </a:rPr>
            </a:br>
            <a:endParaRPr lang="fr-CM" dirty="0">
              <a:solidFill>
                <a:schemeClr val="accent1">
                  <a:lumMod val="75000"/>
                </a:schemeClr>
              </a:solidFill>
            </a:endParaRPr>
          </a:p>
        </p:txBody>
      </p:sp>
      <p:sp>
        <p:nvSpPr>
          <p:cNvPr id="3" name="Espace réservé du texte 2">
            <a:extLst>
              <a:ext uri="{FF2B5EF4-FFF2-40B4-BE49-F238E27FC236}">
                <a16:creationId xmlns:a16="http://schemas.microsoft.com/office/drawing/2014/main" xmlns="" id="{252A84CF-244B-4DE0-8F12-2FDA7C9A4509}"/>
              </a:ext>
            </a:extLst>
          </p:cNvPr>
          <p:cNvSpPr>
            <a:spLocks noGrp="1"/>
          </p:cNvSpPr>
          <p:nvPr>
            <p:ph type="body" idx="1"/>
          </p:nvPr>
        </p:nvSpPr>
        <p:spPr>
          <a:xfrm>
            <a:off x="1031184" y="1873394"/>
            <a:ext cx="9824657" cy="3111211"/>
          </a:xfrm>
        </p:spPr>
        <p:txBody>
          <a:bodyPr/>
          <a:lstStyle/>
          <a:p>
            <a:r>
              <a:rPr lang="fr-CM" dirty="0"/>
              <a:t>Notre planification comprends principalement quatre processus principaux:</a:t>
            </a:r>
          </a:p>
          <a:p>
            <a:pPr marL="342900" indent="-342900">
              <a:buFont typeface="Wingdings" panose="05000000000000000000" pitchFamily="2" charset="2"/>
              <a:buChar char="Ø"/>
            </a:pPr>
            <a:r>
              <a:rPr lang="fr-CM" dirty="0"/>
              <a:t>Analyse</a:t>
            </a:r>
          </a:p>
          <a:p>
            <a:pPr marL="342900" indent="-342900">
              <a:buFont typeface="Wingdings" panose="05000000000000000000" pitchFamily="2" charset="2"/>
              <a:buChar char="Ø"/>
            </a:pPr>
            <a:r>
              <a:rPr lang="fr-CM" dirty="0"/>
              <a:t>Conception</a:t>
            </a:r>
          </a:p>
          <a:p>
            <a:pPr marL="342900" indent="-342900">
              <a:buFont typeface="Wingdings" panose="05000000000000000000" pitchFamily="2" charset="2"/>
              <a:buChar char="Ø"/>
            </a:pPr>
            <a:r>
              <a:rPr lang="fr-CM" dirty="0"/>
              <a:t>Implémentation</a:t>
            </a:r>
          </a:p>
          <a:p>
            <a:pPr marL="342900" indent="-342900">
              <a:buFont typeface="Wingdings" panose="05000000000000000000" pitchFamily="2" charset="2"/>
              <a:buChar char="Ø"/>
            </a:pPr>
            <a:r>
              <a:rPr lang="fr-CM" dirty="0"/>
              <a:t>Test et déploiement</a:t>
            </a:r>
          </a:p>
          <a:p>
            <a:pPr marL="342900" indent="-342900">
              <a:buFont typeface="Wingdings" panose="05000000000000000000" pitchFamily="2" charset="2"/>
              <a:buChar char="Ø"/>
            </a:pPr>
            <a:endParaRPr lang="fr-CM" dirty="0"/>
          </a:p>
        </p:txBody>
      </p:sp>
    </p:spTree>
    <p:extLst>
      <p:ext uri="{BB962C8B-B14F-4D97-AF65-F5344CB8AC3E}">
        <p14:creationId xmlns:p14="http://schemas.microsoft.com/office/powerpoint/2010/main" val="70004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8E3BEB3-2928-4663-96A7-81EC446604BE}"/>
              </a:ext>
            </a:extLst>
          </p:cNvPr>
          <p:cNvSpPr>
            <a:spLocks noGrp="1"/>
          </p:cNvSpPr>
          <p:nvPr>
            <p:ph type="title"/>
          </p:nvPr>
        </p:nvSpPr>
        <p:spPr/>
        <p:txBody>
          <a:bodyPr/>
          <a:lstStyle/>
          <a:p>
            <a:endParaRPr lang="fr-CM" dirty="0"/>
          </a:p>
        </p:txBody>
      </p:sp>
      <p:sp>
        <p:nvSpPr>
          <p:cNvPr id="5" name="Espace réservé du texte 4">
            <a:extLst>
              <a:ext uri="{FF2B5EF4-FFF2-40B4-BE49-F238E27FC236}">
                <a16:creationId xmlns:a16="http://schemas.microsoft.com/office/drawing/2014/main" xmlns="" id="{0F501507-24CB-47BC-9A12-FDFF5118BA20}"/>
              </a:ext>
            </a:extLst>
          </p:cNvPr>
          <p:cNvSpPr>
            <a:spLocks noGrp="1"/>
          </p:cNvSpPr>
          <p:nvPr>
            <p:ph type="body" sz="quarter" idx="3"/>
          </p:nvPr>
        </p:nvSpPr>
        <p:spPr/>
        <p:txBody>
          <a:bodyPr/>
          <a:lstStyle/>
          <a:p>
            <a:endParaRPr lang="fr-CM" dirty="0"/>
          </a:p>
        </p:txBody>
      </p:sp>
      <p:sp>
        <p:nvSpPr>
          <p:cNvPr id="6" name="Espace réservé du contenu 5"/>
          <p:cNvSpPr>
            <a:spLocks noGrp="1"/>
          </p:cNvSpPr>
          <p:nvPr>
            <p:ph sz="quarter" idx="4"/>
          </p:nvPr>
        </p:nvSpPr>
        <p:spPr/>
        <p:txBody>
          <a:bodyPr/>
          <a:lstStyle/>
          <a:p>
            <a:endParaRPr lang="fr-FR"/>
          </a:p>
        </p:txBody>
      </p:sp>
      <p:pic>
        <p:nvPicPr>
          <p:cNvPr id="7" name="Image 6"/>
          <p:cNvPicPr>
            <a:picLocks noChangeAspect="1"/>
          </p:cNvPicPr>
          <p:nvPr/>
        </p:nvPicPr>
        <p:blipFill>
          <a:blip r:embed="rId2"/>
          <a:stretch>
            <a:fillRect/>
          </a:stretch>
        </p:blipFill>
        <p:spPr>
          <a:xfrm>
            <a:off x="0" y="0"/>
            <a:ext cx="12191999" cy="7315200"/>
          </a:xfrm>
          <a:prstGeom prst="rect">
            <a:avLst/>
          </a:prstGeom>
          <a:solidFill>
            <a:srgbClr val="FF0000"/>
          </a:solidFill>
        </p:spPr>
      </p:pic>
    </p:spTree>
    <p:extLst>
      <p:ext uri="{BB962C8B-B14F-4D97-AF65-F5344CB8AC3E}">
        <p14:creationId xmlns:p14="http://schemas.microsoft.com/office/powerpoint/2010/main" val="256928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8E3BEB3-2928-4663-96A7-81EC446604BE}"/>
              </a:ext>
            </a:extLst>
          </p:cNvPr>
          <p:cNvSpPr>
            <a:spLocks noGrp="1"/>
          </p:cNvSpPr>
          <p:nvPr>
            <p:ph type="title"/>
          </p:nvPr>
        </p:nvSpPr>
        <p:spPr/>
        <p:txBody>
          <a:bodyPr/>
          <a:lstStyle/>
          <a:p>
            <a:endParaRPr lang="fr-CM" dirty="0"/>
          </a:p>
        </p:txBody>
      </p:sp>
      <p:sp>
        <p:nvSpPr>
          <p:cNvPr id="5" name="Espace réservé du texte 4">
            <a:extLst>
              <a:ext uri="{FF2B5EF4-FFF2-40B4-BE49-F238E27FC236}">
                <a16:creationId xmlns:a16="http://schemas.microsoft.com/office/drawing/2014/main" xmlns="" id="{0F501507-24CB-47BC-9A12-FDFF5118BA20}"/>
              </a:ext>
            </a:extLst>
          </p:cNvPr>
          <p:cNvSpPr>
            <a:spLocks noGrp="1"/>
          </p:cNvSpPr>
          <p:nvPr>
            <p:ph type="body" sz="quarter" idx="3"/>
          </p:nvPr>
        </p:nvSpPr>
        <p:spPr/>
        <p:txBody>
          <a:bodyPr/>
          <a:lstStyle/>
          <a:p>
            <a:endParaRPr lang="fr-CM" dirty="0"/>
          </a:p>
        </p:txBody>
      </p:sp>
      <p:sp>
        <p:nvSpPr>
          <p:cNvPr id="6" name="Espace réservé du contenu 5"/>
          <p:cNvSpPr>
            <a:spLocks noGrp="1"/>
          </p:cNvSpPr>
          <p:nvPr>
            <p:ph sz="quarter" idx="4"/>
          </p:nvPr>
        </p:nvSpPr>
        <p:spPr/>
        <p:txBody>
          <a:bodyPr/>
          <a:lstStyle/>
          <a:p>
            <a:endParaRPr lang="fr-FR"/>
          </a:p>
        </p:txBody>
      </p:sp>
      <p:pic>
        <p:nvPicPr>
          <p:cNvPr id="3" name="Image 2"/>
          <p:cNvPicPr>
            <a:picLocks noChangeAspect="1"/>
          </p:cNvPicPr>
          <p:nvPr/>
        </p:nvPicPr>
        <p:blipFill>
          <a:blip r:embed="rId2"/>
          <a:stretch>
            <a:fillRect/>
          </a:stretch>
        </p:blipFill>
        <p:spPr>
          <a:xfrm>
            <a:off x="0" y="-1"/>
            <a:ext cx="12191999" cy="7286625"/>
          </a:xfrm>
          <a:prstGeom prst="rect">
            <a:avLst/>
          </a:prstGeom>
        </p:spPr>
      </p:pic>
    </p:spTree>
    <p:extLst>
      <p:ext uri="{BB962C8B-B14F-4D97-AF65-F5344CB8AC3E}">
        <p14:creationId xmlns:p14="http://schemas.microsoft.com/office/powerpoint/2010/main" val="1098973679"/>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522</TotalTime>
  <Words>165</Words>
  <Application>Microsoft Office PowerPoint</Application>
  <PresentationFormat>Grand écran</PresentationFormat>
  <Paragraphs>26</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Bell MT</vt:lpstr>
      <vt:lpstr>Century Gothic</vt:lpstr>
      <vt:lpstr>Wingdings</vt:lpstr>
      <vt:lpstr>Wingdings 3</vt:lpstr>
      <vt:lpstr>Brin</vt:lpstr>
      <vt:lpstr>                      THEME:  INFORMATISATION DU SUIVI DES DOSSIERS DE SOUTENANCE DES ETUDIANTS DE THÈSE ET DE MATER 2</vt:lpstr>
      <vt:lpstr>CONTEXTE  </vt:lpstr>
      <vt:lpstr>               PROBLEME RENCONTRE  </vt:lpstr>
      <vt:lpstr>PROBLEMATIQUE  </vt:lpstr>
      <vt:lpstr>SOLUTION  </vt:lpstr>
      <vt:lpstr>DESCRIPTION DE LA PLATEFORME  </vt:lpstr>
      <vt:lpstr>              PLANIFICATION DU PROCESSUS DE DEVELOPPEMENT   </vt:lpstr>
      <vt:lpstr>Présentation PowerPoint</vt:lpstr>
      <vt:lpstr>Présentation PowerPoint</vt:lpstr>
      <vt:lpstr>Présentation PowerPoint</vt:lpstr>
      <vt:lpstr>Présentation PowerPoint</vt:lpstr>
      <vt:lpstr>DIAGRAMME DE GANTT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THEME:  INFORMATISATION DU SUIVI DES DOSSIERS DE SOUTENANCE DES ETUDIANTS DE THÈSE ET DE MATER 2</dc:title>
  <dc:creator>Félix Arnaud Fama</dc:creator>
  <cp:lastModifiedBy>hp</cp:lastModifiedBy>
  <cp:revision>21</cp:revision>
  <dcterms:created xsi:type="dcterms:W3CDTF">2022-04-05T09:45:42Z</dcterms:created>
  <dcterms:modified xsi:type="dcterms:W3CDTF">2022-04-19T15:56:50Z</dcterms:modified>
</cp:coreProperties>
</file>