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61" r:id="rId2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5D3F0ED0-2EB6-453D-BE4B-4BBCD8987238}">
      <dgm:prSet phldrT="[Text]"/>
      <dgm:spPr/>
      <dgm:t>
        <a:bodyPr rtlCol="0"/>
        <a:lstStyle/>
        <a:p>
          <a:pPr>
            <a:lnSpc>
              <a:spcPct val="100000"/>
            </a:lnSpc>
            <a:defRPr b="1"/>
          </a:pPr>
          <a:r>
            <a:rPr lang="fr-FR" noProof="0" dirty="0" smtClean="0"/>
            <a:t>Diagramme </a:t>
          </a:r>
          <a:endParaRPr lang="fr-FR" noProof="0" dirty="0" smtClean="0"/>
        </a:p>
        <a:p>
          <a:pPr>
            <a:lnSpc>
              <a:spcPct val="100000"/>
            </a:lnSpc>
            <a:defRPr b="1"/>
          </a:pPr>
          <a:r>
            <a:rPr lang="fr-FR" noProof="0" dirty="0" smtClean="0"/>
            <a:t>de </a:t>
          </a:r>
          <a:r>
            <a:rPr lang="fr-FR" noProof="0" dirty="0" smtClean="0"/>
            <a:t>classe</a:t>
          </a:r>
          <a:endParaRPr lang="fr-FR" noProof="0" dirty="0"/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fr-FR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fr-FR" noProof="0" dirty="0"/>
        </a:p>
      </dgm:t>
    </dgm:pt>
    <dgm:pt modelId="{00C4C7D7-43FB-4C62-B653-0BAA02E17855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M" sz="1600" i="1" noProof="0" dirty="0" smtClean="0"/>
            <a:t>Conception fonctionnelle</a:t>
          </a:r>
          <a:endParaRPr lang="fr-FR" sz="1600" i="1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fr-FR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fr-FR" noProof="0" dirty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lnSpc>
              <a:spcPct val="100000"/>
            </a:lnSpc>
            <a:defRPr b="1"/>
          </a:pPr>
          <a:endParaRPr lang="fr-FR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fr-FR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fr-FR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LinFactNeighborX="-2173" custLinFactNeighborY="-44972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Y="-54976" custLinFactNeighborX="-25925" custLinFactNeighborY="-100000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LinFactY="-100000" custLinFactNeighborX="-7168" custLinFactNeighborY="-124767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X="16979" custLinFactY="-100000" custLinFactNeighborX="100000" custLinFactNeighborY="-105001"/>
      <dgm:spPr>
        <a:solidFill>
          <a:schemeClr val="bg1"/>
        </a:solid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LinFactY="-200000" custLinFactNeighborX="-4658" custLinFactNeighborY="-22441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713123" y="1348032"/>
          <a:ext cx="763382" cy="76338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0" y="1976374"/>
          <a:ext cx="2181093" cy="51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fr-FR" sz="1400" kern="1200" noProof="0" dirty="0" smtClean="0"/>
            <a:t>Diagramme </a:t>
          </a:r>
          <a:endParaRPr lang="fr-FR" sz="1400" kern="1200" noProof="0" dirty="0" smtClean="0"/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fr-FR" sz="1400" kern="1200" noProof="0" dirty="0" smtClean="0"/>
            <a:t>de </a:t>
          </a:r>
          <a:r>
            <a:rPr lang="fr-FR" sz="1400" kern="1200" noProof="0" dirty="0" smtClean="0"/>
            <a:t>classe</a:t>
          </a:r>
          <a:endParaRPr lang="fr-FR" sz="1400" kern="1200" noProof="0" dirty="0"/>
        </a:p>
      </dsp:txBody>
      <dsp:txXfrm>
        <a:off x="0" y="1976374"/>
        <a:ext cx="2181093" cy="511193"/>
      </dsp:txXfrm>
    </dsp:sp>
    <dsp:sp modelId="{A4433C94-6E4E-405C-AE9F-26764847360D}">
      <dsp:nvSpPr>
        <dsp:cNvPr id="0" name=""/>
        <dsp:cNvSpPr/>
      </dsp:nvSpPr>
      <dsp:spPr>
        <a:xfrm>
          <a:off x="4267" y="2761579"/>
          <a:ext cx="2181093" cy="79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078001" y="164972"/>
          <a:ext cx="763382" cy="763382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2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410712" y="1057273"/>
          <a:ext cx="2181093" cy="51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fr-CM" sz="1600" i="1" kern="1200" noProof="0" dirty="0" smtClean="0"/>
            <a:t>Conception fonctionnelle</a:t>
          </a:r>
          <a:endParaRPr lang="fr-FR" sz="1600" i="1" kern="1200" noProof="0" dirty="0"/>
        </a:p>
      </dsp:txBody>
      <dsp:txXfrm>
        <a:off x="2410712" y="1057273"/>
        <a:ext cx="2181093" cy="511193"/>
      </dsp:txXfrm>
    </dsp:sp>
    <dsp:sp modelId="{AFE843AB-8A0E-49AD-B766-A4FB1BDCD12B}">
      <dsp:nvSpPr>
        <dsp:cNvPr id="0" name=""/>
        <dsp:cNvSpPr/>
      </dsp:nvSpPr>
      <dsp:spPr>
        <a:xfrm>
          <a:off x="2567053" y="2761579"/>
          <a:ext cx="2181093" cy="79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6551817" y="0"/>
          <a:ext cx="763382" cy="763382"/>
        </a:xfrm>
        <a:prstGeom prst="rect">
          <a:avLst/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5028242" y="36684"/>
          <a:ext cx="2181093" cy="51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endParaRPr lang="fr-FR" sz="1400" kern="1200" noProof="0" dirty="0"/>
        </a:p>
      </dsp:txBody>
      <dsp:txXfrm>
        <a:off x="5028242" y="36684"/>
        <a:ext cx="2181093" cy="511193"/>
      </dsp:txXfrm>
    </dsp:sp>
    <dsp:sp modelId="{AD62B4A4-872C-4759-A4CF-C368039ADF17}">
      <dsp:nvSpPr>
        <dsp:cNvPr id="0" name=""/>
        <dsp:cNvSpPr/>
      </dsp:nvSpPr>
      <dsp:spPr>
        <a:xfrm>
          <a:off x="5129838" y="2761579"/>
          <a:ext cx="2181093" cy="79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D2C1E6C5-BF58-4EF5-AA63-5016A5F8DB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5DCF0D7C-592D-4984-B766-0AC89822C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348FE-5944-4348-8457-73642B17D856}" type="datetimeFigureOut">
              <a:rPr lang="fr-FR" smtClean="0"/>
              <a:t>26/04/2022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4F15A83C-DB77-4C65-A52E-164772577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54E7C1C0-991B-46FA-8C3E-85C4873DB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972B7-9F51-469B-815F-FE23EBB728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698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A31E9-3A57-48EC-A207-F2F763178D62}" type="datetimeFigureOut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D07F8-0572-40B0-BBA9-29A635BC29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1258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07F8-0572-40B0-BBA9-29A635BC2959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702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07F8-0572-40B0-BBA9-29A635BC2959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82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D07F8-0572-40B0-BBA9-29A635BC2959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503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2C9797-3FE2-4A08-8920-E34C635758CF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6747CE-94B3-4B8E-8475-4D8D9D69616C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11097F-8183-4CF2-BF46-0C874638E66D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0CE3C9-DC9B-4291-A88E-E4D854A1D27E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E9AF0E-7685-4BE3-BF09-A4209C100650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à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4C4C2-D9F6-47E1-B768-ABDF30231A98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9" name="Espace réservé a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691581-8E6B-4A71-8CDA-2D2DA1D8F0AF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11" name="Espace réservé au pied de pag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2" name="Espace réservé a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7F71F-7619-4A75-9138-DBDBD0E818D3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7" name="Espace réservé a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8E7FF1-41D8-4E24-8C2B-28F5A5E4BADF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à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B9AC4-B0D3-4F30-A69B-6EFA9A17280C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9" name="Espace réservé a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=""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=""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 5">
            <a:extLst>
              <a:ext uri="{FF2B5EF4-FFF2-40B4-BE49-F238E27FC236}">
                <a16:creationId xmlns=""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3" name="Espace réservé du texte 5">
            <a:extLst>
              <a:ext uri="{FF2B5EF4-FFF2-40B4-BE49-F238E27FC236}">
                <a16:creationId xmlns=""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 5">
            <a:extLst>
              <a:ext uri="{FF2B5EF4-FFF2-40B4-BE49-F238E27FC236}">
                <a16:creationId xmlns=""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à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759097-A71A-4710-ABE8-D17D525925A3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9" name="Espace réservé au pied de pag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a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AF5476FE-7883-45E5-B473-755BF4B4B616}" type="datetime1">
              <a:rPr lang="fr-FR" noProof="0" smtClean="0"/>
              <a:t>26/04/2022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869841E-71E7-4F51-8E6F-5E8A5E3756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Plans">
            <a:extLst>
              <a:ext uri="{FF2B5EF4-FFF2-40B4-BE49-F238E27FC236}">
                <a16:creationId xmlns=""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94B067E-A161-4B29-A8FA-FEEB194495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724" y="1088491"/>
            <a:ext cx="4660953" cy="4787376"/>
          </a:xfrm>
        </p:spPr>
        <p:txBody>
          <a:bodyPr rtlCol="0">
            <a:normAutofit/>
          </a:bodyPr>
          <a:lstStyle/>
          <a:p>
            <a:pPr rtl="0"/>
            <a:r>
              <a:rPr lang="fr-CM" sz="4800" b="1" dirty="0" smtClean="0"/>
              <a:t>Informatisation du suivi de dossier de soutenance des étudiants de thèse et de master</a:t>
            </a:r>
            <a:endParaRPr lang="fr-FR" sz="4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20C741F-0826-4AB6-A92E-AB4EB50216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18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M" dirty="0" smtClean="0"/>
              <a:t>CONCEPTION TECHNIQUE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6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5326" y="0"/>
            <a:ext cx="7315200" cy="3255264"/>
          </a:xfrm>
        </p:spPr>
        <p:txBody>
          <a:bodyPr/>
          <a:lstStyle/>
          <a:p>
            <a:r>
              <a:rPr lang="fr-CM" dirty="0" smtClean="0"/>
              <a:t>A-Diagramme de déploiement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5326" y="3639937"/>
            <a:ext cx="7315200" cy="9144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49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14362"/>
            <a:ext cx="10594847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962" y="306774"/>
            <a:ext cx="7315200" cy="3255264"/>
          </a:xfrm>
        </p:spPr>
        <p:txBody>
          <a:bodyPr/>
          <a:lstStyle/>
          <a:p>
            <a:r>
              <a:rPr lang="fr-CM" dirty="0" smtClean="0"/>
              <a:t>B-Architecture du système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962" y="3768725"/>
            <a:ext cx="7315200" cy="9144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3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" y="2457450"/>
            <a:ext cx="10253472" cy="300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474A7FC5-56F0-4FE3-8383-04EE92963F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Travail">
            <a:extLst>
              <a:ext uri="{FF2B5EF4-FFF2-40B4-BE49-F238E27FC236}">
                <a16:creationId xmlns=""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E6BEBC3-6A99-4A53-9835-9875E08415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1006911-EDB8-4CDF-AEAA-A3FA060851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DA178560-78C9-4CB5-BE46-05302CDA8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5" name="Image 4" descr="personnes étudiant des plans&#10;">
            <a:extLst>
              <a:ext uri="{FF2B5EF4-FFF2-40B4-BE49-F238E27FC236}">
                <a16:creationId xmlns=""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9461EC9-A94F-4225-B526-5C862F340F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12" y="754144"/>
            <a:ext cx="3451503" cy="5335761"/>
          </a:xfrm>
        </p:spPr>
        <p:txBody>
          <a:bodyPr rtlCol="0">
            <a:normAutofit/>
          </a:bodyPr>
          <a:lstStyle/>
          <a:p>
            <a:pPr rtl="0"/>
            <a:r>
              <a:rPr lang="fr-FR" sz="5400" dirty="0" smtClean="0"/>
              <a:t>Sommaire</a:t>
            </a:r>
            <a:br>
              <a:rPr lang="fr-FR" sz="5400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1-Conception fonctionnelle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2-Conception technique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87160F7-FCB2-48B7-8BB8-BEFF45F6BF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9282B84-621E-4580-80B7-222118AE44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au contenu 3" descr="Espace réservé pour icône SmartArt ">
            <a:extLst>
              <a:ext uri="{FF2B5EF4-FFF2-40B4-BE49-F238E27FC236}">
                <a16:creationId xmlns=""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07892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 descr="Thought bubble"/>
          <p:cNvSpPr/>
          <p:nvPr/>
        </p:nvSpPr>
        <p:spPr>
          <a:xfrm>
            <a:off x="9940437" y="2283927"/>
            <a:ext cx="763382" cy="76338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1" name="Rectangle 10" descr="Thought bubble"/>
          <p:cNvSpPr/>
          <p:nvPr/>
        </p:nvSpPr>
        <p:spPr>
          <a:xfrm>
            <a:off x="7140701" y="2285418"/>
            <a:ext cx="763382" cy="76338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3" name="ZoneTexte 2"/>
          <p:cNvSpPr txBox="1"/>
          <p:nvPr/>
        </p:nvSpPr>
        <p:spPr>
          <a:xfrm>
            <a:off x="6670235" y="2904624"/>
            <a:ext cx="1523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M" sz="1500" b="1" dirty="0" smtClean="0"/>
              <a:t>Diagramme de</a:t>
            </a:r>
          </a:p>
          <a:p>
            <a:pPr algn="ctr"/>
            <a:r>
              <a:rPr lang="fr-CM" sz="1500" b="1" dirty="0" smtClean="0"/>
              <a:t> cas d’utilisation</a:t>
            </a:r>
            <a:endParaRPr lang="fr-FR" sz="15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9714516" y="2912910"/>
            <a:ext cx="11641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M" sz="1500" b="1" dirty="0" smtClean="0"/>
              <a:t>Diagramme</a:t>
            </a:r>
          </a:p>
          <a:p>
            <a:pPr algn="ctr"/>
            <a:r>
              <a:rPr lang="fr-CM" sz="1500" b="1" dirty="0" smtClean="0"/>
              <a:t> d’activité</a:t>
            </a:r>
            <a:endParaRPr lang="fr-FR" sz="1500" b="1" dirty="0"/>
          </a:p>
        </p:txBody>
      </p:sp>
      <p:sp>
        <p:nvSpPr>
          <p:cNvPr id="19" name="Rectangle 18" descr="Pencil"/>
          <p:cNvSpPr/>
          <p:nvPr/>
        </p:nvSpPr>
        <p:spPr>
          <a:xfrm>
            <a:off x="7050131" y="3646169"/>
            <a:ext cx="763382" cy="763382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8" name="ZoneTexte 7"/>
          <p:cNvSpPr txBox="1"/>
          <p:nvPr/>
        </p:nvSpPr>
        <p:spPr>
          <a:xfrm>
            <a:off x="6424014" y="4470433"/>
            <a:ext cx="20156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1500" b="1" dirty="0" smtClean="0"/>
              <a:t>Conception Technique</a:t>
            </a:r>
            <a:endParaRPr lang="fr-FR" sz="1500" b="1" dirty="0"/>
          </a:p>
        </p:txBody>
      </p:sp>
      <p:sp>
        <p:nvSpPr>
          <p:cNvPr id="20" name="Rectangle 19" descr="Thought bubble"/>
          <p:cNvSpPr/>
          <p:nvPr/>
        </p:nvSpPr>
        <p:spPr>
          <a:xfrm>
            <a:off x="4481072" y="4661358"/>
            <a:ext cx="763382" cy="76338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2" name="Rectangle 21" descr="Thought bubble"/>
          <p:cNvSpPr/>
          <p:nvPr/>
        </p:nvSpPr>
        <p:spPr>
          <a:xfrm>
            <a:off x="9839776" y="4681210"/>
            <a:ext cx="763382" cy="763382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2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23" name="ZoneTexte 22"/>
          <p:cNvSpPr txBox="1"/>
          <p:nvPr/>
        </p:nvSpPr>
        <p:spPr>
          <a:xfrm>
            <a:off x="4133489" y="5332103"/>
            <a:ext cx="1515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M" sz="1500" b="1" dirty="0" smtClean="0"/>
              <a:t>Diagramme</a:t>
            </a:r>
          </a:p>
          <a:p>
            <a:pPr algn="ctr"/>
            <a:r>
              <a:rPr lang="fr-CM" sz="1500" b="1" dirty="0" smtClean="0"/>
              <a:t>De </a:t>
            </a:r>
            <a:r>
              <a:rPr lang="fr-CM" sz="1500" b="1" dirty="0" err="1" smtClean="0"/>
              <a:t>deploiement</a:t>
            </a:r>
            <a:endParaRPr lang="fr-FR" sz="15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9590525" y="5332103"/>
            <a:ext cx="1261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1500" b="1" dirty="0" smtClean="0"/>
              <a:t>Architecture </a:t>
            </a:r>
          </a:p>
          <a:p>
            <a:r>
              <a:rPr lang="fr-CM" sz="1500" b="1" dirty="0" smtClean="0"/>
              <a:t>du système</a:t>
            </a:r>
            <a:endParaRPr lang="fr-FR" sz="1500" b="1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M" dirty="0" smtClean="0"/>
              <a:t>CONCEPTION </a:t>
            </a:r>
            <a:r>
              <a:rPr lang="fr-CM" dirty="0" smtClean="0"/>
              <a:t>FONCTIONNELLE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74776" y="2426208"/>
            <a:ext cx="7315200" cy="1207718"/>
          </a:xfrm>
        </p:spPr>
        <p:txBody>
          <a:bodyPr/>
          <a:lstStyle/>
          <a:p>
            <a:pPr algn="ctr"/>
            <a:r>
              <a:rPr lang="fr-CM" dirty="0" smtClean="0"/>
              <a:t>A-Diagramme de classe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74776" y="3877766"/>
            <a:ext cx="7315200" cy="914400"/>
          </a:xfrm>
        </p:spPr>
        <p:txBody>
          <a:bodyPr>
            <a:normAutofit lnSpcReduction="10000"/>
          </a:bodyPr>
          <a:lstStyle/>
          <a:p>
            <a:r>
              <a:rPr lang="fr-CM" dirty="0" smtClean="0"/>
              <a:t>Ici il s’agit de représenter les différentes entités ,leurs propriétés et les opérations ainsi que les relations existant entre ces entités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6968" y="676656"/>
            <a:ext cx="7315200" cy="3255264"/>
          </a:xfrm>
        </p:spPr>
        <p:txBody>
          <a:bodyPr/>
          <a:lstStyle/>
          <a:p>
            <a:r>
              <a:rPr lang="fr-CM" dirty="0" smtClean="0"/>
              <a:t>B-Diagramme de cas d’utilisation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86968" y="4182566"/>
            <a:ext cx="7315200" cy="914400"/>
          </a:xfrm>
        </p:spPr>
        <p:txBody>
          <a:bodyPr/>
          <a:lstStyle/>
          <a:p>
            <a:r>
              <a:rPr lang="fr-CM" dirty="0" smtClean="0"/>
              <a:t>Description de l’interaction des différents acteurs avec le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6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0"/>
            <a:ext cx="10850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" y="0"/>
            <a:ext cx="11204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5302" y="-620504"/>
            <a:ext cx="7315200" cy="3255264"/>
          </a:xfrm>
        </p:spPr>
        <p:txBody>
          <a:bodyPr/>
          <a:lstStyle/>
          <a:p>
            <a:r>
              <a:rPr lang="fr-CM" dirty="0" smtClean="0"/>
              <a:t>C-Diagramme d’activité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5302" y="3202054"/>
            <a:ext cx="7315200" cy="914400"/>
          </a:xfrm>
        </p:spPr>
        <p:txBody>
          <a:bodyPr/>
          <a:lstStyle/>
          <a:p>
            <a:r>
              <a:rPr lang="fr-CM" dirty="0" smtClean="0"/>
              <a:t>Comportement du système par description de séquences d’actions d’un processus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2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541854-87B3-4953-A183-EF3BD285377B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71af3243-3dd4-4a8d-8c0d-dd76da1f02a5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d’architecture</Template>
  <TotalTime>0</TotalTime>
  <Words>100</Words>
  <Application>Microsoft Office PowerPoint</Application>
  <PresentationFormat>Grand écran</PresentationFormat>
  <Paragraphs>28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Cadre</vt:lpstr>
      <vt:lpstr>Informatisation du suivi de dossier de soutenance des étudiants de thèse et de master</vt:lpstr>
      <vt:lpstr>Sommaire  1-Conception fonctionnelle  2-Conception technique </vt:lpstr>
      <vt:lpstr>CONCEPTION FONCTIONNELLE</vt:lpstr>
      <vt:lpstr>A-Diagramme de classe</vt:lpstr>
      <vt:lpstr>Présentation PowerPoint</vt:lpstr>
      <vt:lpstr>B-Diagramme de cas d’utilisation</vt:lpstr>
      <vt:lpstr>Présentation PowerPoint</vt:lpstr>
      <vt:lpstr>Présentation PowerPoint</vt:lpstr>
      <vt:lpstr>C-Diagramme d’activité</vt:lpstr>
      <vt:lpstr>Présentation PowerPoint</vt:lpstr>
      <vt:lpstr>CONCEPTION TECHNIQUE</vt:lpstr>
      <vt:lpstr>A-Diagramme de déploiement</vt:lpstr>
      <vt:lpstr>Présentation PowerPoint</vt:lpstr>
      <vt:lpstr>B-Architecture du système</vt:lpstr>
      <vt:lpstr>Présentation PowerPoint</vt:lpstr>
      <vt:lpstr>Merci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2022-04-26T13:20:49Z</dcterms:created>
  <dcterms:modified xsi:type="dcterms:W3CDTF">2022-04-26T14:50:02Z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