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8" d="100"/>
          <a:sy n="108" d="100"/>
        </p:scale>
        <p:origin x="678" y="78"/>
      </p:cViewPr>
      <p:guideLst>
        <p:guide pos="347"/>
        <p:guide pos="1344" orient="horz"/>
        <p:guide pos="981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 /><Relationship Id="rId24" Type="http://schemas.openxmlformats.org/officeDocument/2006/relationships/tableStyles" Target="tableStyles.xml" /><Relationship Id="rId2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7580547" name="Google Shape;3;n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9663003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4086830" name="Google Shape;109;p1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4474810" name="Google Shape;110;p1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76531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171261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983917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EF0A25F-70C2-1412-279B-096ACA7B34BB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690453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422196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499409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414E58-C718-9310-2DBC-C1C4A1F0A200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813522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8943590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459536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921FE8-D35C-08F8-D27F-DB5AE122D914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811642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49368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216525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B8A000-0381-EA48-F8AC-71602D018232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70226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576732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71251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FE05B7-C915-2C47-4DFF-7279009102D9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04304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67591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842468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CAACCFF-3F6B-1E3A-2206-7A2FD89AFE20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72081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168546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621308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0DA509-5057-76DB-E05D-05C8F00E673F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901297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556313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704593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671A679-6267-0262-966C-0764E7D95EA5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2323084" name="Google Shape;136;p3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008686" name="Google Shape;137;p3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743805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610960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049039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C624C0-4EEB-1257-07A4-AF2C7E36C0F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910027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63755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812986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E89517-8C66-A5DC-7E44-B5867096D25A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378548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05516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844430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A2F704-21BA-4974-02B6-E07AA6AA8530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461394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729318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90515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B0F079-048D-BB5D-6165-8A5F62A5A63C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294656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75239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168876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941D53-53FA-B8D3-CA21-E328D9E167F8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170584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437892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242926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DFD828-A3D9-CE39-A2EB-671424D1A029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9388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72494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3875309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03FA1EA-8E20-E965-4EA1-AAA4B28973E4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02704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5866388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76352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7944BF4-BFAC-DD8C-9619-AED599544141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итульный слайд" preserve="0" showMasterPhAnim="0" showMasterSp="0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03802747" name="Google Shape;88;p1"/>
          <p:cNvPicPr/>
          <p:nvPr userDrawn="1"/>
        </p:nvPicPr>
        <p:blipFill>
          <a:blip r:embed="rId2">
            <a:alphaModFix/>
          </a:blip>
          <a:srcRect l="0" t="16270" r="0" b="884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5541027" name="Группа 6"/>
          <p:cNvGrpSpPr/>
          <p:nvPr userDrawn="1"/>
        </p:nvGrpSpPr>
        <p:grpSpPr bwMode="auto"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/>
            <p:cNvPicPr/>
            <p:nvPr userDrawn="1"/>
          </p:nvPicPr>
          <p:blipFill>
            <a:blip r:embed="rId3">
              <a:alphaModFix/>
            </a:blip>
            <a:stretch/>
          </p:blipFill>
          <p:spPr bwMode="auto"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/>
            <p:cNvSpPr/>
            <p:nvPr userDrawn="1"/>
          </p:nvSpPr>
          <p:spPr bwMode="auto"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</p:grpSp>
      <p:pic>
        <p:nvPicPr>
          <p:cNvPr id="465335032" name="Рисунок 2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2033000849" name="Google Shape;11;p5"/>
          <p:cNvSpPr txBox="1">
            <a:spLocks noGrp="1"/>
          </p:cNvSpPr>
          <p:nvPr>
            <p:ph type="ctrTitle" hasCustomPrompt="1"/>
          </p:nvPr>
        </p:nvSpPr>
        <p:spPr bwMode="auto">
          <a:xfrm>
            <a:off x="1078287" y="831272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r>
              <a:rPr lang="ru-RU"/>
              <a:t>Заголовок слайда</a:t>
            </a:r>
            <a:endParaRPr/>
          </a:p>
        </p:txBody>
      </p:sp>
      <p:sp>
        <p:nvSpPr>
          <p:cNvPr id="882251765" name="Google Shape;12;p5"/>
          <p:cNvSpPr txBox="1">
            <a:spLocks noGrp="1"/>
          </p:cNvSpPr>
          <p:nvPr>
            <p:ph type="subTitle" idx="1" hasCustomPrompt="1"/>
          </p:nvPr>
        </p:nvSpPr>
        <p:spPr bwMode="auto"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/>
                <a:cs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pPr>
              <a:defRPr/>
            </a:pPr>
            <a:r>
              <a:rPr lang="ru-RU"/>
              <a:t>Подзаголовок слайда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, подзаголовок и объект" preserve="0" showMasterPhAnim="0" showMasterSp="1" userDrawn="1">
  <p:cSld name="Заголовок, под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5993812" name="Google Shape;28;p8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/>
                <a:ea typeface="Open Sans"/>
                <a:cs typeface="ALS Sector Regular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1665524244" name="Google Shape;30;p8"/>
          <p:cNvSpPr txBox="1">
            <a:spLocks noGrp="1"/>
          </p:cNvSpPr>
          <p:nvPr>
            <p:ph type="body" idx="2" hasCustomPrompt="1"/>
          </p:nvPr>
        </p:nvSpPr>
        <p:spPr bwMode="auto"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/>
                <a:ea typeface="Open Sans"/>
                <a:cs typeface="ALS Sector Regular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838287871" name="Google Shape;83;p17"/>
          <p:cNvSpPr txBox="1">
            <a:spLocks noGrp="1"/>
          </p:cNvSpPr>
          <p:nvPr>
            <p:ph type="sldNum" idx="12"/>
          </p:nvPr>
        </p:nvSpPr>
        <p:spPr bwMode="auto"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Подзаголовок и Сравнение" preserve="0" showMasterPhAnim="0" showMasterSp="1" userDrawn="1">
  <p:cSld name="Подзаголовок и 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2644061" name="Google Shape;83;p17"/>
          <p:cNvSpPr txBox="1">
            <a:spLocks noGrp="1"/>
          </p:cNvSpPr>
          <p:nvPr>
            <p:ph type="sldNum" idx="12"/>
          </p:nvPr>
        </p:nvSpPr>
        <p:spPr bwMode="auto"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02574175" name="Google Shape;47;p11"/>
          <p:cNvSpPr txBox="1">
            <a:spLocks noGrp="1"/>
          </p:cNvSpPr>
          <p:nvPr>
            <p:ph type="body" idx="13" hasCustomPrompt="1"/>
          </p:nvPr>
        </p:nvSpPr>
        <p:spPr bwMode="auto"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/>
                <a:ea typeface="Open Sans"/>
                <a:cs typeface="ALS Sector Regular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1236549219" name="Google Shape;48;p11"/>
          <p:cNvSpPr txBox="1">
            <a:spLocks noGrp="1"/>
          </p:cNvSpPr>
          <p:nvPr>
            <p:ph type="body" idx="2" hasCustomPrompt="1"/>
          </p:nvPr>
        </p:nvSpPr>
        <p:spPr bwMode="auto"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/>
                <a:ea typeface="Open Sans"/>
                <a:cs typeface="ALS Sector Regular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544042115" name="Google Shape;30;p8"/>
          <p:cNvSpPr txBox="1">
            <a:spLocks noGrp="1"/>
          </p:cNvSpPr>
          <p:nvPr>
            <p:ph type="body" idx="14" hasCustomPrompt="1"/>
          </p:nvPr>
        </p:nvSpPr>
        <p:spPr bwMode="auto"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/>
                <a:ea typeface="Open Sans"/>
                <a:cs typeface="ALS Sector Regular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r>
              <a:rPr lang="ru-RU"/>
              <a:t>Подзаголовок слайда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олько заголовок" preserve="0" showMasterPhAnim="0" showMasterSp="1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1679201" name="Google Shape;83;p17"/>
          <p:cNvSpPr txBox="1">
            <a:spLocks noGrp="1"/>
          </p:cNvSpPr>
          <p:nvPr>
            <p:ph type="sldNum" idx="12"/>
          </p:nvPr>
        </p:nvSpPr>
        <p:spPr bwMode="auto"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Пустой слайд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0391050" name="Google Shape;83;p17"/>
          <p:cNvSpPr txBox="1">
            <a:spLocks noGrp="1"/>
          </p:cNvSpPr>
          <p:nvPr>
            <p:ph type="sldNum" idx="12"/>
          </p:nvPr>
        </p:nvSpPr>
        <p:spPr bwMode="auto"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, текст и объект" preserve="0" showMasterPhAnim="0" showMasterSp="1" userDrawn="1">
  <p:cSld name="Заголовок, текст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0631047" name="Google Shape;81;p17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5183187" y="1301263"/>
            <a:ext cx="6735184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/>
                <a:ea typeface="Open Sans"/>
                <a:cs typeface="ALS Sector Regular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972857209" name="Google Shape;82;p17"/>
          <p:cNvSpPr txBox="1">
            <a:spLocks noGrp="1"/>
          </p:cNvSpPr>
          <p:nvPr>
            <p:ph type="body" idx="2" hasCustomPrompt="1"/>
          </p:nvPr>
        </p:nvSpPr>
        <p:spPr bwMode="auto"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/>
                <a:ea typeface="Open Sans"/>
                <a:cs typeface="ALS Sector Regular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632169837" name="Google Shape;83;p17"/>
          <p:cNvSpPr txBox="1">
            <a:spLocks noGrp="1"/>
          </p:cNvSpPr>
          <p:nvPr>
            <p:ph type="sldNum" idx="12"/>
          </p:nvPr>
        </p:nvSpPr>
        <p:spPr bwMode="auto"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Объект с подписью" preserve="0" showMasterPhAnim="0" showMasterSp="1" type="objTx" userDrawn="1">
  <p:cSld name="OBJECT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9387502" name="Google Shape;75;p16"/>
          <p:cNvSpPr txBox="1">
            <a:spLocks noGrp="1"/>
          </p:cNvSpPr>
          <p:nvPr>
            <p:ph type="title" hasCustomPrompt="1"/>
          </p:nvPr>
        </p:nvSpPr>
        <p:spPr bwMode="auto">
          <a:xfrm>
            <a:off x="273628" y="1213657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/>
                <a:ea typeface="Open Sans"/>
                <a:cs typeface="ALS Sector 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r>
              <a:rPr lang="ru-RU" sz="2700"/>
              <a:t>Заголовок слайда</a:t>
            </a:r>
            <a:endParaRPr/>
          </a:p>
        </p:txBody>
      </p:sp>
      <p:sp>
        <p:nvSpPr>
          <p:cNvPr id="635077907" name="Google Shape;76;p16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5183187" y="311727"/>
            <a:ext cx="6735184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/>
                <a:cs typeface="ALS Sector Regular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1640754388" name="Google Shape;77;p16"/>
          <p:cNvSpPr txBox="1">
            <a:spLocks noGrp="1"/>
          </p:cNvSpPr>
          <p:nvPr>
            <p:ph type="body" idx="2" hasCustomPrompt="1"/>
          </p:nvPr>
        </p:nvSpPr>
        <p:spPr bwMode="auto"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/>
                <a:ea typeface="Open Sans"/>
                <a:cs typeface="ALS Sector Regular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965231016" name="Google Shape;83;p17"/>
          <p:cNvSpPr txBox="1">
            <a:spLocks noGrp="1"/>
          </p:cNvSpPr>
          <p:nvPr>
            <p:ph type="sldNum" idx="12"/>
          </p:nvPr>
        </p:nvSpPr>
        <p:spPr bwMode="auto"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Рисунок с подписью" preserve="0" showMasterPhAnim="0" showMasterSp="1" type="picTx" userDrawn="1">
  <p:cSld name="PICTURE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1148591" name="Google Shape;85;p18"/>
          <p:cNvSpPr txBox="1">
            <a:spLocks noGrp="1"/>
          </p:cNvSpPr>
          <p:nvPr>
            <p:ph type="title" hasCustomPrompt="1"/>
          </p:nvPr>
        </p:nvSpPr>
        <p:spPr bwMode="auto"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/>
                <a:ea typeface="Open Sans"/>
                <a:cs typeface="ALS Sector 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r>
              <a:rPr lang="ru-RU" sz="2700"/>
              <a:t>Заголовок слайда</a:t>
            </a:r>
            <a:endParaRPr/>
          </a:p>
        </p:txBody>
      </p:sp>
      <p:sp>
        <p:nvSpPr>
          <p:cNvPr id="1466945625" name="Google Shape;86;p18"/>
          <p:cNvSpPr>
            <a:spLocks noGrp="1"/>
          </p:cNvSpPr>
          <p:nvPr>
            <p:ph type="pic" idx="2" hasCustomPrompt="1"/>
          </p:nvPr>
        </p:nvSpPr>
        <p:spPr bwMode="auto"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/>
                <a:cs typeface="ALS Sector Regular"/>
              </a:defRPr>
            </a:lvl1pPr>
          </a:lstStyle>
          <a:p>
            <a:pPr>
              <a:defRPr/>
            </a:pPr>
            <a:r>
              <a:rPr lang="ru-RU"/>
              <a:t>Рисунок</a:t>
            </a:r>
            <a:endParaRPr/>
          </a:p>
        </p:txBody>
      </p:sp>
      <p:sp>
        <p:nvSpPr>
          <p:cNvPr id="1317633668" name="Google Shape;87;p18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/>
                <a:ea typeface="Open Sans"/>
                <a:cs typeface="ALS Sector Regular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2082797181" name="Google Shape;83;p17"/>
          <p:cNvSpPr txBox="1">
            <a:spLocks noGrp="1"/>
          </p:cNvSpPr>
          <p:nvPr>
            <p:ph type="sldNum" idx="12"/>
          </p:nvPr>
        </p:nvSpPr>
        <p:spPr bwMode="auto"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крывающий слайд пустой" preserve="0" showMasterPhAnim="0" showMasterSp="1" userDrawn="1">
  <p:cSld name="Закрывающий слайд пусто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07261734" name="Google Shape;88;p1"/>
          <p:cNvPicPr/>
          <p:nvPr userDrawn="1"/>
        </p:nvPicPr>
        <p:blipFill>
          <a:blip r:embed="rId2">
            <a:alphaModFix/>
          </a:blip>
          <a:srcRect l="0" t="16270" r="0" b="8843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929578" name="Рисунок 4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1173388314" name="Рисунок 3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447958541" name="TextBox 28"/>
          <p:cNvSpPr txBox="1"/>
          <p:nvPr userDrawn="1"/>
        </p:nvSpPr>
        <p:spPr bwMode="auto"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800">
                <a:solidFill>
                  <a:schemeClr val="bg1"/>
                </a:solidFill>
                <a:latin typeface="ALS Sector Bold"/>
                <a:ea typeface="Roboto Black"/>
              </a:rPr>
              <a:t>do.bmstu.ru</a:t>
            </a:r>
            <a:endParaRPr lang="ru-RU" sz="2800">
              <a:solidFill>
                <a:schemeClr val="bg1"/>
              </a:solidFill>
              <a:latin typeface="ALS Sector Bold"/>
              <a:ea typeface="Roboto Black"/>
            </a:endParaRPr>
          </a:p>
        </p:txBody>
      </p:sp>
      <p:sp>
        <p:nvSpPr>
          <p:cNvPr id="649865954" name="Прямоугольник 58"/>
          <p:cNvSpPr/>
          <p:nvPr userDrawn="1"/>
        </p:nvSpPr>
        <p:spPr bwMode="auto"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 fill="norm" stroke="1" extrusionOk="0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latin typeface="ALS Sector Regula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71909054" name="Рисунок 2"/>
          <p:cNvPicPr>
            <a:picLocks noChangeAspect="1"/>
          </p:cNvPicPr>
          <p:nvPr userDrawn="1"/>
        </p:nvPicPr>
        <p:blipFill>
          <a:blip r:embed="rId11"/>
          <a:stretch/>
        </p:blipFill>
        <p:spPr bwMode="auto"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9182328" name="Google Shape;7;p4"/>
          <p:cNvSpPr txBox="1">
            <a:spLocks noGrp="1"/>
          </p:cNvSpPr>
          <p:nvPr>
            <p:ph type="body" idx="1"/>
          </p:nvPr>
        </p:nvSpPr>
        <p:spPr bwMode="auto"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 lang="en-US" sz="2300">
              <a:latin typeface="ALS Sector Regular"/>
              <a:cs typeface="ALS Sector Regular"/>
            </a:endParaRPr>
          </a:p>
          <a:p>
            <a:pPr>
              <a:defRPr/>
            </a:pPr>
            <a:endParaRPr/>
          </a:p>
        </p:txBody>
      </p:sp>
      <p:sp>
        <p:nvSpPr>
          <p:cNvPr id="175834150" name="Google Shape;8;p4"/>
          <p:cNvSpPr txBox="1">
            <a:spLocks noGrp="1"/>
          </p:cNvSpPr>
          <p:nvPr>
            <p:ph type="sldNum" idx="12"/>
          </p:nvPr>
        </p:nvSpPr>
        <p:spPr bwMode="auto"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</a:defRPr>
            </a:lvl1pPr>
            <a:lvl2pPr marL="0" marR="0" lvl="1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</a:defRPr>
            </a:lvl2pPr>
            <a:lvl3pPr marL="0" marR="0" lvl="2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</a:defRPr>
            </a:lvl3pPr>
            <a:lvl4pPr marL="0" marR="0" lvl="3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</a:defRPr>
            </a:lvl4pPr>
            <a:lvl5pPr marL="0" marR="0" lvl="4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</a:defRPr>
            </a:lvl5pPr>
            <a:lvl6pPr marL="0" marR="0" lvl="5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</a:defRPr>
            </a:lvl6pPr>
            <a:lvl7pPr marL="0" marR="0" lvl="6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</a:defRPr>
            </a:lvl7pPr>
            <a:lvl8pPr marL="0" marR="0" lvl="7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</a:defRPr>
            </a:lvl8pPr>
            <a:lvl9pPr marL="0" marR="0" lvl="8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>
          <a:solidFill>
            <a:srgbClr val="000000"/>
          </a:solidFill>
          <a:latin typeface="+mn-lt"/>
          <a:ea typeface="ALS Sector Regular"/>
          <a:cs typeface="ALS Sector Regular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0275144" name="Заголовок 1"/>
          <p:cNvSpPr>
            <a:spLocks noGrp="1"/>
          </p:cNvSpPr>
          <p:nvPr>
            <p:ph type="ctrTitle"/>
          </p:nvPr>
        </p:nvSpPr>
        <p:spPr bwMode="auto">
          <a:xfrm flipH="0" flipV="0">
            <a:off x="1078286" y="831271"/>
            <a:ext cx="10207049" cy="3416635"/>
          </a:xfrm>
        </p:spPr>
        <p:txBody>
          <a:bodyPr spcFirstLastPara="1" vertOverflow="overflow" horzOverflow="overflow" vert="horz" wrap="square" lIns="91423" tIns="45699" rIns="91423" bIns="45699" numCol="1" spcCol="0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lang="ru-RU">
                <a:latin typeface="+mj-lt"/>
              </a:rPr>
              <a:t>Выпускная квалификационная работа по курсу </a:t>
            </a:r>
            <a:r>
              <a:rPr lang="ru-RU">
                <a:latin typeface="ALS Sector Bold"/>
              </a:rPr>
              <a:t>«</a:t>
            </a:r>
            <a:r>
              <a:rPr lang="en-US">
                <a:latin typeface="ALS Sector Bold"/>
              </a:rPr>
              <a:t>Data Science Pro</a:t>
            </a:r>
            <a:r>
              <a:rPr lang="ru-RU">
                <a:latin typeface="ALS Sector Bold"/>
              </a:rPr>
              <a:t>»</a:t>
            </a:r>
            <a:endParaRPr/>
          </a:p>
        </p:txBody>
      </p:sp>
      <p:sp>
        <p:nvSpPr>
          <p:cNvPr id="131119195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078286" y="4363658"/>
            <a:ext cx="9119010" cy="874168"/>
          </a:xfrm>
        </p:spPr>
        <p:txBody>
          <a:bodyPr/>
          <a:lstStyle/>
          <a:p>
            <a:pPr>
              <a:defRPr/>
            </a:pPr>
            <a:r>
              <a:rPr lang="ru-RU">
                <a:latin typeface="+mn-lt"/>
              </a:rPr>
              <a:t>Лосяков Сергей Геннадиевич</a:t>
            </a:r>
            <a:endParaRPr lang="en-US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4609381" name="Текст 1"/>
          <p:cNvSpPr>
            <a:spLocks noGrp="1"/>
          </p:cNvSpPr>
          <p:nvPr>
            <p:ph type="body" idx="1"/>
          </p:nvPr>
        </p:nvSpPr>
        <p:spPr bwMode="auto">
          <a:xfrm flipH="0" flipV="0">
            <a:off x="388475" y="1935877"/>
            <a:ext cx="5310081" cy="4352699"/>
          </a:xfrm>
        </p:spPr>
        <p:txBody>
          <a:bodyPr spcFirstLastPara="1" vertOverflow="overflow" horzOverflow="overflow" vert="horz" wrap="square" lIns="91422" tIns="45698" rIns="91422" bIns="45698" numCol="1" spcCol="0" rtlCol="0" fromWordArt="0" anchor="t" anchorCtr="0" forceAA="0" upright="0" compatLnSpc="0">
            <a:normAutofit/>
          </a:bodyPr>
          <a:lstStyle/>
          <a:p>
            <a:pPr marL="76199" indent="0" algn="just">
              <a:buClr>
                <a:schemeClr val="accent1"/>
              </a:buClr>
              <a:buSzPts val="2400"/>
              <a:buFont typeface="Noto Sans Symbols"/>
              <a:buNone/>
              <a:defRPr/>
            </a:pPr>
            <a:r>
              <a:rPr lang="ru-RU"/>
              <a:t>Реализация модели машинного обучения в коде </a:t>
            </a:r>
            <a:endParaRPr/>
          </a:p>
        </p:txBody>
      </p:sp>
      <p:sp>
        <p:nvSpPr>
          <p:cNvPr id="1807724563" name="Текст 2"/>
          <p:cNvSpPr>
            <a:spLocks noGrp="1"/>
          </p:cNvSpPr>
          <p:nvPr>
            <p:ph type="body" idx="2"/>
          </p:nvPr>
        </p:nvSpPr>
        <p:spPr bwMode="auto">
          <a:xfrm>
            <a:off x="213216" y="1333689"/>
            <a:ext cx="11350502" cy="6006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Разработка и обучение модели машинного обучения</a:t>
            </a:r>
            <a:endParaRPr/>
          </a:p>
        </p:txBody>
      </p:sp>
      <p:sp>
        <p:nvSpPr>
          <p:cNvPr id="2006576183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FF91E771-6F99-0CF0-59C8-E4E364231686}" type="slidenum">
              <a:rPr lang="ru-RU"/>
              <a:t/>
            </a:fld>
            <a:endParaRPr lang="ru-RU"/>
          </a:p>
        </p:txBody>
      </p:sp>
      <p:grpSp>
        <p:nvGrpSpPr>
          <p:cNvPr id="1570155092" name="Группа 7"/>
          <p:cNvGrpSpPr/>
          <p:nvPr/>
        </p:nvGrpSpPr>
        <p:grpSpPr bwMode="auto">
          <a:xfrm flipH="0" flipV="0">
            <a:off x="3167879" y="469292"/>
            <a:ext cx="4508946" cy="666000"/>
            <a:chOff x="0" y="0"/>
            <a:chExt cx="4508946" cy="666000"/>
          </a:xfrm>
        </p:grpSpPr>
        <p:sp>
          <p:nvSpPr>
            <p:cNvPr id="1638808647" name="Прямоугольник 8"/>
            <p:cNvSpPr/>
            <p:nvPr/>
          </p:nvSpPr>
          <p:spPr bwMode="auto">
            <a:xfrm flipH="0" flipV="0">
              <a:off x="0" y="0"/>
              <a:ext cx="446864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95385798" name="Прямоугольник 58"/>
            <p:cNvSpPr/>
            <p:nvPr/>
          </p:nvSpPr>
          <p:spPr bwMode="auto">
            <a:xfrm rot="10799989" flipH="1">
              <a:off x="0" y="0"/>
              <a:ext cx="6276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636224362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80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pic>
        <p:nvPicPr>
          <p:cNvPr id="151769884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771824" y="2045780"/>
            <a:ext cx="6219824" cy="3867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2847936" name="Текст 1"/>
          <p:cNvSpPr>
            <a:spLocks noGrp="1"/>
          </p:cNvSpPr>
          <p:nvPr>
            <p:ph type="body" idx="1"/>
          </p:nvPr>
        </p:nvSpPr>
        <p:spPr bwMode="auto">
          <a:xfrm>
            <a:off x="388476" y="1935878"/>
            <a:ext cx="11350867" cy="4352700"/>
          </a:xfrm>
        </p:spPr>
        <p:txBody>
          <a:bodyPr spcFirstLastPara="1" vertOverflow="overflow" horzOverflow="overflow" vert="horz" wrap="square" lIns="91423" tIns="45699" rIns="91423" bIns="45699" numCol="1" spcCol="0" rtlCol="0" fromWordArt="0" anchor="t" anchorCtr="0" forceAA="0" upright="0" compatLnSpc="0">
            <a:normAutofit/>
          </a:bodyPr>
          <a:lstStyle/>
          <a:p>
            <a:pPr marL="76199" indent="0">
              <a:buClr>
                <a:schemeClr val="accent1"/>
              </a:buClr>
              <a:buSzPts val="2400"/>
              <a:buFont typeface="Noto Sans Symbols"/>
              <a:buNone/>
              <a:defRPr/>
            </a:pPr>
            <a:r>
              <a:rPr/>
              <a:t>Полученные значения R² показывают, что модель слабо объясняет дисперсию в целевых переменных. Это может быть связано с высокой сложностью данных, наличием скрытых факторов или ограниченным размером выборки. Тем не менее, лучшую производительность продемонс</a:t>
            </a:r>
            <a:r>
              <a:rPr/>
              <a:t>трировал ансамбль на базе стекинга, что подтверждает выбор данной модели в качестве финальной.</a:t>
            </a:r>
            <a:endParaRPr/>
          </a:p>
        </p:txBody>
      </p:sp>
      <p:sp>
        <p:nvSpPr>
          <p:cNvPr id="2048236937" name="Текст 2"/>
          <p:cNvSpPr>
            <a:spLocks noGrp="1"/>
          </p:cNvSpPr>
          <p:nvPr>
            <p:ph type="body" idx="2"/>
          </p:nvPr>
        </p:nvSpPr>
        <p:spPr bwMode="auto">
          <a:xfrm>
            <a:off x="213216" y="1333689"/>
            <a:ext cx="11350502" cy="6006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Тестирование модели</a:t>
            </a:r>
            <a:r>
              <a:rPr lang="en-US"/>
              <a:t> </a:t>
            </a:r>
            <a:r>
              <a:rPr lang="ru-RU"/>
              <a:t>машинного обучения</a:t>
            </a:r>
            <a:endParaRPr/>
          </a:p>
        </p:txBody>
      </p:sp>
      <p:sp>
        <p:nvSpPr>
          <p:cNvPr id="2022022377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D4780657-066B-5CD2-8BF4-29464FE8FF7E}" type="slidenum">
              <a:rPr lang="ru-RU"/>
              <a:t/>
            </a:fld>
            <a:endParaRPr lang="ru-RU"/>
          </a:p>
        </p:txBody>
      </p:sp>
      <p:grpSp>
        <p:nvGrpSpPr>
          <p:cNvPr id="658094365" name="Группа 7"/>
          <p:cNvGrpSpPr/>
          <p:nvPr/>
        </p:nvGrpSpPr>
        <p:grpSpPr bwMode="auto">
          <a:xfrm flipH="0" flipV="0">
            <a:off x="3167879" y="469292"/>
            <a:ext cx="4508946" cy="666000"/>
            <a:chOff x="0" y="0"/>
            <a:chExt cx="4508946" cy="666000"/>
          </a:xfrm>
        </p:grpSpPr>
        <p:sp>
          <p:nvSpPr>
            <p:cNvPr id="2053768683" name="Прямоугольник 8"/>
            <p:cNvSpPr/>
            <p:nvPr/>
          </p:nvSpPr>
          <p:spPr bwMode="auto">
            <a:xfrm flipH="0" flipV="0">
              <a:off x="0" y="0"/>
              <a:ext cx="446864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926761065" name="Прямоугольник 58"/>
            <p:cNvSpPr/>
            <p:nvPr/>
          </p:nvSpPr>
          <p:spPr bwMode="auto">
            <a:xfrm rot="10799989" flipH="1">
              <a:off x="0" y="0"/>
              <a:ext cx="6276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07005250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80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graphicFrame>
        <p:nvGraphicFramePr>
          <p:cNvPr id="1457589374" name=""/>
          <p:cNvGraphicFramePr>
            <a:graphicFrameLocks xmlns:a="http://schemas.openxmlformats.org/drawingml/2006/main"/>
          </p:cNvGraphicFramePr>
          <p:nvPr/>
        </p:nvGraphicFramePr>
        <p:xfrm>
          <a:off x="1329054" y="3947055"/>
          <a:ext cx="9322287" cy="2419349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3103194"/>
                <a:gridCol w="3103194"/>
                <a:gridCol w="3103194"/>
              </a:tblGrid>
              <a:tr h="473750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ru-RU"/>
                        <a:t>Показатель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Модуль упругости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Прочность</a:t>
                      </a:r>
                      <a:endParaRPr/>
                    </a:p>
                  </a:txBody>
                  <a:tcPr vert="horz"/>
                </a:tc>
              </a:tr>
              <a:tr h="511650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MSE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9.13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229322.27</a:t>
                      </a:r>
                      <a:endParaRPr/>
                    </a:p>
                  </a:txBody>
                  <a:tcPr vert="horz"/>
                </a:tc>
              </a:tr>
              <a:tr h="473750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MAE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2.44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371.10</a:t>
                      </a:r>
                      <a:endParaRPr/>
                    </a:p>
                  </a:txBody>
                  <a:tcPr vert="horz"/>
                </a:tc>
              </a:tr>
              <a:tr h="473750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MAPE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3.32%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16.95%</a:t>
                      </a:r>
                      <a:endParaRPr/>
                    </a:p>
                  </a:txBody>
                  <a:tcPr vert="horz"/>
                </a:tc>
              </a:tr>
              <a:tr h="473750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R²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0.061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0.045</a:t>
                      </a:r>
                      <a:endParaRPr/>
                    </a:p>
                  </a:txBody>
                  <a:tcPr vert="horz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9050954" name="Текст 1"/>
          <p:cNvSpPr>
            <a:spLocks noGrp="1"/>
          </p:cNvSpPr>
          <p:nvPr>
            <p:ph type="body" idx="1"/>
          </p:nvPr>
        </p:nvSpPr>
        <p:spPr bwMode="auto">
          <a:xfrm>
            <a:off x="388476" y="1935878"/>
            <a:ext cx="11350867" cy="4352700"/>
          </a:xfrm>
        </p:spPr>
        <p:txBody>
          <a:bodyPr spcFirstLastPara="1" vertOverflow="overflow" horzOverflow="overflow" vert="horz" wrap="square" lIns="91423" tIns="45699" rIns="91423" bIns="45699" numCol="1" spcCol="0" rtlCol="0" fromWordArt="0" anchor="t" anchorCtr="0" forceAA="0" upright="0" compatLnSpc="0">
            <a:normAutofit/>
          </a:bodyPr>
          <a:lstStyle/>
          <a:p>
            <a:pPr marL="415151" indent="-338951">
              <a:buClr>
                <a:schemeClr val="accent1"/>
              </a:buClr>
              <a:buSzPts val="2400"/>
              <a:buFont typeface="Noto Sans Symbols"/>
              <a:buAutoNum type="arabicPeriod"/>
              <a:defRPr/>
            </a:pPr>
            <a:r>
              <a:rPr lang="ru-RU"/>
              <a:t>Выходной слой – количество признаков после отбора.</a:t>
            </a:r>
            <a:endParaRPr lang="ru-RU"/>
          </a:p>
          <a:p>
            <a:pPr marL="415151" indent="-338951">
              <a:buClr>
                <a:schemeClr val="accent1"/>
              </a:buClr>
              <a:buSzPts val="2400"/>
              <a:buFont typeface="Noto Sans Symbols"/>
              <a:buAutoNum type="arabicPeriod"/>
              <a:defRPr/>
            </a:pPr>
            <a:r>
              <a:rPr lang="ru-RU"/>
              <a:t>Скрытые слои </a:t>
            </a:r>
            <a:r>
              <a:rPr lang="en-US"/>
              <a:t>–</a:t>
            </a:r>
            <a:r>
              <a:rPr lang="ru-RU"/>
              <a:t> 128 </a:t>
            </a:r>
            <a:r>
              <a:rPr lang="en-US"/>
              <a:t>-</a:t>
            </a:r>
            <a:r>
              <a:rPr lang="en-US"/>
              <a:t>&gt; 64 -&gt; 32 </a:t>
            </a:r>
            <a:r>
              <a:rPr lang="ru-RU"/>
              <a:t>нейрона с активацией </a:t>
            </a:r>
            <a:r>
              <a:rPr lang="en-US"/>
              <a:t>tanh.</a:t>
            </a:r>
            <a:endParaRPr lang="en-US"/>
          </a:p>
          <a:p>
            <a:pPr marL="415151" indent="-338951">
              <a:buClr>
                <a:schemeClr val="accent1"/>
              </a:buClr>
              <a:buSzPts val="2400"/>
              <a:buFont typeface="Noto Sans Symbols"/>
              <a:buAutoNum type="arabicPeriod"/>
              <a:defRPr/>
            </a:pPr>
            <a:r>
              <a:rPr lang="ru-RU"/>
              <a:t>Выходной слой - 1 нейрон (предсказание значения соотношения).</a:t>
            </a:r>
            <a:endParaRPr lang="ru-RU"/>
          </a:p>
          <a:p>
            <a:pPr marL="415151" indent="-338951">
              <a:buClr>
                <a:schemeClr val="accent1"/>
              </a:buClr>
              <a:buSzPts val="2400"/>
              <a:buFont typeface="Noto Sans Symbols"/>
              <a:buAutoNum type="arabicPeriod"/>
              <a:defRPr/>
            </a:pPr>
            <a:r>
              <a:rPr lang="ru-RU"/>
              <a:t>Оптимизатор - </a:t>
            </a:r>
            <a:r>
              <a:rPr lang="en-US"/>
              <a:t>RMSprop.</a:t>
            </a:r>
            <a:endParaRPr lang="en-US"/>
          </a:p>
          <a:p>
            <a:pPr marL="415151" indent="-338951">
              <a:buClr>
                <a:schemeClr val="accent1"/>
              </a:buClr>
              <a:buSzPts val="2400"/>
              <a:buFont typeface="Noto Sans Symbols"/>
              <a:buAutoNum type="arabicPeriod"/>
              <a:defRPr/>
            </a:pPr>
            <a:r>
              <a:rPr lang="ru-RU"/>
              <a:t>Регуляризация переобучения – </a:t>
            </a:r>
            <a:r>
              <a:rPr lang="en-US"/>
              <a:t>EarlyStopping </a:t>
            </a:r>
            <a:r>
              <a:rPr lang="ru-RU"/>
              <a:t>по валидационным данным с параметром </a:t>
            </a:r>
            <a:r>
              <a:rPr lang="en-US"/>
              <a:t>patience = 50.</a:t>
            </a:r>
            <a:endParaRPr lang="en-US"/>
          </a:p>
        </p:txBody>
      </p:sp>
      <p:sp>
        <p:nvSpPr>
          <p:cNvPr id="21981280" name="Текст 2"/>
          <p:cNvSpPr>
            <a:spLocks noGrp="1"/>
          </p:cNvSpPr>
          <p:nvPr>
            <p:ph type="body" idx="2"/>
          </p:nvPr>
        </p:nvSpPr>
        <p:spPr bwMode="auto">
          <a:xfrm>
            <a:off x="213216" y="1333689"/>
            <a:ext cx="11350502" cy="6006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Структура нейронной сети</a:t>
            </a:r>
            <a:endParaRPr/>
          </a:p>
        </p:txBody>
      </p:sp>
      <p:sp>
        <p:nvSpPr>
          <p:cNvPr id="1082402741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1B1A98EC-1541-BF27-8046-142DD7843861}" type="slidenum">
              <a:rPr lang="ru-RU"/>
              <a:t/>
            </a:fld>
            <a:endParaRPr lang="ru-RU"/>
          </a:p>
        </p:txBody>
      </p:sp>
      <p:grpSp>
        <p:nvGrpSpPr>
          <p:cNvPr id="201527993" name="Группа 7"/>
          <p:cNvGrpSpPr/>
          <p:nvPr/>
        </p:nvGrpSpPr>
        <p:grpSpPr bwMode="auto">
          <a:xfrm flipH="0" flipV="0">
            <a:off x="3167879" y="469292"/>
            <a:ext cx="4508946" cy="666000"/>
            <a:chOff x="0" y="0"/>
            <a:chExt cx="4508946" cy="666000"/>
          </a:xfrm>
        </p:grpSpPr>
        <p:sp>
          <p:nvSpPr>
            <p:cNvPr id="683550911" name="Прямоугольник 8"/>
            <p:cNvSpPr/>
            <p:nvPr/>
          </p:nvSpPr>
          <p:spPr bwMode="auto">
            <a:xfrm flipH="0" flipV="0">
              <a:off x="0" y="0"/>
              <a:ext cx="446864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1392940345" name="Прямоугольник 58"/>
            <p:cNvSpPr/>
            <p:nvPr/>
          </p:nvSpPr>
          <p:spPr bwMode="auto">
            <a:xfrm rot="10799989" flipH="1">
              <a:off x="0" y="0"/>
              <a:ext cx="6276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196979327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80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pic>
        <p:nvPicPr>
          <p:cNvPr id="20015647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43936" y="4487740"/>
            <a:ext cx="10960601" cy="1593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8029838" name="Текст 1"/>
          <p:cNvSpPr>
            <a:spLocks noGrp="1"/>
          </p:cNvSpPr>
          <p:nvPr>
            <p:ph type="body" idx="1"/>
          </p:nvPr>
        </p:nvSpPr>
        <p:spPr bwMode="auto">
          <a:xfrm>
            <a:off x="388476" y="1935878"/>
            <a:ext cx="11350867" cy="4352700"/>
          </a:xfrm>
        </p:spPr>
        <p:txBody>
          <a:bodyPr spcFirstLastPara="1" vertOverflow="overflow" horzOverflow="overflow" vert="horz" wrap="square" lIns="91423" tIns="45699" rIns="91423" bIns="45699" numCol="1" spcCol="0" rtlCol="0" fromWordArt="0" anchor="t" anchorCtr="0" forceAA="0" upright="0" compatLnSpc="0">
            <a:normAutofit/>
          </a:bodyPr>
          <a:lstStyle/>
          <a:p>
            <a:pPr marL="76199" indent="0">
              <a:buClr>
                <a:schemeClr val="accent1"/>
              </a:buClr>
              <a:buSzPts val="2400"/>
              <a:buFont typeface="Noto Sans Symbols"/>
              <a:buNone/>
              <a:defRPr/>
            </a:pPr>
            <a:r>
              <a:rPr/>
              <a:t>Несмотря на низкое значение R², нейросеть обучена и может использоваться в качестве вспомогательного инструмента для предварительной оценки или ранжирования возможных значений соотношения матрицы, особенно в случае отсутствия лабораторных данных.</a:t>
            </a:r>
            <a:endParaRPr/>
          </a:p>
        </p:txBody>
      </p:sp>
      <p:sp>
        <p:nvSpPr>
          <p:cNvPr id="1626578414" name="Текст 2"/>
          <p:cNvSpPr>
            <a:spLocks noGrp="1"/>
          </p:cNvSpPr>
          <p:nvPr>
            <p:ph type="body" idx="2"/>
          </p:nvPr>
        </p:nvSpPr>
        <p:spPr bwMode="auto">
          <a:xfrm>
            <a:off x="213216" y="1333689"/>
            <a:ext cx="11350502" cy="6006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Тестирование нейронной сети</a:t>
            </a:r>
            <a:endParaRPr/>
          </a:p>
        </p:txBody>
      </p:sp>
      <p:sp>
        <p:nvSpPr>
          <p:cNvPr id="852475454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C087CB84-98DB-DB45-3E38-6D52B7EACBF8}" type="slidenum">
              <a:rPr lang="ru-RU"/>
              <a:t/>
            </a:fld>
            <a:endParaRPr lang="ru-RU"/>
          </a:p>
        </p:txBody>
      </p:sp>
      <p:grpSp>
        <p:nvGrpSpPr>
          <p:cNvPr id="710632701" name="Группа 7"/>
          <p:cNvGrpSpPr/>
          <p:nvPr/>
        </p:nvGrpSpPr>
        <p:grpSpPr bwMode="auto">
          <a:xfrm flipH="0" flipV="0">
            <a:off x="3167879" y="469292"/>
            <a:ext cx="4508946" cy="666000"/>
            <a:chOff x="0" y="0"/>
            <a:chExt cx="4508946" cy="666000"/>
          </a:xfrm>
        </p:grpSpPr>
        <p:sp>
          <p:nvSpPr>
            <p:cNvPr id="1865344305" name="Прямоугольник 8"/>
            <p:cNvSpPr/>
            <p:nvPr/>
          </p:nvSpPr>
          <p:spPr bwMode="auto">
            <a:xfrm flipH="0" flipV="0">
              <a:off x="0" y="0"/>
              <a:ext cx="446864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1367101423" name="Прямоугольник 58"/>
            <p:cNvSpPr/>
            <p:nvPr/>
          </p:nvSpPr>
          <p:spPr bwMode="auto">
            <a:xfrm rot="10799989" flipH="1">
              <a:off x="0" y="0"/>
              <a:ext cx="6276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2029071228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80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graphicFrame>
        <p:nvGraphicFramePr>
          <p:cNvPr id="400761320" name=""/>
          <p:cNvGraphicFramePr>
            <a:graphicFrameLocks xmlns:a="http://schemas.openxmlformats.org/drawingml/2006/main"/>
          </p:cNvGraphicFramePr>
          <p:nvPr/>
        </p:nvGraphicFramePr>
        <p:xfrm>
          <a:off x="3596004" y="4112229"/>
          <a:ext cx="5952489" cy="1536699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2969894"/>
                <a:gridCol w="2969894"/>
              </a:tblGrid>
              <a:tr h="304800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ru-RU"/>
                        <a:t>Метрика</a:t>
                      </a:r>
                      <a:endParaRPr lang="en-US"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ru-RU"/>
                        <a:t>Значение</a:t>
                      </a:r>
                      <a:endParaRPr lang="en-US"/>
                    </a:p>
                  </a:txBody>
                  <a:tcPr vert="horz"/>
                </a:tc>
              </a:tr>
              <a:tr h="304800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MSE</a:t>
                      </a:r>
                      <a:endParaRPr lang="en-US"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0.887</a:t>
                      </a:r>
                      <a:endParaRPr lang="en-US"/>
                    </a:p>
                  </a:txBody>
                  <a:tcPr vert="horz"/>
                </a:tc>
              </a:tr>
              <a:tr h="304800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MAE</a:t>
                      </a:r>
                      <a:endParaRPr lang="en-US"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0.779</a:t>
                      </a:r>
                      <a:endParaRPr lang="en-US"/>
                    </a:p>
                  </a:txBody>
                  <a:tcPr vert="horz"/>
                </a:tc>
              </a:tr>
              <a:tr h="304800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MAPE</a:t>
                      </a:r>
                      <a:endParaRPr lang="en-US"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31.97%</a:t>
                      </a:r>
                      <a:endParaRPr lang="en-US"/>
                    </a:p>
                  </a:txBody>
                  <a:tcPr vert="horz"/>
                </a:tc>
              </a:tr>
              <a:tr h="304800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R²</a:t>
                      </a:r>
                      <a:endParaRPr lang="en-US"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0.009</a:t>
                      </a:r>
                      <a:endParaRPr lang="en-US"/>
                    </a:p>
                  </a:txBody>
                  <a:tcPr vert="horz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7848527" name="Номер слайда 3"/>
          <p:cNvSpPr>
            <a:spLocks noGrp="1"/>
          </p:cNvSpPr>
          <p:nvPr>
            <p:ph type="sldNum" idx="12"/>
          </p:nvPr>
        </p:nvSpPr>
        <p:spPr bwMode="auto"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4</a:t>
            </a:fld>
            <a:endParaRPr lang="ru-RU"/>
          </a:p>
        </p:txBody>
      </p:sp>
      <p:sp>
        <p:nvSpPr>
          <p:cNvPr id="416789148" name="Текст 2"/>
          <p:cNvSpPr txBox="1"/>
          <p:nvPr/>
        </p:nvSpPr>
        <p:spPr bwMode="auto"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>
                <a:solidFill>
                  <a:srgbClr val="F1BE29"/>
                </a:solidFill>
                <a:latin typeface="ALS Sector Regular"/>
                <a:ea typeface="Open Sans"/>
                <a:cs typeface="ALS Sector Regular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r>
              <a:rPr lang="ru-RU" sz="2600"/>
              <a:t>Реализация веб-приложения</a:t>
            </a:r>
            <a:endParaRPr/>
          </a:p>
        </p:txBody>
      </p:sp>
      <p:grpSp>
        <p:nvGrpSpPr>
          <p:cNvPr id="2095709713" name="Группа 18"/>
          <p:cNvGrpSpPr/>
          <p:nvPr/>
        </p:nvGrpSpPr>
        <p:grpSpPr bwMode="auto"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/>
            <p:cNvSpPr/>
            <p:nvPr/>
          </p:nvSpPr>
          <p:spPr bwMode="auto"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22" name="Прямоугольник 58"/>
            <p:cNvSpPr/>
            <p:nvPr/>
          </p:nvSpPr>
          <p:spPr bwMode="auto"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23" name="Прямоугольник 58"/>
            <p:cNvSpPr>
              <a:spLocks noChangeAspect="1"/>
            </p:cNvSpPr>
            <p:nvPr/>
          </p:nvSpPr>
          <p:spPr bwMode="auto"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grpSp>
        <p:nvGrpSpPr>
          <p:cNvPr id="1144663005" name="Группа 7"/>
          <p:cNvGrpSpPr/>
          <p:nvPr/>
        </p:nvGrpSpPr>
        <p:grpSpPr bwMode="auto">
          <a:xfrm flipH="0" flipV="0">
            <a:off x="3167878" y="469290"/>
            <a:ext cx="4508946" cy="666000"/>
            <a:chOff x="0" y="0"/>
            <a:chExt cx="4508946" cy="666000"/>
          </a:xfrm>
        </p:grpSpPr>
        <p:sp>
          <p:nvSpPr>
            <p:cNvPr id="1842786961" name="Прямоугольник 8"/>
            <p:cNvSpPr/>
            <p:nvPr/>
          </p:nvSpPr>
          <p:spPr bwMode="auto">
            <a:xfrm flipH="0" flipV="0">
              <a:off x="0" y="0"/>
              <a:ext cx="4468648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1497467848" name="Прямоугольник 58"/>
            <p:cNvSpPr/>
            <p:nvPr/>
          </p:nvSpPr>
          <p:spPr bwMode="auto">
            <a:xfrm rot="10799955" flipH="1">
              <a:off x="0" y="0"/>
              <a:ext cx="6275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449065886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79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pic>
        <p:nvPicPr>
          <p:cNvPr id="36576395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027474" y="1934379"/>
            <a:ext cx="8128373" cy="42544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6448577" name="Номер слайда 3"/>
          <p:cNvSpPr>
            <a:spLocks noGrp="1"/>
          </p:cNvSpPr>
          <p:nvPr>
            <p:ph type="sldNum" idx="12"/>
          </p:nvPr>
        </p:nvSpPr>
        <p:spPr bwMode="auto">
          <a:xfrm>
            <a:off x="273627" y="6434049"/>
            <a:ext cx="570308" cy="275254"/>
          </a:xfrm>
        </p:spPr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F7E7315F-3D34-58A4-E64C-0CBF449166F5}" type="slidenum">
              <a:rPr lang="ru-RU"/>
              <a:t/>
            </a:fld>
            <a:endParaRPr lang="ru-RU"/>
          </a:p>
        </p:txBody>
      </p:sp>
      <p:sp>
        <p:nvSpPr>
          <p:cNvPr id="440805534" name="Текст 2"/>
          <p:cNvSpPr txBox="1"/>
          <p:nvPr/>
        </p:nvSpPr>
        <p:spPr bwMode="auto">
          <a:xfrm>
            <a:off x="224646" y="1333689"/>
            <a:ext cx="7119142" cy="60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>
                <a:solidFill>
                  <a:srgbClr val="F1BE29"/>
                </a:solidFill>
                <a:latin typeface="ALS Sector Regular"/>
                <a:ea typeface="Open Sans"/>
                <a:cs typeface="ALS Sector Regular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r>
              <a:rPr lang="ru-RU" sz="2600"/>
              <a:t>Реализация веб-приложения</a:t>
            </a:r>
            <a:endParaRPr/>
          </a:p>
        </p:txBody>
      </p:sp>
      <p:grpSp>
        <p:nvGrpSpPr>
          <p:cNvPr id="32246494" name="Группа 18"/>
          <p:cNvGrpSpPr/>
          <p:nvPr/>
        </p:nvGrpSpPr>
        <p:grpSpPr bwMode="auto">
          <a:xfrm>
            <a:off x="3167879" y="469292"/>
            <a:ext cx="3835397" cy="666000"/>
            <a:chOff x="1476752" y="3499668"/>
            <a:chExt cx="4619245" cy="666000"/>
          </a:xfrm>
        </p:grpSpPr>
        <p:sp>
          <p:nvSpPr>
            <p:cNvPr id="1107018208" name="Прямоугольник 19"/>
            <p:cNvSpPr/>
            <p:nvPr/>
          </p:nvSpPr>
          <p:spPr bwMode="auto">
            <a:xfrm>
              <a:off x="1476752" y="3499668"/>
              <a:ext cx="4619245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434337147" name="Прямоугольник 58"/>
            <p:cNvSpPr/>
            <p:nvPr/>
          </p:nvSpPr>
          <p:spPr bwMode="auto">
            <a:xfrm rot="10799989" flipH="1">
              <a:off x="1476753" y="3499668"/>
              <a:ext cx="76578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840233653" name="Прямоугольник 58"/>
            <p:cNvSpPr>
              <a:spLocks noChangeAspect="1"/>
            </p:cNvSpPr>
            <p:nvPr/>
          </p:nvSpPr>
          <p:spPr bwMode="auto">
            <a:xfrm flipH="1">
              <a:off x="6005950" y="3499668"/>
              <a:ext cx="90048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grpSp>
        <p:nvGrpSpPr>
          <p:cNvPr id="1608823518" name="Группа 7"/>
          <p:cNvGrpSpPr/>
          <p:nvPr/>
        </p:nvGrpSpPr>
        <p:grpSpPr bwMode="auto">
          <a:xfrm flipH="0" flipV="0">
            <a:off x="3167878" y="469290"/>
            <a:ext cx="4508946" cy="666000"/>
            <a:chOff x="0" y="0"/>
            <a:chExt cx="4508946" cy="666000"/>
          </a:xfrm>
        </p:grpSpPr>
        <p:sp>
          <p:nvSpPr>
            <p:cNvPr id="1808204859" name="Прямоугольник 8"/>
            <p:cNvSpPr/>
            <p:nvPr/>
          </p:nvSpPr>
          <p:spPr bwMode="auto">
            <a:xfrm flipH="0" flipV="0">
              <a:off x="0" y="0"/>
              <a:ext cx="4468648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2066099935" name="Прямоугольник 58"/>
            <p:cNvSpPr/>
            <p:nvPr/>
          </p:nvSpPr>
          <p:spPr bwMode="auto">
            <a:xfrm rot="10799955" flipH="1">
              <a:off x="0" y="0"/>
              <a:ext cx="6275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541598387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79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pic>
        <p:nvPicPr>
          <p:cNvPr id="11642333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08365" y="1934379"/>
            <a:ext cx="7882626" cy="4125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0928918" name="Номер слайда 3"/>
          <p:cNvSpPr>
            <a:spLocks noGrp="1"/>
          </p:cNvSpPr>
          <p:nvPr>
            <p:ph type="sldNum" idx="12"/>
          </p:nvPr>
        </p:nvSpPr>
        <p:spPr bwMode="auto">
          <a:xfrm>
            <a:off x="273627" y="6434049"/>
            <a:ext cx="570308" cy="275254"/>
          </a:xfrm>
        </p:spPr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632E62F5-0FA9-E774-2B77-CBC2AD5CAEE1}" type="slidenum">
              <a:rPr lang="ru-RU"/>
              <a:t/>
            </a:fld>
            <a:endParaRPr lang="ru-RU"/>
          </a:p>
        </p:txBody>
      </p:sp>
      <p:sp>
        <p:nvSpPr>
          <p:cNvPr id="436225458" name="Текст 2"/>
          <p:cNvSpPr txBox="1"/>
          <p:nvPr/>
        </p:nvSpPr>
        <p:spPr bwMode="auto">
          <a:xfrm>
            <a:off x="224646" y="1333689"/>
            <a:ext cx="7119142" cy="60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>
                <a:solidFill>
                  <a:srgbClr val="F1BE29"/>
                </a:solidFill>
                <a:latin typeface="ALS Sector Regular"/>
                <a:ea typeface="Open Sans"/>
                <a:cs typeface="ALS Sector Regular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r>
              <a:rPr lang="ru-RU" sz="2600"/>
              <a:t>Реализация веб-приложения</a:t>
            </a:r>
            <a:endParaRPr/>
          </a:p>
        </p:txBody>
      </p:sp>
      <p:grpSp>
        <p:nvGrpSpPr>
          <p:cNvPr id="1302199680" name="Группа 18"/>
          <p:cNvGrpSpPr/>
          <p:nvPr/>
        </p:nvGrpSpPr>
        <p:grpSpPr bwMode="auto">
          <a:xfrm>
            <a:off x="3167879" y="469292"/>
            <a:ext cx="3835397" cy="666000"/>
            <a:chOff x="1476752" y="3499668"/>
            <a:chExt cx="4619245" cy="666000"/>
          </a:xfrm>
        </p:grpSpPr>
        <p:sp>
          <p:nvSpPr>
            <p:cNvPr id="186224063" name="Прямоугольник 19"/>
            <p:cNvSpPr/>
            <p:nvPr/>
          </p:nvSpPr>
          <p:spPr bwMode="auto">
            <a:xfrm>
              <a:off x="1476752" y="3499668"/>
              <a:ext cx="4619245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1216532658" name="Прямоугольник 58"/>
            <p:cNvSpPr/>
            <p:nvPr/>
          </p:nvSpPr>
          <p:spPr bwMode="auto">
            <a:xfrm rot="10799989" flipH="1">
              <a:off x="1476753" y="3499668"/>
              <a:ext cx="76578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151410092" name="Прямоугольник 58"/>
            <p:cNvSpPr>
              <a:spLocks noChangeAspect="1"/>
            </p:cNvSpPr>
            <p:nvPr/>
          </p:nvSpPr>
          <p:spPr bwMode="auto">
            <a:xfrm flipH="1">
              <a:off x="6005950" y="3499668"/>
              <a:ext cx="90048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grpSp>
        <p:nvGrpSpPr>
          <p:cNvPr id="813140915" name="Группа 7"/>
          <p:cNvGrpSpPr/>
          <p:nvPr/>
        </p:nvGrpSpPr>
        <p:grpSpPr bwMode="auto">
          <a:xfrm flipH="0" flipV="0">
            <a:off x="3167878" y="469290"/>
            <a:ext cx="4508946" cy="666000"/>
            <a:chOff x="0" y="0"/>
            <a:chExt cx="4508946" cy="666000"/>
          </a:xfrm>
        </p:grpSpPr>
        <p:sp>
          <p:nvSpPr>
            <p:cNvPr id="470155687" name="Прямоугольник 8"/>
            <p:cNvSpPr/>
            <p:nvPr/>
          </p:nvSpPr>
          <p:spPr bwMode="auto">
            <a:xfrm flipH="0" flipV="0">
              <a:off x="0" y="0"/>
              <a:ext cx="4468648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943303291" name="Прямоугольник 58"/>
            <p:cNvSpPr/>
            <p:nvPr/>
          </p:nvSpPr>
          <p:spPr bwMode="auto">
            <a:xfrm rot="10799955" flipH="1">
              <a:off x="0" y="0"/>
              <a:ext cx="6275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653778566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79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pic>
        <p:nvPicPr>
          <p:cNvPr id="43377695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99951" y="1934379"/>
            <a:ext cx="7186569" cy="3761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9242451" name="Номер слайда 2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6</a:t>
            </a:fld>
            <a:endParaRPr lang="ru-RU"/>
          </a:p>
        </p:txBody>
      </p:sp>
      <p:sp>
        <p:nvSpPr>
          <p:cNvPr id="230277591" name="Текст 3"/>
          <p:cNvSpPr>
            <a:spLocks noGrp="1"/>
          </p:cNvSpPr>
          <p:nvPr>
            <p:ph type="body" idx="13"/>
          </p:nvPr>
        </p:nvSpPr>
        <p:spPr bwMode="auto">
          <a:xfrm flipH="0" flipV="0">
            <a:off x="387330" y="1938303"/>
            <a:ext cx="11015559" cy="4507044"/>
          </a:xfrm>
        </p:spPr>
        <p:txBody>
          <a:bodyPr>
            <a:normAutofit/>
          </a:bodyPr>
          <a:lstStyle/>
          <a:p>
            <a:pPr marL="76200" indent="0" algn="just">
              <a:buNone/>
              <a:defRPr/>
            </a:pPr>
            <a:r>
              <a:rPr lang="ru-RU" sz="2200"/>
              <a:t>Таким образом, поставленные задачи были достигнуты, а практическая реализация системы делает возможным ее дальнейшее применение и развитие в рамках промышленных или научно исследовательских задач.</a:t>
            </a:r>
            <a:endParaRPr/>
          </a:p>
        </p:txBody>
      </p:sp>
      <p:sp>
        <p:nvSpPr>
          <p:cNvPr id="1107204874" name="Текст 1"/>
          <p:cNvSpPr>
            <a:spLocks noGrp="1"/>
          </p:cNvSpPr>
          <p:nvPr>
            <p:ph type="body" idx="14"/>
          </p:nvPr>
        </p:nvSpPr>
        <p:spPr bwMode="auto">
          <a:xfrm>
            <a:off x="206357" y="1330759"/>
            <a:ext cx="11196533" cy="58468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600"/>
              <a:t>Выводы</a:t>
            </a:r>
            <a:endParaRPr/>
          </a:p>
        </p:txBody>
      </p:sp>
      <p:grpSp>
        <p:nvGrpSpPr>
          <p:cNvPr id="890792924" name="Группа 7"/>
          <p:cNvGrpSpPr/>
          <p:nvPr/>
        </p:nvGrpSpPr>
        <p:grpSpPr bwMode="auto"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1" name="Прямоугольник 10"/>
            <p:cNvSpPr/>
            <p:nvPr/>
          </p:nvSpPr>
          <p:spPr bwMode="auto"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Заключение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12" name="Прямоугольник 58"/>
            <p:cNvSpPr/>
            <p:nvPr/>
          </p:nvSpPr>
          <p:spPr bwMode="auto"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3" name="Прямоугольник 58"/>
            <p:cNvSpPr>
              <a:spLocks noChangeAspect="1"/>
            </p:cNvSpPr>
            <p:nvPr/>
          </p:nvSpPr>
          <p:spPr bwMode="auto"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521853448" name="Группа 64"/>
          <p:cNvGrpSpPr/>
          <p:nvPr/>
        </p:nvGrpSpPr>
        <p:grpSpPr bwMode="auto"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68" name="Прямоугольник 67"/>
            <p:cNvSpPr/>
            <p:nvPr/>
          </p:nvSpPr>
          <p:spPr bwMode="auto"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Оглавление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69" name="Прямоугольник 58"/>
            <p:cNvSpPr/>
            <p:nvPr/>
          </p:nvSpPr>
          <p:spPr bwMode="auto"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70" name="Прямоугольник 58"/>
            <p:cNvSpPr>
              <a:spLocks noChangeAspect="1"/>
            </p:cNvSpPr>
            <p:nvPr/>
          </p:nvSpPr>
          <p:spPr bwMode="auto"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sp>
        <p:nvSpPr>
          <p:cNvPr id="469118927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2</a:t>
            </a:fld>
            <a:endParaRPr lang="ru-RU"/>
          </a:p>
        </p:txBody>
      </p:sp>
      <p:sp>
        <p:nvSpPr>
          <p:cNvPr id="493868824" name="Google Shape;125;p4"/>
          <p:cNvSpPr/>
          <p:nvPr/>
        </p:nvSpPr>
        <p:spPr bwMode="auto">
          <a:xfrm>
            <a:off x="1408142" y="1902735"/>
            <a:ext cx="6228348" cy="48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600" b="1">
                <a:solidFill>
                  <a:srgbClr val="262626"/>
                </a:solidFill>
                <a:latin typeface="ALS Sector Regular"/>
                <a:ea typeface="Open Sans"/>
                <a:cs typeface="ALS Sector Regular"/>
              </a:rPr>
              <a:t>Введение</a:t>
            </a:r>
            <a:endParaRPr sz="2600">
              <a:solidFill>
                <a:srgbClr val="262626"/>
              </a:solidFill>
              <a:latin typeface="ALS Sector Regular"/>
              <a:ea typeface="Open Sans"/>
              <a:cs typeface="ALS Sector Regular"/>
            </a:endParaRPr>
          </a:p>
        </p:txBody>
      </p:sp>
      <p:grpSp>
        <p:nvGrpSpPr>
          <p:cNvPr id="748800386" name="Группа 35"/>
          <p:cNvGrpSpPr/>
          <p:nvPr/>
        </p:nvGrpSpPr>
        <p:grpSpPr bwMode="auto">
          <a:xfrm>
            <a:off x="558781" y="2764010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/>
            <p:cNvCxnSpPr/>
            <p:nvPr/>
          </p:nvCxnSpPr>
          <p:spPr bwMode="auto"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/>
            <p:cNvCxnSpPr/>
            <p:nvPr/>
          </p:nvCxnSpPr>
          <p:spPr bwMode="auto"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/>
            <p:cNvCxnSpPr/>
            <p:nvPr/>
          </p:nvCxnSpPr>
          <p:spPr bwMode="auto"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884386275" name="Группа 39"/>
          <p:cNvGrpSpPr/>
          <p:nvPr/>
        </p:nvGrpSpPr>
        <p:grpSpPr bwMode="auto">
          <a:xfrm>
            <a:off x="558781" y="3718024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/>
            <p:cNvCxnSpPr/>
            <p:nvPr/>
          </p:nvCxnSpPr>
          <p:spPr bwMode="auto"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/>
            <p:cNvCxnSpPr/>
            <p:nvPr/>
          </p:nvCxnSpPr>
          <p:spPr bwMode="auto"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/>
            <p:cNvCxnSpPr/>
            <p:nvPr/>
          </p:nvCxnSpPr>
          <p:spPr bwMode="auto"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39951565" name="Группа 43"/>
          <p:cNvGrpSpPr/>
          <p:nvPr/>
        </p:nvGrpSpPr>
        <p:grpSpPr bwMode="auto">
          <a:xfrm>
            <a:off x="560161" y="4682738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/>
            <p:cNvCxnSpPr/>
            <p:nvPr/>
          </p:nvCxnSpPr>
          <p:spPr bwMode="auto"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/>
            <p:cNvCxnSpPr/>
            <p:nvPr/>
          </p:nvCxnSpPr>
          <p:spPr bwMode="auto"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/>
            <p:cNvCxnSpPr/>
            <p:nvPr/>
          </p:nvCxnSpPr>
          <p:spPr bwMode="auto"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13316821" name="Google Shape;125;p4"/>
          <p:cNvSpPr/>
          <p:nvPr/>
        </p:nvSpPr>
        <p:spPr bwMode="auto">
          <a:xfrm>
            <a:off x="1408142" y="2841600"/>
            <a:ext cx="6226548" cy="48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600" b="1">
                <a:solidFill>
                  <a:srgbClr val="262626"/>
                </a:solidFill>
                <a:latin typeface="ALS Sector Regular"/>
                <a:ea typeface="Open Sans"/>
                <a:cs typeface="ALS Sector Regular"/>
              </a:rPr>
              <a:t>Аналитическая часть</a:t>
            </a:r>
            <a:endParaRPr lang="ru-RU" sz="2600">
              <a:solidFill>
                <a:srgbClr val="262626"/>
              </a:solidFill>
              <a:latin typeface="ALS Sector Regular"/>
              <a:ea typeface="Open Sans"/>
              <a:cs typeface="ALS Sector Regular"/>
            </a:endParaRPr>
          </a:p>
        </p:txBody>
      </p:sp>
      <p:sp>
        <p:nvSpPr>
          <p:cNvPr id="467345377" name="Google Shape;127;p4"/>
          <p:cNvSpPr/>
          <p:nvPr/>
        </p:nvSpPr>
        <p:spPr bwMode="auto">
          <a:xfrm>
            <a:off x="843936" y="3014632"/>
            <a:ext cx="1078405" cy="64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baseline="30000">
                <a:solidFill>
                  <a:srgbClr val="065CAB"/>
                </a:solidFill>
                <a:latin typeface="+mn-lt"/>
                <a:ea typeface="Arial"/>
                <a:cs typeface="Arial"/>
              </a:rPr>
              <a:t>2</a:t>
            </a:r>
            <a:endParaRPr sz="3600" baseline="30000">
              <a:solidFill>
                <a:srgbClr val="065CAB"/>
              </a:solidFill>
              <a:latin typeface="+mn-lt"/>
              <a:ea typeface="Arial"/>
              <a:cs typeface="Arial"/>
            </a:endParaRPr>
          </a:p>
        </p:txBody>
      </p:sp>
      <p:sp>
        <p:nvSpPr>
          <p:cNvPr id="1310519258" name="Google Shape;125;p4"/>
          <p:cNvSpPr/>
          <p:nvPr/>
        </p:nvSpPr>
        <p:spPr bwMode="auto">
          <a:xfrm>
            <a:off x="1408142" y="3800062"/>
            <a:ext cx="6226188" cy="48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600" b="1">
                <a:solidFill>
                  <a:srgbClr val="262626"/>
                </a:solidFill>
                <a:latin typeface="ALS Sector Regular"/>
                <a:ea typeface="Open Sans"/>
                <a:cs typeface="ALS Sector Regular"/>
              </a:rPr>
              <a:t>Практическая часть</a:t>
            </a:r>
            <a:endParaRPr lang="ru-RU" sz="2600">
              <a:solidFill>
                <a:srgbClr val="262626"/>
              </a:solidFill>
              <a:latin typeface="ALS Sector Regular"/>
              <a:ea typeface="Open Sans"/>
              <a:cs typeface="ALS Sector Regular"/>
            </a:endParaRPr>
          </a:p>
        </p:txBody>
      </p:sp>
      <p:sp>
        <p:nvSpPr>
          <p:cNvPr id="410811002" name="Google Shape;127;p4"/>
          <p:cNvSpPr/>
          <p:nvPr/>
        </p:nvSpPr>
        <p:spPr bwMode="auto">
          <a:xfrm>
            <a:off x="843936" y="3984477"/>
            <a:ext cx="1078405" cy="64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baseline="30000">
                <a:solidFill>
                  <a:srgbClr val="065CAB"/>
                </a:solidFill>
                <a:latin typeface="+mn-lt"/>
                <a:ea typeface="Arial"/>
                <a:cs typeface="Arial"/>
              </a:rPr>
              <a:t>3</a:t>
            </a:r>
            <a:endParaRPr sz="3600" baseline="30000">
              <a:solidFill>
                <a:srgbClr val="065CAB"/>
              </a:solidFill>
              <a:latin typeface="+mn-lt"/>
              <a:ea typeface="Arial"/>
              <a:cs typeface="Arial"/>
            </a:endParaRPr>
          </a:p>
        </p:txBody>
      </p:sp>
      <p:sp>
        <p:nvSpPr>
          <p:cNvPr id="631276650" name="Google Shape;125;p4"/>
          <p:cNvSpPr/>
          <p:nvPr/>
        </p:nvSpPr>
        <p:spPr bwMode="auto">
          <a:xfrm>
            <a:off x="1408142" y="4770344"/>
            <a:ext cx="6223308" cy="48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600" b="1">
                <a:solidFill>
                  <a:srgbClr val="262626"/>
                </a:solidFill>
                <a:latin typeface="ALS Sector Regular"/>
                <a:ea typeface="Open Sans"/>
                <a:cs typeface="ALS Sector Regular"/>
              </a:rPr>
              <a:t>Заключение</a:t>
            </a:r>
            <a:endParaRPr lang="ru-RU" sz="2600">
              <a:solidFill>
                <a:srgbClr val="262626"/>
              </a:solidFill>
              <a:latin typeface="ALS Sector Regular"/>
              <a:ea typeface="Open Sans"/>
              <a:cs typeface="ALS Sector Regular"/>
            </a:endParaRPr>
          </a:p>
        </p:txBody>
      </p:sp>
      <p:sp>
        <p:nvSpPr>
          <p:cNvPr id="1386516797" name="Google Shape;127;p4"/>
          <p:cNvSpPr/>
          <p:nvPr/>
        </p:nvSpPr>
        <p:spPr bwMode="auto">
          <a:xfrm>
            <a:off x="843936" y="4951908"/>
            <a:ext cx="1078405" cy="64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baseline="30000">
                <a:solidFill>
                  <a:srgbClr val="065CAB"/>
                </a:solidFill>
                <a:latin typeface="+mn-lt"/>
                <a:ea typeface="Arial"/>
                <a:cs typeface="Arial"/>
              </a:rPr>
              <a:t>4</a:t>
            </a:r>
            <a:endParaRPr sz="3600" baseline="30000">
              <a:solidFill>
                <a:srgbClr val="065CAB"/>
              </a:solidFill>
              <a:latin typeface="+mn-lt"/>
              <a:ea typeface="Arial"/>
              <a:cs typeface="Arial"/>
            </a:endParaRPr>
          </a:p>
        </p:txBody>
      </p:sp>
      <p:grpSp>
        <p:nvGrpSpPr>
          <p:cNvPr id="346012332" name="Группа 59"/>
          <p:cNvGrpSpPr/>
          <p:nvPr/>
        </p:nvGrpSpPr>
        <p:grpSpPr bwMode="auto">
          <a:xfrm>
            <a:off x="558781" y="1778381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/>
            <p:cNvCxnSpPr/>
            <p:nvPr/>
          </p:nvCxnSpPr>
          <p:spPr bwMode="auto"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/>
            <p:cNvCxnSpPr/>
            <p:nvPr/>
          </p:nvCxnSpPr>
          <p:spPr bwMode="auto"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/>
            <p:cNvCxnSpPr/>
            <p:nvPr/>
          </p:nvCxnSpPr>
          <p:spPr bwMode="auto"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14116972" name="Google Shape;127;p4"/>
          <p:cNvSpPr/>
          <p:nvPr/>
        </p:nvSpPr>
        <p:spPr bwMode="auto">
          <a:xfrm>
            <a:off x="843936" y="2029003"/>
            <a:ext cx="1078405" cy="64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3600" b="1" baseline="30000">
                <a:solidFill>
                  <a:srgbClr val="065CAB"/>
                </a:solidFill>
                <a:latin typeface="+mn-lt"/>
                <a:ea typeface="Arial"/>
                <a:cs typeface="Arial"/>
              </a:rPr>
              <a:t>1</a:t>
            </a:r>
            <a:endParaRPr sz="3600" baseline="30000">
              <a:solidFill>
                <a:srgbClr val="065CAB"/>
              </a:solidFill>
              <a:latin typeface="+mn-lt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8303444" name="Текст 1"/>
          <p:cNvSpPr>
            <a:spLocks noGrp="1"/>
          </p:cNvSpPr>
          <p:nvPr>
            <p:ph type="body" idx="1"/>
          </p:nvPr>
        </p:nvSpPr>
        <p:spPr bwMode="auto">
          <a:xfrm>
            <a:off x="388477" y="1935879"/>
            <a:ext cx="11350868" cy="4352701"/>
          </a:xfrm>
        </p:spPr>
        <p:txBody>
          <a:bodyPr>
            <a:normAutofit/>
          </a:bodyPr>
          <a:lstStyle/>
          <a:p>
            <a:pPr marL="76200" indent="0" algn="just">
              <a:buNone/>
              <a:defRPr/>
            </a:pPr>
            <a:endParaRPr lang="ru-RU" sz="2200"/>
          </a:p>
          <a:p>
            <a:pPr marL="533400" indent="-457200" algn="just">
              <a:buFont typeface="+mj-lt"/>
              <a:buAutoNum type="arabicPeriod"/>
              <a:defRPr/>
            </a:pPr>
            <a:r>
              <a:rPr/>
              <a:t>Обучить алгоритм машинного обучения, который будет определять значения</a:t>
            </a:r>
            <a:r>
              <a:rPr lang="en-US" sz="2200"/>
              <a:t>: </a:t>
            </a:r>
            <a:r>
              <a:rPr lang="ru-RU"/>
              <a:t>м</a:t>
            </a:r>
            <a:r>
              <a:rPr/>
              <a:t>одуль упругости при растяжении</a:t>
            </a:r>
            <a:r>
              <a:rPr lang="ru-RU"/>
              <a:t> и </a:t>
            </a:r>
            <a:r>
              <a:rPr lang="ru-RU"/>
              <a:t>п</a:t>
            </a:r>
            <a:r>
              <a:rPr/>
              <a:t>рочность при растяжении</a:t>
            </a:r>
            <a:r>
              <a:rPr lang="en-US" sz="2200"/>
              <a:t>;</a:t>
            </a:r>
            <a:endParaRPr lang="en-US" sz="2200"/>
          </a:p>
          <a:p>
            <a:pPr marL="533399" indent="-457200" algn="just">
              <a:buFont typeface="+mj-lt"/>
              <a:buAutoNum type="arabicPeriod"/>
              <a:defRPr/>
            </a:pPr>
            <a:r>
              <a:rPr lang="ru-RU"/>
              <a:t>н</a:t>
            </a:r>
            <a:r>
              <a:rPr/>
              <a:t>аписать нейронную сеть, которая будет рекомендовать</a:t>
            </a:r>
            <a:r>
              <a:rPr lang="ru-RU" sz="2200"/>
              <a:t> соотношение матрица-наполнитель</a:t>
            </a:r>
            <a:r>
              <a:rPr lang="en-US" sz="2200"/>
              <a:t>;</a:t>
            </a:r>
            <a:endParaRPr lang="en-US" sz="2200"/>
          </a:p>
          <a:p>
            <a:pPr marL="533399" indent="-457200" algn="just">
              <a:buFont typeface="+mj-lt"/>
              <a:buAutoNum type="arabicPeriod"/>
              <a:defRPr/>
            </a:pPr>
            <a:r>
              <a:rPr lang="ru-RU" sz="2200"/>
              <a:t>написать приложение, которое будет выдавать прогноз.</a:t>
            </a:r>
            <a:endParaRPr lang="en-US"/>
          </a:p>
          <a:p>
            <a:pPr marL="76199" indent="0" algn="just">
              <a:buClr>
                <a:schemeClr val="accent1"/>
              </a:buClr>
              <a:buSzPts val="2400"/>
              <a:buFont typeface="+mj-lt"/>
              <a:buNone/>
              <a:defRPr/>
            </a:pPr>
            <a:endParaRPr/>
          </a:p>
        </p:txBody>
      </p:sp>
      <p:sp>
        <p:nvSpPr>
          <p:cNvPr id="1756353007" name="Текст 2"/>
          <p:cNvSpPr>
            <a:spLocks noGrp="1"/>
          </p:cNvSpPr>
          <p:nvPr>
            <p:ph type="body" idx="2"/>
          </p:nvPr>
        </p:nvSpPr>
        <p:spPr bwMode="auto">
          <a:xfrm>
            <a:off x="213217" y="1333690"/>
            <a:ext cx="11350503" cy="60069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600"/>
              <a:t>Задачи данной работы</a:t>
            </a:r>
            <a:r>
              <a:rPr lang="en-US" sz="2600"/>
              <a:t>:</a:t>
            </a:r>
            <a:endParaRPr/>
          </a:p>
        </p:txBody>
      </p:sp>
      <p:sp>
        <p:nvSpPr>
          <p:cNvPr id="559175769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3</a:t>
            </a:fld>
            <a:endParaRPr lang="ru-RU"/>
          </a:p>
        </p:txBody>
      </p:sp>
      <p:grpSp>
        <p:nvGrpSpPr>
          <p:cNvPr id="1314269693" name="Группа 7"/>
          <p:cNvGrpSpPr/>
          <p:nvPr/>
        </p:nvGrpSpPr>
        <p:grpSpPr bwMode="auto"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/>
            <p:cNvSpPr/>
            <p:nvPr/>
          </p:nvSpPr>
          <p:spPr bwMode="auto"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Введение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11" name="Прямоугольник 58"/>
            <p:cNvSpPr/>
            <p:nvPr/>
          </p:nvSpPr>
          <p:spPr bwMode="auto"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2" name="Прямоугольник 58"/>
            <p:cNvSpPr>
              <a:spLocks noChangeAspect="1"/>
            </p:cNvSpPr>
            <p:nvPr/>
          </p:nvSpPr>
          <p:spPr bwMode="auto"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2390743" name="Текст 1"/>
          <p:cNvSpPr>
            <a:spLocks noGrp="1"/>
          </p:cNvSpPr>
          <p:nvPr>
            <p:ph type="body" idx="1"/>
          </p:nvPr>
        </p:nvSpPr>
        <p:spPr bwMode="auto">
          <a:xfrm>
            <a:off x="388476" y="1935878"/>
            <a:ext cx="11350867" cy="4352700"/>
          </a:xfrm>
        </p:spPr>
        <p:txBody>
          <a:bodyPr spcFirstLastPara="1" vertOverflow="overflow" horzOverflow="overflow" vert="horz" wrap="square" lIns="91423" tIns="45699" rIns="91423" bIns="45699" numCol="1" spcCol="0" rtlCol="0" fromWordArt="0" anchor="t" anchorCtr="0" forceAA="0" upright="0" compatLnSpc="0">
            <a:normAutofit fontScale="70000" lnSpcReduction="6000"/>
          </a:bodyPr>
          <a:lstStyle/>
          <a:p>
            <a:pPr marL="76199" indent="0" algn="just">
              <a:buNone/>
              <a:defRPr/>
            </a:pPr>
            <a:endParaRPr lang="ru-RU" sz="2200"/>
          </a:p>
          <a:p>
            <a:pPr marL="533399" indent="-457200" algn="just">
              <a:buFont typeface="+mj-lt"/>
              <a:buAutoNum type="arabicPeriod"/>
              <a:defRPr/>
            </a:pPr>
            <a:r>
              <a:rPr/>
              <a:t>Соотношение матрица-наполнитель</a:t>
            </a:r>
            <a:endParaRPr/>
          </a:p>
          <a:p>
            <a:pPr marL="533399" indent="-457200" algn="just">
              <a:buFont typeface="+mj-lt"/>
              <a:buAutoNum type="arabicPeriod"/>
              <a:defRPr/>
            </a:pPr>
            <a:r>
              <a:rPr/>
              <a:t>Плотность, кг/м³</a:t>
            </a:r>
            <a:endParaRPr/>
          </a:p>
          <a:p>
            <a:pPr marL="533399" indent="-457200" algn="just">
              <a:buFont typeface="+mj-lt"/>
              <a:buAutoNum type="arabicPeriod"/>
              <a:defRPr/>
            </a:pPr>
            <a:r>
              <a:rPr/>
              <a:t>Модуль упругости, ГПа</a:t>
            </a:r>
            <a:endParaRPr/>
          </a:p>
          <a:p>
            <a:pPr marL="533399" indent="-457200" algn="just">
              <a:buFont typeface="+mj-lt"/>
              <a:buAutoNum type="arabicPeriod"/>
              <a:defRPr/>
            </a:pPr>
            <a:r>
              <a:rPr/>
              <a:t>Количество отвердителя, м.%</a:t>
            </a:r>
            <a:endParaRPr/>
          </a:p>
          <a:p>
            <a:pPr marL="533399" indent="-457200" algn="just">
              <a:buFont typeface="+mj-lt"/>
              <a:buAutoNum type="arabicPeriod"/>
              <a:defRPr/>
            </a:pPr>
            <a:r>
              <a:rPr/>
              <a:t>Содержание эпоксидных групп, %</a:t>
            </a:r>
            <a:endParaRPr/>
          </a:p>
          <a:p>
            <a:pPr marL="533399" indent="-457200" algn="just">
              <a:buFont typeface="+mj-lt"/>
              <a:buAutoNum type="arabicPeriod"/>
              <a:defRPr/>
            </a:pPr>
            <a:r>
              <a:rPr/>
              <a:t>Температура вспышки, °C</a:t>
            </a:r>
            <a:endParaRPr/>
          </a:p>
          <a:p>
            <a:pPr marL="533399" indent="-457200" algn="just">
              <a:buFont typeface="+mj-lt"/>
              <a:buAutoNum type="arabicPeriod"/>
              <a:defRPr/>
            </a:pPr>
            <a:r>
              <a:rPr/>
              <a:t>Поверхностная плотность, г/м²</a:t>
            </a:r>
            <a:endParaRPr/>
          </a:p>
          <a:p>
            <a:pPr marL="533399" indent="-457200" algn="just">
              <a:buFont typeface="+mj-lt"/>
              <a:buAutoNum type="arabicPeriod"/>
              <a:defRPr/>
            </a:pPr>
            <a:r>
              <a:rPr/>
              <a:t>Потребление смолы, г/м²</a:t>
            </a:r>
            <a:endParaRPr/>
          </a:p>
          <a:p>
            <a:pPr marL="533399" indent="-457200" algn="just">
              <a:buFont typeface="+mj-lt"/>
              <a:buAutoNum type="arabicPeriod"/>
              <a:defRPr/>
            </a:pPr>
            <a:r>
              <a:rPr/>
              <a:t>Угол нашивки, градусы</a:t>
            </a:r>
            <a:endParaRPr/>
          </a:p>
          <a:p>
            <a:pPr marL="533399" indent="-457200" algn="just">
              <a:buFont typeface="+mj-lt"/>
              <a:buAutoNum type="arabicPeriod"/>
              <a:defRPr/>
            </a:pPr>
            <a:r>
              <a:rPr/>
              <a:t>Шаг нашивки</a:t>
            </a:r>
            <a:endParaRPr/>
          </a:p>
          <a:p>
            <a:pPr marL="533399" indent="-457200" algn="just">
              <a:buFont typeface="+mj-lt"/>
              <a:buAutoNum type="arabicPeriod"/>
              <a:defRPr/>
            </a:pPr>
            <a:r>
              <a:rPr/>
              <a:t>Плотность нашивки</a:t>
            </a:r>
            <a:endParaRPr/>
          </a:p>
          <a:p>
            <a:pPr marL="533399" indent="-457200" algn="just">
              <a:buFont typeface="+mj-lt"/>
              <a:buAutoNum type="arabicPeriod"/>
              <a:defRPr/>
            </a:pPr>
            <a:endParaRPr/>
          </a:p>
          <a:p>
            <a:pPr marL="76199" indent="0" algn="just">
              <a:buClr>
                <a:schemeClr val="accent1"/>
              </a:buClr>
              <a:buSzPts val="2400"/>
              <a:buFont typeface="+mj-lt"/>
              <a:buNone/>
              <a:defRPr/>
            </a:pPr>
            <a:r>
              <a:rPr lang="ru-RU"/>
              <a:t>Датасет содержит 1023 записи, пропуски в записях отсутствуют.</a:t>
            </a:r>
            <a:endParaRPr/>
          </a:p>
        </p:txBody>
      </p:sp>
      <p:sp>
        <p:nvSpPr>
          <p:cNvPr id="1738770932" name="Текст 2"/>
          <p:cNvSpPr>
            <a:spLocks noGrp="1"/>
          </p:cNvSpPr>
          <p:nvPr>
            <p:ph type="body" idx="2"/>
          </p:nvPr>
        </p:nvSpPr>
        <p:spPr bwMode="auto">
          <a:xfrm>
            <a:off x="213216" y="1333689"/>
            <a:ext cx="11350502" cy="6006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Входные переменные</a:t>
            </a:r>
            <a:endParaRPr/>
          </a:p>
        </p:txBody>
      </p:sp>
      <p:sp>
        <p:nvSpPr>
          <p:cNvPr id="978728876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E68C50A7-27BD-4188-70F8-9D3992F7CCEE}" type="slidenum">
              <a:rPr lang="ru-RU"/>
              <a:t/>
            </a:fld>
            <a:endParaRPr lang="ru-RU"/>
          </a:p>
        </p:txBody>
      </p:sp>
      <p:grpSp>
        <p:nvGrpSpPr>
          <p:cNvPr id="1260520574" name="Группа 7"/>
          <p:cNvGrpSpPr/>
          <p:nvPr/>
        </p:nvGrpSpPr>
        <p:grpSpPr bwMode="auto">
          <a:xfrm flipH="0" flipV="0">
            <a:off x="3167879" y="469292"/>
            <a:ext cx="4508946" cy="666000"/>
            <a:chOff x="0" y="0"/>
            <a:chExt cx="4508946" cy="666000"/>
          </a:xfrm>
        </p:grpSpPr>
        <p:sp>
          <p:nvSpPr>
            <p:cNvPr id="919688687" name="Прямоугольник 8"/>
            <p:cNvSpPr/>
            <p:nvPr/>
          </p:nvSpPr>
          <p:spPr bwMode="auto">
            <a:xfrm flipH="0" flipV="0">
              <a:off x="0" y="0"/>
              <a:ext cx="446864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Аналитическая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381979310" name="Прямоугольник 58"/>
            <p:cNvSpPr/>
            <p:nvPr/>
          </p:nvSpPr>
          <p:spPr bwMode="auto">
            <a:xfrm rot="10799989" flipH="1">
              <a:off x="0" y="0"/>
              <a:ext cx="6276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900807611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80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pic>
        <p:nvPicPr>
          <p:cNvPr id="157410921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815382" y="1333689"/>
            <a:ext cx="5111059" cy="1996669"/>
          </a:xfrm>
          <a:prstGeom prst="rect">
            <a:avLst/>
          </a:prstGeom>
        </p:spPr>
      </p:pic>
      <p:pic>
        <p:nvPicPr>
          <p:cNvPr id="165274156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206153" y="3590192"/>
            <a:ext cx="3226213" cy="29131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9440178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885144" y="2692644"/>
            <a:ext cx="6024992" cy="4016661"/>
          </a:xfrm>
          <a:prstGeom prst="rect">
            <a:avLst/>
          </a:prstGeom>
        </p:spPr>
      </p:pic>
      <p:sp>
        <p:nvSpPr>
          <p:cNvPr id="1796196780" name="Текст 1"/>
          <p:cNvSpPr>
            <a:spLocks noGrp="1"/>
          </p:cNvSpPr>
          <p:nvPr>
            <p:ph type="body" idx="1"/>
          </p:nvPr>
        </p:nvSpPr>
        <p:spPr bwMode="auto">
          <a:xfrm>
            <a:off x="388476" y="1935878"/>
            <a:ext cx="11350867" cy="4352700"/>
          </a:xfrm>
        </p:spPr>
        <p:txBody>
          <a:bodyPr spcFirstLastPara="1" vertOverflow="overflow" horzOverflow="overflow" vert="horz" wrap="square" lIns="91423" tIns="45699" rIns="91423" bIns="45699" numCol="1" spcCol="0" rtlCol="0" fromWordArt="0" anchor="t" anchorCtr="0" forceAA="0" upright="0" compatLnSpc="0">
            <a:normAutofit/>
          </a:bodyPr>
          <a:lstStyle/>
          <a:p>
            <a:pPr marL="76199" indent="0" algn="just">
              <a:buClr>
                <a:schemeClr val="accent1"/>
              </a:buClr>
              <a:buSzPts val="2400"/>
              <a:buFont typeface="+mj-lt"/>
              <a:buNone/>
              <a:defRPr/>
            </a:pPr>
            <a:r>
              <a:rPr/>
              <a:t>Построенная корреляционная матрица показала, что линейная корреляция между входными признаками и целевыми переменными слабо выражена (коэффициенты корреляции находятся преимущественно в диапазоне от 0.01 до 0.07)</a:t>
            </a:r>
            <a:endParaRPr/>
          </a:p>
        </p:txBody>
      </p:sp>
      <p:sp>
        <p:nvSpPr>
          <p:cNvPr id="445566906" name="Текст 2"/>
          <p:cNvSpPr>
            <a:spLocks noGrp="1"/>
          </p:cNvSpPr>
          <p:nvPr>
            <p:ph type="body" idx="2"/>
          </p:nvPr>
        </p:nvSpPr>
        <p:spPr bwMode="auto">
          <a:xfrm>
            <a:off x="213216" y="1333689"/>
            <a:ext cx="11350502" cy="6006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Корреляция между входными перемнными</a:t>
            </a:r>
            <a:endParaRPr/>
          </a:p>
        </p:txBody>
      </p:sp>
      <p:sp>
        <p:nvSpPr>
          <p:cNvPr id="935246122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1ADC3E42-D047-0F96-D3F5-D860CED081A9}" type="slidenum">
              <a:rPr lang="ru-RU"/>
              <a:t/>
            </a:fld>
            <a:endParaRPr lang="ru-RU"/>
          </a:p>
        </p:txBody>
      </p:sp>
      <p:grpSp>
        <p:nvGrpSpPr>
          <p:cNvPr id="1178724363" name="Группа 7"/>
          <p:cNvGrpSpPr/>
          <p:nvPr/>
        </p:nvGrpSpPr>
        <p:grpSpPr bwMode="auto">
          <a:xfrm flipH="0" flipV="0">
            <a:off x="3167879" y="469292"/>
            <a:ext cx="4508946" cy="666000"/>
            <a:chOff x="0" y="0"/>
            <a:chExt cx="4508946" cy="666000"/>
          </a:xfrm>
        </p:grpSpPr>
        <p:sp>
          <p:nvSpPr>
            <p:cNvPr id="1517736658" name="Прямоугольник 8"/>
            <p:cNvSpPr/>
            <p:nvPr/>
          </p:nvSpPr>
          <p:spPr bwMode="auto">
            <a:xfrm flipH="0" flipV="0">
              <a:off x="0" y="0"/>
              <a:ext cx="446864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Аналитическая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1491371945" name="Прямоугольник 58"/>
            <p:cNvSpPr/>
            <p:nvPr/>
          </p:nvSpPr>
          <p:spPr bwMode="auto">
            <a:xfrm rot="10799989" flipH="1">
              <a:off x="0" y="0"/>
              <a:ext cx="6276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099175012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80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8123725" name="Текст 1"/>
          <p:cNvSpPr>
            <a:spLocks noGrp="1"/>
          </p:cNvSpPr>
          <p:nvPr>
            <p:ph type="body" idx="1"/>
          </p:nvPr>
        </p:nvSpPr>
        <p:spPr bwMode="auto">
          <a:xfrm>
            <a:off x="388476" y="1935878"/>
            <a:ext cx="11350867" cy="4352700"/>
          </a:xfrm>
        </p:spPr>
        <p:txBody>
          <a:bodyPr spcFirstLastPara="1" vertOverflow="overflow" horzOverflow="overflow" vert="horz" wrap="square" lIns="91423" tIns="45699" rIns="91423" bIns="45699" numCol="1" spcCol="0" rtlCol="0" fromWordArt="0" anchor="t" anchorCtr="0" forceAA="0" upright="0" compatLnSpc="0">
            <a:normAutofit/>
          </a:bodyPr>
          <a:lstStyle/>
          <a:p>
            <a:pPr marL="76199" marR="0" indent="0" algn="just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None/>
              <a:defRPr/>
            </a:pPr>
            <a:r>
              <a:rPr lang="ru-RU"/>
              <a:t>Для модели машинного обучения была выбранна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 модель 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StackingRegressor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, которая объединяет несколько алгоритмов (ElasticNet, Random Forest, KNN), 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которые были отобраны после сравнения передавая их выходы в финальную 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модель (Linear Regression</a:t>
            </a:r>
            <a:r>
              <a:rPr lang="ru-RU"/>
              <a:t>).</a:t>
            </a:r>
            <a:endParaRPr lang="ru-RU"/>
          </a:p>
          <a:p>
            <a:pPr marL="76199" marR="0" indent="0" algn="just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None/>
              <a:defRPr/>
            </a:pPr>
            <a:endParaRPr/>
          </a:p>
          <a:p>
            <a:pPr marL="76199" marR="0" indent="0" algn="just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None/>
              <a:defRPr/>
            </a:pPr>
            <a:r>
              <a:rPr lang="ru-RU"/>
              <a:t>Для нейронной сети архитектура будет состоять из трех полносвязных слоев с функцией активации </a:t>
            </a:r>
            <a:r>
              <a:rPr lang="en-US"/>
              <a:t>tanh.</a:t>
            </a:r>
            <a:endParaRPr/>
          </a:p>
        </p:txBody>
      </p:sp>
      <p:sp>
        <p:nvSpPr>
          <p:cNvPr id="137901871" name="Текст 2"/>
          <p:cNvSpPr>
            <a:spLocks noGrp="1"/>
          </p:cNvSpPr>
          <p:nvPr>
            <p:ph type="body" idx="2"/>
          </p:nvPr>
        </p:nvSpPr>
        <p:spPr bwMode="auto">
          <a:xfrm>
            <a:off x="213216" y="1333689"/>
            <a:ext cx="11350502" cy="6006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Используемые методы</a:t>
            </a:r>
            <a:endParaRPr/>
          </a:p>
        </p:txBody>
      </p:sp>
      <p:sp>
        <p:nvSpPr>
          <p:cNvPr id="1455019372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259482F3-68DF-D0CB-C740-F6DE783C5785}" type="slidenum">
              <a:rPr lang="ru-RU"/>
              <a:t/>
            </a:fld>
            <a:endParaRPr lang="ru-RU"/>
          </a:p>
        </p:txBody>
      </p:sp>
      <p:grpSp>
        <p:nvGrpSpPr>
          <p:cNvPr id="1342401227" name="Группа 7"/>
          <p:cNvGrpSpPr/>
          <p:nvPr/>
        </p:nvGrpSpPr>
        <p:grpSpPr bwMode="auto">
          <a:xfrm flipH="0" flipV="0">
            <a:off x="3167879" y="469292"/>
            <a:ext cx="4508946" cy="666000"/>
            <a:chOff x="0" y="0"/>
            <a:chExt cx="4508946" cy="666000"/>
          </a:xfrm>
        </p:grpSpPr>
        <p:sp>
          <p:nvSpPr>
            <p:cNvPr id="862585029" name="Прямоугольник 8"/>
            <p:cNvSpPr/>
            <p:nvPr/>
          </p:nvSpPr>
          <p:spPr bwMode="auto">
            <a:xfrm flipH="0" flipV="0">
              <a:off x="0" y="0"/>
              <a:ext cx="446864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Аналитическая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973497130" name="Прямоугольник 58"/>
            <p:cNvSpPr/>
            <p:nvPr/>
          </p:nvSpPr>
          <p:spPr bwMode="auto">
            <a:xfrm rot="10799989" flipH="1">
              <a:off x="0" y="0"/>
              <a:ext cx="6276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234339481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80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7594596" name="Текст 1"/>
          <p:cNvSpPr>
            <a:spLocks noGrp="1"/>
          </p:cNvSpPr>
          <p:nvPr>
            <p:ph type="body" idx="1"/>
          </p:nvPr>
        </p:nvSpPr>
        <p:spPr bwMode="auto">
          <a:xfrm>
            <a:off x="388476" y="1935878"/>
            <a:ext cx="11350867" cy="4352700"/>
          </a:xfrm>
        </p:spPr>
        <p:txBody>
          <a:bodyPr spcFirstLastPara="1" vertOverflow="overflow" horzOverflow="overflow" vert="horz" wrap="square" lIns="91423" tIns="45699" rIns="91423" bIns="45699" numCol="1" spcCol="0" rtlCol="0" fromWordArt="0" anchor="t" anchorCtr="0" forceAA="0" upright="0" compatLnSpc="0">
            <a:normAutofit fontScale="95000" lnSpcReduction="1000"/>
          </a:bodyPr>
          <a:lstStyle/>
          <a:p>
            <a:pPr marL="533399" indent="-457200" algn="just">
              <a:buFont typeface="+mj-lt"/>
              <a:buAutoNum type="arabicPeriod"/>
              <a:defRPr/>
            </a:pP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Open Sans"/>
                <a:cs typeface="ALS Sector Regular"/>
              </a:rPr>
              <a:t>Анализ распределения признаков – для признаков использовались гистограммы и описательная статистика (среднее, медиана, минимум, максимум и стандартное отклонение)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Times New Roman"/>
                <a:cs typeface="Times New Roman"/>
              </a:rPr>
              <a:t>.</a:t>
            </a:r>
            <a:endParaRPr lang="en-US" sz="2300" b="0" i="0" u="none" strike="noStrike" cap="none" spc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533399" marR="0" indent="-457200" algn="just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AutoNum type="arabicPeriod" startAt="2"/>
              <a:defRPr/>
            </a:pP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Open Sans"/>
                <a:cs typeface="ALS Sector Regular"/>
              </a:rPr>
              <a:t>Обработка выбросов – применялся метод межквартильного размаха (</a:t>
            </a:r>
            <a:r>
              <a:rPr lang="en-US" sz="2300" b="0" i="0" u="none" strike="noStrike" cap="none" spc="0">
                <a:solidFill>
                  <a:srgbClr val="262626"/>
                </a:solidFill>
                <a:latin typeface="ALS Sector Regular"/>
                <a:ea typeface="Open Sans"/>
                <a:cs typeface="ALS Sector Regular"/>
              </a:rPr>
              <a:t>IQR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Open Sans"/>
                <a:cs typeface="ALS Sector Regular"/>
              </a:rPr>
              <a:t>)</a:t>
            </a:r>
            <a:r>
              <a:rPr lang="en-US" sz="2300" b="0" i="0" u="none" strike="noStrike" cap="none" spc="0">
                <a:solidFill>
                  <a:srgbClr val="262626"/>
                </a:solidFill>
                <a:latin typeface="ALS Sector Regular"/>
                <a:ea typeface="Open Sans"/>
                <a:cs typeface="ALS Sector Regular"/>
              </a:rPr>
              <a:t>, 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Open Sans"/>
                <a:cs typeface="ALS Sector Regular"/>
              </a:rPr>
              <a:t>значения за пределелами 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[Q1 – 1.5·IQR, Q3 + 1.5·IQR] были обрезаны или исключены из анализа.</a:t>
            </a:r>
            <a:endParaRPr lang="ru-RU" sz="2300" b="0" i="0" u="none" strike="noStrike" cap="none" spc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533399" marR="0" indent="-457200" algn="just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AutoNum type="arabicPeriod" startAt="3"/>
              <a:defRPr/>
            </a:pP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Корреляционный анализ – б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ыло выявлено, что некоторые признаки имеют низкую корреляцию с целевыми (|r| &lt; 0.04) и были исключены из дальнейшего анализа, поскольку не вносили полезную информацию в предсказание, а наоборот делали хуже.</a:t>
            </a:r>
            <a:endParaRPr lang="ru-RU" sz="2300" b="0" i="0" u="none" strike="noStrike" cap="none" spc="0">
              <a:solidFill>
                <a:srgbClr val="262626"/>
              </a:solidFill>
              <a:latin typeface="ALS Sector Regular"/>
              <a:ea typeface="ALS Sector Regular"/>
              <a:cs typeface="ALS Sector Regular"/>
            </a:endParaRPr>
          </a:p>
          <a:p>
            <a:pPr marL="533399" marR="0" indent="-457200" algn="just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AutoNum type="arabicPeriod" startAt="3"/>
              <a:defRPr/>
            </a:pP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Масштабирование данных – использовались 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StandardScaler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 и 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MinMaxScaler</a:t>
            </a:r>
            <a:r>
              <a:rPr lang="en-US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, 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что позволило привести признаки к единому диапазону и обеспечить устойчивость моделей.</a:t>
            </a:r>
            <a:endParaRPr lang="ru-RU" sz="2300" b="0" i="0" u="none" strike="noStrike" cap="none" spc="0">
              <a:solidFill>
                <a:srgbClr val="262626"/>
              </a:solidFill>
              <a:latin typeface="Times New Roman"/>
              <a:cs typeface="Times New Roman"/>
            </a:endParaRPr>
          </a:p>
        </p:txBody>
      </p:sp>
      <p:sp>
        <p:nvSpPr>
          <p:cNvPr id="31496329" name="Текст 2"/>
          <p:cNvSpPr>
            <a:spLocks noGrp="1"/>
          </p:cNvSpPr>
          <p:nvPr>
            <p:ph type="body" idx="2"/>
          </p:nvPr>
        </p:nvSpPr>
        <p:spPr bwMode="auto">
          <a:xfrm>
            <a:off x="213216" y="1333689"/>
            <a:ext cx="11350502" cy="6006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Разведочный анализ данных</a:t>
            </a:r>
            <a:endParaRPr/>
          </a:p>
        </p:txBody>
      </p:sp>
      <p:sp>
        <p:nvSpPr>
          <p:cNvPr id="553959908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88DA822C-C551-EBD0-0EDA-0E796C4F601A}" type="slidenum">
              <a:rPr lang="ru-RU"/>
              <a:t/>
            </a:fld>
            <a:endParaRPr lang="ru-RU"/>
          </a:p>
        </p:txBody>
      </p:sp>
      <p:grpSp>
        <p:nvGrpSpPr>
          <p:cNvPr id="1816819658" name="Группа 7"/>
          <p:cNvGrpSpPr/>
          <p:nvPr/>
        </p:nvGrpSpPr>
        <p:grpSpPr bwMode="auto">
          <a:xfrm flipH="0" flipV="0">
            <a:off x="3167879" y="469292"/>
            <a:ext cx="4508946" cy="666000"/>
            <a:chOff x="0" y="0"/>
            <a:chExt cx="4508946" cy="666000"/>
          </a:xfrm>
        </p:grpSpPr>
        <p:sp>
          <p:nvSpPr>
            <p:cNvPr id="239238950" name="Прямоугольник 8"/>
            <p:cNvSpPr/>
            <p:nvPr/>
          </p:nvSpPr>
          <p:spPr bwMode="auto">
            <a:xfrm flipH="0" flipV="0">
              <a:off x="0" y="0"/>
              <a:ext cx="446864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Аналитическая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1627798303" name="Прямоугольник 58"/>
            <p:cNvSpPr/>
            <p:nvPr/>
          </p:nvSpPr>
          <p:spPr bwMode="auto">
            <a:xfrm rot="10799989" flipH="1">
              <a:off x="0" y="0"/>
              <a:ext cx="6276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774417895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80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186245" name="Текст 1"/>
          <p:cNvSpPr>
            <a:spLocks noGrp="1"/>
          </p:cNvSpPr>
          <p:nvPr>
            <p:ph type="body" idx="1"/>
          </p:nvPr>
        </p:nvSpPr>
        <p:spPr bwMode="auto">
          <a:xfrm>
            <a:off x="388476" y="1935878"/>
            <a:ext cx="11350867" cy="4352700"/>
          </a:xfrm>
        </p:spPr>
        <p:txBody>
          <a:bodyPr spcFirstLastPara="1" vertOverflow="overflow" horzOverflow="overflow" vert="horz" wrap="square" lIns="91423" tIns="45699" rIns="91423" bIns="45699" numCol="1" spcCol="0" rtlCol="0" fromWordArt="0" anchor="t" anchorCtr="0" forceAA="0" upright="0" compatLnSpc="0">
            <a:normAutofit/>
          </a:bodyPr>
          <a:lstStyle/>
          <a:p>
            <a:pPr marL="76199" marR="0" indent="0" algn="just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None/>
              <a:defRPr/>
            </a:pPr>
            <a:r>
              <a:rPr lang="ru-RU"/>
              <a:t>Нормализация признаков </a:t>
            </a:r>
            <a:endParaRPr lang="ru-RU" sz="2300" b="0" i="0" u="none" strike="noStrike" cap="none" spc="0">
              <a:solidFill>
                <a:srgbClr val="262626"/>
              </a:solidFill>
              <a:latin typeface="Times New Roman"/>
              <a:cs typeface="Times New Roman"/>
            </a:endParaRPr>
          </a:p>
        </p:txBody>
      </p:sp>
      <p:sp>
        <p:nvSpPr>
          <p:cNvPr id="813492647" name="Текст 2"/>
          <p:cNvSpPr>
            <a:spLocks noGrp="1"/>
          </p:cNvSpPr>
          <p:nvPr>
            <p:ph type="body" idx="2"/>
          </p:nvPr>
        </p:nvSpPr>
        <p:spPr bwMode="auto">
          <a:xfrm>
            <a:off x="213216" y="1333689"/>
            <a:ext cx="11350502" cy="6006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Предобработка данных</a:t>
            </a:r>
            <a:endParaRPr/>
          </a:p>
        </p:txBody>
      </p:sp>
      <p:sp>
        <p:nvSpPr>
          <p:cNvPr id="491420358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A1E311B4-6383-3860-730D-D884E54ACFD5}" type="slidenum">
              <a:rPr lang="ru-RU"/>
              <a:t/>
            </a:fld>
            <a:endParaRPr lang="ru-RU"/>
          </a:p>
        </p:txBody>
      </p:sp>
      <p:grpSp>
        <p:nvGrpSpPr>
          <p:cNvPr id="2064432605" name="Группа 7"/>
          <p:cNvGrpSpPr/>
          <p:nvPr/>
        </p:nvGrpSpPr>
        <p:grpSpPr bwMode="auto">
          <a:xfrm flipH="0" flipV="0">
            <a:off x="3167879" y="469292"/>
            <a:ext cx="4508946" cy="666000"/>
            <a:chOff x="0" y="0"/>
            <a:chExt cx="4508946" cy="666000"/>
          </a:xfrm>
        </p:grpSpPr>
        <p:sp>
          <p:nvSpPr>
            <p:cNvPr id="1408402787" name="Прямоугольник 8"/>
            <p:cNvSpPr/>
            <p:nvPr/>
          </p:nvSpPr>
          <p:spPr bwMode="auto">
            <a:xfrm flipH="0" flipV="0">
              <a:off x="0" y="0"/>
              <a:ext cx="446864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1595077075" name="Прямоугольник 58"/>
            <p:cNvSpPr/>
            <p:nvPr/>
          </p:nvSpPr>
          <p:spPr bwMode="auto">
            <a:xfrm rot="10799989" flipH="1">
              <a:off x="0" y="0"/>
              <a:ext cx="6276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2071315356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80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graphicFrame>
        <p:nvGraphicFramePr>
          <p:cNvPr id="1402447897" name=""/>
          <p:cNvGraphicFramePr>
            <a:graphicFrameLocks xmlns:a="http://schemas.openxmlformats.org/drawingml/2006/main"/>
          </p:cNvGraphicFramePr>
          <p:nvPr/>
        </p:nvGraphicFramePr>
        <p:xfrm>
          <a:off x="637382" y="2393283"/>
          <a:ext cx="10853057" cy="4316022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903363"/>
                <a:gridCol w="903363"/>
                <a:gridCol w="903363"/>
                <a:gridCol w="903363"/>
                <a:gridCol w="903363"/>
                <a:gridCol w="903363"/>
                <a:gridCol w="903363"/>
                <a:gridCol w="903363"/>
                <a:gridCol w="903363"/>
                <a:gridCol w="903363"/>
                <a:gridCol w="903363"/>
                <a:gridCol w="903363"/>
              </a:tblGrid>
              <a:tr h="1341405">
                <a:tc>
                  <a:txBody>
                    <a:bodyPr/>
                    <a:p>
                      <a:pPr algn="just">
                        <a:defRPr/>
                      </a:pP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Соотношение матрица-наполнитель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Плотность, кг/м3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модуль упругости, ГПа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Количество отвердителя, м.%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Содержание эпоксидных групп,%_2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Температура вспышки, С_2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Поверхностная плотность, г/м2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Потребление смолы, г/м2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Угол нашивки, град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Шаг нашивки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Плотность нашивки</a:t>
                      </a:r>
                      <a:endParaRPr/>
                    </a:p>
                  </a:txBody>
                  <a:tcPr vert="horz"/>
                </a:tc>
              </a:tr>
              <a:tr h="950522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US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Максимум (до)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5.591742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2207.773481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1911.536477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198.953207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33.000000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413.273418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1399.542362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414.590628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90.000000 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14.440522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103.988901</a:t>
                      </a:r>
                      <a:endParaRPr/>
                    </a:p>
                  </a:txBody>
                  <a:tcPr vert="horz"/>
                </a:tc>
              </a:tr>
              <a:tr h="514410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Минимум (до)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0.389403 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1731.764635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2.436909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17.740275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14.254985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100.000000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0.603740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33.803026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0.000000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0.000000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0.000000</a:t>
                      </a:r>
                      <a:endParaRPr/>
                    </a:p>
                  </a:txBody>
                  <a:tcPr vert="horz"/>
                </a:tc>
              </a:tr>
              <a:tr h="721159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US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Максимум (после)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2.915695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3.148712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3.549589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3.125033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4.471955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3.112932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3.260615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3.285517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1.016758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2.943275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3.793863</a:t>
                      </a:r>
                      <a:endParaRPr/>
                    </a:p>
                  </a:txBody>
                  <a:tcPr vert="horz"/>
                </a:tc>
              </a:tr>
              <a:tr h="721159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Минимум (после)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-2.783776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-3.310622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-2.234332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-3.282308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-3.321825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-4.542215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-1.714677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-3.092116 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-0.983518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-2.692680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-4.629749</a:t>
                      </a:r>
                      <a:endParaRPr/>
                    </a:p>
                  </a:txBody>
                  <a:tcPr vert="horz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7381011" name="Текст 1"/>
          <p:cNvSpPr>
            <a:spLocks noGrp="1"/>
          </p:cNvSpPr>
          <p:nvPr>
            <p:ph type="body" idx="1"/>
          </p:nvPr>
        </p:nvSpPr>
        <p:spPr bwMode="auto">
          <a:xfrm>
            <a:off x="388476" y="1935878"/>
            <a:ext cx="11350867" cy="4352700"/>
          </a:xfrm>
        </p:spPr>
        <p:txBody>
          <a:bodyPr spcFirstLastPara="1" vertOverflow="overflow" horzOverflow="overflow" vert="horz" wrap="square" lIns="91423" tIns="45699" rIns="91423" bIns="45699" numCol="1" spcCol="0" rtlCol="0" fromWordArt="0" anchor="t" anchorCtr="0" forceAA="0" upright="0" compatLnSpc="0">
            <a:normAutofit/>
          </a:bodyPr>
          <a:lstStyle/>
          <a:p>
            <a:pPr marL="76199" indent="0">
              <a:buClr>
                <a:schemeClr val="accent1"/>
              </a:buClr>
              <a:buSzPts val="2400"/>
              <a:buFont typeface="Noto Sans Symbols"/>
              <a:buNone/>
              <a:defRPr/>
            </a:pPr>
            <a:r>
              <a:rPr lang="ru-RU" sz="2300" b="0" i="0" u="none" strike="noStrike" cap="none" spc="0">
                <a:solidFill>
                  <a:srgbClr val="262626"/>
                </a:solidFill>
                <a:latin typeface="Times New Roman"/>
                <a:cs typeface="Times New Roman"/>
              </a:rPr>
              <a:t>Дополнительно были удалены 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</a:rPr>
              <a:t>выбросы с использованием метода межквартильного размаха (IQR). Это позволило исключить аномальные значения, которые могли бы исказить обучение моделей.</a:t>
            </a:r>
            <a:endParaRPr lang="ru-RU" sz="2300" b="0" i="0" u="none" strike="noStrike" cap="none" spc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76199" marR="0" indent="0" algn="just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None/>
              <a:defRPr/>
            </a:pPr>
            <a:r>
              <a:rPr lang="ru-RU" sz="2300" b="0" i="0" u="none" strike="noStrike" cap="none" spc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</a:rPr>
              <a:t>Таким образом, предобработка обеспечила корректное масштабирование признаков и очистку данных от выбросов, что является важным этапом перед построением моделей машинного обучения.</a:t>
            </a:r>
            <a:endParaRPr lang="ru-RU" sz="2300" b="0" i="0" u="none" strike="noStrike" cap="none" spc="0">
              <a:solidFill>
                <a:srgbClr val="262626"/>
              </a:solidFill>
              <a:latin typeface="Times New Roman"/>
              <a:cs typeface="Times New Roman"/>
            </a:endParaRPr>
          </a:p>
        </p:txBody>
      </p:sp>
      <p:sp>
        <p:nvSpPr>
          <p:cNvPr id="114706100" name="Текст 2"/>
          <p:cNvSpPr>
            <a:spLocks noGrp="1"/>
          </p:cNvSpPr>
          <p:nvPr>
            <p:ph type="body" idx="2"/>
          </p:nvPr>
        </p:nvSpPr>
        <p:spPr bwMode="auto">
          <a:xfrm>
            <a:off x="213216" y="1333689"/>
            <a:ext cx="11350502" cy="6006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Предобработка данных</a:t>
            </a:r>
            <a:endParaRPr/>
          </a:p>
        </p:txBody>
      </p:sp>
      <p:sp>
        <p:nvSpPr>
          <p:cNvPr id="1915757752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1854E9D0-4D88-DAD1-8AC7-6311D7FA7489}" type="slidenum">
              <a:rPr lang="ru-RU"/>
              <a:t/>
            </a:fld>
            <a:endParaRPr lang="ru-RU"/>
          </a:p>
        </p:txBody>
      </p:sp>
      <p:grpSp>
        <p:nvGrpSpPr>
          <p:cNvPr id="1829788715" name="Группа 7"/>
          <p:cNvGrpSpPr/>
          <p:nvPr/>
        </p:nvGrpSpPr>
        <p:grpSpPr bwMode="auto">
          <a:xfrm flipH="0" flipV="0">
            <a:off x="3167879" y="469292"/>
            <a:ext cx="4508946" cy="666000"/>
            <a:chOff x="0" y="0"/>
            <a:chExt cx="4508946" cy="666000"/>
          </a:xfrm>
        </p:grpSpPr>
        <p:sp>
          <p:nvSpPr>
            <p:cNvPr id="567254359" name="Прямоугольник 8"/>
            <p:cNvSpPr/>
            <p:nvPr/>
          </p:nvSpPr>
          <p:spPr bwMode="auto">
            <a:xfrm flipH="0" flipV="0">
              <a:off x="0" y="0"/>
              <a:ext cx="446864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2004174054" name="Прямоугольник 58"/>
            <p:cNvSpPr/>
            <p:nvPr/>
          </p:nvSpPr>
          <p:spPr bwMode="auto">
            <a:xfrm rot="10799989" flipH="1">
              <a:off x="0" y="0"/>
              <a:ext cx="6276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762484670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80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Arial"/>
        <a:cs typeface="Arial"/>
      </a:majorFont>
      <a:minorFont>
        <a:latin typeface="ALS Sector Regular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txDef>
      <a:spPr bwMode="auto">
        <a:prstGeom prst="rect">
          <a:avLst/>
        </a:prstGeom>
        <a:noFill/>
      </a:spPr>
      <a:bodyPr/>
      <a:lstStyle/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ONLYOFFICE/8.3.3.21</Application>
  <PresentationFormat>On-screen Show (4:3)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/>
  <cp:revision>101</cp:revision>
  <dcterms:created xsi:type="dcterms:W3CDTF">2021-02-24T09:03:25Z</dcterms:created>
  <dcterms:modified xsi:type="dcterms:W3CDTF">2025-05-26T22:09:24Z</dcterms:modified>
</cp:coreProperties>
</file>