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pos="347"/>
        <p:guide pos="1344" orient="horz"/>
        <p:guide pos="981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544688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04195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646344" name="Google Shape;109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3175070" name="Google Shape;110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1003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7029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17290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F0A25F-70C2-1412-279B-096ACA7B34B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0429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24182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74893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414E58-C718-9310-2DBC-C1C4A1F0A20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0463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4514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66455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921FE8-D35C-08F8-D27F-DB5AE122D91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60385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26109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08784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B8A000-0381-EA48-F8AC-71602D01823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4915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13359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451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FE05B7-C915-2C47-4DFF-7279009102D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4373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94055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1937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AACCFF-3F6B-1E3A-2206-7A2FD89AFE2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779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74102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50723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0DA509-5057-76DB-E05D-05C8F00E673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730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2662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90883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71A679-6267-0262-966C-0764E7D95EA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06443" name="Google Shape;136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3414867" name="Google Shape;137;p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41910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0702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121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C624C0-4EEB-1257-07A4-AF2C7E36C0F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8630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4655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5308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89517-8C66-A5DC-7E44-B5867096D25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0897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98639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428915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A2F704-21BA-4974-02B6-E07AA6AA853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3231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603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21294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B0F079-048D-BB5D-6165-8A5F62A5A63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0325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71086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16292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41D53-53FA-B8D3-CA21-E328D9E167F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5745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68712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8153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DFD828-A3D9-CE39-A2EB-671424D1A0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6209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132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58807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3FA1EA-8E20-E965-4EA1-AAA4B28973E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7353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64095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4359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944BF4-BFAC-DD8C-9619-AED59954414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0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7096815" name="Google Shape;88;p1"/>
          <p:cNvPicPr/>
          <p:nvPr userDrawn="1"/>
        </p:nvPicPr>
        <p:blipFill>
          <a:blip r:embed="rId2">
            <a:alphaModFix/>
          </a:blip>
          <a:srcRect l="0" t="16270" r="0" b="88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342101" name="Группа 6"/>
          <p:cNvGrpSpPr/>
          <p:nvPr userDrawn="1"/>
        </p:nvGrpSpPr>
        <p:grpSpPr bwMode="auto"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/>
            <p:cNvPicPr/>
            <p:nvPr userDrawn="1"/>
          </p:nvPicPr>
          <p:blipFill>
            <a:blip r:embed="rId3">
              <a:alphaModFix/>
            </a:blip>
            <a:stretch/>
          </p:blipFill>
          <p:spPr bwMode="auto"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/>
            <p:cNvSpPr/>
            <p:nvPr userDrawn="1"/>
          </p:nvSpPr>
          <p:spPr bwMode="auto"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700386199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1998337510" name="Google Shape;11;p5"/>
          <p:cNvSpPr txBox="1">
            <a:spLocks noGrp="1"/>
          </p:cNvSpPr>
          <p:nvPr>
            <p:ph type="ctrTitle" hasCustomPrompt="1"/>
          </p:nvPr>
        </p:nvSpPr>
        <p:spPr bwMode="auto">
          <a:xfrm>
            <a:off x="1078287" y="831272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737451612" name="Google Shape;12;p5"/>
          <p:cNvSpPr txBox="1">
            <a:spLocks noGrp="1"/>
          </p:cNvSpPr>
          <p:nvPr>
            <p:ph type="subTitle" idx="1" hasCustomPrompt="1"/>
          </p:nvPr>
        </p:nvSpPr>
        <p:spPr bwMode="auto"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/>
                <a:cs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подзаголовок и объект" preserve="0" showMasterPhAnim="0" showMasterSp="1" userDrawn="1">
  <p:cSld name="Заголовок, под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788013" name="Google Shape;28;p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341251114" name="Google Shape;30;p8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552388654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одзаголовок и Сравнение" preserve="0" showMasterPhAnim="0" showMasterSp="1" userDrawn="1">
  <p:cSld name="Подзаголовок и 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346796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0562711" name="Google Shape;47;p11"/>
          <p:cNvSpPr txBox="1">
            <a:spLocks noGrp="1"/>
          </p:cNvSpPr>
          <p:nvPr>
            <p:ph type="body" idx="13" hasCustomPrompt="1"/>
          </p:nvPr>
        </p:nvSpPr>
        <p:spPr bwMode="auto"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836518590" name="Google Shape;48;p11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152064539" name="Google Shape;30;p8"/>
          <p:cNvSpPr txBox="1">
            <a:spLocks noGrp="1"/>
          </p:cNvSpPr>
          <p:nvPr>
            <p:ph type="body" idx="14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919085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251938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текст и объект" preserve="0" showMasterPhAnim="0" showMasterSp="1" userDrawn="1">
  <p:cSld name="Заголовок, текст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2392245" name="Google Shape;81;p17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1301263"/>
            <a:ext cx="6735184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464115481" name="Google Shape;82;p17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305120795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7919335" name="Google Shape;75;p16"/>
          <p:cNvSpPr txBox="1">
            <a:spLocks noGrp="1"/>
          </p:cNvSpPr>
          <p:nvPr>
            <p:ph type="title" hasCustomPrompt="1"/>
          </p:nvPr>
        </p:nvSpPr>
        <p:spPr bwMode="auto">
          <a:xfrm>
            <a:off x="273628" y="1213657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527782207" name="Google Shape;76;p16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311727"/>
            <a:ext cx="6735184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727911487" name="Google Shape;77;p16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050491708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377675" name="Google Shape;85;p18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684664902" name="Google Shape;86;p18"/>
          <p:cNvSpPr>
            <a:spLocks noGrp="1"/>
          </p:cNvSpPr>
          <p:nvPr>
            <p:ph type="pic" idx="2" hasCustomPrompt="1"/>
          </p:nvPr>
        </p:nvSpPr>
        <p:spPr bwMode="auto"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/>
                <a:cs typeface="ALS Sector Regular"/>
              </a:defRPr>
            </a:lvl1pPr>
          </a:lstStyle>
          <a:p>
            <a:pPr>
              <a:defRPr/>
            </a:pPr>
            <a:r>
              <a:rPr lang="ru-RU"/>
              <a:t>Рисунок</a:t>
            </a:r>
            <a:endParaRPr/>
          </a:p>
        </p:txBody>
      </p:sp>
      <p:sp>
        <p:nvSpPr>
          <p:cNvPr id="1302824865" name="Google Shape;87;p1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779169026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крывающий слайд пустой" preserve="0" showMasterPhAnim="0" showMasterSp="1" userDrawn="1">
  <p:cSld name="Закрывающий слайд пус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7988967" name="Google Shape;88;p1"/>
          <p:cNvPicPr/>
          <p:nvPr userDrawn="1"/>
        </p:nvPicPr>
        <p:blipFill>
          <a:blip r:embed="rId2">
            <a:alphaModFix/>
          </a:blip>
          <a:srcRect l="0" t="16270" r="0" b="8843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268643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672673305" name="Рисунок 3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1197891418" name="TextBox 28"/>
          <p:cNvSpPr txBox="1"/>
          <p:nvPr userDrawn="1"/>
        </p:nvSpPr>
        <p:spPr bwMode="auto"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>
                <a:solidFill>
                  <a:schemeClr val="bg1"/>
                </a:solidFill>
                <a:latin typeface="ALS Sector Bold"/>
                <a:ea typeface="Roboto Black"/>
              </a:rPr>
              <a:t>do.bmstu.ru</a:t>
            </a:r>
            <a:endParaRPr lang="ru-RU" sz="2800">
              <a:solidFill>
                <a:schemeClr val="bg1"/>
              </a:solidFill>
              <a:latin typeface="ALS Sector Bold"/>
              <a:ea typeface="Roboto Black"/>
            </a:endParaRPr>
          </a:p>
        </p:txBody>
      </p:sp>
      <p:sp>
        <p:nvSpPr>
          <p:cNvPr id="168258702" name="Прямоугольник 58"/>
          <p:cNvSpPr/>
          <p:nvPr userDrawn="1"/>
        </p:nvSpPr>
        <p:spPr bwMode="auto"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 fill="norm" stroke="1" extrusionOk="0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ALS Sector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6676339" name="Рисунок 2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10448364" name="Google Shape;7;p4"/>
          <p:cNvSpPr txBox="1">
            <a:spLocks noGrp="1"/>
          </p:cNvSpPr>
          <p:nvPr>
            <p:ph type="body" idx="1"/>
          </p:nvPr>
        </p:nvSpPr>
        <p:spPr bwMode="auto"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 lang="en-US" sz="2300">
              <a:latin typeface="ALS Sector Regular"/>
              <a:cs typeface="ALS Sector Regular"/>
            </a:endParaRPr>
          </a:p>
          <a:p>
            <a:pPr>
              <a:defRPr/>
            </a:pPr>
            <a:endParaRPr/>
          </a:p>
        </p:txBody>
      </p:sp>
      <p:sp>
        <p:nvSpPr>
          <p:cNvPr id="589486790" name="Google Shape;8;p4"/>
          <p:cNvSpPr txBox="1">
            <a:spLocks noGrp="1"/>
          </p:cNvSpPr>
          <p:nvPr>
            <p:ph type="sldNum" idx="12"/>
          </p:nvPr>
        </p:nvSpPr>
        <p:spPr bwMode="auto"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</a:defRPr>
            </a:lvl1pPr>
            <a:lvl2pPr marL="0" marR="0" lvl="1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>
          <a:solidFill>
            <a:srgbClr val="000000"/>
          </a:solidFill>
          <a:latin typeface="+mn-lt"/>
          <a:ea typeface="ALS Sector Regular"/>
          <a:cs typeface="ALS Sector Regular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745604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078286" y="831271"/>
            <a:ext cx="10207049" cy="3416635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ru-RU">
                <a:latin typeface="+mj-lt"/>
              </a:rPr>
              <a:t>Выпускная квалификационная работа по курсу </a:t>
            </a:r>
            <a:r>
              <a:rPr lang="ru-RU">
                <a:latin typeface="ALS Sector Bold"/>
              </a:rPr>
              <a:t>«</a:t>
            </a:r>
            <a:r>
              <a:rPr lang="en-US">
                <a:latin typeface="ALS Sector Bold"/>
              </a:rPr>
              <a:t>Data Science Pro</a:t>
            </a:r>
            <a:r>
              <a:rPr lang="ru-RU">
                <a:latin typeface="ALS Sector Bold"/>
              </a:rPr>
              <a:t>»</a:t>
            </a:r>
            <a:endParaRPr/>
          </a:p>
        </p:txBody>
      </p:sp>
      <p:sp>
        <p:nvSpPr>
          <p:cNvPr id="1673688088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286" y="4363658"/>
            <a:ext cx="9119010" cy="874168"/>
          </a:xfrm>
        </p:spPr>
        <p:txBody>
          <a:bodyPr/>
          <a:lstStyle/>
          <a:p>
            <a:pPr>
              <a:defRPr/>
            </a:pPr>
            <a:r>
              <a:rPr lang="ru-RU">
                <a:latin typeface="+mn-lt"/>
              </a:rPr>
              <a:t>Лосяков Сергей Геннадиевич</a:t>
            </a:r>
            <a:endParaRPr lang="en-US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669750" name="Текст 1"/>
          <p:cNvSpPr>
            <a:spLocks noGrp="1"/>
          </p:cNvSpPr>
          <p:nvPr>
            <p:ph type="body" idx="1"/>
          </p:nvPr>
        </p:nvSpPr>
        <p:spPr bwMode="auto">
          <a:xfrm flipH="0" flipV="0">
            <a:off x="388475" y="1935877"/>
            <a:ext cx="5310081" cy="4352699"/>
          </a:xfrm>
        </p:spPr>
        <p:txBody>
          <a:bodyPr spcFirstLastPara="1" vertOverflow="overflow" horzOverflow="overflow" vert="horz" wrap="square" lIns="91422" tIns="45698" rIns="91422" bIns="45698" numCol="1" spcCol="0" rtlCol="0" fromWordArt="0" anchor="t" anchorCtr="0" forceAA="0" upright="0" compatLnSpc="0">
            <a:normAutofit/>
          </a:bodyPr>
          <a:lstStyle/>
          <a:p>
            <a:pPr marL="76199" indent="0" algn="just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 lang="ru-RU"/>
              <a:t>Реализация модели машинного обучения в коде </a:t>
            </a:r>
            <a:endParaRPr/>
          </a:p>
        </p:txBody>
      </p:sp>
      <p:sp>
        <p:nvSpPr>
          <p:cNvPr id="197313041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Разработка и обучение модели машинного обучения</a:t>
            </a:r>
            <a:endParaRPr/>
          </a:p>
        </p:txBody>
      </p:sp>
      <p:sp>
        <p:nvSpPr>
          <p:cNvPr id="78676981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F91E771-6F99-0CF0-59C8-E4E364231686}" type="slidenum">
              <a:rPr lang="ru-RU"/>
              <a:t/>
            </a:fld>
            <a:endParaRPr lang="ru-RU"/>
          </a:p>
        </p:txBody>
      </p:sp>
      <p:grpSp>
        <p:nvGrpSpPr>
          <p:cNvPr id="526170974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63880864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5385798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636224362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7296866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209567" y="1813413"/>
            <a:ext cx="4874278" cy="4815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804634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/>
              <a:t>Полученные значения R² показывают, что модель слабо объясняет дисперсию в целевых переменных. Это может быть связано с высокой сложностью данных, наличием скрытых факторов или ограниченным размером выборки. Тем не менее, лучшую производительность продемонс</a:t>
            </a:r>
            <a:r>
              <a:rPr/>
              <a:t>трировал ансамбль на базе стекинга, что подтверждает выбор данной модели в качестве финальной.</a:t>
            </a:r>
            <a:endParaRPr/>
          </a:p>
        </p:txBody>
      </p:sp>
      <p:sp>
        <p:nvSpPr>
          <p:cNvPr id="508859681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Тестирование модели</a:t>
            </a:r>
            <a:r>
              <a:rPr lang="en-US"/>
              <a:t> </a:t>
            </a:r>
            <a:r>
              <a:rPr lang="ru-RU"/>
              <a:t>машинного обучения</a:t>
            </a:r>
            <a:endParaRPr/>
          </a:p>
        </p:txBody>
      </p:sp>
      <p:sp>
        <p:nvSpPr>
          <p:cNvPr id="864066476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D4780657-066B-5CD2-8BF4-29464FE8FF7E}" type="slidenum">
              <a:rPr lang="ru-RU"/>
              <a:t/>
            </a:fld>
            <a:endParaRPr lang="ru-RU"/>
          </a:p>
        </p:txBody>
      </p:sp>
      <p:grpSp>
        <p:nvGrpSpPr>
          <p:cNvPr id="1583567773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2053768683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2676106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07005250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520224048" name=""/>
          <p:cNvGraphicFramePr>
            <a:graphicFrameLocks xmlns:a="http://schemas.openxmlformats.org/drawingml/2006/main"/>
          </p:cNvGraphicFramePr>
          <p:nvPr/>
        </p:nvGraphicFramePr>
        <p:xfrm>
          <a:off x="1329054" y="3947055"/>
          <a:ext cx="9322287" cy="241934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3103194"/>
                <a:gridCol w="3103194"/>
                <a:gridCol w="3103194"/>
              </a:tblGrid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Показатель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Модуль упругости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Прочность</a:t>
                      </a:r>
                      <a:endParaRPr/>
                    </a:p>
                  </a:txBody>
                  <a:tcPr vert="horz"/>
                </a:tc>
              </a:tr>
              <a:tr h="5116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MSE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9.13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229322.27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2.44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371.10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MAPE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3.32%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16.95%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R²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0.061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0.045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140707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Выходной слой – количество признаков после отбора.</a:t>
            </a:r>
            <a:endParaRPr lang="ru-RU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Скрытые слои </a:t>
            </a:r>
            <a:r>
              <a:rPr lang="en-US"/>
              <a:t>–</a:t>
            </a:r>
            <a:r>
              <a:rPr lang="ru-RU"/>
              <a:t> 128 </a:t>
            </a:r>
            <a:r>
              <a:rPr lang="en-US"/>
              <a:t>-</a:t>
            </a:r>
            <a:r>
              <a:rPr lang="en-US"/>
              <a:t>&gt; 64 -&gt; 32 </a:t>
            </a:r>
            <a:r>
              <a:rPr lang="ru-RU"/>
              <a:t>нейрона с активацией </a:t>
            </a:r>
            <a:r>
              <a:rPr lang="en-US"/>
              <a:t>tanh.</a:t>
            </a:r>
            <a:endParaRPr lang="en-US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Выходной слой - 1 нейрон (предсказание значения соотношения).</a:t>
            </a:r>
            <a:endParaRPr lang="ru-RU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Оптимизатор - </a:t>
            </a:r>
            <a:r>
              <a:rPr lang="en-US"/>
              <a:t>RMSprop.</a:t>
            </a:r>
            <a:endParaRPr lang="en-US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Регуляризация переобучения – </a:t>
            </a:r>
            <a:r>
              <a:rPr lang="en-US"/>
              <a:t>EarlyStopping </a:t>
            </a:r>
            <a:r>
              <a:rPr lang="ru-RU"/>
              <a:t>по валидационным данным с параметром </a:t>
            </a:r>
            <a:r>
              <a:rPr lang="en-US"/>
              <a:t>patience = 50.</a:t>
            </a:r>
            <a:endParaRPr lang="en-US"/>
          </a:p>
        </p:txBody>
      </p:sp>
      <p:sp>
        <p:nvSpPr>
          <p:cNvPr id="2114115454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Структура нейронной сети</a:t>
            </a:r>
            <a:endParaRPr/>
          </a:p>
        </p:txBody>
      </p:sp>
      <p:sp>
        <p:nvSpPr>
          <p:cNvPr id="320621255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B1A98EC-1541-BF27-8046-142DD7843861}" type="slidenum">
              <a:rPr lang="ru-RU"/>
              <a:t/>
            </a:fld>
            <a:endParaRPr lang="ru-RU"/>
          </a:p>
        </p:txBody>
      </p:sp>
      <p:grpSp>
        <p:nvGrpSpPr>
          <p:cNvPr id="531211323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683550911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39294034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196979327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6052828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52895" y="4244110"/>
            <a:ext cx="10386447" cy="24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7573739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/>
              <a:t>Несмотря на низкое значение R², нейросеть обучена и может использоваться в качестве вспомогательного инструмента для предварительной оценки или ранжирования возможных значений соотношения матрицы, особенно в случае отсутствия лабораторных данных.</a:t>
            </a:r>
            <a:endParaRPr/>
          </a:p>
        </p:txBody>
      </p:sp>
      <p:sp>
        <p:nvSpPr>
          <p:cNvPr id="1018789082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Тестирование нейронной сети</a:t>
            </a:r>
            <a:endParaRPr/>
          </a:p>
        </p:txBody>
      </p:sp>
      <p:sp>
        <p:nvSpPr>
          <p:cNvPr id="652883922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C087CB84-98DB-DB45-3E38-6D52B7EACBF8}" type="slidenum">
              <a:rPr lang="ru-RU"/>
              <a:t/>
            </a:fld>
            <a:endParaRPr lang="ru-RU"/>
          </a:p>
        </p:txBody>
      </p:sp>
      <p:grpSp>
        <p:nvGrpSpPr>
          <p:cNvPr id="1518333187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865344305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367101423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029071228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333431227" name=""/>
          <p:cNvGraphicFramePr>
            <a:graphicFrameLocks xmlns:a="http://schemas.openxmlformats.org/drawingml/2006/main"/>
          </p:cNvGraphicFramePr>
          <p:nvPr/>
        </p:nvGraphicFramePr>
        <p:xfrm>
          <a:off x="3596004" y="4112229"/>
          <a:ext cx="5952489" cy="15366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969894"/>
                <a:gridCol w="2969894"/>
              </a:tblGrid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Метрика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Значение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MSE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0.887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0.779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MAPE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31.97%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R²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0.009</a:t>
                      </a:r>
                      <a:endParaRPr lang="en-US"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298511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  <p:sp>
        <p:nvSpPr>
          <p:cNvPr id="802729934" name="Текст 2"/>
          <p:cNvSpPr txBox="1"/>
          <p:nvPr/>
        </p:nvSpPr>
        <p:spPr bwMode="auto"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1609499919" name="Группа 18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907501875" name="Группа 7"/>
          <p:cNvGrpSpPr/>
          <p:nvPr/>
        </p:nvGrpSpPr>
        <p:grpSpPr bwMode="auto">
          <a:xfrm flipH="0" flipV="0">
            <a:off x="3167878" y="469291"/>
            <a:ext cx="4508946" cy="666000"/>
            <a:chOff x="0" y="0"/>
            <a:chExt cx="4508946" cy="666000"/>
          </a:xfrm>
        </p:grpSpPr>
        <p:sp>
          <p:nvSpPr>
            <p:cNvPr id="1842786961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497467848" name="Прямоугольник 58"/>
            <p:cNvSpPr/>
            <p:nvPr/>
          </p:nvSpPr>
          <p:spPr bwMode="auto">
            <a:xfrm rot="10799956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44906588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4719286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27474" y="1934379"/>
            <a:ext cx="8128373" cy="425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149161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7" y="6434050"/>
            <a:ext cx="570308" cy="275254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7E7315F-3D34-58A4-E64C-0CBF449166F5}" type="slidenum">
              <a:rPr lang="ru-RU"/>
              <a:t/>
            </a:fld>
            <a:endParaRPr lang="ru-RU"/>
          </a:p>
        </p:txBody>
      </p:sp>
      <p:sp>
        <p:nvSpPr>
          <p:cNvPr id="188330229" name="Текст 2"/>
          <p:cNvSpPr txBox="1"/>
          <p:nvPr/>
        </p:nvSpPr>
        <p:spPr bwMode="auto">
          <a:xfrm>
            <a:off x="224646" y="1333689"/>
            <a:ext cx="7119142" cy="60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515844323" name="Группа 18"/>
          <p:cNvGrpSpPr/>
          <p:nvPr/>
        </p:nvGrpSpPr>
        <p:grpSpPr bwMode="auto">
          <a:xfrm>
            <a:off x="3167879" y="469292"/>
            <a:ext cx="3835397" cy="666000"/>
            <a:chOff x="1476752" y="3499668"/>
            <a:chExt cx="4619246" cy="666000"/>
          </a:xfrm>
        </p:grpSpPr>
        <p:sp>
          <p:nvSpPr>
            <p:cNvPr id="1107018208" name="Прямоугольник 19"/>
            <p:cNvSpPr/>
            <p:nvPr/>
          </p:nvSpPr>
          <p:spPr bwMode="auto">
            <a:xfrm>
              <a:off x="1476752" y="3499668"/>
              <a:ext cx="4619246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434337147" name="Прямоугольник 58"/>
            <p:cNvSpPr/>
            <p:nvPr/>
          </p:nvSpPr>
          <p:spPr bwMode="auto">
            <a:xfrm rot="10799990" flipH="1">
              <a:off x="1476753" y="3499668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840233653" name="Прямоугольник 58"/>
            <p:cNvSpPr>
              <a:spLocks noChangeAspect="1"/>
            </p:cNvSpPr>
            <p:nvPr/>
          </p:nvSpPr>
          <p:spPr bwMode="auto">
            <a:xfrm flipH="1">
              <a:off x="6005950" y="3499668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1578350449" name="Группа 7"/>
          <p:cNvGrpSpPr/>
          <p:nvPr/>
        </p:nvGrpSpPr>
        <p:grpSpPr bwMode="auto">
          <a:xfrm flipH="0" flipV="0">
            <a:off x="3167878" y="469291"/>
            <a:ext cx="4508946" cy="666000"/>
            <a:chOff x="0" y="0"/>
            <a:chExt cx="4508946" cy="666000"/>
          </a:xfrm>
        </p:grpSpPr>
        <p:sp>
          <p:nvSpPr>
            <p:cNvPr id="1808204859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066099935" name="Прямоугольник 58"/>
            <p:cNvSpPr/>
            <p:nvPr/>
          </p:nvSpPr>
          <p:spPr bwMode="auto">
            <a:xfrm rot="10799956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541598387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8973336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08365" y="1934379"/>
            <a:ext cx="7882626" cy="412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5697125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7" y="6434050"/>
            <a:ext cx="570308" cy="275254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632E62F5-0FA9-E774-2B77-CBC2AD5CAEE1}" type="slidenum">
              <a:rPr lang="ru-RU"/>
              <a:t/>
            </a:fld>
            <a:endParaRPr lang="ru-RU"/>
          </a:p>
        </p:txBody>
      </p:sp>
      <p:sp>
        <p:nvSpPr>
          <p:cNvPr id="201568514" name="Текст 2"/>
          <p:cNvSpPr txBox="1"/>
          <p:nvPr/>
        </p:nvSpPr>
        <p:spPr bwMode="auto">
          <a:xfrm>
            <a:off x="224646" y="1333689"/>
            <a:ext cx="7119142" cy="60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1800833791" name="Группа 18"/>
          <p:cNvGrpSpPr/>
          <p:nvPr/>
        </p:nvGrpSpPr>
        <p:grpSpPr bwMode="auto">
          <a:xfrm>
            <a:off x="3167879" y="469292"/>
            <a:ext cx="3835397" cy="666000"/>
            <a:chOff x="1476752" y="3499668"/>
            <a:chExt cx="4619246" cy="666000"/>
          </a:xfrm>
        </p:grpSpPr>
        <p:sp>
          <p:nvSpPr>
            <p:cNvPr id="186224063" name="Прямоугольник 19"/>
            <p:cNvSpPr/>
            <p:nvPr/>
          </p:nvSpPr>
          <p:spPr bwMode="auto">
            <a:xfrm>
              <a:off x="1476752" y="3499668"/>
              <a:ext cx="4619246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16532658" name="Прямоугольник 58"/>
            <p:cNvSpPr/>
            <p:nvPr/>
          </p:nvSpPr>
          <p:spPr bwMode="auto">
            <a:xfrm rot="10799990" flipH="1">
              <a:off x="1476753" y="3499668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151410092" name="Прямоугольник 58"/>
            <p:cNvSpPr>
              <a:spLocks noChangeAspect="1"/>
            </p:cNvSpPr>
            <p:nvPr/>
          </p:nvSpPr>
          <p:spPr bwMode="auto">
            <a:xfrm flipH="1">
              <a:off x="6005950" y="3499668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496291157" name="Группа 7"/>
          <p:cNvGrpSpPr/>
          <p:nvPr/>
        </p:nvGrpSpPr>
        <p:grpSpPr bwMode="auto">
          <a:xfrm flipH="0" flipV="0">
            <a:off x="3167878" y="469291"/>
            <a:ext cx="4508946" cy="666000"/>
            <a:chOff x="0" y="0"/>
            <a:chExt cx="4508946" cy="666000"/>
          </a:xfrm>
        </p:grpSpPr>
        <p:sp>
          <p:nvSpPr>
            <p:cNvPr id="470155687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43303291" name="Прямоугольник 58"/>
            <p:cNvSpPr/>
            <p:nvPr/>
          </p:nvSpPr>
          <p:spPr bwMode="auto">
            <a:xfrm rot="10799956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65377856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140709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9951" y="1934379"/>
            <a:ext cx="7186569" cy="3761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865515" name="Номер слайда 2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6</a:t>
            </a:fld>
            <a:endParaRPr lang="ru-RU"/>
          </a:p>
        </p:txBody>
      </p:sp>
      <p:sp>
        <p:nvSpPr>
          <p:cNvPr id="763033487" name="Текст 3"/>
          <p:cNvSpPr>
            <a:spLocks noGrp="1"/>
          </p:cNvSpPr>
          <p:nvPr>
            <p:ph type="body" idx="13"/>
          </p:nvPr>
        </p:nvSpPr>
        <p:spPr bwMode="auto">
          <a:xfrm flipH="0" flipV="0">
            <a:off x="387330" y="1938303"/>
            <a:ext cx="11015559" cy="4507044"/>
          </a:xfrm>
        </p:spPr>
        <p:txBody>
          <a:bodyPr>
            <a:normAutofit/>
          </a:bodyPr>
          <a:lstStyle/>
          <a:p>
            <a:pPr marL="76200" indent="0" algn="just">
              <a:buNone/>
              <a:defRPr/>
            </a:pPr>
            <a:r>
              <a:rPr lang="ru-RU" sz="2200"/>
              <a:t>Таким образом, поставленные задачи были достигнуты, а практическая реализация системы делает возможным ее дальнейшее применение и развитие в рамках промышленных или научно исследовательских задач.</a:t>
            </a:r>
            <a:endParaRPr/>
          </a:p>
        </p:txBody>
      </p:sp>
      <p:sp>
        <p:nvSpPr>
          <p:cNvPr id="71775217" name="Текст 1"/>
          <p:cNvSpPr>
            <a:spLocks noGrp="1"/>
          </p:cNvSpPr>
          <p:nvPr>
            <p:ph type="body" idx="14"/>
          </p:nvPr>
        </p:nvSpPr>
        <p:spPr bwMode="auto"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600"/>
              <a:t>Выводы</a:t>
            </a:r>
            <a:endParaRPr/>
          </a:p>
        </p:txBody>
      </p:sp>
      <p:grpSp>
        <p:nvGrpSpPr>
          <p:cNvPr id="766681135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Заключение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18653017" name="Группа 64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Оглавление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69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0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sp>
        <p:nvSpPr>
          <p:cNvPr id="1908460048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  <p:sp>
        <p:nvSpPr>
          <p:cNvPr id="1487995112" name="Google Shape;125;p4"/>
          <p:cNvSpPr/>
          <p:nvPr/>
        </p:nvSpPr>
        <p:spPr bwMode="auto">
          <a:xfrm>
            <a:off x="1408142" y="1902735"/>
            <a:ext cx="622834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Введение</a:t>
            </a:r>
            <a:endParaRPr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grpSp>
        <p:nvGrpSpPr>
          <p:cNvPr id="747160468" name="Группа 35"/>
          <p:cNvGrpSpPr/>
          <p:nvPr/>
        </p:nvGrpSpPr>
        <p:grpSpPr bwMode="auto">
          <a:xfrm>
            <a:off x="558781" y="2764010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82409653" name="Группа 39"/>
          <p:cNvGrpSpPr/>
          <p:nvPr/>
        </p:nvGrpSpPr>
        <p:grpSpPr bwMode="auto">
          <a:xfrm>
            <a:off x="558781" y="3718024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6395749" name="Группа 43"/>
          <p:cNvGrpSpPr/>
          <p:nvPr/>
        </p:nvGrpSpPr>
        <p:grpSpPr bwMode="auto">
          <a:xfrm>
            <a:off x="560161" y="4682738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8431265" name="Google Shape;125;p4"/>
          <p:cNvSpPr/>
          <p:nvPr/>
        </p:nvSpPr>
        <p:spPr bwMode="auto">
          <a:xfrm>
            <a:off x="1408142" y="2841600"/>
            <a:ext cx="622654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Аналитическая часть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1861299999" name="Google Shape;127;p4"/>
          <p:cNvSpPr/>
          <p:nvPr/>
        </p:nvSpPr>
        <p:spPr bwMode="auto">
          <a:xfrm>
            <a:off x="843936" y="3014632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2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985513770" name="Google Shape;125;p4"/>
          <p:cNvSpPr/>
          <p:nvPr/>
        </p:nvSpPr>
        <p:spPr bwMode="auto">
          <a:xfrm>
            <a:off x="1408142" y="3800062"/>
            <a:ext cx="622618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Практическая часть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2017895128" name="Google Shape;127;p4"/>
          <p:cNvSpPr/>
          <p:nvPr/>
        </p:nvSpPr>
        <p:spPr bwMode="auto">
          <a:xfrm>
            <a:off x="843936" y="3984477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3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1255895124" name="Google Shape;125;p4"/>
          <p:cNvSpPr/>
          <p:nvPr/>
        </p:nvSpPr>
        <p:spPr bwMode="auto">
          <a:xfrm>
            <a:off x="1408142" y="4770344"/>
            <a:ext cx="622330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Заключение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1943337050" name="Google Shape;127;p4"/>
          <p:cNvSpPr/>
          <p:nvPr/>
        </p:nvSpPr>
        <p:spPr bwMode="auto">
          <a:xfrm>
            <a:off x="843936" y="4951908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4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grpSp>
        <p:nvGrpSpPr>
          <p:cNvPr id="1142163987" name="Группа 59"/>
          <p:cNvGrpSpPr/>
          <p:nvPr/>
        </p:nvGrpSpPr>
        <p:grpSpPr bwMode="auto">
          <a:xfrm>
            <a:off x="558781" y="1778381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8703144" name="Google Shape;127;p4"/>
          <p:cNvSpPr/>
          <p:nvPr/>
        </p:nvSpPr>
        <p:spPr bwMode="auto">
          <a:xfrm>
            <a:off x="843936" y="2029003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1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167984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  <a:defRPr/>
            </a:pPr>
            <a:endParaRPr lang="ru-RU" sz="2200"/>
          </a:p>
          <a:p>
            <a:pPr marL="533400" indent="-457200" algn="just">
              <a:buFont typeface="+mj-lt"/>
              <a:buAutoNum type="arabicPeriod"/>
              <a:defRPr/>
            </a:pPr>
            <a:r>
              <a:rPr/>
              <a:t>Обучить алгоритм машинного обучения, который будет определять значения</a:t>
            </a:r>
            <a:r>
              <a:rPr lang="en-US" sz="2200"/>
              <a:t>: </a:t>
            </a:r>
            <a:r>
              <a:rPr lang="ru-RU"/>
              <a:t>м</a:t>
            </a:r>
            <a:r>
              <a:rPr/>
              <a:t>одуль упругости при растяжении</a:t>
            </a:r>
            <a:r>
              <a:rPr lang="ru-RU"/>
              <a:t> и </a:t>
            </a:r>
            <a:r>
              <a:rPr lang="ru-RU"/>
              <a:t>п</a:t>
            </a:r>
            <a:r>
              <a:rPr/>
              <a:t>рочность при растяжении</a:t>
            </a:r>
            <a:r>
              <a:rPr lang="en-US" sz="2200"/>
              <a:t>;</a:t>
            </a:r>
            <a:endParaRPr lang="en-US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 lang="ru-RU"/>
              <a:t>н</a:t>
            </a:r>
            <a:r>
              <a:rPr/>
              <a:t>аписать нейронную сеть, которая будет рекомендовать</a:t>
            </a:r>
            <a:r>
              <a:rPr lang="ru-RU" sz="2200"/>
              <a:t> соотношение матрица-наполнитель</a:t>
            </a:r>
            <a:r>
              <a:rPr lang="en-US" sz="2200"/>
              <a:t>;</a:t>
            </a:r>
            <a:endParaRPr lang="en-US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 lang="ru-RU" sz="2200"/>
              <a:t>написать приложение, которое будет выдавать прогноз.</a:t>
            </a:r>
            <a:endParaRPr lang="en-US"/>
          </a:p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endParaRPr/>
          </a:p>
        </p:txBody>
      </p:sp>
      <p:sp>
        <p:nvSpPr>
          <p:cNvPr id="131572752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600"/>
              <a:t>Задачи данной работы</a:t>
            </a:r>
            <a:r>
              <a:rPr lang="en-US" sz="2600"/>
              <a:t>:</a:t>
            </a:r>
            <a:endParaRPr/>
          </a:p>
        </p:txBody>
      </p:sp>
      <p:sp>
        <p:nvSpPr>
          <p:cNvPr id="213623967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3</a:t>
            </a:fld>
            <a:endParaRPr lang="ru-RU"/>
          </a:p>
        </p:txBody>
      </p:sp>
      <p:grpSp>
        <p:nvGrpSpPr>
          <p:cNvPr id="1297753317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Введение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803688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 fontScale="70000" lnSpcReduction="6000"/>
          </a:bodyPr>
          <a:lstStyle/>
          <a:p>
            <a:pPr marL="76199" indent="0" algn="just">
              <a:buNone/>
              <a:defRPr/>
            </a:pPr>
            <a:endParaRPr lang="ru-RU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Соотношение матрица-наполнитель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Плотность, кг/м³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Модуль упругости, ГПа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Количество отвердителя, м.%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Содержание эпоксидных групп, %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Температура вспышки, °C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Поверхностная плотность, г/м²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Потребление смолы, г/м²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Угол нашивки, градусы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Шаг нашивки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Плотность нашивки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endParaRPr/>
          </a:p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Датасет содержит 1023 записи, пропуски в записях отсутствуют.</a:t>
            </a:r>
            <a:endParaRPr/>
          </a:p>
        </p:txBody>
      </p:sp>
      <p:sp>
        <p:nvSpPr>
          <p:cNvPr id="255548119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Входные переменные</a:t>
            </a:r>
            <a:endParaRPr/>
          </a:p>
        </p:txBody>
      </p:sp>
      <p:sp>
        <p:nvSpPr>
          <p:cNvPr id="486965040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E68C50A7-27BD-4188-70F8-9D3992F7CCEE}" type="slidenum">
              <a:rPr lang="ru-RU"/>
              <a:t/>
            </a:fld>
            <a:endParaRPr lang="ru-RU"/>
          </a:p>
        </p:txBody>
      </p:sp>
      <p:grpSp>
        <p:nvGrpSpPr>
          <p:cNvPr id="843636420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91968868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381979310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900807611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138985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15382" y="1333689"/>
            <a:ext cx="5111059" cy="1996669"/>
          </a:xfrm>
          <a:prstGeom prst="rect">
            <a:avLst/>
          </a:prstGeom>
        </p:spPr>
      </p:pic>
      <p:pic>
        <p:nvPicPr>
          <p:cNvPr id="11579962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06153" y="3590192"/>
            <a:ext cx="3226213" cy="2913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25484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85144" y="2692644"/>
            <a:ext cx="6024992" cy="4016661"/>
          </a:xfrm>
          <a:prstGeom prst="rect">
            <a:avLst/>
          </a:prstGeom>
        </p:spPr>
      </p:pic>
      <p:sp>
        <p:nvSpPr>
          <p:cNvPr id="1811754807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/>
              <a:t>Построенная корреляционная матрица показала, что линейная корреляция между входными признаками и целевыми переменными слабо выражена (коэффициенты корреляции находятся преимущественно в диапазоне от 0.01 до 0.07)</a:t>
            </a:r>
            <a:endParaRPr/>
          </a:p>
        </p:txBody>
      </p:sp>
      <p:sp>
        <p:nvSpPr>
          <p:cNvPr id="243342452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Корреляция между входными перемнными</a:t>
            </a:r>
            <a:endParaRPr/>
          </a:p>
        </p:txBody>
      </p:sp>
      <p:sp>
        <p:nvSpPr>
          <p:cNvPr id="190282775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ADC3E42-D047-0F96-D3F5-D860CED081A9}" type="slidenum">
              <a:rPr lang="ru-RU"/>
              <a:t/>
            </a:fld>
            <a:endParaRPr lang="ru-RU"/>
          </a:p>
        </p:txBody>
      </p:sp>
      <p:grpSp>
        <p:nvGrpSpPr>
          <p:cNvPr id="2063608402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517736658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49137194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099175012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92823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Для модели машинного обучения была выбранна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 модель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StackingRegressor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, которая объединяет несколько алгоритмов (ElasticNet, Random Forest, KNN),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которые были отобраны после сравнения передавая их выходы в финальную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модель (Linear Regression</a:t>
            </a:r>
            <a:r>
              <a:rPr lang="ru-RU"/>
              <a:t>).</a:t>
            </a:r>
            <a:endParaRPr lang="ru-RU"/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endParaRPr/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Для нейронной сети архитектура будет состоять из трех полносвязных слоев с функцией активации </a:t>
            </a:r>
            <a:r>
              <a:rPr lang="en-US"/>
              <a:t>tanh.</a:t>
            </a:r>
            <a:endParaRPr/>
          </a:p>
        </p:txBody>
      </p:sp>
      <p:sp>
        <p:nvSpPr>
          <p:cNvPr id="283238569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Используемые методы</a:t>
            </a:r>
            <a:endParaRPr/>
          </a:p>
        </p:txBody>
      </p:sp>
      <p:sp>
        <p:nvSpPr>
          <p:cNvPr id="161958670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259482F3-68DF-D0CB-C740-F6DE783C5785}" type="slidenum">
              <a:rPr lang="ru-RU"/>
              <a:t/>
            </a:fld>
            <a:endParaRPr lang="ru-RU"/>
          </a:p>
        </p:txBody>
      </p:sp>
      <p:grpSp>
        <p:nvGrpSpPr>
          <p:cNvPr id="1807309331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862585029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73497130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34339481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209731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 fontScale="95000" lnSpcReduction="1000"/>
          </a:bodyPr>
          <a:lstStyle/>
          <a:p>
            <a:pPr marL="533399" indent="-457200" algn="just">
              <a:buFont typeface="+mj-lt"/>
              <a:buAutoNum type="arabicPeriod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Анализ распределения признаков – для признаков использовались гистограммы и описательная статистика (среднее, медиана, минимум, максимум и стандартное отклонение)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cs typeface="Times New Roman"/>
              </a:rPr>
              <a:t>.</a:t>
            </a:r>
            <a:endParaRPr lang="en-US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2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Обработка выбросов – применялся метод межквартильного размаха (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IQR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)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значения за пределелами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[Q1 – 1.5·IQR, Q3 + 1.5·IQR] были обрезаны или исключены из анализа.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3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Корреляционный анализ – б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ыло выявлено, что некоторые признаки имеют низкую корреляцию с целевыми (|r| &lt; 0.04) и были исключены из дальнейшего анализа, поскольку не вносили полезную информацию в предсказание, а наоборот делали хуже.</a:t>
            </a:r>
            <a:endParaRPr lang="ru-RU" sz="2300" b="0" i="0" u="none" strike="noStrike" cap="none" spc="0">
              <a:solidFill>
                <a:srgbClr val="262626"/>
              </a:solidFill>
              <a:latin typeface="ALS Sector Regular"/>
              <a:ea typeface="ALS Sector Regular"/>
              <a:cs typeface="ALS Sector Regular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3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Масштабирование данных – использовались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StandardScaler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 и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MinMaxScaler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что позволило привести признаки к единому диапазону и обеспечить устойчивость моделей.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14435065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Разведочный анализ данных</a:t>
            </a:r>
            <a:endParaRPr/>
          </a:p>
        </p:txBody>
      </p:sp>
      <p:sp>
        <p:nvSpPr>
          <p:cNvPr id="140513101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88DA822C-C551-EBD0-0EDA-0E796C4F601A}" type="slidenum">
              <a:rPr lang="ru-RU"/>
              <a:t/>
            </a:fld>
            <a:endParaRPr lang="ru-RU"/>
          </a:p>
        </p:txBody>
      </p:sp>
      <p:grpSp>
        <p:nvGrpSpPr>
          <p:cNvPr id="1835731892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239238950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627798303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74417895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452052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Нормализация признаков 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972646809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Предобработка данных</a:t>
            </a:r>
            <a:endParaRPr/>
          </a:p>
        </p:txBody>
      </p:sp>
      <p:sp>
        <p:nvSpPr>
          <p:cNvPr id="1037360920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A1E311B4-6383-3860-730D-D884E54ACFD5}" type="slidenum">
              <a:rPr lang="ru-RU"/>
              <a:t/>
            </a:fld>
            <a:endParaRPr lang="ru-RU"/>
          </a:p>
        </p:txBody>
      </p:sp>
      <p:grpSp>
        <p:nvGrpSpPr>
          <p:cNvPr id="1338340101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40840278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59507707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07131535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981313473" name=""/>
          <p:cNvGraphicFramePr>
            <a:graphicFrameLocks xmlns:a="http://schemas.openxmlformats.org/drawingml/2006/main"/>
          </p:cNvGraphicFramePr>
          <p:nvPr/>
        </p:nvGraphicFramePr>
        <p:xfrm>
          <a:off x="637382" y="2393283"/>
          <a:ext cx="10853057" cy="431602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</a:tblGrid>
              <a:tr h="1341405">
                <a:tc>
                  <a:txBody>
                    <a:bodyPr/>
                    <a:p>
                      <a:pPr algn="just"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Соотношение матрица-наполнитель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Плотность, кг/м3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модуль упругости, ГПа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Количество отвердителя, м.%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Содержание эпоксидных групп,%_2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Температура вспышки, С_2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Поверхностная плотность, г/м2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Потребление смолы, г/м2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Угол нашивки, град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Шаг нашивки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Плотность нашивки</a:t>
                      </a:r>
                      <a:endParaRPr/>
                    </a:p>
                  </a:txBody>
                  <a:tcPr vert="horz"/>
                </a:tc>
              </a:tr>
              <a:tr h="950522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Максимум (до)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5.591742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2207.773481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1911.536477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198.953207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33.000000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413.273418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1399.542362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414.590628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90.000000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14.440522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103.988901</a:t>
                      </a:r>
                      <a:endParaRPr/>
                    </a:p>
                  </a:txBody>
                  <a:tcPr vert="horz"/>
                </a:tc>
              </a:tr>
              <a:tr h="51441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Минимум (до)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0.389403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1731.764635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2.436909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17.740275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14.254985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0.603740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33.803026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</a:tr>
              <a:tr h="72115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Максимум (после)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2.915695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3.148712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3.549589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3.125033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4.471955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3.112932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3.260615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3.285517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1.016758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2.943275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3.793863</a:t>
                      </a:r>
                      <a:endParaRPr/>
                    </a:p>
                  </a:txBody>
                  <a:tcPr vert="horz"/>
                </a:tc>
              </a:tr>
              <a:tr h="72115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Минимум (после)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-2.783776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-3.310622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-2.234332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-3.282308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-3.321825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-4.542215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-1.714677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-3.092116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-0.983518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-2.692680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-4.629749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969094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cs typeface="Times New Roman"/>
              </a:rPr>
              <a:t>Дополнительно были удалены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</a:rPr>
              <a:t>выбросы с использованием метода межквартильного размаха (IQR). Это позволило исключить аномальные значения, которые могли бы исказить обучение моделей.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</a:rPr>
              <a:t>Таким образом, предобработка обеспечила корректное масштабирование признаков и очистку данных от выбросов, что является важным этапом перед построением моделей машинного обучения.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1386572487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Предобработка данных</a:t>
            </a:r>
            <a:endParaRPr/>
          </a:p>
        </p:txBody>
      </p:sp>
      <p:sp>
        <p:nvSpPr>
          <p:cNvPr id="1950111806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854E9D0-4D88-DAD1-8AC7-6311D7FA7489}" type="slidenum">
              <a:rPr lang="ru-RU"/>
              <a:t/>
            </a:fld>
            <a:endParaRPr lang="ru-RU"/>
          </a:p>
        </p:txBody>
      </p:sp>
      <p:grpSp>
        <p:nvGrpSpPr>
          <p:cNvPr id="1078272337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567254359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004174054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762484670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Arial"/>
        <a:cs typeface="Arial"/>
      </a:majorFont>
      <a:minorFont>
        <a:latin typeface="ALS Sector Regular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ONLYOFFICE/8.3.3.21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/>
  <cp:revision>100</cp:revision>
  <dcterms:created xsi:type="dcterms:W3CDTF">2021-02-24T09:03:25Z</dcterms:created>
  <dcterms:modified xsi:type="dcterms:W3CDTF">2025-05-25T22:27:01Z</dcterms:modified>
</cp:coreProperties>
</file>