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howSpecialPlsOnTitleSld="0" strictFirstAndLastChars="0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8" d="100"/>
          <a:sy n="108" d="100"/>
        </p:scale>
        <p:origin x="678" y="78"/>
      </p:cViewPr>
      <p:guideLst>
        <p:guide pos="347"/>
        <p:guide pos="1344" orient="horz"/>
        <p:guide pos="981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9369358" name="Google Shape;3;n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5539414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327961" name="Google Shape;109;p1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18047051" name="Google Shape;110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0272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0206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73090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F0A25F-70C2-1412-279B-096ACA7B34B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666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81897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92338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414E58-C718-9310-2DBC-C1C4A1F0A200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04089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3300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53065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921FE8-D35C-08F8-D27F-DB5AE122D91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27368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198413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48542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B8A000-0381-EA48-F8AC-71602D018232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3955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04770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58693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FE05B7-C915-2C47-4DFF-7279009102D9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6353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7872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9942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AACCFF-3F6B-1E3A-2206-7A2FD89AFE2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22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45172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42201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0DA509-5057-76DB-E05D-05C8F00E673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8440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65366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7868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71A679-6267-0262-966C-0764E7D95EA5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3946275" name="Google Shape;136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81444812" name="Google Shape;137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5198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28889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901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624C0-4EEB-1257-07A4-AF2C7E36C0F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53430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20189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21183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89517-8C66-A5DC-7E44-B5867096D25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941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817921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14856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A2F704-21BA-4974-02B6-E07AA6AA853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1486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19289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57902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B0F079-048D-BB5D-6165-8A5F62A5A63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2554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80350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351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41D53-53FA-B8D3-CA21-E328D9E167F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8787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28352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5480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DFD828-A3D9-CE39-A2EB-671424D1A02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76661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8883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65690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3FA1EA-8E20-E965-4EA1-AAA4B28973E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4885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812195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62909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944BF4-BFAC-DD8C-9619-AED59954414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0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7629097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3890736" name="Группа 6"/>
          <p:cNvGrpSpPr/>
          <p:nvPr userDrawn="1"/>
        </p:nvGrpSpPr>
        <p:grpSpPr bwMode="auto">
          <a:xfrm>
            <a:off x="694478" y="633067"/>
            <a:ext cx="9502816" cy="4706741"/>
            <a:chOff x="694478" y="633067"/>
            <a:chExt cx="9502816" cy="4706741"/>
          </a:xfrm>
        </p:grpSpPr>
        <p:pic>
          <p:nvPicPr>
            <p:cNvPr id="9" name="Google Shape;13;p5"/>
            <p:cNvPicPr/>
            <p:nvPr userDrawn="1"/>
          </p:nvPicPr>
          <p:blipFill>
            <a:blip r:embed="rId3">
              <a:alphaModFix/>
            </a:blip>
            <a:stretch/>
          </p:blipFill>
          <p:spPr bwMode="auto">
            <a:xfrm>
              <a:off x="694481" y="633067"/>
              <a:ext cx="9502813" cy="47067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Прямоугольник 9"/>
            <p:cNvSpPr/>
            <p:nvPr userDrawn="1"/>
          </p:nvSpPr>
          <p:spPr bwMode="auto">
            <a:xfrm>
              <a:off x="694478" y="5306991"/>
              <a:ext cx="9502813" cy="2880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/>
            </a:p>
          </p:txBody>
        </p:sp>
      </p:grpSp>
      <p:pic>
        <p:nvPicPr>
          <p:cNvPr id="1551274221" name="Рисунок 2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9157539" y="611835"/>
            <a:ext cx="2361600" cy="721959"/>
          </a:xfrm>
          <a:prstGeom prst="rect">
            <a:avLst/>
          </a:prstGeom>
        </p:spPr>
      </p:pic>
      <p:sp>
        <p:nvSpPr>
          <p:cNvPr id="683362799" name="Google Shape;11;p5"/>
          <p:cNvSpPr txBox="1">
            <a:spLocks noGrp="1"/>
          </p:cNvSpPr>
          <p:nvPr>
            <p:ph type="ctrTitle" hasCustomPrompt="1"/>
          </p:nvPr>
        </p:nvSpPr>
        <p:spPr bwMode="auto">
          <a:xfrm>
            <a:off x="1078287" y="831272"/>
            <a:ext cx="9119010" cy="3416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Open Sans"/>
              <a:buNone/>
              <a:defRPr sz="4400" b="0">
                <a:solidFill>
                  <a:schemeClr val="lt1"/>
                </a:solidFill>
                <a:latin typeface="+mj-lt"/>
                <a:ea typeface="Open Sans"/>
                <a:cs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/>
              <a:t>Заголовок слайда</a:t>
            </a:r>
            <a:endParaRPr/>
          </a:p>
        </p:txBody>
      </p:sp>
      <p:sp>
        <p:nvSpPr>
          <p:cNvPr id="625515821" name="Google Shape;12;p5"/>
          <p:cNvSpPr txBox="1">
            <a:spLocks noGrp="1"/>
          </p:cNvSpPr>
          <p:nvPr>
            <p:ph type="subTitle" idx="1" hasCustomPrompt="1"/>
          </p:nvPr>
        </p:nvSpPr>
        <p:spPr bwMode="auto">
          <a:xfrm>
            <a:off x="1078286" y="4363657"/>
            <a:ext cx="9119010" cy="96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  <a:latin typeface="+mn-lt"/>
                <a:ea typeface="Open Sans"/>
                <a:cs typeface="Open Sans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подзаголовок и объект" preserve="0" showMasterPhAnim="0" showMasterSp="1" userDrawn="1">
  <p:cSld name="Заголовок, под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9914500" name="Google Shape;28;p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58782" y="1778092"/>
            <a:ext cx="11196533" cy="4473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975076645" name="Google Shape;30;p8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970578352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одзаголовок и Сравнение" preserve="0" showMasterPhAnim="0" showMasterSp="1" userDrawn="1">
  <p:cSld name="Подзаголовок и 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193424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63245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9936355" name="Google Shape;47;p11"/>
          <p:cNvSpPr txBox="1">
            <a:spLocks noGrp="1"/>
          </p:cNvSpPr>
          <p:nvPr>
            <p:ph type="body" idx="13" hasCustomPrompt="1"/>
          </p:nvPr>
        </p:nvSpPr>
        <p:spPr bwMode="auto">
          <a:xfrm>
            <a:off x="558781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778071513" name="Google Shape;48;p11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6241899" y="1770664"/>
            <a:ext cx="5508000" cy="4507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▪"/>
              <a:defRPr>
                <a:latin typeface="Open Sans"/>
                <a:ea typeface="Open Sans"/>
                <a:cs typeface="Open Sans"/>
              </a:defRPr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▪"/>
              <a:defRPr>
                <a:latin typeface="Open Sans"/>
                <a:ea typeface="Open Sans"/>
                <a:cs typeface="Open Sans"/>
              </a:defRPr>
            </a:lvl3pPr>
            <a:lvl4pPr marL="182880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4pPr>
            <a:lvl5pPr marL="228600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▪"/>
              <a:defRPr>
                <a:latin typeface="Open Sans"/>
                <a:ea typeface="Open Sans"/>
                <a:cs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946760575" name="Google Shape;30;p8"/>
          <p:cNvSpPr txBox="1">
            <a:spLocks noGrp="1"/>
          </p:cNvSpPr>
          <p:nvPr>
            <p:ph type="body" idx="14" hasCustomPrompt="1"/>
          </p:nvPr>
        </p:nvSpPr>
        <p:spPr bwMode="auto">
          <a:xfrm>
            <a:off x="558782" y="1185979"/>
            <a:ext cx="11196533" cy="58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3200"/>
              <a:buNone/>
              <a:defRPr sz="2700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r>
              <a:rPr lang="ru-RU"/>
              <a:t>Подзаголовок слайда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106348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7495172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, текст и объект" preserve="0" showMasterPhAnim="0" showMasterSp="1" userDrawn="1">
  <p:cSld name="Заголовок, текст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377452" name="Google Shape;81;p17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1301263"/>
            <a:ext cx="6735184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>
                <a:latin typeface="Open Sans"/>
                <a:ea typeface="Open Sans"/>
                <a:cs typeface="Open Sans"/>
              </a:defRPr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>
                <a:latin typeface="Open Sans"/>
                <a:ea typeface="Open Sans"/>
                <a:cs typeface="Open Sans"/>
              </a:defRPr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>
                <a:latin typeface="Open Sans"/>
                <a:ea typeface="Open Sans"/>
                <a:cs typeface="Open Sans"/>
              </a:defRPr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943853442" name="Google Shape;82;p17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1301263"/>
            <a:ext cx="4784147" cy="490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631456531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437924" name="Google Shape;75;p16"/>
          <p:cNvSpPr txBox="1">
            <a:spLocks noGrp="1"/>
          </p:cNvSpPr>
          <p:nvPr>
            <p:ph type="title" hasCustomPrompt="1"/>
          </p:nvPr>
        </p:nvSpPr>
        <p:spPr bwMode="auto">
          <a:xfrm>
            <a:off x="273628" y="1213657"/>
            <a:ext cx="4702029" cy="84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924969004" name="Google Shape;76;p16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5183187" y="311727"/>
            <a:ext cx="6735184" cy="5549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▪"/>
              <a:defRPr sz="2700">
                <a:latin typeface="ALS Sector Regular"/>
                <a:cs typeface="ALS Sector Regular"/>
              </a:defRPr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▪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▪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▪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2033817646" name="Google Shape;77;p16"/>
          <p:cNvSpPr txBox="1">
            <a:spLocks noGrp="1"/>
          </p:cNvSpPr>
          <p:nvPr>
            <p:ph type="body" idx="2" hasCustomPrompt="1"/>
          </p:nvPr>
        </p:nvSpPr>
        <p:spPr bwMode="auto">
          <a:xfrm>
            <a:off x="273628" y="2057400"/>
            <a:ext cx="470202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874443723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534173" name="Google Shape;85;p18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2118" y="1197033"/>
            <a:ext cx="4449907" cy="86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"/>
              <a:buNone/>
              <a:defRPr sz="2700">
                <a:latin typeface="ALS Sector Bold"/>
                <a:ea typeface="Open Sans"/>
                <a:cs typeface="ALS Sector 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r>
              <a:rPr lang="ru-RU" sz="2700"/>
              <a:t>Заголовок слайда</a:t>
            </a:r>
            <a:endParaRPr/>
          </a:p>
        </p:txBody>
      </p:sp>
      <p:sp>
        <p:nvSpPr>
          <p:cNvPr id="1026193583" name="Google Shape;86;p18"/>
          <p:cNvSpPr>
            <a:spLocks noGrp="1"/>
          </p:cNvSpPr>
          <p:nvPr>
            <p:ph type="pic" idx="2" hasCustomPrompt="1"/>
          </p:nvPr>
        </p:nvSpPr>
        <p:spPr bwMode="auto">
          <a:xfrm>
            <a:off x="5287096" y="238509"/>
            <a:ext cx="6582785" cy="5627304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>
            <a:normAutofit/>
          </a:bodyPr>
          <a:lstStyle>
            <a:lvl1pPr>
              <a:defRPr sz="2300">
                <a:latin typeface="ALS Sector Regular"/>
                <a:cs typeface="ALS Sector Regular"/>
              </a:defRPr>
            </a:lvl1pPr>
          </a:lstStyle>
          <a:p>
            <a:pPr>
              <a:defRPr/>
            </a:pPr>
            <a:r>
              <a:rPr lang="ru-RU"/>
              <a:t>Рисунок</a:t>
            </a:r>
            <a:endParaRPr/>
          </a:p>
        </p:txBody>
      </p:sp>
      <p:sp>
        <p:nvSpPr>
          <p:cNvPr id="703260126" name="Google Shape;87;p18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322118" y="2057400"/>
            <a:ext cx="44499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76200" lvl="0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  <a:defRPr sz="1300">
                <a:latin typeface="ALS Sector Regular"/>
                <a:ea typeface="Open Sans"/>
                <a:cs typeface="ALS Sector Regular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800">
                <a:latin typeface="Open Sans"/>
                <a:ea typeface="Open Sans"/>
                <a:cs typeface="Open Sans"/>
              </a:defRPr>
            </a:lvl2pPr>
            <a:lvl3pPr marL="1371600" lvl="2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>
                <a:latin typeface="Open Sans"/>
                <a:ea typeface="Open Sans"/>
                <a:cs typeface="Open Sans"/>
              </a:defRPr>
            </a:lvl3pPr>
            <a:lvl4pPr marL="1828800" lvl="3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4pPr>
            <a:lvl5pPr marL="2286000" lvl="4" indent="-2984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▪"/>
              <a:defRPr sz="1100">
                <a:latin typeface="Open Sans"/>
                <a:ea typeface="Open Sans"/>
                <a:cs typeface="Open Sans"/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/>
          </a:p>
        </p:txBody>
      </p:sp>
      <p:sp>
        <p:nvSpPr>
          <p:cNvPr id="1468574717" name="Google Shape;83;p17"/>
          <p:cNvSpPr txBox="1"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крывающий слайд пустой" preserve="0" showMasterPhAnim="0" showMasterSp="1" userDrawn="1">
  <p:cSld name="Закрывающий слайд пусто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24796659" name="Google Shape;88;p1"/>
          <p:cNvPicPr/>
          <p:nvPr userDrawn="1"/>
        </p:nvPicPr>
        <p:blipFill>
          <a:blip r:embed="rId2">
            <a:alphaModFix/>
          </a:blip>
          <a:srcRect l="0" t="16270" r="0" b="8843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207376" name="Рисунок 4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6575410" y="2096584"/>
            <a:ext cx="1332000" cy="1332000"/>
          </a:xfrm>
          <a:prstGeom prst="rect">
            <a:avLst/>
          </a:prstGeom>
        </p:spPr>
      </p:pic>
      <p:pic>
        <p:nvPicPr>
          <p:cNvPr id="2041813927" name="Рисунок 3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278526" y="2042584"/>
            <a:ext cx="4710383" cy="1440000"/>
          </a:xfrm>
          <a:prstGeom prst="rect">
            <a:avLst/>
          </a:prstGeom>
        </p:spPr>
      </p:pic>
      <p:sp>
        <p:nvSpPr>
          <p:cNvPr id="3734902" name="TextBox 28"/>
          <p:cNvSpPr txBox="1"/>
          <p:nvPr userDrawn="1"/>
        </p:nvSpPr>
        <p:spPr bwMode="auto">
          <a:xfrm>
            <a:off x="7849902" y="2522519"/>
            <a:ext cx="3048512" cy="48013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800">
                <a:solidFill>
                  <a:schemeClr val="bg1"/>
                </a:solidFill>
                <a:latin typeface="ALS Sector Bold"/>
                <a:ea typeface="Roboto Black"/>
              </a:rPr>
              <a:t>do.bmstu.ru</a:t>
            </a:r>
            <a:endParaRPr lang="ru-RU" sz="2800">
              <a:solidFill>
                <a:schemeClr val="bg1"/>
              </a:solidFill>
              <a:latin typeface="ALS Sector Bold"/>
              <a:ea typeface="Roboto Black"/>
            </a:endParaRPr>
          </a:p>
        </p:txBody>
      </p:sp>
      <p:sp>
        <p:nvSpPr>
          <p:cNvPr id="1105923141" name="Прямоугольник 58"/>
          <p:cNvSpPr/>
          <p:nvPr userDrawn="1"/>
        </p:nvSpPr>
        <p:spPr bwMode="auto">
          <a:xfrm flipH="1">
            <a:off x="10711835" y="2096584"/>
            <a:ext cx="130790" cy="1332000"/>
          </a:xfrm>
          <a:custGeom>
            <a:avLst/>
            <a:gdLst>
              <a:gd name="connsiteX0" fmla="*/ 0 w 424732"/>
              <a:gd name="connsiteY0" fmla="*/ 0 h 424732"/>
              <a:gd name="connsiteX1" fmla="*/ 424732 w 424732"/>
              <a:gd name="connsiteY1" fmla="*/ 0 h 424732"/>
              <a:gd name="connsiteX2" fmla="*/ 424732 w 424732"/>
              <a:gd name="connsiteY2" fmla="*/ 424732 h 424732"/>
              <a:gd name="connsiteX3" fmla="*/ 0 w 424732"/>
              <a:gd name="connsiteY3" fmla="*/ 424732 h 424732"/>
              <a:gd name="connsiteX4" fmla="*/ 0 w 424732"/>
              <a:gd name="connsiteY4" fmla="*/ 0 h 424732"/>
              <a:gd name="connsiteX0" fmla="*/ 0 w 425450"/>
              <a:gd name="connsiteY0" fmla="*/ 0 h 424732"/>
              <a:gd name="connsiteX1" fmla="*/ 424732 w 425450"/>
              <a:gd name="connsiteY1" fmla="*/ 0 h 424732"/>
              <a:gd name="connsiteX2" fmla="*/ 425450 w 425450"/>
              <a:gd name="connsiteY2" fmla="*/ 238890 h 424732"/>
              <a:gd name="connsiteX3" fmla="*/ 424732 w 425450"/>
              <a:gd name="connsiteY3" fmla="*/ 424732 h 424732"/>
              <a:gd name="connsiteX4" fmla="*/ 0 w 425450"/>
              <a:gd name="connsiteY4" fmla="*/ 424732 h 424732"/>
              <a:gd name="connsiteX5" fmla="*/ 0 w 425450"/>
              <a:gd name="connsiteY5" fmla="*/ 0 h 424732"/>
              <a:gd name="connsiteX0" fmla="*/ 425450 w 516890"/>
              <a:gd name="connsiteY0" fmla="*/ 238890 h 424732"/>
              <a:gd name="connsiteX1" fmla="*/ 424732 w 516890"/>
              <a:gd name="connsiteY1" fmla="*/ 424732 h 424732"/>
              <a:gd name="connsiteX2" fmla="*/ 0 w 516890"/>
              <a:gd name="connsiteY2" fmla="*/ 424732 h 424732"/>
              <a:gd name="connsiteX3" fmla="*/ 0 w 516890"/>
              <a:gd name="connsiteY3" fmla="*/ 0 h 424732"/>
              <a:gd name="connsiteX4" fmla="*/ 424732 w 516890"/>
              <a:gd name="connsiteY4" fmla="*/ 0 h 424732"/>
              <a:gd name="connsiteX5" fmla="*/ 516890 w 516890"/>
              <a:gd name="connsiteY5" fmla="*/ 330330 h 424732"/>
              <a:gd name="connsiteX0" fmla="*/ 424732 w 516890"/>
              <a:gd name="connsiteY0" fmla="*/ 424732 h 424732"/>
              <a:gd name="connsiteX1" fmla="*/ 0 w 516890"/>
              <a:gd name="connsiteY1" fmla="*/ 424732 h 424732"/>
              <a:gd name="connsiteX2" fmla="*/ 0 w 516890"/>
              <a:gd name="connsiteY2" fmla="*/ 0 h 424732"/>
              <a:gd name="connsiteX3" fmla="*/ 424732 w 516890"/>
              <a:gd name="connsiteY3" fmla="*/ 0 h 424732"/>
              <a:gd name="connsiteX4" fmla="*/ 516890 w 516890"/>
              <a:gd name="connsiteY4" fmla="*/ 330330 h 424732"/>
              <a:gd name="connsiteX0" fmla="*/ 424732 w 424732"/>
              <a:gd name="connsiteY0" fmla="*/ 424732 h 424732"/>
              <a:gd name="connsiteX1" fmla="*/ 0 w 424732"/>
              <a:gd name="connsiteY1" fmla="*/ 424732 h 424732"/>
              <a:gd name="connsiteX2" fmla="*/ 0 w 424732"/>
              <a:gd name="connsiteY2" fmla="*/ 0 h 424732"/>
              <a:gd name="connsiteX3" fmla="*/ 424732 w 424732"/>
              <a:gd name="connsiteY3" fmla="*/ 0 h 42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732" h="424732" fill="norm" stroke="1" extrusionOk="0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ALS Sector Regula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8799458" name="Рисунок 2"/>
          <p:cNvPicPr>
            <a:picLocks noChangeAspect="1"/>
          </p:cNvPicPr>
          <p:nvPr userDrawn="1"/>
        </p:nvPicPr>
        <p:blipFill>
          <a:blip r:embed="rId11"/>
          <a:stretch/>
        </p:blipFill>
        <p:spPr bwMode="auto">
          <a:xfrm>
            <a:off x="420566" y="446017"/>
            <a:ext cx="2361600" cy="722882"/>
          </a:xfrm>
          <a:prstGeom prst="rect">
            <a:avLst/>
          </a:prstGeom>
        </p:spPr>
      </p:pic>
      <p:sp>
        <p:nvSpPr>
          <p:cNvPr id="472694127" name="Google Shape;7;p4"/>
          <p:cNvSpPr txBox="1">
            <a:spLocks noGrp="1"/>
          </p:cNvSpPr>
          <p:nvPr>
            <p:ph type="body" idx="1"/>
          </p:nvPr>
        </p:nvSpPr>
        <p:spPr bwMode="auto">
          <a:xfrm>
            <a:off x="420566" y="1301777"/>
            <a:ext cx="11350868" cy="492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1pPr>
            <a:lvl2pPr marL="914400" marR="0" lvl="1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/>
              <a:t>Текст слайда</a:t>
            </a:r>
            <a:endParaRPr lang="en-US" sz="2300">
              <a:latin typeface="ALS Sector Regular"/>
              <a:cs typeface="ALS Sector Regular"/>
            </a:endParaRPr>
          </a:p>
          <a:p>
            <a:pPr>
              <a:defRPr/>
            </a:pPr>
            <a:endParaRPr/>
          </a:p>
        </p:txBody>
      </p:sp>
      <p:sp>
        <p:nvSpPr>
          <p:cNvPr id="801684739" name="Google Shape;8;p4"/>
          <p:cNvSpPr txBox="1">
            <a:spLocks noGrp="1"/>
          </p:cNvSpPr>
          <p:nvPr>
            <p:ph type="sldNum" idx="12"/>
          </p:nvPr>
        </p:nvSpPr>
        <p:spPr bwMode="auto">
          <a:xfrm>
            <a:off x="668287" y="6360806"/>
            <a:ext cx="83819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+mj-lt"/>
                <a:ea typeface="Open Sans"/>
                <a:cs typeface="Open Sans"/>
              </a:defRPr>
            </a:lvl1pPr>
            <a:lvl2pPr marL="0" marR="0" lvl="1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2pPr>
            <a:lvl3pPr marL="0" marR="0" lvl="2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3pPr>
            <a:lvl4pPr marL="0" marR="0" lvl="3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4pPr>
            <a:lvl5pPr marL="0" marR="0" lvl="4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5pPr>
            <a:lvl6pPr marL="0" marR="0" lvl="5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6pPr>
            <a:lvl7pPr marL="0" marR="0" lvl="6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7pPr>
            <a:lvl8pPr marL="0" marR="0" lvl="7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8pPr>
            <a:lvl9pPr marL="0" marR="0" lvl="8" indent="0" algn="l">
              <a:spcBef>
                <a:spcPts val="0"/>
              </a:spcBef>
              <a:buNone/>
              <a:defRPr sz="2400" b="0" i="0" u="none" strike="noStrike" cap="none">
                <a:solidFill>
                  <a:srgbClr val="898989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L="76200" marR="0" lvl="0" indent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300" b="0" i="0" u="none" strike="noStrike" cap="none">
          <a:solidFill>
            <a:srgbClr val="000000"/>
          </a:solidFill>
          <a:latin typeface="+mn-lt"/>
          <a:ea typeface="ALS Sector Regular"/>
          <a:cs typeface="ALS Sector Regular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3961152" name="Заголовок 1"/>
          <p:cNvSpPr>
            <a:spLocks noGrp="1"/>
          </p:cNvSpPr>
          <p:nvPr>
            <p:ph type="ctrTitle"/>
          </p:nvPr>
        </p:nvSpPr>
        <p:spPr bwMode="auto">
          <a:xfrm flipH="0" flipV="0">
            <a:off x="1078286" y="831271"/>
            <a:ext cx="10207049" cy="3416635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ctr" anchorCtr="0" forceAA="0" upright="0" compatLnSpc="0">
            <a:noAutofit/>
          </a:bodyPr>
          <a:lstStyle/>
          <a:p>
            <a:pPr algn="ctr">
              <a:defRPr/>
            </a:pPr>
            <a:r>
              <a:rPr lang="ru-RU">
                <a:latin typeface="+mj-lt"/>
              </a:rPr>
              <a:t>Выпускная квалификационная работа по курсу </a:t>
            </a:r>
            <a:r>
              <a:rPr lang="ru-RU">
                <a:latin typeface="ALS Sector Bold"/>
              </a:rPr>
              <a:t>«</a:t>
            </a:r>
            <a:r>
              <a:rPr lang="en-US">
                <a:latin typeface="ALS Sector Bold"/>
              </a:rPr>
              <a:t>Data Science Pro</a:t>
            </a:r>
            <a:r>
              <a:rPr lang="ru-RU">
                <a:latin typeface="ALS Sector Bold"/>
              </a:rPr>
              <a:t>»</a:t>
            </a:r>
            <a:endParaRPr/>
          </a:p>
        </p:txBody>
      </p:sp>
      <p:sp>
        <p:nvSpPr>
          <p:cNvPr id="2103011571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078286" y="4363658"/>
            <a:ext cx="9119010" cy="874168"/>
          </a:xfrm>
        </p:spPr>
        <p:txBody>
          <a:bodyPr/>
          <a:lstStyle/>
          <a:p>
            <a:pPr>
              <a:defRPr/>
            </a:pPr>
            <a:r>
              <a:rPr lang="ru-RU">
                <a:latin typeface="+mn-lt"/>
              </a:rPr>
              <a:t>Лосяков Сергей Геннадиевич</a:t>
            </a:r>
            <a:endParaRPr lang="en-US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814177" name="Текст 1"/>
          <p:cNvSpPr>
            <a:spLocks noGrp="1"/>
          </p:cNvSpPr>
          <p:nvPr>
            <p:ph type="body" idx="1"/>
          </p:nvPr>
        </p:nvSpPr>
        <p:spPr bwMode="auto">
          <a:xfrm flipH="0" flipV="0">
            <a:off x="388475" y="1935877"/>
            <a:ext cx="5310081" cy="4352699"/>
          </a:xfrm>
        </p:spPr>
        <p:txBody>
          <a:bodyPr spcFirstLastPara="1" vertOverflow="overflow" horzOverflow="overflow" vert="horz" wrap="square" lIns="91422" tIns="45698" rIns="91422" bIns="45698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/>
              <a:t>Реализация модели машинного обучения в коде </a:t>
            </a:r>
            <a:endParaRPr/>
          </a:p>
        </p:txBody>
      </p:sp>
      <p:sp>
        <p:nvSpPr>
          <p:cNvPr id="124582264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Разработка и обучение модели машинного обучения</a:t>
            </a:r>
            <a:endParaRPr/>
          </a:p>
        </p:txBody>
      </p:sp>
      <p:sp>
        <p:nvSpPr>
          <p:cNvPr id="898727113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F91E771-6F99-0CF0-59C8-E4E364231686}" type="slidenum">
              <a:rPr lang="ru-RU"/>
              <a:t/>
            </a:fld>
            <a:endParaRPr lang="ru-RU"/>
          </a:p>
        </p:txBody>
      </p:sp>
      <p:grpSp>
        <p:nvGrpSpPr>
          <p:cNvPr id="1327990942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63880864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5385798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3622436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5588785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71824" y="2045780"/>
            <a:ext cx="6219824" cy="3867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835631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Полученные значения R² показывают, что модель слабо объясняет дисперсию в целевых переменных. Это может быть связано с высокой сложностью данных, наличием скрытых факторов или ограниченным размером выборки. Тем не менее, лучшую производительность продемонс</a:t>
            </a:r>
            <a:r>
              <a:rPr/>
              <a:t>трировал ансамбль на базе стекинга, что подтверждает выбор данной модели в качестве финальной.</a:t>
            </a:r>
            <a:endParaRPr/>
          </a:p>
        </p:txBody>
      </p:sp>
      <p:sp>
        <p:nvSpPr>
          <p:cNvPr id="638609569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модели</a:t>
            </a:r>
            <a:r>
              <a:rPr lang="en-US"/>
              <a:t> </a:t>
            </a:r>
            <a:r>
              <a:rPr lang="ru-RU"/>
              <a:t>машинного обучения</a:t>
            </a:r>
            <a:endParaRPr/>
          </a:p>
        </p:txBody>
      </p:sp>
      <p:sp>
        <p:nvSpPr>
          <p:cNvPr id="650402342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D4780657-066B-5CD2-8BF4-29464FE8FF7E}" type="slidenum">
              <a:rPr lang="ru-RU"/>
              <a:t/>
            </a:fld>
            <a:endParaRPr lang="ru-RU"/>
          </a:p>
        </p:txBody>
      </p:sp>
      <p:grpSp>
        <p:nvGrpSpPr>
          <p:cNvPr id="199521184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053768683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2676106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700525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466312744" name=""/>
          <p:cNvGraphicFramePr>
            <a:graphicFrameLocks xmlns:a="http://schemas.openxmlformats.org/drawingml/2006/main"/>
          </p:cNvGraphicFramePr>
          <p:nvPr/>
        </p:nvGraphicFramePr>
        <p:xfrm>
          <a:off x="1329054" y="3947055"/>
          <a:ext cx="9322287" cy="241934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3103194"/>
                <a:gridCol w="3103194"/>
                <a:gridCol w="3103194"/>
              </a:tblGrid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Показатель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Прочность</a:t>
                      </a:r>
                      <a:endParaRPr/>
                    </a:p>
                  </a:txBody>
                  <a:tcPr vert="horz"/>
                </a:tc>
              </a:tr>
              <a:tr h="5116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9.13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229322.27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2.44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371.10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3.32%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16.95%</a:t>
                      </a:r>
                      <a:endParaRPr/>
                    </a:p>
                  </a:txBody>
                  <a:tcPr vert="horz"/>
                </a:tc>
              </a:tr>
              <a:tr h="47375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0.061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0.045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612872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– количество признаков после отбора.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Скрытые слои </a:t>
            </a:r>
            <a:r>
              <a:rPr lang="en-US"/>
              <a:t>–</a:t>
            </a:r>
            <a:r>
              <a:rPr lang="ru-RU"/>
              <a:t> 128 </a:t>
            </a:r>
            <a:r>
              <a:rPr lang="en-US"/>
              <a:t>-</a:t>
            </a:r>
            <a:r>
              <a:rPr lang="en-US"/>
              <a:t>&gt; 64 -&gt; 32 </a:t>
            </a:r>
            <a:r>
              <a:rPr lang="ru-RU"/>
              <a:t>нейрона с активацией </a:t>
            </a:r>
            <a:r>
              <a:rPr lang="en-US"/>
              <a:t>tanh.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Выходной слой - 1 нейрон (предсказание значения соотношения).</a:t>
            </a:r>
            <a:endParaRPr lang="ru-RU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Оптимизатор - </a:t>
            </a:r>
            <a:r>
              <a:rPr lang="en-US"/>
              <a:t>RMSprop.</a:t>
            </a:r>
            <a:endParaRPr lang="en-US"/>
          </a:p>
          <a:p>
            <a:pPr marL="415151" indent="-338951">
              <a:buClr>
                <a:schemeClr val="accent1"/>
              </a:buClr>
              <a:buSzPts val="2400"/>
              <a:buFont typeface="Noto Sans Symbols"/>
              <a:buAutoNum type="arabicPeriod"/>
              <a:defRPr/>
            </a:pPr>
            <a:r>
              <a:rPr lang="ru-RU"/>
              <a:t>Регуляризация переобучения – </a:t>
            </a:r>
            <a:r>
              <a:rPr lang="en-US"/>
              <a:t>EarlyStopping </a:t>
            </a:r>
            <a:r>
              <a:rPr lang="ru-RU"/>
              <a:t>по валидационным данным с параметром </a:t>
            </a:r>
            <a:r>
              <a:rPr lang="en-US"/>
              <a:t>patience = 50.</a:t>
            </a:r>
            <a:endParaRPr lang="en-US"/>
          </a:p>
        </p:txBody>
      </p:sp>
      <p:sp>
        <p:nvSpPr>
          <p:cNvPr id="32551828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Структура нейронной сети</a:t>
            </a:r>
            <a:endParaRPr/>
          </a:p>
        </p:txBody>
      </p:sp>
      <p:sp>
        <p:nvSpPr>
          <p:cNvPr id="805597677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B1A98EC-1541-BF27-8046-142DD7843861}" type="slidenum">
              <a:rPr lang="ru-RU"/>
              <a:t/>
            </a:fld>
            <a:endParaRPr lang="ru-RU"/>
          </a:p>
        </p:txBody>
      </p:sp>
      <p:grpSp>
        <p:nvGrpSpPr>
          <p:cNvPr id="152894509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683550911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929403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9697932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0769728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3936" y="4487740"/>
            <a:ext cx="10960601" cy="1593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807827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/>
              <a:t>Несмотря на низкое значение R², нейросеть обучена и может использоваться в качестве вспомогательного инструмента для предварительной оценки или ранжирования возможных значений соотношения матрицы, особенно в случае отсутствия лабораторных данных.</a:t>
            </a:r>
            <a:endParaRPr/>
          </a:p>
        </p:txBody>
      </p:sp>
      <p:sp>
        <p:nvSpPr>
          <p:cNvPr id="131991766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Тестирование нейронной сети</a:t>
            </a:r>
            <a:endParaRPr/>
          </a:p>
        </p:txBody>
      </p:sp>
      <p:sp>
        <p:nvSpPr>
          <p:cNvPr id="1560687336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C087CB84-98DB-DB45-3E38-6D52B7EACBF8}" type="slidenum">
              <a:rPr lang="ru-RU"/>
              <a:t/>
            </a:fld>
            <a:endParaRPr lang="ru-RU"/>
          </a:p>
        </p:txBody>
      </p:sp>
      <p:grpSp>
        <p:nvGrpSpPr>
          <p:cNvPr id="1843192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865344305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36710142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29071228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1239377501" name=""/>
          <p:cNvGraphicFramePr>
            <a:graphicFrameLocks xmlns:a="http://schemas.openxmlformats.org/drawingml/2006/main"/>
          </p:cNvGraphicFramePr>
          <p:nvPr/>
        </p:nvGraphicFramePr>
        <p:xfrm>
          <a:off x="3596004" y="4112229"/>
          <a:ext cx="5952489" cy="1536699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2969894"/>
                <a:gridCol w="2969894"/>
              </a:tblGrid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Метрика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ru-RU"/>
                        <a:t>Значение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MSE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0.887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0.779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MAPE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31.97%</a:t>
                      </a:r>
                      <a:endParaRPr lang="en-US"/>
                    </a:p>
                  </a:txBody>
                  <a:tcPr vert="horz"/>
                </a:tc>
              </a:tr>
              <a:tr h="30480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R²</a:t>
                      </a:r>
                      <a:endParaRPr lang="en-US"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0.009</a:t>
                      </a:r>
                      <a:endParaRPr lang="en-US"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1521494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8" y="6434051"/>
            <a:ext cx="570309" cy="275255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4</a:t>
            </a:fld>
            <a:endParaRPr lang="ru-RU"/>
          </a:p>
        </p:txBody>
      </p:sp>
      <p:sp>
        <p:nvSpPr>
          <p:cNvPr id="1861457287" name="Текст 2"/>
          <p:cNvSpPr txBox="1"/>
          <p:nvPr/>
        </p:nvSpPr>
        <p:spPr bwMode="auto">
          <a:xfrm>
            <a:off x="224647" y="1333690"/>
            <a:ext cx="7119143" cy="600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972218355" name="Группа 18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20" name="Прямоугольник 19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197067640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1842786961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7467848" name="Прямоугольник 58"/>
            <p:cNvSpPr/>
            <p:nvPr/>
          </p:nvSpPr>
          <p:spPr bwMode="auto">
            <a:xfrm rot="10799954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44906588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12423066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27474" y="1934379"/>
            <a:ext cx="8128373" cy="4254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318814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49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F7E7315F-3D34-58A4-E64C-0CBF449166F5}" type="slidenum">
              <a:rPr lang="ru-RU"/>
              <a:t/>
            </a:fld>
            <a:endParaRPr lang="ru-RU"/>
          </a:p>
        </p:txBody>
      </p:sp>
      <p:sp>
        <p:nvSpPr>
          <p:cNvPr id="1728819498" name="Текст 2"/>
          <p:cNvSpPr txBox="1"/>
          <p:nvPr/>
        </p:nvSpPr>
        <p:spPr bwMode="auto">
          <a:xfrm>
            <a:off x="224646" y="1333689"/>
            <a:ext cx="7119142" cy="60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1043433088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5" cy="666000"/>
          </a:xfrm>
        </p:grpSpPr>
        <p:sp>
          <p:nvSpPr>
            <p:cNvPr id="1107018208" name="Прямоугольник 19"/>
            <p:cNvSpPr/>
            <p:nvPr/>
          </p:nvSpPr>
          <p:spPr bwMode="auto">
            <a:xfrm>
              <a:off x="1476752" y="3499668"/>
              <a:ext cx="461924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434337147" name="Прямоугольник 58"/>
            <p:cNvSpPr/>
            <p:nvPr/>
          </p:nvSpPr>
          <p:spPr bwMode="auto">
            <a:xfrm rot="10799989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840233653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370088789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1808204859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66099935" name="Прямоугольник 58"/>
            <p:cNvSpPr/>
            <p:nvPr/>
          </p:nvSpPr>
          <p:spPr bwMode="auto">
            <a:xfrm rot="10799954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541598387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6868821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08365" y="1934379"/>
            <a:ext cx="7882626" cy="4125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3963184" name="Номер слайда 3"/>
          <p:cNvSpPr>
            <a:spLocks noGrp="1"/>
          </p:cNvSpPr>
          <p:nvPr>
            <p:ph type="sldNum" idx="12"/>
          </p:nvPr>
        </p:nvSpPr>
        <p:spPr bwMode="auto">
          <a:xfrm>
            <a:off x="273627" y="6434049"/>
            <a:ext cx="570308" cy="275254"/>
          </a:xfrm>
        </p:spPr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632E62F5-0FA9-E774-2B77-CBC2AD5CAEE1}" type="slidenum">
              <a:rPr lang="ru-RU"/>
              <a:t/>
            </a:fld>
            <a:endParaRPr lang="ru-RU"/>
          </a:p>
        </p:txBody>
      </p:sp>
      <p:sp>
        <p:nvSpPr>
          <p:cNvPr id="1117029428" name="Текст 2"/>
          <p:cNvSpPr txBox="1"/>
          <p:nvPr/>
        </p:nvSpPr>
        <p:spPr bwMode="auto">
          <a:xfrm>
            <a:off x="224646" y="1333689"/>
            <a:ext cx="7119142" cy="600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rm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2700" b="0" i="0" u="none" strike="noStrike" cap="none">
                <a:solidFill>
                  <a:srgbClr val="F1BE29"/>
                </a:solidFill>
                <a:latin typeface="ALS Sector Regular"/>
                <a:ea typeface="Open Sans"/>
                <a:cs typeface="ALS Sector Regular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2pPr>
            <a:lvl3pPr marL="1371600" marR="0" lvl="2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400" b="0" i="0" u="none" strike="noStrike" cap="none">
                <a:solidFill>
                  <a:srgbClr val="262626"/>
                </a:solidFill>
                <a:latin typeface="Open Sans"/>
                <a:ea typeface="Open Sans"/>
                <a:cs typeface="Open Sans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4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</a:defRPr>
            </a:lvl9pPr>
          </a:lstStyle>
          <a:p>
            <a:pPr>
              <a:defRPr/>
            </a:pPr>
            <a:r>
              <a:rPr lang="ru-RU" sz="2600"/>
              <a:t>Реализация веб-приложения</a:t>
            </a:r>
            <a:endParaRPr/>
          </a:p>
        </p:txBody>
      </p:sp>
      <p:grpSp>
        <p:nvGrpSpPr>
          <p:cNvPr id="1359460285" name="Группа 18"/>
          <p:cNvGrpSpPr/>
          <p:nvPr/>
        </p:nvGrpSpPr>
        <p:grpSpPr bwMode="auto">
          <a:xfrm>
            <a:off x="3167879" y="469292"/>
            <a:ext cx="3835397" cy="666000"/>
            <a:chOff x="1476752" y="3499668"/>
            <a:chExt cx="4619245" cy="666000"/>
          </a:xfrm>
        </p:grpSpPr>
        <p:sp>
          <p:nvSpPr>
            <p:cNvPr id="186224063" name="Прямоугольник 19"/>
            <p:cNvSpPr/>
            <p:nvPr/>
          </p:nvSpPr>
          <p:spPr bwMode="auto">
            <a:xfrm>
              <a:off x="1476752" y="3499668"/>
              <a:ext cx="4619245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16532658" name="Прямоугольник 58"/>
            <p:cNvSpPr/>
            <p:nvPr/>
          </p:nvSpPr>
          <p:spPr bwMode="auto">
            <a:xfrm rot="10799989" flipH="1">
              <a:off x="1476753" y="3499668"/>
              <a:ext cx="7657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151410092" name="Прямоугольник 58"/>
            <p:cNvSpPr>
              <a:spLocks noChangeAspect="1"/>
            </p:cNvSpPr>
            <p:nvPr/>
          </p:nvSpPr>
          <p:spPr bwMode="auto">
            <a:xfrm flipH="1">
              <a:off x="6005950" y="3499668"/>
              <a:ext cx="90048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pSp>
        <p:nvGrpSpPr>
          <p:cNvPr id="1524036811" name="Группа 7"/>
          <p:cNvGrpSpPr/>
          <p:nvPr/>
        </p:nvGrpSpPr>
        <p:grpSpPr bwMode="auto">
          <a:xfrm flipH="0" flipV="0">
            <a:off x="3167878" y="469290"/>
            <a:ext cx="4508946" cy="666000"/>
            <a:chOff x="0" y="0"/>
            <a:chExt cx="4508946" cy="666000"/>
          </a:xfrm>
        </p:grpSpPr>
        <p:sp>
          <p:nvSpPr>
            <p:cNvPr id="470155687" name="Прямоугольник 8"/>
            <p:cNvSpPr/>
            <p:nvPr/>
          </p:nvSpPr>
          <p:spPr bwMode="auto">
            <a:xfrm flipH="0" flipV="0">
              <a:off x="0" y="0"/>
              <a:ext cx="4468648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43303291" name="Прямоугольник 58"/>
            <p:cNvSpPr/>
            <p:nvPr/>
          </p:nvSpPr>
          <p:spPr bwMode="auto">
            <a:xfrm rot="10799954" flipH="1">
              <a:off x="0" y="0"/>
              <a:ext cx="6275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65377856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79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399825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9951" y="1934379"/>
            <a:ext cx="7186569" cy="3761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990720" name="Номер слайда 2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6</a:t>
            </a:fld>
            <a:endParaRPr lang="ru-RU"/>
          </a:p>
        </p:txBody>
      </p:sp>
      <p:sp>
        <p:nvSpPr>
          <p:cNvPr id="1579632339" name="Текст 3"/>
          <p:cNvSpPr>
            <a:spLocks noGrp="1"/>
          </p:cNvSpPr>
          <p:nvPr>
            <p:ph type="body" idx="13"/>
          </p:nvPr>
        </p:nvSpPr>
        <p:spPr bwMode="auto">
          <a:xfrm flipH="0" flipV="0">
            <a:off x="387330" y="1938303"/>
            <a:ext cx="11015559" cy="4507044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r>
              <a:rPr lang="ru-RU" sz="2200"/>
              <a:t>Таким образом, поставленные задачи были достигнуты, а практическая реализация системы делает возможным ее дальнейшее применение и развитие в рамках промышленных или научно исследовательских задач.</a:t>
            </a:r>
            <a:endParaRPr/>
          </a:p>
        </p:txBody>
      </p:sp>
      <p:sp>
        <p:nvSpPr>
          <p:cNvPr id="2057332633" name="Текст 1"/>
          <p:cNvSpPr>
            <a:spLocks noGrp="1"/>
          </p:cNvSpPr>
          <p:nvPr>
            <p:ph type="body" idx="14"/>
          </p:nvPr>
        </p:nvSpPr>
        <p:spPr bwMode="auto">
          <a:xfrm>
            <a:off x="206357" y="1330759"/>
            <a:ext cx="11196533" cy="58468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Выводы</a:t>
            </a:r>
            <a:endParaRPr/>
          </a:p>
        </p:txBody>
      </p:sp>
      <p:grpSp>
        <p:nvGrpSpPr>
          <p:cNvPr id="762964168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11" name="Прямоугольник 10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Заключение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2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3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23156936" name="Группа 64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68" name="Прямоугольник 67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Оглавление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69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0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sp>
        <p:nvSpPr>
          <p:cNvPr id="1068055771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2</a:t>
            </a:fld>
            <a:endParaRPr lang="ru-RU"/>
          </a:p>
        </p:txBody>
      </p:sp>
      <p:sp>
        <p:nvSpPr>
          <p:cNvPr id="1729355192" name="Google Shape;125;p4"/>
          <p:cNvSpPr/>
          <p:nvPr/>
        </p:nvSpPr>
        <p:spPr bwMode="auto">
          <a:xfrm>
            <a:off x="1408142" y="1902735"/>
            <a:ext cx="62283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Введение</a:t>
            </a:r>
            <a:endParaRPr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grpSp>
        <p:nvGrpSpPr>
          <p:cNvPr id="1846120266" name="Группа 35"/>
          <p:cNvGrpSpPr/>
          <p:nvPr/>
        </p:nvGrpSpPr>
        <p:grpSpPr bwMode="auto">
          <a:xfrm>
            <a:off x="558781" y="2764010"/>
            <a:ext cx="450202" cy="685765"/>
            <a:chOff x="623996" y="1592262"/>
            <a:chExt cx="333947" cy="508681"/>
          </a:xfrm>
        </p:grpSpPr>
        <p:cxnSp>
          <p:nvCxnSpPr>
            <p:cNvPr id="37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8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39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979144607" name="Группа 39"/>
          <p:cNvGrpSpPr/>
          <p:nvPr/>
        </p:nvGrpSpPr>
        <p:grpSpPr bwMode="auto">
          <a:xfrm>
            <a:off x="558781" y="3718024"/>
            <a:ext cx="450202" cy="685765"/>
            <a:chOff x="623996" y="1592262"/>
            <a:chExt cx="333947" cy="508681"/>
          </a:xfrm>
        </p:grpSpPr>
        <p:cxnSp>
          <p:nvCxnSpPr>
            <p:cNvPr id="4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73964246" name="Группа 43"/>
          <p:cNvGrpSpPr/>
          <p:nvPr/>
        </p:nvGrpSpPr>
        <p:grpSpPr bwMode="auto">
          <a:xfrm>
            <a:off x="560161" y="4682738"/>
            <a:ext cx="450202" cy="685765"/>
            <a:chOff x="623996" y="1592262"/>
            <a:chExt cx="333947" cy="508681"/>
          </a:xfrm>
        </p:grpSpPr>
        <p:cxnSp>
          <p:nvCxnSpPr>
            <p:cNvPr id="45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6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47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06541929" name="Google Shape;125;p4"/>
          <p:cNvSpPr/>
          <p:nvPr/>
        </p:nvSpPr>
        <p:spPr bwMode="auto">
          <a:xfrm>
            <a:off x="1408142" y="2841600"/>
            <a:ext cx="622654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781760732" name="Google Shape;127;p4"/>
          <p:cNvSpPr/>
          <p:nvPr/>
        </p:nvSpPr>
        <p:spPr bwMode="auto">
          <a:xfrm>
            <a:off x="843936" y="3014632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2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2023793048" name="Google Shape;125;p4"/>
          <p:cNvSpPr/>
          <p:nvPr/>
        </p:nvSpPr>
        <p:spPr bwMode="auto">
          <a:xfrm>
            <a:off x="1408142" y="3800062"/>
            <a:ext cx="622618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Практическая часть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1461031677" name="Google Shape;127;p4"/>
          <p:cNvSpPr/>
          <p:nvPr/>
        </p:nvSpPr>
        <p:spPr bwMode="auto">
          <a:xfrm>
            <a:off x="843936" y="3984477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3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sp>
        <p:nvSpPr>
          <p:cNvPr id="1430513039" name="Google Shape;125;p4"/>
          <p:cNvSpPr/>
          <p:nvPr/>
        </p:nvSpPr>
        <p:spPr bwMode="auto">
          <a:xfrm>
            <a:off x="1408142" y="4770344"/>
            <a:ext cx="6223308" cy="4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2600" b="1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Заключение</a:t>
            </a:r>
            <a:endParaRPr lang="ru-RU" sz="2600">
              <a:solidFill>
                <a:srgbClr val="262626"/>
              </a:solidFill>
              <a:latin typeface="ALS Sector Regular"/>
              <a:ea typeface="Open Sans"/>
              <a:cs typeface="ALS Sector Regular"/>
            </a:endParaRPr>
          </a:p>
        </p:txBody>
      </p:sp>
      <p:sp>
        <p:nvSpPr>
          <p:cNvPr id="1237080080" name="Google Shape;127;p4"/>
          <p:cNvSpPr/>
          <p:nvPr/>
        </p:nvSpPr>
        <p:spPr bwMode="auto">
          <a:xfrm>
            <a:off x="843936" y="4951908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4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  <p:grpSp>
        <p:nvGrpSpPr>
          <p:cNvPr id="654717937" name="Группа 59"/>
          <p:cNvGrpSpPr/>
          <p:nvPr/>
        </p:nvGrpSpPr>
        <p:grpSpPr bwMode="auto">
          <a:xfrm>
            <a:off x="558781" y="1778381"/>
            <a:ext cx="450202" cy="685765"/>
            <a:chOff x="623996" y="1592262"/>
            <a:chExt cx="333947" cy="508681"/>
          </a:xfrm>
        </p:grpSpPr>
        <p:cxnSp>
          <p:nvCxnSpPr>
            <p:cNvPr id="61" name="Google Shape;123;p4"/>
            <p:cNvCxnSpPr/>
            <p:nvPr/>
          </p:nvCxnSpPr>
          <p:spPr bwMode="auto">
            <a:xfrm>
              <a:off x="623996" y="1592262"/>
              <a:ext cx="0" cy="508681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2" name="Google Shape;124;p4"/>
            <p:cNvCxnSpPr/>
            <p:nvPr/>
          </p:nvCxnSpPr>
          <p:spPr bwMode="auto">
            <a:xfrm>
              <a:off x="623996" y="1592262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63" name="Google Shape;126;p4"/>
            <p:cNvCxnSpPr/>
            <p:nvPr/>
          </p:nvCxnSpPr>
          <p:spPr bwMode="auto">
            <a:xfrm>
              <a:off x="623996" y="2093005"/>
              <a:ext cx="333947" cy="0"/>
            </a:xfrm>
            <a:prstGeom prst="straightConnector1">
              <a:avLst/>
            </a:prstGeom>
            <a:noFill/>
            <a:ln w="28575" cap="flat" cmpd="sng">
              <a:solidFill>
                <a:srgbClr val="065CAB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046562033" name="Google Shape;127;p4"/>
          <p:cNvSpPr/>
          <p:nvPr/>
        </p:nvSpPr>
        <p:spPr bwMode="auto">
          <a:xfrm>
            <a:off x="843936" y="2029003"/>
            <a:ext cx="1078405" cy="64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ru-RU" sz="3600" b="1" baseline="30000">
                <a:solidFill>
                  <a:srgbClr val="065CAB"/>
                </a:solidFill>
                <a:latin typeface="+mn-lt"/>
                <a:ea typeface="Arial"/>
                <a:cs typeface="Arial"/>
              </a:rPr>
              <a:t>1</a:t>
            </a:r>
            <a:endParaRPr sz="3600" baseline="30000">
              <a:solidFill>
                <a:srgbClr val="065CAB"/>
              </a:solidFill>
              <a:latin typeface="+mn-lt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623859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7" y="1935879"/>
            <a:ext cx="11350868" cy="4352701"/>
          </a:xfrm>
        </p:spPr>
        <p:txBody>
          <a:bodyPr>
            <a:normAutofit/>
          </a:bodyPr>
          <a:lstStyle/>
          <a:p>
            <a:pPr marL="76200" indent="0" algn="just">
              <a:buNone/>
              <a:defRPr/>
            </a:pPr>
            <a:endParaRPr lang="ru-RU" sz="2200"/>
          </a:p>
          <a:p>
            <a:pPr marL="533400" indent="-457200" algn="just">
              <a:buFont typeface="+mj-lt"/>
              <a:buAutoNum type="arabicPeriod"/>
              <a:defRPr/>
            </a:pPr>
            <a:r>
              <a:rPr/>
              <a:t>Обучить алгоритм машинного обучения, который будет определять значения</a:t>
            </a:r>
            <a:r>
              <a:rPr lang="en-US" sz="2200"/>
              <a:t>: </a:t>
            </a:r>
            <a:r>
              <a:rPr lang="ru-RU"/>
              <a:t>м</a:t>
            </a:r>
            <a:r>
              <a:rPr/>
              <a:t>одуль упругости при растяжении</a:t>
            </a:r>
            <a:r>
              <a:rPr lang="ru-RU"/>
              <a:t> и </a:t>
            </a:r>
            <a:r>
              <a:rPr lang="ru-RU"/>
              <a:t>п</a:t>
            </a:r>
            <a:r>
              <a:rPr/>
              <a:t>рочность при растяжении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/>
              <a:t>н</a:t>
            </a:r>
            <a:r>
              <a:rPr/>
              <a:t>аписать нейронную сеть, которая будет рекомендовать</a:t>
            </a:r>
            <a:r>
              <a:rPr lang="ru-RU" sz="2200"/>
              <a:t> соотношение матрица-наполнитель</a:t>
            </a:r>
            <a:r>
              <a:rPr lang="en-US" sz="2200"/>
              <a:t>;</a:t>
            </a:r>
            <a:endParaRPr lang="en-US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 lang="ru-RU" sz="2200"/>
              <a:t>написать приложение, которое будет выдавать прогноз.</a:t>
            </a:r>
            <a:endParaRPr lang="en-US"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</p:txBody>
      </p:sp>
      <p:sp>
        <p:nvSpPr>
          <p:cNvPr id="195928773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7" y="1333690"/>
            <a:ext cx="11350503" cy="60069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600"/>
              <a:t>Задачи данной работы</a:t>
            </a:r>
            <a:r>
              <a:rPr lang="en-US" sz="2600"/>
              <a:t>:</a:t>
            </a:r>
            <a:endParaRPr/>
          </a:p>
        </p:txBody>
      </p:sp>
      <p:sp>
        <p:nvSpPr>
          <p:cNvPr id="1661301061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3</a:t>
            </a:fld>
            <a:endParaRPr lang="ru-RU"/>
          </a:p>
        </p:txBody>
      </p:sp>
      <p:grpSp>
        <p:nvGrpSpPr>
          <p:cNvPr id="30106331" name="Группа 7"/>
          <p:cNvGrpSpPr/>
          <p:nvPr/>
        </p:nvGrpSpPr>
        <p:grpSpPr bwMode="auto">
          <a:xfrm>
            <a:off x="3167880" y="469293"/>
            <a:ext cx="3835398" cy="666000"/>
            <a:chOff x="1476753" y="3499669"/>
            <a:chExt cx="4619247" cy="666000"/>
          </a:xfrm>
        </p:grpSpPr>
        <p:sp>
          <p:nvSpPr>
            <p:cNvPr id="9" name="Прямоугольник 8"/>
            <p:cNvSpPr/>
            <p:nvPr/>
          </p:nvSpPr>
          <p:spPr bwMode="auto">
            <a:xfrm>
              <a:off x="1476753" y="3499669"/>
              <a:ext cx="4619247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Введение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1" name="Прямоугольник 58"/>
            <p:cNvSpPr/>
            <p:nvPr/>
          </p:nvSpPr>
          <p:spPr bwMode="auto">
            <a:xfrm rot="10800000" flipH="1">
              <a:off x="1476754" y="3499669"/>
              <a:ext cx="7657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" name="Прямоугольник 58"/>
            <p:cNvSpPr>
              <a:spLocks noChangeAspect="1"/>
            </p:cNvSpPr>
            <p:nvPr/>
          </p:nvSpPr>
          <p:spPr bwMode="auto">
            <a:xfrm flipH="1">
              <a:off x="6005951" y="3499669"/>
              <a:ext cx="90049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5319164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2" tIns="45698" rIns="91422" bIns="45698" numCol="1" spcCol="0" rtlCol="0" fromWordArt="0" anchor="t" anchorCtr="0" forceAA="0" upright="0" compatLnSpc="0">
            <a:normAutofit fontScale="60000" lnSpcReduction="8000"/>
          </a:bodyPr>
          <a:lstStyle/>
          <a:p>
            <a:pPr marL="76199" indent="0" algn="just">
              <a:buNone/>
              <a:defRPr/>
            </a:pPr>
            <a:endParaRPr lang="ru-RU" sz="2200"/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Соотношение матрица-наполнитель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Плотность, кг/м³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Модуль упругости, ГПа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Количество отвердителя, м.%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Содержание эпоксидных групп, %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Температура вспышки, °C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Поверхностная плотность, г/м²</a:t>
            </a:r>
            <a:endParaRPr>
              <a:solidFill>
                <a:schemeClr val="tx1"/>
              </a:solidFill>
            </a:endParaRPr>
          </a:p>
          <a:p>
            <a:pPr marL="533398" indent="-457200" algn="just">
              <a:buFont typeface="+mj-lt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LS Sector Regular"/>
                <a:ea typeface="ALS Sector Regular"/>
                <a:cs typeface="ALS Sector Regular"/>
              </a:rPr>
              <a:t>Модуль упругости при растяжении, ГПа</a:t>
            </a:r>
            <a:endParaRPr sz="4800">
              <a:solidFill>
                <a:schemeClr val="tx1"/>
              </a:solidFill>
            </a:endParaRPr>
          </a:p>
          <a:p>
            <a:pPr marL="533398" indent="-457200" algn="just">
              <a:buFont typeface="+mj-lt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LS Sector Regular"/>
                <a:ea typeface="ALS Sector Regular"/>
                <a:cs typeface="ALS Sector Regular"/>
              </a:rPr>
              <a:t>Прочность при растяжении, МПа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Потребление смолы, г/м²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Угол нашивки, градусы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Шаг нашивки</a:t>
            </a:r>
            <a:endParaRPr>
              <a:solidFill>
                <a:schemeClr val="tx1"/>
              </a:solidFill>
            </a:endParaRPr>
          </a:p>
          <a:p>
            <a:pPr marL="533399" indent="-457200" algn="just">
              <a:buFont typeface="+mj-lt"/>
              <a:buAutoNum type="arabicPeriod"/>
              <a:defRPr/>
            </a:pPr>
            <a:r>
              <a:rPr>
                <a:solidFill>
                  <a:schemeClr val="tx1"/>
                </a:solidFill>
              </a:rPr>
              <a:t>Плотность нашивки</a:t>
            </a:r>
            <a:endParaRPr/>
          </a:p>
          <a:p>
            <a:pPr marL="533399" indent="-457200" algn="just">
              <a:buFont typeface="+mj-lt"/>
              <a:buAutoNum type="arabicPeriod"/>
              <a:defRPr/>
            </a:pPr>
            <a:endParaRPr/>
          </a:p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Датасет содержит 1023 записи, пропуски в записях отсутствуют.</a:t>
            </a:r>
            <a:endParaRPr/>
          </a:p>
        </p:txBody>
      </p:sp>
      <p:sp>
        <p:nvSpPr>
          <p:cNvPr id="46767264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Входные переменные</a:t>
            </a:r>
            <a:endParaRPr/>
          </a:p>
        </p:txBody>
      </p:sp>
      <p:sp>
        <p:nvSpPr>
          <p:cNvPr id="1528046735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E68C50A7-27BD-4188-70F8-9D3992F7CCEE}" type="slidenum">
              <a:rPr lang="ru-RU"/>
              <a:t/>
            </a:fld>
            <a:endParaRPr lang="ru-RU"/>
          </a:p>
        </p:txBody>
      </p:sp>
      <p:grpSp>
        <p:nvGrpSpPr>
          <p:cNvPr id="1221152670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9196886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38197931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90080761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pic>
        <p:nvPicPr>
          <p:cNvPr id="3756930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15382" y="1333689"/>
            <a:ext cx="5111059" cy="1996669"/>
          </a:xfrm>
          <a:prstGeom prst="rect">
            <a:avLst/>
          </a:prstGeom>
        </p:spPr>
      </p:pic>
      <p:pic>
        <p:nvPicPr>
          <p:cNvPr id="54707741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206153" y="3590192"/>
            <a:ext cx="3226213" cy="29131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636936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885144" y="2692644"/>
            <a:ext cx="6024992" cy="4016661"/>
          </a:xfrm>
          <a:prstGeom prst="rect">
            <a:avLst/>
          </a:prstGeom>
        </p:spPr>
      </p:pic>
      <p:sp>
        <p:nvSpPr>
          <p:cNvPr id="1134914350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 algn="just"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/>
              <a:t>Построенная корреляционная матрица показала, что линейная корреляция между входными признаками и целевыми переменными слабо выражена (коэффициенты корреляции находятся преимущественно в диапазоне от 0.01 до 0.07)</a:t>
            </a:r>
            <a:endParaRPr/>
          </a:p>
        </p:txBody>
      </p:sp>
      <p:sp>
        <p:nvSpPr>
          <p:cNvPr id="538775402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Корреляция между входными перемнными</a:t>
            </a:r>
            <a:endParaRPr/>
          </a:p>
        </p:txBody>
      </p:sp>
      <p:sp>
        <p:nvSpPr>
          <p:cNvPr id="590390889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ADC3E42-D047-0F96-D3F5-D860CED081A9}" type="slidenum">
              <a:rPr lang="ru-RU"/>
              <a:t/>
            </a:fld>
            <a:endParaRPr lang="ru-RU"/>
          </a:p>
        </p:txBody>
      </p:sp>
      <p:grpSp>
        <p:nvGrpSpPr>
          <p:cNvPr id="900847631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517736658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49137194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099175012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3113632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модели машинного обучения была выбранна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модель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StackingRegressor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которая объединяет несколько алгоритмов (ElasticNet, Random Forest, KNN),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которые были отобраны после сравнения передавая их выходы в финальную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модель (Linear Regression</a:t>
            </a:r>
            <a:r>
              <a:rPr lang="ru-RU"/>
              <a:t>).</a:t>
            </a:r>
            <a:endParaRPr lang="ru-RU"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endParaRPr/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Для нейронной сети архитектура будет состоять из трех полносвязных слоев с функцией активации </a:t>
            </a:r>
            <a:r>
              <a:rPr lang="en-US"/>
              <a:t>tanh.</a:t>
            </a:r>
            <a:endParaRPr/>
          </a:p>
        </p:txBody>
      </p:sp>
      <p:sp>
        <p:nvSpPr>
          <p:cNvPr id="651119770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Используемые методы</a:t>
            </a:r>
            <a:endParaRPr/>
          </a:p>
        </p:txBody>
      </p:sp>
      <p:sp>
        <p:nvSpPr>
          <p:cNvPr id="898488866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259482F3-68DF-D0CB-C740-F6DE783C5785}" type="slidenum">
              <a:rPr lang="ru-RU"/>
              <a:t/>
            </a:fld>
            <a:endParaRPr lang="ru-RU"/>
          </a:p>
        </p:txBody>
      </p:sp>
      <p:grpSp>
        <p:nvGrpSpPr>
          <p:cNvPr id="431999612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86258502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973497130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234339481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167319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 fontScale="95000" lnSpcReduction="1000"/>
          </a:bodyPr>
          <a:lstStyle/>
          <a:p>
            <a:pPr marL="533399" indent="-457200" algn="just">
              <a:buFont typeface="+mj-lt"/>
              <a:buAutoNum type="arabicPeriod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Анализ распределения признаков – для признаков использовались гистограммы и описательная статистика (среднее, медиана, минимум, максимум и стандартное отклонение)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.</a:t>
            </a:r>
            <a:endParaRPr lang="en-US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2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Обработка выбросов – применялся метод межквартильного размаха (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IQR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)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Open Sans"/>
                <a:cs typeface="ALS Sector Regular"/>
              </a:rPr>
              <a:t>значения за пределелами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[Q1 – 1.5·IQR, Q3 + 1.5·IQR] были обрезаны или исключены из анализа.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Корреляционный анализ – б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ыло выявлено, что некоторые признаки имеют низкую корреляцию с целевыми (|r| &lt; 0.04) и были исключены из дальнейшего анализа, поскольку не вносили полезную информацию в предсказание, а наоборот делали хуже.</a:t>
            </a:r>
            <a:endParaRPr lang="ru-RU" sz="2300" b="0" i="0" u="none" strike="noStrike" cap="none" spc="0">
              <a:solidFill>
                <a:srgbClr val="262626"/>
              </a:solidFill>
              <a:latin typeface="ALS Sector Regular"/>
              <a:ea typeface="ALS Sector Regular"/>
              <a:cs typeface="ALS Sector Regular"/>
            </a:endParaRPr>
          </a:p>
          <a:p>
            <a:pPr marL="533399" marR="0" indent="-45720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AutoNum type="arabicPeriod" startAt="3"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Масштабирование данных – использовались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StandardScaler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 и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MinMaxScaler</a:t>
            </a:r>
            <a:r>
              <a:rPr lang="en-US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,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ALS Sector Regular"/>
                <a:ea typeface="ALS Sector Regular"/>
                <a:cs typeface="ALS Sector Regular"/>
              </a:rPr>
              <a:t>что позволило привести признаки к единому диапазону и обеспечить устойчивость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1512752258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Разведочный анализ данных</a:t>
            </a:r>
            <a:endParaRPr/>
          </a:p>
        </p:txBody>
      </p:sp>
      <p:sp>
        <p:nvSpPr>
          <p:cNvPr id="1261988477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88DA822C-C551-EBD0-0EDA-0E796C4F601A}" type="slidenum">
              <a:rPr lang="ru-RU"/>
              <a:t/>
            </a:fld>
            <a:endParaRPr lang="ru-RU"/>
          </a:p>
        </p:txBody>
      </p:sp>
      <p:grpSp>
        <p:nvGrpSpPr>
          <p:cNvPr id="1123412968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239238950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Аналитическая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627798303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774417895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630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/>
              <a:t>Нормализация признаков 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728185788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960538599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A1E311B4-6383-3860-730D-D884E54ACFD5}" type="slidenum">
              <a:rPr lang="ru-RU"/>
              <a:t/>
            </a:fld>
            <a:endParaRPr lang="ru-RU"/>
          </a:p>
        </p:txBody>
      </p:sp>
      <p:grpSp>
        <p:nvGrpSpPr>
          <p:cNvPr id="326624923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1408402787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1595077075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2071315356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  <p:graphicFrame>
        <p:nvGraphicFramePr>
          <p:cNvPr id="334091897" name=""/>
          <p:cNvGraphicFramePr>
            <a:graphicFrameLocks xmlns:a="http://schemas.openxmlformats.org/drawingml/2006/main"/>
          </p:cNvGraphicFramePr>
          <p:nvPr/>
        </p:nvGraphicFramePr>
        <p:xfrm>
          <a:off x="637382" y="2393283"/>
          <a:ext cx="10853057" cy="431602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  <a:gridCol w="903363"/>
              </a:tblGrid>
              <a:tr h="1341405">
                <a:tc>
                  <a:txBody>
                    <a:bodyPr/>
                    <a:p>
                      <a:pPr algn="just">
                        <a:defRPr/>
                      </a:pP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Соотношение матрица-наполнитель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Плотность, кг/м3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модуль упругости, ГПа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Количество отвердителя, м.%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Содержание эпоксидных групп,%_2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Температура вспышки, С_2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Поверхностная плотность,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Потребление смолы, г/м2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Угол нашивки, град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Шаг нашивки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Плотность нашивки</a:t>
                      </a:r>
                      <a:endParaRPr/>
                    </a:p>
                  </a:txBody>
                  <a:tcPr vert="horz"/>
                </a:tc>
              </a:tr>
              <a:tr h="950522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5.591742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2207.773481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1911.536477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198.953207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413.273418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1399.542362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414.590628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90.000000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14.440522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103.988901</a:t>
                      </a:r>
                      <a:endParaRPr/>
                    </a:p>
                  </a:txBody>
                  <a:tcPr vert="horz"/>
                </a:tc>
              </a:tr>
              <a:tr h="514410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(до)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0.389403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1731.764635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2.436909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17.740275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14.254985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0.603740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33.803026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0.000000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 lang="en-US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Максимум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2.915695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3.148712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3.549589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3.125033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4.471955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3.112932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3.260615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3.285517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1.016758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2.943275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3.793863</a:t>
                      </a:r>
                      <a:endParaRPr/>
                    </a:p>
                  </a:txBody>
                  <a:tcPr vert="horz"/>
                </a:tc>
              </a:tr>
              <a:tr h="721159"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Минимум (после)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-2.783776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-3.310622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-2.234332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 algn="just">
                        <a:defRPr/>
                      </a:pPr>
                      <a:r>
                        <a:rPr/>
                        <a:t>-3.282308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-3.321825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-4.542215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-1.714677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-3.092116 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-0.983518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-2.692680</a:t>
                      </a:r>
                      <a:endParaRPr/>
                    </a:p>
                  </a:txBody>
                  <a:tcPr vert="horz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-4.629749</a:t>
                      </a:r>
                      <a:endParaRPr/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9823968" name="Текст 1"/>
          <p:cNvSpPr>
            <a:spLocks noGrp="1"/>
          </p:cNvSpPr>
          <p:nvPr>
            <p:ph type="body" idx="1"/>
          </p:nvPr>
        </p:nvSpPr>
        <p:spPr bwMode="auto">
          <a:xfrm>
            <a:off x="388476" y="1935878"/>
            <a:ext cx="11350867" cy="4352700"/>
          </a:xfrm>
        </p:spPr>
        <p:txBody>
          <a:bodyPr spcFirstLastPara="1" vertOverflow="overflow" horzOverflow="overflow" vert="horz" wrap="square" lIns="91423" tIns="45699" rIns="91423" bIns="45699" numCol="1" spcCol="0" rtlCol="0" fromWordArt="0" anchor="t" anchorCtr="0" forceAA="0" upright="0" compatLnSpc="0">
            <a:normAutofit/>
          </a:bodyPr>
          <a:lstStyle/>
          <a:p>
            <a:pPr marL="76199" indent="0">
              <a:buClr>
                <a:schemeClr val="accent1"/>
              </a:buClr>
              <a:buSzPts val="2400"/>
              <a:buFont typeface="Noto Sans Symbols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cs typeface="Times New Roman"/>
              </a:rPr>
              <a:t>Дополнительно были удалены </a:t>
            </a: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выбросы с использованием метода межквартильного размаха (IQR). Это позволило исключить аномальные значения, которые могли бы исказить обучение моделей.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marL="76199" marR="0" indent="0" algn="just">
              <a:lnSpc>
                <a:spcPct val="90000"/>
              </a:lnSpc>
              <a:spcBef>
                <a:spcPts val="749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+mj-lt"/>
              <a:buNone/>
              <a:defRPr/>
            </a:pPr>
            <a:r>
              <a:rPr lang="ru-RU" sz="2300" b="0" i="0" u="none" strike="noStrike" cap="none" spc="0">
                <a:solidFill>
                  <a:srgbClr val="262626"/>
                </a:solidFill>
                <a:latin typeface="Times New Roman"/>
                <a:ea typeface="Times New Roman"/>
                <a:cs typeface="Times New Roman"/>
              </a:rPr>
              <a:t>Таким образом, предобработка обеспечила корректное масштабирование признаков и очистку данных от выбросов, что является важным этапом перед построением моделей машинного обучения.</a:t>
            </a:r>
            <a:endParaRPr lang="ru-RU" sz="2300" b="0" i="0" u="none" strike="noStrike" cap="none" spc="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  <p:sp>
        <p:nvSpPr>
          <p:cNvPr id="16826684" name="Текст 2"/>
          <p:cNvSpPr>
            <a:spLocks noGrp="1"/>
          </p:cNvSpPr>
          <p:nvPr>
            <p:ph type="body" idx="2"/>
          </p:nvPr>
        </p:nvSpPr>
        <p:spPr bwMode="auto">
          <a:xfrm>
            <a:off x="213216" y="1333689"/>
            <a:ext cx="11350502" cy="6006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/>
              <a:t>Предобработка данных</a:t>
            </a:r>
            <a:endParaRPr/>
          </a:p>
        </p:txBody>
      </p:sp>
      <p:sp>
        <p:nvSpPr>
          <p:cNvPr id="655408468" name="Номер слайда 3"/>
          <p:cNvSpPr>
            <a:spLocks noGrp="1"/>
          </p:cNvSpPr>
          <p:nvPr>
            <p:ph type="sldNum" idx="12"/>
          </p:nvPr>
        </p:nvSpPr>
        <p:spPr bwMode="auto"/>
        <p:txBody>
          <a:bodyPr/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1854E9D0-4D88-DAD1-8AC7-6311D7FA7489}" type="slidenum">
              <a:rPr lang="ru-RU"/>
              <a:t/>
            </a:fld>
            <a:endParaRPr lang="ru-RU"/>
          </a:p>
        </p:txBody>
      </p:sp>
      <p:grpSp>
        <p:nvGrpSpPr>
          <p:cNvPr id="76453844" name="Группа 7"/>
          <p:cNvGrpSpPr/>
          <p:nvPr/>
        </p:nvGrpSpPr>
        <p:grpSpPr bwMode="auto">
          <a:xfrm flipH="0" flipV="0">
            <a:off x="3167879" y="469292"/>
            <a:ext cx="4508946" cy="666000"/>
            <a:chOff x="0" y="0"/>
            <a:chExt cx="4508946" cy="666000"/>
          </a:xfrm>
        </p:grpSpPr>
        <p:sp>
          <p:nvSpPr>
            <p:cNvPr id="567254359" name="Прямоугольник 8"/>
            <p:cNvSpPr/>
            <p:nvPr/>
          </p:nvSpPr>
          <p:spPr bwMode="auto">
            <a:xfrm flipH="0" flipV="0">
              <a:off x="0" y="0"/>
              <a:ext cx="4468649" cy="66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ru-RU" sz="2800" spc="180">
                  <a:ln>
                    <a:solidFill>
                      <a:srgbClr val="065CAB"/>
                    </a:solidFill>
                  </a:ln>
                  <a:solidFill>
                    <a:srgbClr val="065CAB"/>
                  </a:solidFill>
                  <a:latin typeface="ALS Sector Bold"/>
                  <a:cs typeface="ALS Sector Bold"/>
                </a:rPr>
                <a:t>Практическая часть</a:t>
              </a:r>
              <a:endParaRPr lang="ru-RU" sz="2800" spc="180">
                <a:latin typeface="ALS Sector Bold"/>
                <a:cs typeface="ALS Sector Bold"/>
              </a:endParaRPr>
            </a:p>
          </p:txBody>
        </p:sp>
        <p:sp>
          <p:nvSpPr>
            <p:cNvPr id="2004174054" name="Прямоугольник 58"/>
            <p:cNvSpPr/>
            <p:nvPr/>
          </p:nvSpPr>
          <p:spPr bwMode="auto">
            <a:xfrm rot="10799989" flipH="1">
              <a:off x="0" y="0"/>
              <a:ext cx="6276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65C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latin typeface="ALS Sector Regular"/>
              </a:endParaRPr>
            </a:p>
          </p:txBody>
        </p:sp>
        <p:sp>
          <p:nvSpPr>
            <p:cNvPr id="1762484670" name="Прямоугольник 58"/>
            <p:cNvSpPr>
              <a:spLocks noChangeAspect="1"/>
            </p:cNvSpPr>
            <p:nvPr/>
          </p:nvSpPr>
          <p:spPr bwMode="auto">
            <a:xfrm flipH="1">
              <a:off x="4435146" y="0"/>
              <a:ext cx="73800" cy="666000"/>
            </a:xfrm>
            <a:custGeom>
              <a:avLst/>
              <a:gdLst>
                <a:gd name="connsiteX0" fmla="*/ 0 w 424732"/>
                <a:gd name="connsiteY0" fmla="*/ 0 h 424732"/>
                <a:gd name="connsiteX1" fmla="*/ 424732 w 424732"/>
                <a:gd name="connsiteY1" fmla="*/ 0 h 424732"/>
                <a:gd name="connsiteX2" fmla="*/ 424732 w 424732"/>
                <a:gd name="connsiteY2" fmla="*/ 424732 h 424732"/>
                <a:gd name="connsiteX3" fmla="*/ 0 w 424732"/>
                <a:gd name="connsiteY3" fmla="*/ 424732 h 424732"/>
                <a:gd name="connsiteX4" fmla="*/ 0 w 424732"/>
                <a:gd name="connsiteY4" fmla="*/ 0 h 424732"/>
                <a:gd name="connsiteX0" fmla="*/ 0 w 425450"/>
                <a:gd name="connsiteY0" fmla="*/ 0 h 424732"/>
                <a:gd name="connsiteX1" fmla="*/ 424732 w 425450"/>
                <a:gd name="connsiteY1" fmla="*/ 0 h 424732"/>
                <a:gd name="connsiteX2" fmla="*/ 425450 w 425450"/>
                <a:gd name="connsiteY2" fmla="*/ 238890 h 424732"/>
                <a:gd name="connsiteX3" fmla="*/ 424732 w 425450"/>
                <a:gd name="connsiteY3" fmla="*/ 424732 h 424732"/>
                <a:gd name="connsiteX4" fmla="*/ 0 w 425450"/>
                <a:gd name="connsiteY4" fmla="*/ 424732 h 424732"/>
                <a:gd name="connsiteX5" fmla="*/ 0 w 425450"/>
                <a:gd name="connsiteY5" fmla="*/ 0 h 424732"/>
                <a:gd name="connsiteX0" fmla="*/ 425450 w 516890"/>
                <a:gd name="connsiteY0" fmla="*/ 238890 h 424732"/>
                <a:gd name="connsiteX1" fmla="*/ 424732 w 516890"/>
                <a:gd name="connsiteY1" fmla="*/ 424732 h 424732"/>
                <a:gd name="connsiteX2" fmla="*/ 0 w 516890"/>
                <a:gd name="connsiteY2" fmla="*/ 424732 h 424732"/>
                <a:gd name="connsiteX3" fmla="*/ 0 w 516890"/>
                <a:gd name="connsiteY3" fmla="*/ 0 h 424732"/>
                <a:gd name="connsiteX4" fmla="*/ 424732 w 516890"/>
                <a:gd name="connsiteY4" fmla="*/ 0 h 424732"/>
                <a:gd name="connsiteX5" fmla="*/ 516890 w 516890"/>
                <a:gd name="connsiteY5" fmla="*/ 330330 h 424732"/>
                <a:gd name="connsiteX0" fmla="*/ 424732 w 516890"/>
                <a:gd name="connsiteY0" fmla="*/ 424732 h 424732"/>
                <a:gd name="connsiteX1" fmla="*/ 0 w 516890"/>
                <a:gd name="connsiteY1" fmla="*/ 424732 h 424732"/>
                <a:gd name="connsiteX2" fmla="*/ 0 w 516890"/>
                <a:gd name="connsiteY2" fmla="*/ 0 h 424732"/>
                <a:gd name="connsiteX3" fmla="*/ 424732 w 516890"/>
                <a:gd name="connsiteY3" fmla="*/ 0 h 424732"/>
                <a:gd name="connsiteX4" fmla="*/ 516890 w 516890"/>
                <a:gd name="connsiteY4" fmla="*/ 330330 h 424732"/>
                <a:gd name="connsiteX0" fmla="*/ 424732 w 424732"/>
                <a:gd name="connsiteY0" fmla="*/ 424732 h 424732"/>
                <a:gd name="connsiteX1" fmla="*/ 0 w 424732"/>
                <a:gd name="connsiteY1" fmla="*/ 424732 h 424732"/>
                <a:gd name="connsiteX2" fmla="*/ 0 w 424732"/>
                <a:gd name="connsiteY2" fmla="*/ 0 h 424732"/>
                <a:gd name="connsiteX3" fmla="*/ 424732 w 424732"/>
                <a:gd name="connsiteY3" fmla="*/ 0 h 42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4732" h="424732" fill="norm" stroke="1" extrusionOk="0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ln w="16510">
              <a:solidFill>
                <a:srgbClr val="0046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ru-RU">
                <a:solidFill>
                  <a:srgbClr val="065CAB"/>
                </a:solidFill>
                <a:latin typeface="ALS Sector Regular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/>
        <a:ea typeface="Arial"/>
        <a:cs typeface="Arial"/>
      </a:majorFont>
      <a:minorFont>
        <a:latin typeface="ALS Sector Regular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ONLYOFFICE/8.3.3.21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Фомина Ольга</dc:creator>
  <cp:lastModifiedBy/>
  <cp:revision>102</cp:revision>
  <dcterms:created xsi:type="dcterms:W3CDTF">2021-02-24T09:03:25Z</dcterms:created>
  <dcterms:modified xsi:type="dcterms:W3CDTF">2025-05-28T19:51:46Z</dcterms:modified>
</cp:coreProperties>
</file>