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4" r:id="rId2"/>
    <p:sldId id="350" r:id="rId3"/>
    <p:sldId id="306" r:id="rId4"/>
    <p:sldId id="356" r:id="rId5"/>
    <p:sldId id="316" r:id="rId6"/>
    <p:sldId id="317" r:id="rId7"/>
    <p:sldId id="318" r:id="rId8"/>
    <p:sldId id="319" r:id="rId9"/>
    <p:sldId id="320" r:id="rId10"/>
    <p:sldId id="307" r:id="rId11"/>
    <p:sldId id="308" r:id="rId12"/>
    <p:sldId id="321" r:id="rId13"/>
    <p:sldId id="324" r:id="rId14"/>
    <p:sldId id="330" r:id="rId15"/>
    <p:sldId id="325" r:id="rId16"/>
    <p:sldId id="326" r:id="rId17"/>
    <p:sldId id="333" r:id="rId18"/>
    <p:sldId id="334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36" userDrawn="1">
          <p15:clr>
            <a:srgbClr val="A4A3A4"/>
          </p15:clr>
        </p15:guide>
        <p15:guide id="2" pos="5117" userDrawn="1">
          <p15:clr>
            <a:srgbClr val="A4A3A4"/>
          </p15:clr>
        </p15:guide>
        <p15:guide id="3" pos="1647" userDrawn="1">
          <p15:clr>
            <a:srgbClr val="A4A3A4"/>
          </p15:clr>
        </p15:guide>
        <p15:guide id="4" pos="13713" userDrawn="1">
          <p15:clr>
            <a:srgbClr val="A4A3A4"/>
          </p15:clr>
        </p15:guide>
        <p15:guide id="5" orient="horz" pos="7495" userDrawn="1">
          <p15:clr>
            <a:srgbClr val="A4A3A4"/>
          </p15:clr>
        </p15:guide>
        <p15:guide id="6" orient="horz" pos="2120" userDrawn="1">
          <p15:clr>
            <a:srgbClr val="A4A3A4"/>
          </p15:clr>
        </p15:guide>
        <p15:guide id="7" orient="horz" pos="3095" userDrawn="1">
          <p15:clr>
            <a:srgbClr val="A4A3A4"/>
          </p15:clr>
        </p15:guide>
        <p15:guide id="8" orient="horz" pos="941" userDrawn="1">
          <p15:clr>
            <a:srgbClr val="A4A3A4"/>
          </p15:clr>
        </p15:guide>
        <p15:guide id="9" orient="horz" pos="7087" userDrawn="1">
          <p15:clr>
            <a:srgbClr val="A4A3A4"/>
          </p15:clr>
        </p15:guide>
        <p15:guide id="10" orient="horz" pos="4071" userDrawn="1">
          <p15:clr>
            <a:srgbClr val="A4A3A4"/>
          </p15:clr>
        </p15:guide>
        <p15:guide id="11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howGuides="1">
      <p:cViewPr varScale="1">
        <p:scale>
          <a:sx n="54" d="100"/>
          <a:sy n="54" d="100"/>
        </p:scale>
        <p:origin x="792" y="224"/>
      </p:cViewPr>
      <p:guideLst>
        <p:guide orient="horz" pos="1236"/>
        <p:guide pos="5117"/>
        <p:guide pos="1647"/>
        <p:guide pos="13713"/>
        <p:guide orient="horz" pos="7495"/>
        <p:guide orient="horz" pos="2120"/>
        <p:guide orient="horz" pos="3095"/>
        <p:guide orient="horz" pos="941"/>
        <p:guide orient="horz" pos="7087"/>
        <p:guide orient="horz" pos="4071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B59A632-C249-43A5-8C62-8D250CCA9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18A66E-5D9F-4A22-82B1-737F2F18E0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E6978B-BC63-4BF0-B076-A344A05CC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BA31C2-8CA6-4131-A865-B42F6C456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1FBFC-F0B3-4EC9-812F-1CE7C60D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87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scipy.org/doc/scipy-0.14.0/reference/generated/scipy.spatial.distance.hamming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335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Метрики близости объектов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3266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Слова и векторы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9338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Метрика </a:t>
            </a:r>
            <a:r>
              <a:rPr lang="en-US" dirty="0"/>
              <a:t>TF-IDF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слова и векторы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86" y="5204111"/>
            <a:ext cx="12035029" cy="75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6048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Мера важности документа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559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TF (</a:t>
            </a:r>
            <a:r>
              <a:rPr lang="ru-RU" sz="5200" dirty="0" err="1">
                <a:latin typeface="Proxima Nova Lt" panose="02000506030000020004" pitchFamily="50" charset="0"/>
              </a:rPr>
              <a:t>term</a:t>
            </a:r>
            <a:r>
              <a:rPr lang="ru-RU" sz="5200" dirty="0">
                <a:latin typeface="Proxima Nova Lt" panose="02000506030000020004" pitchFamily="50" charset="0"/>
              </a:rPr>
              <a:t> </a:t>
            </a:r>
            <a:r>
              <a:rPr lang="ru-RU" sz="5200" dirty="0" err="1">
                <a:latin typeface="Proxima Nova Lt" panose="02000506030000020004" pitchFamily="50" charset="0"/>
              </a:rPr>
              <a:t>frequency</a:t>
            </a:r>
            <a:r>
              <a:rPr lang="ru-RU" sz="5200" dirty="0">
                <a:latin typeface="Proxima Nova Lt" panose="02000506030000020004" pitchFamily="50" charset="0"/>
              </a:rPr>
              <a:t> — частота слова) — отношение числа вхождений некоторого слова к общему числу слов документа</a:t>
            </a:r>
          </a:p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lang="ru-RU" sz="5200" dirty="0">
              <a:latin typeface="Proxima Nova Lt" panose="02000506030000020004" pitchFamily="50" charset="0"/>
            </a:endParaRPr>
          </a:p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IDF (</a:t>
            </a:r>
            <a:r>
              <a:rPr lang="ru-RU" sz="5200" dirty="0" err="1">
                <a:latin typeface="Proxima Nova Lt" panose="02000506030000020004" pitchFamily="50" charset="0"/>
              </a:rPr>
              <a:t>inverse</a:t>
            </a:r>
            <a:r>
              <a:rPr lang="ru-RU" sz="5200" dirty="0">
                <a:latin typeface="Proxima Nova Lt" panose="02000506030000020004" pitchFamily="50" charset="0"/>
              </a:rPr>
              <a:t> </a:t>
            </a:r>
            <a:r>
              <a:rPr lang="ru-RU" sz="5200" dirty="0" err="1">
                <a:latin typeface="Proxima Nova Lt" panose="02000506030000020004" pitchFamily="50" charset="0"/>
              </a:rPr>
              <a:t>document</a:t>
            </a:r>
            <a:r>
              <a:rPr lang="ru-RU" sz="5200" dirty="0">
                <a:latin typeface="Proxima Nova Lt" panose="02000506030000020004" pitchFamily="50" charset="0"/>
              </a:rPr>
              <a:t> </a:t>
            </a:r>
            <a:r>
              <a:rPr lang="ru-RU" sz="5200" dirty="0" err="1">
                <a:latin typeface="Proxima Nova Lt" panose="02000506030000020004" pitchFamily="50" charset="0"/>
              </a:rPr>
              <a:t>frequency</a:t>
            </a:r>
            <a:r>
              <a:rPr lang="ru-RU" sz="5200" dirty="0">
                <a:latin typeface="Proxima Nova Lt" panose="02000506030000020004" pitchFamily="50" charset="0"/>
              </a:rPr>
              <a:t> — обратная частота документа) — инверсия частоты, с которой некоторое слово </a:t>
            </a:r>
          </a:p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встречается в документах коллекции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TF-</a:t>
            </a:r>
            <a:r>
              <a:rPr lang="en-US" sz="3000" dirty="0" err="1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idf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1038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Мера важности документа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296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latin typeface="Proxima Nova Lt" panose="02000506030000020004" pitchFamily="50" charset="0"/>
              </a:rPr>
              <a:t>TF-IDF </a:t>
            </a:r>
            <a:r>
              <a:rPr lang="ru-RU" sz="5200" dirty="0">
                <a:latin typeface="Proxima Nova Lt" panose="02000506030000020004" pitchFamily="50" charset="0"/>
              </a:rPr>
              <a:t>имеет много модификаций под разные задачи</a:t>
            </a:r>
          </a:p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lang="ru-RU" sz="5200" dirty="0">
              <a:latin typeface="Proxima Nova Lt" panose="02000506030000020004" pitchFamily="50" charset="0"/>
            </a:endParaRPr>
          </a:p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Вариант определения для поисковых систем (т. н. BM25)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TF-</a:t>
            </a:r>
            <a:r>
              <a:rPr lang="en-US" sz="3000" dirty="0" err="1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idf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29" y="8281506"/>
            <a:ext cx="22256942" cy="30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2216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33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Пример различия текстов вакансий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TF-</a:t>
            </a:r>
            <a:r>
              <a:rPr lang="en-US" sz="3000" dirty="0" err="1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idf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55" y="6143569"/>
            <a:ext cx="10816602" cy="6818567"/>
          </a:xfrm>
          <a:prstGeom prst="rect">
            <a:avLst/>
          </a:prstGeom>
        </p:spPr>
      </p:pic>
      <p:sp>
        <p:nvSpPr>
          <p:cNvPr id="8" name="Shape 199"/>
          <p:cNvSpPr/>
          <p:nvPr/>
        </p:nvSpPr>
        <p:spPr>
          <a:xfrm>
            <a:off x="12240957" y="6143569"/>
            <a:ext cx="11832023" cy="330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Тексты бухгалтерских вакансий (1-1000) «ближе» по косинусной мере к данному тексту, чем вакансии разработчиков (тексты 1001-2000)</a:t>
            </a:r>
          </a:p>
        </p:txBody>
      </p:sp>
    </p:spTree>
    <p:extLst>
      <p:ext uri="{BB962C8B-B14F-4D97-AF65-F5344CB8AC3E}">
        <p14:creationId xmlns:p14="http://schemas.microsoft.com/office/powerpoint/2010/main" val="217626788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Немного о векторах</a:t>
            </a:r>
          </a:p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dirty="0"/>
              <a:t>word2vec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5027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Опечатки и подсказки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Представление слов в виде векторов позволяет оценить их близость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word2vec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938" y="7547704"/>
            <a:ext cx="6582478" cy="545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33" y="7547704"/>
            <a:ext cx="5640391" cy="545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199"/>
          <p:cNvSpPr/>
          <p:nvPr/>
        </p:nvSpPr>
        <p:spPr>
          <a:xfrm>
            <a:off x="2802533" y="6404827"/>
            <a:ext cx="2865317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latin typeface="Proxima Nova Lt" panose="02000506030000020004" pitchFamily="50" charset="0"/>
              </a:rPr>
              <a:t>“</a:t>
            </a:r>
            <a:r>
              <a:rPr lang="ru-RU" sz="5200" dirty="0" err="1">
                <a:latin typeface="Proxima Nova Lt" panose="02000506030000020004" pitchFamily="50" charset="0"/>
              </a:rPr>
              <a:t>нятвуч</a:t>
            </a:r>
            <a:r>
              <a:rPr lang="en-US" sz="5200" dirty="0">
                <a:latin typeface="Proxima Nova Lt" panose="02000506030000020004" pitchFamily="50" charset="0"/>
              </a:rPr>
              <a:t>”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0" name="Shape 199"/>
          <p:cNvSpPr/>
          <p:nvPr/>
        </p:nvSpPr>
        <p:spPr>
          <a:xfrm>
            <a:off x="15033938" y="6364038"/>
            <a:ext cx="5540062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latin typeface="Proxima Nova Lt" panose="02000506030000020004" pitchFamily="50" charset="0"/>
              </a:rPr>
              <a:t>“</a:t>
            </a:r>
            <a:r>
              <a:rPr lang="ru-RU" sz="5200" dirty="0" err="1">
                <a:latin typeface="Proxima Nova Lt" panose="02000506030000020004" pitchFamily="50" charset="0"/>
              </a:rPr>
              <a:t>асад</a:t>
            </a:r>
            <a:r>
              <a:rPr lang="ru-RU" sz="5200" dirty="0">
                <a:latin typeface="Proxima Nova Lt" panose="02000506030000020004" pitchFamily="50" charset="0"/>
              </a:rPr>
              <a:t> + </a:t>
            </a:r>
            <a:r>
              <a:rPr lang="ru-RU" sz="5200" dirty="0" err="1">
                <a:latin typeface="Proxima Nova Lt" panose="02000506030000020004" pitchFamily="50" charset="0"/>
              </a:rPr>
              <a:t>сирия</a:t>
            </a:r>
            <a:r>
              <a:rPr lang="en-US" sz="5200" dirty="0">
                <a:latin typeface="Proxima Nova Lt" panose="02000506030000020004" pitchFamily="50" charset="0"/>
              </a:rPr>
              <a:t>”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037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семантически близкие слова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word2vec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2947702" y="6404827"/>
            <a:ext cx="4878427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latin typeface="Proxima Nova Lt" panose="02000506030000020004" pitchFamily="50" charset="0"/>
              </a:rPr>
              <a:t>“</a:t>
            </a:r>
            <a:r>
              <a:rPr lang="ru-RU" sz="5200" dirty="0" err="1">
                <a:latin typeface="Proxima Nova Lt" panose="02000506030000020004" pitchFamily="50" charset="0"/>
              </a:rPr>
              <a:t>замок+дверь</a:t>
            </a:r>
            <a:r>
              <a:rPr lang="en-US" sz="5200" dirty="0">
                <a:latin typeface="Proxima Nova Lt" panose="02000506030000020004" pitchFamily="50" charset="0"/>
              </a:rPr>
              <a:t>”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0" name="Shape 199"/>
          <p:cNvSpPr/>
          <p:nvPr/>
        </p:nvSpPr>
        <p:spPr>
          <a:xfrm>
            <a:off x="17099280" y="6404827"/>
            <a:ext cx="6432876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latin typeface="Proxima Nova Lt" panose="02000506030000020004" pitchFamily="50" charset="0"/>
              </a:rPr>
              <a:t>“</a:t>
            </a:r>
            <a:r>
              <a:rPr lang="ru-RU" sz="5200" dirty="0">
                <a:latin typeface="Proxima Nova Lt" panose="02000506030000020004" pitchFamily="50" charset="0"/>
              </a:rPr>
              <a:t>замок + </a:t>
            </a:r>
            <a:r>
              <a:rPr lang="ru-RU" sz="5200" dirty="0" err="1">
                <a:latin typeface="Proxima Nova Lt" panose="02000506030000020004" pitchFamily="50" charset="0"/>
              </a:rPr>
              <a:t>швейцария</a:t>
            </a:r>
            <a:r>
              <a:rPr lang="en-US" sz="5200" dirty="0">
                <a:latin typeface="Proxima Nova Lt" panose="02000506030000020004" pitchFamily="50" charset="0"/>
              </a:rPr>
              <a:t>”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8"/>
          <a:stretch/>
        </p:blipFill>
        <p:spPr bwMode="auto">
          <a:xfrm>
            <a:off x="2626855" y="7753566"/>
            <a:ext cx="5520120" cy="542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29"/>
          <a:stretch/>
        </p:blipFill>
        <p:spPr bwMode="auto">
          <a:xfrm>
            <a:off x="18028070" y="7753566"/>
            <a:ext cx="4575297" cy="542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18"/>
          <a:stretch/>
        </p:blipFill>
        <p:spPr bwMode="auto">
          <a:xfrm>
            <a:off x="10391535" y="7753566"/>
            <a:ext cx="5095119" cy="542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hape 199"/>
          <p:cNvSpPr/>
          <p:nvPr/>
        </p:nvSpPr>
        <p:spPr>
          <a:xfrm>
            <a:off x="10499881" y="6364038"/>
            <a:ext cx="4878427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latin typeface="Proxima Nova Lt" panose="02000506030000020004" pitchFamily="50" charset="0"/>
              </a:rPr>
              <a:t>“</a:t>
            </a:r>
            <a:r>
              <a:rPr lang="ru-RU" sz="5200" dirty="0">
                <a:latin typeface="Proxima Nova Lt" panose="02000506030000020004" pitchFamily="50" charset="0"/>
              </a:rPr>
              <a:t>замок + ваз</a:t>
            </a:r>
            <a:r>
              <a:rPr lang="en-US" sz="5200" dirty="0">
                <a:latin typeface="Proxima Nova Lt" panose="02000506030000020004" pitchFamily="50" charset="0"/>
              </a:rPr>
              <a:t>”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5626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145629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автоматический поиск сюжетов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word2vec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2947702" y="6384433"/>
            <a:ext cx="4878427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спасение летчика</a:t>
            </a:r>
          </a:p>
        </p:txBody>
      </p:sp>
      <p:sp>
        <p:nvSpPr>
          <p:cNvPr id="10" name="Shape 199"/>
          <p:cNvSpPr/>
          <p:nvPr/>
        </p:nvSpPr>
        <p:spPr>
          <a:xfrm>
            <a:off x="17099280" y="6384433"/>
            <a:ext cx="6432876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санкции Турции и </a:t>
            </a:r>
            <a:r>
              <a:rPr lang="en-US" sz="5200" dirty="0">
                <a:latin typeface="Proxima Nova Lt" panose="02000506030000020004" pitchFamily="50" charset="0"/>
              </a:rPr>
              <a:t>IT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4" name="Shape 199"/>
          <p:cNvSpPr/>
          <p:nvPr/>
        </p:nvSpPr>
        <p:spPr>
          <a:xfrm>
            <a:off x="10468790" y="6384433"/>
            <a:ext cx="4878427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гены и допинг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503" y="7585418"/>
            <a:ext cx="3631001" cy="506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037" y="7585418"/>
            <a:ext cx="4117363" cy="560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18" y="7585418"/>
            <a:ext cx="4309995" cy="529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hape 199"/>
          <p:cNvSpPr/>
          <p:nvPr/>
        </p:nvSpPr>
        <p:spPr>
          <a:xfrm>
            <a:off x="2555618" y="4291930"/>
            <a:ext cx="10465438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Выборка текстов новостей</a:t>
            </a:r>
          </a:p>
        </p:txBody>
      </p:sp>
    </p:spTree>
    <p:extLst>
      <p:ext uri="{BB962C8B-B14F-4D97-AF65-F5344CB8AC3E}">
        <p14:creationId xmlns:p14="http://schemas.microsoft.com/office/powerpoint/2010/main" val="34936103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Сравнение текстов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Близость объектов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228" y="4381499"/>
            <a:ext cx="10067544" cy="88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09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Проблема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61" y="6164007"/>
            <a:ext cx="17736805" cy="5284281"/>
          </a:xfrm>
          <a:prstGeom prst="rect">
            <a:avLst/>
          </a:prstGeom>
        </p:spPr>
      </p:pic>
      <p:sp>
        <p:nvSpPr>
          <p:cNvPr id="9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Стартовый лист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15403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Проблема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50565"/>
          <a:stretch/>
        </p:blipFill>
        <p:spPr>
          <a:xfrm>
            <a:off x="2555618" y="4910526"/>
            <a:ext cx="12916875" cy="7433873"/>
          </a:xfrm>
          <a:prstGeom prst="rect">
            <a:avLst/>
          </a:prstGeom>
        </p:spPr>
      </p:pic>
      <p:sp>
        <p:nvSpPr>
          <p:cNvPr id="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Распознавание речи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1067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Расстояние </a:t>
            </a:r>
            <a:r>
              <a:rPr lang="ru-RU" dirty="0" err="1"/>
              <a:t>хэмминга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Число позиций, в которых соответствующие символы двух слов одинаковой длины различны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Сравнение текстов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54" y="7069881"/>
            <a:ext cx="9022601" cy="6374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86427" y="8135710"/>
            <a:ext cx="24577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к</a:t>
            </a:r>
            <a:r>
              <a:rPr lang="ru-RU" sz="5400" dirty="0"/>
              <a:t>а</a:t>
            </a:r>
            <a:r>
              <a:rPr lang="ru-RU" sz="5400" dirty="0">
                <a:solidFill>
                  <a:srgbClr val="FF0000"/>
                </a:solidFill>
              </a:rPr>
              <a:t>р</a:t>
            </a:r>
            <a:r>
              <a:rPr lang="ru-RU" sz="5400" dirty="0"/>
              <a:t>еты</a:t>
            </a:r>
          </a:p>
          <a:p>
            <a:endParaRPr lang="ru-RU" sz="5400" dirty="0"/>
          </a:p>
          <a:p>
            <a:r>
              <a:rPr lang="ru-RU" sz="5400" dirty="0">
                <a:solidFill>
                  <a:srgbClr val="FF0000"/>
                </a:solidFill>
              </a:rPr>
              <a:t>р</a:t>
            </a:r>
            <a:r>
              <a:rPr lang="ru-RU" sz="5400" dirty="0"/>
              <a:t>а</a:t>
            </a:r>
            <a:r>
              <a:rPr lang="ru-RU" sz="5400" dirty="0">
                <a:solidFill>
                  <a:srgbClr val="FF0000"/>
                </a:solidFill>
              </a:rPr>
              <a:t>к</a:t>
            </a:r>
            <a:r>
              <a:rPr lang="ru-RU" sz="5400" dirty="0"/>
              <a:t>еты</a:t>
            </a: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15711424" y="8268114"/>
            <a:ext cx="345440" cy="24529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5400"/>
          </a:p>
        </p:txBody>
      </p:sp>
      <p:sp>
        <p:nvSpPr>
          <p:cNvPr id="10" name="TextBox 9"/>
          <p:cNvSpPr txBox="1"/>
          <p:nvPr/>
        </p:nvSpPr>
        <p:spPr>
          <a:xfrm>
            <a:off x="16324136" y="9032908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87950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Расстояние </a:t>
            </a:r>
            <a:r>
              <a:rPr lang="ru-RU" dirty="0" err="1"/>
              <a:t>хэмминга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Сравнение текстов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8" y="4598473"/>
            <a:ext cx="2393616" cy="8653842"/>
          </a:xfrm>
          <a:prstGeom prst="rect">
            <a:avLst/>
          </a:prstGeom>
        </p:spPr>
      </p:pic>
      <p:sp>
        <p:nvSpPr>
          <p:cNvPr id="12" name="Shape 199"/>
          <p:cNvSpPr/>
          <p:nvPr/>
        </p:nvSpPr>
        <p:spPr>
          <a:xfrm>
            <a:off x="3254386" y="459847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В </a:t>
            </a:r>
            <a:r>
              <a:rPr lang="ru-RU" sz="5200" dirty="0" err="1">
                <a:latin typeface="Proxima Nova Lt" panose="02000506030000020004" pitchFamily="50" charset="0"/>
              </a:rPr>
              <a:t>телекоме</a:t>
            </a:r>
            <a:r>
              <a:rPr lang="ru-RU" sz="5200" dirty="0">
                <a:latin typeface="Proxima Nova Lt" panose="02000506030000020004" pitchFamily="50" charset="0"/>
              </a:rPr>
              <a:t> для отслеживания ошибок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34" y="8103431"/>
            <a:ext cx="5423285" cy="4067464"/>
          </a:xfrm>
          <a:prstGeom prst="rect">
            <a:avLst/>
          </a:prstGeom>
        </p:spPr>
      </p:pic>
      <p:sp>
        <p:nvSpPr>
          <p:cNvPr id="14" name="Shape 199"/>
          <p:cNvSpPr/>
          <p:nvPr/>
        </p:nvSpPr>
        <p:spPr>
          <a:xfrm>
            <a:off x="11594472" y="7414722"/>
            <a:ext cx="11489463" cy="5791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В </a:t>
            </a:r>
            <a:r>
              <a:rPr lang="ru-RU" sz="5200" dirty="0" err="1">
                <a:latin typeface="Proxima Nova Lt" panose="02000506030000020004" pitchFamily="50" charset="0"/>
              </a:rPr>
              <a:t>биоинформатике</a:t>
            </a:r>
            <a:r>
              <a:rPr lang="ru-RU" sz="5200" dirty="0">
                <a:latin typeface="Proxima Nova Lt" panose="02000506030000020004" pitchFamily="50" charset="0"/>
              </a:rPr>
              <a:t> для оценки стабильности цепи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latin typeface="Proxima Nova Lt" panose="02000506030000020004" pitchFamily="50" charset="0"/>
                <a:hlinkClick r:id="rId4"/>
              </a:rPr>
              <a:t>https://docs.scipy.org/doc/scipy-0.14.0/reference/generated/scipy.spatial.distance.hamming.html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338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328509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Расстояние </a:t>
            </a:r>
            <a:r>
              <a:rPr lang="ru-RU" dirty="0" err="1"/>
              <a:t>левенштейна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Сравнение текстов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10" name="Shape 199"/>
          <p:cNvSpPr/>
          <p:nvPr/>
        </p:nvSpPr>
        <p:spPr>
          <a:xfrm>
            <a:off x="2558640" y="4548783"/>
            <a:ext cx="18471651" cy="3116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Минимальное количество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55" y="8146188"/>
            <a:ext cx="9182761" cy="4070196"/>
          </a:xfrm>
          <a:prstGeom prst="rect">
            <a:avLst/>
          </a:prstGeom>
        </p:spPr>
      </p:pic>
      <p:sp>
        <p:nvSpPr>
          <p:cNvPr id="17" name="Shape 199"/>
          <p:cNvSpPr/>
          <p:nvPr/>
        </p:nvSpPr>
        <p:spPr>
          <a:xfrm>
            <a:off x="12702712" y="8011311"/>
            <a:ext cx="11181416" cy="376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D — удалить, </a:t>
            </a:r>
          </a:p>
          <a:p>
            <a:pPr algn="l">
              <a:spcBef>
                <a:spcPts val="12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I — вставить, </a:t>
            </a:r>
          </a:p>
          <a:p>
            <a:pPr algn="l">
              <a:spcBef>
                <a:spcPts val="12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R — заменить, </a:t>
            </a:r>
          </a:p>
          <a:p>
            <a:pPr algn="l">
              <a:spcBef>
                <a:spcPts val="12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M — совпадение</a:t>
            </a:r>
          </a:p>
        </p:txBody>
      </p:sp>
    </p:spTree>
    <p:extLst>
      <p:ext uri="{BB962C8B-B14F-4D97-AF65-F5344CB8AC3E}">
        <p14:creationId xmlns:p14="http://schemas.microsoft.com/office/powerpoint/2010/main" val="148147058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328509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Расстояние </a:t>
            </a:r>
            <a:r>
              <a:rPr lang="ru-RU" dirty="0" err="1"/>
              <a:t>левенштейна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Сравнение текстов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08" y="5722316"/>
            <a:ext cx="12968985" cy="53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2268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328509" cy="1536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Расстояние </a:t>
            </a:r>
            <a:r>
              <a:rPr lang="ru-RU" dirty="0" err="1"/>
              <a:t>Дамерау-левенштейна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Сравнение текстов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7" name="Shape 199"/>
          <p:cNvSpPr/>
          <p:nvPr/>
        </p:nvSpPr>
        <p:spPr>
          <a:xfrm>
            <a:off x="2558640" y="4548783"/>
            <a:ext cx="18471651" cy="207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То же самое, но с добавлением операции транспозиции (перестановки символов)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54" y="7898586"/>
            <a:ext cx="10973520" cy="4098342"/>
          </a:xfrm>
          <a:prstGeom prst="rect">
            <a:avLst/>
          </a:prstGeom>
        </p:spPr>
      </p:pic>
      <p:sp>
        <p:nvSpPr>
          <p:cNvPr id="10" name="Shape 199"/>
          <p:cNvSpPr/>
          <p:nvPr/>
        </p:nvSpPr>
        <p:spPr>
          <a:xfrm>
            <a:off x="14225712" y="10854051"/>
            <a:ext cx="562796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юмор </a:t>
            </a:r>
            <a:r>
              <a:rPr lang="ru-RU" sz="5200" dirty="0" err="1">
                <a:latin typeface="Proxima Nova Lt" panose="02000506030000020004" pitchFamily="50" charset="0"/>
              </a:rPr>
              <a:t>Гугла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0667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303</Words>
  <Application>Microsoft Macintosh PowerPoint</Application>
  <PresentationFormat>Custom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Helvetica</vt:lpstr>
      <vt:lpstr>Helvetica Light</vt:lpstr>
      <vt:lpstr>Helvetica Neue</vt:lpstr>
      <vt:lpstr>PF BeauSans Pro SemiBold</vt:lpstr>
      <vt:lpstr>PFBeauSansPro-Bold</vt:lpstr>
      <vt:lpstr>Proxima Nova Lt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Мельниченко</dc:creator>
  <cp:lastModifiedBy>Konstantin Bashevoy</cp:lastModifiedBy>
  <cp:revision>140</cp:revision>
  <dcterms:modified xsi:type="dcterms:W3CDTF">2021-04-05T15:16:31Z</dcterms:modified>
</cp:coreProperties>
</file>