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85" r:id="rId3"/>
    <p:sldId id="293" r:id="rId4"/>
    <p:sldId id="257" r:id="rId5"/>
    <p:sldId id="258" r:id="rId6"/>
    <p:sldId id="259" r:id="rId7"/>
    <p:sldId id="260" r:id="rId8"/>
    <p:sldId id="261" r:id="rId9"/>
    <p:sldId id="262" r:id="rId10"/>
    <p:sldId id="263" r:id="rId11"/>
    <p:sldId id="264" r:id="rId12"/>
    <p:sldId id="265" r:id="rId13"/>
    <p:sldId id="266" r:id="rId14"/>
    <p:sldId id="287" r:id="rId15"/>
    <p:sldId id="267" r:id="rId16"/>
    <p:sldId id="288" r:id="rId17"/>
    <p:sldId id="268" r:id="rId18"/>
    <p:sldId id="269" r:id="rId19"/>
    <p:sldId id="270" r:id="rId20"/>
    <p:sldId id="271" r:id="rId21"/>
    <p:sldId id="272" r:id="rId22"/>
    <p:sldId id="289" r:id="rId23"/>
    <p:sldId id="290"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6" r:id="rId37"/>
    <p:sldId id="29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33D92807-40F4-4846-8746-43B7827371EA}" type="datetimeFigureOut">
              <a:rPr lang="ru-RU" smtClean="0"/>
              <a:t>27.02.2024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5F517CC-44EC-4410-911F-4338683D71ED}" type="slidenum">
              <a:rPr lang="ru-RU" smtClean="0"/>
              <a:t>‹#›</a:t>
            </a:fld>
            <a:endParaRPr lang="ru-RU"/>
          </a:p>
        </p:txBody>
      </p:sp>
    </p:spTree>
    <p:extLst>
      <p:ext uri="{BB962C8B-B14F-4D97-AF65-F5344CB8AC3E}">
        <p14:creationId xmlns:p14="http://schemas.microsoft.com/office/powerpoint/2010/main" val="43094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3D92807-40F4-4846-8746-43B7827371EA}" type="datetimeFigureOut">
              <a:rPr lang="ru-RU" smtClean="0"/>
              <a:t>27.02.2024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5F517CC-44EC-4410-911F-4338683D71ED}" type="slidenum">
              <a:rPr lang="ru-RU" smtClean="0"/>
              <a:t>‹#›</a:t>
            </a:fld>
            <a:endParaRPr lang="ru-RU"/>
          </a:p>
        </p:txBody>
      </p:sp>
    </p:spTree>
    <p:extLst>
      <p:ext uri="{BB962C8B-B14F-4D97-AF65-F5344CB8AC3E}">
        <p14:creationId xmlns:p14="http://schemas.microsoft.com/office/powerpoint/2010/main" val="1503590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3D92807-40F4-4846-8746-43B7827371EA}" type="datetimeFigureOut">
              <a:rPr lang="ru-RU" smtClean="0"/>
              <a:t>27.02.2024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5F517CC-44EC-4410-911F-4338683D71ED}"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9243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3D92807-40F4-4846-8746-43B7827371EA}" type="datetimeFigureOut">
              <a:rPr lang="ru-RU" smtClean="0"/>
              <a:t>27.02.2024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5F517CC-44EC-4410-911F-4338683D71ED}" type="slidenum">
              <a:rPr lang="ru-RU" smtClean="0"/>
              <a:t>‹#›</a:t>
            </a:fld>
            <a:endParaRPr lang="ru-RU"/>
          </a:p>
        </p:txBody>
      </p:sp>
    </p:spTree>
    <p:extLst>
      <p:ext uri="{BB962C8B-B14F-4D97-AF65-F5344CB8AC3E}">
        <p14:creationId xmlns:p14="http://schemas.microsoft.com/office/powerpoint/2010/main" val="623580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3D92807-40F4-4846-8746-43B7827371EA}" type="datetimeFigureOut">
              <a:rPr lang="ru-RU" smtClean="0"/>
              <a:t>27.02.2024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5F517CC-44EC-4410-911F-4338683D71ED}"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0380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3D92807-40F4-4846-8746-43B7827371EA}" type="datetimeFigureOut">
              <a:rPr lang="ru-RU" smtClean="0"/>
              <a:t>27.02.2024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5F517CC-44EC-4410-911F-4338683D71ED}" type="slidenum">
              <a:rPr lang="ru-RU" smtClean="0"/>
              <a:t>‹#›</a:t>
            </a:fld>
            <a:endParaRPr lang="ru-RU"/>
          </a:p>
        </p:txBody>
      </p:sp>
    </p:spTree>
    <p:extLst>
      <p:ext uri="{BB962C8B-B14F-4D97-AF65-F5344CB8AC3E}">
        <p14:creationId xmlns:p14="http://schemas.microsoft.com/office/powerpoint/2010/main" val="2729005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3D92807-40F4-4846-8746-43B7827371EA}" type="datetimeFigureOut">
              <a:rPr lang="ru-RU" smtClean="0"/>
              <a:t>27.02.2024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5F517CC-44EC-4410-911F-4338683D71ED}" type="slidenum">
              <a:rPr lang="ru-RU" smtClean="0"/>
              <a:t>‹#›</a:t>
            </a:fld>
            <a:endParaRPr lang="ru-RU"/>
          </a:p>
        </p:txBody>
      </p:sp>
    </p:spTree>
    <p:extLst>
      <p:ext uri="{BB962C8B-B14F-4D97-AF65-F5344CB8AC3E}">
        <p14:creationId xmlns:p14="http://schemas.microsoft.com/office/powerpoint/2010/main" val="3877963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3D92807-40F4-4846-8746-43B7827371EA}" type="datetimeFigureOut">
              <a:rPr lang="ru-RU" smtClean="0"/>
              <a:t>27.02.2024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5F517CC-44EC-4410-911F-4338683D71ED}" type="slidenum">
              <a:rPr lang="ru-RU" smtClean="0"/>
              <a:t>‹#›</a:t>
            </a:fld>
            <a:endParaRPr lang="ru-RU"/>
          </a:p>
        </p:txBody>
      </p:sp>
    </p:spTree>
    <p:extLst>
      <p:ext uri="{BB962C8B-B14F-4D97-AF65-F5344CB8AC3E}">
        <p14:creationId xmlns:p14="http://schemas.microsoft.com/office/powerpoint/2010/main" val="4003770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3D92807-40F4-4846-8746-43B7827371EA}" type="datetimeFigureOut">
              <a:rPr lang="ru-RU" smtClean="0"/>
              <a:t>27.02.2024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5F517CC-44EC-4410-911F-4338683D71ED}" type="slidenum">
              <a:rPr lang="ru-RU" smtClean="0"/>
              <a:t>‹#›</a:t>
            </a:fld>
            <a:endParaRPr lang="ru-RU"/>
          </a:p>
        </p:txBody>
      </p:sp>
    </p:spTree>
    <p:extLst>
      <p:ext uri="{BB962C8B-B14F-4D97-AF65-F5344CB8AC3E}">
        <p14:creationId xmlns:p14="http://schemas.microsoft.com/office/powerpoint/2010/main" val="2620826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3D92807-40F4-4846-8746-43B7827371EA}" type="datetimeFigureOut">
              <a:rPr lang="ru-RU" smtClean="0"/>
              <a:t>27.02.2024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5F517CC-44EC-4410-911F-4338683D71ED}" type="slidenum">
              <a:rPr lang="ru-RU" smtClean="0"/>
              <a:t>‹#›</a:t>
            </a:fld>
            <a:endParaRPr lang="ru-RU"/>
          </a:p>
        </p:txBody>
      </p:sp>
    </p:spTree>
    <p:extLst>
      <p:ext uri="{BB962C8B-B14F-4D97-AF65-F5344CB8AC3E}">
        <p14:creationId xmlns:p14="http://schemas.microsoft.com/office/powerpoint/2010/main" val="420565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33D92807-40F4-4846-8746-43B7827371EA}" type="datetimeFigureOut">
              <a:rPr lang="ru-RU" smtClean="0"/>
              <a:t>27.02.2024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5F517CC-44EC-4410-911F-4338683D71ED}" type="slidenum">
              <a:rPr lang="ru-RU" smtClean="0"/>
              <a:t>‹#›</a:t>
            </a:fld>
            <a:endParaRPr lang="ru-RU"/>
          </a:p>
        </p:txBody>
      </p:sp>
    </p:spTree>
    <p:extLst>
      <p:ext uri="{BB962C8B-B14F-4D97-AF65-F5344CB8AC3E}">
        <p14:creationId xmlns:p14="http://schemas.microsoft.com/office/powerpoint/2010/main" val="3014406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33D92807-40F4-4846-8746-43B7827371EA}" type="datetimeFigureOut">
              <a:rPr lang="ru-RU" smtClean="0"/>
              <a:t>27.02.2024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5F517CC-44EC-4410-911F-4338683D71ED}" type="slidenum">
              <a:rPr lang="ru-RU" smtClean="0"/>
              <a:t>‹#›</a:t>
            </a:fld>
            <a:endParaRPr lang="ru-RU"/>
          </a:p>
        </p:txBody>
      </p:sp>
    </p:spTree>
    <p:extLst>
      <p:ext uri="{BB962C8B-B14F-4D97-AF65-F5344CB8AC3E}">
        <p14:creationId xmlns:p14="http://schemas.microsoft.com/office/powerpoint/2010/main" val="4214781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33D92807-40F4-4846-8746-43B7827371EA}" type="datetimeFigureOut">
              <a:rPr lang="ru-RU" smtClean="0"/>
              <a:t>27.02.2024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25F517CC-44EC-4410-911F-4338683D71ED}" type="slidenum">
              <a:rPr lang="ru-RU" smtClean="0"/>
              <a:t>‹#›</a:t>
            </a:fld>
            <a:endParaRPr lang="ru-RU"/>
          </a:p>
        </p:txBody>
      </p:sp>
    </p:spTree>
    <p:extLst>
      <p:ext uri="{BB962C8B-B14F-4D97-AF65-F5344CB8AC3E}">
        <p14:creationId xmlns:p14="http://schemas.microsoft.com/office/powerpoint/2010/main" val="4067005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D92807-40F4-4846-8746-43B7827371EA}" type="datetimeFigureOut">
              <a:rPr lang="ru-RU" smtClean="0"/>
              <a:t>27.02.2024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25F517CC-44EC-4410-911F-4338683D71ED}" type="slidenum">
              <a:rPr lang="ru-RU" smtClean="0"/>
              <a:t>‹#›</a:t>
            </a:fld>
            <a:endParaRPr lang="ru-RU"/>
          </a:p>
        </p:txBody>
      </p:sp>
    </p:spTree>
    <p:extLst>
      <p:ext uri="{BB962C8B-B14F-4D97-AF65-F5344CB8AC3E}">
        <p14:creationId xmlns:p14="http://schemas.microsoft.com/office/powerpoint/2010/main" val="287691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3D92807-40F4-4846-8746-43B7827371EA}" type="datetimeFigureOut">
              <a:rPr lang="ru-RU" smtClean="0"/>
              <a:t>27.02.2024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5F517CC-44EC-4410-911F-4338683D71ED}" type="slidenum">
              <a:rPr lang="ru-RU" smtClean="0"/>
              <a:t>‹#›</a:t>
            </a:fld>
            <a:endParaRPr lang="ru-RU"/>
          </a:p>
        </p:txBody>
      </p:sp>
    </p:spTree>
    <p:extLst>
      <p:ext uri="{BB962C8B-B14F-4D97-AF65-F5344CB8AC3E}">
        <p14:creationId xmlns:p14="http://schemas.microsoft.com/office/powerpoint/2010/main" val="3649953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5F517CC-44EC-4410-911F-4338683D71ED}" type="slidenum">
              <a:rPr lang="ru-RU" smtClean="0"/>
              <a:t>‹#›</a:t>
            </a:fld>
            <a:endParaRPr lang="ru-RU"/>
          </a:p>
        </p:txBody>
      </p:sp>
      <p:sp>
        <p:nvSpPr>
          <p:cNvPr id="5" name="Date Placeholder 4"/>
          <p:cNvSpPr>
            <a:spLocks noGrp="1"/>
          </p:cNvSpPr>
          <p:nvPr>
            <p:ph type="dt" sz="half" idx="10"/>
          </p:nvPr>
        </p:nvSpPr>
        <p:spPr/>
        <p:txBody>
          <a:bodyPr/>
          <a:lstStyle/>
          <a:p>
            <a:fld id="{33D92807-40F4-4846-8746-43B7827371EA}" type="datetimeFigureOut">
              <a:rPr lang="ru-RU" smtClean="0"/>
              <a:t>27.02.2024</a:t>
            </a:fld>
            <a:endParaRPr lang="ru-RU"/>
          </a:p>
        </p:txBody>
      </p:sp>
    </p:spTree>
    <p:extLst>
      <p:ext uri="{BB962C8B-B14F-4D97-AF65-F5344CB8AC3E}">
        <p14:creationId xmlns:p14="http://schemas.microsoft.com/office/powerpoint/2010/main" val="2842985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3D92807-40F4-4846-8746-43B7827371EA}" type="datetimeFigureOut">
              <a:rPr lang="ru-RU" smtClean="0"/>
              <a:t>27.02.2024</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5F517CC-44EC-4410-911F-4338683D71ED}" type="slidenum">
              <a:rPr lang="ru-RU" smtClean="0"/>
              <a:t>‹#›</a:t>
            </a:fld>
            <a:endParaRPr lang="ru-RU"/>
          </a:p>
        </p:txBody>
      </p:sp>
    </p:spTree>
    <p:extLst>
      <p:ext uri="{BB962C8B-B14F-4D97-AF65-F5344CB8AC3E}">
        <p14:creationId xmlns:p14="http://schemas.microsoft.com/office/powerpoint/2010/main" val="364071208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drawcloudpublicus.s3.amazonaws.com/viewer/self/5029874/share/2024-2-21/1708554288/main.sv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17.xml"/><Relationship Id="rId3" Type="http://schemas.openxmlformats.org/officeDocument/2006/relationships/slide" Target="slide11.xml"/><Relationship Id="rId7" Type="http://schemas.openxmlformats.org/officeDocument/2006/relationships/slide" Target="slide21.xml"/><Relationship Id="rId12" Type="http://schemas.openxmlformats.org/officeDocument/2006/relationships/slide" Target="slide18.xml"/><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slide" Target="slide16.xml"/><Relationship Id="rId11" Type="http://schemas.openxmlformats.org/officeDocument/2006/relationships/slide" Target="slide14.xml"/><Relationship Id="rId5" Type="http://schemas.openxmlformats.org/officeDocument/2006/relationships/slide" Target="slide13.xml"/><Relationship Id="rId10" Type="http://schemas.openxmlformats.org/officeDocument/2006/relationships/slide" Target="slide15.xml"/><Relationship Id="rId4" Type="http://schemas.openxmlformats.org/officeDocument/2006/relationships/slide" Target="slide12.xml"/><Relationship Id="rId9" Type="http://schemas.openxmlformats.org/officeDocument/2006/relationships/slide" Target="slide36.xml"/></Relationships>
</file>

<file path=ppt/slides/_rels/slide2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23.xml"/><Relationship Id="rId3" Type="http://schemas.openxmlformats.org/officeDocument/2006/relationships/slide" Target="slide25.xml"/><Relationship Id="rId7" Type="http://schemas.openxmlformats.org/officeDocument/2006/relationships/slide" Target="slide29.xml"/><Relationship Id="rId12" Type="http://schemas.openxmlformats.org/officeDocument/2006/relationships/slide" Target="slide34.xml"/><Relationship Id="rId2" Type="http://schemas.openxmlformats.org/officeDocument/2006/relationships/slide" Target="slide24.xml"/><Relationship Id="rId16"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28.xml"/><Relationship Id="rId11" Type="http://schemas.openxmlformats.org/officeDocument/2006/relationships/slide" Target="slide6.xml"/><Relationship Id="rId5" Type="http://schemas.openxmlformats.org/officeDocument/2006/relationships/slide" Target="slide27.xml"/><Relationship Id="rId15" Type="http://schemas.openxmlformats.org/officeDocument/2006/relationships/slide" Target="slide21.xml"/><Relationship Id="rId10" Type="http://schemas.openxmlformats.org/officeDocument/2006/relationships/slide" Target="slide5.xml"/><Relationship Id="rId4" Type="http://schemas.openxmlformats.org/officeDocument/2006/relationships/slide" Target="slide26.xml"/><Relationship Id="rId9" Type="http://schemas.openxmlformats.org/officeDocument/2006/relationships/slide" Target="slide4.xml"/><Relationship Id="rId14" Type="http://schemas.openxmlformats.org/officeDocument/2006/relationships/slide" Target="slide20.xml"/></Relationships>
</file>

<file path=ppt/slides/_rels/slide3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slide" Target="slide14.xml"/><Relationship Id="rId18" Type="http://schemas.openxmlformats.org/officeDocument/2006/relationships/slide" Target="slide19.xml"/><Relationship Id="rId26" Type="http://schemas.openxmlformats.org/officeDocument/2006/relationships/slide" Target="slide33.xml"/><Relationship Id="rId3" Type="http://schemas.openxmlformats.org/officeDocument/2006/relationships/slide" Target="slide5.xml"/><Relationship Id="rId21" Type="http://schemas.openxmlformats.org/officeDocument/2006/relationships/slide" Target="slide37.xml"/><Relationship Id="rId34" Type="http://schemas.openxmlformats.org/officeDocument/2006/relationships/slide" Target="slide30.xml"/><Relationship Id="rId7" Type="http://schemas.openxmlformats.org/officeDocument/2006/relationships/slide" Target="slide7.xml"/><Relationship Id="rId12" Type="http://schemas.openxmlformats.org/officeDocument/2006/relationships/slide" Target="slide16.xml"/><Relationship Id="rId17" Type="http://schemas.openxmlformats.org/officeDocument/2006/relationships/slide" Target="slide12.xml"/><Relationship Id="rId25" Type="http://schemas.openxmlformats.org/officeDocument/2006/relationships/slide" Target="slide34.xml"/><Relationship Id="rId33" Type="http://schemas.openxmlformats.org/officeDocument/2006/relationships/slide" Target="slide29.xml"/><Relationship Id="rId2" Type="http://schemas.openxmlformats.org/officeDocument/2006/relationships/image" Target="../media/image1.png"/><Relationship Id="rId16" Type="http://schemas.openxmlformats.org/officeDocument/2006/relationships/slide" Target="slide25.xml"/><Relationship Id="rId20" Type="http://schemas.openxmlformats.org/officeDocument/2006/relationships/slide" Target="slide35.xml"/><Relationship Id="rId29" Type="http://schemas.openxmlformats.org/officeDocument/2006/relationships/slide" Target="slide20.xml"/><Relationship Id="rId1" Type="http://schemas.openxmlformats.org/officeDocument/2006/relationships/slideLayout" Target="../slideLayouts/slideLayout2.xml"/><Relationship Id="rId6" Type="http://schemas.openxmlformats.org/officeDocument/2006/relationships/slide" Target="slide11.xml"/><Relationship Id="rId11" Type="http://schemas.openxmlformats.org/officeDocument/2006/relationships/slide" Target="slide17.xml"/><Relationship Id="rId24" Type="http://schemas.openxmlformats.org/officeDocument/2006/relationships/slide" Target="slide36.xml"/><Relationship Id="rId32"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24.xml"/><Relationship Id="rId23" Type="http://schemas.openxmlformats.org/officeDocument/2006/relationships/slide" Target="slide27.xml"/><Relationship Id="rId28" Type="http://schemas.openxmlformats.org/officeDocument/2006/relationships/slide" Target="slide31.xml"/><Relationship Id="rId10" Type="http://schemas.openxmlformats.org/officeDocument/2006/relationships/slide" Target="slide15.xml"/><Relationship Id="rId19" Type="http://schemas.openxmlformats.org/officeDocument/2006/relationships/slide" Target="slide26.xml"/><Relationship Id="rId31" Type="http://schemas.openxmlformats.org/officeDocument/2006/relationships/slide" Target="slide28.xml"/><Relationship Id="rId4" Type="http://schemas.openxmlformats.org/officeDocument/2006/relationships/slide" Target="slide6.xml"/><Relationship Id="rId9" Type="http://schemas.openxmlformats.org/officeDocument/2006/relationships/slide" Target="slide13.xml"/><Relationship Id="rId14" Type="http://schemas.openxmlformats.org/officeDocument/2006/relationships/slide" Target="slide18.xml"/><Relationship Id="rId22" Type="http://schemas.openxmlformats.org/officeDocument/2006/relationships/slide" Target="slide22.xml"/><Relationship Id="rId27" Type="http://schemas.openxmlformats.org/officeDocument/2006/relationships/slide" Target="slide32.xml"/><Relationship Id="rId30" Type="http://schemas.openxmlformats.org/officeDocument/2006/relationships/slide" Target="slide21.xml"/><Relationship Id="rId8" Type="http://schemas.openxmlformats.org/officeDocument/2006/relationships/slide" Target="slide8.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sz="3600" dirty="0" smtClean="0"/>
              <a:t>Исследование </a:t>
            </a:r>
            <a:r>
              <a:rPr lang="ru-RU" sz="3600" dirty="0"/>
              <a:t>темы: «Формирование программ профессионального развития аналитиков данных» с помощью онлайн </a:t>
            </a:r>
            <a:r>
              <a:rPr lang="ru-RU" sz="3600" dirty="0" smtClean="0"/>
              <a:t>сервисов</a:t>
            </a:r>
            <a:endParaRPr lang="ru-RU" sz="3600" dirty="0"/>
          </a:p>
        </p:txBody>
      </p:sp>
      <p:sp>
        <p:nvSpPr>
          <p:cNvPr id="3" name="Подзаголовок 2"/>
          <p:cNvSpPr>
            <a:spLocks noGrp="1"/>
          </p:cNvSpPr>
          <p:nvPr>
            <p:ph type="subTitle" idx="1"/>
          </p:nvPr>
        </p:nvSpPr>
        <p:spPr/>
        <p:txBody>
          <a:bodyPr/>
          <a:lstStyle/>
          <a:p>
            <a:r>
              <a:rPr lang="ru-RU" dirty="0" smtClean="0"/>
              <a:t>Подготовила студентка АДЭУ-211: Сергеева Анастасия</a:t>
            </a:r>
            <a:endParaRPr lang="ru-RU" dirty="0"/>
          </a:p>
        </p:txBody>
      </p:sp>
      <p:sp>
        <p:nvSpPr>
          <p:cNvPr id="4" name="TextBox 3">
            <a:hlinkClick r:id="rId2"/>
          </p:cNvPr>
          <p:cNvSpPr txBox="1"/>
          <p:nvPr/>
        </p:nvSpPr>
        <p:spPr>
          <a:xfrm>
            <a:off x="6317744" y="4599282"/>
            <a:ext cx="3113353" cy="369332"/>
          </a:xfrm>
          <a:prstGeom prst="rect">
            <a:avLst/>
          </a:prstGeom>
          <a:noFill/>
        </p:spPr>
        <p:txBody>
          <a:bodyPr wrap="none" rtlCol="0">
            <a:spAutoFit/>
          </a:bodyPr>
          <a:lstStyle/>
          <a:p>
            <a:r>
              <a:rPr lang="ru-RU" b="1" dirty="0" smtClean="0">
                <a:solidFill>
                  <a:schemeClr val="accent1">
                    <a:lumMod val="75000"/>
                  </a:schemeClr>
                </a:solidFill>
                <a:hlinkClick r:id="rId2"/>
              </a:rPr>
              <a:t>Открыть карту в браузере</a:t>
            </a:r>
            <a:endParaRPr lang="ru-RU" b="1" dirty="0">
              <a:solidFill>
                <a:schemeClr val="accent1">
                  <a:lumMod val="75000"/>
                </a:schemeClr>
              </a:solidFill>
            </a:endParaRPr>
          </a:p>
        </p:txBody>
      </p:sp>
    </p:spTree>
    <p:extLst>
      <p:ext uri="{BB962C8B-B14F-4D97-AF65-F5344CB8AC3E}">
        <p14:creationId xmlns:p14="http://schemas.microsoft.com/office/powerpoint/2010/main" val="4515619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Статистика и теория вероятности</a:t>
            </a:r>
          </a:p>
        </p:txBody>
      </p:sp>
      <p:sp>
        <p:nvSpPr>
          <p:cNvPr id="3" name="Объект 2"/>
          <p:cNvSpPr>
            <a:spLocks noGrp="1"/>
          </p:cNvSpPr>
          <p:nvPr>
            <p:ph idx="1"/>
          </p:nvPr>
        </p:nvSpPr>
        <p:spPr>
          <a:xfrm>
            <a:off x="493986" y="1930400"/>
            <a:ext cx="8660523" cy="3880773"/>
          </a:xfrm>
        </p:spPr>
        <p:txBody>
          <a:bodyPr>
            <a:noAutofit/>
          </a:bodyPr>
          <a:lstStyle/>
          <a:p>
            <a:r>
              <a:rPr lang="ru-RU" sz="2000" dirty="0">
                <a:latin typeface="Arial" panose="020B0604020202020204" pitchFamily="34" charset="0"/>
                <a:cs typeface="Arial" panose="020B0604020202020204" pitchFamily="34" charset="0"/>
              </a:rPr>
              <a:t>Анализ данных: аналитик данных работает с большими объемами информации, проводит статистические анализы, исследует тренды и паттерны, делает прогнозы и выявляет взаимосвязи между различными параметрами</a:t>
            </a:r>
            <a:r>
              <a:rPr lang="ru-RU" sz="2000" dirty="0" smtClean="0">
                <a:latin typeface="Arial" panose="020B0604020202020204" pitchFamily="34" charset="0"/>
                <a:cs typeface="Arial" panose="020B0604020202020204" pitchFamily="34" charset="0"/>
              </a:rPr>
              <a:t>.</a:t>
            </a:r>
          </a:p>
          <a:p>
            <a:r>
              <a:rPr lang="ru-RU" sz="2000" dirty="0">
                <a:latin typeface="Arial" panose="020B0604020202020204" pitchFamily="34" charset="0"/>
                <a:cs typeface="Arial" panose="020B0604020202020204" pitchFamily="34" charset="0"/>
              </a:rPr>
              <a:t>Создание отчетов и </a:t>
            </a:r>
            <a:r>
              <a:rPr lang="ru-RU" sz="2000" dirty="0" err="1">
                <a:latin typeface="Arial" panose="020B0604020202020204" pitchFamily="34" charset="0"/>
                <a:cs typeface="Arial" panose="020B0604020202020204" pitchFamily="34" charset="0"/>
              </a:rPr>
              <a:t>дашбордов</a:t>
            </a:r>
            <a:r>
              <a:rPr lang="ru-RU" sz="2000" dirty="0">
                <a:latin typeface="Arial" panose="020B0604020202020204" pitchFamily="34" charset="0"/>
                <a:cs typeface="Arial" panose="020B0604020202020204" pitchFamily="34" charset="0"/>
              </a:rPr>
              <a:t>: аналитик данных разрабатывает отчеты и </a:t>
            </a:r>
            <a:r>
              <a:rPr lang="ru-RU" sz="2000" dirty="0" err="1">
                <a:latin typeface="Arial" panose="020B0604020202020204" pitchFamily="34" charset="0"/>
                <a:cs typeface="Arial" panose="020B0604020202020204" pitchFamily="34" charset="0"/>
              </a:rPr>
              <a:t>дашборды</a:t>
            </a:r>
            <a:r>
              <a:rPr lang="ru-RU" sz="2000" dirty="0">
                <a:latin typeface="Arial" panose="020B0604020202020204" pitchFamily="34" charset="0"/>
                <a:cs typeface="Arial" panose="020B0604020202020204" pitchFamily="34" charset="0"/>
              </a:rPr>
              <a:t>, которые помогают бизнес-аналитикам и менеджменту видеть актуальные показатели и метрики в удобной визуализированной форме</a:t>
            </a:r>
            <a:r>
              <a:rPr lang="ru-RU" sz="2000" dirty="0" smtClean="0">
                <a:latin typeface="Arial" panose="020B0604020202020204" pitchFamily="34" charset="0"/>
                <a:cs typeface="Arial" panose="020B0604020202020204" pitchFamily="34" charset="0"/>
              </a:rPr>
              <a:t>.</a:t>
            </a:r>
          </a:p>
          <a:p>
            <a:r>
              <a:rPr lang="ru-RU" sz="2000" dirty="0">
                <a:latin typeface="Arial" panose="020B0604020202020204" pitchFamily="34" charset="0"/>
                <a:cs typeface="Arial" panose="020B0604020202020204" pitchFamily="34" charset="0"/>
              </a:rPr>
              <a:t>Оптимизация бизнес-процессов: аналитик данных помогает компании оптимизировать свои бизнес-процессы на основе анализа данных, выявляя узкие места и предлагая улучшения для повышения эффективности и производительности</a:t>
            </a:r>
            <a:r>
              <a:rPr lang="ru-RU" sz="2000" dirty="0" smtClean="0">
                <a:latin typeface="Arial" panose="020B0604020202020204" pitchFamily="34" charset="0"/>
                <a:cs typeface="Arial" panose="020B0604020202020204" pitchFamily="34" charset="0"/>
              </a:rPr>
              <a:t>.</a:t>
            </a:r>
          </a:p>
        </p:txBody>
      </p:sp>
      <p:sp>
        <p:nvSpPr>
          <p:cNvPr id="4" name="Управляющая кнопка: далее 3">
            <a:hlinkClick r:id="rId2"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spTree>
    <p:extLst>
      <p:ext uri="{BB962C8B-B14F-4D97-AF65-F5344CB8AC3E}">
        <p14:creationId xmlns:p14="http://schemas.microsoft.com/office/powerpoint/2010/main" val="2809963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Статистика и теория вероятности</a:t>
            </a:r>
          </a:p>
        </p:txBody>
      </p:sp>
      <p:sp>
        <p:nvSpPr>
          <p:cNvPr id="3" name="Объект 2"/>
          <p:cNvSpPr>
            <a:spLocks noGrp="1"/>
          </p:cNvSpPr>
          <p:nvPr>
            <p:ph idx="1"/>
          </p:nvPr>
        </p:nvSpPr>
        <p:spPr>
          <a:xfrm>
            <a:off x="3506771" y="1930400"/>
            <a:ext cx="5647738" cy="3880773"/>
          </a:xfrm>
        </p:spPr>
        <p:txBody>
          <a:bodyPr>
            <a:noAutofit/>
          </a:bodyPr>
          <a:lstStyle/>
          <a:p>
            <a:r>
              <a:rPr lang="ru-RU" sz="2000" dirty="0">
                <a:latin typeface="Arial" panose="020B0604020202020204" pitchFamily="34" charset="0"/>
                <a:cs typeface="Arial" panose="020B0604020202020204" pitchFamily="34" charset="0"/>
              </a:rPr>
              <a:t>Статистика - это наука о сборе, анализе, интерпретации и представлении данных. Она позволяет изучать различные явления и процессы, опираясь на математические и статистические методы. Теория вероятности, в свою очередь, изучает случайные явления и события, и предоставляет инструменты для оценки вероятности возникновения различных исходов</a:t>
            </a:r>
            <a:r>
              <a:rPr lang="ru-RU" sz="2000" dirty="0" smtClean="0">
                <a:latin typeface="Arial" panose="020B0604020202020204" pitchFamily="34" charset="0"/>
                <a:cs typeface="Arial" panose="020B0604020202020204" pitchFamily="34" charset="0"/>
              </a:rPr>
              <a:t>.</a:t>
            </a:r>
          </a:p>
          <a:p>
            <a:r>
              <a:rPr lang="ru-RU" sz="2000" dirty="0">
                <a:latin typeface="Arial" panose="020B0604020202020204" pitchFamily="34" charset="0"/>
                <a:cs typeface="Arial" panose="020B0604020202020204" pitchFamily="34" charset="0"/>
              </a:rPr>
              <a:t>Например, с их помощью можно определить вероятность успеха определенного маркетингового кампании, прогнозировать продажи товаров, оценивать риски и т.д.</a:t>
            </a:r>
            <a:endParaRPr lang="ru-RU" sz="2000" dirty="0" smtClean="0">
              <a:latin typeface="Arial" panose="020B0604020202020204" pitchFamily="34" charset="0"/>
              <a:cs typeface="Arial" panose="020B0604020202020204" pitchFamily="34" charset="0"/>
            </a:endParaRPr>
          </a:p>
        </p:txBody>
      </p:sp>
      <p:pic>
        <p:nvPicPr>
          <p:cNvPr id="1026" name="Picture 2" descr="https://cdo.smolgu.ru/pluginfile.php/62687/course/overviewfiles/tvm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102" y="2719944"/>
            <a:ext cx="3150669" cy="2436518"/>
          </a:xfrm>
          <a:prstGeom prst="rect">
            <a:avLst/>
          </a:prstGeom>
          <a:noFill/>
          <a:extLst>
            <a:ext uri="{909E8E84-426E-40DD-AFC4-6F175D3DCCD1}">
              <a14:hiddenFill xmlns:a14="http://schemas.microsoft.com/office/drawing/2010/main">
                <a:solidFill>
                  <a:srgbClr val="FFFFFF"/>
                </a:solidFill>
              </a14:hiddenFill>
            </a:ext>
          </a:extLst>
        </p:spPr>
      </p:pic>
      <p:sp>
        <p:nvSpPr>
          <p:cNvPr id="5" name="Управляющая кнопка: далее 4">
            <a:hlinkClick r:id="rId3"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spTree>
    <p:extLst>
      <p:ext uri="{BB962C8B-B14F-4D97-AF65-F5344CB8AC3E}">
        <p14:creationId xmlns:p14="http://schemas.microsoft.com/office/powerpoint/2010/main" val="5418268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Математические основы анализа данных</a:t>
            </a:r>
          </a:p>
        </p:txBody>
      </p:sp>
      <p:sp>
        <p:nvSpPr>
          <p:cNvPr id="3" name="Объект 2"/>
          <p:cNvSpPr>
            <a:spLocks noGrp="1"/>
          </p:cNvSpPr>
          <p:nvPr>
            <p:ph idx="1"/>
          </p:nvPr>
        </p:nvSpPr>
        <p:spPr>
          <a:xfrm>
            <a:off x="3667027" y="1930400"/>
            <a:ext cx="5682391" cy="4226992"/>
          </a:xfrm>
        </p:spPr>
        <p:txBody>
          <a:bodyPr>
            <a:noAutofit/>
          </a:bodyPr>
          <a:lstStyle/>
          <a:p>
            <a:r>
              <a:rPr lang="ru-RU" sz="2000" dirty="0">
                <a:solidFill>
                  <a:srgbClr val="000000"/>
                </a:solidFill>
                <a:latin typeface="Arial" panose="020B0604020202020204" pitchFamily="34" charset="0"/>
                <a:cs typeface="Arial" panose="020B0604020202020204" pitchFamily="34" charset="0"/>
              </a:rPr>
              <a:t>Линейная алгебра используется для работы с матрицами и векторами, которые являются основными объектами анализа данных, особенно в машинном обучении и статистике</a:t>
            </a:r>
            <a:r>
              <a:rPr lang="ru-RU" sz="2000" dirty="0" smtClean="0">
                <a:solidFill>
                  <a:srgbClr val="000000"/>
                </a:solidFill>
                <a:latin typeface="Arial" panose="020B0604020202020204" pitchFamily="34" charset="0"/>
                <a:cs typeface="Arial" panose="020B0604020202020204" pitchFamily="34" charset="0"/>
              </a:rPr>
              <a:t>.</a:t>
            </a:r>
          </a:p>
          <a:p>
            <a:r>
              <a:rPr lang="ru-RU" sz="2000" dirty="0">
                <a:latin typeface="Arial" panose="020B0604020202020204" pitchFamily="34" charset="0"/>
                <a:cs typeface="Arial" panose="020B0604020202020204" pitchFamily="34" charset="0"/>
              </a:rPr>
              <a:t>Математическое моделирование позволяет создавать математические модели, которые описывают реальные явления и процессы, и использовать их для анализа данных и прогнозирования будущих событий</a:t>
            </a:r>
            <a:r>
              <a:rPr lang="ru-RU" sz="2000" dirty="0" smtClean="0">
                <a:latin typeface="Arial" panose="020B0604020202020204" pitchFamily="34" charset="0"/>
                <a:cs typeface="Arial" panose="020B0604020202020204" pitchFamily="34" charset="0"/>
              </a:rPr>
              <a:t>.</a:t>
            </a:r>
          </a:p>
          <a:p>
            <a:r>
              <a:rPr lang="ru-RU" sz="2000" dirty="0">
                <a:latin typeface="Arial" panose="020B0604020202020204" pitchFamily="34" charset="0"/>
                <a:cs typeface="Arial" panose="020B0604020202020204" pitchFamily="34" charset="0"/>
              </a:rPr>
              <a:t>Оптимизация для поиска наилучших решений и оптимальных значений в данных.</a:t>
            </a:r>
          </a:p>
        </p:txBody>
      </p:sp>
      <p:pic>
        <p:nvPicPr>
          <p:cNvPr id="2050" name="Picture 2" descr="https://vuzopedia.ru/storage/app/uploads/public/631/bb7/c95/631bb7c959f3853378700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4111" y="2969984"/>
            <a:ext cx="2855349" cy="2141512"/>
          </a:xfrm>
          <a:prstGeom prst="rect">
            <a:avLst/>
          </a:prstGeom>
          <a:noFill/>
          <a:extLst>
            <a:ext uri="{909E8E84-426E-40DD-AFC4-6F175D3DCCD1}">
              <a14:hiddenFill xmlns:a14="http://schemas.microsoft.com/office/drawing/2010/main">
                <a:solidFill>
                  <a:srgbClr val="FFFFFF"/>
                </a:solidFill>
              </a14:hiddenFill>
            </a:ext>
          </a:extLst>
        </p:spPr>
      </p:pic>
      <p:sp>
        <p:nvSpPr>
          <p:cNvPr id="7" name="Управляющая кнопка: далее 6">
            <a:hlinkClick r:id="rId3"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spTree>
    <p:extLst>
      <p:ext uri="{BB962C8B-B14F-4D97-AF65-F5344CB8AC3E}">
        <p14:creationId xmlns:p14="http://schemas.microsoft.com/office/powerpoint/2010/main" val="761124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Машинное обучение</a:t>
            </a:r>
          </a:p>
        </p:txBody>
      </p:sp>
      <p:sp>
        <p:nvSpPr>
          <p:cNvPr id="3" name="Объект 2"/>
          <p:cNvSpPr>
            <a:spLocks noGrp="1"/>
          </p:cNvSpPr>
          <p:nvPr>
            <p:ph idx="1"/>
          </p:nvPr>
        </p:nvSpPr>
        <p:spPr>
          <a:xfrm>
            <a:off x="493986" y="1930400"/>
            <a:ext cx="8660523" cy="3880773"/>
          </a:xfrm>
        </p:spPr>
        <p:txBody>
          <a:bodyPr>
            <a:noAutofit/>
          </a:bodyPr>
          <a:lstStyle/>
          <a:p>
            <a:r>
              <a:rPr lang="ru-RU" sz="2000" dirty="0">
                <a:latin typeface="Arial" panose="020B0604020202020204" pitchFamily="34" charset="0"/>
                <a:cs typeface="Arial" panose="020B0604020202020204" pitchFamily="34" charset="0"/>
              </a:rPr>
              <a:t>Машинное обучение (</a:t>
            </a:r>
            <a:r>
              <a:rPr lang="ru-RU" sz="2000" dirty="0" err="1">
                <a:latin typeface="Arial" panose="020B0604020202020204" pitchFamily="34" charset="0"/>
                <a:cs typeface="Arial" panose="020B0604020202020204" pitchFamily="34" charset="0"/>
              </a:rPr>
              <a:t>Machine</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Learning</a:t>
            </a:r>
            <a:r>
              <a:rPr lang="ru-RU" sz="2000" dirty="0">
                <a:latin typeface="Arial" panose="020B0604020202020204" pitchFamily="34" charset="0"/>
                <a:cs typeface="Arial" panose="020B0604020202020204" pitchFamily="34" charset="0"/>
              </a:rPr>
              <a:t>) - это область искусственного интеллекта, которая изучает разработку алгоритмов и моделей, которые способны обучаться на основе данных. Эти алгоритмы и модели позволяют компьютерным системам выполнять задачи без явного программирования, и делать прогнозы и принимать решения на основе имеющихся данных</a:t>
            </a:r>
            <a:r>
              <a:rPr lang="ru-RU" sz="2000" dirty="0" smtClean="0">
                <a:latin typeface="Arial" panose="020B0604020202020204" pitchFamily="34" charset="0"/>
                <a:cs typeface="Arial" panose="020B0604020202020204" pitchFamily="34" charset="0"/>
              </a:rPr>
              <a:t>.</a:t>
            </a:r>
          </a:p>
          <a:p>
            <a:r>
              <a:rPr lang="ru-RU" sz="2000" dirty="0">
                <a:latin typeface="Arial" panose="020B0604020202020204" pitchFamily="34" charset="0"/>
                <a:cs typeface="Arial" panose="020B0604020202020204" pitchFamily="34" charset="0"/>
              </a:rPr>
              <a:t>Примеры задач, решаемых с помощью машинного обучения, включают в себя распознавание образов, классификацию текстов, прогнозирование временных рядов, анализ данных и др. Машинное обучение используется во многих областях, таких как медицина, финансы, технологии и многие другие.</a:t>
            </a:r>
            <a:endParaRPr lang="ru-RU" sz="2000" dirty="0" smtClean="0">
              <a:latin typeface="Arial" panose="020B0604020202020204" pitchFamily="34" charset="0"/>
              <a:cs typeface="Arial" panose="020B0604020202020204" pitchFamily="34" charset="0"/>
            </a:endParaRPr>
          </a:p>
        </p:txBody>
      </p:sp>
      <p:sp>
        <p:nvSpPr>
          <p:cNvPr id="4" name="Управляющая кнопка: далее 3">
            <a:hlinkClick r:id="rId2"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spTree>
    <p:extLst>
      <p:ext uri="{BB962C8B-B14F-4D97-AF65-F5344CB8AC3E}">
        <p14:creationId xmlns:p14="http://schemas.microsoft.com/office/powerpoint/2010/main" val="10663831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Инструменты машинного обучения</a:t>
            </a:r>
            <a:endParaRPr lang="ru-RU" dirty="0"/>
          </a:p>
        </p:txBody>
      </p:sp>
      <p:sp>
        <p:nvSpPr>
          <p:cNvPr id="3" name="Объект 2"/>
          <p:cNvSpPr>
            <a:spLocks noGrp="1"/>
          </p:cNvSpPr>
          <p:nvPr>
            <p:ph idx="1"/>
          </p:nvPr>
        </p:nvSpPr>
        <p:spPr>
          <a:xfrm>
            <a:off x="613479" y="1779571"/>
            <a:ext cx="8660523" cy="3880773"/>
          </a:xfrm>
        </p:spPr>
        <p:txBody>
          <a:bodyPr>
            <a:noAutofit/>
          </a:bodyPr>
          <a:lstStyle/>
          <a:p>
            <a:r>
              <a:rPr lang="ru-RU" sz="2000" dirty="0" err="1" smtClean="0">
                <a:latin typeface="Arial" panose="020B0604020202020204" pitchFamily="34" charset="0"/>
                <a:cs typeface="Arial" panose="020B0604020202020204" pitchFamily="34" charset="0"/>
              </a:rPr>
              <a:t>TensorFlow</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Открытая библиотека машинного обучения, разработанная компанией </a:t>
            </a:r>
            <a:r>
              <a:rPr lang="ru-RU" sz="2000" dirty="0" err="1">
                <a:latin typeface="Arial" panose="020B0604020202020204" pitchFamily="34" charset="0"/>
                <a:cs typeface="Arial" panose="020B0604020202020204" pitchFamily="34" charset="0"/>
              </a:rPr>
              <a:t>Google</a:t>
            </a:r>
            <a:r>
              <a:rPr lang="ru-RU" sz="2000" dirty="0">
                <a:latin typeface="Arial" panose="020B0604020202020204" pitchFamily="34" charset="0"/>
                <a:cs typeface="Arial" panose="020B0604020202020204" pitchFamily="34" charset="0"/>
              </a:rPr>
              <a:t>, для построения и обучения нейронных сетей</a:t>
            </a:r>
            <a:r>
              <a:rPr lang="ru-RU" sz="2000" dirty="0" smtClean="0">
                <a:latin typeface="Arial" panose="020B0604020202020204" pitchFamily="34" charset="0"/>
                <a:cs typeface="Arial" panose="020B0604020202020204" pitchFamily="34" charset="0"/>
              </a:rPr>
              <a:t>.</a:t>
            </a:r>
          </a:p>
          <a:p>
            <a:r>
              <a:rPr lang="ru-RU" sz="2000" dirty="0" err="1" smtClean="0">
                <a:latin typeface="Arial" panose="020B0604020202020204" pitchFamily="34" charset="0"/>
                <a:cs typeface="Arial" panose="020B0604020202020204" pitchFamily="34" charset="0"/>
              </a:rPr>
              <a:t>PyTorch</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Еще одна популярная библиотека машинного обучения, разработанная командой Facebook, которая также специализируется на нейронных сетях</a:t>
            </a:r>
            <a:r>
              <a:rPr lang="ru-RU" sz="2000" dirty="0" smtClean="0">
                <a:latin typeface="Arial" panose="020B0604020202020204" pitchFamily="34" charset="0"/>
                <a:cs typeface="Arial" panose="020B0604020202020204" pitchFamily="34" charset="0"/>
              </a:rPr>
              <a:t>.</a:t>
            </a:r>
          </a:p>
          <a:p>
            <a:r>
              <a:rPr lang="ru-RU" sz="2000" dirty="0" err="1" smtClean="0">
                <a:latin typeface="Arial" panose="020B0604020202020204" pitchFamily="34" charset="0"/>
                <a:cs typeface="Arial" panose="020B0604020202020204" pitchFamily="34" charset="0"/>
              </a:rPr>
              <a:t>Scikit-learn</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Простая и эффективная библиотека для анализа данных и машинного обучения, предназначенная для построения классических моделей машинного обучения.</a:t>
            </a:r>
          </a:p>
          <a:p>
            <a:r>
              <a:rPr lang="ru-RU" sz="2000" dirty="0" err="1" smtClean="0">
                <a:latin typeface="Arial" panose="020B0604020202020204" pitchFamily="34" charset="0"/>
                <a:cs typeface="Arial" panose="020B0604020202020204" pitchFamily="34" charset="0"/>
              </a:rPr>
              <a:t>Keras</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Высокоуровневый интерфейс для нейронных сетей, который может работать поверх </a:t>
            </a:r>
            <a:r>
              <a:rPr lang="ru-RU" sz="2000" dirty="0" err="1">
                <a:latin typeface="Arial" panose="020B0604020202020204" pitchFamily="34" charset="0"/>
                <a:cs typeface="Arial" panose="020B0604020202020204" pitchFamily="34" charset="0"/>
              </a:rPr>
              <a:t>TensorFlow</a:t>
            </a:r>
            <a:r>
              <a:rPr lang="ru-RU" sz="2000" dirty="0">
                <a:latin typeface="Arial" panose="020B0604020202020204" pitchFamily="34" charset="0"/>
                <a:cs typeface="Arial" panose="020B0604020202020204" pitchFamily="34" charset="0"/>
              </a:rPr>
              <a:t> или </a:t>
            </a:r>
            <a:r>
              <a:rPr lang="ru-RU" sz="2000" dirty="0" err="1">
                <a:latin typeface="Arial" panose="020B0604020202020204" pitchFamily="34" charset="0"/>
                <a:cs typeface="Arial" panose="020B0604020202020204" pitchFamily="34" charset="0"/>
              </a:rPr>
              <a:t>Theano</a:t>
            </a:r>
            <a:r>
              <a:rPr lang="ru-RU" sz="2000" dirty="0">
                <a:latin typeface="Arial" panose="020B0604020202020204" pitchFamily="34" charset="0"/>
                <a:cs typeface="Arial" panose="020B0604020202020204" pitchFamily="34" charset="0"/>
              </a:rPr>
              <a:t>.</a:t>
            </a:r>
          </a:p>
          <a:p>
            <a:r>
              <a:rPr lang="ru-RU" sz="2000" dirty="0" err="1" smtClean="0">
                <a:latin typeface="Arial" panose="020B0604020202020204" pitchFamily="34" charset="0"/>
                <a:cs typeface="Arial" panose="020B0604020202020204" pitchFamily="34" charset="0"/>
              </a:rPr>
              <a:t>XGBoost</a:t>
            </a:r>
            <a:r>
              <a:rPr lang="ru-RU" sz="2000" dirty="0" smtClean="0">
                <a:latin typeface="Arial" panose="020B0604020202020204" pitchFamily="34" charset="0"/>
                <a:cs typeface="Arial" panose="020B0604020202020204" pitchFamily="34" charset="0"/>
              </a:rPr>
              <a:t>: превосходен </a:t>
            </a:r>
            <a:r>
              <a:rPr lang="ru-RU" sz="2000" dirty="0">
                <a:latin typeface="Arial" panose="020B0604020202020204" pitchFamily="34" charset="0"/>
                <a:cs typeface="Arial" panose="020B0604020202020204" pitchFamily="34" charset="0"/>
              </a:rPr>
              <a:t>в анализе табличных </a:t>
            </a:r>
            <a:r>
              <a:rPr lang="ru-RU" sz="2000" dirty="0" smtClean="0">
                <a:latin typeface="Arial" panose="020B0604020202020204" pitchFamily="34" charset="0"/>
                <a:cs typeface="Arial" panose="020B0604020202020204" pitchFamily="34" charset="0"/>
              </a:rPr>
              <a:t>данных, </a:t>
            </a:r>
            <a:r>
              <a:rPr lang="ru-RU" sz="2000" dirty="0">
                <a:latin typeface="Arial" panose="020B0604020202020204" pitchFamily="34" charset="0"/>
                <a:cs typeface="Arial" panose="020B0604020202020204" pitchFamily="34" charset="0"/>
              </a:rPr>
              <a:t>в выявлении закономерностей и </a:t>
            </a:r>
            <a:r>
              <a:rPr lang="ru-RU" sz="2000" dirty="0" smtClean="0">
                <a:latin typeface="Arial" panose="020B0604020202020204" pitchFamily="34" charset="0"/>
                <a:cs typeface="Arial" panose="020B0604020202020204" pitchFamily="34" charset="0"/>
              </a:rPr>
              <a:t>прогнозировании.</a:t>
            </a:r>
            <a:endParaRPr lang="ru-RU" sz="2000" dirty="0" smtClean="0">
              <a:latin typeface="Arial" panose="020B0604020202020204" pitchFamily="34" charset="0"/>
              <a:cs typeface="Arial" panose="020B0604020202020204" pitchFamily="34" charset="0"/>
            </a:endParaRPr>
          </a:p>
        </p:txBody>
      </p:sp>
      <p:sp>
        <p:nvSpPr>
          <p:cNvPr id="4" name="Управляющая кнопка: далее 3">
            <a:hlinkClick r:id="rId2"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spTree>
    <p:extLst>
      <p:ext uri="{BB962C8B-B14F-4D97-AF65-F5344CB8AC3E}">
        <p14:creationId xmlns:p14="http://schemas.microsoft.com/office/powerpoint/2010/main" val="19636348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Базы данных и </a:t>
            </a:r>
            <a:r>
              <a:rPr lang="en-US" dirty="0"/>
              <a:t>SQL</a:t>
            </a:r>
            <a:endParaRPr lang="ru-RU" dirty="0"/>
          </a:p>
        </p:txBody>
      </p:sp>
      <p:sp>
        <p:nvSpPr>
          <p:cNvPr id="3" name="Объект 2"/>
          <p:cNvSpPr>
            <a:spLocks noGrp="1"/>
          </p:cNvSpPr>
          <p:nvPr>
            <p:ph idx="1"/>
          </p:nvPr>
        </p:nvSpPr>
        <p:spPr>
          <a:xfrm>
            <a:off x="493986" y="1930400"/>
            <a:ext cx="8660523" cy="3880773"/>
          </a:xfrm>
        </p:spPr>
        <p:txBody>
          <a:bodyPr>
            <a:noAutofit/>
          </a:bodyPr>
          <a:lstStyle/>
          <a:p>
            <a:r>
              <a:rPr lang="ru-RU" sz="2000" dirty="0">
                <a:latin typeface="Arial" panose="020B0604020202020204" pitchFamily="34" charset="0"/>
                <a:cs typeface="Arial" panose="020B0604020202020204" pitchFamily="34" charset="0"/>
              </a:rPr>
              <a:t>База данных - это организованная коллекция данных, которая обеспечивает эффективное хранение, управление и извлечение информации.</a:t>
            </a:r>
            <a:endParaRPr lang="ru-RU"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SQL </a:t>
            </a:r>
            <a:r>
              <a:rPr lang="ru-RU" sz="2000" dirty="0">
                <a:latin typeface="Arial" panose="020B0604020202020204" pitchFamily="34" charset="0"/>
                <a:cs typeface="Arial" panose="020B0604020202020204" pitchFamily="34" charset="0"/>
              </a:rPr>
              <a:t>является языком запросов, используемым для работы с реляционными базами данных. SQL позволяет создавать, изменять и извлекать данные из базы данных, используя структурированные запросы. </a:t>
            </a:r>
            <a:endParaRPr lang="ru-RU" sz="2000" dirty="0" smtClean="0">
              <a:latin typeface="Arial" panose="020B0604020202020204" pitchFamily="34" charset="0"/>
              <a:cs typeface="Arial" panose="020B0604020202020204" pitchFamily="34" charset="0"/>
            </a:endParaRPr>
          </a:p>
          <a:p>
            <a:r>
              <a:rPr lang="ru-RU" sz="2000" dirty="0">
                <a:latin typeface="Arial" panose="020B0604020202020204" pitchFamily="34" charset="0"/>
                <a:cs typeface="Arial" panose="020B0604020202020204" pitchFamily="34" charset="0"/>
              </a:rPr>
              <a:t>Базы данных используются в различных областях, таких как бизнес, здравоохранение, образование, финансы и другие. Они помогают организациям хранить и управлять большим объемом данных эффективным способом.</a:t>
            </a:r>
            <a:endParaRPr lang="ru-RU" sz="2000" dirty="0" smtClean="0">
              <a:latin typeface="Arial" panose="020B0604020202020204" pitchFamily="34" charset="0"/>
              <a:cs typeface="Arial" panose="020B0604020202020204" pitchFamily="34" charset="0"/>
            </a:endParaRPr>
          </a:p>
        </p:txBody>
      </p:sp>
      <p:sp>
        <p:nvSpPr>
          <p:cNvPr id="4" name="Управляющая кнопка: далее 3">
            <a:hlinkClick r:id="rId2"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spTree>
    <p:extLst>
      <p:ext uri="{BB962C8B-B14F-4D97-AF65-F5344CB8AC3E}">
        <p14:creationId xmlns:p14="http://schemas.microsoft.com/office/powerpoint/2010/main" val="36101886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Большие данные</a:t>
            </a:r>
            <a:endParaRPr lang="ru-RU" dirty="0"/>
          </a:p>
        </p:txBody>
      </p:sp>
      <p:sp>
        <p:nvSpPr>
          <p:cNvPr id="3" name="Объект 2"/>
          <p:cNvSpPr>
            <a:spLocks noGrp="1"/>
          </p:cNvSpPr>
          <p:nvPr>
            <p:ph idx="1"/>
          </p:nvPr>
        </p:nvSpPr>
        <p:spPr>
          <a:xfrm>
            <a:off x="493986" y="1930400"/>
            <a:ext cx="8660523" cy="3880773"/>
          </a:xfrm>
        </p:spPr>
        <p:txBody>
          <a:bodyPr>
            <a:noAutofit/>
          </a:bodyPr>
          <a:lstStyle/>
          <a:p>
            <a:r>
              <a:rPr lang="ru-RU" sz="2000" dirty="0">
                <a:latin typeface="Arial" panose="020B0604020202020204" pitchFamily="34" charset="0"/>
                <a:cs typeface="Arial" panose="020B0604020202020204" pitchFamily="34" charset="0"/>
              </a:rPr>
              <a:t>Большие данные описывают объемы данных, которые слишком большие для традиционных методов обработки. Это могут быть данные, которые создаются в реальном времени, данные социальных сетей, данные сенсорного оборудования и т.д. Для работы с такими объемами данных используются специальные методы и технологии, такие как распределенные системы хранения данных (</a:t>
            </a:r>
            <a:r>
              <a:rPr lang="ru-RU" sz="2000" dirty="0" err="1">
                <a:latin typeface="Arial" panose="020B0604020202020204" pitchFamily="34" charset="0"/>
                <a:cs typeface="Arial" panose="020B0604020202020204" pitchFamily="34" charset="0"/>
              </a:rPr>
              <a:t>Hadoop</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Spark</a:t>
            </a:r>
            <a:r>
              <a:rPr lang="ru-RU" sz="2000" dirty="0">
                <a:latin typeface="Arial" panose="020B0604020202020204" pitchFamily="34" charset="0"/>
                <a:cs typeface="Arial" panose="020B0604020202020204" pitchFamily="34" charset="0"/>
              </a:rPr>
              <a:t>) и методы анализа больших объемов данных (машинное обучение, статистический анализ</a:t>
            </a:r>
            <a:r>
              <a:rPr lang="ru-RU"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p:txBody>
      </p:sp>
      <p:sp>
        <p:nvSpPr>
          <p:cNvPr id="4" name="Управляющая кнопка: далее 3">
            <a:hlinkClick r:id="rId2"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spTree>
    <p:extLst>
      <p:ext uri="{BB962C8B-B14F-4D97-AF65-F5344CB8AC3E}">
        <p14:creationId xmlns:p14="http://schemas.microsoft.com/office/powerpoint/2010/main" val="33645389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Инструменты </a:t>
            </a:r>
            <a:r>
              <a:rPr lang="en-US" dirty="0"/>
              <a:t>BI</a:t>
            </a:r>
            <a:endParaRPr lang="ru-RU" dirty="0"/>
          </a:p>
        </p:txBody>
      </p:sp>
      <p:sp>
        <p:nvSpPr>
          <p:cNvPr id="3" name="Объект 2"/>
          <p:cNvSpPr>
            <a:spLocks noGrp="1"/>
          </p:cNvSpPr>
          <p:nvPr>
            <p:ph idx="1"/>
          </p:nvPr>
        </p:nvSpPr>
        <p:spPr>
          <a:xfrm>
            <a:off x="493986" y="1930400"/>
            <a:ext cx="8660523" cy="3880773"/>
          </a:xfrm>
        </p:spPr>
        <p:txBody>
          <a:bodyPr>
            <a:noAutofit/>
          </a:bodyPr>
          <a:lstStyle/>
          <a:p>
            <a:r>
              <a:rPr lang="ru-RU" sz="2000" dirty="0">
                <a:latin typeface="Arial" panose="020B0604020202020204" pitchFamily="34" charset="0"/>
                <a:cs typeface="Arial" panose="020B0604020202020204" pitchFamily="34" charset="0"/>
              </a:rPr>
              <a:t>Tableau - мощный инструмент для визуализации данных, который позволяет создавать интерактивные </a:t>
            </a:r>
            <a:r>
              <a:rPr lang="ru-RU" sz="2000" dirty="0" err="1">
                <a:latin typeface="Arial" panose="020B0604020202020204" pitchFamily="34" charset="0"/>
                <a:cs typeface="Arial" panose="020B0604020202020204" pitchFamily="34" charset="0"/>
              </a:rPr>
              <a:t>дашборды</a:t>
            </a:r>
            <a:r>
              <a:rPr lang="ru-RU" sz="2000" dirty="0">
                <a:latin typeface="Arial" panose="020B0604020202020204" pitchFamily="34" charset="0"/>
                <a:cs typeface="Arial" panose="020B0604020202020204" pitchFamily="34" charset="0"/>
              </a:rPr>
              <a:t> и отчеты</a:t>
            </a:r>
            <a:r>
              <a:rPr lang="ru-RU" sz="2000" dirty="0" smtClean="0">
                <a:latin typeface="Arial" panose="020B0604020202020204" pitchFamily="34" charset="0"/>
                <a:cs typeface="Arial" panose="020B0604020202020204" pitchFamily="34" charset="0"/>
              </a:rPr>
              <a:t>.</a:t>
            </a:r>
          </a:p>
          <a:p>
            <a:r>
              <a:rPr lang="ru-RU" sz="2000" dirty="0" err="1">
                <a:latin typeface="Arial" panose="020B0604020202020204" pitchFamily="34" charset="0"/>
                <a:cs typeface="Arial" panose="020B0604020202020204" pitchFamily="34" charset="0"/>
              </a:rPr>
              <a:t>Microsoft</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Power</a:t>
            </a:r>
            <a:r>
              <a:rPr lang="ru-RU" sz="2000" dirty="0">
                <a:latin typeface="Arial" panose="020B0604020202020204" pitchFamily="34" charset="0"/>
                <a:cs typeface="Arial" panose="020B0604020202020204" pitchFamily="34" charset="0"/>
              </a:rPr>
              <a:t> BI - платформа для бизнес-аналитики, позволяющая объединять данные из различных источников и создавать динамические отчеты</a:t>
            </a:r>
            <a:r>
              <a:rPr lang="ru-RU" sz="2000" dirty="0" smtClean="0">
                <a:latin typeface="Arial" panose="020B0604020202020204" pitchFamily="34" charset="0"/>
                <a:cs typeface="Arial" panose="020B0604020202020204" pitchFamily="34" charset="0"/>
              </a:rPr>
              <a:t>.</a:t>
            </a:r>
          </a:p>
          <a:p>
            <a:r>
              <a:rPr lang="ru-RU" sz="2000" dirty="0" err="1">
                <a:latin typeface="Arial" panose="020B0604020202020204" pitchFamily="34" charset="0"/>
                <a:cs typeface="Arial" panose="020B0604020202020204" pitchFamily="34" charset="0"/>
              </a:rPr>
              <a:t>QlikView</a:t>
            </a:r>
            <a:r>
              <a:rPr lang="ru-RU" sz="2000" dirty="0">
                <a:latin typeface="Arial" panose="020B0604020202020204" pitchFamily="34" charset="0"/>
                <a:cs typeface="Arial" panose="020B0604020202020204" pitchFamily="34" charset="0"/>
              </a:rPr>
              <a:t> - инструмент для анализа данных, который позволяет создавать интерактивные отчеты и </a:t>
            </a:r>
            <a:r>
              <a:rPr lang="ru-RU" sz="2000" dirty="0" err="1">
                <a:latin typeface="Arial" panose="020B0604020202020204" pitchFamily="34" charset="0"/>
                <a:cs typeface="Arial" panose="020B0604020202020204" pitchFamily="34" charset="0"/>
              </a:rPr>
              <a:t>дашборды</a:t>
            </a:r>
            <a:r>
              <a:rPr lang="ru-RU" sz="2000" dirty="0">
                <a:latin typeface="Arial" panose="020B0604020202020204" pitchFamily="34" charset="0"/>
                <a:cs typeface="Arial" panose="020B0604020202020204" pitchFamily="34" charset="0"/>
              </a:rPr>
              <a:t> без необходимости написания SQL-кода</a:t>
            </a:r>
            <a:r>
              <a:rPr lang="ru-RU" sz="2000" dirty="0" smtClean="0">
                <a:latin typeface="Arial" panose="020B0604020202020204" pitchFamily="34" charset="0"/>
                <a:cs typeface="Arial" panose="020B0604020202020204" pitchFamily="34" charset="0"/>
              </a:rPr>
              <a:t>.</a:t>
            </a:r>
          </a:p>
          <a:p>
            <a:r>
              <a:rPr lang="ru-RU" sz="2000" dirty="0">
                <a:latin typeface="Arial" panose="020B0604020202020204" pitchFamily="34" charset="0"/>
                <a:cs typeface="Arial" panose="020B0604020202020204" pitchFamily="34" charset="0"/>
              </a:rPr>
              <a:t>Google </a:t>
            </a:r>
            <a:r>
              <a:rPr lang="ru-RU" sz="2000" dirty="0" err="1">
                <a:latin typeface="Arial" panose="020B0604020202020204" pitchFamily="34" charset="0"/>
                <a:cs typeface="Arial" panose="020B0604020202020204" pitchFamily="34" charset="0"/>
              </a:rPr>
              <a:t>Data</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Studio</a:t>
            </a:r>
            <a:r>
              <a:rPr lang="ru-RU" sz="2000" dirty="0">
                <a:latin typeface="Arial" panose="020B0604020202020204" pitchFamily="34" charset="0"/>
                <a:cs typeface="Arial" panose="020B0604020202020204" pitchFamily="34" charset="0"/>
              </a:rPr>
              <a:t> - инструмент для создания красочных отчетов и </a:t>
            </a:r>
            <a:r>
              <a:rPr lang="ru-RU" sz="2000" dirty="0" err="1">
                <a:latin typeface="Arial" panose="020B0604020202020204" pitchFamily="34" charset="0"/>
                <a:cs typeface="Arial" panose="020B0604020202020204" pitchFamily="34" charset="0"/>
              </a:rPr>
              <a:t>дашбордов</a:t>
            </a:r>
            <a:r>
              <a:rPr lang="ru-RU" sz="2000" dirty="0">
                <a:latin typeface="Arial" panose="020B0604020202020204" pitchFamily="34" charset="0"/>
                <a:cs typeface="Arial" panose="020B0604020202020204" pitchFamily="34" charset="0"/>
              </a:rPr>
              <a:t> на основе данных из различных источников, таких как Google </a:t>
            </a:r>
            <a:r>
              <a:rPr lang="ru-RU" sz="2000" dirty="0" err="1">
                <a:latin typeface="Arial" panose="020B0604020202020204" pitchFamily="34" charset="0"/>
                <a:cs typeface="Arial" panose="020B0604020202020204" pitchFamily="34" charset="0"/>
              </a:rPr>
              <a:t>Analytics</a:t>
            </a:r>
            <a:r>
              <a:rPr lang="ru-RU" sz="2000" dirty="0">
                <a:latin typeface="Arial" panose="020B0604020202020204" pitchFamily="34" charset="0"/>
                <a:cs typeface="Arial" panose="020B0604020202020204" pitchFamily="34" charset="0"/>
              </a:rPr>
              <a:t>, Google </a:t>
            </a:r>
            <a:r>
              <a:rPr lang="ru-RU" sz="2000" dirty="0" err="1">
                <a:latin typeface="Arial" panose="020B0604020202020204" pitchFamily="34" charset="0"/>
                <a:cs typeface="Arial" panose="020B0604020202020204" pitchFamily="34" charset="0"/>
              </a:rPr>
              <a:t>Ads</a:t>
            </a:r>
            <a:r>
              <a:rPr lang="ru-RU" sz="2000" dirty="0">
                <a:latin typeface="Arial" panose="020B0604020202020204" pitchFamily="34" charset="0"/>
                <a:cs typeface="Arial" panose="020B0604020202020204" pitchFamily="34" charset="0"/>
              </a:rPr>
              <a:t> и другие.</a:t>
            </a:r>
            <a:endParaRPr lang="ru-RU" sz="2000" dirty="0" smtClean="0">
              <a:latin typeface="Arial" panose="020B0604020202020204" pitchFamily="34" charset="0"/>
              <a:cs typeface="Arial" panose="020B0604020202020204" pitchFamily="34" charset="0"/>
            </a:endParaRPr>
          </a:p>
        </p:txBody>
      </p:sp>
      <p:sp>
        <p:nvSpPr>
          <p:cNvPr id="4" name="Управляющая кнопка: далее 3">
            <a:hlinkClick r:id="rId2"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spTree>
    <p:extLst>
      <p:ext uri="{BB962C8B-B14F-4D97-AF65-F5344CB8AC3E}">
        <p14:creationId xmlns:p14="http://schemas.microsoft.com/office/powerpoint/2010/main" val="3571865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Языки программирования</a:t>
            </a:r>
          </a:p>
        </p:txBody>
      </p:sp>
      <p:sp>
        <p:nvSpPr>
          <p:cNvPr id="3" name="Объект 2"/>
          <p:cNvSpPr>
            <a:spLocks noGrp="1"/>
          </p:cNvSpPr>
          <p:nvPr>
            <p:ph idx="1"/>
          </p:nvPr>
        </p:nvSpPr>
        <p:spPr>
          <a:xfrm>
            <a:off x="3118104" y="1747520"/>
            <a:ext cx="6574536" cy="3880773"/>
          </a:xfrm>
        </p:spPr>
        <p:txBody>
          <a:bodyPr>
            <a:noAutofit/>
          </a:bodyPr>
          <a:lstStyle/>
          <a:p>
            <a:r>
              <a:rPr lang="ru-RU" sz="2000" dirty="0">
                <a:latin typeface="Arial" panose="020B0604020202020204" pitchFamily="34" charset="0"/>
                <a:cs typeface="Arial" panose="020B0604020202020204" pitchFamily="34" charset="0"/>
              </a:rPr>
              <a:t>Python: Python является одним из самых популярных языков программирования для анализа данных. Он обладает богатой библиотекой инструментов для обработки и анализа данных, таких как </a:t>
            </a:r>
            <a:r>
              <a:rPr lang="ru-RU" sz="2000" dirty="0" err="1">
                <a:latin typeface="Arial" panose="020B0604020202020204" pitchFamily="34" charset="0"/>
                <a:cs typeface="Arial" panose="020B0604020202020204" pitchFamily="34" charset="0"/>
              </a:rPr>
              <a:t>NumPy</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Pandas</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Matplotlib</a:t>
            </a:r>
            <a:r>
              <a:rPr lang="ru-RU" sz="2000" dirty="0">
                <a:latin typeface="Arial" panose="020B0604020202020204" pitchFamily="34" charset="0"/>
                <a:cs typeface="Arial" panose="020B0604020202020204" pitchFamily="34" charset="0"/>
              </a:rPr>
              <a:t> и </a:t>
            </a:r>
            <a:r>
              <a:rPr lang="ru-RU" sz="2000" dirty="0" err="1">
                <a:latin typeface="Arial" panose="020B0604020202020204" pitchFamily="34" charset="0"/>
                <a:cs typeface="Arial" panose="020B0604020202020204" pitchFamily="34" charset="0"/>
              </a:rPr>
              <a:t>Scikit-learn</a:t>
            </a:r>
            <a:r>
              <a:rPr lang="ru-RU" sz="2000" dirty="0">
                <a:latin typeface="Arial" panose="020B0604020202020204" pitchFamily="34" charset="0"/>
                <a:cs typeface="Arial" panose="020B0604020202020204" pitchFamily="34" charset="0"/>
              </a:rPr>
              <a:t>. Python также хорошо подходит для визуализации данных и создания статистических моделей</a:t>
            </a:r>
            <a:r>
              <a:rPr lang="ru-RU" sz="2000" dirty="0" smtClean="0">
                <a:latin typeface="Arial" panose="020B0604020202020204" pitchFamily="34" charset="0"/>
                <a:cs typeface="Arial" panose="020B0604020202020204" pitchFamily="34" charset="0"/>
              </a:rPr>
              <a:t>.</a:t>
            </a:r>
          </a:p>
          <a:p>
            <a:r>
              <a:rPr lang="ru-RU" sz="2000" dirty="0">
                <a:latin typeface="Arial" panose="020B0604020202020204" pitchFamily="34" charset="0"/>
                <a:cs typeface="Arial" panose="020B0604020202020204" pitchFamily="34" charset="0"/>
              </a:rPr>
              <a:t>R: R - это язык программирования, специально предназначенный для статистического анализа данных. Он имеет множество пакетов, которые обеспечивают возможности для статистического анализа, визуализации данных и машинного обучения.</a:t>
            </a:r>
          </a:p>
          <a:p>
            <a:endParaRPr lang="ru-RU" sz="2000" dirty="0" smtClean="0">
              <a:latin typeface="Arial" panose="020B0604020202020204" pitchFamily="34" charset="0"/>
              <a:cs typeface="Arial" panose="020B0604020202020204" pitchFamily="34" charset="0"/>
            </a:endParaRPr>
          </a:p>
        </p:txBody>
      </p:sp>
      <p:pic>
        <p:nvPicPr>
          <p:cNvPr id="3074" name="Picture 2" descr="https://i2.wp.com/miro.medium.com/0*Nzujj7WxHvHjSvWW.png"/>
          <p:cNvPicPr>
            <a:picLocks noChangeAspect="1" noChangeArrowheads="1"/>
          </p:cNvPicPr>
          <p:nvPr/>
        </p:nvPicPr>
        <p:blipFill rotWithShape="1">
          <a:blip r:embed="rId2">
            <a:extLst>
              <a:ext uri="{28A0092B-C50C-407E-A947-70E740481C1C}">
                <a14:useLocalDpi xmlns:a14="http://schemas.microsoft.com/office/drawing/2010/main" val="0"/>
              </a:ext>
            </a:extLst>
          </a:blip>
          <a:srcRect r="25663"/>
          <a:stretch/>
        </p:blipFill>
        <p:spPr bwMode="auto">
          <a:xfrm>
            <a:off x="229748" y="2560518"/>
            <a:ext cx="3155046" cy="1828602"/>
          </a:xfrm>
          <a:prstGeom prst="rect">
            <a:avLst/>
          </a:prstGeom>
          <a:noFill/>
          <a:extLst>
            <a:ext uri="{909E8E84-426E-40DD-AFC4-6F175D3DCCD1}">
              <a14:hiddenFill xmlns:a14="http://schemas.microsoft.com/office/drawing/2010/main">
                <a:solidFill>
                  <a:srgbClr val="FFFFFF"/>
                </a:solidFill>
              </a14:hiddenFill>
            </a:ext>
          </a:extLst>
        </p:spPr>
      </p:pic>
      <p:sp>
        <p:nvSpPr>
          <p:cNvPr id="5" name="Управляющая кнопка: далее 4">
            <a:hlinkClick r:id="rId3"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spTree>
    <p:extLst>
      <p:ext uri="{BB962C8B-B14F-4D97-AF65-F5344CB8AC3E}">
        <p14:creationId xmlns:p14="http://schemas.microsoft.com/office/powerpoint/2010/main" val="34951856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Яндекс. Метрика и Google </a:t>
            </a:r>
            <a:r>
              <a:rPr lang="ru-RU" dirty="0" err="1"/>
              <a:t>Analytics</a:t>
            </a:r>
            <a:endParaRPr lang="ru-RU" dirty="0"/>
          </a:p>
        </p:txBody>
      </p:sp>
      <p:pic>
        <p:nvPicPr>
          <p:cNvPr id="4098" name="Picture 2" descr="https://russia-dropshipping.ru/800/600/https/jino.ru/media/journal/content/servisy-web-analitiki-2.jpg"/>
          <p:cNvPicPr>
            <a:picLocks noChangeAspect="1" noChangeArrowheads="1"/>
          </p:cNvPicPr>
          <p:nvPr/>
        </p:nvPicPr>
        <p:blipFill rotWithShape="1">
          <a:blip r:embed="rId2">
            <a:extLst>
              <a:ext uri="{28A0092B-C50C-407E-A947-70E740481C1C}">
                <a14:useLocalDpi xmlns:a14="http://schemas.microsoft.com/office/drawing/2010/main" val="0"/>
              </a:ext>
            </a:extLst>
          </a:blip>
          <a:srcRect l="6906" t="8762" r="5875" b="14573"/>
          <a:stretch/>
        </p:blipFill>
        <p:spPr bwMode="auto">
          <a:xfrm>
            <a:off x="1342724" y="1347536"/>
            <a:ext cx="7247824" cy="2752825"/>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904775" y="3976376"/>
            <a:ext cx="4090737" cy="2585323"/>
          </a:xfrm>
          <a:prstGeom prst="rect">
            <a:avLst/>
          </a:prstGeom>
        </p:spPr>
        <p:txBody>
          <a:bodyPr wrap="square">
            <a:spAutoFit/>
          </a:bodyPr>
          <a:lstStyle/>
          <a:p>
            <a:pPr algn="ctr"/>
            <a:r>
              <a:rPr lang="ru-RU" dirty="0">
                <a:latin typeface="Arial" panose="020B0604020202020204" pitchFamily="34" charset="0"/>
                <a:cs typeface="Arial" panose="020B0604020202020204" pitchFamily="34" charset="0"/>
              </a:rPr>
              <a:t>Яндекс. Метрика разработана компанией Яндекс и предоставляет подробные данные о посещаемости сайта, а также инструменты для анализа поведения пользователей на сайте. Сервис также предлагает удобный интерфейс и возможность создания отчетов по различным параметрам.</a:t>
            </a:r>
          </a:p>
        </p:txBody>
      </p:sp>
      <p:sp>
        <p:nvSpPr>
          <p:cNvPr id="8" name="Прямоугольник 7"/>
          <p:cNvSpPr/>
          <p:nvPr/>
        </p:nvSpPr>
        <p:spPr>
          <a:xfrm>
            <a:off x="4995512" y="3976375"/>
            <a:ext cx="4090737" cy="2585323"/>
          </a:xfrm>
          <a:prstGeom prst="rect">
            <a:avLst/>
          </a:prstGeom>
        </p:spPr>
        <p:txBody>
          <a:bodyPr wrap="square">
            <a:spAutoFit/>
          </a:bodyPr>
          <a:lstStyle/>
          <a:p>
            <a:pPr algn="ctr"/>
            <a:r>
              <a:rPr lang="ru-RU" dirty="0">
                <a:latin typeface="Arial" panose="020B0604020202020204" pitchFamily="34" charset="0"/>
                <a:cs typeface="Arial" panose="020B0604020202020204" pitchFamily="34" charset="0"/>
              </a:rPr>
              <a:t>Google </a:t>
            </a:r>
            <a:r>
              <a:rPr lang="ru-RU" dirty="0" err="1">
                <a:latin typeface="Arial" panose="020B0604020202020204" pitchFamily="34" charset="0"/>
                <a:cs typeface="Arial" panose="020B0604020202020204" pitchFamily="34" charset="0"/>
              </a:rPr>
              <a:t>Analytics</a:t>
            </a:r>
            <a:r>
              <a:rPr lang="ru-RU" dirty="0">
                <a:latin typeface="Arial" panose="020B0604020202020204" pitchFamily="34" charset="0"/>
                <a:cs typeface="Arial" panose="020B0604020202020204" pitchFamily="34" charset="0"/>
              </a:rPr>
              <a:t> – это сервис веб-аналитики, разработанный компанией Google, который предоставляет подробную статистику о посещениях сайта, поведении пользователей, источниках трафика и эффективности рекламных кампаний. </a:t>
            </a:r>
          </a:p>
        </p:txBody>
      </p:sp>
      <p:sp>
        <p:nvSpPr>
          <p:cNvPr id="9" name="Управляющая кнопка: далее 8">
            <a:hlinkClick r:id="rId3"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spTree>
    <p:extLst>
      <p:ext uri="{BB962C8B-B14F-4D97-AF65-F5344CB8AC3E}">
        <p14:creationId xmlns:p14="http://schemas.microsoft.com/office/powerpoint/2010/main" val="2232749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18060" y="516135"/>
            <a:ext cx="8596668" cy="1320800"/>
          </a:xfrm>
        </p:spPr>
        <p:txBody>
          <a:bodyPr/>
          <a:lstStyle/>
          <a:p>
            <a:r>
              <a:rPr lang="ru-RU" dirty="0" smtClean="0"/>
              <a:t>Структура</a:t>
            </a:r>
            <a:endParaRPr lang="ru-RU" dirty="0"/>
          </a:p>
        </p:txBody>
      </p:sp>
      <p:sp>
        <p:nvSpPr>
          <p:cNvPr id="3" name="Объект 2"/>
          <p:cNvSpPr>
            <a:spLocks noGrp="1"/>
          </p:cNvSpPr>
          <p:nvPr>
            <p:ph idx="1"/>
          </p:nvPr>
        </p:nvSpPr>
        <p:spPr>
          <a:xfrm>
            <a:off x="177186" y="1643930"/>
            <a:ext cx="4809067" cy="5022636"/>
          </a:xfrm>
        </p:spPr>
        <p:txBody>
          <a:bodyPr>
            <a:noAutofit/>
          </a:bodyPr>
          <a:lstStyle/>
          <a:p>
            <a:pPr>
              <a:buFont typeface="+mj-lt"/>
              <a:buAutoNum type="arabicPeriod"/>
            </a:pPr>
            <a:r>
              <a:rPr lang="ru-RU" dirty="0" smtClean="0">
                <a:latin typeface="Arial" panose="020B0604020202020204" pitchFamily="34" charset="0"/>
                <a:cs typeface="Arial" panose="020B0604020202020204" pitchFamily="34" charset="0"/>
              </a:rPr>
              <a:t>Компетенции аналитика данных</a:t>
            </a:r>
            <a:endParaRPr lang="ru-RU" dirty="0" smtClean="0">
              <a:latin typeface="Arial" panose="020B0604020202020204" pitchFamily="34" charset="0"/>
              <a:cs typeface="Arial" panose="020B0604020202020204" pitchFamily="34" charset="0"/>
            </a:endParaRPr>
          </a:p>
          <a:p>
            <a:pPr lvl="1">
              <a:buFont typeface="+mj-lt"/>
              <a:buAutoNum type="arabicPeriod"/>
            </a:pPr>
            <a:r>
              <a:rPr lang="ru-RU" sz="1800" dirty="0">
                <a:latin typeface="Arial" panose="020B0604020202020204" pitchFamily="34" charset="0"/>
                <a:cs typeface="Arial" panose="020B0604020202020204" pitchFamily="34" charset="0"/>
                <a:hlinkClick r:id="rId2" action="ppaction://hlinksldjump"/>
              </a:rPr>
              <a:t>Роль аналитика данных в компании</a:t>
            </a:r>
            <a:endParaRPr lang="ru-RU" sz="1800" dirty="0">
              <a:latin typeface="Arial" panose="020B0604020202020204" pitchFamily="34" charset="0"/>
              <a:cs typeface="Arial" panose="020B0604020202020204" pitchFamily="34" charset="0"/>
            </a:endParaRPr>
          </a:p>
          <a:p>
            <a:pPr lvl="1">
              <a:buFont typeface="+mj-lt"/>
              <a:buAutoNum type="arabicPeriod"/>
            </a:pPr>
            <a:r>
              <a:rPr lang="ru-RU" sz="1800" dirty="0">
                <a:latin typeface="Arial" panose="020B0604020202020204" pitchFamily="34" charset="0"/>
                <a:cs typeface="Arial" panose="020B0604020202020204" pitchFamily="34" charset="0"/>
                <a:hlinkClick r:id="rId3" action="ppaction://hlinksldjump"/>
              </a:rPr>
              <a:t>Статистика и теория вероятности</a:t>
            </a:r>
            <a:endParaRPr lang="ru-RU" sz="1800" dirty="0">
              <a:latin typeface="Arial" panose="020B0604020202020204" pitchFamily="34" charset="0"/>
              <a:cs typeface="Arial" panose="020B0604020202020204" pitchFamily="34" charset="0"/>
            </a:endParaRPr>
          </a:p>
          <a:p>
            <a:pPr lvl="1">
              <a:buFont typeface="+mj-lt"/>
              <a:buAutoNum type="arabicPeriod"/>
            </a:pPr>
            <a:r>
              <a:rPr lang="ru-RU" sz="1800" dirty="0">
                <a:latin typeface="Arial" panose="020B0604020202020204" pitchFamily="34" charset="0"/>
                <a:cs typeface="Arial" panose="020B0604020202020204" pitchFamily="34" charset="0"/>
                <a:hlinkClick r:id="rId4" action="ppaction://hlinksldjump"/>
              </a:rPr>
              <a:t>Математические основы анализа данных</a:t>
            </a:r>
            <a:endParaRPr lang="ru-RU" sz="1800" dirty="0">
              <a:latin typeface="Arial" panose="020B0604020202020204" pitchFamily="34" charset="0"/>
              <a:cs typeface="Arial" panose="020B0604020202020204" pitchFamily="34" charset="0"/>
            </a:endParaRPr>
          </a:p>
          <a:p>
            <a:pPr lvl="1">
              <a:buFont typeface="+mj-lt"/>
              <a:buAutoNum type="arabicPeriod"/>
            </a:pPr>
            <a:r>
              <a:rPr lang="ru-RU" sz="1800" dirty="0">
                <a:latin typeface="Arial" panose="020B0604020202020204" pitchFamily="34" charset="0"/>
                <a:cs typeface="Arial" panose="020B0604020202020204" pitchFamily="34" charset="0"/>
                <a:hlinkClick r:id="rId5" action="ppaction://hlinksldjump"/>
              </a:rPr>
              <a:t>Машинное обучение</a:t>
            </a:r>
            <a:endParaRPr lang="ru-RU" sz="1800" dirty="0">
              <a:latin typeface="Arial" panose="020B0604020202020204" pitchFamily="34" charset="0"/>
              <a:cs typeface="Arial" panose="020B0604020202020204" pitchFamily="34" charset="0"/>
            </a:endParaRPr>
          </a:p>
          <a:p>
            <a:pPr lvl="1">
              <a:buFont typeface="+mj-lt"/>
              <a:buAutoNum type="arabicPeriod"/>
            </a:pPr>
            <a:r>
              <a:rPr lang="ru-RU" sz="1800" dirty="0">
                <a:latin typeface="Arial" panose="020B0604020202020204" pitchFamily="34" charset="0"/>
                <a:cs typeface="Arial" panose="020B0604020202020204" pitchFamily="34" charset="0"/>
                <a:hlinkClick r:id="rId6" action="ppaction://hlinksldjump"/>
              </a:rPr>
              <a:t>Большие </a:t>
            </a:r>
            <a:r>
              <a:rPr lang="ru-RU" sz="1800" dirty="0" smtClean="0">
                <a:latin typeface="Arial" panose="020B0604020202020204" pitchFamily="34" charset="0"/>
                <a:cs typeface="Arial" panose="020B0604020202020204" pitchFamily="34" charset="0"/>
                <a:hlinkClick r:id="rId6" action="ppaction://hlinksldjump"/>
              </a:rPr>
              <a:t>данные</a:t>
            </a:r>
            <a:endParaRPr lang="ru-RU" sz="1800" dirty="0">
              <a:latin typeface="Arial" panose="020B0604020202020204" pitchFamily="34" charset="0"/>
              <a:cs typeface="Arial" panose="020B0604020202020204" pitchFamily="34" charset="0"/>
            </a:endParaRPr>
          </a:p>
          <a:p>
            <a:pPr lvl="1">
              <a:buFont typeface="+mj-lt"/>
              <a:buAutoNum type="arabicPeriod"/>
            </a:pPr>
            <a:r>
              <a:rPr lang="ru-RU" sz="1800" dirty="0">
                <a:latin typeface="Arial" panose="020B0604020202020204" pitchFamily="34" charset="0"/>
                <a:cs typeface="Arial" panose="020B0604020202020204" pitchFamily="34" charset="0"/>
                <a:hlinkClick r:id="rId7" action="ppaction://hlinksldjump"/>
              </a:rPr>
              <a:t>Визуализация данных</a:t>
            </a:r>
            <a:endParaRPr lang="ru-RU" sz="1800" dirty="0">
              <a:latin typeface="Arial" panose="020B0604020202020204" pitchFamily="34" charset="0"/>
              <a:cs typeface="Arial" panose="020B0604020202020204" pitchFamily="34" charset="0"/>
            </a:endParaRPr>
          </a:p>
          <a:p>
            <a:pPr lvl="1">
              <a:buFont typeface="+mj-lt"/>
              <a:buAutoNum type="arabicPeriod"/>
            </a:pPr>
            <a:r>
              <a:rPr lang="ru-RU" sz="1800" dirty="0" smtClean="0">
                <a:latin typeface="Arial" panose="020B0604020202020204" pitchFamily="34" charset="0"/>
                <a:cs typeface="Arial" panose="020B0604020202020204" pitchFamily="34" charset="0"/>
                <a:hlinkClick r:id="rId8" action="ppaction://hlinksldjump"/>
              </a:rPr>
              <a:t>Бизнес-анализ</a:t>
            </a:r>
            <a:endParaRPr lang="ru-RU" sz="1800" dirty="0" smtClean="0">
              <a:latin typeface="Arial" panose="020B0604020202020204" pitchFamily="34" charset="0"/>
              <a:cs typeface="Arial" panose="020B0604020202020204" pitchFamily="34" charset="0"/>
            </a:endParaRPr>
          </a:p>
          <a:p>
            <a:pPr lvl="1">
              <a:buFont typeface="+mj-lt"/>
              <a:buAutoNum type="arabicPeriod"/>
            </a:pPr>
            <a:r>
              <a:rPr lang="ru-RU" sz="1800" dirty="0" smtClean="0">
                <a:latin typeface="Arial" panose="020B0604020202020204" pitchFamily="34" charset="0"/>
                <a:cs typeface="Arial" panose="020B0604020202020204" pitchFamily="34" charset="0"/>
                <a:hlinkClick r:id="rId9" action="ppaction://hlinksldjump"/>
              </a:rPr>
              <a:t>Направления </a:t>
            </a:r>
            <a:r>
              <a:rPr lang="ru-RU" sz="1800" dirty="0" smtClean="0">
                <a:latin typeface="Arial" panose="020B0604020202020204" pitchFamily="34" charset="0"/>
                <a:cs typeface="Arial" panose="020B0604020202020204" pitchFamily="34" charset="0"/>
                <a:hlinkClick r:id="rId9" action="ppaction://hlinksldjump"/>
              </a:rPr>
              <a:t>аналитики</a:t>
            </a:r>
            <a:endParaRPr lang="en-US" sz="1800" dirty="0" smtClean="0">
              <a:latin typeface="Arial" panose="020B0604020202020204" pitchFamily="34" charset="0"/>
              <a:cs typeface="Arial" panose="020B0604020202020204" pitchFamily="34" charset="0"/>
            </a:endParaRPr>
          </a:p>
        </p:txBody>
      </p:sp>
      <p:sp>
        <p:nvSpPr>
          <p:cNvPr id="5" name="Объект 2"/>
          <p:cNvSpPr txBox="1">
            <a:spLocks/>
          </p:cNvSpPr>
          <p:nvPr/>
        </p:nvSpPr>
        <p:spPr>
          <a:xfrm>
            <a:off x="4817097" y="1643930"/>
            <a:ext cx="4949071" cy="455524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mj-lt"/>
              <a:buAutoNum type="arabicPeriod" startAt="2"/>
            </a:pPr>
            <a:r>
              <a:rPr lang="ru-RU" dirty="0">
                <a:latin typeface="Arial" panose="020B0604020202020204" pitchFamily="34" charset="0"/>
                <a:cs typeface="Arial" panose="020B0604020202020204" pitchFamily="34" charset="0"/>
              </a:rPr>
              <a:t>Инструменты аналитика данных</a:t>
            </a:r>
            <a:endParaRPr lang="en-US" dirty="0">
              <a:latin typeface="Arial" panose="020B0604020202020204" pitchFamily="34" charset="0"/>
              <a:cs typeface="Arial" panose="020B0604020202020204" pitchFamily="34" charset="0"/>
            </a:endParaRPr>
          </a:p>
          <a:p>
            <a:pPr lvl="1">
              <a:buFont typeface="+mj-lt"/>
              <a:buAutoNum type="arabicPeriod"/>
            </a:pPr>
            <a:r>
              <a:rPr lang="ru-RU" sz="1800" dirty="0">
                <a:latin typeface="Arial" panose="020B0604020202020204" pitchFamily="34" charset="0"/>
                <a:cs typeface="Arial" panose="020B0604020202020204" pitchFamily="34" charset="0"/>
                <a:hlinkClick r:id="rId10" action="ppaction://hlinksldjump"/>
              </a:rPr>
              <a:t>Языки программирования</a:t>
            </a:r>
            <a:endParaRPr lang="ru-RU" sz="1800" dirty="0">
              <a:latin typeface="Arial" panose="020B0604020202020204" pitchFamily="34" charset="0"/>
              <a:cs typeface="Arial" panose="020B0604020202020204" pitchFamily="34" charset="0"/>
            </a:endParaRPr>
          </a:p>
          <a:p>
            <a:pPr lvl="1">
              <a:buFont typeface="+mj-lt"/>
              <a:buAutoNum type="arabicPeriod"/>
            </a:pPr>
            <a:r>
              <a:rPr lang="ru-RU" sz="1800" dirty="0">
                <a:latin typeface="Arial" panose="020B0604020202020204" pitchFamily="34" charset="0"/>
                <a:cs typeface="Arial" panose="020B0604020202020204" pitchFamily="34" charset="0"/>
                <a:hlinkClick r:id="rId11" action="ppaction://hlinksldjump"/>
              </a:rPr>
              <a:t>Базы данных и </a:t>
            </a:r>
            <a:r>
              <a:rPr lang="en-US" sz="1800" dirty="0">
                <a:latin typeface="Arial" panose="020B0604020202020204" pitchFamily="34" charset="0"/>
                <a:cs typeface="Arial" panose="020B0604020202020204" pitchFamily="34" charset="0"/>
                <a:hlinkClick r:id="rId11" action="ppaction://hlinksldjump"/>
              </a:rPr>
              <a:t>SQL</a:t>
            </a:r>
            <a:endParaRPr lang="en-US" sz="1800" dirty="0">
              <a:latin typeface="Arial" panose="020B0604020202020204" pitchFamily="34" charset="0"/>
              <a:cs typeface="Arial" panose="020B0604020202020204" pitchFamily="34" charset="0"/>
            </a:endParaRPr>
          </a:p>
          <a:p>
            <a:pPr lvl="1">
              <a:buFont typeface="+mj-lt"/>
              <a:buAutoNum type="arabicPeriod"/>
            </a:pPr>
            <a:r>
              <a:rPr lang="ru-RU" sz="1800" dirty="0">
                <a:latin typeface="Arial" panose="020B0604020202020204" pitchFamily="34" charset="0"/>
                <a:cs typeface="Arial" panose="020B0604020202020204" pitchFamily="34" charset="0"/>
                <a:hlinkClick r:id="rId11" action="ppaction://hlinksldjump"/>
              </a:rPr>
              <a:t>Инструменты BI</a:t>
            </a:r>
            <a:endParaRPr lang="ru-RU" sz="1800" dirty="0">
              <a:latin typeface="Arial" panose="020B0604020202020204" pitchFamily="34" charset="0"/>
              <a:cs typeface="Arial" panose="020B0604020202020204" pitchFamily="34" charset="0"/>
            </a:endParaRPr>
          </a:p>
          <a:p>
            <a:pPr lvl="1">
              <a:buFont typeface="+mj-lt"/>
              <a:buAutoNum type="arabicPeriod"/>
            </a:pPr>
            <a:r>
              <a:rPr lang="ru-RU" sz="1800" dirty="0">
                <a:latin typeface="Arial" panose="020B0604020202020204" pitchFamily="34" charset="0"/>
                <a:cs typeface="Arial" panose="020B0604020202020204" pitchFamily="34" charset="0"/>
                <a:hlinkClick r:id="rId12" action="ppaction://hlinksldjump"/>
              </a:rPr>
              <a:t>Визуализация данных</a:t>
            </a:r>
            <a:endParaRPr lang="ru-RU" sz="1800" dirty="0">
              <a:latin typeface="Arial" panose="020B0604020202020204" pitchFamily="34" charset="0"/>
              <a:cs typeface="Arial" panose="020B0604020202020204" pitchFamily="34" charset="0"/>
            </a:endParaRPr>
          </a:p>
          <a:p>
            <a:pPr lvl="1">
              <a:buFont typeface="+mj-lt"/>
              <a:buAutoNum type="arabicPeriod"/>
            </a:pPr>
            <a:r>
              <a:rPr lang="ru-RU" sz="1800" dirty="0">
                <a:latin typeface="Arial" panose="020B0604020202020204" pitchFamily="34" charset="0"/>
                <a:cs typeface="Arial" panose="020B0604020202020204" pitchFamily="34" charset="0"/>
                <a:hlinkClick r:id="rId6" action="ppaction://hlinksldjump"/>
              </a:rPr>
              <a:t>Яндекс. Метрика и </a:t>
            </a:r>
            <a:r>
              <a:rPr lang="ru-RU" sz="1800" dirty="0" err="1">
                <a:latin typeface="Arial" panose="020B0604020202020204" pitchFamily="34" charset="0"/>
                <a:cs typeface="Arial" panose="020B0604020202020204" pitchFamily="34" charset="0"/>
                <a:hlinkClick r:id="rId6" action="ppaction://hlinksldjump"/>
              </a:rPr>
              <a:t>Google</a:t>
            </a:r>
            <a:r>
              <a:rPr lang="ru-RU" sz="1800" dirty="0">
                <a:latin typeface="Arial" panose="020B0604020202020204" pitchFamily="34" charset="0"/>
                <a:cs typeface="Arial" panose="020B0604020202020204" pitchFamily="34" charset="0"/>
                <a:hlinkClick r:id="rId6" action="ppaction://hlinksldjump"/>
              </a:rPr>
              <a:t> </a:t>
            </a:r>
            <a:r>
              <a:rPr lang="ru-RU" sz="1800" dirty="0" err="1">
                <a:latin typeface="Arial" panose="020B0604020202020204" pitchFamily="34" charset="0"/>
                <a:cs typeface="Arial" panose="020B0604020202020204" pitchFamily="34" charset="0"/>
                <a:hlinkClick r:id="rId6" action="ppaction://hlinksldjump"/>
              </a:rPr>
              <a:t>Analytics</a:t>
            </a:r>
            <a:endParaRPr lang="ru-RU" sz="1800" dirty="0">
              <a:latin typeface="Arial" panose="020B0604020202020204" pitchFamily="34" charset="0"/>
              <a:cs typeface="Arial" panose="020B0604020202020204" pitchFamily="34" charset="0"/>
            </a:endParaRPr>
          </a:p>
          <a:p>
            <a:pPr lvl="1">
              <a:buFont typeface="+mj-lt"/>
              <a:buAutoNum type="arabicPeriod"/>
            </a:pPr>
            <a:r>
              <a:rPr lang="ru-RU" sz="1800" dirty="0">
                <a:latin typeface="Arial" panose="020B0604020202020204" pitchFamily="34" charset="0"/>
                <a:cs typeface="Arial" panose="020B0604020202020204" pitchFamily="34" charset="0"/>
                <a:hlinkClick r:id="rId13" action="ppaction://hlinksldjump"/>
              </a:rPr>
              <a:t>Работа с данными с помощью </a:t>
            </a:r>
            <a:r>
              <a:rPr lang="ru-RU" sz="1800" dirty="0" err="1">
                <a:latin typeface="Arial" panose="020B0604020202020204" pitchFamily="34" charset="0"/>
                <a:cs typeface="Arial" panose="020B0604020202020204" pitchFamily="34" charset="0"/>
                <a:hlinkClick r:id="rId13" action="ppaction://hlinksldjump"/>
              </a:rPr>
              <a:t>Google</a:t>
            </a:r>
            <a:r>
              <a:rPr lang="ru-RU" sz="1800" dirty="0">
                <a:latin typeface="Arial" panose="020B0604020202020204" pitchFamily="34" charset="0"/>
                <a:cs typeface="Arial" panose="020B0604020202020204" pitchFamily="34" charset="0"/>
                <a:hlinkClick r:id="rId13" action="ppaction://hlinksldjump"/>
              </a:rPr>
              <a:t> </a:t>
            </a:r>
            <a:r>
              <a:rPr lang="ru-RU" sz="1800" dirty="0" err="1">
                <a:latin typeface="Arial" panose="020B0604020202020204" pitchFamily="34" charset="0"/>
                <a:cs typeface="Arial" panose="020B0604020202020204" pitchFamily="34" charset="0"/>
                <a:hlinkClick r:id="rId13" action="ppaction://hlinksldjump"/>
              </a:rPr>
              <a:t>Sheets</a:t>
            </a:r>
            <a:r>
              <a:rPr lang="ru-RU" sz="1800" dirty="0">
                <a:latin typeface="Arial" panose="020B0604020202020204" pitchFamily="34" charset="0"/>
                <a:cs typeface="Arial" panose="020B0604020202020204" pitchFamily="34" charset="0"/>
                <a:hlinkClick r:id="rId13" action="ppaction://hlinksldjump"/>
              </a:rPr>
              <a:t>, </a:t>
            </a:r>
            <a:r>
              <a:rPr lang="ru-RU" sz="1800" dirty="0" err="1">
                <a:latin typeface="Arial" panose="020B0604020202020204" pitchFamily="34" charset="0"/>
                <a:cs typeface="Arial" panose="020B0604020202020204" pitchFamily="34" charset="0"/>
                <a:hlinkClick r:id="rId13" action="ppaction://hlinksldjump"/>
              </a:rPr>
              <a:t>Excel</a:t>
            </a:r>
            <a:endParaRPr lang="en-US" sz="1800" dirty="0">
              <a:latin typeface="Arial" panose="020B0604020202020204" pitchFamily="34" charset="0"/>
              <a:cs typeface="Arial" panose="020B0604020202020204" pitchFamily="34" charset="0"/>
            </a:endParaRPr>
          </a:p>
          <a:p>
            <a:pPr lvl="1">
              <a:buFont typeface="+mj-lt"/>
              <a:buAutoNum type="arabicPeriod"/>
            </a:pPr>
            <a:r>
              <a:rPr lang="ru-RU" sz="1800" dirty="0">
                <a:latin typeface="Arial" panose="020B0604020202020204" pitchFamily="34" charset="0"/>
                <a:cs typeface="Arial" panose="020B0604020202020204" pitchFamily="34" charset="0"/>
                <a:hlinkClick r:id="rId4" action="ppaction://hlinksldjump"/>
              </a:rPr>
              <a:t>Машинное обучение</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27302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0332" y="378497"/>
            <a:ext cx="8596668" cy="1320800"/>
          </a:xfrm>
        </p:spPr>
        <p:txBody>
          <a:bodyPr/>
          <a:lstStyle/>
          <a:p>
            <a:r>
              <a:rPr lang="ru-RU" dirty="0"/>
              <a:t>Работа с данными с помощью Google </a:t>
            </a:r>
            <a:r>
              <a:rPr lang="ru-RU" dirty="0" err="1"/>
              <a:t>Sheets</a:t>
            </a:r>
            <a:r>
              <a:rPr lang="ru-RU" dirty="0"/>
              <a:t>, </a:t>
            </a:r>
            <a:r>
              <a:rPr lang="ru-RU" dirty="0" err="1"/>
              <a:t>Excel</a:t>
            </a:r>
            <a:endParaRPr lang="ru-RU" dirty="0"/>
          </a:p>
        </p:txBody>
      </p:sp>
      <p:pic>
        <p:nvPicPr>
          <p:cNvPr id="5122" name="Picture 2" descr="https://i.ytimg.com/vi/GFfevN2wje4/maxresdefault.jpg"/>
          <p:cNvPicPr>
            <a:picLocks noChangeAspect="1" noChangeArrowheads="1"/>
          </p:cNvPicPr>
          <p:nvPr/>
        </p:nvPicPr>
        <p:blipFill rotWithShape="1">
          <a:blip r:embed="rId2">
            <a:extLst>
              <a:ext uri="{28A0092B-C50C-407E-A947-70E740481C1C}">
                <a14:useLocalDpi xmlns:a14="http://schemas.microsoft.com/office/drawing/2010/main" val="0"/>
              </a:ext>
            </a:extLst>
          </a:blip>
          <a:srcRect l="39910" t="46003" r="6899" b="7233"/>
          <a:stretch/>
        </p:blipFill>
        <p:spPr bwMode="auto">
          <a:xfrm>
            <a:off x="4600876" y="4639376"/>
            <a:ext cx="3522846" cy="174217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i.ytimg.com/vi/GFfevN2wje4/maxresdefault.jpg"/>
          <p:cNvPicPr>
            <a:picLocks noChangeAspect="1" noChangeArrowheads="1"/>
          </p:cNvPicPr>
          <p:nvPr/>
        </p:nvPicPr>
        <p:blipFill rotWithShape="1">
          <a:blip r:embed="rId2">
            <a:extLst>
              <a:ext uri="{28A0092B-C50C-407E-A947-70E740481C1C}">
                <a14:useLocalDpi xmlns:a14="http://schemas.microsoft.com/office/drawing/2010/main" val="0"/>
              </a:ext>
            </a:extLst>
          </a:blip>
          <a:srcRect l="4160" t="7506" r="48028" b="53999"/>
          <a:stretch/>
        </p:blipFill>
        <p:spPr bwMode="auto">
          <a:xfrm>
            <a:off x="356134" y="1930400"/>
            <a:ext cx="3166713" cy="1434164"/>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513348" y="4233189"/>
            <a:ext cx="3664016" cy="2554545"/>
          </a:xfrm>
          <a:prstGeom prst="rect">
            <a:avLst/>
          </a:prstGeom>
        </p:spPr>
        <p:txBody>
          <a:bodyPr wrap="square">
            <a:spAutoFit/>
          </a:bodyPr>
          <a:lstStyle/>
          <a:p>
            <a:r>
              <a:rPr lang="ru-RU" sz="2000" dirty="0">
                <a:solidFill>
                  <a:srgbClr val="000000"/>
                </a:solidFill>
                <a:latin typeface="Arial" panose="020B0604020202020204" pitchFamily="34" charset="0"/>
                <a:cs typeface="Arial" panose="020B0604020202020204" pitchFamily="34" charset="0"/>
              </a:rPr>
              <a:t>Google </a:t>
            </a:r>
            <a:r>
              <a:rPr lang="ru-RU" sz="2000" dirty="0" err="1">
                <a:solidFill>
                  <a:srgbClr val="000000"/>
                </a:solidFill>
                <a:latin typeface="Arial" panose="020B0604020202020204" pitchFamily="34" charset="0"/>
                <a:cs typeface="Arial" panose="020B0604020202020204" pitchFamily="34" charset="0"/>
              </a:rPr>
              <a:t>Sheets</a:t>
            </a:r>
            <a:r>
              <a:rPr lang="ru-RU" sz="2000" dirty="0">
                <a:solidFill>
                  <a:srgbClr val="000000"/>
                </a:solidFill>
                <a:latin typeface="Arial" panose="020B0604020202020204" pitchFamily="34" charset="0"/>
                <a:cs typeface="Arial" panose="020B0604020202020204" pitchFamily="34" charset="0"/>
              </a:rPr>
              <a:t> - это онлайн-таблицы, доступные через браузер. Пользователи могут работать с ними в реальном времени, делиться таблицами с другими пользователями и работать над ними одновременно.</a:t>
            </a:r>
            <a:endParaRPr lang="ru-RU" sz="2000" dirty="0">
              <a:latin typeface="Arial" panose="020B0604020202020204" pitchFamily="34" charset="0"/>
              <a:cs typeface="Arial" panose="020B0604020202020204" pitchFamily="34" charset="0"/>
            </a:endParaRPr>
          </a:p>
        </p:txBody>
      </p:sp>
      <p:sp>
        <p:nvSpPr>
          <p:cNvPr id="9" name="Прямоугольник 8"/>
          <p:cNvSpPr/>
          <p:nvPr/>
        </p:nvSpPr>
        <p:spPr>
          <a:xfrm>
            <a:off x="3330340" y="1930400"/>
            <a:ext cx="6545179" cy="2246769"/>
          </a:xfrm>
          <a:prstGeom prst="rect">
            <a:avLst/>
          </a:prstGeom>
        </p:spPr>
        <p:txBody>
          <a:bodyPr wrap="square">
            <a:spAutoFit/>
          </a:bodyPr>
          <a:lstStyle/>
          <a:p>
            <a:r>
              <a:rPr lang="en-US" sz="2000" dirty="0" smtClean="0">
                <a:solidFill>
                  <a:srgbClr val="000000"/>
                </a:solidFill>
                <a:latin typeface="Arial" panose="020B0604020202020204" pitchFamily="34" charset="0"/>
                <a:cs typeface="Arial" panose="020B0604020202020204" pitchFamily="34" charset="0"/>
              </a:rPr>
              <a:t>Excel</a:t>
            </a:r>
            <a:r>
              <a:rPr lang="ru-RU" sz="2000" dirty="0" smtClean="0">
                <a:solidFill>
                  <a:srgbClr val="000000"/>
                </a:solidFill>
                <a:latin typeface="Arial" panose="020B0604020202020204" pitchFamily="34" charset="0"/>
                <a:cs typeface="Arial" panose="020B0604020202020204" pitchFamily="34" charset="0"/>
              </a:rPr>
              <a:t> является </a:t>
            </a:r>
            <a:r>
              <a:rPr lang="ru-RU" sz="2000" dirty="0">
                <a:solidFill>
                  <a:srgbClr val="000000"/>
                </a:solidFill>
                <a:latin typeface="Arial" panose="020B0604020202020204" pitchFamily="34" charset="0"/>
                <a:cs typeface="Arial" panose="020B0604020202020204" pitchFamily="34" charset="0"/>
              </a:rPr>
              <a:t>программой для работы с данными на </a:t>
            </a:r>
            <a:r>
              <a:rPr lang="ru-RU" sz="2000" dirty="0" smtClean="0">
                <a:solidFill>
                  <a:srgbClr val="000000"/>
                </a:solidFill>
                <a:latin typeface="Arial" panose="020B0604020202020204" pitchFamily="34" charset="0"/>
                <a:cs typeface="Arial" panose="020B0604020202020204" pitchFamily="34" charset="0"/>
              </a:rPr>
              <a:t>компьютере, предлагает широкий </a:t>
            </a:r>
            <a:r>
              <a:rPr lang="ru-RU" sz="2000" dirty="0">
                <a:solidFill>
                  <a:srgbClr val="000000"/>
                </a:solidFill>
                <a:latin typeface="Arial" panose="020B0604020202020204" pitchFamily="34" charset="0"/>
                <a:cs typeface="Arial" panose="020B0604020202020204" pitchFamily="34" charset="0"/>
              </a:rPr>
              <a:t>набор функций и возможностей для обработки данных и создания сложных отчетов и диаграмм. Однако, </a:t>
            </a:r>
            <a:r>
              <a:rPr lang="ru-RU" sz="2000" dirty="0" err="1">
                <a:solidFill>
                  <a:srgbClr val="000000"/>
                </a:solidFill>
                <a:latin typeface="Arial" panose="020B0604020202020204" pitchFamily="34" charset="0"/>
                <a:cs typeface="Arial" panose="020B0604020202020204" pitchFamily="34" charset="0"/>
              </a:rPr>
              <a:t>Excel</a:t>
            </a:r>
            <a:r>
              <a:rPr lang="ru-RU" sz="2000" dirty="0">
                <a:solidFill>
                  <a:srgbClr val="000000"/>
                </a:solidFill>
                <a:latin typeface="Arial" panose="020B0604020202020204" pitchFamily="34" charset="0"/>
                <a:cs typeface="Arial" panose="020B0604020202020204" pitchFamily="34" charset="0"/>
              </a:rPr>
              <a:t> не позволяет пользователям работать над таблицами одновременно и требует загрузки таблиц на компьютер для работы.  </a:t>
            </a:r>
            <a:endParaRPr lang="ru-RU" sz="2000" dirty="0">
              <a:latin typeface="Arial" panose="020B0604020202020204" pitchFamily="34" charset="0"/>
              <a:cs typeface="Arial" panose="020B0604020202020204" pitchFamily="34" charset="0"/>
            </a:endParaRPr>
          </a:p>
        </p:txBody>
      </p:sp>
      <p:sp>
        <p:nvSpPr>
          <p:cNvPr id="10" name="Управляющая кнопка: далее 9">
            <a:hlinkClick r:id="rId3"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Box 10"/>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spTree>
    <p:extLst>
      <p:ext uri="{BB962C8B-B14F-4D97-AF65-F5344CB8AC3E}">
        <p14:creationId xmlns:p14="http://schemas.microsoft.com/office/powerpoint/2010/main" val="3947745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Визуализация </a:t>
            </a:r>
            <a:r>
              <a:rPr lang="ru-RU" dirty="0"/>
              <a:t>данных</a:t>
            </a:r>
          </a:p>
        </p:txBody>
      </p:sp>
      <p:sp>
        <p:nvSpPr>
          <p:cNvPr id="3" name="Объект 2"/>
          <p:cNvSpPr>
            <a:spLocks noGrp="1"/>
          </p:cNvSpPr>
          <p:nvPr>
            <p:ph idx="1"/>
          </p:nvPr>
        </p:nvSpPr>
        <p:spPr>
          <a:xfrm>
            <a:off x="3777674" y="1930400"/>
            <a:ext cx="5500899" cy="3880773"/>
          </a:xfrm>
        </p:spPr>
        <p:txBody>
          <a:bodyPr>
            <a:noAutofit/>
          </a:bodyPr>
          <a:lstStyle/>
          <a:p>
            <a:r>
              <a:rPr lang="ru-RU" sz="2000" dirty="0">
                <a:latin typeface="Arial" panose="020B0604020202020204" pitchFamily="34" charset="0"/>
                <a:cs typeface="Arial" panose="020B0604020202020204" pitchFamily="34" charset="0"/>
              </a:rPr>
              <a:t>Визуализация данных — это графическое представление информации и аналитики: графики, диаграммы, карты, </a:t>
            </a:r>
            <a:r>
              <a:rPr lang="ru-RU" sz="2000" dirty="0" err="1">
                <a:latin typeface="Arial" panose="020B0604020202020204" pitchFamily="34" charset="0"/>
                <a:cs typeface="Arial" panose="020B0604020202020204" pitchFamily="34" charset="0"/>
              </a:rPr>
              <a:t>дашборды</a:t>
            </a:r>
            <a:r>
              <a:rPr lang="ru-RU" sz="2000" dirty="0">
                <a:latin typeface="Arial" panose="020B0604020202020204" pitchFamily="34" charset="0"/>
                <a:cs typeface="Arial" panose="020B0604020202020204" pitchFamily="34" charset="0"/>
              </a:rPr>
              <a:t>. Цифры в таблицах и документах не показывают наглядно взаимосвязи между процессами, периоды роста или спада, зависимости показателей. Визуальный формат представляет информацию и вырисовывает цельную картину происходящего</a:t>
            </a:r>
            <a:r>
              <a:rPr lang="ru-RU" sz="2000" dirty="0" smtClean="0">
                <a:latin typeface="Arial" panose="020B0604020202020204" pitchFamily="34" charset="0"/>
                <a:cs typeface="Arial" panose="020B0604020202020204" pitchFamily="34" charset="0"/>
              </a:rPr>
              <a:t>.</a:t>
            </a:r>
          </a:p>
          <a:p>
            <a:r>
              <a:rPr lang="ru-RU" sz="2000" dirty="0">
                <a:latin typeface="Arial" panose="020B0604020202020204" pitchFamily="34" charset="0"/>
                <a:cs typeface="Arial" panose="020B0604020202020204" pitchFamily="34" charset="0"/>
              </a:rPr>
              <a:t>Виды </a:t>
            </a:r>
            <a:r>
              <a:rPr lang="ru-RU" sz="2000" dirty="0" smtClean="0">
                <a:latin typeface="Arial" panose="020B0604020202020204" pitchFamily="34" charset="0"/>
                <a:cs typeface="Arial" panose="020B0604020202020204" pitchFamily="34" charset="0"/>
              </a:rPr>
              <a:t>диаграмм</a:t>
            </a:r>
            <a:r>
              <a:rPr lang="ru-RU" sz="2000" dirty="0">
                <a:latin typeface="Arial" panose="020B0604020202020204" pitchFamily="34" charset="0"/>
                <a:cs typeface="Arial" panose="020B0604020202020204" pitchFamily="34" charset="0"/>
              </a:rPr>
              <a:t>: круговая, </a:t>
            </a:r>
            <a:r>
              <a:rPr lang="ru-RU" sz="2000" dirty="0" smtClean="0">
                <a:latin typeface="Arial" panose="020B0604020202020204" pitchFamily="34" charset="0"/>
                <a:cs typeface="Arial" panose="020B0604020202020204" pitchFamily="34" charset="0"/>
              </a:rPr>
              <a:t>гистограмма, столбчатая, линейная и др</a:t>
            </a:r>
            <a:r>
              <a:rPr lang="ru-RU" sz="2000" dirty="0" smtClean="0">
                <a:latin typeface="Arial" panose="020B0604020202020204" pitchFamily="34" charset="0"/>
                <a:cs typeface="Arial" panose="020B0604020202020204" pitchFamily="34" charset="0"/>
              </a:rPr>
              <a:t>.</a:t>
            </a:r>
            <a:endParaRPr lang="ru-RU" sz="2000" dirty="0" smtClean="0">
              <a:latin typeface="Arial" panose="020B0604020202020204" pitchFamily="34" charset="0"/>
              <a:cs typeface="Arial" panose="020B0604020202020204" pitchFamily="34" charset="0"/>
            </a:endParaRPr>
          </a:p>
        </p:txBody>
      </p:sp>
      <p:pic>
        <p:nvPicPr>
          <p:cNvPr id="6148" name="Picture 4" descr="https://mir-s3-cdn-cf.behance.net/project_modules/1400_opt_1/83617b126497965.612fee18d8bf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023"/>
          <a:stretch/>
        </p:blipFill>
        <p:spPr bwMode="auto">
          <a:xfrm>
            <a:off x="336884" y="2413951"/>
            <a:ext cx="3277899" cy="2278402"/>
          </a:xfrm>
          <a:prstGeom prst="rect">
            <a:avLst/>
          </a:prstGeom>
          <a:noFill/>
          <a:extLst>
            <a:ext uri="{909E8E84-426E-40DD-AFC4-6F175D3DCCD1}">
              <a14:hiddenFill xmlns:a14="http://schemas.microsoft.com/office/drawing/2010/main">
                <a:solidFill>
                  <a:srgbClr val="FFFFFF"/>
                </a:solidFill>
              </a14:hiddenFill>
            </a:ext>
          </a:extLst>
        </p:spPr>
      </p:pic>
      <p:sp>
        <p:nvSpPr>
          <p:cNvPr id="7" name="Управляющая кнопка: далее 6">
            <a:hlinkClick r:id="rId3"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spTree>
    <p:extLst>
      <p:ext uri="{BB962C8B-B14F-4D97-AF65-F5344CB8AC3E}">
        <p14:creationId xmlns:p14="http://schemas.microsoft.com/office/powerpoint/2010/main" val="24112216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0412" y="451427"/>
            <a:ext cx="8596668" cy="1320800"/>
          </a:xfrm>
        </p:spPr>
        <p:txBody>
          <a:bodyPr/>
          <a:lstStyle/>
          <a:p>
            <a:r>
              <a:rPr lang="ru-RU" dirty="0" smtClean="0"/>
              <a:t>Инструменты визуализации данных</a:t>
            </a:r>
            <a:endParaRPr lang="ru-RU" dirty="0"/>
          </a:p>
        </p:txBody>
      </p:sp>
      <p:sp>
        <p:nvSpPr>
          <p:cNvPr id="7" name="Управляющая кнопка: далее 6">
            <a:hlinkClick r:id="rId2"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sp>
        <p:nvSpPr>
          <p:cNvPr id="4" name="Прямоугольник 3"/>
          <p:cNvSpPr/>
          <p:nvPr/>
        </p:nvSpPr>
        <p:spPr>
          <a:xfrm>
            <a:off x="1676343" y="3683642"/>
            <a:ext cx="1084399" cy="400110"/>
          </a:xfrm>
          <a:prstGeom prst="rect">
            <a:avLst/>
          </a:prstGeom>
        </p:spPr>
        <p:txBody>
          <a:bodyPr wrap="none">
            <a:spAutoFit/>
          </a:bodyPr>
          <a:lstStyle/>
          <a:p>
            <a:r>
              <a:rPr lang="en-US" sz="2000" dirty="0">
                <a:latin typeface="Arial" panose="020B0604020202020204" pitchFamily="34" charset="0"/>
                <a:cs typeface="Arial" panose="020B0604020202020204" pitchFamily="34" charset="0"/>
              </a:rPr>
              <a:t>Tableau</a:t>
            </a:r>
            <a:endParaRPr lang="ru-RU" sz="2000" dirty="0"/>
          </a:p>
        </p:txBody>
      </p:sp>
      <p:sp>
        <p:nvSpPr>
          <p:cNvPr id="5" name="Прямоугольник 4"/>
          <p:cNvSpPr/>
          <p:nvPr/>
        </p:nvSpPr>
        <p:spPr>
          <a:xfrm>
            <a:off x="5824757" y="3686634"/>
            <a:ext cx="2422458" cy="400110"/>
          </a:xfrm>
          <a:prstGeom prst="rect">
            <a:avLst/>
          </a:prstGeom>
        </p:spPr>
        <p:txBody>
          <a:bodyPr wrap="none">
            <a:spAutoFit/>
          </a:bodyPr>
          <a:lstStyle/>
          <a:p>
            <a:r>
              <a:rPr lang="en-US" sz="2000" dirty="0">
                <a:latin typeface="Arial" panose="020B0604020202020204" pitchFamily="34" charset="0"/>
                <a:cs typeface="Arial" panose="020B0604020202020204" pitchFamily="34" charset="0"/>
              </a:rPr>
              <a:t>Google Data Studio</a:t>
            </a:r>
            <a:endParaRPr lang="ru-RU" sz="2000" dirty="0"/>
          </a:p>
        </p:txBody>
      </p:sp>
      <p:sp>
        <p:nvSpPr>
          <p:cNvPr id="6" name="Прямоугольник 5"/>
          <p:cNvSpPr/>
          <p:nvPr/>
        </p:nvSpPr>
        <p:spPr>
          <a:xfrm>
            <a:off x="1016129" y="6030403"/>
            <a:ext cx="2404826" cy="400110"/>
          </a:xfrm>
          <a:prstGeom prst="rect">
            <a:avLst/>
          </a:prstGeom>
        </p:spPr>
        <p:txBody>
          <a:bodyPr wrap="none">
            <a:spAutoFit/>
          </a:bodyPr>
          <a:lstStyle/>
          <a:p>
            <a:r>
              <a:rPr lang="en-US" sz="2000" dirty="0">
                <a:latin typeface="Arial" panose="020B0604020202020204" pitchFamily="34" charset="0"/>
                <a:cs typeface="Arial" panose="020B0604020202020204" pitchFamily="34" charset="0"/>
              </a:rPr>
              <a:t>Microsoft Power BI</a:t>
            </a:r>
            <a:r>
              <a:rPr lang="ru-RU" sz="2000" dirty="0">
                <a:latin typeface="Arial" panose="020B0604020202020204" pitchFamily="34" charset="0"/>
                <a:cs typeface="Arial" panose="020B0604020202020204" pitchFamily="34" charset="0"/>
              </a:rPr>
              <a:t> </a:t>
            </a:r>
            <a:endParaRPr lang="ru-RU" sz="2000" dirty="0"/>
          </a:p>
        </p:txBody>
      </p:sp>
      <p:sp>
        <p:nvSpPr>
          <p:cNvPr id="9" name="Прямоугольник 8"/>
          <p:cNvSpPr/>
          <p:nvPr/>
        </p:nvSpPr>
        <p:spPr>
          <a:xfrm>
            <a:off x="5529002" y="6030403"/>
            <a:ext cx="3013967" cy="707886"/>
          </a:xfrm>
          <a:prstGeom prst="rect">
            <a:avLst/>
          </a:prstGeom>
        </p:spPr>
        <p:txBody>
          <a:bodyPr wrap="none">
            <a:spAutoFit/>
          </a:bodyPr>
          <a:lstStyle/>
          <a:p>
            <a:pPr algn="ctr"/>
            <a:r>
              <a:rPr lang="en-US" sz="2000" dirty="0">
                <a:solidFill>
                  <a:srgbClr val="000000"/>
                </a:solidFill>
                <a:latin typeface="Arial" panose="020B0604020202020204" pitchFamily="34" charset="0"/>
                <a:cs typeface="Arial" panose="020B0604020202020204" pitchFamily="34" charset="0"/>
              </a:rPr>
              <a:t>Python </a:t>
            </a:r>
            <a:r>
              <a:rPr lang="ru-RU" sz="2000" dirty="0">
                <a:solidFill>
                  <a:srgbClr val="000000"/>
                </a:solidFill>
                <a:latin typeface="Arial" panose="020B0604020202020204" pitchFamily="34" charset="0"/>
                <a:cs typeface="Arial" panose="020B0604020202020204" pitchFamily="34" charset="0"/>
              </a:rPr>
              <a:t>с библиотеками </a:t>
            </a:r>
            <a:endParaRPr lang="ru-RU" sz="2000" dirty="0" smtClean="0">
              <a:solidFill>
                <a:srgbClr val="000000"/>
              </a:solidFill>
              <a:latin typeface="Arial" panose="020B0604020202020204" pitchFamily="34" charset="0"/>
              <a:cs typeface="Arial" panose="020B0604020202020204" pitchFamily="34" charset="0"/>
            </a:endParaRPr>
          </a:p>
          <a:p>
            <a:pPr algn="ctr"/>
            <a:r>
              <a:rPr lang="en-US" sz="2000" dirty="0" err="1" smtClean="0">
                <a:solidFill>
                  <a:srgbClr val="000000"/>
                </a:solidFill>
                <a:latin typeface="Arial" panose="020B0604020202020204" pitchFamily="34" charset="0"/>
                <a:cs typeface="Arial" panose="020B0604020202020204" pitchFamily="34" charset="0"/>
              </a:rPr>
              <a:t>Matplotlib</a:t>
            </a:r>
            <a:r>
              <a:rPr lang="en-US" sz="2000" dirty="0" smtClean="0">
                <a:solidFill>
                  <a:srgbClr val="000000"/>
                </a:solidFill>
                <a:latin typeface="Arial" panose="020B0604020202020204" pitchFamily="34" charset="0"/>
                <a:cs typeface="Arial" panose="020B0604020202020204" pitchFamily="34" charset="0"/>
              </a:rPr>
              <a:t> </a:t>
            </a:r>
            <a:r>
              <a:rPr lang="ru-RU" sz="2000" dirty="0">
                <a:solidFill>
                  <a:srgbClr val="000000"/>
                </a:solidFill>
                <a:latin typeface="Arial" panose="020B0604020202020204" pitchFamily="34" charset="0"/>
                <a:cs typeface="Arial" panose="020B0604020202020204" pitchFamily="34" charset="0"/>
              </a:rPr>
              <a:t>и </a:t>
            </a:r>
            <a:r>
              <a:rPr lang="en-US" sz="2000" dirty="0" err="1">
                <a:solidFill>
                  <a:srgbClr val="000000"/>
                </a:solidFill>
                <a:latin typeface="Arial" panose="020B0604020202020204" pitchFamily="34" charset="0"/>
                <a:cs typeface="Arial" panose="020B0604020202020204" pitchFamily="34" charset="0"/>
              </a:rPr>
              <a:t>Seaborn</a:t>
            </a:r>
            <a:endParaRPr lang="ru-RU" sz="2000" dirty="0">
              <a:latin typeface="Arial" panose="020B0604020202020204" pitchFamily="34" charset="0"/>
              <a:cs typeface="Arial" panose="020B0604020202020204" pitchFamily="34" charset="0"/>
            </a:endParaRPr>
          </a:p>
        </p:txBody>
      </p:sp>
      <p:pic>
        <p:nvPicPr>
          <p:cNvPr id="1026" name="Picture 2" descr="https://s3.amazonaws.com/poly-screenshots.angel.co/Project/66/308739/88161031a2702013a43e9e6de886460c-origina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412" y="1605708"/>
            <a:ext cx="3076263" cy="19226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akiwa.ru/upload/sravnenie-google-data-studio-i-microsoft-power-bi-dlya-postroeniya-skvoznoy-analitiki/26.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5949" t="12321" r="15396"/>
          <a:stretch/>
        </p:blipFill>
        <p:spPr bwMode="auto">
          <a:xfrm>
            <a:off x="5798027" y="1605708"/>
            <a:ext cx="2685364" cy="19226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336118.selcdn.ru/Gutsy-Culebra/screenshots/Microsoft-Power-BI-Scr-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564" y="4239022"/>
            <a:ext cx="3070706" cy="163611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avatars.mds.yandex.net/i?id=d487a678411f0385945d0f2a98390ca2010097f1-9657345-images-thumbs&amp;n=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8336" y="4239022"/>
            <a:ext cx="3065055" cy="1704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6448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3094" y="373930"/>
            <a:ext cx="8596668" cy="1320800"/>
          </a:xfrm>
        </p:spPr>
        <p:txBody>
          <a:bodyPr/>
          <a:lstStyle/>
          <a:p>
            <a:r>
              <a:rPr lang="ru-RU" dirty="0" smtClean="0"/>
              <a:t>Генеративный интеллект и чат </a:t>
            </a:r>
            <a:r>
              <a:rPr lang="en-US" dirty="0" smtClean="0"/>
              <a:t>GPT</a:t>
            </a:r>
            <a:endParaRPr lang="ru-RU" dirty="0"/>
          </a:p>
        </p:txBody>
      </p:sp>
      <p:sp>
        <p:nvSpPr>
          <p:cNvPr id="7" name="Управляющая кнопка: далее 6">
            <a:hlinkClick r:id="rId2"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pic>
        <p:nvPicPr>
          <p:cNvPr id="5" name="Рисунок 4"/>
          <p:cNvPicPr>
            <a:picLocks noChangeAspect="1"/>
          </p:cNvPicPr>
          <p:nvPr/>
        </p:nvPicPr>
        <p:blipFill>
          <a:blip r:embed="rId3"/>
          <a:stretch>
            <a:fillRect/>
          </a:stretch>
        </p:blipFill>
        <p:spPr>
          <a:xfrm>
            <a:off x="483523" y="1286400"/>
            <a:ext cx="8475809" cy="5451889"/>
          </a:xfrm>
          <a:prstGeom prst="rect">
            <a:avLst/>
          </a:prstGeom>
        </p:spPr>
      </p:pic>
    </p:spTree>
    <p:extLst>
      <p:ext uri="{BB962C8B-B14F-4D97-AF65-F5344CB8AC3E}">
        <p14:creationId xmlns:p14="http://schemas.microsoft.com/office/powerpoint/2010/main" val="25973341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Бизнес-анализ</a:t>
            </a:r>
          </a:p>
        </p:txBody>
      </p:sp>
      <p:sp>
        <p:nvSpPr>
          <p:cNvPr id="3" name="Объект 2"/>
          <p:cNvSpPr>
            <a:spLocks noGrp="1"/>
          </p:cNvSpPr>
          <p:nvPr>
            <p:ph idx="1"/>
          </p:nvPr>
        </p:nvSpPr>
        <p:spPr>
          <a:xfrm>
            <a:off x="387662" y="1988879"/>
            <a:ext cx="5181599" cy="3880773"/>
          </a:xfrm>
        </p:spPr>
        <p:txBody>
          <a:bodyPr>
            <a:noAutofit/>
          </a:bodyPr>
          <a:lstStyle/>
          <a:p>
            <a:r>
              <a:rPr lang="ru-RU" sz="2400" dirty="0">
                <a:latin typeface="Arial" panose="020B0604020202020204" pitchFamily="34" charset="0"/>
                <a:cs typeface="Arial" panose="020B0604020202020204" pitchFamily="34" charset="0"/>
              </a:rPr>
              <a:t>Бизнес-анализ — это процесс изучения и анализа бизнес-потребностей, определения проблем и возможностей, разработки стратегий и рекомендаций для улучшения бизнес-процессов и достижения поставленных целей. </a:t>
            </a:r>
          </a:p>
        </p:txBody>
      </p:sp>
      <p:pic>
        <p:nvPicPr>
          <p:cNvPr id="7172" name="Picture 4" descr="https://sneg.top/uploads/posts/2023-04/1681863178_sneg-top-p-finansovii-kontrol-kartinki-dlya-prezentat-3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6219" y="2307265"/>
            <a:ext cx="3908993" cy="2604977"/>
          </a:xfrm>
          <a:prstGeom prst="rect">
            <a:avLst/>
          </a:prstGeom>
          <a:noFill/>
          <a:extLst>
            <a:ext uri="{909E8E84-426E-40DD-AFC4-6F175D3DCCD1}">
              <a14:hiddenFill xmlns:a14="http://schemas.microsoft.com/office/drawing/2010/main">
                <a:solidFill>
                  <a:srgbClr val="FFFFFF"/>
                </a:solidFill>
              </a14:hiddenFill>
            </a:ext>
          </a:extLst>
        </p:spPr>
      </p:pic>
      <p:sp>
        <p:nvSpPr>
          <p:cNvPr id="7" name="Управляющая кнопка: далее 6">
            <a:hlinkClick r:id="rId3"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spTree>
    <p:extLst>
      <p:ext uri="{BB962C8B-B14F-4D97-AF65-F5344CB8AC3E}">
        <p14:creationId xmlns:p14="http://schemas.microsoft.com/office/powerpoint/2010/main" val="8950585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Сетевое общение с коллегами</a:t>
            </a:r>
          </a:p>
        </p:txBody>
      </p:sp>
      <p:sp>
        <p:nvSpPr>
          <p:cNvPr id="3" name="Объект 2"/>
          <p:cNvSpPr>
            <a:spLocks noGrp="1"/>
          </p:cNvSpPr>
          <p:nvPr>
            <p:ph idx="1"/>
          </p:nvPr>
        </p:nvSpPr>
        <p:spPr>
          <a:xfrm>
            <a:off x="404037" y="1612766"/>
            <a:ext cx="8869965" cy="3880773"/>
          </a:xfrm>
        </p:spPr>
        <p:txBody>
          <a:bodyPr>
            <a:noAutofit/>
          </a:bodyPr>
          <a:lstStyle/>
          <a:p>
            <a:r>
              <a:rPr lang="ru-RU" sz="2000" dirty="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Многие </a:t>
            </a:r>
            <a:r>
              <a:rPr lang="ru-RU" sz="2000" dirty="0">
                <a:latin typeface="Arial" panose="020B0604020202020204" pitchFamily="34" charset="0"/>
                <a:cs typeface="Arial" panose="020B0604020202020204" pitchFamily="34" charset="0"/>
              </a:rPr>
              <a:t>компании используют специализированные онлайн-платформы для обмена и анализа данных, такие как Tableau, </a:t>
            </a:r>
            <a:r>
              <a:rPr lang="ru-RU" sz="2000" dirty="0" err="1">
                <a:latin typeface="Arial" panose="020B0604020202020204" pitchFamily="34" charset="0"/>
                <a:cs typeface="Arial" panose="020B0604020202020204" pitchFamily="34" charset="0"/>
              </a:rPr>
              <a:t>Power</a:t>
            </a:r>
            <a:r>
              <a:rPr lang="ru-RU" sz="2000" dirty="0">
                <a:latin typeface="Arial" panose="020B0604020202020204" pitchFamily="34" charset="0"/>
                <a:cs typeface="Arial" panose="020B0604020202020204" pitchFamily="34" charset="0"/>
              </a:rPr>
              <a:t> BI, Google </a:t>
            </a:r>
            <a:r>
              <a:rPr lang="ru-RU" sz="2000" dirty="0" err="1">
                <a:latin typeface="Arial" panose="020B0604020202020204" pitchFamily="34" charset="0"/>
                <a:cs typeface="Arial" panose="020B0604020202020204" pitchFamily="34" charset="0"/>
              </a:rPr>
              <a:t>Data</a:t>
            </a:r>
            <a:r>
              <a:rPr lang="ru-RU" sz="2000" dirty="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Studio</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GitHub</a:t>
            </a:r>
            <a:r>
              <a:rPr lang="ru-RU" sz="2000" dirty="0" smtClean="0">
                <a:latin typeface="Arial" panose="020B0604020202020204" pitchFamily="34" charset="0"/>
                <a:cs typeface="Arial" panose="020B0604020202020204" pitchFamily="34" charset="0"/>
              </a:rPr>
              <a:t> или </a:t>
            </a:r>
            <a:r>
              <a:rPr lang="ru-RU" sz="2000" dirty="0" err="1">
                <a:latin typeface="Arial" panose="020B0604020202020204" pitchFamily="34" charset="0"/>
                <a:cs typeface="Arial" panose="020B0604020202020204" pitchFamily="34" charset="0"/>
              </a:rPr>
              <a:t>Jupyter</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Notebook</a:t>
            </a:r>
            <a:r>
              <a:rPr lang="ru-RU" sz="2000" dirty="0">
                <a:latin typeface="Arial" panose="020B0604020202020204" pitchFamily="34" charset="0"/>
                <a:cs typeface="Arial" panose="020B0604020202020204" pitchFamily="34" charset="0"/>
              </a:rPr>
              <a:t>, где сотрудники могут работать над общими </a:t>
            </a:r>
            <a:r>
              <a:rPr lang="ru-RU" sz="2000" dirty="0" smtClean="0">
                <a:latin typeface="Arial" panose="020B0604020202020204" pitchFamily="34" charset="0"/>
                <a:cs typeface="Arial" panose="020B0604020202020204" pitchFamily="34" charset="0"/>
              </a:rPr>
              <a:t>проектами.</a:t>
            </a:r>
          </a:p>
          <a:p>
            <a:r>
              <a:rPr lang="ru-RU" sz="2000" dirty="0" smtClean="0">
                <a:latin typeface="Arial" panose="020B0604020202020204" pitchFamily="34" charset="0"/>
                <a:cs typeface="Arial" panose="020B0604020202020204" pitchFamily="34" charset="0"/>
              </a:rPr>
              <a:t>Социальные </a:t>
            </a:r>
            <a:r>
              <a:rPr lang="ru-RU" sz="2000" dirty="0">
                <a:latin typeface="Arial" panose="020B0604020202020204" pitchFamily="34" charset="0"/>
                <a:cs typeface="Arial" panose="020B0604020202020204" pitchFamily="34" charset="0"/>
              </a:rPr>
              <a:t>сети, такие как </a:t>
            </a:r>
            <a:r>
              <a:rPr lang="ru-RU" sz="2000" dirty="0" err="1">
                <a:latin typeface="Arial" panose="020B0604020202020204" pitchFamily="34" charset="0"/>
                <a:cs typeface="Arial" panose="020B0604020202020204" pitchFamily="34" charset="0"/>
              </a:rPr>
              <a:t>LinkedIn</a:t>
            </a:r>
            <a:r>
              <a:rPr lang="ru-RU" sz="2000" dirty="0">
                <a:latin typeface="Arial" panose="020B0604020202020204" pitchFamily="34" charset="0"/>
                <a:cs typeface="Arial" panose="020B0604020202020204" pitchFamily="34" charset="0"/>
              </a:rPr>
              <a:t> или Twitter, где специалисты по анализу данных активно делятся своими достижениями, статьями и идеями</a:t>
            </a:r>
            <a:r>
              <a:rPr lang="ru-RU" sz="2000" dirty="0" smtClean="0">
                <a:latin typeface="Arial" panose="020B0604020202020204" pitchFamily="34" charset="0"/>
                <a:cs typeface="Arial" panose="020B0604020202020204" pitchFamily="34" charset="0"/>
              </a:rPr>
              <a:t>.</a:t>
            </a:r>
          </a:p>
          <a:p>
            <a:r>
              <a:rPr lang="ru-RU" sz="2000" dirty="0">
                <a:latin typeface="Arial" panose="020B0604020202020204" pitchFamily="34" charset="0"/>
                <a:cs typeface="Arial" panose="020B0604020202020204" pitchFamily="34" charset="0"/>
              </a:rPr>
              <a:t> Специализированные платформы для соревнований по анализу данных, такие как </a:t>
            </a:r>
            <a:r>
              <a:rPr lang="ru-RU" sz="2000" dirty="0" err="1">
                <a:latin typeface="Arial" panose="020B0604020202020204" pitchFamily="34" charset="0"/>
                <a:cs typeface="Arial" panose="020B0604020202020204" pitchFamily="34" charset="0"/>
              </a:rPr>
              <a:t>Kaggle</a:t>
            </a:r>
            <a:r>
              <a:rPr lang="ru-RU" sz="2000" dirty="0">
                <a:latin typeface="Arial" panose="020B0604020202020204" pitchFamily="34" charset="0"/>
                <a:cs typeface="Arial" panose="020B0604020202020204" pitchFamily="34" charset="0"/>
              </a:rPr>
              <a:t>, где участники могут обсуждать задачи, обмениваться решениями и получать обратную связь от других участников и экспертов.</a:t>
            </a:r>
            <a:endParaRPr lang="ru-RU" sz="2000" dirty="0" smtClean="0">
              <a:latin typeface="Arial" panose="020B0604020202020204" pitchFamily="34" charset="0"/>
              <a:cs typeface="Arial" panose="020B0604020202020204" pitchFamily="34" charset="0"/>
            </a:endParaRPr>
          </a:p>
        </p:txBody>
      </p:sp>
      <p:pic>
        <p:nvPicPr>
          <p:cNvPr id="8194" name="Picture 2" descr="https://i2.wp.com/miro.medium.com/1*DmQ_eaZK0ZVwuthX4MQyBQ.png"/>
          <p:cNvPicPr>
            <a:picLocks noChangeAspect="1" noChangeArrowheads="1"/>
          </p:cNvPicPr>
          <p:nvPr/>
        </p:nvPicPr>
        <p:blipFill rotWithShape="1">
          <a:blip r:embed="rId2">
            <a:extLst>
              <a:ext uri="{28A0092B-C50C-407E-A947-70E740481C1C}">
                <a14:useLocalDpi xmlns:a14="http://schemas.microsoft.com/office/drawing/2010/main" val="0"/>
              </a:ext>
            </a:extLst>
          </a:blip>
          <a:srcRect r="3884" b="6172"/>
          <a:stretch/>
        </p:blipFill>
        <p:spPr bwMode="auto">
          <a:xfrm>
            <a:off x="3685585" y="5241852"/>
            <a:ext cx="3587085" cy="1616148"/>
          </a:xfrm>
          <a:prstGeom prst="rect">
            <a:avLst/>
          </a:prstGeom>
          <a:noFill/>
          <a:extLst>
            <a:ext uri="{909E8E84-426E-40DD-AFC4-6F175D3DCCD1}">
              <a14:hiddenFill xmlns:a14="http://schemas.microsoft.com/office/drawing/2010/main">
                <a:solidFill>
                  <a:srgbClr val="FFFFFF"/>
                </a:solidFill>
              </a14:hiddenFill>
            </a:ext>
          </a:extLst>
        </p:spPr>
      </p:pic>
      <p:sp>
        <p:nvSpPr>
          <p:cNvPr id="6" name="Управляющая кнопка: далее 5">
            <a:hlinkClick r:id="rId3"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spTree>
    <p:extLst>
      <p:ext uri="{BB962C8B-B14F-4D97-AF65-F5344CB8AC3E}">
        <p14:creationId xmlns:p14="http://schemas.microsoft.com/office/powerpoint/2010/main" val="4356834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Развитие </a:t>
            </a:r>
            <a:r>
              <a:rPr lang="en-US" dirty="0"/>
              <a:t>soft skills</a:t>
            </a:r>
            <a:endParaRPr lang="ru-RU" dirty="0"/>
          </a:p>
        </p:txBody>
      </p:sp>
      <p:sp>
        <p:nvSpPr>
          <p:cNvPr id="3" name="Объект 2"/>
          <p:cNvSpPr>
            <a:spLocks noGrp="1"/>
          </p:cNvSpPr>
          <p:nvPr>
            <p:ph idx="1"/>
          </p:nvPr>
        </p:nvSpPr>
        <p:spPr>
          <a:xfrm>
            <a:off x="387662" y="1988879"/>
            <a:ext cx="8886340" cy="3880773"/>
          </a:xfrm>
        </p:spPr>
        <p:txBody>
          <a:bodyPr>
            <a:noAutofit/>
          </a:bodyPr>
          <a:lstStyle/>
          <a:p>
            <a:r>
              <a:rPr lang="ru-RU" sz="2000" dirty="0">
                <a:latin typeface="Arial" panose="020B0604020202020204" pitchFamily="34" charset="0"/>
                <a:cs typeface="Arial" panose="020B0604020202020204" pitchFamily="34" charset="0"/>
              </a:rPr>
              <a:t>Коммуникационные навыки: способность эффективно общаться с коллегами, заказчиками </a:t>
            </a:r>
            <a:r>
              <a:rPr lang="ru-RU" sz="2000" dirty="0" smtClean="0">
                <a:latin typeface="Arial" panose="020B0604020202020204" pitchFamily="34" charset="0"/>
                <a:cs typeface="Arial" panose="020B0604020202020204" pitchFamily="34" charset="0"/>
              </a:rPr>
              <a:t>для </a:t>
            </a:r>
            <a:r>
              <a:rPr lang="ru-RU" sz="2000" dirty="0">
                <a:latin typeface="Arial" panose="020B0604020202020204" pitchFamily="34" charset="0"/>
                <a:cs typeface="Arial" panose="020B0604020202020204" pitchFamily="34" charset="0"/>
              </a:rPr>
              <a:t>понимания их потребностей и представления результатов анализа данных</a:t>
            </a:r>
            <a:r>
              <a:rPr lang="ru-RU" sz="2000" dirty="0" smtClean="0">
                <a:latin typeface="Arial" panose="020B0604020202020204" pitchFamily="34" charset="0"/>
                <a:cs typeface="Arial" panose="020B0604020202020204" pitchFamily="34" charset="0"/>
              </a:rPr>
              <a:t>.</a:t>
            </a:r>
          </a:p>
          <a:p>
            <a:r>
              <a:rPr lang="ru-RU" sz="2000" dirty="0">
                <a:latin typeface="Arial" panose="020B0604020202020204" pitchFamily="34" charset="0"/>
                <a:cs typeface="Arial" panose="020B0604020202020204" pitchFamily="34" charset="0"/>
              </a:rPr>
              <a:t>Критическое мышление: способность анализировать информацию критически, делать выводы и принимать обоснованные решения на основе данных</a:t>
            </a:r>
            <a:r>
              <a:rPr lang="ru-RU" sz="2000" dirty="0" smtClean="0">
                <a:latin typeface="Arial" panose="020B0604020202020204" pitchFamily="34" charset="0"/>
                <a:cs typeface="Arial" panose="020B0604020202020204" pitchFamily="34" charset="0"/>
              </a:rPr>
              <a:t>.</a:t>
            </a:r>
          </a:p>
          <a:p>
            <a:r>
              <a:rPr lang="ru-RU" sz="2000" dirty="0">
                <a:latin typeface="Arial" panose="020B0604020202020204" pitchFamily="34" charset="0"/>
                <a:cs typeface="Arial" panose="020B0604020202020204" pitchFamily="34" charset="0"/>
              </a:rPr>
              <a:t>Управление временем: способность эффективно управлять своим временем и приоритетами для выполнения задач в срок и в соответствии с требованиями заказчика</a:t>
            </a:r>
            <a:r>
              <a:rPr lang="ru-RU" sz="2000" dirty="0" smtClean="0">
                <a:latin typeface="Arial" panose="020B0604020202020204" pitchFamily="34" charset="0"/>
                <a:cs typeface="Arial" panose="020B0604020202020204" pitchFamily="34" charset="0"/>
              </a:rPr>
              <a:t>.</a:t>
            </a:r>
          </a:p>
          <a:p>
            <a:r>
              <a:rPr lang="ru-RU" sz="2000" dirty="0">
                <a:latin typeface="Arial" panose="020B0604020202020204" pitchFamily="34" charset="0"/>
                <a:cs typeface="Arial" panose="020B0604020202020204" pitchFamily="34" charset="0"/>
              </a:rPr>
              <a:t>Адаптивность: готовность адаптироваться к изменениям в работе, внешних условиях и требованиях рынка, чтобы успешно справляться с новыми вызовами.</a:t>
            </a:r>
          </a:p>
        </p:txBody>
      </p:sp>
      <p:sp>
        <p:nvSpPr>
          <p:cNvPr id="5" name="Управляющая кнопка: далее 4">
            <a:hlinkClick r:id="rId2"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spTree>
    <p:extLst>
      <p:ext uri="{BB962C8B-B14F-4D97-AF65-F5344CB8AC3E}">
        <p14:creationId xmlns:p14="http://schemas.microsoft.com/office/powerpoint/2010/main" val="17862079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319668"/>
            <a:ext cx="8596668" cy="1320800"/>
          </a:xfrm>
        </p:spPr>
        <p:txBody>
          <a:bodyPr/>
          <a:lstStyle/>
          <a:p>
            <a:r>
              <a:rPr lang="ru-RU" dirty="0"/>
              <a:t>Хакатон</a:t>
            </a:r>
          </a:p>
        </p:txBody>
      </p:sp>
      <p:sp>
        <p:nvSpPr>
          <p:cNvPr id="3" name="Объект 2"/>
          <p:cNvSpPr>
            <a:spLocks noGrp="1"/>
          </p:cNvSpPr>
          <p:nvPr>
            <p:ph idx="1"/>
          </p:nvPr>
        </p:nvSpPr>
        <p:spPr>
          <a:xfrm>
            <a:off x="4072880" y="1522066"/>
            <a:ext cx="5327598" cy="3880773"/>
          </a:xfrm>
        </p:spPr>
        <p:txBody>
          <a:bodyPr>
            <a:noAutofit/>
          </a:bodyPr>
          <a:lstStyle/>
          <a:p>
            <a:r>
              <a:rPr lang="ru-RU" sz="2000" dirty="0" smtClean="0">
                <a:latin typeface="Arial" panose="020B0604020202020204" pitchFamily="34" charset="0"/>
                <a:cs typeface="Arial" panose="020B0604020202020204" pitchFamily="34" charset="0"/>
              </a:rPr>
              <a:t>Хакатон</a:t>
            </a:r>
            <a:r>
              <a:rPr lang="ru-RU" sz="2000" dirty="0">
                <a:latin typeface="Arial" panose="020B0604020202020204" pitchFamily="34" charset="0"/>
                <a:cs typeface="Arial" panose="020B0604020202020204" pitchFamily="34" charset="0"/>
              </a:rPr>
              <a:t> - соревнование, в рамках которого команды разработчиков, дизайнеров и специалистов по информационным технологиям соревнуются друг с другом в создании инновационных проектов, приложений или решений. Целью </a:t>
            </a:r>
            <a:r>
              <a:rPr lang="ru-RU" sz="2000" dirty="0" err="1">
                <a:latin typeface="Arial" panose="020B0604020202020204" pitchFamily="34" charset="0"/>
                <a:cs typeface="Arial" panose="020B0604020202020204" pitchFamily="34" charset="0"/>
              </a:rPr>
              <a:t>хакатона</a:t>
            </a:r>
            <a:r>
              <a:rPr lang="ru-RU" sz="2000" dirty="0">
                <a:latin typeface="Arial" panose="020B0604020202020204" pitchFamily="34" charset="0"/>
                <a:cs typeface="Arial" panose="020B0604020202020204" pitchFamily="34" charset="0"/>
              </a:rPr>
              <a:t> обычно является поиск новых идей, улучшение существующих технологий или разработка новых продуктов. Участники имеют ограниченное время для работы над своими проектами, обычно от нескольких часов до нескольких дней. Победители обычно получают призы или инвестиции для продолжения развития своего проекта.</a:t>
            </a:r>
            <a:endParaRPr lang="ru-RU" sz="2000" dirty="0" smtClean="0">
              <a:latin typeface="Arial" panose="020B0604020202020204" pitchFamily="34" charset="0"/>
              <a:cs typeface="Arial" panose="020B0604020202020204" pitchFamily="34" charset="0"/>
            </a:endParaRPr>
          </a:p>
        </p:txBody>
      </p:sp>
      <p:pic>
        <p:nvPicPr>
          <p:cNvPr id="9218" name="Picture 2" descr="https://static.tildacdn.com/tild3230-6664-4666-a361-653535373238/65112292_248929396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3949" y="2389805"/>
            <a:ext cx="3830444" cy="2553629"/>
          </a:xfrm>
          <a:prstGeom prst="rect">
            <a:avLst/>
          </a:prstGeom>
          <a:noFill/>
          <a:extLst>
            <a:ext uri="{909E8E84-426E-40DD-AFC4-6F175D3DCCD1}">
              <a14:hiddenFill xmlns:a14="http://schemas.microsoft.com/office/drawing/2010/main">
                <a:solidFill>
                  <a:srgbClr val="FFFFFF"/>
                </a:solidFill>
              </a14:hiddenFill>
            </a:ext>
          </a:extLst>
        </p:spPr>
      </p:pic>
      <p:sp>
        <p:nvSpPr>
          <p:cNvPr id="6" name="Управляющая кнопка: далее 5">
            <a:hlinkClick r:id="rId3"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spTree>
    <p:extLst>
      <p:ext uri="{BB962C8B-B14F-4D97-AF65-F5344CB8AC3E}">
        <p14:creationId xmlns:p14="http://schemas.microsoft.com/office/powerpoint/2010/main" val="5931122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Инновации в инструментах</a:t>
            </a:r>
          </a:p>
        </p:txBody>
      </p:sp>
      <p:sp>
        <p:nvSpPr>
          <p:cNvPr id="3" name="Объект 2"/>
          <p:cNvSpPr>
            <a:spLocks noGrp="1"/>
          </p:cNvSpPr>
          <p:nvPr>
            <p:ph idx="1"/>
          </p:nvPr>
        </p:nvSpPr>
        <p:spPr>
          <a:xfrm>
            <a:off x="409964" y="1687796"/>
            <a:ext cx="8232231" cy="3880773"/>
          </a:xfrm>
        </p:spPr>
        <p:txBody>
          <a:bodyPr>
            <a:noAutofit/>
          </a:bodyPr>
          <a:lstStyle/>
          <a:p>
            <a:r>
              <a:rPr lang="ru-RU" sz="2000" dirty="0" smtClean="0">
                <a:latin typeface="Arial" panose="020B0604020202020204" pitchFamily="34" charset="0"/>
                <a:cs typeface="Arial" panose="020B0604020202020204" pitchFamily="34" charset="0"/>
              </a:rPr>
              <a:t>Внедрение </a:t>
            </a:r>
            <a:r>
              <a:rPr lang="ru-RU" sz="2000" dirty="0">
                <a:latin typeface="Arial" panose="020B0604020202020204" pitchFamily="34" charset="0"/>
                <a:cs typeface="Arial" panose="020B0604020202020204" pitchFamily="34" charset="0"/>
              </a:rPr>
              <a:t>ИИ в аналитику </a:t>
            </a:r>
            <a:r>
              <a:rPr lang="ru-RU" sz="2000" dirty="0" smtClean="0">
                <a:latin typeface="Arial" panose="020B0604020202020204" pitchFamily="34" charset="0"/>
                <a:cs typeface="Arial" panose="020B0604020202020204" pitchFamily="34" charset="0"/>
              </a:rPr>
              <a:t>данных.</a:t>
            </a:r>
          </a:p>
          <a:p>
            <a:r>
              <a:rPr lang="ru-RU" sz="2000" dirty="0">
                <a:latin typeface="Arial" panose="020B0604020202020204" pitchFamily="34" charset="0"/>
                <a:cs typeface="Arial" panose="020B0604020202020204" pitchFamily="34" charset="0"/>
              </a:rPr>
              <a:t>Использование бизнес-аналитики для сбора информации (инструменты бизнес-аналитики используют необработанные данные для извлечения значимых закономерностей и практических </a:t>
            </a:r>
            <a:r>
              <a:rPr lang="ru-RU" sz="2000" dirty="0" smtClean="0">
                <a:latin typeface="Arial" panose="020B0604020202020204" pitchFamily="34" charset="0"/>
                <a:cs typeface="Arial" panose="020B0604020202020204" pitchFamily="34" charset="0"/>
              </a:rPr>
              <a:t>идей).</a:t>
            </a:r>
          </a:p>
          <a:p>
            <a:r>
              <a:rPr lang="ru-RU" sz="2000" dirty="0">
                <a:latin typeface="Arial" panose="020B0604020202020204" pitchFamily="34" charset="0"/>
                <a:cs typeface="Arial" panose="020B0604020202020204" pitchFamily="34" charset="0"/>
              </a:rPr>
              <a:t>Больше Вариантов Использования Периферийных </a:t>
            </a:r>
            <a:r>
              <a:rPr lang="ru-RU" sz="2000" dirty="0" smtClean="0">
                <a:latin typeface="Arial" panose="020B0604020202020204" pitchFamily="34" charset="0"/>
                <a:cs typeface="Arial" panose="020B0604020202020204" pitchFamily="34" charset="0"/>
              </a:rPr>
              <a:t>Вычислений.</a:t>
            </a:r>
          </a:p>
          <a:p>
            <a:r>
              <a:rPr lang="ru-RU" sz="2000" dirty="0">
                <a:latin typeface="Arial" panose="020B0604020202020204" pitchFamily="34" charset="0"/>
                <a:cs typeface="Arial" panose="020B0604020202020204" pitchFamily="34" charset="0"/>
              </a:rPr>
              <a:t>Растущая зависимость от данных как </a:t>
            </a:r>
            <a:r>
              <a:rPr lang="ru-RU" sz="2000" dirty="0" smtClean="0">
                <a:latin typeface="Arial" panose="020B0604020202020204" pitchFamily="34" charset="0"/>
                <a:cs typeface="Arial" panose="020B0604020202020204" pitchFamily="34" charset="0"/>
              </a:rPr>
              <a:t>услуги.</a:t>
            </a:r>
          </a:p>
          <a:p>
            <a:r>
              <a:rPr lang="ru-RU" sz="2000" dirty="0">
                <a:latin typeface="Arial" panose="020B0604020202020204" pitchFamily="34" charset="0"/>
                <a:cs typeface="Arial" panose="020B0604020202020204" pitchFamily="34" charset="0"/>
              </a:rPr>
              <a:t>Демократизация систем </a:t>
            </a:r>
            <a:r>
              <a:rPr lang="ru-RU" sz="2000" dirty="0" smtClean="0">
                <a:latin typeface="Arial" panose="020B0604020202020204" pitchFamily="34" charset="0"/>
                <a:cs typeface="Arial" panose="020B0604020202020204" pitchFamily="34" charset="0"/>
              </a:rPr>
              <a:t>данных.</a:t>
            </a:r>
          </a:p>
          <a:p>
            <a:r>
              <a:rPr lang="ru-RU" sz="2000" dirty="0">
                <a:latin typeface="Arial" panose="020B0604020202020204" pitchFamily="34" charset="0"/>
                <a:cs typeface="Arial" panose="020B0604020202020204" pitchFamily="34" charset="0"/>
              </a:rPr>
              <a:t>Реализация архитектуры сетки </a:t>
            </a:r>
            <a:r>
              <a:rPr lang="ru-RU" sz="2000" dirty="0" smtClean="0">
                <a:latin typeface="Arial" panose="020B0604020202020204" pitchFamily="34" charset="0"/>
                <a:cs typeface="Arial" panose="020B0604020202020204" pitchFamily="34" charset="0"/>
              </a:rPr>
              <a:t>данных.</a:t>
            </a:r>
          </a:p>
          <a:p>
            <a:r>
              <a:rPr lang="ru-RU" sz="2000" dirty="0">
                <a:latin typeface="Arial" panose="020B0604020202020204" pitchFamily="34" charset="0"/>
                <a:cs typeface="Arial" panose="020B0604020202020204" pitchFamily="34" charset="0"/>
              </a:rPr>
              <a:t> Использование синтетических данных для предоставления высококачественных данных при обеспечении </a:t>
            </a:r>
            <a:r>
              <a:rPr lang="ru-RU" sz="2000" dirty="0" smtClean="0">
                <a:latin typeface="Arial" panose="020B0604020202020204" pitchFamily="34" charset="0"/>
                <a:cs typeface="Arial" panose="020B0604020202020204" pitchFamily="34" charset="0"/>
              </a:rPr>
              <a:t>конфиденциальности.</a:t>
            </a:r>
          </a:p>
        </p:txBody>
      </p:sp>
      <p:sp>
        <p:nvSpPr>
          <p:cNvPr id="5" name="Управляющая кнопка: далее 4">
            <a:hlinkClick r:id="rId2"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spTree>
    <p:extLst>
      <p:ext uri="{BB962C8B-B14F-4D97-AF65-F5344CB8AC3E}">
        <p14:creationId xmlns:p14="http://schemas.microsoft.com/office/powerpoint/2010/main" val="41334275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65000" y="464633"/>
            <a:ext cx="8596668" cy="1320800"/>
          </a:xfrm>
        </p:spPr>
        <p:txBody>
          <a:bodyPr/>
          <a:lstStyle/>
          <a:p>
            <a:r>
              <a:rPr lang="ru-RU" dirty="0"/>
              <a:t>Основные вопросы собеседования</a:t>
            </a:r>
          </a:p>
        </p:txBody>
      </p:sp>
      <p:sp>
        <p:nvSpPr>
          <p:cNvPr id="3" name="Объект 2"/>
          <p:cNvSpPr>
            <a:spLocks noGrp="1"/>
          </p:cNvSpPr>
          <p:nvPr>
            <p:ph idx="1"/>
          </p:nvPr>
        </p:nvSpPr>
        <p:spPr>
          <a:xfrm>
            <a:off x="265000" y="1386713"/>
            <a:ext cx="9035118" cy="3880773"/>
          </a:xfrm>
        </p:spPr>
        <p:txBody>
          <a:bodyPr>
            <a:noAutofit/>
          </a:bodyPr>
          <a:lstStyle/>
          <a:p>
            <a:r>
              <a:rPr lang="ru-RU" sz="2000" dirty="0">
                <a:latin typeface="Arial" panose="020B0604020202020204" pitchFamily="34" charset="0"/>
                <a:cs typeface="Arial" panose="020B0604020202020204" pitchFamily="34" charset="0"/>
              </a:rPr>
              <a:t>Как оценить статистическую значимость анализа</a:t>
            </a:r>
            <a:r>
              <a:rPr lang="ru-RU" sz="2000" dirty="0" smtClean="0">
                <a:latin typeface="Arial" panose="020B0604020202020204" pitchFamily="34" charset="0"/>
                <a:cs typeface="Arial" panose="020B0604020202020204" pitchFamily="34" charset="0"/>
              </a:rPr>
              <a:t>?</a:t>
            </a:r>
          </a:p>
          <a:p>
            <a:r>
              <a:rPr lang="ru-RU" sz="2000" dirty="0">
                <a:latin typeface="Arial" panose="020B0604020202020204" pitchFamily="34" charset="0"/>
                <a:cs typeface="Arial" panose="020B0604020202020204" pitchFamily="34" charset="0"/>
              </a:rPr>
              <a:t>Есть ли у вас опыт работы с облачными платформами для обработки больших наборов данных, такими как </a:t>
            </a:r>
            <a:r>
              <a:rPr lang="ru-RU" sz="2000" dirty="0" err="1">
                <a:latin typeface="Arial" panose="020B0604020202020204" pitchFamily="34" charset="0"/>
                <a:cs typeface="Arial" panose="020B0604020202020204" pitchFamily="34" charset="0"/>
              </a:rPr>
              <a:t>Amazon</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Web</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Services</a:t>
            </a:r>
            <a:r>
              <a:rPr lang="ru-RU" sz="2000" dirty="0">
                <a:latin typeface="Arial" panose="020B0604020202020204" pitchFamily="34" charset="0"/>
                <a:cs typeface="Arial" panose="020B0604020202020204" pitchFamily="34" charset="0"/>
              </a:rPr>
              <a:t> или Google </a:t>
            </a:r>
            <a:r>
              <a:rPr lang="ru-RU" sz="2000" dirty="0" err="1">
                <a:latin typeface="Arial" panose="020B0604020202020204" pitchFamily="34" charset="0"/>
                <a:cs typeface="Arial" panose="020B0604020202020204" pitchFamily="34" charset="0"/>
              </a:rPr>
              <a:t>BigQuery</a:t>
            </a:r>
            <a:r>
              <a:rPr lang="ru-RU" sz="2000" dirty="0" smtClean="0">
                <a:latin typeface="Arial" panose="020B0604020202020204" pitchFamily="34" charset="0"/>
                <a:cs typeface="Arial" panose="020B0604020202020204" pitchFamily="34" charset="0"/>
              </a:rPr>
              <a:t>?</a:t>
            </a:r>
          </a:p>
          <a:p>
            <a:r>
              <a:rPr lang="ru-RU" sz="2000" dirty="0" smtClean="0">
                <a:latin typeface="Arial" panose="020B0604020202020204" pitchFamily="34" charset="0"/>
                <a:cs typeface="Arial" panose="020B0604020202020204" pitchFamily="34" charset="0"/>
              </a:rPr>
              <a:t>Как </a:t>
            </a:r>
            <a:r>
              <a:rPr lang="ru-RU" sz="2000" dirty="0">
                <a:latin typeface="Arial" panose="020B0604020202020204" pitchFamily="34" charset="0"/>
                <a:cs typeface="Arial" panose="020B0604020202020204" pitchFamily="34" charset="0"/>
              </a:rPr>
              <a:t>вы остаетесь в курсе последних тенденций и передовых практик анализа данных</a:t>
            </a:r>
            <a:r>
              <a:rPr lang="ru-RU" sz="2000" dirty="0" smtClean="0">
                <a:latin typeface="Arial" panose="020B0604020202020204" pitchFamily="34" charset="0"/>
                <a:cs typeface="Arial" panose="020B0604020202020204" pitchFamily="34" charset="0"/>
              </a:rPr>
              <a:t>?</a:t>
            </a:r>
          </a:p>
          <a:p>
            <a:r>
              <a:rPr lang="ru-RU" sz="2000" dirty="0">
                <a:latin typeface="Arial" panose="020B0604020202020204" pitchFamily="34" charset="0"/>
                <a:cs typeface="Arial" panose="020B0604020202020204" pitchFamily="34" charset="0"/>
              </a:rPr>
              <a:t>По вашему мнению, с какими самыми большими проблемами сталкиваются аналитики данных сегодня и как их можно преодолеть</a:t>
            </a:r>
            <a:r>
              <a:rPr lang="ru-RU" sz="2000" dirty="0" smtClean="0">
                <a:latin typeface="Arial" panose="020B0604020202020204" pitchFamily="34" charset="0"/>
                <a:cs typeface="Arial" panose="020B0604020202020204" pitchFamily="34" charset="0"/>
              </a:rPr>
              <a:t>?</a:t>
            </a:r>
          </a:p>
          <a:p>
            <a:r>
              <a:rPr lang="ru-RU" sz="2000" dirty="0" smtClean="0">
                <a:latin typeface="Arial" panose="020B0604020202020204" pitchFamily="34" charset="0"/>
                <a:cs typeface="Arial" panose="020B0604020202020204" pitchFamily="34" charset="0"/>
              </a:rPr>
              <a:t>Что </a:t>
            </a:r>
            <a:r>
              <a:rPr lang="ru-RU" sz="2000" dirty="0">
                <a:latin typeface="Arial" panose="020B0604020202020204" pitchFamily="34" charset="0"/>
                <a:cs typeface="Arial" panose="020B0604020202020204" pitchFamily="34" charset="0"/>
              </a:rPr>
              <a:t>такое аналитик данных</a:t>
            </a:r>
            <a:r>
              <a:rPr lang="ru-RU" sz="2000" dirty="0" smtClean="0">
                <a:latin typeface="Arial" panose="020B0604020202020204" pitchFamily="34" charset="0"/>
                <a:cs typeface="Arial" panose="020B0604020202020204" pitchFamily="34" charset="0"/>
              </a:rPr>
              <a:t>?</a:t>
            </a:r>
          </a:p>
          <a:p>
            <a:r>
              <a:rPr lang="ru-RU" sz="2000" dirty="0">
                <a:latin typeface="Arial" panose="020B0604020202020204" pitchFamily="34" charset="0"/>
                <a:cs typeface="Arial" panose="020B0604020202020204" pitchFamily="34" charset="0"/>
              </a:rPr>
              <a:t>Как вы подходите к анализу больших объемов данных для выявления тенденций или закономерностей</a:t>
            </a:r>
            <a:r>
              <a:rPr lang="ru-RU" sz="2000" dirty="0" smtClean="0">
                <a:latin typeface="Arial" panose="020B0604020202020204" pitchFamily="34" charset="0"/>
                <a:cs typeface="Arial" panose="020B0604020202020204" pitchFamily="34" charset="0"/>
              </a:rPr>
              <a:t>?</a:t>
            </a:r>
          </a:p>
          <a:p>
            <a:r>
              <a:rPr lang="ru-RU" sz="2000" dirty="0">
                <a:latin typeface="Arial" panose="020B0604020202020204" pitchFamily="34" charset="0"/>
                <a:cs typeface="Arial" panose="020B0604020202020204" pitchFamily="34" charset="0"/>
              </a:rPr>
              <a:t>Какие ваши любимые инструменты для работы с данными и почему</a:t>
            </a:r>
            <a:r>
              <a:rPr lang="ru-RU" sz="2000" dirty="0" smtClean="0">
                <a:latin typeface="Arial" panose="020B0604020202020204" pitchFamily="34" charset="0"/>
                <a:cs typeface="Arial" panose="020B0604020202020204" pitchFamily="34" charset="0"/>
              </a:rPr>
              <a:t>?</a:t>
            </a:r>
          </a:p>
          <a:p>
            <a:r>
              <a:rPr lang="ru-RU" sz="2000" dirty="0">
                <a:latin typeface="Arial" panose="020B0604020202020204" pitchFamily="34" charset="0"/>
                <a:cs typeface="Arial" panose="020B0604020202020204" pitchFamily="34" charset="0"/>
              </a:rPr>
              <a:t>Допускали ли вы когда-либо какие-либо ошибки при анализе данных и как вы их исправляли?</a:t>
            </a:r>
          </a:p>
        </p:txBody>
      </p:sp>
      <p:sp>
        <p:nvSpPr>
          <p:cNvPr id="5" name="Управляющая кнопка: далее 4">
            <a:hlinkClick r:id="rId2"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spTree>
    <p:extLst>
      <p:ext uri="{BB962C8B-B14F-4D97-AF65-F5344CB8AC3E}">
        <p14:creationId xmlns:p14="http://schemas.microsoft.com/office/powerpoint/2010/main" val="1597593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0353" y="73338"/>
            <a:ext cx="8596668" cy="1320800"/>
          </a:xfrm>
        </p:spPr>
        <p:txBody>
          <a:bodyPr/>
          <a:lstStyle/>
          <a:p>
            <a:r>
              <a:rPr lang="ru-RU" dirty="0" smtClean="0"/>
              <a:t>Структура</a:t>
            </a:r>
            <a:endParaRPr lang="ru-RU" dirty="0"/>
          </a:p>
        </p:txBody>
      </p:sp>
      <p:sp>
        <p:nvSpPr>
          <p:cNvPr id="3" name="Объект 2"/>
          <p:cNvSpPr>
            <a:spLocks noGrp="1"/>
          </p:cNvSpPr>
          <p:nvPr>
            <p:ph idx="1"/>
          </p:nvPr>
        </p:nvSpPr>
        <p:spPr>
          <a:xfrm>
            <a:off x="111198" y="856024"/>
            <a:ext cx="4809067" cy="5022636"/>
          </a:xfrm>
        </p:spPr>
        <p:txBody>
          <a:bodyPr>
            <a:noAutofit/>
          </a:bodyPr>
          <a:lstStyle/>
          <a:p>
            <a:pPr>
              <a:buFont typeface="+mj-lt"/>
              <a:buAutoNum type="arabicPeriod" startAt="3"/>
            </a:pPr>
            <a:r>
              <a:rPr lang="ru-RU" dirty="0">
                <a:latin typeface="Arial" panose="020B0604020202020204" pitchFamily="34" charset="0"/>
                <a:cs typeface="Arial" panose="020B0604020202020204" pitchFamily="34" charset="0"/>
              </a:rPr>
              <a:t>Продвинутые инструменты</a:t>
            </a: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анализа</a:t>
            </a:r>
          </a:p>
          <a:p>
            <a:pPr lvl="1">
              <a:buFont typeface="+mj-lt"/>
              <a:buAutoNum type="arabicPeriod"/>
            </a:pPr>
            <a:r>
              <a:rPr lang="ru-RU" sz="1800" dirty="0">
                <a:latin typeface="Arial" panose="020B0604020202020204" pitchFamily="34" charset="0"/>
                <a:cs typeface="Arial" panose="020B0604020202020204" pitchFamily="34" charset="0"/>
                <a:hlinkClick r:id="rId2" action="ppaction://hlinksldjump"/>
              </a:rPr>
              <a:t>Предсказательная аналитика</a:t>
            </a:r>
            <a:endParaRPr lang="ru-RU" sz="1800" dirty="0">
              <a:latin typeface="Arial" panose="020B0604020202020204" pitchFamily="34" charset="0"/>
              <a:cs typeface="Arial" panose="020B0604020202020204" pitchFamily="34" charset="0"/>
            </a:endParaRPr>
          </a:p>
          <a:p>
            <a:pPr lvl="1">
              <a:buFont typeface="+mj-lt"/>
              <a:buAutoNum type="arabicPeriod"/>
            </a:pPr>
            <a:r>
              <a:rPr lang="ru-RU" sz="1800" dirty="0">
                <a:latin typeface="Arial" panose="020B0604020202020204" pitchFamily="34" charset="0"/>
                <a:cs typeface="Arial" panose="020B0604020202020204" pitchFamily="34" charset="0"/>
                <a:hlinkClick r:id="rId3" action="ppaction://hlinksldjump"/>
              </a:rPr>
              <a:t>Кластеризация и классификация данных</a:t>
            </a:r>
            <a:endParaRPr lang="ru-RU" sz="1800" dirty="0">
              <a:latin typeface="Arial" panose="020B0604020202020204" pitchFamily="34" charset="0"/>
              <a:cs typeface="Arial" panose="020B0604020202020204" pitchFamily="34" charset="0"/>
            </a:endParaRPr>
          </a:p>
          <a:p>
            <a:pPr lvl="1">
              <a:buFont typeface="+mj-lt"/>
              <a:buAutoNum type="arabicPeriod"/>
            </a:pPr>
            <a:r>
              <a:rPr lang="ru-RU" sz="1800" dirty="0">
                <a:latin typeface="Arial" panose="020B0604020202020204" pitchFamily="34" charset="0"/>
                <a:cs typeface="Arial" panose="020B0604020202020204" pitchFamily="34" charset="0"/>
                <a:hlinkClick r:id="rId4" action="ppaction://hlinksldjump"/>
              </a:rPr>
              <a:t>Анализ текстов</a:t>
            </a:r>
            <a:endParaRPr lang="ru-RU" sz="1800" dirty="0">
              <a:latin typeface="Arial" panose="020B0604020202020204" pitchFamily="34" charset="0"/>
              <a:cs typeface="Arial" panose="020B0604020202020204" pitchFamily="34" charset="0"/>
            </a:endParaRPr>
          </a:p>
          <a:p>
            <a:pPr lvl="1">
              <a:buFont typeface="+mj-lt"/>
              <a:buAutoNum type="arabicPeriod"/>
            </a:pPr>
            <a:r>
              <a:rPr lang="ru-RU" sz="1800" dirty="0">
                <a:latin typeface="Arial" panose="020B0604020202020204" pitchFamily="34" charset="0"/>
                <a:cs typeface="Arial" panose="020B0604020202020204" pitchFamily="34" charset="0"/>
                <a:hlinkClick r:id="rId5" action="ppaction://hlinksldjump"/>
              </a:rPr>
              <a:t>Работа с изображениями</a:t>
            </a:r>
            <a:endParaRPr lang="ru-RU" sz="1800" dirty="0">
              <a:latin typeface="Arial" panose="020B0604020202020204" pitchFamily="34" charset="0"/>
              <a:cs typeface="Arial" panose="020B0604020202020204" pitchFamily="34" charset="0"/>
            </a:endParaRPr>
          </a:p>
          <a:p>
            <a:pPr lvl="1">
              <a:buFont typeface="+mj-lt"/>
              <a:buAutoNum type="arabicPeriod"/>
            </a:pPr>
            <a:r>
              <a:rPr lang="ru-RU" sz="1800" dirty="0">
                <a:latin typeface="Arial" panose="020B0604020202020204" pitchFamily="34" charset="0"/>
                <a:cs typeface="Arial" panose="020B0604020202020204" pitchFamily="34" charset="0"/>
                <a:hlinkClick r:id="rId6" action="ppaction://hlinksldjump"/>
              </a:rPr>
              <a:t>Изучение временных рядов</a:t>
            </a:r>
            <a:endParaRPr lang="ru-RU" sz="1800" dirty="0">
              <a:latin typeface="Arial" panose="020B0604020202020204" pitchFamily="34" charset="0"/>
              <a:cs typeface="Arial" panose="020B0604020202020204" pitchFamily="34" charset="0"/>
            </a:endParaRPr>
          </a:p>
          <a:p>
            <a:pPr lvl="1">
              <a:buFont typeface="+mj-lt"/>
              <a:buAutoNum type="arabicPeriod"/>
            </a:pPr>
            <a:r>
              <a:rPr lang="ru-RU" sz="1800" dirty="0">
                <a:latin typeface="Arial" panose="020B0604020202020204" pitchFamily="34" charset="0"/>
                <a:cs typeface="Arial" panose="020B0604020202020204" pitchFamily="34" charset="0"/>
                <a:hlinkClick r:id="rId7" action="ppaction://hlinksldjump"/>
              </a:rPr>
              <a:t>A/B тестирование</a:t>
            </a:r>
            <a:endParaRPr lang="ru-RU" sz="1800" dirty="0">
              <a:latin typeface="Arial" panose="020B0604020202020204" pitchFamily="34" charset="0"/>
              <a:cs typeface="Arial" panose="020B0604020202020204" pitchFamily="34" charset="0"/>
            </a:endParaRPr>
          </a:p>
          <a:p>
            <a:pPr lvl="1">
              <a:buFont typeface="+mj-lt"/>
              <a:buAutoNum type="arabicPeriod"/>
            </a:pPr>
            <a:r>
              <a:rPr lang="ru-RU" sz="1800" dirty="0">
                <a:latin typeface="Arial" panose="020B0604020202020204" pitchFamily="34" charset="0"/>
                <a:cs typeface="Arial" panose="020B0604020202020204" pitchFamily="34" charset="0"/>
                <a:hlinkClick r:id="rId8" action="ppaction://hlinksldjump"/>
              </a:rPr>
              <a:t>Инновации в инструментах</a:t>
            </a:r>
            <a:endParaRPr lang="ru-RU" sz="1800" dirty="0">
              <a:latin typeface="Arial" panose="020B0604020202020204" pitchFamily="34" charset="0"/>
              <a:cs typeface="Arial" panose="020B0604020202020204" pitchFamily="34" charset="0"/>
            </a:endParaRPr>
          </a:p>
          <a:p>
            <a:pPr>
              <a:buFont typeface="+mj-lt"/>
              <a:buAutoNum type="arabicPeriod" startAt="3"/>
            </a:pPr>
            <a:r>
              <a:rPr lang="ru-RU" dirty="0">
                <a:latin typeface="Arial" panose="020B0604020202020204" pitchFamily="34" charset="0"/>
                <a:cs typeface="Arial" panose="020B0604020202020204" pitchFamily="34" charset="0"/>
              </a:rPr>
              <a:t>Смежные специализации</a:t>
            </a:r>
          </a:p>
          <a:p>
            <a:pPr lvl="1">
              <a:buFont typeface="+mj-lt"/>
              <a:buAutoNum type="arabicPeriod"/>
            </a:pPr>
            <a:r>
              <a:rPr lang="ru-RU" sz="1800" dirty="0" err="1">
                <a:latin typeface="Arial" panose="020B0604020202020204" pitchFamily="34" charset="0"/>
                <a:cs typeface="Arial" panose="020B0604020202020204" pitchFamily="34" charset="0"/>
                <a:hlinkClick r:id="rId9" action="ppaction://hlinksldjump"/>
              </a:rPr>
              <a:t>Data</a:t>
            </a:r>
            <a:r>
              <a:rPr lang="ru-RU" sz="1800" dirty="0">
                <a:latin typeface="Arial" panose="020B0604020202020204" pitchFamily="34" charset="0"/>
                <a:cs typeface="Arial" panose="020B0604020202020204" pitchFamily="34" charset="0"/>
                <a:hlinkClick r:id="rId9" action="ppaction://hlinksldjump"/>
              </a:rPr>
              <a:t> </a:t>
            </a:r>
            <a:r>
              <a:rPr lang="ru-RU" sz="1800" dirty="0" err="1">
                <a:latin typeface="Arial" panose="020B0604020202020204" pitchFamily="34" charset="0"/>
                <a:cs typeface="Arial" panose="020B0604020202020204" pitchFamily="34" charset="0"/>
                <a:hlinkClick r:id="rId9" action="ppaction://hlinksldjump"/>
              </a:rPr>
              <a:t>Science</a:t>
            </a:r>
            <a:endParaRPr lang="ru-RU" sz="1800" dirty="0">
              <a:latin typeface="Arial" panose="020B0604020202020204" pitchFamily="34" charset="0"/>
              <a:cs typeface="Arial" panose="020B0604020202020204" pitchFamily="34" charset="0"/>
            </a:endParaRPr>
          </a:p>
          <a:p>
            <a:pPr lvl="1">
              <a:buFont typeface="+mj-lt"/>
              <a:buAutoNum type="arabicPeriod"/>
            </a:pPr>
            <a:r>
              <a:rPr lang="ru-RU" sz="1800" dirty="0" err="1">
                <a:latin typeface="Arial" panose="020B0604020202020204" pitchFamily="34" charset="0"/>
                <a:cs typeface="Arial" panose="020B0604020202020204" pitchFamily="34" charset="0"/>
                <a:hlinkClick r:id="rId10" action="ppaction://hlinksldjump"/>
              </a:rPr>
              <a:t>Data</a:t>
            </a:r>
            <a:r>
              <a:rPr lang="ru-RU" sz="1800" dirty="0">
                <a:latin typeface="Arial" panose="020B0604020202020204" pitchFamily="34" charset="0"/>
                <a:cs typeface="Arial" panose="020B0604020202020204" pitchFamily="34" charset="0"/>
                <a:hlinkClick r:id="rId10" action="ppaction://hlinksldjump"/>
              </a:rPr>
              <a:t> </a:t>
            </a:r>
            <a:r>
              <a:rPr lang="ru-RU" sz="1800" dirty="0" err="1">
                <a:latin typeface="Arial" panose="020B0604020202020204" pitchFamily="34" charset="0"/>
                <a:cs typeface="Arial" panose="020B0604020202020204" pitchFamily="34" charset="0"/>
                <a:hlinkClick r:id="rId10" action="ppaction://hlinksldjump"/>
              </a:rPr>
              <a:t>Engineering</a:t>
            </a:r>
            <a:endParaRPr lang="ru-RU" sz="1800" dirty="0">
              <a:latin typeface="Arial" panose="020B0604020202020204" pitchFamily="34" charset="0"/>
              <a:cs typeface="Arial" panose="020B0604020202020204" pitchFamily="34" charset="0"/>
            </a:endParaRPr>
          </a:p>
          <a:p>
            <a:pPr lvl="1">
              <a:buFont typeface="+mj-lt"/>
              <a:buAutoNum type="arabicPeriod"/>
            </a:pPr>
            <a:r>
              <a:rPr lang="ru-RU" sz="1800" dirty="0">
                <a:latin typeface="Arial" panose="020B0604020202020204" pitchFamily="34" charset="0"/>
                <a:cs typeface="Arial" panose="020B0604020202020204" pitchFamily="34" charset="0"/>
                <a:hlinkClick r:id="rId11" action="ppaction://hlinksldjump"/>
              </a:rPr>
              <a:t>Продуктовый аналитик</a:t>
            </a:r>
            <a:endParaRPr lang="ru-RU" sz="1800" dirty="0">
              <a:latin typeface="Arial" panose="020B0604020202020204" pitchFamily="34" charset="0"/>
              <a:cs typeface="Arial" panose="020B0604020202020204" pitchFamily="34" charset="0"/>
            </a:endParaRPr>
          </a:p>
          <a:p>
            <a:pPr lvl="1">
              <a:buFont typeface="+mj-lt"/>
              <a:buAutoNum type="arabicPeriod"/>
            </a:pPr>
            <a:r>
              <a:rPr lang="ru-RU" sz="1800" dirty="0">
                <a:latin typeface="Arial" panose="020B0604020202020204" pitchFamily="34" charset="0"/>
                <a:cs typeface="Arial" panose="020B0604020202020204" pitchFamily="34" charset="0"/>
                <a:hlinkClick r:id="rId9" action="ppaction://hlinksldjump"/>
              </a:rPr>
              <a:t>Маркетинговый аналитик</a:t>
            </a:r>
            <a:endParaRPr lang="ru-RU" sz="1800" dirty="0">
              <a:latin typeface="Arial" panose="020B0604020202020204" pitchFamily="34" charset="0"/>
              <a:cs typeface="Arial" panose="020B0604020202020204" pitchFamily="34" charset="0"/>
            </a:endParaRPr>
          </a:p>
          <a:p>
            <a:pPr lvl="1">
              <a:buFont typeface="+mj-lt"/>
              <a:buAutoNum type="arabicPeriod"/>
            </a:pPr>
            <a:r>
              <a:rPr lang="ru-RU" sz="1800" dirty="0">
                <a:latin typeface="Arial" panose="020B0604020202020204" pitchFamily="34" charset="0"/>
                <a:cs typeface="Arial" panose="020B0604020202020204" pitchFamily="34" charset="0"/>
                <a:hlinkClick r:id="rId12" action="ppaction://hlinksldjump"/>
              </a:rPr>
              <a:t>Основные группы аналитики</a:t>
            </a:r>
            <a:endParaRPr lang="en-US" sz="2800" dirty="0" smtClean="0">
              <a:latin typeface="Arial" panose="020B0604020202020204" pitchFamily="34" charset="0"/>
              <a:cs typeface="Arial" panose="020B0604020202020204" pitchFamily="34" charset="0"/>
            </a:endParaRPr>
          </a:p>
        </p:txBody>
      </p:sp>
      <p:sp>
        <p:nvSpPr>
          <p:cNvPr id="5" name="Объект 2"/>
          <p:cNvSpPr txBox="1">
            <a:spLocks/>
          </p:cNvSpPr>
          <p:nvPr/>
        </p:nvSpPr>
        <p:spPr>
          <a:xfrm>
            <a:off x="4817096" y="856024"/>
            <a:ext cx="4949071" cy="455524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mj-lt"/>
              <a:buAutoNum type="arabicPeriod" startAt="5"/>
            </a:pPr>
            <a:r>
              <a:rPr lang="ru-RU" dirty="0">
                <a:latin typeface="Arial" panose="020B0604020202020204" pitchFamily="34" charset="0"/>
                <a:cs typeface="Arial" panose="020B0604020202020204" pitchFamily="34" charset="0"/>
              </a:rPr>
              <a:t>Трудоустройство аналитика</a:t>
            </a:r>
          </a:p>
          <a:p>
            <a:pPr marL="800100" lvl="1" indent="-342900">
              <a:buFont typeface="+mj-lt"/>
              <a:buAutoNum type="arabicPeriod"/>
            </a:pPr>
            <a:r>
              <a:rPr lang="ru-RU" sz="1800" dirty="0">
                <a:latin typeface="Arial" panose="020B0604020202020204" pitchFamily="34" charset="0"/>
                <a:cs typeface="Arial" panose="020B0604020202020204" pitchFamily="34" charset="0"/>
                <a:hlinkClick r:id="rId13" action="ppaction://hlinksldjump"/>
              </a:rPr>
              <a:t>Основные вопросы собеседования</a:t>
            </a:r>
            <a:endParaRPr lang="ru-RU" sz="1800" dirty="0">
              <a:latin typeface="Arial" panose="020B0604020202020204" pitchFamily="34" charset="0"/>
              <a:cs typeface="Arial" panose="020B0604020202020204" pitchFamily="34" charset="0"/>
            </a:endParaRPr>
          </a:p>
          <a:p>
            <a:pPr marL="800100" lvl="1" indent="-342900">
              <a:buFont typeface="+mj-lt"/>
              <a:buAutoNum type="arabicPeriod"/>
            </a:pPr>
            <a:r>
              <a:rPr lang="ru-RU" sz="1800" dirty="0">
                <a:latin typeface="Arial" panose="020B0604020202020204" pitchFamily="34" charset="0"/>
                <a:cs typeface="Arial" panose="020B0604020202020204" pitchFamily="34" charset="0"/>
                <a:hlinkClick r:id="rId14" action="ppaction://hlinksldjump"/>
              </a:rPr>
              <a:t>Развитие </a:t>
            </a:r>
            <a:r>
              <a:rPr lang="ru-RU" sz="1800" dirty="0" err="1">
                <a:latin typeface="Arial" panose="020B0604020202020204" pitchFamily="34" charset="0"/>
                <a:cs typeface="Arial" panose="020B0604020202020204" pitchFamily="34" charset="0"/>
                <a:hlinkClick r:id="rId14" action="ppaction://hlinksldjump"/>
              </a:rPr>
              <a:t>soft</a:t>
            </a:r>
            <a:r>
              <a:rPr lang="ru-RU" sz="1800" dirty="0">
                <a:latin typeface="Arial" panose="020B0604020202020204" pitchFamily="34" charset="0"/>
                <a:cs typeface="Arial" panose="020B0604020202020204" pitchFamily="34" charset="0"/>
                <a:hlinkClick r:id="rId14" action="ppaction://hlinksldjump"/>
              </a:rPr>
              <a:t> </a:t>
            </a:r>
            <a:r>
              <a:rPr lang="ru-RU" sz="1800" dirty="0" err="1">
                <a:latin typeface="Arial" panose="020B0604020202020204" pitchFamily="34" charset="0"/>
                <a:cs typeface="Arial" panose="020B0604020202020204" pitchFamily="34" charset="0"/>
                <a:hlinkClick r:id="rId14" action="ppaction://hlinksldjump"/>
              </a:rPr>
              <a:t>skills</a:t>
            </a:r>
            <a:endParaRPr lang="ru-RU" sz="1800" dirty="0">
              <a:latin typeface="Arial" panose="020B0604020202020204" pitchFamily="34" charset="0"/>
              <a:cs typeface="Arial" panose="020B0604020202020204" pitchFamily="34" charset="0"/>
            </a:endParaRPr>
          </a:p>
          <a:p>
            <a:pPr marL="800100" lvl="1" indent="-342900">
              <a:buFont typeface="+mj-lt"/>
              <a:buAutoNum type="arabicPeriod"/>
            </a:pPr>
            <a:r>
              <a:rPr lang="ru-RU" sz="1800" dirty="0" err="1">
                <a:latin typeface="Arial" panose="020B0604020202020204" pitchFamily="34" charset="0"/>
                <a:cs typeface="Arial" panose="020B0604020202020204" pitchFamily="34" charset="0"/>
                <a:hlinkClick r:id="rId15" action="ppaction://hlinksldjump"/>
              </a:rPr>
              <a:t>Хакатоны</a:t>
            </a:r>
            <a:endParaRPr lang="ru-RU" sz="1800" dirty="0">
              <a:latin typeface="Arial" panose="020B0604020202020204" pitchFamily="34" charset="0"/>
              <a:cs typeface="Arial" panose="020B0604020202020204" pitchFamily="34" charset="0"/>
            </a:endParaRPr>
          </a:p>
          <a:p>
            <a:pPr marL="800100" lvl="1" indent="-342900">
              <a:buFont typeface="+mj-lt"/>
              <a:buAutoNum type="arabicPeriod"/>
            </a:pPr>
            <a:r>
              <a:rPr lang="ru-RU" sz="1800" dirty="0">
                <a:latin typeface="Arial" panose="020B0604020202020204" pitchFamily="34" charset="0"/>
                <a:cs typeface="Arial" panose="020B0604020202020204" pitchFamily="34" charset="0"/>
                <a:hlinkClick r:id="rId15" action="ppaction://hlinksldjump"/>
              </a:rPr>
              <a:t>Генеративный интеллект</a:t>
            </a:r>
            <a:r>
              <a:rPr lang="ru-RU" sz="1800" dirty="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a:p>
            <a:pPr marL="800100" lvl="1" indent="-342900">
              <a:buFont typeface="+mj-lt"/>
              <a:buAutoNum type="arabicPeriod"/>
            </a:pPr>
            <a:r>
              <a:rPr lang="ru-RU" sz="1800" dirty="0">
                <a:latin typeface="Arial" panose="020B0604020202020204" pitchFamily="34" charset="0"/>
                <a:cs typeface="Arial" panose="020B0604020202020204" pitchFamily="34" charset="0"/>
                <a:hlinkClick r:id="rId16" action="ppaction://hlinksldjump"/>
              </a:rPr>
              <a:t>Сетевое общение с коллегами</a:t>
            </a:r>
            <a:endParaRPr lang="ru-RU"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60445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319668"/>
            <a:ext cx="8596668" cy="1320800"/>
          </a:xfrm>
        </p:spPr>
        <p:txBody>
          <a:bodyPr/>
          <a:lstStyle/>
          <a:p>
            <a:r>
              <a:rPr lang="ru-RU" dirty="0"/>
              <a:t>Предсказательная аналитика</a:t>
            </a:r>
          </a:p>
        </p:txBody>
      </p:sp>
      <p:sp>
        <p:nvSpPr>
          <p:cNvPr id="3" name="Объект 2"/>
          <p:cNvSpPr>
            <a:spLocks noGrp="1"/>
          </p:cNvSpPr>
          <p:nvPr>
            <p:ph idx="1"/>
          </p:nvPr>
        </p:nvSpPr>
        <p:spPr>
          <a:xfrm>
            <a:off x="4072880" y="1522066"/>
            <a:ext cx="5327598" cy="3880773"/>
          </a:xfrm>
        </p:spPr>
        <p:txBody>
          <a:bodyPr>
            <a:noAutofit/>
          </a:bodyPr>
          <a:lstStyle/>
          <a:p>
            <a:r>
              <a:rPr lang="ru-RU" sz="2000" dirty="0">
                <a:latin typeface="Arial" panose="020B0604020202020204" pitchFamily="34" charset="0"/>
                <a:cs typeface="Arial" panose="020B0604020202020204" pitchFamily="34" charset="0"/>
              </a:rPr>
              <a:t>Предсказательная аналитика - это процесс анализа данных, который используется для прогнозирования будущих событий или результатов на основе имеющихся данных и статистических алгоритмов. Этот подход позволяет компаниям и организациям делать более обоснованные решения, опираясь на прогнозы о том, что может произойти в будущем. Важными инструментами предсказательной аналитики являются статистические модели, машинное обучение и искусственный интеллект.</a:t>
            </a:r>
            <a:endParaRPr lang="ru-RU" sz="2000" dirty="0" smtClean="0">
              <a:latin typeface="Arial" panose="020B0604020202020204" pitchFamily="34" charset="0"/>
              <a:cs typeface="Arial" panose="020B0604020202020204" pitchFamily="34" charset="0"/>
            </a:endParaRPr>
          </a:p>
        </p:txBody>
      </p:sp>
      <p:pic>
        <p:nvPicPr>
          <p:cNvPr id="11266" name="Picture 2" descr="https://filearchive.cnews.ru/img/book/2022/06/23/e40bb5886f60aab3dbd6647ade5248b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012" y="1989037"/>
            <a:ext cx="3481868" cy="3413802"/>
          </a:xfrm>
          <a:prstGeom prst="rect">
            <a:avLst/>
          </a:prstGeom>
          <a:noFill/>
          <a:extLst>
            <a:ext uri="{909E8E84-426E-40DD-AFC4-6F175D3DCCD1}">
              <a14:hiddenFill xmlns:a14="http://schemas.microsoft.com/office/drawing/2010/main">
                <a:solidFill>
                  <a:srgbClr val="FFFFFF"/>
                </a:solidFill>
              </a14:hiddenFill>
            </a:ext>
          </a:extLst>
        </p:spPr>
      </p:pic>
      <p:sp>
        <p:nvSpPr>
          <p:cNvPr id="6" name="Управляющая кнопка: далее 5">
            <a:hlinkClick r:id="rId3"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spTree>
    <p:extLst>
      <p:ext uri="{BB962C8B-B14F-4D97-AF65-F5344CB8AC3E}">
        <p14:creationId xmlns:p14="http://schemas.microsoft.com/office/powerpoint/2010/main" val="12311634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Кластеризация и классификация данных</a:t>
            </a:r>
          </a:p>
        </p:txBody>
      </p:sp>
      <p:sp>
        <p:nvSpPr>
          <p:cNvPr id="3" name="Объект 2"/>
          <p:cNvSpPr>
            <a:spLocks noGrp="1"/>
          </p:cNvSpPr>
          <p:nvPr>
            <p:ph idx="1"/>
          </p:nvPr>
        </p:nvSpPr>
        <p:spPr>
          <a:xfrm>
            <a:off x="312491" y="2238261"/>
            <a:ext cx="8961511" cy="3880773"/>
          </a:xfrm>
        </p:spPr>
        <p:txBody>
          <a:bodyPr>
            <a:noAutofit/>
          </a:bodyPr>
          <a:lstStyle/>
          <a:p>
            <a:r>
              <a:rPr lang="ru-RU" sz="2000" dirty="0" smtClean="0">
                <a:latin typeface="Arial" panose="020B0604020202020204" pitchFamily="34" charset="0"/>
                <a:cs typeface="Arial" panose="020B0604020202020204" pitchFamily="34" charset="0"/>
              </a:rPr>
              <a:t>Кластеризация </a:t>
            </a:r>
            <a:r>
              <a:rPr lang="ru-RU" sz="2000" dirty="0">
                <a:latin typeface="Arial" panose="020B0604020202020204" pitchFamily="34" charset="0"/>
                <a:cs typeface="Arial" panose="020B0604020202020204" pitchFamily="34" charset="0"/>
              </a:rPr>
              <a:t>- это процесс разделения набора данных на группы, или кластеры, таким образом, чтобы объекты в одном кластере были более похожи друг на друга, чем на объекты из других кластеров. Кластеризация помогает выявить структуру данных и выделить скрытые закономерности</a:t>
            </a:r>
            <a:r>
              <a:rPr lang="ru-RU" sz="2000" dirty="0" smtClean="0">
                <a:latin typeface="Arial" panose="020B0604020202020204" pitchFamily="34" charset="0"/>
                <a:cs typeface="Arial" panose="020B0604020202020204" pitchFamily="34" charset="0"/>
              </a:rPr>
              <a:t>.</a:t>
            </a:r>
          </a:p>
          <a:p>
            <a:r>
              <a:rPr lang="ru-RU" sz="2000" dirty="0" smtClean="0">
                <a:latin typeface="Arial" panose="020B0604020202020204" pitchFamily="34" charset="0"/>
                <a:cs typeface="Arial" panose="020B0604020202020204" pitchFamily="34" charset="0"/>
              </a:rPr>
              <a:t>Классификация </a:t>
            </a:r>
            <a:r>
              <a:rPr lang="ru-RU" sz="2000" dirty="0">
                <a:latin typeface="Arial" panose="020B0604020202020204" pitchFamily="34" charset="0"/>
                <a:cs typeface="Arial" panose="020B0604020202020204" pitchFamily="34" charset="0"/>
              </a:rPr>
              <a:t>- это процесс присвоения меток (классов) объектам на основе их признаков. То есть, модель обучается на размеченных данных и предсказывает класс новых объектов. Классификация используется для задачи определения принадлежности объекта к одному из заранее определенных классов.</a:t>
            </a:r>
          </a:p>
        </p:txBody>
      </p:sp>
      <p:sp>
        <p:nvSpPr>
          <p:cNvPr id="5" name="Управляющая кнопка: далее 4">
            <a:hlinkClick r:id="rId2"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spTree>
    <p:extLst>
      <p:ext uri="{BB962C8B-B14F-4D97-AF65-F5344CB8AC3E}">
        <p14:creationId xmlns:p14="http://schemas.microsoft.com/office/powerpoint/2010/main" val="30681077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Анализ текстов</a:t>
            </a:r>
          </a:p>
        </p:txBody>
      </p:sp>
      <p:sp>
        <p:nvSpPr>
          <p:cNvPr id="3" name="Объект 2"/>
          <p:cNvSpPr>
            <a:spLocks noGrp="1"/>
          </p:cNvSpPr>
          <p:nvPr>
            <p:ph idx="1"/>
          </p:nvPr>
        </p:nvSpPr>
        <p:spPr>
          <a:xfrm>
            <a:off x="312492" y="2238261"/>
            <a:ext cx="4592018" cy="3880773"/>
          </a:xfrm>
        </p:spPr>
        <p:txBody>
          <a:bodyPr>
            <a:noAutofit/>
          </a:bodyPr>
          <a:lstStyle/>
          <a:p>
            <a:r>
              <a:rPr lang="ru-RU" sz="2000" dirty="0">
                <a:latin typeface="Arial" panose="020B0604020202020204" pitchFamily="34" charset="0"/>
                <a:cs typeface="Arial" panose="020B0604020202020204" pitchFamily="34" charset="0"/>
              </a:rPr>
              <a:t>Интеллектуальный анализ текста (англ., </a:t>
            </a:r>
            <a:r>
              <a:rPr lang="ru-RU" sz="2000" dirty="0" err="1">
                <a:latin typeface="Arial" panose="020B0604020202020204" pitchFamily="34" charset="0"/>
                <a:cs typeface="Arial" panose="020B0604020202020204" pitchFamily="34" charset="0"/>
              </a:rPr>
              <a:t>text</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mining</a:t>
            </a:r>
            <a:r>
              <a:rPr lang="ru-RU" sz="2000" dirty="0">
                <a:latin typeface="Arial" panose="020B0604020202020204" pitchFamily="34" charset="0"/>
                <a:cs typeface="Arial" panose="020B0604020202020204" pitchFamily="34" charset="0"/>
              </a:rPr>
              <a:t>) — это технологии получения структурированной информации из коллекций текстовых документов. </a:t>
            </a:r>
            <a:endParaRPr lang="ru-RU" sz="2000" dirty="0" smtClean="0">
              <a:latin typeface="Arial" panose="020B0604020202020204" pitchFamily="34" charset="0"/>
              <a:cs typeface="Arial" panose="020B0604020202020204" pitchFamily="34" charset="0"/>
            </a:endParaRPr>
          </a:p>
          <a:p>
            <a:r>
              <a:rPr lang="ru-RU" sz="2000" dirty="0">
                <a:latin typeface="Arial" panose="020B0604020202020204" pitchFamily="34" charset="0"/>
                <a:cs typeface="Arial" panose="020B0604020202020204" pitchFamily="34" charset="0"/>
              </a:rPr>
              <a:t>Этот процесс включает в себя несколько ключевых этапов</a:t>
            </a:r>
            <a:r>
              <a:rPr lang="ru-RU" sz="2000" dirty="0" smtClean="0">
                <a:latin typeface="Arial" panose="020B0604020202020204" pitchFamily="34" charset="0"/>
                <a:cs typeface="Arial" panose="020B0604020202020204" pitchFamily="34" charset="0"/>
              </a:rPr>
              <a:t>: предварительная обработка текста, токенизация, </a:t>
            </a:r>
            <a:r>
              <a:rPr lang="ru-RU" sz="2000" dirty="0">
                <a:latin typeface="Arial" panose="020B0604020202020204" pitchFamily="34" charset="0"/>
                <a:cs typeface="Arial" panose="020B0604020202020204" pitchFamily="34" charset="0"/>
              </a:rPr>
              <a:t>удаление стоп-слов, </a:t>
            </a:r>
            <a:r>
              <a:rPr lang="ru-RU" sz="2000" dirty="0" err="1" smtClean="0">
                <a:latin typeface="Arial" panose="020B0604020202020204" pitchFamily="34" charset="0"/>
                <a:cs typeface="Arial" panose="020B0604020202020204" pitchFamily="34" charset="0"/>
              </a:rPr>
              <a:t>лемматизация</a:t>
            </a:r>
            <a:r>
              <a:rPr lang="ru-RU" sz="2000" dirty="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векторизация, анализ.</a:t>
            </a:r>
            <a:endParaRPr lang="ru-RU" sz="2000" dirty="0">
              <a:latin typeface="Arial" panose="020B0604020202020204" pitchFamily="34" charset="0"/>
              <a:cs typeface="Arial" panose="020B0604020202020204" pitchFamily="34" charset="0"/>
            </a:endParaRPr>
          </a:p>
        </p:txBody>
      </p:sp>
      <p:pic>
        <p:nvPicPr>
          <p:cNvPr id="14338" name="Picture 2" descr="https://www.promptcloud.com/wp-content/uploads/2021/05/shutterstock_1475043683-scale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2018" y="2665773"/>
            <a:ext cx="3966358" cy="2644755"/>
          </a:xfrm>
          <a:prstGeom prst="rect">
            <a:avLst/>
          </a:prstGeom>
          <a:noFill/>
          <a:extLst>
            <a:ext uri="{909E8E84-426E-40DD-AFC4-6F175D3DCCD1}">
              <a14:hiddenFill xmlns:a14="http://schemas.microsoft.com/office/drawing/2010/main">
                <a:solidFill>
                  <a:srgbClr val="FFFFFF"/>
                </a:solidFill>
              </a14:hiddenFill>
            </a:ext>
          </a:extLst>
        </p:spPr>
      </p:pic>
      <p:sp>
        <p:nvSpPr>
          <p:cNvPr id="5" name="Управляющая кнопка: далее 4">
            <a:hlinkClick r:id="rId3"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spTree>
    <p:extLst>
      <p:ext uri="{BB962C8B-B14F-4D97-AF65-F5344CB8AC3E}">
        <p14:creationId xmlns:p14="http://schemas.microsoft.com/office/powerpoint/2010/main" val="39523592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Работа с изображениями</a:t>
            </a:r>
          </a:p>
        </p:txBody>
      </p:sp>
      <p:sp>
        <p:nvSpPr>
          <p:cNvPr id="3" name="Объект 2"/>
          <p:cNvSpPr>
            <a:spLocks noGrp="1"/>
          </p:cNvSpPr>
          <p:nvPr>
            <p:ph idx="1"/>
          </p:nvPr>
        </p:nvSpPr>
        <p:spPr>
          <a:xfrm>
            <a:off x="559914" y="2131382"/>
            <a:ext cx="8831508" cy="3880773"/>
          </a:xfrm>
        </p:spPr>
        <p:txBody>
          <a:bodyPr>
            <a:noAutofit/>
          </a:bodyPr>
          <a:lstStyle/>
          <a:p>
            <a:r>
              <a:rPr lang="ru-RU" sz="2000" dirty="0">
                <a:latin typeface="Arial" panose="020B0604020202020204" pitchFamily="34" charset="0"/>
                <a:cs typeface="Arial" panose="020B0604020202020204" pitchFamily="34" charset="0"/>
              </a:rPr>
              <a:t>Аналитики данных могут использовать специализированные библиотеки, такие как </a:t>
            </a:r>
            <a:r>
              <a:rPr lang="ru-RU" sz="2000" dirty="0" err="1">
                <a:latin typeface="Arial" panose="020B0604020202020204" pitchFamily="34" charset="0"/>
                <a:cs typeface="Arial" panose="020B0604020202020204" pitchFamily="34" charset="0"/>
              </a:rPr>
              <a:t>OpenCV</a:t>
            </a:r>
            <a:r>
              <a:rPr lang="ru-RU" sz="2000" dirty="0">
                <a:latin typeface="Arial" panose="020B0604020202020204" pitchFamily="34" charset="0"/>
                <a:cs typeface="Arial" panose="020B0604020202020204" pitchFamily="34" charset="0"/>
              </a:rPr>
              <a:t> или </a:t>
            </a:r>
            <a:r>
              <a:rPr lang="ru-RU" sz="2000" dirty="0" err="1">
                <a:latin typeface="Arial" panose="020B0604020202020204" pitchFamily="34" charset="0"/>
                <a:cs typeface="Arial" panose="020B0604020202020204" pitchFamily="34" charset="0"/>
              </a:rPr>
              <a:t>Pillow</a:t>
            </a:r>
            <a:r>
              <a:rPr lang="ru-RU" sz="2000" dirty="0">
                <a:latin typeface="Arial" panose="020B0604020202020204" pitchFamily="34" charset="0"/>
                <a:cs typeface="Arial" panose="020B0604020202020204" pitchFamily="34" charset="0"/>
              </a:rPr>
              <a:t>, для обработки изображений. Это может включать в себя изменение размеров изображений, наложение фильтров, обнаружение объектов и др</a:t>
            </a:r>
            <a:r>
              <a:rPr lang="ru-RU" sz="2000" dirty="0" smtClean="0">
                <a:latin typeface="Arial" panose="020B0604020202020204" pitchFamily="34" charset="0"/>
                <a:cs typeface="Arial" panose="020B0604020202020204" pitchFamily="34" charset="0"/>
              </a:rPr>
              <a:t>.</a:t>
            </a:r>
          </a:p>
          <a:p>
            <a:r>
              <a:rPr lang="ru-RU" sz="2000" dirty="0">
                <a:latin typeface="Arial" panose="020B0604020202020204" pitchFamily="34" charset="0"/>
                <a:cs typeface="Arial" panose="020B0604020202020204" pitchFamily="34" charset="0"/>
              </a:rPr>
              <a:t>Аналитики данных могут извлекать признаки из изображений с помощью алгоритмов компьютерного зрения и нейронных сетей. Эти признаки могут быть использованы для обучения моделей машинного обучения</a:t>
            </a:r>
            <a:r>
              <a:rPr lang="ru-RU" sz="2000" dirty="0" smtClean="0">
                <a:latin typeface="Arial" panose="020B0604020202020204" pitchFamily="34" charset="0"/>
                <a:cs typeface="Arial" panose="020B0604020202020204" pitchFamily="34" charset="0"/>
              </a:rPr>
              <a:t>.</a:t>
            </a:r>
          </a:p>
          <a:p>
            <a:r>
              <a:rPr lang="ru-RU" sz="2000" dirty="0">
                <a:latin typeface="Arial" panose="020B0604020202020204" pitchFamily="34" charset="0"/>
                <a:cs typeface="Arial" panose="020B0604020202020204" pitchFamily="34" charset="0"/>
              </a:rPr>
              <a:t>Аналитики данных могут использовать технологии распознавания образов для классификации объектов на изображениях или для определения атрибутов изображений.</a:t>
            </a:r>
          </a:p>
          <a:p>
            <a:endParaRPr lang="ru-RU" sz="2000" dirty="0">
              <a:latin typeface="Arial" panose="020B0604020202020204" pitchFamily="34" charset="0"/>
              <a:cs typeface="Arial" panose="020B0604020202020204" pitchFamily="34" charset="0"/>
            </a:endParaRPr>
          </a:p>
        </p:txBody>
      </p:sp>
      <p:sp>
        <p:nvSpPr>
          <p:cNvPr id="5" name="Управляющая кнопка: далее 4">
            <a:hlinkClick r:id="rId2"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spTree>
    <p:extLst>
      <p:ext uri="{BB962C8B-B14F-4D97-AF65-F5344CB8AC3E}">
        <p14:creationId xmlns:p14="http://schemas.microsoft.com/office/powerpoint/2010/main" val="29153701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Изучение временных рядов</a:t>
            </a:r>
          </a:p>
        </p:txBody>
      </p:sp>
      <p:sp>
        <p:nvSpPr>
          <p:cNvPr id="3" name="Объект 2"/>
          <p:cNvSpPr>
            <a:spLocks noGrp="1"/>
          </p:cNvSpPr>
          <p:nvPr>
            <p:ph idx="1"/>
          </p:nvPr>
        </p:nvSpPr>
        <p:spPr>
          <a:xfrm>
            <a:off x="559914" y="2131382"/>
            <a:ext cx="5092741" cy="3880773"/>
          </a:xfrm>
        </p:spPr>
        <p:txBody>
          <a:bodyPr>
            <a:noAutofit/>
          </a:bodyPr>
          <a:lstStyle/>
          <a:p>
            <a:r>
              <a:rPr lang="ru-RU" sz="2000" dirty="0">
                <a:latin typeface="Arial" panose="020B0604020202020204" pitchFamily="34" charset="0"/>
                <a:cs typeface="Arial" panose="020B0604020202020204" pitchFamily="34" charset="0"/>
              </a:rPr>
              <a:t>Изучение временных рядов - это анализ данных, упорядоченных во времени. Временные ряды могут использоваться для прогнозирования будущих значений, выявления трендов, сезонных колебаний и других закономерностей. </a:t>
            </a:r>
            <a:endParaRPr lang="ru-RU" sz="2000" dirty="0" smtClean="0">
              <a:latin typeface="Arial" panose="020B0604020202020204" pitchFamily="34" charset="0"/>
              <a:cs typeface="Arial" panose="020B0604020202020204" pitchFamily="34" charset="0"/>
            </a:endParaRPr>
          </a:p>
          <a:p>
            <a:r>
              <a:rPr lang="ru-RU" sz="2000" dirty="0">
                <a:latin typeface="Arial" panose="020B0604020202020204" pitchFamily="34" charset="0"/>
                <a:cs typeface="Arial" panose="020B0604020202020204" pitchFamily="34" charset="0"/>
              </a:rPr>
              <a:t>Для изучения временных рядов обычно используются методы статистики и машинного обучения, такие как ARIMA (авторегрессионная интегрированная скользящая средняя), экспоненциальное </a:t>
            </a:r>
            <a:r>
              <a:rPr lang="ru-RU" sz="2000" dirty="0" smtClean="0">
                <a:latin typeface="Arial" panose="020B0604020202020204" pitchFamily="34" charset="0"/>
                <a:cs typeface="Arial" panose="020B0604020202020204" pitchFamily="34" charset="0"/>
              </a:rPr>
              <a:t>сглаживание и др.</a:t>
            </a:r>
          </a:p>
        </p:txBody>
      </p:sp>
      <p:pic>
        <p:nvPicPr>
          <p:cNvPr id="16386" name="Picture 2" descr="https://cf2.ppt-online.org/files2/slide/a/AFk2wjeC6nQWPD0JLgxo3cNpS5udBfTqtzIMVy/slide-2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0785" y="2577547"/>
            <a:ext cx="3526972" cy="2641785"/>
          </a:xfrm>
          <a:prstGeom prst="rect">
            <a:avLst/>
          </a:prstGeom>
          <a:noFill/>
          <a:extLst>
            <a:ext uri="{909E8E84-426E-40DD-AFC4-6F175D3DCCD1}">
              <a14:hiddenFill xmlns:a14="http://schemas.microsoft.com/office/drawing/2010/main">
                <a:solidFill>
                  <a:srgbClr val="FFFFFF"/>
                </a:solidFill>
              </a14:hiddenFill>
            </a:ext>
          </a:extLst>
        </p:spPr>
      </p:pic>
      <p:sp>
        <p:nvSpPr>
          <p:cNvPr id="5" name="Управляющая кнопка: далее 4">
            <a:hlinkClick r:id="rId3"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spTree>
    <p:extLst>
      <p:ext uri="{BB962C8B-B14F-4D97-AF65-F5344CB8AC3E}">
        <p14:creationId xmlns:p14="http://schemas.microsoft.com/office/powerpoint/2010/main" val="40096273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A/B </a:t>
            </a:r>
            <a:r>
              <a:rPr lang="ru-RU" dirty="0"/>
              <a:t>тестирование</a:t>
            </a:r>
          </a:p>
        </p:txBody>
      </p:sp>
      <p:sp>
        <p:nvSpPr>
          <p:cNvPr id="3" name="Объект 2"/>
          <p:cNvSpPr>
            <a:spLocks noGrp="1"/>
          </p:cNvSpPr>
          <p:nvPr>
            <p:ph idx="1"/>
          </p:nvPr>
        </p:nvSpPr>
        <p:spPr>
          <a:xfrm>
            <a:off x="559914" y="2131382"/>
            <a:ext cx="8239702" cy="3880773"/>
          </a:xfrm>
        </p:spPr>
        <p:txBody>
          <a:bodyPr>
            <a:noAutofit/>
          </a:bodyPr>
          <a:lstStyle/>
          <a:p>
            <a:r>
              <a:rPr lang="ru-RU" sz="2000" dirty="0">
                <a:latin typeface="Arial" panose="020B0604020202020204" pitchFamily="34" charset="0"/>
                <a:cs typeface="Arial" panose="020B0604020202020204" pitchFamily="34" charset="0"/>
              </a:rPr>
              <a:t>A/B тестирование - это метод маркетингового исследования, при котором двум группам пользователей показывается два варианта одного и того же продукта или услуги с целью определить, какой из вариантов более эффективен. Одной группе показывается вариант A (контрольная группа), а другой группе - вариант B (тестовая группа). После этого сравниваются результаты и определяется, какой вариант приводит к лучшим показателям (например, большему количеству кликов, продаж и т.д.). A/B тестирование помогает оптимизировать продукты и услуги на основе данных и улучшить конверсию.</a:t>
            </a:r>
            <a:endParaRPr lang="ru-RU" sz="2000" dirty="0" smtClean="0">
              <a:latin typeface="Arial" panose="020B0604020202020204" pitchFamily="34" charset="0"/>
              <a:cs typeface="Arial" panose="020B0604020202020204" pitchFamily="34" charset="0"/>
            </a:endParaRPr>
          </a:p>
        </p:txBody>
      </p:sp>
      <p:sp>
        <p:nvSpPr>
          <p:cNvPr id="5" name="Управляющая кнопка: далее 4">
            <a:hlinkClick r:id="rId2"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spTree>
    <p:extLst>
      <p:ext uri="{BB962C8B-B14F-4D97-AF65-F5344CB8AC3E}">
        <p14:creationId xmlns:p14="http://schemas.microsoft.com/office/powerpoint/2010/main" val="7450222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1"/>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dirty="0" smtClean="0"/>
              <a:t>Основны</a:t>
            </a:r>
            <a:r>
              <a:rPr lang="ru-RU" dirty="0" smtClean="0"/>
              <a:t>е группы аналитики</a:t>
            </a:r>
            <a:endParaRPr lang="ru-RU" dirty="0"/>
          </a:p>
        </p:txBody>
      </p:sp>
      <p:sp>
        <p:nvSpPr>
          <p:cNvPr id="10" name="Объект 2"/>
          <p:cNvSpPr txBox="1">
            <a:spLocks/>
          </p:cNvSpPr>
          <p:nvPr/>
        </p:nvSpPr>
        <p:spPr>
          <a:xfrm>
            <a:off x="578767" y="1810870"/>
            <a:ext cx="8239702" cy="38807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ru-RU" sz="2000" dirty="0" smtClean="0">
                <a:latin typeface="Arial" panose="020B0604020202020204" pitchFamily="34" charset="0"/>
                <a:cs typeface="Arial" panose="020B0604020202020204" pitchFamily="34" charset="0"/>
              </a:rPr>
              <a:t>Аналитика </a:t>
            </a:r>
            <a:r>
              <a:rPr lang="ru-RU" sz="2000" dirty="0">
                <a:latin typeface="Arial" panose="020B0604020202020204" pitchFamily="34" charset="0"/>
                <a:cs typeface="Arial" panose="020B0604020202020204" pitchFamily="34" charset="0"/>
              </a:rPr>
              <a:t>данных предполагает работу со всеми данными, которые можно подсчитать, представить в виде таблиц или </a:t>
            </a:r>
            <a:r>
              <a:rPr lang="ru-RU" sz="2000" dirty="0" err="1">
                <a:latin typeface="Arial" panose="020B0604020202020204" pitchFamily="34" charset="0"/>
                <a:cs typeface="Arial" panose="020B0604020202020204" pitchFamily="34" charset="0"/>
              </a:rPr>
              <a:t>дашбордов</a:t>
            </a:r>
            <a:r>
              <a:rPr lang="ru-RU" sz="2000" dirty="0">
                <a:latin typeface="Arial" panose="020B0604020202020204" pitchFamily="34" charset="0"/>
                <a:cs typeface="Arial" panose="020B0604020202020204" pitchFamily="34" charset="0"/>
              </a:rPr>
              <a:t>. Аналитик собирает данные из CRM-систем, интернета, отчётов и с их помощью решает задачи бизнеса. Например, может рассчитать окупаемость рекламной кампании. </a:t>
            </a:r>
          </a:p>
          <a:p>
            <a:endParaRPr lang="ru-RU" sz="2000" dirty="0">
              <a:latin typeface="Arial" panose="020B0604020202020204" pitchFamily="34" charset="0"/>
              <a:cs typeface="Arial" panose="020B0604020202020204" pitchFamily="34" charset="0"/>
            </a:endParaRPr>
          </a:p>
          <a:p>
            <a:r>
              <a:rPr lang="ru-RU" sz="2000" dirty="0" smtClean="0">
                <a:latin typeface="Arial" panose="020B0604020202020204" pitchFamily="34" charset="0"/>
                <a:cs typeface="Arial" panose="020B0604020202020204" pitchFamily="34" charset="0"/>
              </a:rPr>
              <a:t>Аналитика </a:t>
            </a:r>
            <a:r>
              <a:rPr lang="ru-RU" sz="2000" dirty="0">
                <a:latin typeface="Arial" panose="020B0604020202020204" pitchFamily="34" charset="0"/>
                <a:cs typeface="Arial" panose="020B0604020202020204" pitchFamily="34" charset="0"/>
              </a:rPr>
              <a:t>требований включает работу с требованиями заказчиков, пользователей и систем. Специалист проводит интервью, чтобы узнать, какие задачи должен решать продукт. Составляет описание, как должны проходить бизнес-процессы или работать приложение. Например, может написать ТЗ для разработки мобильного приложения доставки еды. </a:t>
            </a:r>
            <a:endParaRPr lang="ru-RU" sz="2000" dirty="0" smtClean="0">
              <a:latin typeface="Arial" panose="020B0604020202020204" pitchFamily="34" charset="0"/>
              <a:cs typeface="Arial" panose="020B0604020202020204" pitchFamily="34" charset="0"/>
            </a:endParaRPr>
          </a:p>
        </p:txBody>
      </p:sp>
      <p:sp>
        <p:nvSpPr>
          <p:cNvPr id="11" name="Управляющая кнопка: далее 10">
            <a:hlinkClick r:id="rId2"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spTree>
    <p:extLst>
      <p:ext uri="{BB962C8B-B14F-4D97-AF65-F5344CB8AC3E}">
        <p14:creationId xmlns:p14="http://schemas.microsoft.com/office/powerpoint/2010/main" val="35891034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1"/>
          <p:cNvSpPr txBox="1">
            <a:spLocks/>
          </p:cNvSpPr>
          <p:nvPr/>
        </p:nvSpPr>
        <p:spPr>
          <a:xfrm>
            <a:off x="281408" y="213675"/>
            <a:ext cx="928679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dirty="0" smtClean="0"/>
              <a:t>Ключевые отличия между аналитиками в </a:t>
            </a:r>
            <a:r>
              <a:rPr lang="en-US" dirty="0" smtClean="0"/>
              <a:t>IT</a:t>
            </a:r>
            <a:endParaRPr lang="ru-RU" dirty="0"/>
          </a:p>
        </p:txBody>
      </p:sp>
      <p:sp>
        <p:nvSpPr>
          <p:cNvPr id="11" name="Управляющая кнопка: далее 10">
            <a:hlinkClick r:id="rId2"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sp>
        <p:nvSpPr>
          <p:cNvPr id="3" name="Прямоугольник 2"/>
          <p:cNvSpPr/>
          <p:nvPr/>
        </p:nvSpPr>
        <p:spPr>
          <a:xfrm>
            <a:off x="281408" y="1502688"/>
            <a:ext cx="9681327" cy="5355312"/>
          </a:xfrm>
          <a:prstGeom prst="rect">
            <a:avLst/>
          </a:prstGeom>
        </p:spPr>
        <p:txBody>
          <a:bodyPr wrap="square">
            <a:spAutoFit/>
          </a:bodyPr>
          <a:lstStyle/>
          <a:p>
            <a:pPr marL="342900" indent="-342900">
              <a:buAutoNum type="arabicPeriod"/>
            </a:pPr>
            <a:r>
              <a:rPr lang="ru-RU" dirty="0" smtClean="0">
                <a:solidFill>
                  <a:srgbClr val="000000"/>
                </a:solidFill>
                <a:latin typeface="Arial" panose="020B0604020202020204" pitchFamily="34" charset="0"/>
                <a:cs typeface="Arial" panose="020B0604020202020204" pitchFamily="34" charset="0"/>
              </a:rPr>
              <a:t>Бизнес-аналитики </a:t>
            </a:r>
            <a:r>
              <a:rPr lang="ru-RU" dirty="0">
                <a:solidFill>
                  <a:srgbClr val="000000"/>
                </a:solidFill>
                <a:latin typeface="Arial" panose="020B0604020202020204" pitchFamily="34" charset="0"/>
                <a:cs typeface="Arial" panose="020B0604020202020204" pitchFamily="34" charset="0"/>
              </a:rPr>
              <a:t>(</a:t>
            </a:r>
            <a:r>
              <a:rPr lang="ru-RU" dirty="0" err="1">
                <a:solidFill>
                  <a:srgbClr val="000000"/>
                </a:solidFill>
                <a:latin typeface="Arial" panose="020B0604020202020204" pitchFamily="34" charset="0"/>
                <a:cs typeface="Arial" panose="020B0604020202020204" pitchFamily="34" charset="0"/>
              </a:rPr>
              <a:t>Business</a:t>
            </a:r>
            <a:r>
              <a:rPr lang="ru-RU" dirty="0">
                <a:solidFill>
                  <a:srgbClr val="000000"/>
                </a:solidFill>
                <a:latin typeface="Arial" panose="020B0604020202020204" pitchFamily="34" charset="0"/>
                <a:cs typeface="Arial" panose="020B0604020202020204" pitchFamily="34" charset="0"/>
              </a:rPr>
              <a:t> </a:t>
            </a:r>
            <a:r>
              <a:rPr lang="ru-RU" dirty="0" err="1">
                <a:solidFill>
                  <a:srgbClr val="000000"/>
                </a:solidFill>
                <a:latin typeface="Arial" panose="020B0604020202020204" pitchFamily="34" charset="0"/>
                <a:cs typeface="Arial" panose="020B0604020202020204" pitchFamily="34" charset="0"/>
              </a:rPr>
              <a:t>Analysts</a:t>
            </a:r>
            <a:r>
              <a:rPr lang="ru-RU" dirty="0" smtClean="0">
                <a:solidFill>
                  <a:srgbClr val="000000"/>
                </a:solidFill>
                <a:latin typeface="Arial" panose="020B0604020202020204" pitchFamily="34" charset="0"/>
                <a:cs typeface="Arial" panose="020B0604020202020204" pitchFamily="34" charset="0"/>
              </a:rPr>
              <a:t>): </a:t>
            </a:r>
          </a:p>
          <a:p>
            <a:pPr marL="742950" lvl="1" indent="-285750">
              <a:buFontTx/>
              <a:buChar char="-"/>
            </a:pPr>
            <a:r>
              <a:rPr lang="ru-RU" dirty="0" smtClean="0">
                <a:solidFill>
                  <a:srgbClr val="000000"/>
                </a:solidFill>
                <a:latin typeface="Arial" panose="020B0604020202020204" pitchFamily="34" charset="0"/>
                <a:cs typeface="Arial" panose="020B0604020202020204" pitchFamily="34" charset="0"/>
              </a:rPr>
              <a:t>Основная </a:t>
            </a:r>
            <a:r>
              <a:rPr lang="ru-RU" dirty="0">
                <a:solidFill>
                  <a:srgbClr val="000000"/>
                </a:solidFill>
                <a:latin typeface="Arial" panose="020B0604020202020204" pitchFamily="34" charset="0"/>
                <a:cs typeface="Arial" panose="020B0604020202020204" pitchFamily="34" charset="0"/>
              </a:rPr>
              <a:t>задача - понимание бизнес-потребностей и преобразование их в требования к IT-системам. </a:t>
            </a:r>
            <a:endParaRPr lang="ru-RU" dirty="0" smtClean="0">
              <a:solidFill>
                <a:srgbClr val="000000"/>
              </a:solidFill>
              <a:latin typeface="Arial" panose="020B0604020202020204" pitchFamily="34" charset="0"/>
              <a:cs typeface="Arial" panose="020B0604020202020204" pitchFamily="34" charset="0"/>
            </a:endParaRPr>
          </a:p>
          <a:p>
            <a:pPr marL="742950" lvl="1" indent="-285750">
              <a:buFontTx/>
              <a:buChar char="-"/>
            </a:pPr>
            <a:r>
              <a:rPr lang="ru-RU" dirty="0" smtClean="0">
                <a:solidFill>
                  <a:srgbClr val="000000"/>
                </a:solidFill>
                <a:latin typeface="Arial" panose="020B0604020202020204" pitchFamily="34" charset="0"/>
                <a:cs typeface="Arial" panose="020B0604020202020204" pitchFamily="34" charset="0"/>
              </a:rPr>
              <a:t>Работают </a:t>
            </a:r>
            <a:r>
              <a:rPr lang="ru-RU" dirty="0">
                <a:solidFill>
                  <a:srgbClr val="000000"/>
                </a:solidFill>
                <a:latin typeface="Arial" panose="020B0604020202020204" pitchFamily="34" charset="0"/>
                <a:cs typeface="Arial" panose="020B0604020202020204" pitchFamily="34" charset="0"/>
              </a:rPr>
              <a:t>на стыке бизнеса и технологий, помогая бизнесу оптимизировать процессы и улучшать результаты. </a:t>
            </a:r>
          </a:p>
          <a:p>
            <a:pPr marL="742950" lvl="1" indent="-285750">
              <a:buFontTx/>
              <a:buChar char="-"/>
            </a:pPr>
            <a:r>
              <a:rPr lang="ru-RU" dirty="0" smtClean="0">
                <a:solidFill>
                  <a:srgbClr val="000000"/>
                </a:solidFill>
                <a:latin typeface="Arial" panose="020B0604020202020204" pitchFamily="34" charset="0"/>
                <a:cs typeface="Arial" panose="020B0604020202020204" pitchFamily="34" charset="0"/>
              </a:rPr>
              <a:t>Занимаются </a:t>
            </a:r>
            <a:r>
              <a:rPr lang="ru-RU" dirty="0">
                <a:solidFill>
                  <a:srgbClr val="000000"/>
                </a:solidFill>
                <a:latin typeface="Arial" panose="020B0604020202020204" pitchFamily="34" charset="0"/>
                <a:cs typeface="Arial" panose="020B0604020202020204" pitchFamily="34" charset="0"/>
              </a:rPr>
              <a:t>анализом данных, созданием бизнес-моделей и документированием требований. </a:t>
            </a:r>
            <a:endParaRPr lang="ru-RU" dirty="0" smtClean="0">
              <a:solidFill>
                <a:srgbClr val="000000"/>
              </a:solidFill>
              <a:latin typeface="Arial" panose="020B0604020202020204" pitchFamily="34" charset="0"/>
              <a:cs typeface="Arial" panose="020B0604020202020204" pitchFamily="34" charset="0"/>
            </a:endParaRPr>
          </a:p>
          <a:p>
            <a:pPr marL="342900" indent="-342900">
              <a:buFont typeface="+mj-lt"/>
              <a:buAutoNum type="arabicPeriod"/>
            </a:pPr>
            <a:r>
              <a:rPr lang="ru-RU" dirty="0" smtClean="0">
                <a:solidFill>
                  <a:srgbClr val="000000"/>
                </a:solidFill>
                <a:latin typeface="Arial" panose="020B0604020202020204" pitchFamily="34" charset="0"/>
                <a:cs typeface="Arial" panose="020B0604020202020204" pitchFamily="34" charset="0"/>
              </a:rPr>
              <a:t>Системные </a:t>
            </a:r>
            <a:r>
              <a:rPr lang="ru-RU" dirty="0">
                <a:solidFill>
                  <a:srgbClr val="000000"/>
                </a:solidFill>
                <a:latin typeface="Arial" panose="020B0604020202020204" pitchFamily="34" charset="0"/>
                <a:cs typeface="Arial" panose="020B0604020202020204" pitchFamily="34" charset="0"/>
              </a:rPr>
              <a:t>аналитики (</a:t>
            </a:r>
            <a:r>
              <a:rPr lang="ru-RU" dirty="0" err="1">
                <a:solidFill>
                  <a:srgbClr val="000000"/>
                </a:solidFill>
                <a:latin typeface="Arial" panose="020B0604020202020204" pitchFamily="34" charset="0"/>
                <a:cs typeface="Arial" panose="020B0604020202020204" pitchFamily="34" charset="0"/>
              </a:rPr>
              <a:t>Systems</a:t>
            </a:r>
            <a:r>
              <a:rPr lang="ru-RU" dirty="0">
                <a:solidFill>
                  <a:srgbClr val="000000"/>
                </a:solidFill>
                <a:latin typeface="Arial" panose="020B0604020202020204" pitchFamily="34" charset="0"/>
                <a:cs typeface="Arial" panose="020B0604020202020204" pitchFamily="34" charset="0"/>
              </a:rPr>
              <a:t> </a:t>
            </a:r>
            <a:r>
              <a:rPr lang="ru-RU" dirty="0" err="1">
                <a:solidFill>
                  <a:srgbClr val="000000"/>
                </a:solidFill>
                <a:latin typeface="Arial" panose="020B0604020202020204" pitchFamily="34" charset="0"/>
                <a:cs typeface="Arial" panose="020B0604020202020204" pitchFamily="34" charset="0"/>
              </a:rPr>
              <a:t>Analysts</a:t>
            </a:r>
            <a:r>
              <a:rPr lang="ru-RU" dirty="0" smtClean="0">
                <a:solidFill>
                  <a:srgbClr val="000000"/>
                </a:solidFill>
                <a:latin typeface="Arial" panose="020B0604020202020204" pitchFamily="34" charset="0"/>
                <a:cs typeface="Arial" panose="020B0604020202020204" pitchFamily="34" charset="0"/>
              </a:rPr>
              <a:t>): </a:t>
            </a:r>
          </a:p>
          <a:p>
            <a:pPr marL="742950" lvl="1" indent="-285750">
              <a:buFontTx/>
              <a:buChar char="-"/>
            </a:pPr>
            <a:r>
              <a:rPr lang="ru-RU" dirty="0" smtClean="0">
                <a:solidFill>
                  <a:srgbClr val="000000"/>
                </a:solidFill>
                <a:latin typeface="Arial" panose="020B0604020202020204" pitchFamily="34" charset="0"/>
                <a:cs typeface="Arial" panose="020B0604020202020204" pitchFamily="34" charset="0"/>
              </a:rPr>
              <a:t>Фокусируются </a:t>
            </a:r>
            <a:r>
              <a:rPr lang="ru-RU" dirty="0">
                <a:solidFill>
                  <a:srgbClr val="000000"/>
                </a:solidFill>
                <a:latin typeface="Arial" panose="020B0604020202020204" pitchFamily="34" charset="0"/>
                <a:cs typeface="Arial" panose="020B0604020202020204" pitchFamily="34" charset="0"/>
              </a:rPr>
              <a:t>на технических аспектах систем и процессов в компании. </a:t>
            </a:r>
            <a:endParaRPr lang="ru-RU" dirty="0" smtClean="0">
              <a:solidFill>
                <a:srgbClr val="000000"/>
              </a:solidFill>
              <a:latin typeface="Arial" panose="020B0604020202020204" pitchFamily="34" charset="0"/>
              <a:cs typeface="Arial" panose="020B0604020202020204" pitchFamily="34" charset="0"/>
            </a:endParaRPr>
          </a:p>
          <a:p>
            <a:pPr marL="742950" lvl="1" indent="-285750">
              <a:buFontTx/>
              <a:buChar char="-"/>
            </a:pPr>
            <a:r>
              <a:rPr lang="ru-RU" dirty="0" smtClean="0">
                <a:solidFill>
                  <a:srgbClr val="000000"/>
                </a:solidFill>
                <a:latin typeface="Arial" panose="020B0604020202020204" pitchFamily="34" charset="0"/>
                <a:cs typeface="Arial" panose="020B0604020202020204" pitchFamily="34" charset="0"/>
              </a:rPr>
              <a:t>Анализируют </a:t>
            </a:r>
            <a:r>
              <a:rPr lang="ru-RU" dirty="0">
                <a:solidFill>
                  <a:srgbClr val="000000"/>
                </a:solidFill>
                <a:latin typeface="Arial" panose="020B0604020202020204" pitchFamily="34" charset="0"/>
                <a:cs typeface="Arial" panose="020B0604020202020204" pitchFamily="34" charset="0"/>
              </a:rPr>
              <a:t>технические требования, проектируют системы и координируют их разработку и внедрение. </a:t>
            </a:r>
            <a:endParaRPr lang="ru-RU" dirty="0" smtClean="0">
              <a:solidFill>
                <a:srgbClr val="000000"/>
              </a:solidFill>
              <a:latin typeface="Arial" panose="020B0604020202020204" pitchFamily="34" charset="0"/>
              <a:cs typeface="Arial" panose="020B0604020202020204" pitchFamily="34" charset="0"/>
            </a:endParaRPr>
          </a:p>
          <a:p>
            <a:pPr marL="742950" lvl="1" indent="-285750">
              <a:buFontTx/>
              <a:buChar char="-"/>
            </a:pPr>
            <a:r>
              <a:rPr lang="ru-RU" dirty="0" smtClean="0">
                <a:solidFill>
                  <a:srgbClr val="000000"/>
                </a:solidFill>
                <a:latin typeface="Arial" panose="020B0604020202020204" pitchFamily="34" charset="0"/>
                <a:cs typeface="Arial" panose="020B0604020202020204" pitchFamily="34" charset="0"/>
              </a:rPr>
              <a:t>Осуществляют </a:t>
            </a:r>
            <a:r>
              <a:rPr lang="ru-RU" dirty="0">
                <a:solidFill>
                  <a:srgbClr val="000000"/>
                </a:solidFill>
                <a:latin typeface="Arial" panose="020B0604020202020204" pitchFamily="34" charset="0"/>
                <a:cs typeface="Arial" panose="020B0604020202020204" pitchFamily="34" charset="0"/>
              </a:rPr>
              <a:t>интеграцию различных систем и обеспечивают их эффективную </a:t>
            </a:r>
            <a:r>
              <a:rPr lang="ru-RU" dirty="0" smtClean="0">
                <a:solidFill>
                  <a:srgbClr val="000000"/>
                </a:solidFill>
                <a:latin typeface="Arial" panose="020B0604020202020204" pitchFamily="34" charset="0"/>
                <a:cs typeface="Arial" panose="020B0604020202020204" pitchFamily="34" charset="0"/>
              </a:rPr>
              <a:t>работу.</a:t>
            </a:r>
          </a:p>
          <a:p>
            <a:pPr marL="342900" indent="-342900">
              <a:buFont typeface="+mj-lt"/>
              <a:buAutoNum type="arabicPeriod"/>
            </a:pPr>
            <a:r>
              <a:rPr lang="ru-RU" dirty="0" smtClean="0">
                <a:solidFill>
                  <a:srgbClr val="000000"/>
                </a:solidFill>
                <a:latin typeface="Arial" panose="020B0604020202020204" pitchFamily="34" charset="0"/>
                <a:cs typeface="Arial" panose="020B0604020202020204" pitchFamily="34" charset="0"/>
              </a:rPr>
              <a:t>Аналитик данных (</a:t>
            </a:r>
            <a:r>
              <a:rPr lang="ru-RU" dirty="0" err="1" smtClean="0">
                <a:solidFill>
                  <a:srgbClr val="000000"/>
                </a:solidFill>
                <a:latin typeface="Arial" panose="020B0604020202020204" pitchFamily="34" charset="0"/>
                <a:cs typeface="Arial" panose="020B0604020202020204" pitchFamily="34" charset="0"/>
              </a:rPr>
              <a:t>Data</a:t>
            </a:r>
            <a:r>
              <a:rPr lang="ru-RU" dirty="0" smtClean="0">
                <a:solidFill>
                  <a:srgbClr val="000000"/>
                </a:solidFill>
                <a:latin typeface="Arial" panose="020B0604020202020204" pitchFamily="34" charset="0"/>
                <a:cs typeface="Arial" panose="020B0604020202020204" pitchFamily="34" charset="0"/>
              </a:rPr>
              <a:t> </a:t>
            </a:r>
            <a:r>
              <a:rPr lang="ru-RU" dirty="0" err="1">
                <a:solidFill>
                  <a:srgbClr val="000000"/>
                </a:solidFill>
                <a:latin typeface="Arial" panose="020B0604020202020204" pitchFamily="34" charset="0"/>
                <a:cs typeface="Arial" panose="020B0604020202020204" pitchFamily="34" charset="0"/>
              </a:rPr>
              <a:t>Analysts</a:t>
            </a:r>
            <a:r>
              <a:rPr lang="ru-RU" dirty="0" smtClean="0">
                <a:solidFill>
                  <a:srgbClr val="000000"/>
                </a:solidFill>
                <a:latin typeface="Arial" panose="020B0604020202020204" pitchFamily="34" charset="0"/>
                <a:cs typeface="Arial" panose="020B0604020202020204" pitchFamily="34" charset="0"/>
              </a:rPr>
              <a:t>): </a:t>
            </a:r>
          </a:p>
          <a:p>
            <a:pPr marL="742950" lvl="1" indent="-285750">
              <a:buFontTx/>
              <a:buChar char="-"/>
            </a:pPr>
            <a:r>
              <a:rPr lang="ru-RU" dirty="0" smtClean="0">
                <a:solidFill>
                  <a:srgbClr val="000000"/>
                </a:solidFill>
                <a:latin typeface="Arial" panose="020B0604020202020204" pitchFamily="34" charset="0"/>
                <a:cs typeface="Arial" panose="020B0604020202020204" pitchFamily="34" charset="0"/>
              </a:rPr>
              <a:t>Занимаются </a:t>
            </a:r>
            <a:r>
              <a:rPr lang="ru-RU" dirty="0">
                <a:solidFill>
                  <a:srgbClr val="000000"/>
                </a:solidFill>
                <a:latin typeface="Arial" panose="020B0604020202020204" pitchFamily="34" charset="0"/>
                <a:cs typeface="Arial" panose="020B0604020202020204" pitchFamily="34" charset="0"/>
              </a:rPr>
              <a:t>анализом данных для извлечения ценной информации и выявления тенденций. </a:t>
            </a:r>
            <a:endParaRPr lang="ru-RU" dirty="0" smtClean="0">
              <a:solidFill>
                <a:srgbClr val="000000"/>
              </a:solidFill>
              <a:latin typeface="Arial" panose="020B0604020202020204" pitchFamily="34" charset="0"/>
              <a:cs typeface="Arial" panose="020B0604020202020204" pitchFamily="34" charset="0"/>
            </a:endParaRPr>
          </a:p>
          <a:p>
            <a:pPr marL="742950" lvl="1" indent="-285750">
              <a:buFontTx/>
              <a:buChar char="-"/>
            </a:pPr>
            <a:r>
              <a:rPr lang="ru-RU" dirty="0" smtClean="0">
                <a:solidFill>
                  <a:srgbClr val="000000"/>
                </a:solidFill>
                <a:latin typeface="Arial" panose="020B0604020202020204" pitchFamily="34" charset="0"/>
                <a:cs typeface="Arial" panose="020B0604020202020204" pitchFamily="34" charset="0"/>
              </a:rPr>
              <a:t>Работают </a:t>
            </a:r>
            <a:r>
              <a:rPr lang="ru-RU" dirty="0">
                <a:solidFill>
                  <a:srgbClr val="000000"/>
                </a:solidFill>
                <a:latin typeface="Arial" panose="020B0604020202020204" pitchFamily="34" charset="0"/>
                <a:cs typeface="Arial" panose="020B0604020202020204" pitchFamily="34" charset="0"/>
              </a:rPr>
              <a:t>с базами данных, проводят статистический анализ данных и создают отчеты и визуализации. </a:t>
            </a:r>
            <a:endParaRPr lang="ru-RU" dirty="0" smtClean="0">
              <a:solidFill>
                <a:srgbClr val="000000"/>
              </a:solidFill>
              <a:latin typeface="Arial" panose="020B0604020202020204" pitchFamily="34" charset="0"/>
              <a:cs typeface="Arial" panose="020B0604020202020204" pitchFamily="34" charset="0"/>
            </a:endParaRPr>
          </a:p>
          <a:p>
            <a:pPr marL="742950" lvl="1" indent="-285750">
              <a:buFontTx/>
              <a:buChar char="-"/>
            </a:pPr>
            <a:r>
              <a:rPr lang="ru-RU" dirty="0" smtClean="0">
                <a:solidFill>
                  <a:srgbClr val="000000"/>
                </a:solidFill>
                <a:latin typeface="Arial" panose="020B0604020202020204" pitchFamily="34" charset="0"/>
                <a:cs typeface="Arial" panose="020B0604020202020204" pitchFamily="34" charset="0"/>
              </a:rPr>
              <a:t>Помогают </a:t>
            </a:r>
            <a:r>
              <a:rPr lang="ru-RU" dirty="0">
                <a:solidFill>
                  <a:srgbClr val="000000"/>
                </a:solidFill>
                <a:latin typeface="Arial" panose="020B0604020202020204" pitchFamily="34" charset="0"/>
                <a:cs typeface="Arial" panose="020B0604020202020204" pitchFamily="34" charset="0"/>
              </a:rPr>
              <a:t>компаниям принимать обоснованные решения на основе данных.</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3546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a:stretch>
            <a:fillRect/>
          </a:stretch>
        </p:blipFill>
        <p:spPr>
          <a:xfrm>
            <a:off x="663240" y="1"/>
            <a:ext cx="10788804" cy="6858000"/>
          </a:xfrm>
          <a:prstGeom prst="rect">
            <a:avLst/>
          </a:prstGeom>
        </p:spPr>
      </p:pic>
      <p:sp>
        <p:nvSpPr>
          <p:cNvPr id="7" name="Овал 6">
            <a:hlinkClick r:id="rId3" action="ppaction://hlinksldjump"/>
          </p:cNvPr>
          <p:cNvSpPr/>
          <p:nvPr/>
        </p:nvSpPr>
        <p:spPr>
          <a:xfrm>
            <a:off x="2405250" y="848412"/>
            <a:ext cx="45719"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Овал 37">
            <a:hlinkClick r:id="rId4" action="ppaction://hlinksldjump"/>
          </p:cNvPr>
          <p:cNvSpPr/>
          <p:nvPr/>
        </p:nvSpPr>
        <p:spPr>
          <a:xfrm>
            <a:off x="1962190" y="1123205"/>
            <a:ext cx="45719"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7">
            <a:hlinkClick r:id="rId5" action="ppaction://hlinksldjump"/>
          </p:cNvPr>
          <p:cNvSpPr/>
          <p:nvPr/>
        </p:nvSpPr>
        <p:spPr>
          <a:xfrm>
            <a:off x="2554664" y="1451728"/>
            <a:ext cx="45719"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a:hlinkClick r:id="rId6" action="ppaction://hlinksldjump"/>
          </p:cNvPr>
          <p:cNvSpPr/>
          <p:nvPr/>
        </p:nvSpPr>
        <p:spPr>
          <a:xfrm>
            <a:off x="2554664" y="2224726"/>
            <a:ext cx="45719"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Овал 38">
            <a:hlinkClick r:id="rId7" action="ppaction://hlinksldjump"/>
          </p:cNvPr>
          <p:cNvSpPr/>
          <p:nvPr/>
        </p:nvSpPr>
        <p:spPr>
          <a:xfrm>
            <a:off x="1593130" y="2394408"/>
            <a:ext cx="45719"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Овал 39">
            <a:hlinkClick r:id="rId8" action="ppaction://hlinksldjump"/>
          </p:cNvPr>
          <p:cNvSpPr/>
          <p:nvPr/>
        </p:nvSpPr>
        <p:spPr>
          <a:xfrm>
            <a:off x="1638849" y="3563332"/>
            <a:ext cx="45719"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Овал 40">
            <a:hlinkClick r:id="rId9" action="ppaction://hlinksldjump"/>
          </p:cNvPr>
          <p:cNvSpPr/>
          <p:nvPr/>
        </p:nvSpPr>
        <p:spPr>
          <a:xfrm flipH="1" flipV="1">
            <a:off x="2660172" y="3602449"/>
            <a:ext cx="45719"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Овал 41">
            <a:hlinkClick r:id="rId10" action="ppaction://hlinksldjump"/>
          </p:cNvPr>
          <p:cNvSpPr/>
          <p:nvPr/>
        </p:nvSpPr>
        <p:spPr>
          <a:xfrm>
            <a:off x="2554664" y="4572000"/>
            <a:ext cx="45719"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Овал 42">
            <a:hlinkClick r:id="rId11" action="ppaction://hlinksldjump"/>
          </p:cNvPr>
          <p:cNvSpPr/>
          <p:nvPr/>
        </p:nvSpPr>
        <p:spPr>
          <a:xfrm flipV="1">
            <a:off x="2600383" y="4185501"/>
            <a:ext cx="45719"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 name="Овал 43">
            <a:hlinkClick r:id="rId12" action="ppaction://hlinksldjump"/>
          </p:cNvPr>
          <p:cNvSpPr/>
          <p:nvPr/>
        </p:nvSpPr>
        <p:spPr>
          <a:xfrm>
            <a:off x="2660172" y="4496586"/>
            <a:ext cx="45719" cy="7541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Овал 44">
            <a:hlinkClick r:id="rId13" action="ppaction://hlinksldjump"/>
          </p:cNvPr>
          <p:cNvSpPr/>
          <p:nvPr/>
        </p:nvSpPr>
        <p:spPr>
          <a:xfrm>
            <a:off x="2554664" y="3706148"/>
            <a:ext cx="45719"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Овал 45">
            <a:hlinkClick r:id="rId14" action="ppaction://hlinksldjump"/>
          </p:cNvPr>
          <p:cNvSpPr/>
          <p:nvPr/>
        </p:nvSpPr>
        <p:spPr>
          <a:xfrm>
            <a:off x="2600383" y="5542961"/>
            <a:ext cx="45719"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7" name="Овал 46">
            <a:hlinkClick r:id="rId15" action="ppaction://hlinksldjump"/>
          </p:cNvPr>
          <p:cNvSpPr/>
          <p:nvPr/>
        </p:nvSpPr>
        <p:spPr>
          <a:xfrm>
            <a:off x="4025245" y="4534293"/>
            <a:ext cx="45719"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8" name="Овал 47">
            <a:hlinkClick r:id="rId16" action="ppaction://hlinksldjump"/>
          </p:cNvPr>
          <p:cNvSpPr/>
          <p:nvPr/>
        </p:nvSpPr>
        <p:spPr>
          <a:xfrm>
            <a:off x="3695307" y="6344239"/>
            <a:ext cx="45719"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Овал 48">
            <a:hlinkClick r:id="rId17" action="ppaction://hlinksldjump"/>
          </p:cNvPr>
          <p:cNvSpPr/>
          <p:nvPr/>
        </p:nvSpPr>
        <p:spPr>
          <a:xfrm>
            <a:off x="2600383" y="3073138"/>
            <a:ext cx="45719"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Овал 49">
            <a:hlinkClick r:id="rId18" action="ppaction://hlinksldjump"/>
          </p:cNvPr>
          <p:cNvSpPr/>
          <p:nvPr/>
        </p:nvSpPr>
        <p:spPr>
          <a:xfrm>
            <a:off x="3223967" y="2667786"/>
            <a:ext cx="45719"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1" name="Овал 50">
            <a:hlinkClick r:id="rId19" action="ppaction://hlinksldjump"/>
          </p:cNvPr>
          <p:cNvSpPr/>
          <p:nvPr/>
        </p:nvSpPr>
        <p:spPr>
          <a:xfrm>
            <a:off x="4667682" y="3800417"/>
            <a:ext cx="45719"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2" name="Овал 51">
            <a:hlinkClick r:id="rId20" action="ppaction://hlinksldjump"/>
          </p:cNvPr>
          <p:cNvSpPr/>
          <p:nvPr/>
        </p:nvSpPr>
        <p:spPr>
          <a:xfrm>
            <a:off x="7297761" y="6713299"/>
            <a:ext cx="45719"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3" name="Овал 52">
            <a:hlinkClick r:id="rId21" action="ppaction://hlinksldjump"/>
          </p:cNvPr>
          <p:cNvSpPr/>
          <p:nvPr/>
        </p:nvSpPr>
        <p:spPr>
          <a:xfrm>
            <a:off x="6307947" y="4572000"/>
            <a:ext cx="45719"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4" name="Овал 53">
            <a:hlinkClick r:id="rId22" action="ppaction://hlinksldjump"/>
          </p:cNvPr>
          <p:cNvSpPr/>
          <p:nvPr/>
        </p:nvSpPr>
        <p:spPr>
          <a:xfrm flipH="1">
            <a:off x="6721309" y="1717093"/>
            <a:ext cx="45719"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5" name="Овал 54">
            <a:hlinkClick r:id="rId23" action="ppaction://hlinksldjump"/>
          </p:cNvPr>
          <p:cNvSpPr/>
          <p:nvPr/>
        </p:nvSpPr>
        <p:spPr>
          <a:xfrm>
            <a:off x="5872899" y="3800417"/>
            <a:ext cx="45719"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6" name="Овал 55">
            <a:hlinkClick r:id="rId24" action="ppaction://hlinksldjump"/>
          </p:cNvPr>
          <p:cNvSpPr/>
          <p:nvPr/>
        </p:nvSpPr>
        <p:spPr>
          <a:xfrm>
            <a:off x="6457361" y="4496586"/>
            <a:ext cx="45719"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7" name="Овал 56">
            <a:hlinkClick r:id="rId25" action="ppaction://hlinksldjump"/>
          </p:cNvPr>
          <p:cNvSpPr/>
          <p:nvPr/>
        </p:nvSpPr>
        <p:spPr>
          <a:xfrm>
            <a:off x="7297761" y="6014301"/>
            <a:ext cx="91438" cy="7541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8" name="Овал 57">
            <a:hlinkClick r:id="rId26" action="ppaction://hlinksldjump"/>
          </p:cNvPr>
          <p:cNvSpPr/>
          <p:nvPr/>
        </p:nvSpPr>
        <p:spPr>
          <a:xfrm>
            <a:off x="7297762" y="5588681"/>
            <a:ext cx="91438" cy="14140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9" name="Овал 58">
            <a:hlinkClick r:id="rId27" action="ppaction://hlinksldjump"/>
          </p:cNvPr>
          <p:cNvSpPr/>
          <p:nvPr/>
        </p:nvSpPr>
        <p:spPr>
          <a:xfrm>
            <a:off x="7297761" y="5246016"/>
            <a:ext cx="91438" cy="7871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0" name="Овал 59">
            <a:hlinkClick r:id="rId28" action="ppaction://hlinksldjump"/>
          </p:cNvPr>
          <p:cNvSpPr/>
          <p:nvPr/>
        </p:nvSpPr>
        <p:spPr>
          <a:xfrm>
            <a:off x="7297762" y="4919376"/>
            <a:ext cx="91437" cy="7541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1" name="Овал 60">
            <a:hlinkClick r:id="rId29" action="ppaction://hlinksldjump"/>
          </p:cNvPr>
          <p:cNvSpPr/>
          <p:nvPr/>
        </p:nvSpPr>
        <p:spPr>
          <a:xfrm>
            <a:off x="4345757" y="1640264"/>
            <a:ext cx="45719" cy="12254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2" name="Овал 61">
            <a:hlinkClick r:id="rId30" action="ppaction://hlinksldjump"/>
          </p:cNvPr>
          <p:cNvSpPr/>
          <p:nvPr/>
        </p:nvSpPr>
        <p:spPr>
          <a:xfrm>
            <a:off x="6767028" y="1640264"/>
            <a:ext cx="161673" cy="7682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3" name="Овал 62">
            <a:hlinkClick r:id="rId31" action="ppaction://hlinksldjump"/>
          </p:cNvPr>
          <p:cNvSpPr/>
          <p:nvPr/>
        </p:nvSpPr>
        <p:spPr>
          <a:xfrm>
            <a:off x="7230359" y="3754697"/>
            <a:ext cx="113121"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4" name="Овал 63">
            <a:hlinkClick r:id="rId32" action="ppaction://hlinksldjump"/>
          </p:cNvPr>
          <p:cNvSpPr/>
          <p:nvPr/>
        </p:nvSpPr>
        <p:spPr>
          <a:xfrm>
            <a:off x="7297761" y="3846136"/>
            <a:ext cx="187121" cy="9426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5" name="Овал 64">
            <a:hlinkClick r:id="rId33" action="ppaction://hlinksldjump"/>
          </p:cNvPr>
          <p:cNvSpPr/>
          <p:nvPr/>
        </p:nvSpPr>
        <p:spPr>
          <a:xfrm>
            <a:off x="9219414" y="3800416"/>
            <a:ext cx="94268" cy="4572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6" name="Овал 65">
            <a:hlinkClick r:id="rId34" action="ppaction://hlinksldjump"/>
          </p:cNvPr>
          <p:cNvSpPr/>
          <p:nvPr/>
        </p:nvSpPr>
        <p:spPr>
          <a:xfrm>
            <a:off x="8785781" y="3365369"/>
            <a:ext cx="169683" cy="9426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740772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Маркетинговый аналитик</a:t>
            </a:r>
            <a:endParaRPr lang="ru-RU" dirty="0"/>
          </a:p>
        </p:txBody>
      </p:sp>
      <p:sp>
        <p:nvSpPr>
          <p:cNvPr id="3" name="Объект 2"/>
          <p:cNvSpPr>
            <a:spLocks noGrp="1"/>
          </p:cNvSpPr>
          <p:nvPr>
            <p:ph idx="1"/>
          </p:nvPr>
        </p:nvSpPr>
        <p:spPr>
          <a:xfrm>
            <a:off x="493987" y="1930400"/>
            <a:ext cx="5181599" cy="3880773"/>
          </a:xfrm>
        </p:spPr>
        <p:txBody>
          <a:bodyPr>
            <a:noAutofit/>
          </a:bodyPr>
          <a:lstStyle/>
          <a:p>
            <a:r>
              <a:rPr lang="ru-RU" sz="2400" dirty="0">
                <a:latin typeface="Arial" panose="020B0604020202020204" pitchFamily="34" charset="0"/>
                <a:cs typeface="Arial" panose="020B0604020202020204" pitchFamily="34" charset="0"/>
              </a:rPr>
              <a:t>Маркетолог-аналитик — это специалист, который отвечает за настройку сбора данных о поведении пользователей и подготовку аналитических отчётов. Он строит прогнозы и оценивает эффективность рекламных кампаний, анализирует аудиторию, отслеживает основные метрики бизнеса в контексте привлечения потребителей.</a:t>
            </a:r>
          </a:p>
        </p:txBody>
      </p:sp>
      <p:pic>
        <p:nvPicPr>
          <p:cNvPr id="1030" name="Picture 6" descr="https://sli24.ru/wp-content/uploads/d/5/3/d53084ff9e41077afde4a0058c22c75b.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40502" y="2485220"/>
            <a:ext cx="3513705" cy="2401031"/>
          </a:xfrm>
          <a:prstGeom prst="rect">
            <a:avLst/>
          </a:prstGeom>
          <a:noFill/>
          <a:extLst>
            <a:ext uri="{909E8E84-426E-40DD-AFC4-6F175D3DCCD1}">
              <a14:hiddenFill xmlns:a14="http://schemas.microsoft.com/office/drawing/2010/main">
                <a:solidFill>
                  <a:srgbClr val="FFFFFF"/>
                </a:solidFill>
              </a14:hiddenFill>
            </a:ext>
          </a:extLst>
        </p:spPr>
      </p:pic>
      <p:sp>
        <p:nvSpPr>
          <p:cNvPr id="4" name="Управляющая кнопка: далее 3">
            <a:hlinkClick r:id="rId3"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spTree>
    <p:extLst>
      <p:ext uri="{BB962C8B-B14F-4D97-AF65-F5344CB8AC3E}">
        <p14:creationId xmlns:p14="http://schemas.microsoft.com/office/powerpoint/2010/main" val="1704783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Data </a:t>
            </a:r>
            <a:r>
              <a:rPr lang="en-US" dirty="0" smtClean="0"/>
              <a:t>Science</a:t>
            </a:r>
            <a:endParaRPr lang="ru-RU" dirty="0"/>
          </a:p>
        </p:txBody>
      </p:sp>
      <p:sp>
        <p:nvSpPr>
          <p:cNvPr id="3" name="Объект 2"/>
          <p:cNvSpPr>
            <a:spLocks noGrp="1"/>
          </p:cNvSpPr>
          <p:nvPr>
            <p:ph idx="1"/>
          </p:nvPr>
        </p:nvSpPr>
        <p:spPr>
          <a:xfrm>
            <a:off x="3824201" y="1803237"/>
            <a:ext cx="5572046" cy="4460928"/>
          </a:xfrm>
        </p:spPr>
        <p:txBody>
          <a:bodyPr>
            <a:noAutofit/>
          </a:bodyPr>
          <a:lstStyle/>
          <a:p>
            <a:r>
              <a:rPr lang="ru-RU" sz="2400" dirty="0" smtClean="0">
                <a:latin typeface="Arial" panose="020B0604020202020204" pitchFamily="34" charset="0"/>
                <a:cs typeface="Arial" panose="020B0604020202020204" pitchFamily="34" charset="0"/>
              </a:rPr>
              <a:t>Такое </a:t>
            </a:r>
            <a:r>
              <a:rPr lang="ru-RU" sz="2400" dirty="0">
                <a:latin typeface="Arial" panose="020B0604020202020204" pitchFamily="34" charset="0"/>
                <a:cs typeface="Arial" panose="020B0604020202020204" pitchFamily="34" charset="0"/>
              </a:rPr>
              <a:t>явление, как </a:t>
            </a:r>
            <a:r>
              <a:rPr lang="ru-RU" sz="2400" dirty="0" err="1" smtClean="0">
                <a:latin typeface="Arial" panose="020B0604020202020204" pitchFamily="34" charset="0"/>
                <a:cs typeface="Arial" panose="020B0604020202020204" pitchFamily="34" charset="0"/>
              </a:rPr>
              <a:t>Data</a:t>
            </a:r>
            <a:r>
              <a:rPr lang="ru-RU" sz="2400" dirty="0" smtClean="0">
                <a:latin typeface="Arial" panose="020B0604020202020204" pitchFamily="34" charset="0"/>
                <a:cs typeface="Arial" panose="020B0604020202020204" pitchFamily="34" charset="0"/>
              </a:rPr>
              <a:t> </a:t>
            </a:r>
            <a:r>
              <a:rPr lang="ru-RU" sz="2400" dirty="0" err="1" smtClean="0">
                <a:latin typeface="Arial" panose="020B0604020202020204" pitchFamily="34" charset="0"/>
                <a:cs typeface="Arial" panose="020B0604020202020204" pitchFamily="34" charset="0"/>
              </a:rPr>
              <a:t>Science</a:t>
            </a:r>
            <a:r>
              <a:rPr lang="ru-RU" sz="2400" dirty="0" smtClean="0">
                <a:latin typeface="Arial" panose="020B0604020202020204" pitchFamily="34" charset="0"/>
                <a:cs typeface="Arial" panose="020B0604020202020204" pitchFamily="34" charset="0"/>
              </a:rPr>
              <a:t>, включает </a:t>
            </a:r>
            <a:r>
              <a:rPr lang="ru-RU" sz="2400" dirty="0">
                <a:latin typeface="Arial" panose="020B0604020202020204" pitchFamily="34" charset="0"/>
                <a:cs typeface="Arial" panose="020B0604020202020204" pitchFamily="34" charset="0"/>
              </a:rPr>
              <a:t>в себя подготовку ко сбору данных, их обработку и презентацию добытой информации нужным людям в нужном ключе</a:t>
            </a:r>
            <a:r>
              <a:rPr lang="ru-RU" sz="2400" dirty="0" smtClean="0">
                <a:latin typeface="Arial" panose="020B0604020202020204" pitchFamily="34" charset="0"/>
                <a:cs typeface="Arial" panose="020B0604020202020204" pitchFamily="34" charset="0"/>
              </a:rPr>
              <a:t>.</a:t>
            </a:r>
          </a:p>
          <a:p>
            <a:r>
              <a:rPr lang="ru-RU" sz="2400" dirty="0" err="1">
                <a:latin typeface="Arial" panose="020B0604020202020204" pitchFamily="34" charset="0"/>
                <a:cs typeface="Arial" panose="020B0604020202020204" pitchFamily="34" charset="0"/>
              </a:rPr>
              <a:t>Data</a:t>
            </a:r>
            <a:r>
              <a:rPr lang="ru-RU" sz="2400" dirty="0">
                <a:latin typeface="Arial" panose="020B0604020202020204" pitchFamily="34" charset="0"/>
                <a:cs typeface="Arial" panose="020B0604020202020204" pitchFamily="34" charset="0"/>
              </a:rPr>
              <a:t> </a:t>
            </a:r>
            <a:r>
              <a:rPr lang="ru-RU" sz="2400" dirty="0" err="1">
                <a:latin typeface="Arial" panose="020B0604020202020204" pitchFamily="34" charset="0"/>
                <a:cs typeface="Arial" panose="020B0604020202020204" pitchFamily="34" charset="0"/>
              </a:rPr>
              <a:t>Scientist</a:t>
            </a:r>
            <a:r>
              <a:rPr lang="ru-RU" sz="2400" dirty="0">
                <a:latin typeface="Arial" panose="020B0604020202020204" pitchFamily="34" charset="0"/>
                <a:cs typeface="Arial" panose="020B0604020202020204" pitchFamily="34" charset="0"/>
              </a:rPr>
              <a:t> — это специалист, который работает с данными компании: анализирует, ищет в них зависимости и на основе этой информации делает выводы</a:t>
            </a:r>
            <a:r>
              <a:rPr lang="ru-RU" sz="2400" dirty="0" smtClean="0">
                <a:latin typeface="Arial" panose="020B0604020202020204" pitchFamily="34" charset="0"/>
                <a:cs typeface="Arial" panose="020B0604020202020204" pitchFamily="34" charset="0"/>
              </a:rPr>
              <a:t>.</a:t>
            </a:r>
            <a:endParaRPr lang="ru-RU" sz="2400" dirty="0">
              <a:latin typeface="Arial" panose="020B0604020202020204" pitchFamily="34" charset="0"/>
              <a:cs typeface="Arial" panose="020B0604020202020204" pitchFamily="34" charset="0"/>
            </a:endParaRPr>
          </a:p>
        </p:txBody>
      </p:sp>
      <p:pic>
        <p:nvPicPr>
          <p:cNvPr id="2050" name="Picture 2" descr="https://avatars.mds.yandex.net/i?id=e5acb68da4fb21bd97d1f31ce496861ef6ea6e19-11394427-images-thumbs&amp;n=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510824"/>
            <a:ext cx="2783900" cy="1903522"/>
          </a:xfrm>
          <a:prstGeom prst="rect">
            <a:avLst/>
          </a:prstGeom>
          <a:noFill/>
          <a:extLst>
            <a:ext uri="{909E8E84-426E-40DD-AFC4-6F175D3DCCD1}">
              <a14:hiddenFill xmlns:a14="http://schemas.microsoft.com/office/drawing/2010/main">
                <a:solidFill>
                  <a:srgbClr val="FFFFFF"/>
                </a:solidFill>
              </a14:hiddenFill>
            </a:ext>
          </a:extLst>
        </p:spPr>
      </p:pic>
      <p:sp>
        <p:nvSpPr>
          <p:cNvPr id="5" name="Управляющая кнопка: далее 4">
            <a:hlinkClick r:id="rId3"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spTree>
    <p:extLst>
      <p:ext uri="{BB962C8B-B14F-4D97-AF65-F5344CB8AC3E}">
        <p14:creationId xmlns:p14="http://schemas.microsoft.com/office/powerpoint/2010/main" val="3193289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Data Engineering</a:t>
            </a:r>
            <a:endParaRPr lang="ru-RU" dirty="0"/>
          </a:p>
        </p:txBody>
      </p:sp>
      <p:sp>
        <p:nvSpPr>
          <p:cNvPr id="3" name="Объект 2"/>
          <p:cNvSpPr>
            <a:spLocks noGrp="1"/>
          </p:cNvSpPr>
          <p:nvPr>
            <p:ph idx="1"/>
          </p:nvPr>
        </p:nvSpPr>
        <p:spPr>
          <a:xfrm>
            <a:off x="493986" y="1930400"/>
            <a:ext cx="8660523" cy="3880773"/>
          </a:xfrm>
        </p:spPr>
        <p:txBody>
          <a:bodyPr>
            <a:noAutofit/>
          </a:bodyPr>
          <a:lstStyle/>
          <a:p>
            <a:r>
              <a:rPr lang="ru-RU" sz="2400" dirty="0">
                <a:latin typeface="Arial" panose="020B0604020202020204" pitchFamily="34" charset="0"/>
                <a:cs typeface="Arial" panose="020B0604020202020204" pitchFamily="34" charset="0"/>
              </a:rPr>
              <a:t>Дата-инженер (</a:t>
            </a:r>
            <a:r>
              <a:rPr lang="ru-RU" sz="2400" dirty="0" err="1">
                <a:latin typeface="Arial" panose="020B0604020202020204" pitchFamily="34" charset="0"/>
                <a:cs typeface="Arial" panose="020B0604020202020204" pitchFamily="34" charset="0"/>
              </a:rPr>
              <a:t>Data</a:t>
            </a:r>
            <a:r>
              <a:rPr lang="ru-RU" sz="2400" dirty="0">
                <a:latin typeface="Arial" panose="020B0604020202020204" pitchFamily="34" charset="0"/>
                <a:cs typeface="Arial" panose="020B0604020202020204" pitchFamily="34" charset="0"/>
              </a:rPr>
              <a:t> </a:t>
            </a:r>
            <a:r>
              <a:rPr lang="ru-RU" sz="2400" dirty="0" err="1">
                <a:latin typeface="Arial" panose="020B0604020202020204" pitchFamily="34" charset="0"/>
                <a:cs typeface="Arial" panose="020B0604020202020204" pitchFamily="34" charset="0"/>
              </a:rPr>
              <a:t>Engineer</a:t>
            </a:r>
            <a:r>
              <a:rPr lang="ru-RU" sz="2400" dirty="0">
                <a:latin typeface="Arial" panose="020B0604020202020204" pitchFamily="34" charset="0"/>
                <a:cs typeface="Arial" panose="020B0604020202020204" pitchFamily="34" charset="0"/>
              </a:rPr>
              <a:t>) — это специалист, который собирает и обрабатывает большие данные, загружает их в модель для анализа, а затем организовывает их хранение и дальнейшее использование в бизнесе. Это представитель самой быстрорастущей профессии на рынке </a:t>
            </a:r>
            <a:r>
              <a:rPr lang="ru-RU" sz="2400" dirty="0" err="1">
                <a:latin typeface="Arial" panose="020B0604020202020204" pitchFamily="34" charset="0"/>
                <a:cs typeface="Arial" panose="020B0604020202020204" pitchFamily="34" charset="0"/>
              </a:rPr>
              <a:t>Data</a:t>
            </a:r>
            <a:r>
              <a:rPr lang="ru-RU" sz="2400" dirty="0">
                <a:latin typeface="Arial" panose="020B0604020202020204" pitchFamily="34" charset="0"/>
                <a:cs typeface="Arial" panose="020B0604020202020204" pitchFamily="34" charset="0"/>
              </a:rPr>
              <a:t> </a:t>
            </a:r>
            <a:r>
              <a:rPr lang="ru-RU" sz="2400" dirty="0" err="1">
                <a:latin typeface="Arial" panose="020B0604020202020204" pitchFamily="34" charset="0"/>
                <a:cs typeface="Arial" panose="020B0604020202020204" pitchFamily="34" charset="0"/>
              </a:rPr>
              <a:t>Science</a:t>
            </a:r>
            <a:r>
              <a:rPr lang="ru-RU" sz="2400" dirty="0">
                <a:latin typeface="Arial" panose="020B0604020202020204" pitchFamily="34" charset="0"/>
                <a:cs typeface="Arial" panose="020B0604020202020204" pitchFamily="34" charset="0"/>
              </a:rPr>
              <a:t>.</a:t>
            </a:r>
          </a:p>
          <a:p>
            <a:r>
              <a:rPr lang="ru-RU" sz="2400" dirty="0">
                <a:latin typeface="Arial" panose="020B0604020202020204" pitchFamily="34" charset="0"/>
                <a:cs typeface="Arial" panose="020B0604020202020204" pitchFamily="34" charset="0"/>
              </a:rPr>
              <a:t>Если дата-</a:t>
            </a:r>
            <a:r>
              <a:rPr lang="ru-RU" sz="2400" dirty="0" err="1">
                <a:latin typeface="Arial" panose="020B0604020202020204" pitchFamily="34" charset="0"/>
                <a:cs typeface="Arial" panose="020B0604020202020204" pitchFamily="34" charset="0"/>
              </a:rPr>
              <a:t>сайентист</a:t>
            </a:r>
            <a:r>
              <a:rPr lang="ru-RU" sz="2400" dirty="0">
                <a:latin typeface="Arial" panose="020B0604020202020204" pitchFamily="34" charset="0"/>
                <a:cs typeface="Arial" panose="020B0604020202020204" pitchFamily="34" charset="0"/>
              </a:rPr>
              <a:t> — это исследователь-экспериментатор, то дата-инженер — это технический организатор.</a:t>
            </a:r>
          </a:p>
        </p:txBody>
      </p:sp>
      <p:sp>
        <p:nvSpPr>
          <p:cNvPr id="4" name="Управляющая кнопка: далее 3">
            <a:hlinkClick r:id="rId2"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spTree>
    <p:extLst>
      <p:ext uri="{BB962C8B-B14F-4D97-AF65-F5344CB8AC3E}">
        <p14:creationId xmlns:p14="http://schemas.microsoft.com/office/powerpoint/2010/main" val="2647984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Продуктовый аналитик</a:t>
            </a:r>
          </a:p>
        </p:txBody>
      </p:sp>
      <p:sp>
        <p:nvSpPr>
          <p:cNvPr id="3" name="Объект 2"/>
          <p:cNvSpPr>
            <a:spLocks noGrp="1"/>
          </p:cNvSpPr>
          <p:nvPr>
            <p:ph idx="1"/>
          </p:nvPr>
        </p:nvSpPr>
        <p:spPr>
          <a:xfrm>
            <a:off x="3393275" y="1740175"/>
            <a:ext cx="6328793" cy="4460928"/>
          </a:xfrm>
        </p:spPr>
        <p:txBody>
          <a:bodyPr>
            <a:noAutofit/>
          </a:bodyPr>
          <a:lstStyle/>
          <a:p>
            <a:r>
              <a:rPr lang="ru-RU" sz="2400" dirty="0">
                <a:solidFill>
                  <a:srgbClr val="000000"/>
                </a:solidFill>
                <a:latin typeface="-apple-system"/>
              </a:rPr>
              <a:t>Продуктовый аналитик это специалист, который отвечает за анализ данных о продуктах компании для определения их эффективности, потребностей клиентов, конкурентов и рынка в целом. Он также проводит исследования рынка, анализирует тренды и помогает определить стратегию развития продукта. Он следит за метриками, объясняет все их изменения и находит лучшие решения для развития продукта.</a:t>
            </a:r>
            <a:endParaRPr lang="ru-RU" sz="2400" dirty="0">
              <a:latin typeface="Arial" panose="020B0604020202020204" pitchFamily="34" charset="0"/>
              <a:cs typeface="Arial" panose="020B0604020202020204" pitchFamily="34" charset="0"/>
            </a:endParaRPr>
          </a:p>
        </p:txBody>
      </p:sp>
      <p:pic>
        <p:nvPicPr>
          <p:cNvPr id="3074" name="Picture 2" descr="https://sales-generator.ru/upload/medialibrary/25e/25e6bc97ae35b557808a8c6654408cd1.jpg.pagespeed.ce.CVCm5h5Snz.jpg"/>
          <p:cNvPicPr>
            <a:picLocks noChangeAspect="1" noChangeArrowheads="1"/>
          </p:cNvPicPr>
          <p:nvPr/>
        </p:nvPicPr>
        <p:blipFill rotWithShape="1">
          <a:blip r:embed="rId2">
            <a:extLst>
              <a:ext uri="{28A0092B-C50C-407E-A947-70E740481C1C}">
                <a14:useLocalDpi xmlns:a14="http://schemas.microsoft.com/office/drawing/2010/main" val="0"/>
              </a:ext>
            </a:extLst>
          </a:blip>
          <a:srcRect l="15975" r="17645"/>
          <a:stretch/>
        </p:blipFill>
        <p:spPr bwMode="auto">
          <a:xfrm>
            <a:off x="336747" y="2435882"/>
            <a:ext cx="3192339" cy="3218684"/>
          </a:xfrm>
          <a:prstGeom prst="rect">
            <a:avLst/>
          </a:prstGeom>
          <a:noFill/>
          <a:extLst>
            <a:ext uri="{909E8E84-426E-40DD-AFC4-6F175D3DCCD1}">
              <a14:hiddenFill xmlns:a14="http://schemas.microsoft.com/office/drawing/2010/main">
                <a:solidFill>
                  <a:srgbClr val="FFFFFF"/>
                </a:solidFill>
              </a14:hiddenFill>
            </a:ext>
          </a:extLst>
        </p:spPr>
      </p:pic>
      <p:sp>
        <p:nvSpPr>
          <p:cNvPr id="5" name="Управляющая кнопка: далее 4">
            <a:hlinkClick r:id="rId3"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spTree>
    <p:extLst>
      <p:ext uri="{BB962C8B-B14F-4D97-AF65-F5344CB8AC3E}">
        <p14:creationId xmlns:p14="http://schemas.microsoft.com/office/powerpoint/2010/main" val="3215402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Роль аналитика данных в компании</a:t>
            </a:r>
          </a:p>
        </p:txBody>
      </p:sp>
      <p:sp>
        <p:nvSpPr>
          <p:cNvPr id="3" name="Объект 2"/>
          <p:cNvSpPr>
            <a:spLocks noGrp="1"/>
          </p:cNvSpPr>
          <p:nvPr>
            <p:ph idx="1"/>
          </p:nvPr>
        </p:nvSpPr>
        <p:spPr>
          <a:xfrm>
            <a:off x="493986" y="1930400"/>
            <a:ext cx="8660523" cy="3880773"/>
          </a:xfrm>
        </p:spPr>
        <p:txBody>
          <a:bodyPr>
            <a:noAutofit/>
          </a:bodyPr>
          <a:lstStyle/>
          <a:p>
            <a:r>
              <a:rPr lang="ru-RU" sz="2000" dirty="0">
                <a:latin typeface="Arial" panose="020B0604020202020204" pitchFamily="34" charset="0"/>
                <a:cs typeface="Arial" panose="020B0604020202020204" pitchFamily="34" charset="0"/>
              </a:rPr>
              <a:t>Анализ данных: аналитик данных работает с большими объемами информации, проводит статистические анализы, исследует тренды и паттерны, делает прогнозы и выявляет взаимосвязи между различными параметрами</a:t>
            </a:r>
            <a:r>
              <a:rPr lang="ru-RU" sz="2000" dirty="0" smtClean="0">
                <a:latin typeface="Arial" panose="020B0604020202020204" pitchFamily="34" charset="0"/>
                <a:cs typeface="Arial" panose="020B0604020202020204" pitchFamily="34" charset="0"/>
              </a:rPr>
              <a:t>.</a:t>
            </a:r>
          </a:p>
          <a:p>
            <a:r>
              <a:rPr lang="ru-RU" sz="2000" dirty="0">
                <a:latin typeface="Arial" panose="020B0604020202020204" pitchFamily="34" charset="0"/>
                <a:cs typeface="Arial" panose="020B0604020202020204" pitchFamily="34" charset="0"/>
              </a:rPr>
              <a:t>Создание отчетов и </a:t>
            </a:r>
            <a:r>
              <a:rPr lang="ru-RU" sz="2000" dirty="0" err="1">
                <a:latin typeface="Arial" panose="020B0604020202020204" pitchFamily="34" charset="0"/>
                <a:cs typeface="Arial" panose="020B0604020202020204" pitchFamily="34" charset="0"/>
              </a:rPr>
              <a:t>дашбордов</a:t>
            </a:r>
            <a:r>
              <a:rPr lang="ru-RU" sz="2000" dirty="0">
                <a:latin typeface="Arial" panose="020B0604020202020204" pitchFamily="34" charset="0"/>
                <a:cs typeface="Arial" panose="020B0604020202020204" pitchFamily="34" charset="0"/>
              </a:rPr>
              <a:t>: аналитик данных разрабатывает отчеты и </a:t>
            </a:r>
            <a:r>
              <a:rPr lang="ru-RU" sz="2000" dirty="0" err="1">
                <a:latin typeface="Arial" panose="020B0604020202020204" pitchFamily="34" charset="0"/>
                <a:cs typeface="Arial" panose="020B0604020202020204" pitchFamily="34" charset="0"/>
              </a:rPr>
              <a:t>дашборды</a:t>
            </a:r>
            <a:r>
              <a:rPr lang="ru-RU" sz="2000" dirty="0">
                <a:latin typeface="Arial" panose="020B0604020202020204" pitchFamily="34" charset="0"/>
                <a:cs typeface="Arial" panose="020B0604020202020204" pitchFamily="34" charset="0"/>
              </a:rPr>
              <a:t>, которые помогают бизнес-аналитикам и менеджменту видеть актуальные показатели и метрики в удобной визуализированной форме</a:t>
            </a:r>
            <a:r>
              <a:rPr lang="ru-RU" sz="2000" dirty="0" smtClean="0">
                <a:latin typeface="Arial" panose="020B0604020202020204" pitchFamily="34" charset="0"/>
                <a:cs typeface="Arial" panose="020B0604020202020204" pitchFamily="34" charset="0"/>
              </a:rPr>
              <a:t>.</a:t>
            </a:r>
          </a:p>
          <a:p>
            <a:r>
              <a:rPr lang="ru-RU" sz="2000" dirty="0">
                <a:latin typeface="Arial" panose="020B0604020202020204" pitchFamily="34" charset="0"/>
                <a:cs typeface="Arial" panose="020B0604020202020204" pitchFamily="34" charset="0"/>
              </a:rPr>
              <a:t>Оптимизация бизнес-процессов: аналитик данных помогает компании оптимизировать свои бизнес-процессы на основе анализа данных, выявляя узкие места и предлагая улучшения для повышения эффективности и производительности</a:t>
            </a:r>
            <a:r>
              <a:rPr lang="ru-RU" sz="2000" dirty="0" smtClean="0">
                <a:latin typeface="Arial" panose="020B0604020202020204" pitchFamily="34" charset="0"/>
                <a:cs typeface="Arial" panose="020B0604020202020204" pitchFamily="34" charset="0"/>
              </a:rPr>
              <a:t>.</a:t>
            </a:r>
          </a:p>
        </p:txBody>
      </p:sp>
      <p:sp>
        <p:nvSpPr>
          <p:cNvPr id="4" name="Управляющая кнопка: далее 3">
            <a:hlinkClick r:id="rId2" action="ppaction://hlinksldjump" highlightClick="1"/>
          </p:cNvPr>
          <p:cNvSpPr/>
          <p:nvPr/>
        </p:nvSpPr>
        <p:spPr>
          <a:xfrm>
            <a:off x="10351008" y="5811173"/>
            <a:ext cx="1133856" cy="55778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10351008" y="6368957"/>
            <a:ext cx="1142999" cy="369332"/>
          </a:xfrm>
          <a:prstGeom prst="rect">
            <a:avLst/>
          </a:prstGeom>
          <a:noFill/>
        </p:spPr>
        <p:txBody>
          <a:bodyPr wrap="square" rtlCol="0">
            <a:spAutoFit/>
          </a:bodyPr>
          <a:lstStyle/>
          <a:p>
            <a:pPr algn="ctr"/>
            <a:r>
              <a:rPr lang="ru-RU" b="1" i="1" dirty="0" smtClean="0">
                <a:solidFill>
                  <a:schemeClr val="bg1"/>
                </a:solidFill>
              </a:rPr>
              <a:t>К карте</a:t>
            </a:r>
            <a:endParaRPr lang="ru-RU" b="1" i="1" dirty="0">
              <a:solidFill>
                <a:schemeClr val="bg1"/>
              </a:solidFill>
            </a:endParaRPr>
          </a:p>
        </p:txBody>
      </p:sp>
    </p:spTree>
    <p:extLst>
      <p:ext uri="{BB962C8B-B14F-4D97-AF65-F5344CB8AC3E}">
        <p14:creationId xmlns:p14="http://schemas.microsoft.com/office/powerpoint/2010/main" val="137863797"/>
      </p:ext>
    </p:extLst>
  </p:cSld>
  <p:clrMapOvr>
    <a:masterClrMapping/>
  </p:clrMapOvr>
  <p:timing>
    <p:tnLst>
      <p:par>
        <p:cTn id="1" dur="indefinite" restart="never" nodeType="tmRoot"/>
      </p:par>
    </p:tnLst>
  </p:timing>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TM02900688[[fn=Аспект]]</Template>
  <TotalTime>283</TotalTime>
  <Words>2594</Words>
  <Application>Microsoft Office PowerPoint</Application>
  <PresentationFormat>Широкоэкранный</PresentationFormat>
  <Paragraphs>203</Paragraphs>
  <Slides>37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37</vt:i4>
      </vt:variant>
    </vt:vector>
  </HeadingPairs>
  <TitlesOfParts>
    <vt:vector size="42" baseType="lpstr">
      <vt:lpstr>-apple-system</vt:lpstr>
      <vt:lpstr>Arial</vt:lpstr>
      <vt:lpstr>Trebuchet MS</vt:lpstr>
      <vt:lpstr>Wingdings 3</vt:lpstr>
      <vt:lpstr>Аспект</vt:lpstr>
      <vt:lpstr>Исследование темы: «Формирование программ профессионального развития аналитиков данных» с помощью онлайн сервисов</vt:lpstr>
      <vt:lpstr>Структура</vt:lpstr>
      <vt:lpstr>Структура</vt:lpstr>
      <vt:lpstr>Презентация PowerPoint</vt:lpstr>
      <vt:lpstr>Маркетинговый аналитик</vt:lpstr>
      <vt:lpstr>Data Science</vt:lpstr>
      <vt:lpstr>Data Engineering</vt:lpstr>
      <vt:lpstr>Продуктовый аналитик</vt:lpstr>
      <vt:lpstr>Роль аналитика данных в компании</vt:lpstr>
      <vt:lpstr>Статистика и теория вероятности</vt:lpstr>
      <vt:lpstr>Статистика и теория вероятности</vt:lpstr>
      <vt:lpstr>Математические основы анализа данных</vt:lpstr>
      <vt:lpstr>Машинное обучение</vt:lpstr>
      <vt:lpstr>Инструменты машинного обучения</vt:lpstr>
      <vt:lpstr>Базы данных и SQL</vt:lpstr>
      <vt:lpstr>Большие данные</vt:lpstr>
      <vt:lpstr>Инструменты BI</vt:lpstr>
      <vt:lpstr>Языки программирования</vt:lpstr>
      <vt:lpstr>Яндекс. Метрика и Google Analytics</vt:lpstr>
      <vt:lpstr>Работа с данными с помощью Google Sheets, Excel</vt:lpstr>
      <vt:lpstr>Визуализация данных</vt:lpstr>
      <vt:lpstr>Инструменты визуализации данных</vt:lpstr>
      <vt:lpstr>Генеративный интеллект и чат GPT</vt:lpstr>
      <vt:lpstr>Бизнес-анализ</vt:lpstr>
      <vt:lpstr>Сетевое общение с коллегами</vt:lpstr>
      <vt:lpstr>Развитие soft skills</vt:lpstr>
      <vt:lpstr>Хакатон</vt:lpstr>
      <vt:lpstr>Инновации в инструментах</vt:lpstr>
      <vt:lpstr>Основные вопросы собеседования</vt:lpstr>
      <vt:lpstr>Предсказательная аналитика</vt:lpstr>
      <vt:lpstr>Кластеризация и классификация данных</vt:lpstr>
      <vt:lpstr>Анализ текстов</vt:lpstr>
      <vt:lpstr>Работа с изображениями</vt:lpstr>
      <vt:lpstr>Изучение временных рядов</vt:lpstr>
      <vt:lpstr>A/B тестирование</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Анастасия Сергеева</dc:creator>
  <cp:lastModifiedBy>Анастасия Сергеева</cp:lastModifiedBy>
  <cp:revision>31</cp:revision>
  <dcterms:created xsi:type="dcterms:W3CDTF">2024-02-21T22:21:49Z</dcterms:created>
  <dcterms:modified xsi:type="dcterms:W3CDTF">2024-02-27T20:34:20Z</dcterms:modified>
</cp:coreProperties>
</file>