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Lora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or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4bf0184e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4bf0184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4bf0184e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4bf018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4bf0184e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4bf0184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4bf0184e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b4bf0184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88b99dd5384c51f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88b99dd5384c51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88b99dd5384c51f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88b99dd5384c51f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88b99dd5384c51f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88b99dd5384c51f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88b99dd5384c51f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88b99dd5384c51f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88b99dd5384c51f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88b99dd5384c51f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88b99dd5384c51f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88b99dd5384c51f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4bf0184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4bf018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88b99dd5384c51f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88b99dd5384c51f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88b99dd5384c51f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88b99dd5384c51f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88b99dd5384c51f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88b99dd5384c51f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88b99dd5384c51f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88b99dd5384c51f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4bf0184e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4bf018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4bf0184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4bf018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4bf0184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4bf018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4bf0184e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4bf018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4bf0184e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4bf018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4bf0184e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b4bf0184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2" name="Google Shape;72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" y="3975025"/>
            <a:ext cx="1126025" cy="11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800" y="4084000"/>
            <a:ext cx="1686450" cy="9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/>
        </p:nvSpPr>
        <p:spPr>
          <a:xfrm>
            <a:off x="0" y="0"/>
            <a:ext cx="9105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Министерство науки и высшего образования Российской Федерации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ФГБОУ ВО «Владимирский государственный университет 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имени Александра Григорьевича и Николая Григорьевича Столетовых»  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(ВлГУ)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Кафедра «Информатики и защиты информации»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2043150" y="1868200"/>
            <a:ext cx="5057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2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4128325" y="3727500"/>
            <a:ext cx="494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Сергеев Н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икита Николаевич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, ст. гр. ИСБ-118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Научный руководитель: к.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т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н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., доц.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к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аф. ИЗИ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Монахов Ю. М.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459900" y="2780800"/>
            <a:ext cx="81858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Специальность: 10.05.04 – Информационно-аналитические системы безопасности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611850" y="4743300"/>
            <a:ext cx="188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г</a:t>
            </a:r>
            <a:r>
              <a:rPr lang="en" sz="1500">
                <a:latin typeface="Quattrocento Sans"/>
                <a:ea typeface="Quattrocento Sans"/>
                <a:cs typeface="Quattrocento Sans"/>
                <a:sym typeface="Quattrocento Sans"/>
              </a:rPr>
              <a:t>. Владимир 2021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CD00"/>
                </a:highlight>
              </a:rPr>
              <a:t>Синтаксический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5" name="Google Shape;195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00" y="1458963"/>
            <a:ext cx="7753200" cy="31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CD00"/>
                </a:highlight>
              </a:rPr>
              <a:t>Синтаксический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07" name="Google Shape;207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8" name="Google Shape;208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25" y="1377973"/>
            <a:ext cx="6953150" cy="33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Синтаксический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20" name="Google Shape;22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1" name="Google Shape;22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8" y="1435450"/>
            <a:ext cx="4281118" cy="311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288" y="2474038"/>
            <a:ext cx="64484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4567250" y="1435450"/>
            <a:ext cx="33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Программа с ошибками Fail.java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567250" y="3671900"/>
            <a:ext cx="36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Работа класса TypeCheckVisitor.java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Таблица символов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36" name="Google Shape;236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7" name="Google Shape;237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00" y="1601250"/>
            <a:ext cx="7162994" cy="278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4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Генерация промежуточного кода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49" name="Google Shape;249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0" name="Google Shape;250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sp>
        <p:nvSpPr>
          <p:cNvPr id="255" name="Google Shape;255;p25"/>
          <p:cNvSpPr txBox="1"/>
          <p:nvPr/>
        </p:nvSpPr>
        <p:spPr>
          <a:xfrm>
            <a:off x="451400" y="1599538"/>
            <a:ext cx="366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Генератор промежуточного кода преобразует выходные данные синтаксического анализатора в Java Bytecode, который в последствии будет обработан интерпретатором в JVM.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032350" y="1537150"/>
            <a:ext cx="3664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Выходные данные из синтаксического анализатора передаются в транслятор, который продолжает обработку. Итогом работы транслятора является файл «название файла.tjp», в котором записывается промежуточный Java bytecode.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23750" y="3763075"/>
            <a:ext cx="33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Write once, run everywhere</a:t>
            </a:r>
            <a:endParaRPr sz="18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Генерация промежуточного кода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64" name="Google Shape;264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25" y="152400"/>
            <a:ext cx="3419270" cy="44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/>
        </p:nvSpPr>
        <p:spPr>
          <a:xfrm>
            <a:off x="485225" y="1703900"/>
            <a:ext cx="36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Байт-код Java — набор инструкций, исполняемых виртуальной машиной Java. Каждый код операции байт-кода — один байт; используются не все 256 возможных значений кодов операций, 51 из них зарезервированы для использования в будущем.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Трансляция в целевой код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79" name="Google Shape;279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8" y="1484100"/>
            <a:ext cx="4309116" cy="31176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27"/>
          <p:cNvSpPr txBox="1"/>
          <p:nvPr/>
        </p:nvSpPr>
        <p:spPr>
          <a:xfrm>
            <a:off x="4727025" y="1561800"/>
            <a:ext cx="387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Машинный код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— система команд (набор кодов операций) конкретной вычислительной машины, которая интерпретируется непосредственно процессором или микропрограммами этой вычислительной машины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Трансляция в целевой код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292" name="Google Shape;292;p2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3" name="Google Shape;293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2134763"/>
            <a:ext cx="5686425" cy="155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8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29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" y="138525"/>
            <a:ext cx="45434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650" y="2228775"/>
            <a:ext cx="64484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/>
        </p:nvSpPr>
        <p:spPr>
          <a:xfrm>
            <a:off x="205900" y="48690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ctrTitle"/>
          </p:nvPr>
        </p:nvSpPr>
        <p:spPr>
          <a:xfrm>
            <a:off x="2001476" y="1531200"/>
            <a:ext cx="567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РАБОТОСПОСОБНОСТЬ КОМПИЛЯТОРА И ПРИМЕРЫ</a:t>
            </a:r>
            <a:endParaRPr sz="2700"/>
          </a:p>
        </p:txBody>
      </p:sp>
      <p:sp>
        <p:nvSpPr>
          <p:cNvPr id="314" name="Google Shape;314;p3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78250" y="1470125"/>
            <a:ext cx="315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Цель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Реализовать компилятор подмножества процедурного языка </a:t>
            </a:r>
            <a:endParaRPr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Введение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4559925" y="1470125"/>
            <a:ext cx="38784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Задачи</a:t>
            </a:r>
            <a:endParaRPr b="1">
              <a:highlight>
                <a:schemeClr val="accent1"/>
              </a:highlight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Описание языка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Контекстно свободная грамматика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Лексический анализатор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Таблица символов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Синтаксический анализатор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Генератор промежуточного кода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Транслятор в целевой код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5" name="Google Shape;95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sp>
        <p:nvSpPr>
          <p:cNvPr id="100" name="Google Shape;100;p13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31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25" y="200842"/>
            <a:ext cx="4321360" cy="444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31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Примеры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329" name="Google Shape;329;p3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335" name="Google Shape;3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3" y="2855525"/>
            <a:ext cx="43719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538" y="956838"/>
            <a:ext cx="60483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25" y="145450"/>
            <a:ext cx="6736307" cy="4449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33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3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34"/>
          <p:cNvSpPr txBox="1"/>
          <p:nvPr/>
        </p:nvSpPr>
        <p:spPr>
          <a:xfrm>
            <a:off x="2575938" y="2371650"/>
            <a:ext cx="39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Спасибо за внимание!</a:t>
            </a:r>
            <a:endParaRPr b="1" sz="30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2" name="Google Shape;352;p34"/>
          <p:cNvGrpSpPr/>
          <p:nvPr/>
        </p:nvGrpSpPr>
        <p:grpSpPr>
          <a:xfrm>
            <a:off x="4352080" y="569734"/>
            <a:ext cx="445833" cy="445792"/>
            <a:chOff x="5926265" y="4424051"/>
            <a:chExt cx="720246" cy="720181"/>
          </a:xfrm>
        </p:grpSpPr>
        <p:sp>
          <p:nvSpPr>
            <p:cNvPr id="353" name="Google Shape;353;p34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ЭТАПЫ РАЗРАБОТКИ КОМПИЛЯТОРА</a:t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rite once, run everywhere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Описание языка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09200" y="1484675"/>
            <a:ext cx="8325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Язык программирования определяет набор лексических, синтаксических и семантических правил, определяющих </a:t>
            </a:r>
            <a:r>
              <a:rPr lang="en" sz="2200"/>
              <a:t>внешний вид программы и </a:t>
            </a:r>
            <a:r>
              <a:rPr lang="en" sz="2200"/>
              <a:t>действия, которые выполнит исполнитель под </a:t>
            </a:r>
            <a:r>
              <a:rPr lang="en" sz="2200"/>
              <a:t>ее</a:t>
            </a:r>
            <a:r>
              <a:rPr lang="en" sz="2200"/>
              <a:t> управлением.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Ключевые слова подмножества языка:</a:t>
            </a:r>
            <a:endParaRPr b="1"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break; continue; while; double; int; if; else; public; static; class; return; void; new; true; false; null.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sp>
        <p:nvSpPr>
          <p:cNvPr id="121" name="Google Shape;121;p15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Контекстно-свободная грамматика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" y="1647162"/>
            <a:ext cx="5805525" cy="28623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16"/>
          <p:cNvSpPr txBox="1"/>
          <p:nvPr/>
        </p:nvSpPr>
        <p:spPr>
          <a:xfrm>
            <a:off x="6063250" y="1648475"/>
            <a:ext cx="2985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Контекстно-свободная грамматика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—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частный случай формальной грамматики, у которой левые части всех продукций являются одиночными нетерминалами.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Лексический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2" name="Google Shape;142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sp>
        <p:nvSpPr>
          <p:cNvPr id="147" name="Google Shape;147;p17"/>
          <p:cNvSpPr txBox="1"/>
          <p:nvPr/>
        </p:nvSpPr>
        <p:spPr>
          <a:xfrm>
            <a:off x="233450" y="1439400"/>
            <a:ext cx="4245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Лексический анализ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(«токенизация»)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процесс аналитического разбора входной последовательности символов на распознанные группы — лексемы — с целью получения на выходе идентифицированных последовательностей, называемых «токенами».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662425" y="1439400"/>
            <a:ext cx="4245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ANTLR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— это мощный генератор парсеров для чтения, обработки, выполнения или перевода структурированных текстовых или двоичных файлов. Он широко используется для создания языков, инструментов и фреймворков.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Лексический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6" name="Google Shape;156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855950"/>
            <a:ext cx="8058150" cy="22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8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Синтаксический</a:t>
            </a:r>
            <a:r>
              <a:rPr lang="en">
                <a:highlight>
                  <a:srgbClr val="FFCD00"/>
                </a:highlight>
              </a:rPr>
              <a:t>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9" name="Google Shape;169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1912550"/>
            <a:ext cx="8839199" cy="19147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19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CD00"/>
                </a:highlight>
              </a:rPr>
              <a:t>Синтаксический анализатор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2" name="Google Shape;182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/>
              <a:t>‹#›</a:t>
            </a:fld>
            <a:endParaRPr b="1" sz="12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0" y="1486287"/>
            <a:ext cx="5113529" cy="311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53500" y="4716600"/>
            <a:ext cx="527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Компилятор подмножества процедурного языка в ассемблер</a:t>
            </a:r>
            <a:endParaRPr b="1" sz="13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