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7" r:id="rId6"/>
    <p:sldId id="287" r:id="rId7"/>
    <p:sldId id="280" r:id="rId8"/>
    <p:sldId id="284" r:id="rId9"/>
    <p:sldId id="285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IBM Plex Mono" panose="020B0509050203000203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itchFamily="2" charset="0"/>
      <p:regular r:id="rId24"/>
      <p:bold r:id="rId25"/>
      <p:italic r:id="rId26"/>
      <p:boldItalic r:id="rId27"/>
    </p:embeddedFont>
    <p:embeddedFont>
      <p:font typeface="Roboto Condensed Light" panose="020F0302020204030204" pitchFamily="34" charset="0"/>
      <p:regular r:id="rId28"/>
      <p: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9E73C9-7167-4F0C-AFE6-30BCFA8A378B}">
  <a:tblStyle styleId="{999E73C9-7167-4F0C-AFE6-30BCFA8A3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/>
    <p:restoredTop sz="94694"/>
  </p:normalViewPr>
  <p:slideViewPr>
    <p:cSldViewPr snapToGrid="0">
      <p:cViewPr varScale="1">
        <p:scale>
          <a:sx n="161" d="100"/>
          <a:sy n="161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20a542a8cd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20a542a8cd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1" r:id="rId6"/>
    <p:sldLayoutId id="2147483665" r:id="rId7"/>
    <p:sldLayoutId id="2147483666" r:id="rId8"/>
    <p:sldLayoutId id="2147483667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Маркетплейс </a:t>
            </a:r>
            <a:br>
              <a:rPr lang="en-US" dirty="0"/>
            </a:br>
            <a:r>
              <a:rPr lang="en" dirty="0" err="1">
                <a:solidFill>
                  <a:schemeClr val="dk1"/>
                </a:solidFill>
              </a:rPr>
              <a:t>Megano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технологии</a:t>
            </a:r>
            <a:endParaRPr dirty="0"/>
          </a:p>
        </p:txBody>
      </p:sp>
      <p:graphicFrame>
        <p:nvGraphicFramePr>
          <p:cNvPr id="1460" name="Google Shape;1460;p36"/>
          <p:cNvGraphicFramePr/>
          <p:nvPr>
            <p:extLst>
              <p:ext uri="{D42A27DB-BD31-4B8C-83A1-F6EECF244321}">
                <p14:modId xmlns:p14="http://schemas.microsoft.com/office/powerpoint/2010/main" val="4033369852"/>
              </p:ext>
            </p:extLst>
          </p:nvPr>
        </p:nvGraphicFramePr>
        <p:xfrm>
          <a:off x="720000" y="1614825"/>
          <a:ext cx="7704000" cy="1808796"/>
        </p:xfrm>
        <a:graphic>
          <a:graphicData uri="http://schemas.openxmlformats.org/drawingml/2006/table">
            <a:tbl>
              <a:tblPr>
                <a:noFill/>
                <a:tableStyleId>{999E73C9-7167-4F0C-AFE6-30BCFA8A378B}</a:tableStyleId>
              </a:tblPr>
              <a:tblGrid>
                <a:gridCol w="26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Python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Объектно-ориентированный язык программирования, отлично подходит для веб-разработки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1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Django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Свободный фреймворк для веб-приложений на языке 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Python, </a:t>
                      </a:r>
                      <a:r>
                        <a:rPr lang="ru-RU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использующий шаблон проектирования 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MVC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Docker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ПО для автоматизации развертывания и управления приложениями в средах с поддержкой контейнеризации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err="1">
                          <a:solidFill>
                            <a:schemeClr val="hlink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PostgresSQL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Свободная объектно-реляционная СУБД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61" name="Google Shape;1461;p36"/>
          <p:cNvSpPr txBox="1"/>
          <p:nvPr/>
        </p:nvSpPr>
        <p:spPr>
          <a:xfrm>
            <a:off x="713222" y="4133675"/>
            <a:ext cx="385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2" name="Google Shape;1462;p36"/>
          <p:cNvSpPr txBox="1"/>
          <p:nvPr/>
        </p:nvSpPr>
        <p:spPr>
          <a:xfrm>
            <a:off x="4369000" y="4133675"/>
            <a:ext cx="406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Сайты, разработанные на </a:t>
            </a:r>
            <a:r>
              <a:rPr lang="en-US" sz="9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Django</a:t>
            </a:r>
            <a:r>
              <a:rPr lang="en" sz="9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b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000" b="1" u="sng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Pinterest</a:t>
            </a:r>
            <a:r>
              <a:rPr lang="en" sz="1000" b="1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Instagram</a:t>
            </a:r>
            <a:r>
              <a:rPr lang="en" sz="1000" b="1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Reddit</a:t>
            </a:r>
            <a:r>
              <a:rPr lang="en" sz="1000" b="1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Spotify</a:t>
            </a:r>
            <a:r>
              <a:rPr lang="en" sz="1000" b="1" dirty="0">
                <a:solidFill>
                  <a:schemeClr val="dk2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" sz="1000" b="1" u="sng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Mozilla</a:t>
            </a:r>
            <a:endParaRPr sz="1000" b="1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Почему </a:t>
            </a:r>
            <a:r>
              <a:rPr lang="en-US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Django</a:t>
            </a: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?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”</a:t>
            </a:r>
            <a:r>
              <a:rPr lang="ru-RU" dirty="0"/>
              <a:t>Все включено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en-US" dirty="0"/>
              <a:t>Django </a:t>
            </a:r>
            <a:r>
              <a:rPr lang="ru-RU" dirty="0"/>
              <a:t>есть огромный выбор инструментов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Django </a:t>
            </a:r>
            <a:r>
              <a:rPr lang="ru-RU" dirty="0"/>
              <a:t>предоставляет четкую структуру проекта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Django </a:t>
            </a:r>
            <a:r>
              <a:rPr lang="ru-RU" dirty="0"/>
              <a:t>включает в себя множество механизмов </a:t>
            </a:r>
            <a:r>
              <a:rPr lang="ru-RU" dirty="0" err="1"/>
              <a:t>безопастности</a:t>
            </a:r>
            <a:endParaRPr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Позволяет легко создавать </a:t>
            </a:r>
            <a:r>
              <a:rPr lang="en-US" dirty="0"/>
              <a:t>API </a:t>
            </a:r>
            <a:r>
              <a:rPr lang="ru-RU" dirty="0"/>
              <a:t>с использованием модульной и настраиваемой архитектуры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Стандартизация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Безопасность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Framework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PostresSQL</a:t>
            </a:r>
            <a:r>
              <a:rPr lang="en" dirty="0"/>
              <a:t> vs </a:t>
            </a:r>
            <a:r>
              <a:rPr lang="en-US" dirty="0"/>
              <a:t>SQL</a:t>
            </a:r>
            <a:r>
              <a:rPr lang="en" dirty="0" err="1"/>
              <a:t>ite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984176" y="1177071"/>
            <a:ext cx="7175645" cy="98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dirty="0">
                <a:solidFill>
                  <a:srgbClr val="1B1642"/>
                </a:solidFill>
                <a:effectLst/>
                <a:latin typeface="DM Sans" panose="020F0502020204030204" pitchFamily="34" charset="0"/>
              </a:rPr>
              <a:t>PostgreSQL </a:t>
            </a: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anose="020F0502020204030204" pitchFamily="34" charset="0"/>
              </a:rPr>
              <a:t>выделяется преимуществами перед </a:t>
            </a:r>
            <a:r>
              <a:rPr lang="en" b="0" i="0" u="none" strike="noStrike" dirty="0">
                <a:solidFill>
                  <a:srgbClr val="1B1642"/>
                </a:solidFill>
                <a:effectLst/>
                <a:latin typeface="DM Sans" panose="020F0502020204030204" pitchFamily="34" charset="0"/>
              </a:rPr>
              <a:t>SQLite, </a:t>
            </a: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anose="020F0502020204030204" pitchFamily="34" charset="0"/>
              </a:rPr>
              <a:t>особенно в контексте больших и сложных проектов. 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3;p39">
            <a:extLst>
              <a:ext uri="{FF2B5EF4-FFF2-40B4-BE49-F238E27FC236}">
                <a16:creationId xmlns:a16="http://schemas.microsoft.com/office/drawing/2014/main" id="{B93EC5C0-3DF4-6F6C-6A40-13EA39D0CEE5}"/>
              </a:ext>
            </a:extLst>
          </p:cNvPr>
          <p:cNvSpPr txBox="1">
            <a:spLocks/>
          </p:cNvSpPr>
          <p:nvPr/>
        </p:nvSpPr>
        <p:spPr>
          <a:xfrm>
            <a:off x="984176" y="1893397"/>
            <a:ext cx="7175645" cy="266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Масштабируемость: </a:t>
            </a:r>
            <a:r>
              <a:rPr lang="en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PostgreSQL </a:t>
            </a: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идеально подходит для больших проектов, благодаря своей способности масштабироваться в соответствии с потребностями.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Безопасность: </a:t>
            </a:r>
            <a:r>
              <a:rPr lang="en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PostgreSQL </a:t>
            </a: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предлагает продвинутые функции безопасности, включая поддержку транзакций </a:t>
            </a:r>
            <a:r>
              <a:rPr lang="en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ACID </a:t>
            </a: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и механизмы репликации данных, что обеспечивает высокий уровень защиты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Гибкость и совместимость: </a:t>
            </a:r>
            <a:r>
              <a:rPr lang="en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PostgreSQL </a:t>
            </a:r>
            <a:r>
              <a:rPr lang="ru-RU" b="0" i="0" u="none" strike="noStrike" dirty="0">
                <a:solidFill>
                  <a:srgbClr val="1B1642"/>
                </a:solidFill>
                <a:effectLst/>
                <a:latin typeface="DM Sans" pitchFamily="2" charset="0"/>
              </a:rPr>
              <a:t>совместим с широким спектром операционных систем и платформ, что делает его универсальным решением для различных проектов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6"/>
          <p:cNvSpPr txBox="1">
            <a:spLocks noGrp="1"/>
          </p:cNvSpPr>
          <p:nvPr>
            <p:ph type="title"/>
          </p:nvPr>
        </p:nvSpPr>
        <p:spPr>
          <a:xfrm>
            <a:off x="713100" y="306130"/>
            <a:ext cx="3145200" cy="613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Docker?</a:t>
            </a:r>
            <a:endParaRPr dirty="0"/>
          </a:p>
        </p:txBody>
      </p:sp>
      <p:sp>
        <p:nvSpPr>
          <p:cNvPr id="1843" name="Google Shape;1843;p46"/>
          <p:cNvSpPr txBox="1">
            <a:spLocks noGrp="1"/>
          </p:cNvSpPr>
          <p:nvPr>
            <p:ph type="subTitle" idx="1"/>
          </p:nvPr>
        </p:nvSpPr>
        <p:spPr>
          <a:xfrm>
            <a:off x="367638" y="919750"/>
            <a:ext cx="3704585" cy="368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Докер</a:t>
            </a:r>
            <a:r>
              <a:rPr lang="ru-RU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— это открытая платформа для разработки, доставки и эксплуатации приложений.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l"/>
            <a:r>
              <a:rPr lang="ru-RU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__Karla_555e8b"/>
              </a:rPr>
              <a:t>С его помощью вы получаете универсальное, эффективное и масштабируемое окружение, которое обеспечивает надежность при разработке. </a:t>
            </a:r>
          </a:p>
          <a:p>
            <a:pPr algn="l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__Karla_555e8b"/>
              </a:rPr>
              <a:t>И</a:t>
            </a:r>
            <a:r>
              <a:rPr lang="ru-RU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__Karla_555e8b"/>
              </a:rPr>
              <a:t>золированные контейнеры, единая среда разработки на любой машине, возможность масштабирования и стабильная работа приложения - все это с Докером!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1844" name="Google Shape;1844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5" name="Google Shape;1845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 descr="Изображение выглядит как Графика, графическая встав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CF37C01-67CD-9EF2-24E0-D3FCEB222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49"/>
          <a:stretch/>
        </p:blipFill>
        <p:spPr>
          <a:xfrm>
            <a:off x="2949933" y="302636"/>
            <a:ext cx="7303273" cy="292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 маркетплейсов</a:t>
            </a:r>
            <a:endParaRPr dirty="0"/>
          </a:p>
        </p:txBody>
      </p:sp>
      <p:grpSp>
        <p:nvGrpSpPr>
          <p:cNvPr id="3134" name="Google Shape;3134;p66"/>
          <p:cNvGrpSpPr/>
          <p:nvPr/>
        </p:nvGrpSpPr>
        <p:grpSpPr>
          <a:xfrm>
            <a:off x="293519" y="3626640"/>
            <a:ext cx="989838" cy="1484757"/>
            <a:chOff x="5713925" y="2311950"/>
            <a:chExt cx="1039200" cy="1558800"/>
          </a:xfrm>
        </p:grpSpPr>
        <p:sp>
          <p:nvSpPr>
            <p:cNvPr id="3135" name="Google Shape;3135;p66"/>
            <p:cNvSpPr/>
            <p:nvPr/>
          </p:nvSpPr>
          <p:spPr>
            <a:xfrm>
              <a:off x="5713925" y="23119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6"/>
            <p:cNvSpPr/>
            <p:nvPr/>
          </p:nvSpPr>
          <p:spPr>
            <a:xfrm>
              <a:off x="6233525" y="23119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6"/>
            <p:cNvSpPr/>
            <p:nvPr/>
          </p:nvSpPr>
          <p:spPr>
            <a:xfrm>
              <a:off x="5713925" y="28315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6"/>
            <p:cNvSpPr/>
            <p:nvPr/>
          </p:nvSpPr>
          <p:spPr>
            <a:xfrm>
              <a:off x="6233525" y="28315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6"/>
            <p:cNvSpPr/>
            <p:nvPr/>
          </p:nvSpPr>
          <p:spPr>
            <a:xfrm>
              <a:off x="5713925" y="33511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6"/>
            <p:cNvSpPr/>
            <p:nvPr/>
          </p:nvSpPr>
          <p:spPr>
            <a:xfrm>
              <a:off x="6233525" y="33511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1" name="Google Shape;3141;p66"/>
          <p:cNvGrpSpPr/>
          <p:nvPr/>
        </p:nvGrpSpPr>
        <p:grpSpPr>
          <a:xfrm>
            <a:off x="293519" y="1837246"/>
            <a:ext cx="1892093" cy="1948807"/>
            <a:chOff x="229175" y="1404950"/>
            <a:chExt cx="1576350" cy="1623600"/>
          </a:xfrm>
        </p:grpSpPr>
        <p:sp>
          <p:nvSpPr>
            <p:cNvPr id="3142" name="Google Shape;3142;p66"/>
            <p:cNvSpPr/>
            <p:nvPr/>
          </p:nvSpPr>
          <p:spPr>
            <a:xfrm rot="10800000">
              <a:off x="713225" y="19461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6"/>
            <p:cNvSpPr/>
            <p:nvPr/>
          </p:nvSpPr>
          <p:spPr>
            <a:xfrm rot="10800000">
              <a:off x="551875" y="1751325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6"/>
            <p:cNvSpPr/>
            <p:nvPr/>
          </p:nvSpPr>
          <p:spPr>
            <a:xfrm rot="10800000">
              <a:off x="390525" y="15835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6"/>
            <p:cNvSpPr/>
            <p:nvPr/>
          </p:nvSpPr>
          <p:spPr>
            <a:xfrm rot="10800000">
              <a:off x="229175" y="14049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1" name="Google Shape;3151;p66"/>
          <p:cNvGrpSpPr/>
          <p:nvPr/>
        </p:nvGrpSpPr>
        <p:grpSpPr>
          <a:xfrm flipH="1">
            <a:off x="6866038" y="3350825"/>
            <a:ext cx="2806875" cy="2625875"/>
            <a:chOff x="-943975" y="2874825"/>
            <a:chExt cx="2806875" cy="2625875"/>
          </a:xfrm>
        </p:grpSpPr>
        <p:sp>
          <p:nvSpPr>
            <p:cNvPr id="3152" name="Google Shape;3152;p66"/>
            <p:cNvSpPr/>
            <p:nvPr/>
          </p:nvSpPr>
          <p:spPr>
            <a:xfrm>
              <a:off x="-272200" y="2874825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6"/>
            <p:cNvSpPr/>
            <p:nvPr/>
          </p:nvSpPr>
          <p:spPr>
            <a:xfrm>
              <a:off x="-440144" y="2997519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6"/>
            <p:cNvSpPr/>
            <p:nvPr/>
          </p:nvSpPr>
          <p:spPr>
            <a:xfrm>
              <a:off x="-608087" y="3120213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6"/>
            <p:cNvSpPr/>
            <p:nvPr/>
          </p:nvSpPr>
          <p:spPr>
            <a:xfrm>
              <a:off x="-776031" y="3242906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6"/>
            <p:cNvSpPr/>
            <p:nvPr/>
          </p:nvSpPr>
          <p:spPr>
            <a:xfrm>
              <a:off x="-943975" y="3365600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1" name="Google Shape;3091;p66"/>
          <p:cNvSpPr txBox="1">
            <a:spLocks noGrp="1"/>
          </p:cNvSpPr>
          <p:nvPr>
            <p:ph type="body" idx="1"/>
          </p:nvPr>
        </p:nvSpPr>
        <p:spPr>
          <a:xfrm>
            <a:off x="719999" y="1139550"/>
            <a:ext cx="7565259" cy="236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__Karla_555e8b"/>
              </a:rPr>
              <a:t>Маркетплейсы становятся все более актуальными в современном мире электронной коммерции. Они предоставляют платформу, где продавцы могут предлагать свои товары или услуги, а покупатели могут выбирать из широкого ассортимента товаров от различных продавцов. Маркетплейсы способствуют увеличению выбора, снижению цен, улучшению пользовательского опыта и создают конкурентные преимущества как для продавцов, так и для покупателей. Это эффективный способ для бизнесов привлекать новых клиентов и расширять свою аудиторию. В современном цифровом мире маркетплейсы играют значительную роль в онлайн-торговле и являются ключевым инструментом для многих компаний, стремящихся к успеху в электронной коммерции.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9"/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9"/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Запуск шаг за шагом</a:t>
            </a:r>
            <a:endParaRPr dirty="0"/>
          </a:p>
        </p:txBody>
      </p:sp>
      <p:grpSp>
        <p:nvGrpSpPr>
          <p:cNvPr id="2230" name="Google Shape;2230;p59"/>
          <p:cNvGrpSpPr/>
          <p:nvPr/>
        </p:nvGrpSpPr>
        <p:grpSpPr>
          <a:xfrm>
            <a:off x="5457524" y="2320838"/>
            <a:ext cx="263073" cy="341227"/>
            <a:chOff x="2390298" y="2185817"/>
            <a:chExt cx="367522" cy="476707"/>
          </a:xfrm>
        </p:grpSpPr>
        <p:sp>
          <p:nvSpPr>
            <p:cNvPr id="2231" name="Google Shape;2231;p59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9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5" name="Google Shape;2235;p59"/>
          <p:cNvSpPr/>
          <p:nvPr/>
        </p:nvSpPr>
        <p:spPr>
          <a:xfrm>
            <a:off x="3343950" y="2334358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6" name="Google Shape;2236;p59"/>
          <p:cNvGrpSpPr/>
          <p:nvPr/>
        </p:nvGrpSpPr>
        <p:grpSpPr>
          <a:xfrm>
            <a:off x="7491709" y="2321047"/>
            <a:ext cx="263073" cy="341145"/>
            <a:chOff x="1612822" y="1436414"/>
            <a:chExt cx="367522" cy="476593"/>
          </a:xfrm>
        </p:grpSpPr>
        <p:sp>
          <p:nvSpPr>
            <p:cNvPr id="2237" name="Google Shape;2237;p59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9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59"/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2" name="Google Shape;2242;p59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9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9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9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9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9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9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9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9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9"/>
          <p:cNvSpPr txBox="1"/>
          <p:nvPr/>
        </p:nvSpPr>
        <p:spPr>
          <a:xfrm>
            <a:off x="73415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VENV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1" name="Google Shape;2261;p59"/>
          <p:cNvSpPr txBox="1"/>
          <p:nvPr/>
        </p:nvSpPr>
        <p:spPr>
          <a:xfrm>
            <a:off x="652007" y="3646299"/>
            <a:ext cx="1867639" cy="13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Создаем виртуальное окружение</a:t>
            </a:r>
          </a:p>
        </p:txBody>
      </p:sp>
      <p:sp>
        <p:nvSpPr>
          <p:cNvPr id="2262" name="Google Shape;2262;p59"/>
          <p:cNvSpPr txBox="1"/>
          <p:nvPr/>
        </p:nvSpPr>
        <p:spPr>
          <a:xfrm>
            <a:off x="2635424" y="3246850"/>
            <a:ext cx="195476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Зависимости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3" name="Google Shape;2263;p59"/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Устанавливаем все зависимости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4" name="Google Shape;2264;p59"/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5" name="Google Shape;2265;p59"/>
          <p:cNvSpPr txBox="1"/>
          <p:nvPr/>
        </p:nvSpPr>
        <p:spPr>
          <a:xfrm>
            <a:off x="480251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Фронтенд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6" name="Google Shape;2266;p59"/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Устанавливаем </a:t>
            </a:r>
            <a:r>
              <a:rPr lang="ru-RU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фронтенд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7" name="Google Shape;2267;p59"/>
          <p:cNvSpPr txBox="1"/>
          <p:nvPr/>
        </p:nvSpPr>
        <p:spPr>
          <a:xfrm>
            <a:off x="6836647" y="3246950"/>
            <a:ext cx="1766663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Контейнеры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8" name="Google Shape;2268;p59"/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Поднимаем контейнеры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9" name="Google Shape;2269;p59"/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0" name="Google Shape;2270;p59"/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1" name="Google Shape;2271;p59"/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2" name="Google Shape;2272;p59"/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59"/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4" name="Google Shape;2274;p59"/>
          <p:cNvCxnSpPr>
            <a:stCxn id="2264" idx="2"/>
            <a:endCxn id="2228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5" name="Google Shape;2275;p59"/>
          <p:cNvCxnSpPr>
            <a:stCxn id="2228" idx="2"/>
            <a:endCxn id="2260" idx="0"/>
          </p:cNvCxnSpPr>
          <p:nvPr/>
        </p:nvCxnSpPr>
        <p:spPr>
          <a:xfrm rot="-5400000" flipH="1">
            <a:off x="1286600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/>
          <p:cNvCxnSpPr>
            <a:cxnSpLocks/>
            <a:stCxn id="2227" idx="2"/>
            <a:endCxn id="2262" idx="0"/>
          </p:cNvCxnSpPr>
          <p:nvPr/>
        </p:nvCxnSpPr>
        <p:spPr>
          <a:xfrm rot="16200000" flipH="1">
            <a:off x="3349409" y="2983455"/>
            <a:ext cx="468900" cy="578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/>
          <p:cNvCxnSpPr>
            <a:stCxn id="2272" idx="2"/>
            <a:endCxn id="2265" idx="0"/>
          </p:cNvCxnSpPr>
          <p:nvPr/>
        </p:nvCxnSpPr>
        <p:spPr>
          <a:xfrm rot="-5400000" flipH="1">
            <a:off x="5354912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/>
          <p:cNvCxnSpPr>
            <a:cxnSpLocks/>
            <a:stCxn id="2273" idx="2"/>
            <a:endCxn id="2267" idx="0"/>
          </p:cNvCxnSpPr>
          <p:nvPr/>
        </p:nvCxnSpPr>
        <p:spPr>
          <a:xfrm rot="16200000" flipH="1">
            <a:off x="7437112" y="2964083"/>
            <a:ext cx="469000" cy="967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9" name="Google Shape;2279;p59"/>
          <p:cNvCxnSpPr>
            <a:stCxn id="2269" idx="2"/>
            <a:endCxn id="2227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/>
          <p:cNvCxnSpPr>
            <a:stCxn id="2270" idx="2"/>
            <a:endCxn id="2272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1" name="Google Shape;2281;p59"/>
          <p:cNvCxnSpPr>
            <a:stCxn id="2271" idx="2"/>
            <a:endCxn id="2273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2516552" y="258226"/>
            <a:ext cx="4110895" cy="721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Чему я научился?</a:t>
            </a:r>
            <a:endParaRPr dirty="0"/>
          </a:p>
        </p:txBody>
      </p:sp>
      <p:sp>
        <p:nvSpPr>
          <p:cNvPr id="2398" name="Google Shape;2398;p63"/>
          <p:cNvSpPr txBox="1">
            <a:spLocks noGrp="1"/>
          </p:cNvSpPr>
          <p:nvPr>
            <p:ph type="subTitle" idx="1"/>
          </p:nvPr>
        </p:nvSpPr>
        <p:spPr>
          <a:xfrm>
            <a:off x="670985" y="1213466"/>
            <a:ext cx="8099304" cy="3088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Создание магазина </a:t>
            </a:r>
            <a:r>
              <a:rPr lang="en" dirty="0" err="1">
                <a:solidFill>
                  <a:schemeClr val="accent6">
                    <a:lumMod val="50000"/>
                  </a:schemeClr>
                </a:solidFill>
              </a:rPr>
              <a:t>Megano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на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Django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 использованием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Django REST framework, PostgreSQL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Docker -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это отличный проект для изучения разработки веб-приложений.</a:t>
            </a:r>
            <a:br>
              <a:rPr lang="ru-RU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ru-RU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Участие в разработке магазина </a:t>
            </a:r>
            <a:r>
              <a:rPr lang="en" dirty="0" err="1">
                <a:solidFill>
                  <a:schemeClr val="accent6">
                    <a:lumMod val="50000"/>
                  </a:schemeClr>
                </a:solidFill>
              </a:rPr>
              <a:t>Megano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позволила глубже понять работу фреймворка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Django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и его модуля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Django REST framework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для создания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RESTful API.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Подключение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PostgreSQL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к проекту помогло научиться работать с реляционными базами данных, проводить миграции, оптимизировать запросы и обращаться к данным через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ORM Django.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Включение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Docker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 проект позволило создавать изолированные среды для разработки, тестирования и развертывания приложения, а также понимать основные концепции контейнеризации. Работа с таким проектом помогла лучше понять архитектуру веб-приложений, включая работу с клиент-серверной моделью, обработку запросов и передачу данных.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951534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</a:t>
            </a:r>
            <a:r>
              <a:rPr lang="en" dirty="0"/>
              <a:t>!</a:t>
            </a:r>
            <a:endParaRPr dirty="0"/>
          </a:p>
        </p:txBody>
      </p:sp>
      <p:sp>
        <p:nvSpPr>
          <p:cNvPr id="2413" name="Google Shape;2413;p64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youremail@freepik.com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+34 654 321 432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yourwebsite.com</a:t>
            </a:r>
            <a:endParaRPr dirty="0"/>
          </a:p>
        </p:txBody>
      </p:sp>
      <p:grpSp>
        <p:nvGrpSpPr>
          <p:cNvPr id="2416" name="Google Shape;2416;p64"/>
          <p:cNvGrpSpPr/>
          <p:nvPr/>
        </p:nvGrpSpPr>
        <p:grpSpPr>
          <a:xfrm>
            <a:off x="5361478" y="2513937"/>
            <a:ext cx="597900" cy="385800"/>
            <a:chOff x="2289878" y="3082512"/>
            <a:chExt cx="597900" cy="385800"/>
          </a:xfrm>
        </p:grpSpPr>
        <p:sp>
          <p:nvSpPr>
            <p:cNvPr id="2417" name="Google Shape;2417;p64"/>
            <p:cNvSpPr/>
            <p:nvPr/>
          </p:nvSpPr>
          <p:spPr>
            <a:xfrm>
              <a:off x="2447030" y="3130409"/>
              <a:ext cx="282876" cy="28321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2289878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64"/>
          <p:cNvGrpSpPr/>
          <p:nvPr/>
        </p:nvGrpSpPr>
        <p:grpSpPr>
          <a:xfrm>
            <a:off x="4573177" y="2513937"/>
            <a:ext cx="597900" cy="385800"/>
            <a:chOff x="1501577" y="3082512"/>
            <a:chExt cx="597900" cy="385800"/>
          </a:xfrm>
        </p:grpSpPr>
        <p:grpSp>
          <p:nvGrpSpPr>
            <p:cNvPr id="2420" name="Google Shape;2420;p64"/>
            <p:cNvGrpSpPr/>
            <p:nvPr/>
          </p:nvGrpSpPr>
          <p:grpSpPr>
            <a:xfrm>
              <a:off x="1659114" y="3130469"/>
              <a:ext cx="283212" cy="282899"/>
              <a:chOff x="3303268" y="3817349"/>
              <a:chExt cx="346056" cy="345674"/>
            </a:xfrm>
          </p:grpSpPr>
          <p:sp>
            <p:nvSpPr>
              <p:cNvPr id="2421" name="Google Shape;2421;p64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4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4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4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5" name="Google Shape;2425;p64"/>
            <p:cNvSpPr/>
            <p:nvPr/>
          </p:nvSpPr>
          <p:spPr>
            <a:xfrm>
              <a:off x="1501577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64"/>
          <p:cNvGrpSpPr/>
          <p:nvPr/>
        </p:nvGrpSpPr>
        <p:grpSpPr>
          <a:xfrm>
            <a:off x="3784875" y="2513937"/>
            <a:ext cx="597900" cy="385800"/>
            <a:chOff x="713275" y="3082512"/>
            <a:chExt cx="597900" cy="385800"/>
          </a:xfrm>
        </p:grpSpPr>
        <p:grpSp>
          <p:nvGrpSpPr>
            <p:cNvPr id="2427" name="Google Shape;2427;p64"/>
            <p:cNvGrpSpPr/>
            <p:nvPr/>
          </p:nvGrpSpPr>
          <p:grpSpPr>
            <a:xfrm>
              <a:off x="870716" y="3133963"/>
              <a:ext cx="283558" cy="283245"/>
              <a:chOff x="3752358" y="3817349"/>
              <a:chExt cx="346056" cy="345674"/>
            </a:xfrm>
          </p:grpSpPr>
          <p:sp>
            <p:nvSpPr>
              <p:cNvPr id="2428" name="Google Shape;2428;p64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6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2" name="Google Shape;2432;p64"/>
            <p:cNvSpPr/>
            <p:nvPr/>
          </p:nvSpPr>
          <p:spPr>
            <a:xfrm>
              <a:off x="713275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66FB0F-93D3-D333-B462-9BB59E654CB0}"/>
              </a:ext>
            </a:extLst>
          </p:cNvPr>
          <p:cNvSpPr/>
          <p:nvPr/>
        </p:nvSpPr>
        <p:spPr>
          <a:xfrm>
            <a:off x="1089329" y="3377538"/>
            <a:ext cx="5438692" cy="526552"/>
          </a:xfrm>
          <a:prstGeom prst="rect">
            <a:avLst/>
          </a:prstGeom>
          <a:solidFill>
            <a:srgbClr val="F5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Macintosh PowerPoint</Application>
  <PresentationFormat>Экран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IBM Plex Mono</vt:lpstr>
      <vt:lpstr>Source Code Pro</vt:lpstr>
      <vt:lpstr>Open Sans</vt:lpstr>
      <vt:lpstr>Poppins</vt:lpstr>
      <vt:lpstr>Arial</vt:lpstr>
      <vt:lpstr>Arial</vt:lpstr>
      <vt:lpstr>__Karla_555e8b</vt:lpstr>
      <vt:lpstr>Roboto Condensed Light</vt:lpstr>
      <vt:lpstr>DM Sans</vt:lpstr>
      <vt:lpstr>Introduction to Coding Workshop by Slidesgo</vt:lpstr>
      <vt:lpstr>Маркетплейс  Megano.</vt:lpstr>
      <vt:lpstr>Используемые технологии</vt:lpstr>
      <vt:lpstr>Почему Django?</vt:lpstr>
      <vt:lpstr>PostresSQL vs SQLite</vt:lpstr>
      <vt:lpstr>Docker?</vt:lpstr>
      <vt:lpstr>Актуальность маркетплейсов</vt:lpstr>
      <vt:lpstr>Запуск шаг за шагом</vt:lpstr>
      <vt:lpstr>Чему я научился?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Маркетплейс  Megano.</dc:title>
  <cp:lastModifiedBy>85</cp:lastModifiedBy>
  <cp:revision>1</cp:revision>
  <dcterms:modified xsi:type="dcterms:W3CDTF">2024-03-04T15:57:46Z</dcterms:modified>
</cp:coreProperties>
</file>