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1" r:id="rId3"/>
    <p:sldId id="312" r:id="rId4"/>
    <p:sldId id="323" r:id="rId5"/>
    <p:sldId id="324" r:id="rId6"/>
    <p:sldId id="339" r:id="rId7"/>
    <p:sldId id="325" r:id="rId8"/>
    <p:sldId id="313" r:id="rId9"/>
    <p:sldId id="327" r:id="rId10"/>
    <p:sldId id="328" r:id="rId11"/>
    <p:sldId id="329" r:id="rId12"/>
    <p:sldId id="330" r:id="rId13"/>
    <p:sldId id="331" r:id="rId14"/>
    <p:sldId id="340" r:id="rId15"/>
    <p:sldId id="357" r:id="rId16"/>
    <p:sldId id="315" r:id="rId17"/>
    <p:sldId id="341" r:id="rId18"/>
    <p:sldId id="342" r:id="rId19"/>
    <p:sldId id="343" r:id="rId20"/>
    <p:sldId id="318" r:id="rId21"/>
    <p:sldId id="344" r:id="rId22"/>
    <p:sldId id="345" r:id="rId23"/>
    <p:sldId id="359" r:id="rId24"/>
    <p:sldId id="360" r:id="rId25"/>
    <p:sldId id="335" r:id="rId26"/>
    <p:sldId id="319" r:id="rId27"/>
    <p:sldId id="35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4" autoAdjust="0"/>
    <p:restoredTop sz="86394" autoAdjust="0"/>
  </p:normalViewPr>
  <p:slideViewPr>
    <p:cSldViewPr snapToGrid="0" snapToObjects="1">
      <p:cViewPr varScale="1">
        <p:scale>
          <a:sx n="157" d="100"/>
          <a:sy n="157" d="100"/>
        </p:scale>
        <p:origin x="19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29CFD-2813-3047-BB8D-033EB9798F87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1962B-5109-EE45-9A5B-0ECB702F4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9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88270-BF9A-9842-BE08-519AA685FF62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E582-D01E-F74C-A246-0F9609E0D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2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F3DF-4A5C-A647-94A7-922F87928869}" type="datetime1">
              <a:rPr lang="en-GB" smtClean="0"/>
              <a:t>27/02/2023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B041-BDE0-5644-B00E-45F106F3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04-AE63-6145-8E24-E74A525BC8F8}" type="datetime1">
              <a:rPr lang="en-GB" smtClean="0"/>
              <a:t>27/02/2023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B041-BDE0-5644-B00E-45F106F3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23E-3E07-1949-8C44-4183BC6D11AE}" type="datetime1">
              <a:rPr lang="en-GB" smtClean="0"/>
              <a:t>27/02/2023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B041-BDE0-5644-B00E-45F106F3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8E8E-78F0-624A-BD94-FAFC27633516}" type="datetime1">
              <a:rPr lang="en-GB" smtClean="0"/>
              <a:t>27/02/2023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B041-BDE0-5644-B00E-45F106F3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A740-351E-0644-9BD2-1C218DC5287C}" type="datetime1">
              <a:rPr lang="en-GB" smtClean="0"/>
              <a:t>27/02/2023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B041-BDE0-5644-B00E-45F106F3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7C02-8F8D-8244-AA96-4D33A2287E4A}" type="datetime1">
              <a:rPr lang="en-GB" smtClean="0"/>
              <a:t>27/02/2023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B041-BDE0-5644-B00E-45F106F3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6532-30B0-F347-BD24-56B1ABA695AC}" type="datetime1">
              <a:rPr lang="en-GB" smtClean="0"/>
              <a:t>27/02/2023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B041-BDE0-5644-B00E-45F106F3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6629-D590-3F44-8C5D-9E550B3D462E}" type="datetime1">
              <a:rPr lang="en-GB" smtClean="0"/>
              <a:t>27/02/2023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B041-BDE0-5644-B00E-45F106F3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2E9D-7815-AA43-AD4E-2A68E95B0397}" type="datetime1">
              <a:rPr lang="en-GB" smtClean="0"/>
              <a:t>27/02/2023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B041-BDE0-5644-B00E-45F106F3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9AAE-7D10-7248-AA5F-04F1840EEEC3}" type="datetime1">
              <a:rPr lang="en-GB" smtClean="0"/>
              <a:t>27/02/2023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B041-BDE0-5644-B00E-45F106F3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3200-677A-1D4E-9F05-D0EDF86FC2D7}" type="datetime1">
              <a:rPr lang="en-GB" smtClean="0"/>
              <a:t>27/02/2023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A7B041-BDE0-5644-B00E-45F106F3AF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/>
              <a:t>Click to edit Master text styles</a:t>
            </a:r>
          </a:p>
          <a:p>
            <a:pPr lvl="1" eaLnBrk="1" latinLnBrk="0" hangingPunct="1"/>
            <a:r>
              <a:rPr kumimoji="0" lang="x-none"/>
              <a:t>Second level</a:t>
            </a:r>
          </a:p>
          <a:p>
            <a:pPr lvl="2" eaLnBrk="1" latinLnBrk="0" hangingPunct="1"/>
            <a:r>
              <a:rPr kumimoji="0" lang="x-none"/>
              <a:t>Third level</a:t>
            </a:r>
          </a:p>
          <a:p>
            <a:pPr lvl="3" eaLnBrk="1" latinLnBrk="0" hangingPunct="1"/>
            <a:r>
              <a:rPr kumimoji="0" lang="x-none"/>
              <a:t>Fourth level</a:t>
            </a:r>
          </a:p>
          <a:p>
            <a:pPr lvl="4" eaLnBrk="1" latinLnBrk="0" hangingPunct="1"/>
            <a:r>
              <a:rPr kumimoji="0" lang="x-none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B69DDC-91F6-184C-8133-B1A25ED37575}" type="datetime1">
              <a:rPr lang="en-GB" smtClean="0"/>
              <a:t>27/02/2023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A7B041-BDE0-5644-B00E-45F106F3AF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CM3038 Artificial</a:t>
            </a:r>
            <a:r>
              <a:rPr lang="en-US" baseline="0" dirty="0"/>
              <a:t> Intelligence for Problem Solving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Lecture#6</a:t>
            </a:r>
          </a:p>
          <a:p>
            <a:r>
              <a:rPr lang="en-US"/>
              <a:t>Adversarial Search Part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Simplified</a:t>
            </a:r>
            <a:r>
              <a:rPr lang="en-GB" baseline="0" dirty="0"/>
              <a:t> Game to Understand </a:t>
            </a:r>
            <a:r>
              <a:rPr lang="en-GB" baseline="0" dirty="0" err="1"/>
              <a:t>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7403" y="6047069"/>
            <a:ext cx="4060123" cy="30928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/>
              <a:t>From Russell &amp; </a:t>
            </a:r>
            <a:r>
              <a:rPr lang="en-GB" dirty="0" err="1"/>
              <a:t>Norvig</a:t>
            </a:r>
            <a:r>
              <a:rPr lang="en-GB" dirty="0"/>
              <a:t> (Chapter 6, figure 6.2)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113116" y="1847087"/>
            <a:ext cx="806824" cy="761641"/>
            <a:chOff x="3469341" y="1847088"/>
            <a:chExt cx="806824" cy="761641"/>
          </a:xfrm>
        </p:grpSpPr>
        <p:sp>
          <p:nvSpPr>
            <p:cNvPr id="6" name="Isosceles Triangle 5"/>
            <p:cNvSpPr/>
            <p:nvPr/>
          </p:nvSpPr>
          <p:spPr>
            <a:xfrm>
              <a:off x="3469341" y="1847088"/>
              <a:ext cx="806824" cy="761641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9367" y="2023954"/>
              <a:ext cx="4619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A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37482" y="3296778"/>
            <a:ext cx="806824" cy="761641"/>
            <a:chOff x="1066800" y="4536500"/>
            <a:chExt cx="806824" cy="761641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1066800" y="4536500"/>
              <a:ext cx="806824" cy="761641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50956" y="4536500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B</a:t>
              </a:r>
              <a:endParaRPr lang="en-US" sz="3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06188" y="3297571"/>
            <a:ext cx="806824" cy="761641"/>
            <a:chOff x="1066800" y="4536500"/>
            <a:chExt cx="806824" cy="761641"/>
          </a:xfrm>
        </p:grpSpPr>
        <p:sp>
          <p:nvSpPr>
            <p:cNvPr id="13" name="Isosceles Triangle 12"/>
            <p:cNvSpPr/>
            <p:nvPr/>
          </p:nvSpPr>
          <p:spPr>
            <a:xfrm rot="10800000">
              <a:off x="1066800" y="4536500"/>
              <a:ext cx="806824" cy="761641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50956" y="4536500"/>
              <a:ext cx="4523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C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47696" y="3283672"/>
            <a:ext cx="806824" cy="761641"/>
            <a:chOff x="1066800" y="4536500"/>
            <a:chExt cx="806824" cy="761641"/>
          </a:xfrm>
        </p:grpSpPr>
        <p:sp>
          <p:nvSpPr>
            <p:cNvPr id="19" name="Isosceles Triangle 18"/>
            <p:cNvSpPr/>
            <p:nvPr/>
          </p:nvSpPr>
          <p:spPr>
            <a:xfrm rot="10800000">
              <a:off x="1066800" y="4536500"/>
              <a:ext cx="806824" cy="761641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50956" y="4536500"/>
              <a:ext cx="4924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D</a:t>
              </a:r>
              <a:endParaRPr lang="en-US" sz="3200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rot="5400000">
            <a:off x="2732540" y="1512790"/>
            <a:ext cx="688050" cy="2879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172107" y="2953149"/>
            <a:ext cx="68884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5609829" y="1515427"/>
            <a:ext cx="674944" cy="286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296187" y="4556498"/>
            <a:ext cx="806824" cy="76164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506675" y="5156775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3</a:t>
            </a:r>
            <a:endParaRPr lang="en-US" sz="3200" dirty="0"/>
          </a:p>
        </p:txBody>
      </p:sp>
      <p:sp>
        <p:nvSpPr>
          <p:cNvPr id="32" name="Isosceles Triangle 31"/>
          <p:cNvSpPr/>
          <p:nvPr/>
        </p:nvSpPr>
        <p:spPr>
          <a:xfrm>
            <a:off x="1237482" y="4556498"/>
            <a:ext cx="806824" cy="76164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7970" y="5156775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12</a:t>
            </a:r>
            <a:endParaRPr lang="en-US" sz="3200" dirty="0"/>
          </a:p>
        </p:txBody>
      </p:sp>
      <p:sp>
        <p:nvSpPr>
          <p:cNvPr id="34" name="Isosceles Triangle 33"/>
          <p:cNvSpPr/>
          <p:nvPr/>
        </p:nvSpPr>
        <p:spPr>
          <a:xfrm>
            <a:off x="2173990" y="4556498"/>
            <a:ext cx="806824" cy="76164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2384478" y="51567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8</a:t>
            </a:r>
            <a:endParaRPr lang="en-US" sz="3200" dirty="0"/>
          </a:p>
        </p:txBody>
      </p:sp>
      <p:sp>
        <p:nvSpPr>
          <p:cNvPr id="44" name="Isosceles Triangle 43"/>
          <p:cNvSpPr/>
          <p:nvPr/>
        </p:nvSpPr>
        <p:spPr>
          <a:xfrm>
            <a:off x="3164893" y="4556498"/>
            <a:ext cx="806824" cy="76164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3375381" y="5156775"/>
            <a:ext cx="383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2</a:t>
            </a:r>
            <a:endParaRPr lang="en-US" sz="3200" dirty="0"/>
          </a:p>
        </p:txBody>
      </p:sp>
      <p:sp>
        <p:nvSpPr>
          <p:cNvPr id="46" name="Isosceles Triangle 45"/>
          <p:cNvSpPr/>
          <p:nvPr/>
        </p:nvSpPr>
        <p:spPr>
          <a:xfrm>
            <a:off x="4106188" y="4556498"/>
            <a:ext cx="806824" cy="76164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16676" y="515677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4</a:t>
            </a:r>
            <a:endParaRPr lang="en-US" sz="3200" dirty="0"/>
          </a:p>
        </p:txBody>
      </p:sp>
      <p:sp>
        <p:nvSpPr>
          <p:cNvPr id="48" name="Isosceles Triangle 47"/>
          <p:cNvSpPr/>
          <p:nvPr/>
        </p:nvSpPr>
        <p:spPr>
          <a:xfrm>
            <a:off x="5042696" y="4556498"/>
            <a:ext cx="806824" cy="76164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5253184" y="515677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6</a:t>
            </a:r>
            <a:endParaRPr lang="en-US" sz="3200" dirty="0"/>
          </a:p>
        </p:txBody>
      </p:sp>
      <p:sp>
        <p:nvSpPr>
          <p:cNvPr id="50" name="Isosceles Triangle 49"/>
          <p:cNvSpPr/>
          <p:nvPr/>
        </p:nvSpPr>
        <p:spPr>
          <a:xfrm>
            <a:off x="6056011" y="4556498"/>
            <a:ext cx="806824" cy="76164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6266499" y="5156775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14</a:t>
            </a:r>
            <a:endParaRPr lang="en-US" sz="3200" dirty="0"/>
          </a:p>
        </p:txBody>
      </p:sp>
      <p:sp>
        <p:nvSpPr>
          <p:cNvPr id="52" name="Isosceles Triangle 51"/>
          <p:cNvSpPr/>
          <p:nvPr/>
        </p:nvSpPr>
        <p:spPr>
          <a:xfrm>
            <a:off x="6997306" y="4556498"/>
            <a:ext cx="806824" cy="76164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7207794" y="5156775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5</a:t>
            </a:r>
            <a:endParaRPr lang="en-US" sz="3200" dirty="0"/>
          </a:p>
        </p:txBody>
      </p:sp>
      <p:sp>
        <p:nvSpPr>
          <p:cNvPr id="54" name="Isosceles Triangle 53"/>
          <p:cNvSpPr/>
          <p:nvPr/>
        </p:nvSpPr>
        <p:spPr>
          <a:xfrm>
            <a:off x="7933814" y="4556498"/>
            <a:ext cx="806824" cy="76164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8144302" y="5156775"/>
            <a:ext cx="383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2</a:t>
            </a:r>
            <a:endParaRPr lang="en-US" sz="3200" dirty="0"/>
          </a:p>
        </p:txBody>
      </p:sp>
      <p:cxnSp>
        <p:nvCxnSpPr>
          <p:cNvPr id="56" name="Straight Connector 55"/>
          <p:cNvCxnSpPr>
            <a:endCxn id="30" idx="0"/>
          </p:cNvCxnSpPr>
          <p:nvPr/>
        </p:nvCxnSpPr>
        <p:spPr>
          <a:xfrm rot="5400000">
            <a:off x="921208" y="3836811"/>
            <a:ext cx="498079" cy="941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2" idx="0"/>
          </p:cNvCxnSpPr>
          <p:nvPr/>
        </p:nvCxnSpPr>
        <p:spPr>
          <a:xfrm rot="5400000">
            <a:off x="1391855" y="4307458"/>
            <a:ext cx="49807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34" idx="0"/>
          </p:cNvCxnSpPr>
          <p:nvPr/>
        </p:nvCxnSpPr>
        <p:spPr>
          <a:xfrm rot="16200000" flipH="1">
            <a:off x="1860109" y="3839204"/>
            <a:ext cx="498079" cy="936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4" idx="0"/>
          </p:cNvCxnSpPr>
          <p:nvPr/>
        </p:nvCxnSpPr>
        <p:spPr>
          <a:xfrm rot="5400000">
            <a:off x="3790310" y="3837208"/>
            <a:ext cx="497286" cy="941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6" idx="0"/>
          </p:cNvCxnSpPr>
          <p:nvPr/>
        </p:nvCxnSpPr>
        <p:spPr>
          <a:xfrm rot="5400000">
            <a:off x="4260957" y="4307855"/>
            <a:ext cx="49728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8" idx="0"/>
          </p:cNvCxnSpPr>
          <p:nvPr/>
        </p:nvCxnSpPr>
        <p:spPr>
          <a:xfrm rot="16200000" flipH="1">
            <a:off x="4729211" y="3839601"/>
            <a:ext cx="497286" cy="936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0" idx="0"/>
          </p:cNvCxnSpPr>
          <p:nvPr/>
        </p:nvCxnSpPr>
        <p:spPr>
          <a:xfrm rot="5400000">
            <a:off x="6649674" y="3855063"/>
            <a:ext cx="511185" cy="891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2" idx="0"/>
          </p:cNvCxnSpPr>
          <p:nvPr/>
        </p:nvCxnSpPr>
        <p:spPr>
          <a:xfrm rot="16200000" flipH="1">
            <a:off x="7120321" y="4276100"/>
            <a:ext cx="511185" cy="49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4" idx="0"/>
          </p:cNvCxnSpPr>
          <p:nvPr/>
        </p:nvCxnSpPr>
        <p:spPr>
          <a:xfrm rot="16200000" flipH="1">
            <a:off x="7588575" y="3807846"/>
            <a:ext cx="511185" cy="986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804130" y="2023952"/>
            <a:ext cx="947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Max</a:t>
            </a:r>
            <a:endParaRPr lang="en-US" sz="3200" dirty="0"/>
          </a:p>
        </p:txBody>
      </p:sp>
      <p:sp>
        <p:nvSpPr>
          <p:cNvPr id="85" name="TextBox 84"/>
          <p:cNvSpPr txBox="1"/>
          <p:nvPr/>
        </p:nvSpPr>
        <p:spPr>
          <a:xfrm>
            <a:off x="7891312" y="3298365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Min</a:t>
            </a:r>
            <a:endParaRPr lang="en-US" sz="3200" dirty="0"/>
          </a:p>
        </p:txBody>
      </p:sp>
      <p:sp>
        <p:nvSpPr>
          <p:cNvPr id="86" name="TextBox 85"/>
          <p:cNvSpPr txBox="1"/>
          <p:nvPr/>
        </p:nvSpPr>
        <p:spPr>
          <a:xfrm>
            <a:off x="916902" y="3298365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3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779998" y="3298365"/>
            <a:ext cx="383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2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6671116" y="3298365"/>
            <a:ext cx="383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2</a:t>
            </a:r>
            <a:endParaRPr lang="en-US" sz="3200" dirty="0"/>
          </a:p>
        </p:txBody>
      </p:sp>
      <p:sp>
        <p:nvSpPr>
          <p:cNvPr id="90" name="TextBox 89"/>
          <p:cNvSpPr txBox="1"/>
          <p:nvPr/>
        </p:nvSpPr>
        <p:spPr>
          <a:xfrm>
            <a:off x="3910924" y="1847088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3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1369251" y="1882519"/>
            <a:ext cx="2410749" cy="1223752"/>
            <a:chOff x="1586807" y="1882519"/>
            <a:chExt cx="2193192" cy="1223752"/>
          </a:xfrm>
        </p:grpSpPr>
        <p:cxnSp>
          <p:nvCxnSpPr>
            <p:cNvPr id="92" name="Straight Arrow Connector 91"/>
            <p:cNvCxnSpPr/>
            <p:nvPr/>
          </p:nvCxnSpPr>
          <p:spPr>
            <a:xfrm rot="10800000" flipV="1">
              <a:off x="1641690" y="2608727"/>
              <a:ext cx="2138309" cy="49754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586807" y="1882519"/>
              <a:ext cx="2048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Best action, cannot </a:t>
              </a:r>
              <a:r>
                <a:rPr lang="en-GB" sz="2000"/>
                <a:t>get worse than 3</a:t>
              </a:r>
              <a:endParaRPr lang="en-US" sz="2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57127" y="2737936"/>
            <a:ext cx="216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actions may lead to a score &lt;3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8" grpId="0"/>
      <p:bldP spid="89" grpId="0"/>
      <p:bldP spid="9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Minimax</a:t>
            </a:r>
            <a:r>
              <a:rPr lang="en-GB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3600" dirty="0"/>
              <a:t>function </a:t>
            </a:r>
            <a:r>
              <a:rPr lang="en-GB" sz="3600" dirty="0" err="1"/>
              <a:t>minimax</a:t>
            </a:r>
            <a:r>
              <a:rPr lang="en-GB" sz="3600" dirty="0"/>
              <a:t>(</a:t>
            </a:r>
            <a:r>
              <a:rPr lang="en-GB" sz="3600" b="1" dirty="0">
                <a:solidFill>
                  <a:srgbClr val="0000FF"/>
                </a:solidFill>
              </a:rPr>
              <a:t>state</a:t>
            </a:r>
            <a:r>
              <a:rPr lang="en-GB" sz="3600" dirty="0"/>
              <a:t>) returns an action</a:t>
            </a:r>
          </a:p>
          <a:p>
            <a:pPr>
              <a:buNone/>
            </a:pPr>
            <a:r>
              <a:rPr lang="en-GB" sz="3600" dirty="0"/>
              <a:t>{</a:t>
            </a:r>
          </a:p>
          <a:p>
            <a:pPr>
              <a:buNone/>
            </a:pPr>
            <a:r>
              <a:rPr lang="en-GB" sz="3600" b="1" dirty="0">
                <a:solidFill>
                  <a:srgbClr val="0000FF"/>
                </a:solidFill>
              </a:rPr>
              <a:t>v</a:t>
            </a:r>
            <a:r>
              <a:rPr lang="en-GB" sz="3600" dirty="0"/>
              <a:t>=</a:t>
            </a:r>
            <a:r>
              <a:rPr lang="en-GB" sz="3600" dirty="0" err="1"/>
              <a:t>max_value</a:t>
            </a:r>
            <a:r>
              <a:rPr lang="en-GB" sz="3600" dirty="0"/>
              <a:t>(</a:t>
            </a:r>
            <a:r>
              <a:rPr lang="en-GB" sz="3600" b="1" dirty="0">
                <a:solidFill>
                  <a:srgbClr val="0000FF"/>
                </a:solidFill>
              </a:rPr>
              <a:t>state</a:t>
            </a:r>
            <a:r>
              <a:rPr lang="en-GB" sz="3600" dirty="0"/>
              <a:t>)</a:t>
            </a:r>
          </a:p>
          <a:p>
            <a:pPr>
              <a:buNone/>
            </a:pPr>
            <a:r>
              <a:rPr lang="en-GB" sz="3600" dirty="0"/>
              <a:t>return the action in successor(</a:t>
            </a:r>
            <a:r>
              <a:rPr lang="en-GB" sz="3600" b="1" dirty="0">
                <a:solidFill>
                  <a:srgbClr val="0000FF"/>
                </a:solidFill>
              </a:rPr>
              <a:t>state</a:t>
            </a:r>
            <a:r>
              <a:rPr lang="en-GB" sz="3600" dirty="0"/>
              <a:t>) with value </a:t>
            </a:r>
            <a:r>
              <a:rPr lang="en-GB" sz="3600" b="1" dirty="0">
                <a:solidFill>
                  <a:srgbClr val="0000FF"/>
                </a:solidFill>
              </a:rPr>
              <a:t>v</a:t>
            </a:r>
          </a:p>
          <a:p>
            <a:pPr>
              <a:buNone/>
            </a:pPr>
            <a:r>
              <a:rPr lang="en-GB" sz="36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908177" y="2862470"/>
            <a:ext cx="3545541" cy="1400248"/>
          </a:xfrm>
          <a:prstGeom prst="wedgeRoundRectCallout">
            <a:avLst>
              <a:gd name="adj1" fmla="val -60736"/>
              <a:gd name="adj2" fmla="val 4487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Note: Call </a:t>
            </a:r>
            <a:r>
              <a:rPr lang="en-GB" sz="2000" dirty="0" err="1"/>
              <a:t>max_value</a:t>
            </a:r>
            <a:r>
              <a:rPr lang="en-GB" sz="2000" dirty="0"/>
              <a:t>(…) or </a:t>
            </a:r>
            <a:r>
              <a:rPr lang="en-GB" sz="2000" dirty="0" err="1"/>
              <a:t>min_value</a:t>
            </a:r>
            <a:r>
              <a:rPr lang="en-GB" sz="2000" dirty="0"/>
              <a:t>(…) depending on the first player is a max/min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430806" y="5163671"/>
            <a:ext cx="4022912" cy="1369546"/>
          </a:xfrm>
          <a:prstGeom prst="wedgeRoundRectCallout">
            <a:avLst>
              <a:gd name="adj1" fmla="val -66374"/>
              <a:gd name="adj2" fmla="val -5934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Not very efficient in real practice.</a:t>
            </a:r>
            <a:endParaRPr lang="en-US" sz="2000" dirty="0"/>
          </a:p>
          <a:p>
            <a:pPr algn="ctr"/>
            <a:r>
              <a:rPr lang="en-GB" sz="2000" dirty="0"/>
              <a:t>min/</a:t>
            </a:r>
            <a:r>
              <a:rPr lang="en-GB" sz="2000" dirty="0" err="1"/>
              <a:t>max_value</a:t>
            </a:r>
            <a:r>
              <a:rPr lang="en-GB" sz="2000" dirty="0"/>
              <a:t>(…) can return a score-action pair.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</a:t>
            </a:r>
            <a:r>
              <a:rPr lang="en-GB" dirty="0" err="1"/>
              <a:t>Minimax</a:t>
            </a:r>
            <a:r>
              <a:rPr lang="en-GB" dirty="0"/>
              <a:t> Algorithm – At a Max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GB" sz="2800" dirty="0"/>
              <a:t>function </a:t>
            </a:r>
            <a:r>
              <a:rPr lang="en-GB" sz="2800" dirty="0" err="1"/>
              <a:t>max_value</a:t>
            </a:r>
            <a:r>
              <a:rPr lang="en-GB" sz="2800" dirty="0"/>
              <a:t>(</a:t>
            </a:r>
            <a:r>
              <a:rPr lang="en-GB" sz="2800" b="1" dirty="0">
                <a:solidFill>
                  <a:srgbClr val="0000FF"/>
                </a:solidFill>
              </a:rPr>
              <a:t>state</a:t>
            </a:r>
            <a:r>
              <a:rPr lang="en-GB" sz="2800" dirty="0"/>
              <a:t>) returns a utility value</a:t>
            </a:r>
          </a:p>
          <a:p>
            <a:pPr>
              <a:buNone/>
            </a:pPr>
            <a:r>
              <a:rPr lang="en-GB" sz="2800" dirty="0"/>
              <a:t>{</a:t>
            </a:r>
          </a:p>
          <a:p>
            <a:pPr>
              <a:buNone/>
            </a:pPr>
            <a:r>
              <a:rPr lang="en-GB" sz="2800" dirty="0"/>
              <a:t>if </a:t>
            </a:r>
            <a:r>
              <a:rPr lang="en-GB" sz="2800" b="1" dirty="0">
                <a:solidFill>
                  <a:srgbClr val="0000FF"/>
                </a:solidFill>
              </a:rPr>
              <a:t>state</a:t>
            </a:r>
            <a:r>
              <a:rPr lang="en-GB" sz="2800" dirty="0"/>
              <a:t> is a terminal then return utility(</a:t>
            </a:r>
            <a:r>
              <a:rPr lang="en-GB" sz="2800" b="1" dirty="0">
                <a:solidFill>
                  <a:srgbClr val="0000FF"/>
                </a:solidFill>
              </a:rPr>
              <a:t>state</a:t>
            </a:r>
            <a:r>
              <a:rPr lang="en-GB" sz="2800" dirty="0"/>
              <a:t>)</a:t>
            </a:r>
          </a:p>
          <a:p>
            <a:pPr>
              <a:buNone/>
            </a:pPr>
            <a:r>
              <a:rPr lang="en-GB" sz="2800" dirty="0"/>
              <a:t>otherwise </a:t>
            </a:r>
            <a:r>
              <a:rPr lang="en-GB" sz="2800" b="1" dirty="0">
                <a:solidFill>
                  <a:srgbClr val="0000FF"/>
                </a:solidFill>
              </a:rPr>
              <a:t>v</a:t>
            </a:r>
            <a:r>
              <a:rPr lang="en-GB" sz="2800" dirty="0"/>
              <a:t>=</a:t>
            </a:r>
            <a:r>
              <a:rPr lang="en-GB" sz="2800" i="1" dirty="0">
                <a:solidFill>
                  <a:srgbClr val="FF0000"/>
                </a:solidFill>
              </a:rPr>
              <a:t>-infinity</a:t>
            </a:r>
          </a:p>
          <a:p>
            <a:pPr>
              <a:buNone/>
            </a:pPr>
            <a:r>
              <a:rPr lang="en-GB" sz="2800" dirty="0"/>
              <a:t>for each successor </a:t>
            </a:r>
            <a:r>
              <a:rPr lang="en-GB" sz="2800" b="1" dirty="0">
                <a:solidFill>
                  <a:srgbClr val="0000FF"/>
                </a:solidFill>
              </a:rPr>
              <a:t>X</a:t>
            </a:r>
            <a:r>
              <a:rPr lang="en-GB" sz="2800" dirty="0"/>
              <a:t> of state</a:t>
            </a:r>
          </a:p>
          <a:p>
            <a:pPr>
              <a:buNone/>
            </a:pPr>
            <a:r>
              <a:rPr lang="en-GB" sz="2800" dirty="0"/>
              <a:t>	</a:t>
            </a:r>
            <a:r>
              <a:rPr lang="en-GB" sz="2800" b="1" dirty="0">
                <a:solidFill>
                  <a:srgbClr val="0000FF"/>
                </a:solidFill>
              </a:rPr>
              <a:t>v</a:t>
            </a:r>
            <a:r>
              <a:rPr lang="en-GB" sz="2800" dirty="0"/>
              <a:t>=max(</a:t>
            </a:r>
            <a:r>
              <a:rPr lang="en-GB" sz="2800" b="1" dirty="0" err="1">
                <a:solidFill>
                  <a:srgbClr val="0000FF"/>
                </a:solidFill>
              </a:rPr>
              <a:t>v</a:t>
            </a:r>
            <a:r>
              <a:rPr lang="en-GB" sz="2800" dirty="0" err="1"/>
              <a:t>,min_value</a:t>
            </a:r>
            <a:r>
              <a:rPr lang="en-GB" sz="2800" dirty="0"/>
              <a:t>(</a:t>
            </a:r>
            <a:r>
              <a:rPr lang="en-GB" sz="2800" b="1" dirty="0">
                <a:solidFill>
                  <a:srgbClr val="0000FF"/>
                </a:solidFill>
              </a:rPr>
              <a:t>X</a:t>
            </a:r>
            <a:r>
              <a:rPr lang="en-GB" sz="2800" dirty="0"/>
              <a:t>))</a:t>
            </a:r>
          </a:p>
          <a:p>
            <a:pPr>
              <a:buNone/>
            </a:pPr>
            <a:r>
              <a:rPr lang="en-GB" sz="2800" dirty="0"/>
              <a:t>return </a:t>
            </a:r>
            <a:r>
              <a:rPr lang="en-GB" sz="2800" b="1" dirty="0">
                <a:solidFill>
                  <a:srgbClr val="0000FF"/>
                </a:solidFill>
              </a:rPr>
              <a:t>v</a:t>
            </a:r>
          </a:p>
          <a:p>
            <a:pPr>
              <a:buNone/>
            </a:pPr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761564" y="5425701"/>
            <a:ext cx="2805953" cy="898899"/>
          </a:xfrm>
          <a:prstGeom prst="wedgeRoundRectCallout">
            <a:avLst>
              <a:gd name="adj1" fmla="val -52956"/>
              <a:gd name="adj2" fmla="val -10422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00FF"/>
                </a:solidFill>
              </a:rPr>
              <a:t>v</a:t>
            </a:r>
            <a:r>
              <a:rPr lang="en-GB" sz="2000" dirty="0"/>
              <a:t> will be the max values among all children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244352" y="5148170"/>
            <a:ext cx="2805953" cy="898899"/>
          </a:xfrm>
          <a:prstGeom prst="wedgeRoundRectCallout">
            <a:avLst>
              <a:gd name="adj1" fmla="val -104234"/>
              <a:gd name="adj2" fmla="val -7729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Recursive call on child X but switch to the other player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44352" y="3576918"/>
            <a:ext cx="3075511" cy="1331591"/>
          </a:xfrm>
          <a:prstGeom prst="wedgeRoundRectCallout">
            <a:avLst>
              <a:gd name="adj1" fmla="val -103276"/>
              <a:gd name="adj2" fmla="val -264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So that any score will be greater than it, and </a:t>
            </a:r>
            <a:r>
              <a:rPr lang="en-GB" sz="2000" dirty="0">
                <a:solidFill>
                  <a:srgbClr val="0000FF"/>
                </a:solidFill>
              </a:rPr>
              <a:t>v</a:t>
            </a:r>
            <a:r>
              <a:rPr lang="en-GB" sz="2000" dirty="0"/>
              <a:t> will surely be overwritten in the loop below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</a:t>
            </a:r>
            <a:r>
              <a:rPr lang="en-GB" dirty="0" err="1"/>
              <a:t>Minimax</a:t>
            </a:r>
            <a:r>
              <a:rPr lang="en-GB" dirty="0"/>
              <a:t> Algorithm – At a Min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/>
              <a:t>function </a:t>
            </a:r>
            <a:r>
              <a:rPr lang="en-GB" sz="2800" dirty="0" err="1"/>
              <a:t>min_value</a:t>
            </a:r>
            <a:r>
              <a:rPr lang="en-GB" sz="2800" dirty="0"/>
              <a:t>(</a:t>
            </a:r>
            <a:r>
              <a:rPr lang="en-GB" sz="2800" b="1" dirty="0">
                <a:solidFill>
                  <a:srgbClr val="0000FF"/>
                </a:solidFill>
              </a:rPr>
              <a:t>state</a:t>
            </a:r>
            <a:r>
              <a:rPr lang="en-GB" sz="2800" dirty="0"/>
              <a:t>) returns a utility value</a:t>
            </a:r>
          </a:p>
          <a:p>
            <a:pPr>
              <a:buNone/>
            </a:pPr>
            <a:r>
              <a:rPr lang="en-GB" sz="2800" dirty="0"/>
              <a:t>{</a:t>
            </a:r>
          </a:p>
          <a:p>
            <a:pPr>
              <a:buNone/>
            </a:pPr>
            <a:r>
              <a:rPr lang="en-GB" sz="2800" dirty="0"/>
              <a:t>if </a:t>
            </a:r>
            <a:r>
              <a:rPr lang="en-GB" sz="2800" b="1" dirty="0">
                <a:solidFill>
                  <a:srgbClr val="0000FF"/>
                </a:solidFill>
              </a:rPr>
              <a:t>state</a:t>
            </a:r>
            <a:r>
              <a:rPr lang="en-GB" sz="2800" dirty="0"/>
              <a:t> is a terminal then return utility(</a:t>
            </a:r>
            <a:r>
              <a:rPr lang="en-GB" sz="2800" b="1" dirty="0">
                <a:solidFill>
                  <a:srgbClr val="0000FF"/>
                </a:solidFill>
              </a:rPr>
              <a:t>state</a:t>
            </a:r>
            <a:r>
              <a:rPr lang="en-GB" sz="2800" dirty="0"/>
              <a:t>)</a:t>
            </a:r>
          </a:p>
          <a:p>
            <a:pPr>
              <a:buNone/>
            </a:pPr>
            <a:r>
              <a:rPr lang="en-GB" sz="2800" dirty="0"/>
              <a:t>otherwise </a:t>
            </a:r>
            <a:r>
              <a:rPr lang="en-GB" sz="2800" b="1" dirty="0">
                <a:solidFill>
                  <a:srgbClr val="0000FF"/>
                </a:solidFill>
              </a:rPr>
              <a:t>v</a:t>
            </a:r>
            <a:r>
              <a:rPr lang="en-GB" sz="2800" dirty="0"/>
              <a:t>=</a:t>
            </a:r>
            <a:r>
              <a:rPr lang="en-GB" sz="2800" i="1" dirty="0">
                <a:solidFill>
                  <a:srgbClr val="FF0000"/>
                </a:solidFill>
              </a:rPr>
              <a:t>+infinity</a:t>
            </a:r>
          </a:p>
          <a:p>
            <a:pPr>
              <a:buNone/>
            </a:pPr>
            <a:r>
              <a:rPr lang="en-GB" sz="2800" dirty="0"/>
              <a:t>for each successor </a:t>
            </a:r>
            <a:r>
              <a:rPr lang="en-GB" sz="2800" b="1" dirty="0">
                <a:solidFill>
                  <a:srgbClr val="0000FF"/>
                </a:solidFill>
              </a:rPr>
              <a:t>X</a:t>
            </a:r>
            <a:r>
              <a:rPr lang="en-GB" sz="2800" dirty="0"/>
              <a:t> of </a:t>
            </a:r>
            <a:r>
              <a:rPr lang="en-GB" sz="2800" b="1" dirty="0">
                <a:solidFill>
                  <a:srgbClr val="0000FF"/>
                </a:solidFill>
              </a:rPr>
              <a:t>state</a:t>
            </a:r>
          </a:p>
          <a:p>
            <a:pPr>
              <a:buNone/>
            </a:pPr>
            <a:r>
              <a:rPr lang="en-GB" sz="2800" dirty="0"/>
              <a:t>	</a:t>
            </a:r>
            <a:r>
              <a:rPr lang="en-GB" sz="2800" b="1" dirty="0">
                <a:solidFill>
                  <a:srgbClr val="0000FF"/>
                </a:solidFill>
              </a:rPr>
              <a:t>v</a:t>
            </a:r>
            <a:r>
              <a:rPr lang="en-GB" sz="2800" dirty="0"/>
              <a:t>=</a:t>
            </a:r>
            <a:r>
              <a:rPr lang="en-GB" sz="2800" dirty="0" err="1"/>
              <a:t>min(</a:t>
            </a:r>
            <a:r>
              <a:rPr lang="en-GB" sz="2800" b="1" dirty="0" err="1">
                <a:solidFill>
                  <a:srgbClr val="0000FF"/>
                </a:solidFill>
              </a:rPr>
              <a:t>v</a:t>
            </a:r>
            <a:r>
              <a:rPr lang="en-GB" sz="2800" dirty="0" err="1"/>
              <a:t>,max_value(</a:t>
            </a:r>
            <a:r>
              <a:rPr lang="en-GB" sz="2800" b="1" dirty="0" err="1">
                <a:solidFill>
                  <a:srgbClr val="0000FF"/>
                </a:solidFill>
              </a:rPr>
              <a:t>X</a:t>
            </a:r>
            <a:r>
              <a:rPr lang="en-GB" sz="2800" dirty="0"/>
              <a:t>))</a:t>
            </a:r>
          </a:p>
          <a:p>
            <a:pPr>
              <a:buNone/>
            </a:pPr>
            <a:r>
              <a:rPr lang="en-GB" sz="2800" dirty="0"/>
              <a:t>return </a:t>
            </a:r>
            <a:r>
              <a:rPr lang="en-GB" sz="2800" b="1" dirty="0">
                <a:solidFill>
                  <a:srgbClr val="0000FF"/>
                </a:solidFill>
              </a:rPr>
              <a:t>v</a:t>
            </a:r>
          </a:p>
          <a:p>
            <a:pPr>
              <a:buNone/>
            </a:pPr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752599" y="5425701"/>
            <a:ext cx="2805953" cy="898899"/>
          </a:xfrm>
          <a:prstGeom prst="wedgeRoundRectCallout">
            <a:avLst>
              <a:gd name="adj1" fmla="val -51039"/>
              <a:gd name="adj2" fmla="val -10422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00FF"/>
                </a:solidFill>
              </a:rPr>
              <a:t>v</a:t>
            </a:r>
            <a:r>
              <a:rPr lang="en-GB" sz="2000" dirty="0"/>
              <a:t> will be the min values among all children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244352" y="5148170"/>
            <a:ext cx="2805953" cy="898899"/>
          </a:xfrm>
          <a:prstGeom prst="wedgeRoundRectCallout">
            <a:avLst>
              <a:gd name="adj1" fmla="val -104234"/>
              <a:gd name="adj2" fmla="val -7729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Recursive call but switch to the other player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Minimax</a:t>
            </a:r>
            <a:r>
              <a:rPr lang="en-GB" dirty="0"/>
              <a:t> as Recursive</a:t>
            </a:r>
            <a:r>
              <a:rPr lang="en-GB" baseline="0" dirty="0"/>
              <a:t> 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minimax explores the search</a:t>
            </a:r>
            <a:r>
              <a:rPr lang="en-GB" sz="2800" baseline="0" dirty="0"/>
              <a:t> tree recursively in a depth-first manner</a:t>
            </a:r>
          </a:p>
          <a:p>
            <a:r>
              <a:rPr lang="en-GB" sz="2800" dirty="0"/>
              <a:t>search goes down the tree until it hits the terminal leaf nodes</a:t>
            </a:r>
          </a:p>
          <a:p>
            <a:pPr lvl="1"/>
            <a:r>
              <a:rPr lang="en-GB" baseline="0" dirty="0"/>
              <a:t>return</a:t>
            </a:r>
            <a:r>
              <a:rPr lang="en-GB" dirty="0"/>
              <a:t> score of leaf node by utility function</a:t>
            </a:r>
            <a:endParaRPr lang="en-GB" baseline="0" dirty="0"/>
          </a:p>
          <a:p>
            <a:r>
              <a:rPr lang="en-GB" sz="2800" dirty="0"/>
              <a:t>f</a:t>
            </a:r>
            <a:r>
              <a:rPr lang="en-GB" sz="2800" baseline="0" dirty="0"/>
              <a:t>inding the </a:t>
            </a:r>
            <a:r>
              <a:rPr lang="en-GB" sz="2800" baseline="0" dirty="0" err="1"/>
              <a:t>minimax</a:t>
            </a:r>
            <a:r>
              <a:rPr lang="en-GB" sz="2800" baseline="0" dirty="0"/>
              <a:t> value of a node as it backtracks from all children</a:t>
            </a:r>
          </a:p>
          <a:p>
            <a:pPr lvl="1"/>
            <a:r>
              <a:rPr lang="en-GB" sz="2800" dirty="0"/>
              <a:t>a max/min node keeps max/min value of its</a:t>
            </a:r>
            <a:r>
              <a:rPr lang="en-GB" sz="2800" baseline="0" dirty="0"/>
              <a:t> children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Minimax as Recursive Depth-first Search 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93812" y="2459891"/>
            <a:ext cx="477078" cy="4770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031" y="3241748"/>
            <a:ext cx="477078" cy="4770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70044" y="3241748"/>
            <a:ext cx="477078" cy="4770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89696" y="3241748"/>
            <a:ext cx="477078" cy="4770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34169" y="5144649"/>
            <a:ext cx="477078" cy="4770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75749" y="5698779"/>
            <a:ext cx="477078" cy="4770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37291" y="5142115"/>
            <a:ext cx="477078" cy="4770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6" idx="4"/>
            <a:endCxn id="7" idx="0"/>
          </p:cNvCxnSpPr>
          <p:nvPr/>
        </p:nvCxnSpPr>
        <p:spPr>
          <a:xfrm flipH="1">
            <a:off x="3819570" y="2936969"/>
            <a:ext cx="912781" cy="304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4"/>
            <a:endCxn id="9" idx="0"/>
          </p:cNvCxnSpPr>
          <p:nvPr/>
        </p:nvCxnSpPr>
        <p:spPr>
          <a:xfrm>
            <a:off x="4732351" y="2936969"/>
            <a:ext cx="2195884" cy="304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8" idx="0"/>
          </p:cNvCxnSpPr>
          <p:nvPr/>
        </p:nvCxnSpPr>
        <p:spPr>
          <a:xfrm>
            <a:off x="4732351" y="2936969"/>
            <a:ext cx="676232" cy="304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591886" y="4002110"/>
            <a:ext cx="477078" cy="4770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94300" y="4010393"/>
            <a:ext cx="477078" cy="4770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90090" y="4002110"/>
            <a:ext cx="477078" cy="4770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99797" y="4019244"/>
            <a:ext cx="477078" cy="4770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67763" y="4002110"/>
            <a:ext cx="477078" cy="4770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23134" y="4003086"/>
            <a:ext cx="477078" cy="4770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6" idx="4"/>
            <a:endCxn id="28" idx="0"/>
          </p:cNvCxnSpPr>
          <p:nvPr/>
        </p:nvCxnSpPr>
        <p:spPr>
          <a:xfrm flipH="1">
            <a:off x="2257218" y="2936969"/>
            <a:ext cx="2475133" cy="304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018679" y="3241748"/>
            <a:ext cx="477078" cy="4770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285138" y="4003086"/>
            <a:ext cx="477078" cy="4770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47142" y="4003086"/>
            <a:ext cx="477078" cy="47707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9" idx="4"/>
            <a:endCxn id="39" idx="0"/>
          </p:cNvCxnSpPr>
          <p:nvPr/>
        </p:nvCxnSpPr>
        <p:spPr>
          <a:xfrm>
            <a:off x="6928235" y="3718826"/>
            <a:ext cx="357446" cy="284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4"/>
            <a:endCxn id="38" idx="0"/>
          </p:cNvCxnSpPr>
          <p:nvPr/>
        </p:nvCxnSpPr>
        <p:spPr>
          <a:xfrm flipH="1">
            <a:off x="6523677" y="3718826"/>
            <a:ext cx="404558" cy="284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4"/>
            <a:endCxn id="26" idx="0"/>
          </p:cNvCxnSpPr>
          <p:nvPr/>
        </p:nvCxnSpPr>
        <p:spPr>
          <a:xfrm>
            <a:off x="5408583" y="3718826"/>
            <a:ext cx="353090" cy="284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" idx="4"/>
            <a:endCxn id="25" idx="0"/>
          </p:cNvCxnSpPr>
          <p:nvPr/>
        </p:nvCxnSpPr>
        <p:spPr>
          <a:xfrm flipH="1">
            <a:off x="5006302" y="3718826"/>
            <a:ext cx="402281" cy="283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4"/>
            <a:endCxn id="24" idx="0"/>
          </p:cNvCxnSpPr>
          <p:nvPr/>
        </p:nvCxnSpPr>
        <p:spPr>
          <a:xfrm>
            <a:off x="3819570" y="3718826"/>
            <a:ext cx="418766" cy="30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4"/>
            <a:endCxn id="23" idx="0"/>
          </p:cNvCxnSpPr>
          <p:nvPr/>
        </p:nvCxnSpPr>
        <p:spPr>
          <a:xfrm flipH="1">
            <a:off x="3428629" y="3718826"/>
            <a:ext cx="390941" cy="283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8" idx="4"/>
            <a:endCxn id="22" idx="0"/>
          </p:cNvCxnSpPr>
          <p:nvPr/>
        </p:nvCxnSpPr>
        <p:spPr>
          <a:xfrm>
            <a:off x="2257218" y="3718826"/>
            <a:ext cx="375621" cy="291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8" idx="4"/>
            <a:endCxn id="21" idx="0"/>
          </p:cNvCxnSpPr>
          <p:nvPr/>
        </p:nvCxnSpPr>
        <p:spPr>
          <a:xfrm flipH="1">
            <a:off x="1830425" y="3718826"/>
            <a:ext cx="426793" cy="283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810379" y="5313101"/>
            <a:ext cx="477078" cy="4770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572000" y="5694314"/>
            <a:ext cx="477078" cy="4770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66469" y="5885135"/>
            <a:ext cx="477078" cy="4770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072236" y="5383188"/>
            <a:ext cx="477078" cy="4770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862070" y="5835145"/>
            <a:ext cx="477078" cy="4770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744657" y="5397746"/>
            <a:ext cx="477078" cy="4770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1657774" y="4479188"/>
            <a:ext cx="147509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1" idx="4"/>
          </p:cNvCxnSpPr>
          <p:nvPr/>
        </p:nvCxnSpPr>
        <p:spPr>
          <a:xfrm>
            <a:off x="1830425" y="4479188"/>
            <a:ext cx="155085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2460188" y="4502328"/>
            <a:ext cx="147509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632839" y="4502328"/>
            <a:ext cx="155085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3255978" y="4487471"/>
            <a:ext cx="147509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428629" y="4487471"/>
            <a:ext cx="155085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065685" y="4503086"/>
            <a:ext cx="147509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238336" y="4503086"/>
            <a:ext cx="155085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4850879" y="4472425"/>
            <a:ext cx="147509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023530" y="4472425"/>
            <a:ext cx="155085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5621274" y="4472425"/>
            <a:ext cx="147509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793925" y="4472425"/>
            <a:ext cx="155085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6362502" y="4487471"/>
            <a:ext cx="147509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35153" y="4487471"/>
            <a:ext cx="155085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7140473" y="4496322"/>
            <a:ext cx="147509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313124" y="4496322"/>
            <a:ext cx="155085" cy="148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7172" y="5848226"/>
            <a:ext cx="1415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Get score of leaf node using utility function.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830425" y="2138655"/>
            <a:ext cx="3121104" cy="858987"/>
            <a:chOff x="1830425" y="2138655"/>
            <a:chExt cx="3121104" cy="858987"/>
          </a:xfrm>
        </p:grpSpPr>
        <p:sp>
          <p:nvSpPr>
            <p:cNvPr id="119" name="TextBox 118"/>
            <p:cNvSpPr txBox="1"/>
            <p:nvPr/>
          </p:nvSpPr>
          <p:spPr>
            <a:xfrm>
              <a:off x="1830425" y="2138655"/>
              <a:ext cx="3121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To get minimax score of current state/node, recursively go down tree.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H="1">
              <a:off x="2607697" y="2854518"/>
              <a:ext cx="1202682" cy="14312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/>
          <p:nvPr/>
        </p:nvCxnSpPr>
        <p:spPr>
          <a:xfrm flipH="1">
            <a:off x="1538100" y="3492210"/>
            <a:ext cx="308307" cy="4947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1318633" y="4635942"/>
            <a:ext cx="20527" cy="403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2971171" y="4460348"/>
            <a:ext cx="951094" cy="1491357"/>
            <a:chOff x="2971171" y="4460348"/>
            <a:chExt cx="951094" cy="1491357"/>
          </a:xfrm>
        </p:grpSpPr>
        <p:sp>
          <p:nvSpPr>
            <p:cNvPr id="131" name="TextBox 130"/>
            <p:cNvSpPr txBox="1"/>
            <p:nvPr/>
          </p:nvSpPr>
          <p:spPr>
            <a:xfrm>
              <a:off x="3016027" y="4751376"/>
              <a:ext cx="9062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3. Go back up to get scores of non-terminal nodes.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 flipH="1" flipV="1">
              <a:off x="2971171" y="4460348"/>
              <a:ext cx="27806" cy="136862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7165951" y="2369487"/>
            <a:ext cx="758849" cy="1949563"/>
            <a:chOff x="7165951" y="2369487"/>
            <a:chExt cx="758849" cy="1949563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7832212" y="2369487"/>
              <a:ext cx="19677" cy="19495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7165951" y="2549419"/>
              <a:ext cx="7588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Search goes down this way.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8094779" y="2359563"/>
            <a:ext cx="971656" cy="1959487"/>
            <a:chOff x="8094779" y="2359563"/>
            <a:chExt cx="971656" cy="1959487"/>
          </a:xfrm>
        </p:grpSpPr>
        <p:cxnSp>
          <p:nvCxnSpPr>
            <p:cNvPr id="137" name="Straight Arrow Connector 136"/>
            <p:cNvCxnSpPr/>
            <p:nvPr/>
          </p:nvCxnSpPr>
          <p:spPr>
            <a:xfrm flipV="1">
              <a:off x="8094779" y="2359563"/>
              <a:ext cx="0" cy="195948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8160197" y="2549419"/>
              <a:ext cx="9062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Minimax scores get calculated this way up.</a:t>
              </a: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1204424" y="5572931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30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896069" y="616526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-50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508037" y="5608811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-4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1955621" y="3935048"/>
            <a:ext cx="1136645" cy="271638"/>
            <a:chOff x="1955621" y="3935048"/>
            <a:chExt cx="1136645" cy="271638"/>
          </a:xfrm>
        </p:grpSpPr>
        <p:sp>
          <p:nvSpPr>
            <p:cNvPr id="152" name="TextBox 151"/>
            <p:cNvSpPr txBox="1"/>
            <p:nvPr/>
          </p:nvSpPr>
          <p:spPr>
            <a:xfrm>
              <a:off x="1955621" y="3945076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79360" y="3935048"/>
              <a:ext cx="3129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84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49" grpId="0"/>
      <p:bldP spid="150" grpId="0"/>
      <p:bldP spid="1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</a:t>
            </a:r>
            <a:r>
              <a:rPr lang="en-US" dirty="0" err="1"/>
              <a:t>Tac</a:t>
            </a:r>
            <a:r>
              <a:rPr lang="en-US" dirty="0"/>
              <a:t>-Toe</a:t>
            </a:r>
            <a:r>
              <a:rPr lang="en-US" baseline="0" dirty="0"/>
              <a:t> as </a:t>
            </a:r>
            <a:r>
              <a:rPr lang="en-US" baseline="0" dirty="0" err="1"/>
              <a:t>Minimax</a:t>
            </a:r>
            <a:r>
              <a:rPr lang="en-US" baseline="0" dirty="0"/>
              <a:t>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1686262"/>
          </a:xfrm>
        </p:spPr>
        <p:txBody>
          <a:bodyPr>
            <a:normAutofit/>
          </a:bodyPr>
          <a:lstStyle/>
          <a:p>
            <a:r>
              <a:rPr lang="en-GB" sz="2800" dirty="0"/>
              <a:t>game state can be represented as a 2D array of spaces:</a:t>
            </a:r>
          </a:p>
          <a:p>
            <a:pPr lvl="1"/>
            <a:r>
              <a:rPr lang="en-GB" sz="2800" dirty="0"/>
              <a:t>each space can contain a symbol: X/O/blank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5626" y="3849781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64958" y="3849781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74290" y="3849781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5626" y="4559113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64958" y="4559113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74290" y="4559113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5626" y="5268445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64958" y="5268445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74290" y="5268445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58435" y="3635783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Each space can contain a X/O/blank</a:t>
            </a:r>
            <a:endParaRPr lang="en-US" dirty="0"/>
          </a:p>
        </p:txBody>
      </p:sp>
      <p:cxnSp>
        <p:nvCxnSpPr>
          <p:cNvPr id="24" name="Shape 23"/>
          <p:cNvCxnSpPr>
            <a:stCxn id="23" idx="2"/>
          </p:cNvCxnSpPr>
          <p:nvPr/>
        </p:nvCxnSpPr>
        <p:spPr>
          <a:xfrm rot="5400000">
            <a:off x="5532624" y="3813642"/>
            <a:ext cx="532840" cy="20237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Tic-</a:t>
            </a:r>
            <a:r>
              <a:rPr lang="en-GB" dirty="0" err="1"/>
              <a:t>Tac</a:t>
            </a:r>
            <a:r>
              <a:rPr lang="en-GB" dirty="0"/>
              <a:t>-Toe – The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914301"/>
          </a:xfrm>
        </p:spPr>
        <p:txBody>
          <a:bodyPr>
            <a:normAutofit/>
          </a:bodyPr>
          <a:lstStyle/>
          <a:p>
            <a:r>
              <a:rPr lang="en-GB" sz="2800" dirty="0"/>
              <a:t>an action puts a symbol at a certain position</a:t>
            </a:r>
          </a:p>
          <a:p>
            <a:pPr lvl="1"/>
            <a:r>
              <a:rPr lang="en-GB" sz="2800" dirty="0"/>
              <a:t>position as (</a:t>
            </a:r>
            <a:r>
              <a:rPr lang="en-GB" sz="2800" dirty="0" err="1"/>
              <a:t>x,y</a:t>
            </a:r>
            <a:r>
              <a:rPr lang="en-GB" sz="2800" dirty="0"/>
              <a:t>) or (</a:t>
            </a:r>
            <a:r>
              <a:rPr lang="en-GB" sz="2800" dirty="0" err="1"/>
              <a:t>column,row</a:t>
            </a:r>
            <a:r>
              <a:rPr lang="en-GB" sz="2800" dirty="0"/>
              <a:t>)</a:t>
            </a:r>
          </a:p>
          <a:p>
            <a:pPr lvl="1"/>
            <a:r>
              <a:rPr lang="en-GB" sz="2800" dirty="0"/>
              <a:t>symbol is X/O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5626" y="3849781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4958" y="3849781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4290" y="3849781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5626" y="4559113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4958" y="4559113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74290" y="4559113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55626" y="5268445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4958" y="5268445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74290" y="5268445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089683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Put X at (1,1)</a:t>
            </a:r>
            <a:endParaRPr lang="en-US" dirty="0"/>
          </a:p>
        </p:txBody>
      </p:sp>
      <p:cxnSp>
        <p:nvCxnSpPr>
          <p:cNvPr id="17" name="Shape 16"/>
          <p:cNvCxnSpPr>
            <a:stCxn id="15" idx="2"/>
          </p:cNvCxnSpPr>
          <p:nvPr/>
        </p:nvCxnSpPr>
        <p:spPr>
          <a:xfrm rot="5400000">
            <a:off x="5517433" y="3764595"/>
            <a:ext cx="507435" cy="18962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6274" y="4781784"/>
            <a:ext cx="154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Put O at (0,0)</a:t>
            </a:r>
            <a:endParaRPr lang="en-US" dirty="0"/>
          </a:p>
        </p:txBody>
      </p:sp>
      <p:cxnSp>
        <p:nvCxnSpPr>
          <p:cNvPr id="24" name="Shape 23"/>
          <p:cNvCxnSpPr>
            <a:stCxn id="19" idx="0"/>
          </p:cNvCxnSpPr>
          <p:nvPr/>
        </p:nvCxnSpPr>
        <p:spPr>
          <a:xfrm rot="5400000" flipH="1" flipV="1">
            <a:off x="2769155" y="3812658"/>
            <a:ext cx="559406" cy="137884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Tic-</a:t>
            </a:r>
            <a:r>
              <a:rPr lang="en-GB" dirty="0" err="1"/>
              <a:t>Tac</a:t>
            </a:r>
            <a:r>
              <a:rPr lang="en-GB" dirty="0"/>
              <a:t>-Toe – Terminal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61508"/>
          </a:xfrm>
        </p:spPr>
        <p:txBody>
          <a:bodyPr>
            <a:normAutofit/>
          </a:bodyPr>
          <a:lstStyle/>
          <a:p>
            <a:r>
              <a:rPr lang="en-GB" sz="3200" dirty="0"/>
              <a:t>3 possible ways to end: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019800" y="3140449"/>
            <a:ext cx="2274982" cy="2676569"/>
            <a:chOff x="6019800" y="3140449"/>
            <a:chExt cx="2274982" cy="2676569"/>
          </a:xfrm>
        </p:grpSpPr>
        <p:sp>
          <p:nvSpPr>
            <p:cNvPr id="24" name="Rectangle 23"/>
            <p:cNvSpPr/>
            <p:nvPr/>
          </p:nvSpPr>
          <p:spPr>
            <a:xfrm>
              <a:off x="6019800" y="3140449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29132" y="3140449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8464" y="3140449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19800" y="3849781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29132" y="3849781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38464" y="3849781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19800" y="4559113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29132" y="4559113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38464" y="4559113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19800" y="5447686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 more blank: draw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6561" y="3140449"/>
            <a:ext cx="2303861" cy="2607773"/>
            <a:chOff x="636561" y="3140449"/>
            <a:chExt cx="2303861" cy="2607773"/>
          </a:xfrm>
        </p:grpSpPr>
        <p:sp>
          <p:nvSpPr>
            <p:cNvPr id="6" name="Rectangle 5"/>
            <p:cNvSpPr/>
            <p:nvPr/>
          </p:nvSpPr>
          <p:spPr>
            <a:xfrm>
              <a:off x="812426" y="3140449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1758" y="3140449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1090" y="3140449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2426" y="3849781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21758" y="3849781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31090" y="3849781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2426" y="4559113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1758" y="4559113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31090" y="4559113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6561" y="5378890"/>
              <a:ext cx="2172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3-X in a line: X wins</a:t>
              </a:r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1167711" y="3547724"/>
              <a:ext cx="1398494" cy="1367234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020282" y="3140449"/>
            <a:ext cx="2308674" cy="2614661"/>
            <a:chOff x="3020282" y="3140449"/>
            <a:chExt cx="2308674" cy="2614661"/>
          </a:xfrm>
        </p:grpSpPr>
        <p:sp>
          <p:nvSpPr>
            <p:cNvPr id="15" name="Rectangle 14"/>
            <p:cNvSpPr/>
            <p:nvPr/>
          </p:nvSpPr>
          <p:spPr>
            <a:xfrm>
              <a:off x="3200960" y="3140449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10292" y="3140449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19624" y="3140449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00960" y="3849781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10292" y="3849781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19624" y="3849781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00960" y="4559113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10292" y="4559113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19624" y="4559113"/>
              <a:ext cx="709332" cy="70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0282" y="5385778"/>
              <a:ext cx="2240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3-O in a line: O wins</a:t>
              </a:r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10800000">
              <a:off x="3515286" y="3532094"/>
              <a:ext cx="1520837" cy="1588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997215" y="5802352"/>
            <a:ext cx="45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(+many other ways to get 3 of these in a line)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Tic-</a:t>
            </a:r>
            <a:r>
              <a:rPr lang="en-GB" dirty="0" err="1"/>
              <a:t>Tac</a:t>
            </a:r>
            <a:r>
              <a:rPr lang="en-GB" dirty="0"/>
              <a:t>-Toe – Successor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3572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need to know which player is playing</a:t>
            </a:r>
          </a:p>
          <a:p>
            <a:pPr lvl="1"/>
            <a:r>
              <a:rPr lang="en-GB" dirty="0"/>
              <a:t>i.e. which symbol to put</a:t>
            </a:r>
          </a:p>
          <a:p>
            <a:r>
              <a:rPr lang="en-GB" dirty="0"/>
              <a:t>can put symbol at any empty space</a:t>
            </a:r>
          </a:p>
          <a:p>
            <a:pPr lvl="1"/>
            <a:r>
              <a:rPr lang="en-GB" dirty="0"/>
              <a:t>i.e. each empty space gives one child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960" y="3495115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10292" y="3495115"/>
            <a:ext cx="709332" cy="70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19624" y="3495115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960" y="4204447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10292" y="4204447"/>
            <a:ext cx="709332" cy="70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19624" y="4204447"/>
            <a:ext cx="709332" cy="70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0960" y="4913779"/>
            <a:ext cx="709332" cy="70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10292" y="4913779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19624" y="4913779"/>
            <a:ext cx="709332" cy="70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8499" y="4204447"/>
            <a:ext cx="2088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O’s turn to play.</a:t>
            </a:r>
          </a:p>
          <a:p>
            <a:pPr algn="ctr"/>
            <a:r>
              <a:rPr lang="en-GB" dirty="0"/>
              <a:t>Can put O at any of these spaces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2667001" y="3935507"/>
            <a:ext cx="1591234" cy="730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</p:cNvCxnSpPr>
          <p:nvPr/>
        </p:nvCxnSpPr>
        <p:spPr>
          <a:xfrm flipV="1">
            <a:off x="2667001" y="4545107"/>
            <a:ext cx="1591234" cy="121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2667001" y="4666112"/>
            <a:ext cx="936811" cy="658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</p:cNvCxnSpPr>
          <p:nvPr/>
        </p:nvCxnSpPr>
        <p:spPr>
          <a:xfrm>
            <a:off x="2667001" y="4666112"/>
            <a:ext cx="2281517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kind of </a:t>
            </a:r>
            <a:r>
              <a:rPr lang="en-GB" sz="3600" baseline="0" dirty="0"/>
              <a:t>games?</a:t>
            </a:r>
            <a:endParaRPr lang="en-GB" sz="3600" dirty="0"/>
          </a:p>
          <a:p>
            <a:r>
              <a:rPr lang="en-GB" sz="3600" dirty="0"/>
              <a:t>Minimax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Tic-</a:t>
            </a:r>
            <a:r>
              <a:rPr lang="en-US" dirty="0" err="1"/>
              <a:t>Tac</a:t>
            </a:r>
            <a:r>
              <a:rPr lang="en-US" dirty="0"/>
              <a:t>-Toe</a:t>
            </a:r>
            <a:r>
              <a:rPr lang="en-US" baseline="0" dirty="0"/>
              <a:t> – the Utility Function (One possible</a:t>
            </a:r>
            <a:r>
              <a:rPr lang="en-US" dirty="0"/>
              <a:t> implementation)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2694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rate how good a terminal state is towards a player</a:t>
            </a:r>
          </a:p>
          <a:p>
            <a:pPr lvl="1"/>
            <a:r>
              <a:rPr lang="en-GB" dirty="0"/>
              <a:t>+</a:t>
            </a:r>
            <a:r>
              <a:rPr lang="en-GB" dirty="0" err="1"/>
              <a:t>ve</a:t>
            </a:r>
            <a:r>
              <a:rPr lang="en-GB" dirty="0"/>
              <a:t> value is good to max player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ve</a:t>
            </a:r>
            <a:r>
              <a:rPr lang="en-GB" dirty="0"/>
              <a:t> value is good to min player</a:t>
            </a:r>
          </a:p>
          <a:p>
            <a:r>
              <a:rPr lang="en-GB" dirty="0"/>
              <a:t>game board consists of 3 rows + 3 columns + 2 diagonals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3576918" y="4389718"/>
            <a:ext cx="1966632" cy="1966632"/>
            <a:chOff x="3576918" y="4389718"/>
            <a:chExt cx="1966632" cy="1966632"/>
          </a:xfrm>
        </p:grpSpPr>
        <p:sp>
          <p:nvSpPr>
            <p:cNvPr id="41" name="Rectangle 40"/>
            <p:cNvSpPr/>
            <p:nvPr/>
          </p:nvSpPr>
          <p:spPr>
            <a:xfrm>
              <a:off x="3576918" y="4389718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76918" y="5045262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76918" y="5700806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32462" y="4389718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32462" y="5045262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32462" y="5700806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88006" y="4389718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888006" y="5045262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88006" y="5700806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3230658" y="5397687"/>
              <a:ext cx="13335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887089" y="5397687"/>
              <a:ext cx="13335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4544314" y="5397687"/>
              <a:ext cx="13335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195668" y="4389718"/>
            <a:ext cx="1966632" cy="1966632"/>
            <a:chOff x="1195668" y="4389718"/>
            <a:chExt cx="1966632" cy="1966632"/>
          </a:xfrm>
        </p:grpSpPr>
        <p:sp>
          <p:nvSpPr>
            <p:cNvPr id="14" name="Rectangle 13"/>
            <p:cNvSpPr/>
            <p:nvPr/>
          </p:nvSpPr>
          <p:spPr>
            <a:xfrm>
              <a:off x="1195668" y="4389718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95668" y="5045262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95668" y="5700806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51212" y="4389718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51212" y="5045262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51212" y="5700806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06756" y="4389718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06756" y="5045262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06756" y="5700806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16158" y="4731731"/>
              <a:ext cx="1295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16158" y="5369112"/>
              <a:ext cx="1295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16158" y="6063643"/>
              <a:ext cx="1295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958168" y="4389718"/>
            <a:ext cx="1966632" cy="1966632"/>
            <a:chOff x="5958168" y="4389718"/>
            <a:chExt cx="1966632" cy="1966632"/>
          </a:xfrm>
        </p:grpSpPr>
        <p:sp>
          <p:nvSpPr>
            <p:cNvPr id="50" name="Rectangle 49"/>
            <p:cNvSpPr/>
            <p:nvPr/>
          </p:nvSpPr>
          <p:spPr>
            <a:xfrm>
              <a:off x="5958168" y="4389718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58168" y="5045262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58168" y="5700806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13712" y="4389718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613712" y="5045262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13712" y="5700806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69256" y="4389718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69256" y="5045262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69256" y="5700806"/>
              <a:ext cx="655544" cy="655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16200000" flipH="1">
              <a:off x="6278658" y="4731731"/>
              <a:ext cx="1295400" cy="1295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6278658" y="4768243"/>
              <a:ext cx="1295400" cy="1295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Tic-</a:t>
            </a:r>
            <a:r>
              <a:rPr lang="en-GB" dirty="0" err="1"/>
              <a:t>Tac</a:t>
            </a:r>
            <a:r>
              <a:rPr lang="en-GB" dirty="0"/>
              <a:t>-Toe – Utility Function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count the number of identical symbols in a row/column/diagonal</a:t>
            </a:r>
          </a:p>
          <a:p>
            <a:pPr lvl="1"/>
            <a:r>
              <a:rPr lang="en-GB" dirty="0"/>
              <a:t>If there is 1: 1 mark</a:t>
            </a:r>
          </a:p>
          <a:p>
            <a:pPr lvl="1"/>
            <a:r>
              <a:rPr lang="en-GB" dirty="0"/>
              <a:t>If there are 2: 10 mark</a:t>
            </a:r>
          </a:p>
          <a:p>
            <a:pPr lvl="1"/>
            <a:r>
              <a:rPr lang="en-GB" dirty="0"/>
              <a:t>If there are 3: 1000 marks</a:t>
            </a:r>
          </a:p>
          <a:p>
            <a:r>
              <a:rPr lang="en-GB" dirty="0"/>
              <a:t>+</a:t>
            </a:r>
            <a:r>
              <a:rPr lang="en-GB" dirty="0" err="1"/>
              <a:t>ve</a:t>
            </a:r>
            <a:r>
              <a:rPr lang="en-GB" dirty="0"/>
              <a:t> mark for max player</a:t>
            </a:r>
          </a:p>
          <a:p>
            <a:r>
              <a:rPr lang="en-GB" dirty="0"/>
              <a:t>-</a:t>
            </a:r>
            <a:r>
              <a:rPr lang="en-GB" dirty="0" err="1"/>
              <a:t>ve</a:t>
            </a:r>
            <a:r>
              <a:rPr lang="en-GB" dirty="0"/>
              <a:t> mark for min player</a:t>
            </a:r>
          </a:p>
          <a:p>
            <a:r>
              <a:rPr lang="en-GB" dirty="0"/>
              <a:t>sum them all up</a:t>
            </a:r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You should make the score of a single 3-X or 3-O higher than multiple 2-X/O or 1-X/O</a:t>
            </a:r>
          </a:p>
          <a:p>
            <a:pPr lvl="1"/>
            <a:r>
              <a:rPr lang="en-GB" dirty="0"/>
              <a:t>so that 1 single 3-X or 3-O is more desirable than any other situation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969487" y="2621903"/>
            <a:ext cx="3092162" cy="1245392"/>
          </a:xfrm>
          <a:prstGeom prst="wedgeRoundRectCallout">
            <a:avLst>
              <a:gd name="adj1" fmla="val -76873"/>
              <a:gd name="adj2" fmla="val 49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These are arbitrary values, but we need to make 3-in-a-line much more favourable than other configurations.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Tic-</a:t>
            </a:r>
            <a:r>
              <a:rPr lang="en-GB" dirty="0" err="1"/>
              <a:t>Tac</a:t>
            </a:r>
            <a:r>
              <a:rPr lang="en-GB" dirty="0"/>
              <a:t>-Toe – Example</a:t>
            </a:r>
            <a:r>
              <a:rPr lang="en-GB" baseline="0" dirty="0"/>
              <a:t> of Utility Value</a:t>
            </a:r>
            <a:r>
              <a:rPr lang="en-GB" dirty="0"/>
              <a:t>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09" y="5577205"/>
            <a:ext cx="8229600" cy="779145"/>
          </a:xfrm>
        </p:spPr>
        <p:txBody>
          <a:bodyPr>
            <a:normAutofit fontScale="85000" lnSpcReduction="10000"/>
          </a:bodyPr>
          <a:lstStyle/>
          <a:p>
            <a:r>
              <a:rPr lang="en-GB" sz="3200" dirty="0"/>
              <a:t>Note: a single symbol may contribute multiple times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325346" y="2321103"/>
            <a:ext cx="1895238" cy="1179978"/>
            <a:chOff x="1325346" y="2321103"/>
            <a:chExt cx="1895238" cy="1179978"/>
          </a:xfrm>
        </p:grpSpPr>
        <p:grpSp>
          <p:nvGrpSpPr>
            <p:cNvPr id="25" name="Group 24"/>
            <p:cNvGrpSpPr/>
            <p:nvPr/>
          </p:nvGrpSpPr>
          <p:grpSpPr>
            <a:xfrm>
              <a:off x="1325346" y="2321103"/>
              <a:ext cx="1179978" cy="1179978"/>
              <a:chOff x="1943100" y="3140449"/>
              <a:chExt cx="1179978" cy="117997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43100" y="3140449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36426" y="3140449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29752" y="3140449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943100" y="3533775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X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36426" y="3533775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X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29752" y="3533775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43100" y="3927101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36426" y="3927101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X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29752" y="3927101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X</a:t>
                </a:r>
                <a:endParaRPr lang="en-US" dirty="0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1550023" y="2897178"/>
              <a:ext cx="74295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50023" y="3297228"/>
              <a:ext cx="74295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505324" y="2345097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-1000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550023" y="2510015"/>
              <a:ext cx="74295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609214" y="2712512"/>
              <a:ext cx="381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9214" y="3131749"/>
              <a:ext cx="381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641930" y="2345097"/>
            <a:ext cx="1552209" cy="1733976"/>
            <a:chOff x="3641930" y="2345097"/>
            <a:chExt cx="1552209" cy="1733976"/>
          </a:xfrm>
        </p:grpSpPr>
        <p:grpSp>
          <p:nvGrpSpPr>
            <p:cNvPr id="35" name="Group 34"/>
            <p:cNvGrpSpPr/>
            <p:nvPr/>
          </p:nvGrpSpPr>
          <p:grpSpPr>
            <a:xfrm>
              <a:off x="3954246" y="2345097"/>
              <a:ext cx="1179978" cy="1179978"/>
              <a:chOff x="1943100" y="3140449"/>
              <a:chExt cx="1179978" cy="117997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943100" y="3140449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36426" y="3140449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729752" y="3140449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943100" y="3533775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X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336426" y="3533775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X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29752" y="3533775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43100" y="3927101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336426" y="3927101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X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729752" y="3927101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X</a:t>
                </a:r>
                <a:endParaRPr lang="en-US" dirty="0"/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 rot="5400000">
              <a:off x="3750018" y="2905209"/>
              <a:ext cx="78721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149273" y="2896384"/>
              <a:ext cx="78721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30273" y="2896384"/>
              <a:ext cx="78721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41930" y="3525075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-1+1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44419" y="3709741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-1+10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55209" y="3525075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-1+1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019800" y="2337860"/>
            <a:ext cx="1843942" cy="1549310"/>
            <a:chOff x="6019800" y="2337860"/>
            <a:chExt cx="1843942" cy="1549310"/>
          </a:xfrm>
        </p:grpSpPr>
        <p:grpSp>
          <p:nvGrpSpPr>
            <p:cNvPr id="55" name="Group 54"/>
            <p:cNvGrpSpPr/>
            <p:nvPr/>
          </p:nvGrpSpPr>
          <p:grpSpPr>
            <a:xfrm>
              <a:off x="6351782" y="2337860"/>
              <a:ext cx="1179978" cy="1179978"/>
              <a:chOff x="1943100" y="3140449"/>
              <a:chExt cx="1179978" cy="117997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943100" y="3140449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336426" y="3140449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729752" y="3140449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943100" y="3533775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X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336426" y="3533775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X</a:t>
                </a:r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729752" y="3533775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43100" y="3927101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336426" y="3927101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X</a:t>
                </a:r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729752" y="3927101"/>
                <a:ext cx="393326" cy="3933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X</a:t>
                </a:r>
                <a:endParaRPr lang="en-US" dirty="0"/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 rot="5400000" flipH="1" flipV="1">
              <a:off x="6532196" y="2505159"/>
              <a:ext cx="787214" cy="7872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6532196" y="2505159"/>
              <a:ext cx="787214" cy="7872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019800" y="351783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-1+1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99778" y="3517838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-1+10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105441" y="4282500"/>
            <a:ext cx="28135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utility(n)=-962</a:t>
            </a:r>
            <a:endParaRPr lang="en-US" sz="3200" dirty="0"/>
          </a:p>
        </p:txBody>
      </p:sp>
      <p:sp>
        <p:nvSpPr>
          <p:cNvPr id="75" name="TextBox 74"/>
          <p:cNvSpPr txBox="1"/>
          <p:nvPr/>
        </p:nvSpPr>
        <p:spPr>
          <a:xfrm>
            <a:off x="2387011" y="4867275"/>
            <a:ext cx="4171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Good for min player!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4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Winning ASAP or to Wait?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354179"/>
          </a:xfrm>
        </p:spPr>
        <p:txBody>
          <a:bodyPr/>
          <a:lstStyle/>
          <a:p>
            <a:r>
              <a:rPr lang="en-US" dirty="0"/>
              <a:t>depending on the utility function, sometimes a player may delay wining because more patterns will appear later with more X &amp; 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1980" y="3700214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1312" y="3700214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0644" y="3700214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1980" y="4409546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41312" y="4409546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0644" y="4409546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1980" y="5118878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41312" y="5118878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50644" y="5118878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14690" y="3700214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24022" y="3700214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33354" y="3700214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14690" y="4409546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24022" y="4409546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33354" y="4409546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14690" y="5118878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24022" y="5118878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33354" y="5118878"/>
            <a:ext cx="709332" cy="70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86646" y="5907614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win now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52677" y="5915211"/>
            <a:ext cx="172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win </a:t>
            </a:r>
            <a:r>
              <a:rPr lang="en-US" dirty="0"/>
              <a:t>later </a:t>
            </a:r>
            <a:r>
              <a:rPr lang="en-US"/>
              <a:t>with more patterns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5674407" y="4529271"/>
            <a:ext cx="1104373" cy="1145136"/>
          </a:xfrm>
          <a:custGeom>
            <a:avLst/>
            <a:gdLst>
              <a:gd name="connsiteX0" fmla="*/ 282012 w 1104373"/>
              <a:gd name="connsiteY0" fmla="*/ 0 h 1145136"/>
              <a:gd name="connsiteX1" fmla="*/ 282012 w 1104373"/>
              <a:gd name="connsiteY1" fmla="*/ 0 h 1145136"/>
              <a:gd name="connsiteX2" fmla="*/ 196554 w 1104373"/>
              <a:gd name="connsiteY2" fmla="*/ 8546 h 1145136"/>
              <a:gd name="connsiteX3" fmla="*/ 68367 w 1104373"/>
              <a:gd name="connsiteY3" fmla="*/ 17092 h 1145136"/>
              <a:gd name="connsiteX4" fmla="*/ 42729 w 1104373"/>
              <a:gd name="connsiteY4" fmla="*/ 42729 h 1145136"/>
              <a:gd name="connsiteX5" fmla="*/ 0 w 1104373"/>
              <a:gd name="connsiteY5" fmla="*/ 119641 h 1145136"/>
              <a:gd name="connsiteX6" fmla="*/ 8546 w 1104373"/>
              <a:gd name="connsiteY6" fmla="*/ 247828 h 1145136"/>
              <a:gd name="connsiteX7" fmla="*/ 25638 w 1104373"/>
              <a:gd name="connsiteY7" fmla="*/ 307649 h 1145136"/>
              <a:gd name="connsiteX8" fmla="*/ 59821 w 1104373"/>
              <a:gd name="connsiteY8" fmla="*/ 358923 h 1145136"/>
              <a:gd name="connsiteX9" fmla="*/ 76913 w 1104373"/>
              <a:gd name="connsiteY9" fmla="*/ 393107 h 1145136"/>
              <a:gd name="connsiteX10" fmla="*/ 153825 w 1104373"/>
              <a:gd name="connsiteY10" fmla="*/ 461473 h 1145136"/>
              <a:gd name="connsiteX11" fmla="*/ 179462 w 1104373"/>
              <a:gd name="connsiteY11" fmla="*/ 487110 h 1145136"/>
              <a:gd name="connsiteX12" fmla="*/ 213645 w 1104373"/>
              <a:gd name="connsiteY12" fmla="*/ 512748 h 1145136"/>
              <a:gd name="connsiteX13" fmla="*/ 247829 w 1104373"/>
              <a:gd name="connsiteY13" fmla="*/ 555477 h 1145136"/>
              <a:gd name="connsiteX14" fmla="*/ 299103 w 1104373"/>
              <a:gd name="connsiteY14" fmla="*/ 606751 h 1145136"/>
              <a:gd name="connsiteX15" fmla="*/ 324741 w 1104373"/>
              <a:gd name="connsiteY15" fmla="*/ 632389 h 1145136"/>
              <a:gd name="connsiteX16" fmla="*/ 367470 w 1104373"/>
              <a:gd name="connsiteY16" fmla="*/ 709301 h 1145136"/>
              <a:gd name="connsiteX17" fmla="*/ 384561 w 1104373"/>
              <a:gd name="connsiteY17" fmla="*/ 743484 h 1145136"/>
              <a:gd name="connsiteX18" fmla="*/ 418744 w 1104373"/>
              <a:gd name="connsiteY18" fmla="*/ 760576 h 1145136"/>
              <a:gd name="connsiteX19" fmla="*/ 435836 w 1104373"/>
              <a:gd name="connsiteY19" fmla="*/ 786213 h 1145136"/>
              <a:gd name="connsiteX20" fmla="*/ 487111 w 1104373"/>
              <a:gd name="connsiteY20" fmla="*/ 888763 h 1145136"/>
              <a:gd name="connsiteX21" fmla="*/ 538386 w 1104373"/>
              <a:gd name="connsiteY21" fmla="*/ 931492 h 1145136"/>
              <a:gd name="connsiteX22" fmla="*/ 572569 w 1104373"/>
              <a:gd name="connsiteY22" fmla="*/ 965675 h 1145136"/>
              <a:gd name="connsiteX23" fmla="*/ 598206 w 1104373"/>
              <a:gd name="connsiteY23" fmla="*/ 982766 h 1145136"/>
              <a:gd name="connsiteX24" fmla="*/ 623843 w 1104373"/>
              <a:gd name="connsiteY24" fmla="*/ 1008404 h 1145136"/>
              <a:gd name="connsiteX25" fmla="*/ 658027 w 1104373"/>
              <a:gd name="connsiteY25" fmla="*/ 1025495 h 1145136"/>
              <a:gd name="connsiteX26" fmla="*/ 734939 w 1104373"/>
              <a:gd name="connsiteY26" fmla="*/ 1068224 h 1145136"/>
              <a:gd name="connsiteX27" fmla="*/ 760576 w 1104373"/>
              <a:gd name="connsiteY27" fmla="*/ 1093862 h 1145136"/>
              <a:gd name="connsiteX28" fmla="*/ 820397 w 1104373"/>
              <a:gd name="connsiteY28" fmla="*/ 1128045 h 1145136"/>
              <a:gd name="connsiteX29" fmla="*/ 846034 w 1104373"/>
              <a:gd name="connsiteY29" fmla="*/ 1136591 h 1145136"/>
              <a:gd name="connsiteX30" fmla="*/ 914400 w 1104373"/>
              <a:gd name="connsiteY30" fmla="*/ 1145136 h 1145136"/>
              <a:gd name="connsiteX31" fmla="*/ 1008404 w 1104373"/>
              <a:gd name="connsiteY31" fmla="*/ 1136591 h 1145136"/>
              <a:gd name="connsiteX32" fmla="*/ 1051133 w 1104373"/>
              <a:gd name="connsiteY32" fmla="*/ 1128045 h 1145136"/>
              <a:gd name="connsiteX33" fmla="*/ 1076771 w 1104373"/>
              <a:gd name="connsiteY33" fmla="*/ 1102408 h 1145136"/>
              <a:gd name="connsiteX34" fmla="*/ 1093862 w 1104373"/>
              <a:gd name="connsiteY34" fmla="*/ 1068224 h 1145136"/>
              <a:gd name="connsiteX35" fmla="*/ 1093862 w 1104373"/>
              <a:gd name="connsiteY35" fmla="*/ 914400 h 1145136"/>
              <a:gd name="connsiteX36" fmla="*/ 1076771 w 1104373"/>
              <a:gd name="connsiteY36" fmla="*/ 888763 h 1145136"/>
              <a:gd name="connsiteX37" fmla="*/ 1042587 w 1104373"/>
              <a:gd name="connsiteY37" fmla="*/ 828942 h 1145136"/>
              <a:gd name="connsiteX38" fmla="*/ 1034042 w 1104373"/>
              <a:gd name="connsiteY38" fmla="*/ 803305 h 1145136"/>
              <a:gd name="connsiteX39" fmla="*/ 991313 w 1104373"/>
              <a:gd name="connsiteY39" fmla="*/ 752030 h 1145136"/>
              <a:gd name="connsiteX40" fmla="*/ 957129 w 1104373"/>
              <a:gd name="connsiteY40" fmla="*/ 692209 h 1145136"/>
              <a:gd name="connsiteX41" fmla="*/ 948584 w 1104373"/>
              <a:gd name="connsiteY41" fmla="*/ 658026 h 1145136"/>
              <a:gd name="connsiteX42" fmla="*/ 931492 w 1104373"/>
              <a:gd name="connsiteY42" fmla="*/ 632389 h 1145136"/>
              <a:gd name="connsiteX43" fmla="*/ 880217 w 1104373"/>
              <a:gd name="connsiteY43" fmla="*/ 546931 h 1145136"/>
              <a:gd name="connsiteX44" fmla="*/ 794759 w 1104373"/>
              <a:gd name="connsiteY44" fmla="*/ 478565 h 1145136"/>
              <a:gd name="connsiteX45" fmla="*/ 734939 w 1104373"/>
              <a:gd name="connsiteY45" fmla="*/ 401652 h 1145136"/>
              <a:gd name="connsiteX46" fmla="*/ 709301 w 1104373"/>
              <a:gd name="connsiteY46" fmla="*/ 393107 h 1145136"/>
              <a:gd name="connsiteX47" fmla="*/ 675118 w 1104373"/>
              <a:gd name="connsiteY47" fmla="*/ 358923 h 1145136"/>
              <a:gd name="connsiteX48" fmla="*/ 623843 w 1104373"/>
              <a:gd name="connsiteY48" fmla="*/ 324740 h 1145136"/>
              <a:gd name="connsiteX49" fmla="*/ 598206 w 1104373"/>
              <a:gd name="connsiteY49" fmla="*/ 307649 h 1145136"/>
              <a:gd name="connsiteX50" fmla="*/ 546931 w 1104373"/>
              <a:gd name="connsiteY50" fmla="*/ 264920 h 1145136"/>
              <a:gd name="connsiteX51" fmla="*/ 512748 w 1104373"/>
              <a:gd name="connsiteY51" fmla="*/ 213645 h 1145136"/>
              <a:gd name="connsiteX52" fmla="*/ 495657 w 1104373"/>
              <a:gd name="connsiteY52" fmla="*/ 188008 h 1145136"/>
              <a:gd name="connsiteX53" fmla="*/ 427290 w 1104373"/>
              <a:gd name="connsiteY53" fmla="*/ 145279 h 1145136"/>
              <a:gd name="connsiteX54" fmla="*/ 367470 w 1104373"/>
              <a:gd name="connsiteY54" fmla="*/ 102550 h 1145136"/>
              <a:gd name="connsiteX55" fmla="*/ 341832 w 1104373"/>
              <a:gd name="connsiteY55" fmla="*/ 94004 h 1145136"/>
              <a:gd name="connsiteX56" fmla="*/ 299103 w 1104373"/>
              <a:gd name="connsiteY56" fmla="*/ 68366 h 1145136"/>
              <a:gd name="connsiteX57" fmla="*/ 170916 w 1104373"/>
              <a:gd name="connsiteY57" fmla="*/ 17092 h 114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04373" h="1145136">
                <a:moveTo>
                  <a:pt x="282012" y="0"/>
                </a:moveTo>
                <a:lnTo>
                  <a:pt x="282012" y="0"/>
                </a:lnTo>
                <a:cubicBezTo>
                  <a:pt x="253526" y="2849"/>
                  <a:pt x="225091" y="6263"/>
                  <a:pt x="196554" y="8546"/>
                </a:cubicBezTo>
                <a:cubicBezTo>
                  <a:pt x="153867" y="11961"/>
                  <a:pt x="110171" y="7802"/>
                  <a:pt x="68367" y="17092"/>
                </a:cubicBezTo>
                <a:cubicBezTo>
                  <a:pt x="56569" y="19714"/>
                  <a:pt x="50149" y="33189"/>
                  <a:pt x="42729" y="42729"/>
                </a:cubicBezTo>
                <a:cubicBezTo>
                  <a:pt x="8448" y="86805"/>
                  <a:pt x="12894" y="80961"/>
                  <a:pt x="0" y="119641"/>
                </a:cubicBezTo>
                <a:cubicBezTo>
                  <a:pt x="2849" y="162370"/>
                  <a:pt x="4063" y="205239"/>
                  <a:pt x="8546" y="247828"/>
                </a:cubicBezTo>
                <a:cubicBezTo>
                  <a:pt x="9121" y="253287"/>
                  <a:pt x="21168" y="299602"/>
                  <a:pt x="25638" y="307649"/>
                </a:cubicBezTo>
                <a:cubicBezTo>
                  <a:pt x="35614" y="325605"/>
                  <a:pt x="50635" y="340550"/>
                  <a:pt x="59821" y="358923"/>
                </a:cubicBezTo>
                <a:cubicBezTo>
                  <a:pt x="65518" y="370318"/>
                  <a:pt x="68955" y="383159"/>
                  <a:pt x="76913" y="393107"/>
                </a:cubicBezTo>
                <a:cubicBezTo>
                  <a:pt x="143390" y="476204"/>
                  <a:pt x="104701" y="420537"/>
                  <a:pt x="153825" y="461473"/>
                </a:cubicBezTo>
                <a:cubicBezTo>
                  <a:pt x="163109" y="469210"/>
                  <a:pt x="170286" y="479245"/>
                  <a:pt x="179462" y="487110"/>
                </a:cubicBezTo>
                <a:cubicBezTo>
                  <a:pt x="190276" y="496379"/>
                  <a:pt x="203574" y="502677"/>
                  <a:pt x="213645" y="512748"/>
                </a:cubicBezTo>
                <a:cubicBezTo>
                  <a:pt x="226543" y="525646"/>
                  <a:pt x="235559" y="541980"/>
                  <a:pt x="247829" y="555477"/>
                </a:cubicBezTo>
                <a:cubicBezTo>
                  <a:pt x="264088" y="573362"/>
                  <a:pt x="282012" y="589660"/>
                  <a:pt x="299103" y="606751"/>
                </a:cubicBezTo>
                <a:lnTo>
                  <a:pt x="324741" y="632389"/>
                </a:lnTo>
                <a:cubicBezTo>
                  <a:pt x="348372" y="703288"/>
                  <a:pt x="308699" y="591755"/>
                  <a:pt x="367470" y="709301"/>
                </a:cubicBezTo>
                <a:cubicBezTo>
                  <a:pt x="373167" y="720695"/>
                  <a:pt x="375553" y="734476"/>
                  <a:pt x="384561" y="743484"/>
                </a:cubicBezTo>
                <a:cubicBezTo>
                  <a:pt x="393569" y="752492"/>
                  <a:pt x="407350" y="754879"/>
                  <a:pt x="418744" y="760576"/>
                </a:cubicBezTo>
                <a:cubicBezTo>
                  <a:pt x="424441" y="769122"/>
                  <a:pt x="431665" y="776828"/>
                  <a:pt x="435836" y="786213"/>
                </a:cubicBezTo>
                <a:cubicBezTo>
                  <a:pt x="453678" y="826356"/>
                  <a:pt x="449486" y="857409"/>
                  <a:pt x="487111" y="888763"/>
                </a:cubicBezTo>
                <a:cubicBezTo>
                  <a:pt x="504203" y="903006"/>
                  <a:pt x="521849" y="916609"/>
                  <a:pt x="538386" y="931492"/>
                </a:cubicBezTo>
                <a:cubicBezTo>
                  <a:pt x="550363" y="942272"/>
                  <a:pt x="560334" y="955188"/>
                  <a:pt x="572569" y="965675"/>
                </a:cubicBezTo>
                <a:cubicBezTo>
                  <a:pt x="580367" y="972359"/>
                  <a:pt x="590316" y="976191"/>
                  <a:pt x="598206" y="982766"/>
                </a:cubicBezTo>
                <a:cubicBezTo>
                  <a:pt x="607490" y="990503"/>
                  <a:pt x="614008" y="1001379"/>
                  <a:pt x="623843" y="1008404"/>
                </a:cubicBezTo>
                <a:cubicBezTo>
                  <a:pt x="634210" y="1015809"/>
                  <a:pt x="647103" y="1018941"/>
                  <a:pt x="658027" y="1025495"/>
                </a:cubicBezTo>
                <a:cubicBezTo>
                  <a:pt x="731491" y="1069574"/>
                  <a:pt x="683369" y="1051036"/>
                  <a:pt x="734939" y="1068224"/>
                </a:cubicBezTo>
                <a:cubicBezTo>
                  <a:pt x="743485" y="1076770"/>
                  <a:pt x="751292" y="1086125"/>
                  <a:pt x="760576" y="1093862"/>
                </a:cubicBezTo>
                <a:cubicBezTo>
                  <a:pt x="775718" y="1106480"/>
                  <a:pt x="803194" y="1120672"/>
                  <a:pt x="820397" y="1128045"/>
                </a:cubicBezTo>
                <a:cubicBezTo>
                  <a:pt x="828677" y="1131594"/>
                  <a:pt x="837171" y="1134980"/>
                  <a:pt x="846034" y="1136591"/>
                </a:cubicBezTo>
                <a:cubicBezTo>
                  <a:pt x="868630" y="1140699"/>
                  <a:pt x="891611" y="1142288"/>
                  <a:pt x="914400" y="1145136"/>
                </a:cubicBezTo>
                <a:cubicBezTo>
                  <a:pt x="945735" y="1142288"/>
                  <a:pt x="977183" y="1140493"/>
                  <a:pt x="1008404" y="1136591"/>
                </a:cubicBezTo>
                <a:cubicBezTo>
                  <a:pt x="1022817" y="1134789"/>
                  <a:pt x="1038141" y="1134541"/>
                  <a:pt x="1051133" y="1128045"/>
                </a:cubicBezTo>
                <a:cubicBezTo>
                  <a:pt x="1061943" y="1122640"/>
                  <a:pt x="1068225" y="1110954"/>
                  <a:pt x="1076771" y="1102408"/>
                </a:cubicBezTo>
                <a:cubicBezTo>
                  <a:pt x="1082468" y="1091013"/>
                  <a:pt x="1089389" y="1080152"/>
                  <a:pt x="1093862" y="1068224"/>
                </a:cubicBezTo>
                <a:cubicBezTo>
                  <a:pt x="1112268" y="1019141"/>
                  <a:pt x="1102692" y="964437"/>
                  <a:pt x="1093862" y="914400"/>
                </a:cubicBezTo>
                <a:cubicBezTo>
                  <a:pt x="1092077" y="904286"/>
                  <a:pt x="1081364" y="897949"/>
                  <a:pt x="1076771" y="888763"/>
                </a:cubicBezTo>
                <a:cubicBezTo>
                  <a:pt x="1044149" y="823518"/>
                  <a:pt x="1104576" y="911591"/>
                  <a:pt x="1042587" y="828942"/>
                </a:cubicBezTo>
                <a:cubicBezTo>
                  <a:pt x="1039739" y="820396"/>
                  <a:pt x="1038070" y="811362"/>
                  <a:pt x="1034042" y="803305"/>
                </a:cubicBezTo>
                <a:cubicBezTo>
                  <a:pt x="1022145" y="779510"/>
                  <a:pt x="1010212" y="770929"/>
                  <a:pt x="991313" y="752030"/>
                </a:cubicBezTo>
                <a:cubicBezTo>
                  <a:pt x="965172" y="673610"/>
                  <a:pt x="1008871" y="795694"/>
                  <a:pt x="957129" y="692209"/>
                </a:cubicBezTo>
                <a:cubicBezTo>
                  <a:pt x="951877" y="681704"/>
                  <a:pt x="953211" y="668821"/>
                  <a:pt x="948584" y="658026"/>
                </a:cubicBezTo>
                <a:cubicBezTo>
                  <a:pt x="944538" y="648586"/>
                  <a:pt x="936875" y="641136"/>
                  <a:pt x="931492" y="632389"/>
                </a:cubicBezTo>
                <a:cubicBezTo>
                  <a:pt x="914081" y="604097"/>
                  <a:pt x="907249" y="566240"/>
                  <a:pt x="880217" y="546931"/>
                </a:cubicBezTo>
                <a:cubicBezTo>
                  <a:pt x="810563" y="497177"/>
                  <a:pt x="837725" y="521529"/>
                  <a:pt x="794759" y="478565"/>
                </a:cubicBezTo>
                <a:cubicBezTo>
                  <a:pt x="775204" y="439454"/>
                  <a:pt x="776329" y="432694"/>
                  <a:pt x="734939" y="401652"/>
                </a:cubicBezTo>
                <a:cubicBezTo>
                  <a:pt x="727732" y="396247"/>
                  <a:pt x="717847" y="395955"/>
                  <a:pt x="709301" y="393107"/>
                </a:cubicBezTo>
                <a:cubicBezTo>
                  <a:pt x="697907" y="381712"/>
                  <a:pt x="687701" y="368990"/>
                  <a:pt x="675118" y="358923"/>
                </a:cubicBezTo>
                <a:cubicBezTo>
                  <a:pt x="659078" y="346091"/>
                  <a:pt x="640935" y="336134"/>
                  <a:pt x="623843" y="324740"/>
                </a:cubicBezTo>
                <a:cubicBezTo>
                  <a:pt x="615297" y="319043"/>
                  <a:pt x="605468" y="314912"/>
                  <a:pt x="598206" y="307649"/>
                </a:cubicBezTo>
                <a:cubicBezTo>
                  <a:pt x="565307" y="274748"/>
                  <a:pt x="582625" y="288715"/>
                  <a:pt x="546931" y="264920"/>
                </a:cubicBezTo>
                <a:lnTo>
                  <a:pt x="512748" y="213645"/>
                </a:lnTo>
                <a:cubicBezTo>
                  <a:pt x="507051" y="205099"/>
                  <a:pt x="503873" y="194170"/>
                  <a:pt x="495657" y="188008"/>
                </a:cubicBezTo>
                <a:cubicBezTo>
                  <a:pt x="398809" y="115372"/>
                  <a:pt x="521144" y="203938"/>
                  <a:pt x="427290" y="145279"/>
                </a:cubicBezTo>
                <a:cubicBezTo>
                  <a:pt x="411798" y="135596"/>
                  <a:pt x="385555" y="111592"/>
                  <a:pt x="367470" y="102550"/>
                </a:cubicBezTo>
                <a:cubicBezTo>
                  <a:pt x="359413" y="98521"/>
                  <a:pt x="350112" y="97553"/>
                  <a:pt x="341832" y="94004"/>
                </a:cubicBezTo>
                <a:cubicBezTo>
                  <a:pt x="308770" y="79834"/>
                  <a:pt x="315163" y="84426"/>
                  <a:pt x="299103" y="68366"/>
                </a:cubicBezTo>
                <a:lnTo>
                  <a:pt x="170916" y="17092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947731" y="4443813"/>
            <a:ext cx="1128329" cy="1273323"/>
          </a:xfrm>
          <a:custGeom>
            <a:avLst/>
            <a:gdLst>
              <a:gd name="connsiteX0" fmla="*/ 777951 w 1128329"/>
              <a:gd name="connsiteY0" fmla="*/ 51275 h 1273323"/>
              <a:gd name="connsiteX1" fmla="*/ 777951 w 1128329"/>
              <a:gd name="connsiteY1" fmla="*/ 51275 h 1273323"/>
              <a:gd name="connsiteX2" fmla="*/ 743768 w 1128329"/>
              <a:gd name="connsiteY2" fmla="*/ 119641 h 1273323"/>
              <a:gd name="connsiteX3" fmla="*/ 649764 w 1128329"/>
              <a:gd name="connsiteY3" fmla="*/ 205099 h 1273323"/>
              <a:gd name="connsiteX4" fmla="*/ 589944 w 1128329"/>
              <a:gd name="connsiteY4" fmla="*/ 264920 h 1273323"/>
              <a:gd name="connsiteX5" fmla="*/ 530123 w 1128329"/>
              <a:gd name="connsiteY5" fmla="*/ 350378 h 1273323"/>
              <a:gd name="connsiteX6" fmla="*/ 513032 w 1128329"/>
              <a:gd name="connsiteY6" fmla="*/ 376015 h 1273323"/>
              <a:gd name="connsiteX7" fmla="*/ 444665 w 1128329"/>
              <a:gd name="connsiteY7" fmla="*/ 444381 h 1273323"/>
              <a:gd name="connsiteX8" fmla="*/ 419028 w 1128329"/>
              <a:gd name="connsiteY8" fmla="*/ 461473 h 1273323"/>
              <a:gd name="connsiteX9" fmla="*/ 325024 w 1128329"/>
              <a:gd name="connsiteY9" fmla="*/ 538385 h 1273323"/>
              <a:gd name="connsiteX10" fmla="*/ 299387 w 1128329"/>
              <a:gd name="connsiteY10" fmla="*/ 572568 h 1273323"/>
              <a:gd name="connsiteX11" fmla="*/ 248112 w 1128329"/>
              <a:gd name="connsiteY11" fmla="*/ 606751 h 1273323"/>
              <a:gd name="connsiteX12" fmla="*/ 222475 w 1128329"/>
              <a:gd name="connsiteY12" fmla="*/ 640935 h 1273323"/>
              <a:gd name="connsiteX13" fmla="*/ 188291 w 1128329"/>
              <a:gd name="connsiteY13" fmla="*/ 666572 h 1273323"/>
              <a:gd name="connsiteX14" fmla="*/ 179746 w 1128329"/>
              <a:gd name="connsiteY14" fmla="*/ 692209 h 1273323"/>
              <a:gd name="connsiteX15" fmla="*/ 137017 w 1128329"/>
              <a:gd name="connsiteY15" fmla="*/ 760576 h 1273323"/>
              <a:gd name="connsiteX16" fmla="*/ 128471 w 1128329"/>
              <a:gd name="connsiteY16" fmla="*/ 786213 h 1273323"/>
              <a:gd name="connsiteX17" fmla="*/ 102833 w 1128329"/>
              <a:gd name="connsiteY17" fmla="*/ 811851 h 1273323"/>
              <a:gd name="connsiteX18" fmla="*/ 94288 w 1128329"/>
              <a:gd name="connsiteY18" fmla="*/ 837488 h 1273323"/>
              <a:gd name="connsiteX19" fmla="*/ 77196 w 1128329"/>
              <a:gd name="connsiteY19" fmla="*/ 880217 h 1273323"/>
              <a:gd name="connsiteX20" fmla="*/ 60105 w 1128329"/>
              <a:gd name="connsiteY20" fmla="*/ 940037 h 1273323"/>
              <a:gd name="connsiteX21" fmla="*/ 34467 w 1128329"/>
              <a:gd name="connsiteY21" fmla="*/ 974221 h 1273323"/>
              <a:gd name="connsiteX22" fmla="*/ 8830 w 1128329"/>
              <a:gd name="connsiteY22" fmla="*/ 1034041 h 1273323"/>
              <a:gd name="connsiteX23" fmla="*/ 284 w 1128329"/>
              <a:gd name="connsiteY23" fmla="*/ 1059679 h 1273323"/>
              <a:gd name="connsiteX24" fmla="*/ 25921 w 1128329"/>
              <a:gd name="connsiteY24" fmla="*/ 1239140 h 1273323"/>
              <a:gd name="connsiteX25" fmla="*/ 77196 w 1128329"/>
              <a:gd name="connsiteY25" fmla="*/ 1273323 h 1273323"/>
              <a:gd name="connsiteX26" fmla="*/ 171200 w 1128329"/>
              <a:gd name="connsiteY26" fmla="*/ 1247686 h 1273323"/>
              <a:gd name="connsiteX27" fmla="*/ 196837 w 1128329"/>
              <a:gd name="connsiteY27" fmla="*/ 1239140 h 1273323"/>
              <a:gd name="connsiteX28" fmla="*/ 239566 w 1128329"/>
              <a:gd name="connsiteY28" fmla="*/ 1230594 h 1273323"/>
              <a:gd name="connsiteX29" fmla="*/ 273749 w 1128329"/>
              <a:gd name="connsiteY29" fmla="*/ 1213503 h 1273323"/>
              <a:gd name="connsiteX30" fmla="*/ 307933 w 1128329"/>
              <a:gd name="connsiteY30" fmla="*/ 1187866 h 1273323"/>
              <a:gd name="connsiteX31" fmla="*/ 350662 w 1128329"/>
              <a:gd name="connsiteY31" fmla="*/ 1162228 h 1273323"/>
              <a:gd name="connsiteX32" fmla="*/ 419028 w 1128329"/>
              <a:gd name="connsiteY32" fmla="*/ 1119499 h 1273323"/>
              <a:gd name="connsiteX33" fmla="*/ 461757 w 1128329"/>
              <a:gd name="connsiteY33" fmla="*/ 1051133 h 1273323"/>
              <a:gd name="connsiteX34" fmla="*/ 495940 w 1128329"/>
              <a:gd name="connsiteY34" fmla="*/ 999858 h 1273323"/>
              <a:gd name="connsiteX35" fmla="*/ 504486 w 1128329"/>
              <a:gd name="connsiteY35" fmla="*/ 974221 h 1273323"/>
              <a:gd name="connsiteX36" fmla="*/ 564306 w 1128329"/>
              <a:gd name="connsiteY36" fmla="*/ 914400 h 1273323"/>
              <a:gd name="connsiteX37" fmla="*/ 589944 w 1128329"/>
              <a:gd name="connsiteY37" fmla="*/ 888763 h 1273323"/>
              <a:gd name="connsiteX38" fmla="*/ 624127 w 1128329"/>
              <a:gd name="connsiteY38" fmla="*/ 863125 h 1273323"/>
              <a:gd name="connsiteX39" fmla="*/ 683948 w 1128329"/>
              <a:gd name="connsiteY39" fmla="*/ 803305 h 1273323"/>
              <a:gd name="connsiteX40" fmla="*/ 701039 w 1128329"/>
              <a:gd name="connsiteY40" fmla="*/ 777667 h 1273323"/>
              <a:gd name="connsiteX41" fmla="*/ 743768 w 1128329"/>
              <a:gd name="connsiteY41" fmla="*/ 752030 h 1273323"/>
              <a:gd name="connsiteX42" fmla="*/ 786497 w 1128329"/>
              <a:gd name="connsiteY42" fmla="*/ 700755 h 1273323"/>
              <a:gd name="connsiteX43" fmla="*/ 803589 w 1128329"/>
              <a:gd name="connsiteY43" fmla="*/ 675118 h 1273323"/>
              <a:gd name="connsiteX44" fmla="*/ 914684 w 1128329"/>
              <a:gd name="connsiteY44" fmla="*/ 598206 h 1273323"/>
              <a:gd name="connsiteX45" fmla="*/ 948867 w 1128329"/>
              <a:gd name="connsiteY45" fmla="*/ 564023 h 1273323"/>
              <a:gd name="connsiteX46" fmla="*/ 991596 w 1128329"/>
              <a:gd name="connsiteY46" fmla="*/ 512748 h 1273323"/>
              <a:gd name="connsiteX47" fmla="*/ 1000142 w 1128329"/>
              <a:gd name="connsiteY47" fmla="*/ 487110 h 1273323"/>
              <a:gd name="connsiteX48" fmla="*/ 1017233 w 1128329"/>
              <a:gd name="connsiteY48" fmla="*/ 461473 h 1273323"/>
              <a:gd name="connsiteX49" fmla="*/ 1025779 w 1128329"/>
              <a:gd name="connsiteY49" fmla="*/ 427290 h 1273323"/>
              <a:gd name="connsiteX50" fmla="*/ 1051417 w 1128329"/>
              <a:gd name="connsiteY50" fmla="*/ 401652 h 1273323"/>
              <a:gd name="connsiteX51" fmla="*/ 1068508 w 1128329"/>
              <a:gd name="connsiteY51" fmla="*/ 376015 h 1273323"/>
              <a:gd name="connsiteX52" fmla="*/ 1094146 w 1128329"/>
              <a:gd name="connsiteY52" fmla="*/ 324740 h 1273323"/>
              <a:gd name="connsiteX53" fmla="*/ 1102691 w 1128329"/>
              <a:gd name="connsiteY53" fmla="*/ 290557 h 1273323"/>
              <a:gd name="connsiteX54" fmla="*/ 1119783 w 1128329"/>
              <a:gd name="connsiteY54" fmla="*/ 264920 h 1273323"/>
              <a:gd name="connsiteX55" fmla="*/ 1128329 w 1128329"/>
              <a:gd name="connsiteY55" fmla="*/ 239282 h 1273323"/>
              <a:gd name="connsiteX56" fmla="*/ 1111237 w 1128329"/>
              <a:gd name="connsiteY56" fmla="*/ 94004 h 1273323"/>
              <a:gd name="connsiteX57" fmla="*/ 1102691 w 1128329"/>
              <a:gd name="connsiteY57" fmla="*/ 68366 h 1273323"/>
              <a:gd name="connsiteX58" fmla="*/ 1059962 w 1128329"/>
              <a:gd name="connsiteY58" fmla="*/ 25637 h 1273323"/>
              <a:gd name="connsiteX59" fmla="*/ 1025779 w 1128329"/>
              <a:gd name="connsiteY59" fmla="*/ 17092 h 1273323"/>
              <a:gd name="connsiteX60" fmla="*/ 983050 w 1128329"/>
              <a:gd name="connsiteY60" fmla="*/ 0 h 1273323"/>
              <a:gd name="connsiteX61" fmla="*/ 863409 w 1128329"/>
              <a:gd name="connsiteY61" fmla="*/ 8546 h 1273323"/>
              <a:gd name="connsiteX62" fmla="*/ 820680 w 1128329"/>
              <a:gd name="connsiteY62" fmla="*/ 25637 h 1273323"/>
              <a:gd name="connsiteX63" fmla="*/ 777951 w 1128329"/>
              <a:gd name="connsiteY63" fmla="*/ 51275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128329" h="1273323">
                <a:moveTo>
                  <a:pt x="777951" y="51275"/>
                </a:moveTo>
                <a:lnTo>
                  <a:pt x="777951" y="51275"/>
                </a:lnTo>
                <a:cubicBezTo>
                  <a:pt x="766557" y="74064"/>
                  <a:pt x="758835" y="99095"/>
                  <a:pt x="743768" y="119641"/>
                </a:cubicBezTo>
                <a:cubicBezTo>
                  <a:pt x="715290" y="158474"/>
                  <a:pt x="685591" y="178230"/>
                  <a:pt x="649764" y="205099"/>
                </a:cubicBezTo>
                <a:cubicBezTo>
                  <a:pt x="611128" y="263056"/>
                  <a:pt x="660988" y="193877"/>
                  <a:pt x="589944" y="264920"/>
                </a:cubicBezTo>
                <a:cubicBezTo>
                  <a:pt x="577286" y="277577"/>
                  <a:pt x="535711" y="341996"/>
                  <a:pt x="530123" y="350378"/>
                </a:cubicBezTo>
                <a:cubicBezTo>
                  <a:pt x="524426" y="358924"/>
                  <a:pt x="520294" y="368753"/>
                  <a:pt x="513032" y="376015"/>
                </a:cubicBezTo>
                <a:cubicBezTo>
                  <a:pt x="490243" y="398804"/>
                  <a:pt x="471480" y="426503"/>
                  <a:pt x="444665" y="444381"/>
                </a:cubicBezTo>
                <a:cubicBezTo>
                  <a:pt x="436119" y="450078"/>
                  <a:pt x="426662" y="454602"/>
                  <a:pt x="419028" y="461473"/>
                </a:cubicBezTo>
                <a:cubicBezTo>
                  <a:pt x="332994" y="538904"/>
                  <a:pt x="392202" y="504797"/>
                  <a:pt x="325024" y="538385"/>
                </a:cubicBezTo>
                <a:cubicBezTo>
                  <a:pt x="316478" y="549779"/>
                  <a:pt x="310032" y="563106"/>
                  <a:pt x="299387" y="572568"/>
                </a:cubicBezTo>
                <a:cubicBezTo>
                  <a:pt x="284034" y="586215"/>
                  <a:pt x="248112" y="606751"/>
                  <a:pt x="248112" y="606751"/>
                </a:cubicBezTo>
                <a:cubicBezTo>
                  <a:pt x="239566" y="618146"/>
                  <a:pt x="232546" y="630864"/>
                  <a:pt x="222475" y="640935"/>
                </a:cubicBezTo>
                <a:cubicBezTo>
                  <a:pt x="212404" y="651006"/>
                  <a:pt x="197409" y="655630"/>
                  <a:pt x="188291" y="666572"/>
                </a:cubicBezTo>
                <a:cubicBezTo>
                  <a:pt x="182524" y="673492"/>
                  <a:pt x="184059" y="684301"/>
                  <a:pt x="179746" y="692209"/>
                </a:cubicBezTo>
                <a:cubicBezTo>
                  <a:pt x="166878" y="715801"/>
                  <a:pt x="145516" y="735081"/>
                  <a:pt x="137017" y="760576"/>
                </a:cubicBezTo>
                <a:cubicBezTo>
                  <a:pt x="134168" y="769122"/>
                  <a:pt x="133468" y="778718"/>
                  <a:pt x="128471" y="786213"/>
                </a:cubicBezTo>
                <a:cubicBezTo>
                  <a:pt x="121767" y="796269"/>
                  <a:pt x="111379" y="803305"/>
                  <a:pt x="102833" y="811851"/>
                </a:cubicBezTo>
                <a:cubicBezTo>
                  <a:pt x="99985" y="820397"/>
                  <a:pt x="97451" y="829054"/>
                  <a:pt x="94288" y="837488"/>
                </a:cubicBezTo>
                <a:cubicBezTo>
                  <a:pt x="88902" y="851852"/>
                  <a:pt x="82047" y="865664"/>
                  <a:pt x="77196" y="880217"/>
                </a:cubicBezTo>
                <a:cubicBezTo>
                  <a:pt x="73868" y="890200"/>
                  <a:pt x="66686" y="928520"/>
                  <a:pt x="60105" y="940037"/>
                </a:cubicBezTo>
                <a:cubicBezTo>
                  <a:pt x="53038" y="952404"/>
                  <a:pt x="43013" y="962826"/>
                  <a:pt x="34467" y="974221"/>
                </a:cubicBezTo>
                <a:cubicBezTo>
                  <a:pt x="14424" y="1034348"/>
                  <a:pt x="40512" y="960116"/>
                  <a:pt x="8830" y="1034041"/>
                </a:cubicBezTo>
                <a:cubicBezTo>
                  <a:pt x="5282" y="1042321"/>
                  <a:pt x="3133" y="1051133"/>
                  <a:pt x="284" y="1059679"/>
                </a:cubicBezTo>
                <a:cubicBezTo>
                  <a:pt x="416" y="1061793"/>
                  <a:pt x="-4982" y="1204374"/>
                  <a:pt x="25921" y="1239140"/>
                </a:cubicBezTo>
                <a:cubicBezTo>
                  <a:pt x="39568" y="1254493"/>
                  <a:pt x="77196" y="1273323"/>
                  <a:pt x="77196" y="1273323"/>
                </a:cubicBezTo>
                <a:lnTo>
                  <a:pt x="171200" y="1247686"/>
                </a:lnTo>
                <a:cubicBezTo>
                  <a:pt x="179861" y="1245211"/>
                  <a:pt x="188098" y="1241325"/>
                  <a:pt x="196837" y="1239140"/>
                </a:cubicBezTo>
                <a:cubicBezTo>
                  <a:pt x="210928" y="1235617"/>
                  <a:pt x="225323" y="1233443"/>
                  <a:pt x="239566" y="1230594"/>
                </a:cubicBezTo>
                <a:cubicBezTo>
                  <a:pt x="250960" y="1224897"/>
                  <a:pt x="262946" y="1220255"/>
                  <a:pt x="273749" y="1213503"/>
                </a:cubicBezTo>
                <a:cubicBezTo>
                  <a:pt x="285827" y="1205954"/>
                  <a:pt x="296082" y="1195767"/>
                  <a:pt x="307933" y="1187866"/>
                </a:cubicBezTo>
                <a:cubicBezTo>
                  <a:pt x="321754" y="1178652"/>
                  <a:pt x="336842" y="1171442"/>
                  <a:pt x="350662" y="1162228"/>
                </a:cubicBezTo>
                <a:cubicBezTo>
                  <a:pt x="417222" y="1117854"/>
                  <a:pt x="352262" y="1152883"/>
                  <a:pt x="419028" y="1119499"/>
                </a:cubicBezTo>
                <a:cubicBezTo>
                  <a:pt x="478537" y="1040153"/>
                  <a:pt x="414836" y="1129335"/>
                  <a:pt x="461757" y="1051133"/>
                </a:cubicBezTo>
                <a:cubicBezTo>
                  <a:pt x="472326" y="1033519"/>
                  <a:pt x="489444" y="1019345"/>
                  <a:pt x="495940" y="999858"/>
                </a:cubicBezTo>
                <a:cubicBezTo>
                  <a:pt x="498789" y="991312"/>
                  <a:pt x="498859" y="981255"/>
                  <a:pt x="504486" y="974221"/>
                </a:cubicBezTo>
                <a:cubicBezTo>
                  <a:pt x="522102" y="952201"/>
                  <a:pt x="544366" y="934340"/>
                  <a:pt x="564306" y="914400"/>
                </a:cubicBezTo>
                <a:cubicBezTo>
                  <a:pt x="572852" y="905854"/>
                  <a:pt x="580276" y="896015"/>
                  <a:pt x="589944" y="888763"/>
                </a:cubicBezTo>
                <a:cubicBezTo>
                  <a:pt x="601338" y="880217"/>
                  <a:pt x="613588" y="872706"/>
                  <a:pt x="624127" y="863125"/>
                </a:cubicBezTo>
                <a:cubicBezTo>
                  <a:pt x="644993" y="844156"/>
                  <a:pt x="668306" y="826769"/>
                  <a:pt x="683948" y="803305"/>
                </a:cubicBezTo>
                <a:cubicBezTo>
                  <a:pt x="689645" y="794759"/>
                  <a:pt x="693241" y="784351"/>
                  <a:pt x="701039" y="777667"/>
                </a:cubicBezTo>
                <a:cubicBezTo>
                  <a:pt x="713650" y="766857"/>
                  <a:pt x="729525" y="760576"/>
                  <a:pt x="743768" y="752030"/>
                </a:cubicBezTo>
                <a:cubicBezTo>
                  <a:pt x="760090" y="703065"/>
                  <a:pt x="739934" y="747318"/>
                  <a:pt x="786497" y="700755"/>
                </a:cubicBezTo>
                <a:cubicBezTo>
                  <a:pt x="793760" y="693492"/>
                  <a:pt x="795989" y="682027"/>
                  <a:pt x="803589" y="675118"/>
                </a:cubicBezTo>
                <a:cubicBezTo>
                  <a:pt x="862644" y="621432"/>
                  <a:pt x="862399" y="624348"/>
                  <a:pt x="914684" y="598206"/>
                </a:cubicBezTo>
                <a:cubicBezTo>
                  <a:pt x="926078" y="586812"/>
                  <a:pt x="939199" y="576914"/>
                  <a:pt x="948867" y="564023"/>
                </a:cubicBezTo>
                <a:cubicBezTo>
                  <a:pt x="992236" y="506197"/>
                  <a:pt x="937877" y="548560"/>
                  <a:pt x="991596" y="512748"/>
                </a:cubicBezTo>
                <a:cubicBezTo>
                  <a:pt x="994445" y="504202"/>
                  <a:pt x="996113" y="495167"/>
                  <a:pt x="1000142" y="487110"/>
                </a:cubicBezTo>
                <a:cubicBezTo>
                  <a:pt x="1004735" y="477924"/>
                  <a:pt x="1013187" y="470913"/>
                  <a:pt x="1017233" y="461473"/>
                </a:cubicBezTo>
                <a:cubicBezTo>
                  <a:pt x="1021860" y="450678"/>
                  <a:pt x="1019952" y="437487"/>
                  <a:pt x="1025779" y="427290"/>
                </a:cubicBezTo>
                <a:cubicBezTo>
                  <a:pt x="1031775" y="416797"/>
                  <a:pt x="1043680" y="410937"/>
                  <a:pt x="1051417" y="401652"/>
                </a:cubicBezTo>
                <a:cubicBezTo>
                  <a:pt x="1057992" y="393762"/>
                  <a:pt x="1063915" y="385201"/>
                  <a:pt x="1068508" y="376015"/>
                </a:cubicBezTo>
                <a:cubicBezTo>
                  <a:pt x="1103888" y="305256"/>
                  <a:pt x="1045165" y="398212"/>
                  <a:pt x="1094146" y="324740"/>
                </a:cubicBezTo>
                <a:cubicBezTo>
                  <a:pt x="1096994" y="313346"/>
                  <a:pt x="1098064" y="301352"/>
                  <a:pt x="1102691" y="290557"/>
                </a:cubicBezTo>
                <a:cubicBezTo>
                  <a:pt x="1106737" y="281117"/>
                  <a:pt x="1115190" y="274106"/>
                  <a:pt x="1119783" y="264920"/>
                </a:cubicBezTo>
                <a:cubicBezTo>
                  <a:pt x="1123812" y="256863"/>
                  <a:pt x="1125480" y="247828"/>
                  <a:pt x="1128329" y="239282"/>
                </a:cubicBezTo>
                <a:cubicBezTo>
                  <a:pt x="1121804" y="154454"/>
                  <a:pt x="1127867" y="152210"/>
                  <a:pt x="1111237" y="94004"/>
                </a:cubicBezTo>
                <a:cubicBezTo>
                  <a:pt x="1108762" y="85342"/>
                  <a:pt x="1106720" y="76423"/>
                  <a:pt x="1102691" y="68366"/>
                </a:cubicBezTo>
                <a:cubicBezTo>
                  <a:pt x="1092333" y="47649"/>
                  <a:pt x="1081715" y="34960"/>
                  <a:pt x="1059962" y="25637"/>
                </a:cubicBezTo>
                <a:cubicBezTo>
                  <a:pt x="1049167" y="21011"/>
                  <a:pt x="1036921" y="20806"/>
                  <a:pt x="1025779" y="17092"/>
                </a:cubicBezTo>
                <a:cubicBezTo>
                  <a:pt x="1011226" y="12241"/>
                  <a:pt x="997293" y="5697"/>
                  <a:pt x="983050" y="0"/>
                </a:cubicBezTo>
                <a:cubicBezTo>
                  <a:pt x="943170" y="2849"/>
                  <a:pt x="902902" y="2310"/>
                  <a:pt x="863409" y="8546"/>
                </a:cubicBezTo>
                <a:cubicBezTo>
                  <a:pt x="848257" y="10938"/>
                  <a:pt x="833163" y="16721"/>
                  <a:pt x="820680" y="25637"/>
                </a:cubicBezTo>
                <a:cubicBezTo>
                  <a:pt x="812322" y="31607"/>
                  <a:pt x="785072" y="47002"/>
                  <a:pt x="777951" y="5127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674407" y="4537817"/>
            <a:ext cx="418744" cy="1119499"/>
          </a:xfrm>
          <a:custGeom>
            <a:avLst/>
            <a:gdLst>
              <a:gd name="connsiteX0" fmla="*/ 85458 w 418744"/>
              <a:gd name="connsiteY0" fmla="*/ 8546 h 1119499"/>
              <a:gd name="connsiteX1" fmla="*/ 85458 w 418744"/>
              <a:gd name="connsiteY1" fmla="*/ 8546 h 1119499"/>
              <a:gd name="connsiteX2" fmla="*/ 42729 w 418744"/>
              <a:gd name="connsiteY2" fmla="*/ 94004 h 1119499"/>
              <a:gd name="connsiteX3" fmla="*/ 34184 w 418744"/>
              <a:gd name="connsiteY3" fmla="*/ 222190 h 1119499"/>
              <a:gd name="connsiteX4" fmla="*/ 17092 w 418744"/>
              <a:gd name="connsiteY4" fmla="*/ 290557 h 1119499"/>
              <a:gd name="connsiteX5" fmla="*/ 0 w 418744"/>
              <a:gd name="connsiteY5" fmla="*/ 367469 h 1119499"/>
              <a:gd name="connsiteX6" fmla="*/ 8546 w 418744"/>
              <a:gd name="connsiteY6" fmla="*/ 931491 h 1119499"/>
              <a:gd name="connsiteX7" fmla="*/ 42729 w 418744"/>
              <a:gd name="connsiteY7" fmla="*/ 1008404 h 1119499"/>
              <a:gd name="connsiteX8" fmla="*/ 68367 w 418744"/>
              <a:gd name="connsiteY8" fmla="*/ 1059678 h 1119499"/>
              <a:gd name="connsiteX9" fmla="*/ 94004 w 418744"/>
              <a:gd name="connsiteY9" fmla="*/ 1076770 h 1119499"/>
              <a:gd name="connsiteX10" fmla="*/ 196554 w 418744"/>
              <a:gd name="connsiteY10" fmla="*/ 1119499 h 1119499"/>
              <a:gd name="connsiteX11" fmla="*/ 264920 w 418744"/>
              <a:gd name="connsiteY11" fmla="*/ 1068224 h 1119499"/>
              <a:gd name="connsiteX12" fmla="*/ 307649 w 418744"/>
              <a:gd name="connsiteY12" fmla="*/ 982766 h 1119499"/>
              <a:gd name="connsiteX13" fmla="*/ 324741 w 418744"/>
              <a:gd name="connsiteY13" fmla="*/ 897308 h 1119499"/>
              <a:gd name="connsiteX14" fmla="*/ 341832 w 418744"/>
              <a:gd name="connsiteY14" fmla="*/ 854579 h 1119499"/>
              <a:gd name="connsiteX15" fmla="*/ 384561 w 418744"/>
              <a:gd name="connsiteY15" fmla="*/ 752030 h 1119499"/>
              <a:gd name="connsiteX16" fmla="*/ 418744 w 418744"/>
              <a:gd name="connsiteY16" fmla="*/ 504202 h 1119499"/>
              <a:gd name="connsiteX17" fmla="*/ 410199 w 418744"/>
              <a:gd name="connsiteY17" fmla="*/ 145278 h 1119499"/>
              <a:gd name="connsiteX18" fmla="*/ 393107 w 418744"/>
              <a:gd name="connsiteY18" fmla="*/ 85458 h 1119499"/>
              <a:gd name="connsiteX19" fmla="*/ 376015 w 418744"/>
              <a:gd name="connsiteY19" fmla="*/ 59820 h 1119499"/>
              <a:gd name="connsiteX20" fmla="*/ 341832 w 418744"/>
              <a:gd name="connsiteY20" fmla="*/ 8546 h 1119499"/>
              <a:gd name="connsiteX21" fmla="*/ 307649 w 418744"/>
              <a:gd name="connsiteY21" fmla="*/ 0 h 1119499"/>
              <a:gd name="connsiteX22" fmla="*/ 85458 w 418744"/>
              <a:gd name="connsiteY22" fmla="*/ 8546 h 111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8744" h="1119499">
                <a:moveTo>
                  <a:pt x="85458" y="8546"/>
                </a:moveTo>
                <a:lnTo>
                  <a:pt x="85458" y="8546"/>
                </a:lnTo>
                <a:cubicBezTo>
                  <a:pt x="71215" y="37032"/>
                  <a:pt x="50161" y="63035"/>
                  <a:pt x="42729" y="94004"/>
                </a:cubicBezTo>
                <a:cubicBezTo>
                  <a:pt x="32735" y="135645"/>
                  <a:pt x="38445" y="179579"/>
                  <a:pt x="34184" y="222190"/>
                </a:cubicBezTo>
                <a:cubicBezTo>
                  <a:pt x="28935" y="274683"/>
                  <a:pt x="27091" y="250562"/>
                  <a:pt x="17092" y="290557"/>
                </a:cubicBezTo>
                <a:cubicBezTo>
                  <a:pt x="10722" y="316036"/>
                  <a:pt x="5697" y="341832"/>
                  <a:pt x="0" y="367469"/>
                </a:cubicBezTo>
                <a:cubicBezTo>
                  <a:pt x="2849" y="555476"/>
                  <a:pt x="718" y="743625"/>
                  <a:pt x="8546" y="931491"/>
                </a:cubicBezTo>
                <a:cubicBezTo>
                  <a:pt x="10550" y="979589"/>
                  <a:pt x="26098" y="975141"/>
                  <a:pt x="42729" y="1008404"/>
                </a:cubicBezTo>
                <a:cubicBezTo>
                  <a:pt x="56630" y="1036206"/>
                  <a:pt x="43876" y="1035187"/>
                  <a:pt x="68367" y="1059678"/>
                </a:cubicBezTo>
                <a:cubicBezTo>
                  <a:pt x="75630" y="1066941"/>
                  <a:pt x="85087" y="1071674"/>
                  <a:pt x="94004" y="1076770"/>
                </a:cubicBezTo>
                <a:cubicBezTo>
                  <a:pt x="126330" y="1095243"/>
                  <a:pt x="161384" y="1107776"/>
                  <a:pt x="196554" y="1119499"/>
                </a:cubicBezTo>
                <a:cubicBezTo>
                  <a:pt x="243461" y="1096046"/>
                  <a:pt x="244515" y="1106119"/>
                  <a:pt x="264920" y="1068224"/>
                </a:cubicBezTo>
                <a:cubicBezTo>
                  <a:pt x="280019" y="1040182"/>
                  <a:pt x="307649" y="982766"/>
                  <a:pt x="307649" y="982766"/>
                </a:cubicBezTo>
                <a:cubicBezTo>
                  <a:pt x="311857" y="957517"/>
                  <a:pt x="316241" y="922807"/>
                  <a:pt x="324741" y="897308"/>
                </a:cubicBezTo>
                <a:cubicBezTo>
                  <a:pt x="329592" y="882755"/>
                  <a:pt x="336590" y="868996"/>
                  <a:pt x="341832" y="854579"/>
                </a:cubicBezTo>
                <a:cubicBezTo>
                  <a:pt x="372676" y="769758"/>
                  <a:pt x="342691" y="835771"/>
                  <a:pt x="384561" y="752030"/>
                </a:cubicBezTo>
                <a:cubicBezTo>
                  <a:pt x="416160" y="572972"/>
                  <a:pt x="406116" y="655756"/>
                  <a:pt x="418744" y="504202"/>
                </a:cubicBezTo>
                <a:cubicBezTo>
                  <a:pt x="415896" y="384561"/>
                  <a:pt x="415397" y="264840"/>
                  <a:pt x="410199" y="145278"/>
                </a:cubicBezTo>
                <a:cubicBezTo>
                  <a:pt x="409938" y="139280"/>
                  <a:pt x="397337" y="93918"/>
                  <a:pt x="393107" y="85458"/>
                </a:cubicBezTo>
                <a:cubicBezTo>
                  <a:pt x="388514" y="76271"/>
                  <a:pt x="381712" y="68366"/>
                  <a:pt x="376015" y="59820"/>
                </a:cubicBezTo>
                <a:cubicBezTo>
                  <a:pt x="367858" y="35346"/>
                  <a:pt x="368192" y="23609"/>
                  <a:pt x="341832" y="8546"/>
                </a:cubicBezTo>
                <a:cubicBezTo>
                  <a:pt x="331634" y="2719"/>
                  <a:pt x="319389" y="335"/>
                  <a:pt x="307649" y="0"/>
                </a:cubicBezTo>
                <a:lnTo>
                  <a:pt x="85458" y="8546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D80B866F-3289-F04F-BF9C-8621B2A45A1A}"/>
              </a:ext>
            </a:extLst>
          </p:cNvPr>
          <p:cNvSpPr/>
          <p:nvPr/>
        </p:nvSpPr>
        <p:spPr>
          <a:xfrm>
            <a:off x="340843" y="3328015"/>
            <a:ext cx="1323871" cy="1043175"/>
          </a:xfrm>
          <a:prstGeom prst="wedgeRoundRectCallout">
            <a:avLst>
              <a:gd name="adj1" fmla="val 60656"/>
              <a:gd name="adj2" fmla="val 13448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Only 1 pattern of 3-X if we win now.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640DC8E2-6F1C-1D47-BDCB-17709B703A62}"/>
              </a:ext>
            </a:extLst>
          </p:cNvPr>
          <p:cNvSpPr/>
          <p:nvPr/>
        </p:nvSpPr>
        <p:spPr>
          <a:xfrm>
            <a:off x="7262864" y="3289659"/>
            <a:ext cx="1423936" cy="1203203"/>
          </a:xfrm>
          <a:prstGeom prst="wedgeRoundRectCallout">
            <a:avLst>
              <a:gd name="adj1" fmla="val -88803"/>
              <a:gd name="adj2" fmla="val 11027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1 pattern of 3-X + 3 patterns of 2-X if we win later.</a:t>
            </a:r>
          </a:p>
        </p:txBody>
      </p:sp>
    </p:spTree>
    <p:extLst>
      <p:ext uri="{BB962C8B-B14F-4D97-AF65-F5344CB8AC3E}">
        <p14:creationId xmlns:p14="http://schemas.microsoft.com/office/powerpoint/2010/main" val="135277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Modifying the Utility Function to Win ASAP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966" y="1987323"/>
            <a:ext cx="8229600" cy="1394108"/>
          </a:xfrm>
        </p:spPr>
        <p:txBody>
          <a:bodyPr>
            <a:normAutofit fontScale="77500" lnSpcReduction="20000"/>
          </a:bodyPr>
          <a:lstStyle/>
          <a:p>
            <a:r>
              <a:rPr lang="en-GB" sz="3200" dirty="0"/>
              <a:t>maximise the number of blanks</a:t>
            </a:r>
          </a:p>
          <a:p>
            <a:pPr lvl="1"/>
            <a:r>
              <a:rPr lang="en-GB" sz="3000" dirty="0"/>
              <a:t>each blank contributes towards the player’s score</a:t>
            </a:r>
          </a:p>
          <a:p>
            <a:pPr lvl="1"/>
            <a:r>
              <a:rPr lang="en-GB" sz="3000" dirty="0"/>
              <a:t>prefer to have more blanks than non-winning patterns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906177" y="3381431"/>
            <a:ext cx="1179978" cy="1179978"/>
            <a:chOff x="1943100" y="3140449"/>
            <a:chExt cx="1179978" cy="1179978"/>
          </a:xfrm>
        </p:grpSpPr>
        <p:sp>
          <p:nvSpPr>
            <p:cNvPr id="6" name="Rectangle 5"/>
            <p:cNvSpPr/>
            <p:nvPr/>
          </p:nvSpPr>
          <p:spPr>
            <a:xfrm>
              <a:off x="1943100" y="3140449"/>
              <a:ext cx="393326" cy="3933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36426" y="3140449"/>
              <a:ext cx="393326" cy="3933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29752" y="3140449"/>
              <a:ext cx="393326" cy="3933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3100" y="3533775"/>
              <a:ext cx="393326" cy="3933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36426" y="3533775"/>
              <a:ext cx="393326" cy="3933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29752" y="3533775"/>
              <a:ext cx="393326" cy="3933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43100" y="3927101"/>
              <a:ext cx="393326" cy="3933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36426" y="3927101"/>
              <a:ext cx="393326" cy="3933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29752" y="3927101"/>
              <a:ext cx="393326" cy="3933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037359" y="4686539"/>
            <a:ext cx="6014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Pattern score=-962</a:t>
            </a:r>
          </a:p>
          <a:p>
            <a:r>
              <a:rPr lang="en-GB" sz="2000" dirty="0"/>
              <a:t>Blank score: 200 for max player, -200 for min player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1037359" y="5473191"/>
            <a:ext cx="4806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Utility score for max player=-762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For min player=-1162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81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of </a:t>
            </a:r>
            <a:r>
              <a:rPr lang="en-GB" dirty="0" err="1"/>
              <a:t>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Minimax</a:t>
            </a:r>
            <a:r>
              <a:rPr lang="en-GB" b="1" baseline="0" dirty="0">
                <a:solidFill>
                  <a:srgbClr val="FF0000"/>
                </a:solidFill>
              </a:rPr>
              <a:t> explores the whole game tree until the terminal states</a:t>
            </a:r>
          </a:p>
          <a:p>
            <a:pPr lvl="1"/>
            <a:r>
              <a:rPr lang="en-GB" baseline="0" dirty="0"/>
              <a:t>Many games have (relatively</a:t>
            </a:r>
            <a:r>
              <a:rPr lang="en-GB" dirty="0"/>
              <a:t> big) branching factors</a:t>
            </a:r>
            <a:endParaRPr lang="en-GB" baseline="0" dirty="0"/>
          </a:p>
          <a:p>
            <a:pPr lvl="1"/>
            <a:r>
              <a:rPr lang="en-GB" baseline="0" dirty="0"/>
              <a:t>Tree is “fat” &amp; expands fast. A lot of nodes! Take a long time! Huge memory requirement!</a:t>
            </a:r>
          </a:p>
          <a:p>
            <a:pPr lvl="0"/>
            <a:r>
              <a:rPr lang="en-GB" dirty="0"/>
              <a:t>Question: Can we reduce</a:t>
            </a:r>
            <a:r>
              <a:rPr lang="en-GB" baseline="0" dirty="0"/>
              <a:t> the number of nodes explored without affecting the outcome?</a:t>
            </a:r>
          </a:p>
          <a:p>
            <a:pPr lvl="0"/>
            <a:r>
              <a:rPr lang="en-GB" dirty="0"/>
              <a:t>Answer: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Maybe some nodes will never</a:t>
            </a:r>
            <a:r>
              <a:rPr lang="en-GB" b="1" baseline="0" dirty="0">
                <a:solidFill>
                  <a:srgbClr val="FF0000"/>
                </a:solidFill>
              </a:rPr>
              <a:t> affect the final decision.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Don’t waste our time on these nodes.</a:t>
            </a:r>
          </a:p>
          <a:p>
            <a:r>
              <a:rPr lang="en-GB" b="1" dirty="0">
                <a:solidFill>
                  <a:srgbClr val="00B050"/>
                </a:solidFill>
              </a:rPr>
              <a:t>To be answered next week.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Minimax</a:t>
            </a:r>
            <a:r>
              <a:rPr lang="en-GB" dirty="0"/>
              <a:t> is basically depth-first search</a:t>
            </a:r>
          </a:p>
          <a:p>
            <a:pPr lvl="1"/>
            <a:r>
              <a:rPr lang="en-GB" dirty="0"/>
              <a:t>Max node</a:t>
            </a:r>
            <a:r>
              <a:rPr lang="en-GB" baseline="0" dirty="0"/>
              <a:t> chooses action leading to child of highest score</a:t>
            </a:r>
          </a:p>
          <a:p>
            <a:pPr lvl="1"/>
            <a:r>
              <a:rPr lang="en-GB" baseline="0" dirty="0"/>
              <a:t>Min node chooses action leading</a:t>
            </a:r>
            <a:r>
              <a:rPr lang="en-GB" dirty="0"/>
              <a:t> to </a:t>
            </a:r>
            <a:r>
              <a:rPr lang="en-GB" baseline="0" dirty="0"/>
              <a:t>child of lowest score</a:t>
            </a:r>
          </a:p>
          <a:p>
            <a:r>
              <a:rPr lang="en-GB" dirty="0"/>
              <a:t>Minimax explore search tree until hitting terminal nodes</a:t>
            </a:r>
            <a:endParaRPr lang="en-GB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Russell &amp; </a:t>
            </a:r>
            <a:r>
              <a:rPr lang="en-GB" dirty="0" err="1"/>
              <a:t>Norvig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Chapter</a:t>
            </a:r>
            <a:r>
              <a:rPr lang="en-GB" baseline="0" dirty="0"/>
              <a:t> 5: Adversarial Search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Adversarial Search</a:t>
            </a:r>
            <a:r>
              <a:rPr lang="en-US" baseline="0" dirty="0"/>
              <a:t>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game playing between 2 competing players</a:t>
            </a:r>
          </a:p>
          <a:p>
            <a:pPr lvl="1"/>
            <a:r>
              <a:rPr lang="en-GB" sz="3200" dirty="0"/>
              <a:t>competitive rather than cooperative</a:t>
            </a:r>
          </a:p>
          <a:p>
            <a:pPr lvl="1"/>
            <a:r>
              <a:rPr lang="en-GB" sz="3200" b="1" dirty="0">
                <a:solidFill>
                  <a:srgbClr val="FF0000"/>
                </a:solidFill>
              </a:rPr>
              <a:t>zero-sum</a:t>
            </a:r>
            <a:r>
              <a:rPr lang="en-GB" sz="3200" dirty="0"/>
              <a:t> games</a:t>
            </a:r>
          </a:p>
          <a:p>
            <a:pPr lvl="2"/>
            <a:r>
              <a:rPr lang="en-GB" sz="2800" b="1" dirty="0">
                <a:solidFill>
                  <a:srgbClr val="FF0000"/>
                </a:solidFill>
              </a:rPr>
              <a:t>utility values</a:t>
            </a:r>
            <a:r>
              <a:rPr lang="en-GB" sz="2800" dirty="0"/>
              <a:t> of the 2 players are equals but opposite</a:t>
            </a:r>
          </a:p>
          <a:p>
            <a:pPr lvl="2"/>
            <a:r>
              <a:rPr lang="en-GB" sz="2800" dirty="0"/>
              <a:t>the gain of one (+n) is the loss of the other (-n)</a:t>
            </a:r>
          </a:p>
          <a:p>
            <a:pPr lvl="1"/>
            <a:r>
              <a:rPr lang="en-GB" sz="3200" dirty="0"/>
              <a:t>perfect information</a:t>
            </a:r>
          </a:p>
          <a:p>
            <a:pPr lvl="2"/>
            <a:r>
              <a:rPr lang="en-GB" sz="2800" dirty="0"/>
              <a:t>deterministic, fully observable environment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Look at</a:t>
            </a:r>
            <a:r>
              <a:rPr lang="en-GB" baseline="0" dirty="0"/>
              <a:t> Playing Games?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most games are hard to solve</a:t>
            </a:r>
          </a:p>
          <a:p>
            <a:pPr lvl="1"/>
            <a:r>
              <a:rPr lang="en-GB" sz="3200" dirty="0"/>
              <a:t>e.g. chess has an average branching</a:t>
            </a:r>
            <a:r>
              <a:rPr lang="en-GB" sz="3200" baseline="0" dirty="0"/>
              <a:t> factor of 35</a:t>
            </a:r>
          </a:p>
          <a:p>
            <a:pPr lvl="0"/>
            <a:r>
              <a:rPr lang="en-GB" sz="3200" dirty="0"/>
              <a:t>requires making a decision when calculating the optimal is infeasible</a:t>
            </a:r>
          </a:p>
          <a:p>
            <a:pPr lvl="0"/>
            <a:r>
              <a:rPr lang="en-GB" sz="3200" dirty="0"/>
              <a:t>any inefficiency has a huge impact on the overall performance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Modelling a General Gaming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initial state:</a:t>
            </a:r>
          </a:p>
          <a:p>
            <a:pPr lvl="1"/>
            <a:r>
              <a:rPr lang="en-GB" sz="3200" dirty="0"/>
              <a:t>e.g. game board setup and players</a:t>
            </a:r>
            <a:r>
              <a:rPr lang="en-GB" sz="3200" baseline="0" dirty="0"/>
              <a:t> to move</a:t>
            </a:r>
            <a:endParaRPr lang="en-GB" sz="3200" dirty="0"/>
          </a:p>
          <a:p>
            <a:r>
              <a:rPr lang="en-GB" sz="3200" dirty="0"/>
              <a:t>successor</a:t>
            </a:r>
            <a:r>
              <a:rPr lang="en-GB" sz="3200" baseline="0" dirty="0"/>
              <a:t> function:</a:t>
            </a:r>
          </a:p>
          <a:p>
            <a:pPr lvl="1"/>
            <a:r>
              <a:rPr lang="en-GB" sz="3200" dirty="0"/>
              <a:t>return a list of </a:t>
            </a:r>
            <a:r>
              <a:rPr lang="en-GB" sz="3200" i="1" dirty="0">
                <a:solidFill>
                  <a:srgbClr val="0000FF"/>
                </a:solidFill>
              </a:rPr>
              <a:t>(</a:t>
            </a:r>
            <a:r>
              <a:rPr lang="en-GB" sz="3200" i="1" dirty="0" err="1">
                <a:solidFill>
                  <a:srgbClr val="0000FF"/>
                </a:solidFill>
              </a:rPr>
              <a:t>move,state</a:t>
            </a:r>
            <a:r>
              <a:rPr lang="en-GB" sz="3200" i="1" dirty="0">
                <a:solidFill>
                  <a:srgbClr val="0000FF"/>
                </a:solidFill>
              </a:rPr>
              <a:t>) </a:t>
            </a:r>
            <a:r>
              <a:rPr lang="en-GB" sz="3200" dirty="0"/>
              <a:t>pairs of legal move and resulting state for the next player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Modelling a General Gaming Scenario</a:t>
            </a:r>
            <a:r>
              <a:rPr lang="en-GB" baseline="0" dirty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 sz="2400" dirty="0"/>
              <a:t>terminal states:</a:t>
            </a:r>
          </a:p>
          <a:p>
            <a:pPr lvl="1"/>
            <a:r>
              <a:rPr lang="en-GB" dirty="0"/>
              <a:t>states at which the game ends</a:t>
            </a:r>
          </a:p>
          <a:p>
            <a:pPr lvl="1"/>
            <a:r>
              <a:rPr lang="en-GB" dirty="0"/>
              <a:t>in general, there are many terminal states</a:t>
            </a:r>
          </a:p>
          <a:p>
            <a:pPr lvl="0"/>
            <a:r>
              <a:rPr lang="en-GB" sz="2400" dirty="0"/>
              <a:t>terminal test:</a:t>
            </a:r>
          </a:p>
          <a:p>
            <a:pPr lvl="1"/>
            <a:r>
              <a:rPr lang="en-GB" dirty="0"/>
              <a:t>see if the game is over</a:t>
            </a:r>
          </a:p>
          <a:p>
            <a:pPr lvl="1"/>
            <a:r>
              <a:rPr lang="en-GB" dirty="0"/>
              <a:t>more practically feasible than terminal states</a:t>
            </a:r>
          </a:p>
          <a:p>
            <a:pPr lvl="0"/>
            <a:r>
              <a:rPr lang="en-GB" sz="2400" b="1" dirty="0">
                <a:solidFill>
                  <a:srgbClr val="FF0000"/>
                </a:solidFill>
              </a:rPr>
              <a:t>utility function</a:t>
            </a:r>
            <a:r>
              <a:rPr lang="en-GB" sz="2400" dirty="0"/>
              <a:t>:</a:t>
            </a:r>
          </a:p>
          <a:p>
            <a:pPr lvl="1"/>
            <a:r>
              <a:rPr lang="en-GB" dirty="0"/>
              <a:t>also called </a:t>
            </a:r>
            <a:r>
              <a:rPr lang="en-GB" i="1" dirty="0">
                <a:solidFill>
                  <a:srgbClr val="0000FF"/>
                </a:solidFill>
              </a:rPr>
              <a:t>objective</a:t>
            </a:r>
            <a:r>
              <a:rPr lang="en-GB" i="1" baseline="0" dirty="0">
                <a:solidFill>
                  <a:srgbClr val="0000FF"/>
                </a:solidFill>
              </a:rPr>
              <a:t> function </a:t>
            </a:r>
            <a:r>
              <a:rPr lang="en-GB" baseline="0" dirty="0"/>
              <a:t>or </a:t>
            </a:r>
            <a:r>
              <a:rPr lang="en-GB" i="1" baseline="0" dirty="0">
                <a:solidFill>
                  <a:srgbClr val="0000FF"/>
                </a:solidFill>
              </a:rPr>
              <a:t>payoff function</a:t>
            </a:r>
          </a:p>
          <a:p>
            <a:pPr lvl="1"/>
            <a:r>
              <a:rPr lang="en-GB" dirty="0"/>
              <a:t>g</a:t>
            </a:r>
            <a:r>
              <a:rPr lang="en-GB" baseline="0" dirty="0"/>
              <a:t>ives a numeric value/score for the </a:t>
            </a:r>
            <a:r>
              <a:rPr lang="en-GB" b="1" baseline="0" dirty="0">
                <a:solidFill>
                  <a:srgbClr val="FF0000"/>
                </a:solidFill>
              </a:rPr>
              <a:t>terminal states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Typical 2-Player Adversarial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83" y="6140822"/>
            <a:ext cx="5271247" cy="36755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/>
              <a:t>Russell &amp; </a:t>
            </a:r>
            <a:r>
              <a:rPr lang="en-GB" dirty="0" err="1"/>
              <a:t>Norvig</a:t>
            </a:r>
            <a:r>
              <a:rPr lang="en-GB" dirty="0"/>
              <a:t> (Chapter 6, figure 6.1)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480" y="1642497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480" y="1880622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480" y="2118747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05605" y="1642497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05605" y="1880622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05605" y="2118747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43730" y="1642497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43730" y="1880622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43730" y="2118747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2057118" y="2651307"/>
            <a:ext cx="714375" cy="714375"/>
            <a:chOff x="1790698" y="2985247"/>
            <a:chExt cx="714375" cy="714375"/>
          </a:xfrm>
        </p:grpSpPr>
        <p:sp>
          <p:nvSpPr>
            <p:cNvPr id="16" name="Rectangle 15"/>
            <p:cNvSpPr/>
            <p:nvPr/>
          </p:nvSpPr>
          <p:spPr>
            <a:xfrm>
              <a:off x="1790698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0698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90698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28823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28823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28823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6948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66948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66948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28655" y="2651307"/>
            <a:ext cx="714375" cy="714375"/>
            <a:chOff x="2662235" y="2985247"/>
            <a:chExt cx="714375" cy="714375"/>
          </a:xfrm>
        </p:grpSpPr>
        <p:sp>
          <p:nvSpPr>
            <p:cNvPr id="25" name="Rectangle 24"/>
            <p:cNvSpPr/>
            <p:nvPr/>
          </p:nvSpPr>
          <p:spPr>
            <a:xfrm>
              <a:off x="2662235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62235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62235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00360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00360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00360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38485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8485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38485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791230" y="2651307"/>
            <a:ext cx="714375" cy="714375"/>
            <a:chOff x="3524810" y="2985247"/>
            <a:chExt cx="714375" cy="714375"/>
          </a:xfrm>
        </p:grpSpPr>
        <p:sp>
          <p:nvSpPr>
            <p:cNvPr id="34" name="Rectangle 33"/>
            <p:cNvSpPr/>
            <p:nvPr/>
          </p:nvSpPr>
          <p:spPr>
            <a:xfrm>
              <a:off x="3524810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24810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24810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62935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62935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62935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1060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01060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01060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652963" y="2651307"/>
            <a:ext cx="714375" cy="714375"/>
            <a:chOff x="4386543" y="2985247"/>
            <a:chExt cx="714375" cy="714375"/>
          </a:xfrm>
        </p:grpSpPr>
        <p:sp>
          <p:nvSpPr>
            <p:cNvPr id="43" name="Rectangle 42"/>
            <p:cNvSpPr/>
            <p:nvPr/>
          </p:nvSpPr>
          <p:spPr>
            <a:xfrm>
              <a:off x="4386543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86543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86543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24668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24668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  <a:endParaRPr lang="en-US" sz="1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24668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62793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62793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62793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519738" y="2651307"/>
            <a:ext cx="714375" cy="714375"/>
            <a:chOff x="5253318" y="2985247"/>
            <a:chExt cx="714375" cy="714375"/>
          </a:xfrm>
        </p:grpSpPr>
        <p:sp>
          <p:nvSpPr>
            <p:cNvPr id="52" name="Rectangle 51"/>
            <p:cNvSpPr/>
            <p:nvPr/>
          </p:nvSpPr>
          <p:spPr>
            <a:xfrm>
              <a:off x="5253318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53318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53318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91443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491443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91443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29568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29568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  <a:endParaRPr lang="en-US" sz="1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729568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391274" y="2651307"/>
            <a:ext cx="714375" cy="714375"/>
            <a:chOff x="6124854" y="2985247"/>
            <a:chExt cx="714375" cy="714375"/>
          </a:xfrm>
        </p:grpSpPr>
        <p:sp>
          <p:nvSpPr>
            <p:cNvPr id="61" name="Rectangle 60"/>
            <p:cNvSpPr/>
            <p:nvPr/>
          </p:nvSpPr>
          <p:spPr>
            <a:xfrm>
              <a:off x="6124854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124854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124854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62979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362979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62979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01104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601104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601104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53848" y="2651307"/>
            <a:ext cx="714375" cy="714375"/>
            <a:chOff x="6987428" y="2985247"/>
            <a:chExt cx="714375" cy="714375"/>
          </a:xfrm>
        </p:grpSpPr>
        <p:sp>
          <p:nvSpPr>
            <p:cNvPr id="70" name="Rectangle 69"/>
            <p:cNvSpPr/>
            <p:nvPr/>
          </p:nvSpPr>
          <p:spPr>
            <a:xfrm>
              <a:off x="6987428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87428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87428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225553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225553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225553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463678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463678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463678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125384" y="2651307"/>
            <a:ext cx="714375" cy="714375"/>
            <a:chOff x="7858964" y="2985247"/>
            <a:chExt cx="714375" cy="714375"/>
          </a:xfrm>
        </p:grpSpPr>
        <p:sp>
          <p:nvSpPr>
            <p:cNvPr id="79" name="Rectangle 78"/>
            <p:cNvSpPr/>
            <p:nvPr/>
          </p:nvSpPr>
          <p:spPr>
            <a:xfrm>
              <a:off x="7858964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858964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58964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097089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097089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097089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5214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35214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335214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  <a:endParaRPr lang="en-US" sz="14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210516" y="2651307"/>
            <a:ext cx="714375" cy="714375"/>
            <a:chOff x="944096" y="2985247"/>
            <a:chExt cx="714375" cy="714375"/>
          </a:xfrm>
        </p:grpSpPr>
        <p:sp>
          <p:nvSpPr>
            <p:cNvPr id="97" name="Rectangle 96"/>
            <p:cNvSpPr/>
            <p:nvPr/>
          </p:nvSpPr>
          <p:spPr>
            <a:xfrm>
              <a:off x="944096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X</a:t>
              </a:r>
              <a:endParaRPr lang="en-US" sz="14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44096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44096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82221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82221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182221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20346" y="298524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420346" y="3223372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20346" y="3461497"/>
              <a:ext cx="238125" cy="2381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1210516" y="364381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1210516" y="3881944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Rectangle 116"/>
          <p:cNvSpPr/>
          <p:nvPr/>
        </p:nvSpPr>
        <p:spPr>
          <a:xfrm>
            <a:off x="1210516" y="412006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Rectangle 117"/>
          <p:cNvSpPr/>
          <p:nvPr/>
        </p:nvSpPr>
        <p:spPr>
          <a:xfrm>
            <a:off x="1448641" y="364381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</a:t>
            </a:r>
            <a:endParaRPr lang="en-US" sz="1400" dirty="0"/>
          </a:p>
        </p:txBody>
      </p:sp>
      <p:sp>
        <p:nvSpPr>
          <p:cNvPr id="119" name="Rectangle 118"/>
          <p:cNvSpPr/>
          <p:nvPr/>
        </p:nvSpPr>
        <p:spPr>
          <a:xfrm>
            <a:off x="1448641" y="3881944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" name="Rectangle 119"/>
          <p:cNvSpPr/>
          <p:nvPr/>
        </p:nvSpPr>
        <p:spPr>
          <a:xfrm>
            <a:off x="1448641" y="412006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" name="Rectangle 120"/>
          <p:cNvSpPr/>
          <p:nvPr/>
        </p:nvSpPr>
        <p:spPr>
          <a:xfrm>
            <a:off x="1686766" y="364381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" name="Rectangle 121"/>
          <p:cNvSpPr/>
          <p:nvPr/>
        </p:nvSpPr>
        <p:spPr>
          <a:xfrm>
            <a:off x="1686766" y="3881944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Rectangle 122"/>
          <p:cNvSpPr/>
          <p:nvPr/>
        </p:nvSpPr>
        <p:spPr>
          <a:xfrm>
            <a:off x="1686766" y="412006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4" name="Rectangle 123"/>
          <p:cNvSpPr/>
          <p:nvPr/>
        </p:nvSpPr>
        <p:spPr>
          <a:xfrm>
            <a:off x="2057118" y="364381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25" name="Rectangle 124"/>
          <p:cNvSpPr/>
          <p:nvPr/>
        </p:nvSpPr>
        <p:spPr>
          <a:xfrm>
            <a:off x="2057118" y="3881944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" name="Rectangle 125"/>
          <p:cNvSpPr/>
          <p:nvPr/>
        </p:nvSpPr>
        <p:spPr>
          <a:xfrm>
            <a:off x="2057118" y="412006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" name="Rectangle 126"/>
          <p:cNvSpPr/>
          <p:nvPr/>
        </p:nvSpPr>
        <p:spPr>
          <a:xfrm>
            <a:off x="2295243" y="364381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" name="Rectangle 127"/>
          <p:cNvSpPr/>
          <p:nvPr/>
        </p:nvSpPr>
        <p:spPr>
          <a:xfrm>
            <a:off x="2295243" y="3881944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" name="Rectangle 128"/>
          <p:cNvSpPr/>
          <p:nvPr/>
        </p:nvSpPr>
        <p:spPr>
          <a:xfrm>
            <a:off x="2295243" y="412006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0" name="Rectangle 129"/>
          <p:cNvSpPr/>
          <p:nvPr/>
        </p:nvSpPr>
        <p:spPr>
          <a:xfrm>
            <a:off x="2533368" y="364381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</a:t>
            </a:r>
            <a:endParaRPr lang="en-US" sz="1400" dirty="0"/>
          </a:p>
        </p:txBody>
      </p:sp>
      <p:sp>
        <p:nvSpPr>
          <p:cNvPr id="131" name="Rectangle 130"/>
          <p:cNvSpPr/>
          <p:nvPr/>
        </p:nvSpPr>
        <p:spPr>
          <a:xfrm>
            <a:off x="2533368" y="3881944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2" name="Rectangle 131"/>
          <p:cNvSpPr/>
          <p:nvPr/>
        </p:nvSpPr>
        <p:spPr>
          <a:xfrm>
            <a:off x="2533368" y="412006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3" name="Rectangle 132"/>
          <p:cNvSpPr/>
          <p:nvPr/>
        </p:nvSpPr>
        <p:spPr>
          <a:xfrm>
            <a:off x="2933420" y="364381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2933420" y="3881944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2933420" y="412006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Rectangle 135"/>
          <p:cNvSpPr/>
          <p:nvPr/>
        </p:nvSpPr>
        <p:spPr>
          <a:xfrm>
            <a:off x="3171545" y="364381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7" name="Rectangle 136"/>
          <p:cNvSpPr/>
          <p:nvPr/>
        </p:nvSpPr>
        <p:spPr>
          <a:xfrm>
            <a:off x="3171545" y="3881944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8" name="Rectangle 137"/>
          <p:cNvSpPr/>
          <p:nvPr/>
        </p:nvSpPr>
        <p:spPr>
          <a:xfrm>
            <a:off x="3171545" y="412006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" name="Rectangle 138"/>
          <p:cNvSpPr/>
          <p:nvPr/>
        </p:nvSpPr>
        <p:spPr>
          <a:xfrm>
            <a:off x="3409670" y="364381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" name="Rectangle 139"/>
          <p:cNvSpPr/>
          <p:nvPr/>
        </p:nvSpPr>
        <p:spPr>
          <a:xfrm>
            <a:off x="3409670" y="3881944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" name="Rectangle 140"/>
          <p:cNvSpPr/>
          <p:nvPr/>
        </p:nvSpPr>
        <p:spPr>
          <a:xfrm>
            <a:off x="3409670" y="4120069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3" name="Straight Connector 142"/>
          <p:cNvCxnSpPr>
            <a:stCxn id="12" idx="2"/>
          </p:cNvCxnSpPr>
          <p:nvPr/>
        </p:nvCxnSpPr>
        <p:spPr>
          <a:xfrm rot="5400000">
            <a:off x="2948969" y="975607"/>
            <a:ext cx="294435" cy="3056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" idx="2"/>
          </p:cNvCxnSpPr>
          <p:nvPr/>
        </p:nvCxnSpPr>
        <p:spPr>
          <a:xfrm rot="16200000" flipH="1">
            <a:off x="4670192" y="2311347"/>
            <a:ext cx="294435" cy="385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" idx="2"/>
          </p:cNvCxnSpPr>
          <p:nvPr/>
        </p:nvCxnSpPr>
        <p:spPr>
          <a:xfrm rot="5400000">
            <a:off x="4239326" y="2265964"/>
            <a:ext cx="294435" cy="476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" idx="2"/>
          </p:cNvCxnSpPr>
          <p:nvPr/>
        </p:nvCxnSpPr>
        <p:spPr>
          <a:xfrm rot="5400000">
            <a:off x="3808039" y="1834677"/>
            <a:ext cx="294435" cy="1338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2" idx="2"/>
          </p:cNvCxnSpPr>
          <p:nvPr/>
        </p:nvCxnSpPr>
        <p:spPr>
          <a:xfrm rot="5400000">
            <a:off x="3372270" y="1398908"/>
            <a:ext cx="294435" cy="2210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" idx="2"/>
          </p:cNvCxnSpPr>
          <p:nvPr/>
        </p:nvCxnSpPr>
        <p:spPr>
          <a:xfrm rot="16200000" flipH="1">
            <a:off x="5103580" y="1877960"/>
            <a:ext cx="294435" cy="1252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" idx="2"/>
          </p:cNvCxnSpPr>
          <p:nvPr/>
        </p:nvCxnSpPr>
        <p:spPr>
          <a:xfrm rot="16200000" flipH="1">
            <a:off x="5539348" y="1442192"/>
            <a:ext cx="294435" cy="2123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2" idx="2"/>
          </p:cNvCxnSpPr>
          <p:nvPr/>
        </p:nvCxnSpPr>
        <p:spPr>
          <a:xfrm rot="16200000" flipH="1">
            <a:off x="5970635" y="1010905"/>
            <a:ext cx="294435" cy="2986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" idx="2"/>
          </p:cNvCxnSpPr>
          <p:nvPr/>
        </p:nvCxnSpPr>
        <p:spPr>
          <a:xfrm rot="16200000" flipH="1">
            <a:off x="6406403" y="575137"/>
            <a:ext cx="294435" cy="3857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18" idx="0"/>
          </p:cNvCxnSpPr>
          <p:nvPr/>
        </p:nvCxnSpPr>
        <p:spPr>
          <a:xfrm rot="5400000">
            <a:off x="1428636" y="3504750"/>
            <a:ext cx="27813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27" idx="0"/>
          </p:cNvCxnSpPr>
          <p:nvPr/>
        </p:nvCxnSpPr>
        <p:spPr>
          <a:xfrm rot="16200000" flipV="1">
            <a:off x="1851937" y="3081450"/>
            <a:ext cx="278137" cy="846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36" idx="0"/>
          </p:cNvCxnSpPr>
          <p:nvPr/>
        </p:nvCxnSpPr>
        <p:spPr>
          <a:xfrm rot="16200000" flipH="1">
            <a:off x="2290088" y="2643298"/>
            <a:ext cx="278137" cy="1722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904880" y="375073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1210516" y="4884867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71" name="Rectangle 170"/>
          <p:cNvSpPr/>
          <p:nvPr/>
        </p:nvSpPr>
        <p:spPr>
          <a:xfrm>
            <a:off x="1210516" y="5122992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2" name="Rectangle 171"/>
          <p:cNvSpPr/>
          <p:nvPr/>
        </p:nvSpPr>
        <p:spPr>
          <a:xfrm>
            <a:off x="1210516" y="5361117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3" name="Rectangle 172"/>
          <p:cNvSpPr/>
          <p:nvPr/>
        </p:nvSpPr>
        <p:spPr>
          <a:xfrm>
            <a:off x="1448641" y="4884867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</a:t>
            </a:r>
            <a:endParaRPr lang="en-US" sz="1400" dirty="0"/>
          </a:p>
        </p:txBody>
      </p:sp>
      <p:sp>
        <p:nvSpPr>
          <p:cNvPr id="174" name="Rectangle 173"/>
          <p:cNvSpPr/>
          <p:nvPr/>
        </p:nvSpPr>
        <p:spPr>
          <a:xfrm>
            <a:off x="1448641" y="5122992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</a:t>
            </a:r>
            <a:endParaRPr lang="en-US" sz="1400" dirty="0"/>
          </a:p>
        </p:txBody>
      </p:sp>
      <p:sp>
        <p:nvSpPr>
          <p:cNvPr id="175" name="Rectangle 174"/>
          <p:cNvSpPr/>
          <p:nvPr/>
        </p:nvSpPr>
        <p:spPr>
          <a:xfrm>
            <a:off x="1448641" y="5361117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</a:t>
            </a:r>
            <a:endParaRPr lang="en-US" sz="1400" dirty="0"/>
          </a:p>
        </p:txBody>
      </p:sp>
      <p:sp>
        <p:nvSpPr>
          <p:cNvPr id="176" name="Rectangle 175"/>
          <p:cNvSpPr/>
          <p:nvPr/>
        </p:nvSpPr>
        <p:spPr>
          <a:xfrm>
            <a:off x="1686766" y="4884867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77" name="Rectangle 176"/>
          <p:cNvSpPr/>
          <p:nvPr/>
        </p:nvSpPr>
        <p:spPr>
          <a:xfrm>
            <a:off x="1686766" y="5122992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78" name="Rectangle 177"/>
          <p:cNvSpPr/>
          <p:nvPr/>
        </p:nvSpPr>
        <p:spPr>
          <a:xfrm>
            <a:off x="1686766" y="5361117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9" name="TextBox 178"/>
          <p:cNvSpPr txBox="1"/>
          <p:nvPr/>
        </p:nvSpPr>
        <p:spPr>
          <a:xfrm>
            <a:off x="424781" y="1880622"/>
            <a:ext cx="61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424781" y="3750737"/>
            <a:ext cx="61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417318" y="275822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148476" y="4787681"/>
            <a:ext cx="986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Terminal states</a:t>
            </a:r>
          </a:p>
          <a:p>
            <a:pPr algn="ctr"/>
            <a:r>
              <a:rPr lang="en-GB" sz="1400" dirty="0"/>
              <a:t>(probably at different depths)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2077291" y="5417600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84" name="Rectangle 183"/>
          <p:cNvSpPr/>
          <p:nvPr/>
        </p:nvSpPr>
        <p:spPr>
          <a:xfrm>
            <a:off x="2077291" y="5655725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</a:t>
            </a:r>
            <a:endParaRPr lang="en-US" sz="1400" dirty="0"/>
          </a:p>
        </p:txBody>
      </p:sp>
      <p:sp>
        <p:nvSpPr>
          <p:cNvPr id="185" name="Rectangle 184"/>
          <p:cNvSpPr/>
          <p:nvPr/>
        </p:nvSpPr>
        <p:spPr>
          <a:xfrm>
            <a:off x="2077291" y="5893850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86" name="Rectangle 185"/>
          <p:cNvSpPr/>
          <p:nvPr/>
        </p:nvSpPr>
        <p:spPr>
          <a:xfrm>
            <a:off x="2315416" y="5417600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</a:t>
            </a:r>
            <a:endParaRPr lang="en-US" sz="1400" dirty="0"/>
          </a:p>
        </p:txBody>
      </p:sp>
      <p:sp>
        <p:nvSpPr>
          <p:cNvPr id="187" name="Rectangle 186"/>
          <p:cNvSpPr/>
          <p:nvPr/>
        </p:nvSpPr>
        <p:spPr>
          <a:xfrm>
            <a:off x="2315416" y="5655725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</a:t>
            </a:r>
            <a:endParaRPr lang="en-US" sz="1400" dirty="0"/>
          </a:p>
        </p:txBody>
      </p:sp>
      <p:sp>
        <p:nvSpPr>
          <p:cNvPr id="188" name="Rectangle 187"/>
          <p:cNvSpPr/>
          <p:nvPr/>
        </p:nvSpPr>
        <p:spPr>
          <a:xfrm>
            <a:off x="2315416" y="5893850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89" name="Rectangle 188"/>
          <p:cNvSpPr/>
          <p:nvPr/>
        </p:nvSpPr>
        <p:spPr>
          <a:xfrm>
            <a:off x="2553541" y="5417600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90" name="Rectangle 189"/>
          <p:cNvSpPr/>
          <p:nvPr/>
        </p:nvSpPr>
        <p:spPr>
          <a:xfrm>
            <a:off x="2553541" y="5655725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91" name="Rectangle 190"/>
          <p:cNvSpPr/>
          <p:nvPr/>
        </p:nvSpPr>
        <p:spPr>
          <a:xfrm>
            <a:off x="2553541" y="5893850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</a:t>
            </a:r>
            <a:endParaRPr lang="en-US" sz="1400" dirty="0"/>
          </a:p>
        </p:txBody>
      </p:sp>
      <p:sp>
        <p:nvSpPr>
          <p:cNvPr id="192" name="Rectangle 191"/>
          <p:cNvSpPr/>
          <p:nvPr/>
        </p:nvSpPr>
        <p:spPr>
          <a:xfrm>
            <a:off x="2933420" y="5156745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93" name="Rectangle 192"/>
          <p:cNvSpPr/>
          <p:nvPr/>
        </p:nvSpPr>
        <p:spPr>
          <a:xfrm>
            <a:off x="2933420" y="5394870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4" name="Rectangle 193"/>
          <p:cNvSpPr/>
          <p:nvPr/>
        </p:nvSpPr>
        <p:spPr>
          <a:xfrm>
            <a:off x="2933420" y="5632995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95" name="Rectangle 194"/>
          <p:cNvSpPr/>
          <p:nvPr/>
        </p:nvSpPr>
        <p:spPr>
          <a:xfrm>
            <a:off x="3171545" y="5156745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3171545" y="5394870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97" name="Rectangle 196"/>
          <p:cNvSpPr/>
          <p:nvPr/>
        </p:nvSpPr>
        <p:spPr>
          <a:xfrm>
            <a:off x="3171545" y="5632995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</a:t>
            </a:r>
            <a:endParaRPr lang="en-US" sz="1400" dirty="0"/>
          </a:p>
        </p:txBody>
      </p:sp>
      <p:sp>
        <p:nvSpPr>
          <p:cNvPr id="198" name="Rectangle 197"/>
          <p:cNvSpPr/>
          <p:nvPr/>
        </p:nvSpPr>
        <p:spPr>
          <a:xfrm>
            <a:off x="3409670" y="5156745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US" sz="1400" dirty="0"/>
          </a:p>
        </p:txBody>
      </p:sp>
      <p:sp>
        <p:nvSpPr>
          <p:cNvPr id="199" name="Rectangle 198"/>
          <p:cNvSpPr/>
          <p:nvPr/>
        </p:nvSpPr>
        <p:spPr>
          <a:xfrm>
            <a:off x="3409670" y="5394870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0" name="Rectangle 199"/>
          <p:cNvSpPr/>
          <p:nvPr/>
        </p:nvSpPr>
        <p:spPr>
          <a:xfrm>
            <a:off x="3409670" y="5632995"/>
            <a:ext cx="238125" cy="238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</a:t>
            </a:r>
            <a:endParaRPr lang="en-US" sz="1400" dirty="0"/>
          </a:p>
        </p:txBody>
      </p:sp>
      <p:cxnSp>
        <p:nvCxnSpPr>
          <p:cNvPr id="202" name="Straight Connector 201"/>
          <p:cNvCxnSpPr>
            <a:stCxn id="120" idx="2"/>
          </p:cNvCxnSpPr>
          <p:nvPr/>
        </p:nvCxnSpPr>
        <p:spPr>
          <a:xfrm rot="16200000" flipH="1">
            <a:off x="1493699" y="4432198"/>
            <a:ext cx="148805" cy="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20" idx="2"/>
          </p:cNvCxnSpPr>
          <p:nvPr/>
        </p:nvCxnSpPr>
        <p:spPr>
          <a:xfrm rot="16200000" flipH="1">
            <a:off x="1916604" y="4009294"/>
            <a:ext cx="148803" cy="846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16200000" flipH="1">
            <a:off x="2356345" y="3571143"/>
            <a:ext cx="148804" cy="1722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16200000" flipH="1">
            <a:off x="1494495" y="4810068"/>
            <a:ext cx="148805" cy="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6200000" flipH="1">
            <a:off x="2340700" y="5343198"/>
            <a:ext cx="14880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16200000" flipH="1">
            <a:off x="3217002" y="5049006"/>
            <a:ext cx="14880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1385610" y="439059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2233803" y="439059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3110105" y="439059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214" name="Straight Connector 213"/>
          <p:cNvCxnSpPr>
            <a:stCxn id="102" idx="2"/>
          </p:cNvCxnSpPr>
          <p:nvPr/>
        </p:nvCxnSpPr>
        <p:spPr>
          <a:xfrm rot="16200000" flipH="1">
            <a:off x="2659461" y="2273924"/>
            <a:ext cx="278137" cy="2461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27F78E-02D2-E049-AB21-F3550F4328CB}"/>
              </a:ext>
            </a:extLst>
          </p:cNvPr>
          <p:cNvSpPr txBox="1"/>
          <p:nvPr/>
        </p:nvSpPr>
        <p:spPr>
          <a:xfrm>
            <a:off x="5225752" y="5004392"/>
            <a:ext cx="265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Terminal states are all “End of game”. (X or O wins, or a draw.)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Minimax</a:t>
            </a:r>
            <a:r>
              <a:rPr lang="en-US" dirty="0"/>
              <a:t>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players make moves</a:t>
            </a:r>
            <a:r>
              <a:rPr lang="en-GB" baseline="0" dirty="0"/>
              <a:t> in turns</a:t>
            </a:r>
          </a:p>
          <a:p>
            <a:r>
              <a:rPr lang="en-GB" dirty="0"/>
              <a:t>a</a:t>
            </a:r>
            <a:r>
              <a:rPr lang="en-GB" baseline="0" dirty="0"/>
              <a:t>ssume that each player is infallible</a:t>
            </a:r>
          </a:p>
          <a:p>
            <a:pPr lvl="1"/>
            <a:r>
              <a:rPr lang="en-GB" baseline="0" dirty="0"/>
              <a:t>i.e. always makes his/her optimal move</a:t>
            </a:r>
          </a:p>
          <a:p>
            <a:r>
              <a:rPr lang="en-GB" dirty="0"/>
              <a:t>max</a:t>
            </a:r>
            <a:r>
              <a:rPr lang="en-GB" baseline="0" dirty="0"/>
              <a:t> player</a:t>
            </a:r>
          </a:p>
          <a:p>
            <a:pPr lvl="1"/>
            <a:r>
              <a:rPr lang="en-GB" baseline="0" dirty="0"/>
              <a:t>chooses the move with the </a:t>
            </a:r>
            <a:r>
              <a:rPr lang="en-GB" b="1" baseline="0" dirty="0">
                <a:solidFill>
                  <a:srgbClr val="FF0000"/>
                </a:solidFill>
              </a:rPr>
              <a:t>highest</a:t>
            </a:r>
            <a:r>
              <a:rPr lang="en-GB" baseline="0" dirty="0"/>
              <a:t> score</a:t>
            </a:r>
          </a:p>
          <a:p>
            <a:pPr lvl="1"/>
            <a:r>
              <a:rPr lang="en-GB" baseline="0" dirty="0"/>
              <a:t>max player’s turn/level contains </a:t>
            </a:r>
            <a:r>
              <a:rPr lang="en-GB" b="1" baseline="0" dirty="0">
                <a:solidFill>
                  <a:srgbClr val="FF0000"/>
                </a:solidFill>
              </a:rPr>
              <a:t>max nodes</a:t>
            </a:r>
          </a:p>
          <a:p>
            <a:r>
              <a:rPr lang="en-GB" dirty="0"/>
              <a:t>m</a:t>
            </a:r>
            <a:r>
              <a:rPr lang="en-GB" baseline="0" dirty="0"/>
              <a:t>in player</a:t>
            </a:r>
          </a:p>
          <a:p>
            <a:pPr lvl="1"/>
            <a:r>
              <a:rPr lang="en-GB" dirty="0"/>
              <a:t>chooses the move with the </a:t>
            </a:r>
            <a:r>
              <a:rPr lang="en-GB" b="1" dirty="0">
                <a:solidFill>
                  <a:srgbClr val="FF0000"/>
                </a:solidFill>
              </a:rPr>
              <a:t>lowest</a:t>
            </a:r>
            <a:r>
              <a:rPr lang="en-GB" baseline="0" dirty="0"/>
              <a:t> score</a:t>
            </a:r>
          </a:p>
          <a:p>
            <a:pPr lvl="2"/>
            <a:r>
              <a:rPr lang="en-GB" dirty="0"/>
              <a:t>Note: score </a:t>
            </a:r>
            <a:r>
              <a:rPr lang="en-GB" b="1" dirty="0">
                <a:solidFill>
                  <a:srgbClr val="FF0000"/>
                </a:solidFill>
              </a:rPr>
              <a:t>can be negative</a:t>
            </a:r>
          </a:p>
          <a:p>
            <a:pPr lvl="1"/>
            <a:r>
              <a:rPr lang="en-GB" dirty="0"/>
              <a:t>min player’s turn/level contains </a:t>
            </a:r>
            <a:r>
              <a:rPr lang="en-GB" b="1" dirty="0">
                <a:solidFill>
                  <a:srgbClr val="FF0000"/>
                </a:solidFill>
              </a:rPr>
              <a:t>min nodes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Playing the Game with </a:t>
            </a:r>
            <a:r>
              <a:rPr lang="en-GB" dirty="0" err="1"/>
              <a:t>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15932"/>
          </a:xfrm>
        </p:spPr>
        <p:txBody>
          <a:bodyPr>
            <a:normAutofit/>
          </a:bodyPr>
          <a:lstStyle/>
          <a:p>
            <a:r>
              <a:rPr lang="en-GB" dirty="0"/>
              <a:t>Given a game</a:t>
            </a:r>
            <a:r>
              <a:rPr lang="en-GB" baseline="0" dirty="0"/>
              <a:t> tree, we can find the optimal strategy by examining the </a:t>
            </a:r>
            <a:r>
              <a:rPr lang="en-GB" baseline="0" dirty="0" err="1"/>
              <a:t>minimax</a:t>
            </a:r>
            <a:r>
              <a:rPr lang="en-GB" baseline="0" dirty="0"/>
              <a:t>  value of each node: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K. Hui 2022-2023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823" y="4222376"/>
            <a:ext cx="2797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minimax_value</a:t>
            </a:r>
            <a:r>
              <a:rPr lang="en-GB" sz="2400" dirty="0"/>
              <a:t>(n)=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451412" y="2935823"/>
            <a:ext cx="52353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utility(n)</a:t>
            </a:r>
          </a:p>
          <a:p>
            <a:r>
              <a:rPr lang="en-GB" sz="2400" dirty="0"/>
              <a:t>	</a:t>
            </a:r>
            <a:r>
              <a:rPr lang="en-GB" sz="2400" i="1" dirty="0"/>
              <a:t>if n is a terminal state</a:t>
            </a:r>
          </a:p>
          <a:p>
            <a:endParaRPr lang="en-US" sz="2400" dirty="0"/>
          </a:p>
          <a:p>
            <a:r>
              <a:rPr lang="en-GB" sz="2400" dirty="0"/>
              <a:t>max of successors’ </a:t>
            </a:r>
            <a:r>
              <a:rPr lang="en-GB" sz="2400" dirty="0" err="1"/>
              <a:t>minimax_value</a:t>
            </a:r>
            <a:r>
              <a:rPr lang="en-GB" sz="2400" dirty="0"/>
              <a:t>(n)</a:t>
            </a:r>
          </a:p>
          <a:p>
            <a:r>
              <a:rPr lang="en-GB" sz="2400" dirty="0"/>
              <a:t>	</a:t>
            </a:r>
            <a:r>
              <a:rPr lang="en-GB" sz="2400" i="1" dirty="0"/>
              <a:t>if n is a max node</a:t>
            </a:r>
          </a:p>
          <a:p>
            <a:endParaRPr lang="en-GB" sz="2400" dirty="0"/>
          </a:p>
          <a:p>
            <a:r>
              <a:rPr lang="en-GB" sz="2400" dirty="0"/>
              <a:t>min of successors’ </a:t>
            </a:r>
            <a:r>
              <a:rPr lang="en-GB" sz="2400" dirty="0" err="1"/>
              <a:t>minimax_value</a:t>
            </a:r>
            <a:r>
              <a:rPr lang="en-GB" sz="2400" dirty="0"/>
              <a:t>(n)</a:t>
            </a:r>
          </a:p>
          <a:p>
            <a:r>
              <a:rPr lang="en-GB" sz="2400" dirty="0"/>
              <a:t>	</a:t>
            </a:r>
            <a:r>
              <a:rPr lang="en-GB" sz="2400" i="1" dirty="0"/>
              <a:t>if n is a min node</a:t>
            </a:r>
          </a:p>
        </p:txBody>
      </p:sp>
      <p:sp>
        <p:nvSpPr>
          <p:cNvPr id="8" name="Left Brace 7"/>
          <p:cNvSpPr/>
          <p:nvPr/>
        </p:nvSpPr>
        <p:spPr>
          <a:xfrm>
            <a:off x="3146612" y="3095108"/>
            <a:ext cx="304800" cy="2749879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473C6-D56D-2D48-8E4B-8C0F5E8D4304}"/>
              </a:ext>
            </a:extLst>
          </p:cNvPr>
          <p:cNvSpPr txBox="1"/>
          <p:nvPr/>
        </p:nvSpPr>
        <p:spPr>
          <a:xfrm>
            <a:off x="1401035" y="6033860"/>
            <a:ext cx="634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Function is recursive until hitting a terminal state!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4998</TotalTime>
  <Words>1678</Words>
  <Application>Microsoft Macintosh PowerPoint</Application>
  <PresentationFormat>On-screen Show (4:3)</PresentationFormat>
  <Paragraphs>357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Constantia</vt:lpstr>
      <vt:lpstr>Wingdings 2</vt:lpstr>
      <vt:lpstr>Flow</vt:lpstr>
      <vt:lpstr>CM3038 Artificial Intelligence for Problem Solving</vt:lpstr>
      <vt:lpstr>Content</vt:lpstr>
      <vt:lpstr>What are Adversarial Search Problems?</vt:lpstr>
      <vt:lpstr>Why Look at Playing Games?</vt:lpstr>
      <vt:lpstr>Modelling a General Gaming Scenario</vt:lpstr>
      <vt:lpstr>Modelling a General Gaming Scenario (cont’d)</vt:lpstr>
      <vt:lpstr>A Typical 2-Player Adversarial Game</vt:lpstr>
      <vt:lpstr>Basic Minimax Concepts</vt:lpstr>
      <vt:lpstr>Playing the Game with Minimax</vt:lpstr>
      <vt:lpstr>A Simplified Game to Understand Minimax</vt:lpstr>
      <vt:lpstr>The Minimax Algorithm</vt:lpstr>
      <vt:lpstr>The Minimax Algorithm – At a Max Node</vt:lpstr>
      <vt:lpstr>The Minimax Algorithm – At a Min Node</vt:lpstr>
      <vt:lpstr>Minimax as Recursive Depth-first Search</vt:lpstr>
      <vt:lpstr>Minimax as Recursive Depth-first Search (cont’d)</vt:lpstr>
      <vt:lpstr>Tic-Tac-Toe as Minimax Search</vt:lpstr>
      <vt:lpstr>Tic-Tac-Toe – The Actions</vt:lpstr>
      <vt:lpstr>Tic-Tac-Toe – Terminal Test</vt:lpstr>
      <vt:lpstr>Tic-Tac-Toe – Successor Function</vt:lpstr>
      <vt:lpstr>Tic-Tac-Toe – the Utility Function (One possible implementation)</vt:lpstr>
      <vt:lpstr>Tic-Tac-Toe – Utility Function (cont’d)</vt:lpstr>
      <vt:lpstr>Tic-Tac-Toe – Example of Utility Value Calculation</vt:lpstr>
      <vt:lpstr>To Winning ASAP or to Wait?</vt:lpstr>
      <vt:lpstr>Modifying the Utility Function to Win ASAP</vt:lpstr>
      <vt:lpstr>The Problem of Minimax</vt:lpstr>
      <vt:lpstr>Summary</vt:lpstr>
      <vt:lpstr>Readings</vt:lpstr>
    </vt:vector>
  </TitlesOfParts>
  <Company>RHU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CM3038 Artificial Intelligence for Problem Solving</dc:title>
  <dc:creator>kit-ying hui</dc:creator>
  <cp:lastModifiedBy>Kit-ying Hui (SOC)</cp:lastModifiedBy>
  <cp:revision>835</cp:revision>
  <dcterms:created xsi:type="dcterms:W3CDTF">2012-11-01T11:08:15Z</dcterms:created>
  <dcterms:modified xsi:type="dcterms:W3CDTF">2023-02-27T14:27:38Z</dcterms:modified>
</cp:coreProperties>
</file>