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nUpxzqhebEdwcRazwQW5N01NA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0" name="Google Shape;110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b6a9566d4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2" name="Google Shape;162;gdb6a9566d4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b6a956c8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4" name="Google Shape;174;gdb6a956c8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15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astromodel.ru" TargetMode="External"/><Relationship Id="rId4" Type="http://schemas.openxmlformats.org/officeDocument/2006/relationships/hyperlink" Target="https://sergei8888.github.io/Astromodel/pro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9633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синхронизации осцилляторов</a:t>
            </a:r>
            <a:endParaRPr sz="6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11168055" y="629163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1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369075" y="4752556"/>
            <a:ext cx="5788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rgbClr val="000000"/>
                </a:solidFill>
              </a:rPr>
              <a:t>Научный руководитель:</a:t>
            </a:r>
            <a:endParaRPr sz="240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М.В. Царьков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 descr="https://i.stack.imgur.com/ADoI4.gif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7796" y="1830603"/>
            <a:ext cx="3820258" cy="382025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 descr="{\ displaystyle {\ frac {d \ theta _ {i}} {dt}} = \ omega _ {i} + \ sum _ {j = 1} ^ {N} a_ {ij} \ sin (\ theta _ { j} - \ theta _ {i}), \ qquad i = 1 \ ldots N}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369075" y="1672188"/>
            <a:ext cx="59676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/>
              <a:t>Выполнили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Владислав Ухватов</a:t>
            </a:r>
            <a:endParaRPr sz="240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Сергей Кузьменков</a:t>
            </a:r>
            <a:endParaRPr sz="240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Лев Оганисян</a:t>
            </a:r>
            <a:endParaRPr sz="240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Артем Воронин</a:t>
            </a:r>
            <a:endParaRPr sz="240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Григорий Дашков</a:t>
            </a:r>
            <a:endParaRPr sz="2400"/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Георгий Хлевтов 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0734850" y="6251075"/>
            <a:ext cx="11631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9633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9"/>
          <p:cNvSpPr txBox="1">
            <a:spLocks noGrp="1"/>
          </p:cNvSpPr>
          <p:nvPr>
            <p:ph type="title"/>
          </p:nvPr>
        </p:nvSpPr>
        <p:spPr>
          <a:xfrm>
            <a:off x="1981200" y="677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>
            <a:spLocks noGrp="1"/>
          </p:cNvSpPr>
          <p:nvPr>
            <p:ph type="sldNum" idx="12"/>
          </p:nvPr>
        </p:nvSpPr>
        <p:spPr>
          <a:xfrm>
            <a:off x="11087984" y="6281869"/>
            <a:ext cx="550641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12</a:t>
            </a: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152400" y="1512505"/>
            <a:ext cx="8663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Синхронизация является развивающейся областью исследований и останется популярной в течение долгого времени. Именно по этим причинам данная модель и была использована в данной работе.</a:t>
            </a:r>
            <a:endParaRPr sz="2400" dirty="0"/>
          </a:p>
        </p:txBody>
      </p:sp>
      <p:sp>
        <p:nvSpPr>
          <p:cNvPr id="205" name="Google Shape;205;p9"/>
          <p:cNvSpPr txBox="1"/>
          <p:nvPr/>
        </p:nvSpPr>
        <p:spPr>
          <a:xfrm>
            <a:off x="152399" y="3082394"/>
            <a:ext cx="8663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Исследование синхронизации в нейронных сетях представляет собой актуальную проблему, которая является основой построения мощных вычислительных сетей.</a:t>
            </a:r>
            <a:endParaRPr sz="2400" dirty="0"/>
          </a:p>
        </p:txBody>
      </p:sp>
      <p:sp>
        <p:nvSpPr>
          <p:cNvPr id="206" name="Google Shape;206;p9" descr="upload.wikimedia.org/wikipedia/commons/thumb/7/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 descr="upload.wikimedia.org/wikipedia/commons/thumb/7/...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 descr="NetworkX · GitHub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152399" y="4655879"/>
            <a:ext cx="11887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Написанный нами в ходе этого проекта сервис, в теории, может быть полезен для тех, кто без длинных и нудных расчетов хочет познакомиться с таким чудным явлением, как синхронизация.</a:t>
            </a:r>
            <a:endParaRPr sz="2400" dirty="0"/>
          </a:p>
        </p:txBody>
      </p:sp>
      <p:sp>
        <p:nvSpPr>
          <p:cNvPr id="210" name="Google Shape;210;p9"/>
          <p:cNvSpPr/>
          <p:nvPr/>
        </p:nvSpPr>
        <p:spPr>
          <a:xfrm>
            <a:off x="10734850" y="6251075"/>
            <a:ext cx="11631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293525" y="6251075"/>
            <a:ext cx="21045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/>
          <p:nvPr/>
        </p:nvSpPr>
        <p:spPr>
          <a:xfrm>
            <a:off x="0" y="0"/>
            <a:ext cx="12192000" cy="15063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2269500" y="4578853"/>
            <a:ext cx="7653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None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внимание!)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 txBox="1">
            <a:spLocks noGrp="1"/>
          </p:cNvSpPr>
          <p:nvPr>
            <p:ph type="sldNum" idx="12"/>
          </p:nvPr>
        </p:nvSpPr>
        <p:spPr>
          <a:xfrm>
            <a:off x="11081323" y="6321182"/>
            <a:ext cx="5573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2800">
                <a:solidFill>
                  <a:srgbClr val="3F3F3F"/>
                </a:solidFill>
              </a:rPr>
              <a:t>14</a:t>
            </a:r>
            <a:endParaRPr sz="2800">
              <a:solidFill>
                <a:srgbClr val="3F3F3F"/>
              </a:solidFill>
            </a:endParaRPr>
          </a:p>
        </p:txBody>
      </p:sp>
      <p:pic>
        <p:nvPicPr>
          <p:cNvPr id="219" name="Google Shape;2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8522" y="1609544"/>
            <a:ext cx="2794957" cy="2794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/>
          <p:nvPr/>
        </p:nvSpPr>
        <p:spPr>
          <a:xfrm>
            <a:off x="293525" y="6251075"/>
            <a:ext cx="21045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11081300" y="6236450"/>
            <a:ext cx="5574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9633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11133725" y="6334050"/>
            <a:ext cx="4770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215200" y="2027125"/>
            <a:ext cx="7339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Синхронизация – одно из фундаментальных нелинейных явлений природы. Это явление можно рассматривать как метод самоорганизации взаимодействующих систем. 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dk1"/>
                </a:solidFill>
              </a:rPr>
              <a:t>Во многих естественных ситуациях взаимодействуют более двух объектов. Поэтому, если два осциллятора способны к подстройке частоты, то можно ожидать такой способности от большого количества осцилляторов.</a:t>
            </a:r>
            <a:endParaRPr sz="2400" dirty="0"/>
          </a:p>
        </p:txBody>
      </p:sp>
      <p:sp>
        <p:nvSpPr>
          <p:cNvPr id="102" name="Google Shape;102;p2" descr="upload.wikimedia.org/wikipedia/commons/thumb/7/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 descr="upload.wikimedia.org/wikipedia/commons/thumb/7/...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 descr="NetworkX · GitHub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55506" y="2291009"/>
            <a:ext cx="2889236" cy="288923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10734850" y="6251075"/>
            <a:ext cx="11631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293525" y="6251075"/>
            <a:ext cx="21045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9633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a59f0ed330_1_0"/>
          <p:cNvSpPr txBox="1">
            <a:spLocks noGrp="1"/>
          </p:cNvSpPr>
          <p:nvPr>
            <p:ph type="title"/>
          </p:nvPr>
        </p:nvSpPr>
        <p:spPr>
          <a:xfrm>
            <a:off x="0" y="-1975"/>
            <a:ext cx="121920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Технологический стек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59f0ed330_1_0"/>
          <p:cNvSpPr txBox="1"/>
          <p:nvPr/>
        </p:nvSpPr>
        <p:spPr>
          <a:xfrm>
            <a:off x="307975" y="1612725"/>
            <a:ext cx="7719600" cy="3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000" tIns="126000" rIns="108000" bIns="12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решения нашей задачи будут использованы ведущие методы численного моделирования и графического построения, основывающиеся на таких библиотека</a:t>
            </a:r>
            <a:r>
              <a:rPr lang="ru-RU" sz="2400" dirty="0"/>
              <a:t>х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как </a:t>
            </a:r>
            <a:r>
              <a:rPr lang="ru-RU" sz="2400" dirty="0" err="1"/>
              <a:t>n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etwork</a:t>
            </a:r>
            <a:r>
              <a:rPr lang="ru-RU" sz="2400" dirty="0" err="1"/>
              <a:t>XXX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2400" dirty="0" err="1"/>
              <a:t>s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</a:t>
            </a:r>
            <a:r>
              <a:rPr lang="ru-RU" sz="2400" dirty="0" err="1"/>
              <a:t>p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-RU" sz="2400" dirty="0"/>
              <a:t> и </a:t>
            </a:r>
            <a:r>
              <a:rPr lang="ru-RU" sz="2400" dirty="0" err="1"/>
              <a:t>n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</a:t>
            </a:r>
            <a:r>
              <a:rPr lang="ru-RU" sz="2400" dirty="0" err="1"/>
              <a:t>p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ru-RU" sz="2400" dirty="0"/>
              <a:t>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</a:rPr>
              <a:t>С помощью этих библиотек мы сможем реализовать нашу задачу в реальность. Мы напишем веб-приложение, состоящее из сервера, написанном на </a:t>
            </a:r>
            <a:r>
              <a:rPr lang="ru-RU" sz="2400" dirty="0" err="1">
                <a:solidFill>
                  <a:schemeClr val="dk1"/>
                </a:solidFill>
              </a:rPr>
              <a:t>Django</a:t>
            </a:r>
            <a:r>
              <a:rPr lang="ru-RU" sz="2400" dirty="0">
                <a:solidFill>
                  <a:schemeClr val="dk1"/>
                </a:solidFill>
              </a:rPr>
              <a:t>, и клиента, который через модель Курамото будет описывать поведение осцилляторов. </a:t>
            </a:r>
            <a:endParaRPr sz="2400" dirty="0"/>
          </a:p>
        </p:txBody>
      </p:sp>
      <p:sp>
        <p:nvSpPr>
          <p:cNvPr id="115" name="Google Shape;115;ga59f0ed330_1_0" descr="upload.wikimedia.org/wikipedia/commons/thumb/7/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a59f0ed330_1_0" descr="upload.wikimedia.org/wikipedia/commons/thumb/7/...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a59f0ed330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346" y="4702425"/>
            <a:ext cx="330505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a59f0ed330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63600" y="3212125"/>
            <a:ext cx="3292550" cy="126173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a59f0ed330_1_0" descr="NetworkX · GitHub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a59f0ed330_1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4350" y="1569800"/>
            <a:ext cx="1481800" cy="14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a59f0ed330_1_0"/>
          <p:cNvPicPr preferRelativeResize="0"/>
          <p:nvPr/>
        </p:nvPicPr>
        <p:blipFill rotWithShape="1">
          <a:blip r:embed="rId7">
            <a:alphaModFix/>
          </a:blip>
          <a:srcRect t="5700" b="-5699"/>
          <a:stretch/>
        </p:blipFill>
        <p:spPr>
          <a:xfrm>
            <a:off x="8357375" y="1612725"/>
            <a:ext cx="1481800" cy="14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a59f0ed330_1_0"/>
          <p:cNvSpPr/>
          <p:nvPr/>
        </p:nvSpPr>
        <p:spPr>
          <a:xfrm>
            <a:off x="10734850" y="6251075"/>
            <a:ext cx="11631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a59f0ed330_1_0"/>
          <p:cNvSpPr/>
          <p:nvPr/>
        </p:nvSpPr>
        <p:spPr>
          <a:xfrm>
            <a:off x="293525" y="6251075"/>
            <a:ext cx="21045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9633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11176847" y="6335697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29392" y="1815833"/>
            <a:ext cx="11925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проекте стоял ряд задач необходимых к выполнению. </a:t>
            </a:r>
            <a:r>
              <a:rPr lang="ru-RU" sz="2400" dirty="0"/>
              <a:t>Д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ля хорошей реализации мы должны были распределить обязанности между небольшими командами в нашей группе. Наш кон</a:t>
            </a:r>
            <a:r>
              <a:rPr lang="ru-RU" sz="2400" dirty="0"/>
              <a:t>еч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ный план действий:</a:t>
            </a:r>
            <a:endParaRPr sz="2400" dirty="0"/>
          </a:p>
        </p:txBody>
      </p:sp>
      <p:sp>
        <p:nvSpPr>
          <p:cNvPr id="132" name="Google Shape;132;p3" descr="https://avatars.mds.yandex.net/get-images-cbir/4824998/eZi2LSUiU5LGy5zJlZYqLQ2504/ocr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 descr="https://avatars.mds.yandex.net/get-images-cbir/4824998/eZi2LSUiU5LGy5zJlZYqLQ2504/ocr"/>
          <p:cNvSpPr/>
          <p:nvPr/>
        </p:nvSpPr>
        <p:spPr>
          <a:xfrm>
            <a:off x="-592504" y="220401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55575" y="3101055"/>
            <a:ext cx="1189941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b="0" i="0" u="none" strike="noStrike" cap="none" spc="30" dirty="0">
                <a:solidFill>
                  <a:schemeClr val="dk1"/>
                </a:solidFill>
                <a:sym typeface="Arial"/>
              </a:rPr>
              <a:t>Собрать необходимые сведения о модели Курамото.</a:t>
            </a:r>
            <a:endParaRPr lang="en-US" sz="2400" spc="30" dirty="0">
              <a:solidFill>
                <a:schemeClr val="dk1"/>
              </a:solidFill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spc="30" dirty="0">
                <a:solidFill>
                  <a:schemeClr val="dk1"/>
                </a:solidFill>
              </a:rPr>
              <a:t>Перенести описание модели на сервер Python.</a:t>
            </a:r>
            <a:endParaRPr lang="en-US" sz="2400" spc="30" dirty="0">
              <a:solidFill>
                <a:schemeClr val="dk1"/>
              </a:solidFill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spc="30" dirty="0">
                <a:solidFill>
                  <a:schemeClr val="dk1"/>
                </a:solidFill>
              </a:rPr>
              <a:t>Написать GUI для взаимодействия пользователя с сервером.</a:t>
            </a:r>
            <a:endParaRPr lang="en-US" sz="2400" spc="30" dirty="0">
              <a:solidFill>
                <a:schemeClr val="dk1"/>
              </a:solidFill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spc="30" dirty="0">
                <a:solidFill>
                  <a:schemeClr val="dk1"/>
                </a:solidFill>
              </a:rPr>
              <a:t>Соединить распределенные между членами команды задания воедино, собрав окончательную версию проекта.</a:t>
            </a:r>
          </a:p>
        </p:txBody>
      </p:sp>
      <p:sp>
        <p:nvSpPr>
          <p:cNvPr id="138" name="Google Shape;138;p3"/>
          <p:cNvSpPr/>
          <p:nvPr/>
        </p:nvSpPr>
        <p:spPr>
          <a:xfrm>
            <a:off x="10734850" y="6251075"/>
            <a:ext cx="11631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293525" y="6251075"/>
            <a:ext cx="21045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9633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180243" y="79086"/>
            <a:ext cx="118315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Расчёт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>
            <a:spLocks noGrp="1"/>
          </p:cNvSpPr>
          <p:nvPr>
            <p:ph type="sldNum" idx="12"/>
          </p:nvPr>
        </p:nvSpPr>
        <p:spPr>
          <a:xfrm>
            <a:off x="11168055" y="6271773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7</a:t>
            </a:r>
            <a:endParaRPr/>
          </a:p>
        </p:txBody>
      </p:sp>
      <p:sp>
        <p:nvSpPr>
          <p:cNvPr id="148" name="Google Shape;148;p4" descr="{\ frac {d \ theta _ {i}} {dt}} = \ omega _ {i} + {\ frac {K} {N}} \ sum _ {{j = 1}} ^ {{N}} \ sin (\ theta _ {j} - \ theta _ {i}), \ qquad i = 1 \ ldots 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0807" y="1588709"/>
            <a:ext cx="4017143" cy="27912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8" name="Google Shape;158;p4"/>
          <p:cNvSpPr/>
          <p:nvPr/>
        </p:nvSpPr>
        <p:spPr>
          <a:xfrm>
            <a:off x="10734850" y="6251075"/>
            <a:ext cx="11631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293525" y="6251075"/>
            <a:ext cx="21045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F7A9BE-C2BB-45CE-A291-DE4B82AC6F11}"/>
                  </a:ext>
                </a:extLst>
              </p:cNvPr>
              <p:cNvSpPr txBox="1"/>
              <p:nvPr/>
            </p:nvSpPr>
            <p:spPr>
              <a:xfrm>
                <a:off x="155575" y="2768811"/>
                <a:ext cx="6096000" cy="1092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lang="ru-RU" sz="240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400" b="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2400" b="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ru-RU" sz="2400" b="0" i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ru-RU" sz="2400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2400" b="0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2400" b="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ru-RU" sz="2400" b="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ru-RU" sz="240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ru-RU" sz="2400" b="0" i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ru-RU" sz="2400" b="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RU" sz="2400" b="0" i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unc>
                            <m:funcPr>
                              <m:ctrlPr>
                                <a:rPr lang="ru-RU" sz="240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400" b="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4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r>
                                    <a:rPr lang="ru-RU" sz="2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2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ru-RU" sz="24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ru-R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F7A9BE-C2BB-45CE-A291-DE4B82AC6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2768811"/>
                <a:ext cx="6096000" cy="10922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868211-E2C3-43C6-AF5E-E8A435149943}"/>
                  </a:ext>
                </a:extLst>
              </p:cNvPr>
              <p:cNvSpPr txBox="1"/>
              <p:nvPr/>
            </p:nvSpPr>
            <p:spPr>
              <a:xfrm>
                <a:off x="180243" y="4028707"/>
                <a:ext cx="770056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400" b="0" i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2400" b="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ru-RU" sz="2400" dirty="0"/>
                  <a:t> внутренняя частота </a:t>
                </a:r>
                <a14:m>
                  <m:oMath xmlns:m="http://schemas.openxmlformats.org/officeDocument/2006/math">
                    <m:r>
                      <a:rPr lang="ru-RU" sz="24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-го осциллятора, </a:t>
                </a:r>
                <a:r>
                  <a:rPr lang="en-US" sz="2400" dirty="0"/>
                  <a:t>K – </a:t>
                </a:r>
                <a:r>
                  <a:rPr lang="ru-RU" sz="2400" dirty="0"/>
                  <a:t>матрица связи, отображающая взаимное влияние взаимодействующих осцилляторов,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/>
                        </a:solidFill>
                        <a:latin typeface="+mn-lt"/>
                      </a:rPr>
                      <m:t>𝜀</m:t>
                    </m:r>
                    <m:r>
                      <a:rPr lang="ru-RU" sz="2400" b="0" i="0" smtClean="0">
                        <a:solidFill>
                          <a:schemeClr val="tx1"/>
                        </a:solidFill>
                        <a:latin typeface="+mn-lt"/>
                      </a:rPr>
                      <m:t> </m:t>
                    </m:r>
                  </m:oMath>
                </a14:m>
                <a:r>
                  <a:rPr lang="ru-RU" sz="2400" dirty="0"/>
                  <a:t>– амплитуда взаимодействия, </a:t>
                </a:r>
                <a:r>
                  <a:rPr lang="en-US" sz="2400" dirty="0"/>
                  <a:t>N </a:t>
                </a:r>
                <a:r>
                  <a:rPr lang="ru-RU" sz="2400" dirty="0"/>
                  <a:t>определяет количество осцилляторов в системе.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868211-E2C3-43C6-AF5E-E8A435149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3" y="4028707"/>
                <a:ext cx="7700564" cy="1938992"/>
              </a:xfrm>
              <a:prstGeom prst="rect">
                <a:avLst/>
              </a:prstGeom>
              <a:blipFill>
                <a:blip r:embed="rId6"/>
                <a:stretch>
                  <a:fillRect l="-1267" t="-2201" b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EF1412-14CC-4E15-B0D6-682D990D7184}"/>
                  </a:ext>
                </a:extLst>
              </p:cNvPr>
              <p:cNvSpPr txBox="1"/>
              <p:nvPr/>
            </p:nvSpPr>
            <p:spPr>
              <a:xfrm>
                <a:off x="527900" y="1588709"/>
                <a:ext cx="6249971" cy="797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𝜀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sz="24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func>
                          <m:func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ru-RU" sz="240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ru-RU" sz="24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=1, …,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EF1412-14CC-4E15-B0D6-682D990D7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1588709"/>
                <a:ext cx="6249971" cy="797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db6a9566d4_3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9633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db6a9566d4_3_24" descr="upload.wikimedia.org/wikipedia/commons/thumb/7/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b6a9566d4_3_24" descr="upload.wikimedia.org/wikipedia/commons/thumb/7/...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b6a9566d4_3_24" descr="NetworkX · GitHub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B0DD7C-8DD4-495F-B5AF-4B8B569BB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394" y="1282008"/>
            <a:ext cx="4929606" cy="4929606"/>
          </a:xfrm>
          <a:prstGeom prst="rect">
            <a:avLst/>
          </a:prstGeom>
        </p:spPr>
      </p:pic>
      <p:sp>
        <p:nvSpPr>
          <p:cNvPr id="170" name="Google Shape;170;gdb6a9566d4_3_24"/>
          <p:cNvSpPr txBox="1"/>
          <p:nvPr/>
        </p:nvSpPr>
        <p:spPr>
          <a:xfrm>
            <a:off x="460375" y="2546497"/>
            <a:ext cx="8201287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ym typeface="Calibri"/>
              </a:rPr>
              <a:t>Уравнение Курамото играет значительную роль в различных разделах физики, таких как гидродинамика, химическая кинетика и теория пограничных явлений.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ym typeface="Calibri"/>
              </a:rPr>
              <a:t>Наш веб-сервис можно использовать в различных системах математического моделирования.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ym typeface="Calibri"/>
            </a:endParaRPr>
          </a:p>
        </p:txBody>
      </p:sp>
      <p:sp>
        <p:nvSpPr>
          <p:cNvPr id="171" name="Google Shape;171;gdb6a9566d4_3_24"/>
          <p:cNvSpPr/>
          <p:nvPr/>
        </p:nvSpPr>
        <p:spPr>
          <a:xfrm>
            <a:off x="1" y="6227116"/>
            <a:ext cx="12191999" cy="630884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1;gdb6a9566d4_3_24">
            <a:extLst>
              <a:ext uri="{FF2B5EF4-FFF2-40B4-BE49-F238E27FC236}">
                <a16:creationId xmlns:a16="http://schemas.microsoft.com/office/drawing/2014/main" id="{74BBC8DF-66C6-4145-8A74-1265F81B5B90}"/>
              </a:ext>
            </a:extLst>
          </p:cNvPr>
          <p:cNvSpPr/>
          <p:nvPr/>
        </p:nvSpPr>
        <p:spPr>
          <a:xfrm>
            <a:off x="1" y="12797"/>
            <a:ext cx="12192000" cy="1246836"/>
          </a:xfrm>
          <a:prstGeom prst="rect">
            <a:avLst/>
          </a:prstGeom>
          <a:solidFill>
            <a:srgbClr val="BC212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db6a9566d4_3_24"/>
          <p:cNvSpPr txBox="1">
            <a:spLocks noGrp="1"/>
          </p:cNvSpPr>
          <p:nvPr>
            <p:ph type="title"/>
          </p:nvPr>
        </p:nvSpPr>
        <p:spPr>
          <a:xfrm>
            <a:off x="1981200" y="677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Актуальность проекта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db6a956c8b_1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4933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db6a956c8b_1_15"/>
          <p:cNvSpPr txBox="1">
            <a:spLocks noGrp="1"/>
          </p:cNvSpPr>
          <p:nvPr>
            <p:ph type="title"/>
          </p:nvPr>
        </p:nvSpPr>
        <p:spPr>
          <a:xfrm>
            <a:off x="1981200" y="677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Структура кода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db6a956c8b_1_15" descr="upload.wikimedia.org/wikipedia/commons/thumb/7/..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b6a956c8b_1_15" descr="upload.wikimedia.org/wikipedia/commons/thumb/7/...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b6a956c8b_1_15" descr="NetworkX · GitHub"/>
          <p:cNvSpPr/>
          <p:nvPr/>
        </p:nvSpPr>
        <p:spPr>
          <a:xfrm>
            <a:off x="460375" y="1603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b6a956c8b_1_15"/>
          <p:cNvSpPr/>
          <p:nvPr/>
        </p:nvSpPr>
        <p:spPr>
          <a:xfrm>
            <a:off x="10734850" y="6251075"/>
            <a:ext cx="11631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gdb6a956c8b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700" y="2024600"/>
            <a:ext cx="9782301" cy="20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db6a956c8b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525" y="4263275"/>
            <a:ext cx="2285998" cy="114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db6a956c8b_1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3775" y="4232275"/>
            <a:ext cx="1204975" cy="12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db6a956c8b_1_15"/>
          <p:cNvSpPr/>
          <p:nvPr/>
        </p:nvSpPr>
        <p:spPr>
          <a:xfrm>
            <a:off x="293525" y="6251075"/>
            <a:ext cx="21045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9630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Ссылки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>
            <a:spLocks noGrp="1"/>
          </p:cNvSpPr>
          <p:nvPr>
            <p:ph type="sldNum" idx="12"/>
          </p:nvPr>
        </p:nvSpPr>
        <p:spPr>
          <a:xfrm>
            <a:off x="11090857" y="6393636"/>
            <a:ext cx="547768" cy="2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11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6257700" y="1475425"/>
            <a:ext cx="52389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Здесь мы можем наглядно увидеть пример работы нашего кода.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Чтобы опробовать модель самому, можно перейти по данной </a:t>
            </a:r>
            <a:r>
              <a:rPr lang="ru-RU" sz="2400" i="0" u="sng" strike="noStrike" cap="none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ссылке</a:t>
            </a:r>
            <a:r>
              <a:rPr lang="ru-RU" sz="2400" i="0" u="none" strike="noStrike" cap="none">
                <a:solidFill>
                  <a:srgbClr val="000000"/>
                </a:solidFill>
              </a:rPr>
              <a:t> </a:t>
            </a:r>
            <a:r>
              <a:rPr lang="ru-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или воспользоваться </a:t>
            </a:r>
            <a:r>
              <a:rPr lang="ru-RU" sz="2400" i="0" u="none" strike="noStrike" cap="none">
                <a:solidFill>
                  <a:srgbClr val="000000"/>
                </a:solidFill>
              </a:rPr>
              <a:t>QR-кодом</a:t>
            </a:r>
            <a:r>
              <a:rPr lang="ru-RU" sz="2400"/>
              <a:t>.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/>
              <a:t>Хочется сказать, что данная работа ссылается на статью, которая располагается на открытом ресурсе </a:t>
            </a:r>
            <a:r>
              <a:rPr lang="ru-RU" sz="2400" u="sng">
                <a:solidFill>
                  <a:srgbClr val="33363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Астрономического сообщества БФУ им. Канта</a:t>
            </a:r>
            <a:r>
              <a:rPr lang="ru-RU" sz="2400"/>
              <a:t>.</a:t>
            </a:r>
            <a:endParaRPr sz="2400"/>
          </a:p>
        </p:txBody>
      </p:sp>
      <p:sp>
        <p:nvSpPr>
          <p:cNvPr id="194" name="Google Shape;194;p8"/>
          <p:cNvSpPr/>
          <p:nvPr/>
        </p:nvSpPr>
        <p:spPr>
          <a:xfrm>
            <a:off x="10734850" y="6251075"/>
            <a:ext cx="11631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000" y="1475438"/>
            <a:ext cx="4520350" cy="45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/>
          <p:nvPr/>
        </p:nvSpPr>
        <p:spPr>
          <a:xfrm>
            <a:off x="293525" y="6251075"/>
            <a:ext cx="21045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9630"/>
            <a:ext cx="12192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en-US" sz="3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Coming soon..</a:t>
            </a: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>
            <a:spLocks noGrp="1"/>
          </p:cNvSpPr>
          <p:nvPr>
            <p:ph type="sldNum" idx="12"/>
          </p:nvPr>
        </p:nvSpPr>
        <p:spPr>
          <a:xfrm>
            <a:off x="11090857" y="6393636"/>
            <a:ext cx="547768" cy="258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rgbClr val="32363A"/>
                </a:solidFill>
              </a:rPr>
              <a:t>11</a:t>
            </a:r>
            <a:endParaRPr/>
          </a:p>
        </p:txBody>
      </p:sp>
      <p:sp>
        <p:nvSpPr>
          <p:cNvPr id="193" name="Google Shape;193;p8"/>
          <p:cNvSpPr txBox="1"/>
          <p:nvPr/>
        </p:nvSpPr>
        <p:spPr>
          <a:xfrm>
            <a:off x="293525" y="1475425"/>
            <a:ext cx="1120307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Также мы планируем развивать наш проект, оптимизируя старые технологии и реализуя новая. На данном этапе планируется реализовать следующие функции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194" name="Google Shape;194;p8"/>
          <p:cNvSpPr/>
          <p:nvPr/>
        </p:nvSpPr>
        <p:spPr>
          <a:xfrm>
            <a:off x="10734850" y="6251075"/>
            <a:ext cx="11631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293525" y="6251075"/>
            <a:ext cx="2104500" cy="534600"/>
          </a:xfrm>
          <a:prstGeom prst="rect">
            <a:avLst/>
          </a:prstGeom>
          <a:solidFill>
            <a:srgbClr val="33363B"/>
          </a:solidFill>
          <a:ln w="9525" cap="flat" cmpd="sng">
            <a:solidFill>
              <a:srgbClr val="33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4D0D2-CFDF-4184-8241-0B774BBCB3EA}"/>
              </a:ext>
            </a:extLst>
          </p:cNvPr>
          <p:cNvSpPr txBox="1"/>
          <p:nvPr/>
        </p:nvSpPr>
        <p:spPr>
          <a:xfrm>
            <a:off x="494462" y="3224345"/>
            <a:ext cx="1120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Возможность скачать анимацию в формате в различных форматах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2B4A1-BED9-41AA-9B0D-3057C4F914C3}"/>
              </a:ext>
            </a:extLst>
          </p:cNvPr>
          <p:cNvSpPr txBox="1"/>
          <p:nvPr/>
        </p:nvSpPr>
        <p:spPr>
          <a:xfrm>
            <a:off x="494462" y="3686010"/>
            <a:ext cx="1120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Подключить к проекту базу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DAE0D-30E9-4BED-880F-C4B4BA2DBE28}"/>
              </a:ext>
            </a:extLst>
          </p:cNvPr>
          <p:cNvSpPr txBox="1"/>
          <p:nvPr/>
        </p:nvSpPr>
        <p:spPr>
          <a:xfrm>
            <a:off x="494462" y="2753152"/>
            <a:ext cx="1120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Реализовать авторизацию пользователей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8BC75-04B7-476D-B396-4FD800AC6C8B}"/>
              </a:ext>
            </a:extLst>
          </p:cNvPr>
          <p:cNvSpPr txBox="1"/>
          <p:nvPr/>
        </p:nvSpPr>
        <p:spPr>
          <a:xfrm>
            <a:off x="494461" y="4158345"/>
            <a:ext cx="11203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Исподтишка переписать визуализирующий движок под векторную графику, чтобы Лев не узнал, ведь он любит </a:t>
            </a:r>
            <a:r>
              <a:rPr lang="en-US" sz="2400" dirty="0"/>
              <a:t>p5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B61676-441E-4EEC-86C8-DEF3B38E9B15}"/>
              </a:ext>
            </a:extLst>
          </p:cNvPr>
          <p:cNvSpPr txBox="1"/>
          <p:nvPr/>
        </p:nvSpPr>
        <p:spPr>
          <a:xfrm>
            <a:off x="494461" y="5452567"/>
            <a:ext cx="1120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Оптимизировать процесс взаимодействия клиента с сервером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BD5D4-4877-48AC-AF77-9D5E354519DB}"/>
              </a:ext>
            </a:extLst>
          </p:cNvPr>
          <p:cNvSpPr txBox="1"/>
          <p:nvPr/>
        </p:nvSpPr>
        <p:spPr>
          <a:xfrm>
            <a:off x="494461" y="4990902"/>
            <a:ext cx="1120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Кластеризовать отправляемые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350504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B0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501</Words>
  <Application>Microsoft Office PowerPoint</Application>
  <PresentationFormat>Широкоэкранный</PresentationFormat>
  <Paragraphs>56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Тема1</vt:lpstr>
      <vt:lpstr>Описание синхронизации осцилляторов</vt:lpstr>
      <vt:lpstr>Введение</vt:lpstr>
      <vt:lpstr>Технологический стек</vt:lpstr>
      <vt:lpstr>Постановка задачи</vt:lpstr>
      <vt:lpstr>Расчёт</vt:lpstr>
      <vt:lpstr>Актуальность проекта</vt:lpstr>
      <vt:lpstr>Структура кода</vt:lpstr>
      <vt:lpstr>Ссылки</vt:lpstr>
      <vt:lpstr>Coming soon..</vt:lpstr>
      <vt:lpstr>Заключение</vt:lpstr>
      <vt:lpstr>Спасибо за внимание!)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синхронизации осцилляторов</dc:title>
  <dc:creator>Кринж чееел</dc:creator>
  <cp:lastModifiedBy>Vladislav Uhwatov</cp:lastModifiedBy>
  <cp:revision>10</cp:revision>
  <dcterms:created xsi:type="dcterms:W3CDTF">2015-04-28T08:16:09Z</dcterms:created>
  <dcterms:modified xsi:type="dcterms:W3CDTF">2021-05-23T21:45:07Z</dcterms:modified>
</cp:coreProperties>
</file>